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73" r:id="rId5"/>
    <p:sldId id="274" r:id="rId6"/>
    <p:sldId id="275" r:id="rId7"/>
    <p:sldId id="276" r:id="rId8"/>
    <p:sldId id="277" r:id="rId9"/>
    <p:sldId id="280" r:id="rId10"/>
    <p:sldId id="281" r:id="rId11"/>
    <p:sldId id="278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5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967E-B1E5-49B3-BD09-014381041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3130" y="472059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/88</a:t>
            </a:r>
            <a:endParaRPr lang="en-US" altLang="zh-CN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椭圆 2"/>
          <p:cNvSpPr/>
          <p:nvPr/>
        </p:nvSpPr>
        <p:spPr>
          <a:xfrm>
            <a:off x="3009896" y="927668"/>
            <a:ext cx="2824488" cy="2824488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6" name="文本框 6"/>
          <p:cNvSpPr txBox="1"/>
          <p:nvPr/>
        </p:nvSpPr>
        <p:spPr>
          <a:xfrm>
            <a:off x="3107690" y="1851043"/>
            <a:ext cx="262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系统测试计划与自动化</a:t>
            </a:r>
            <a:endParaRPr lang="zh-CN" altLang="en-US" sz="27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87" name="椭圆 9"/>
          <p:cNvSpPr/>
          <p:nvPr/>
        </p:nvSpPr>
        <p:spPr>
          <a:xfrm>
            <a:off x="915708" y="3676502"/>
            <a:ext cx="150019" cy="18969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8" name="椭圆 11"/>
          <p:cNvSpPr/>
          <p:nvPr/>
        </p:nvSpPr>
        <p:spPr>
          <a:xfrm>
            <a:off x="1320758" y="3090947"/>
            <a:ext cx="388460" cy="38846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89" name="椭圆 12"/>
          <p:cNvSpPr/>
          <p:nvPr/>
        </p:nvSpPr>
        <p:spPr>
          <a:xfrm>
            <a:off x="2387557" y="2892117"/>
            <a:ext cx="483409" cy="48340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0" name="椭圆 13"/>
          <p:cNvSpPr/>
          <p:nvPr/>
        </p:nvSpPr>
        <p:spPr>
          <a:xfrm>
            <a:off x="495189" y="2082667"/>
            <a:ext cx="160100" cy="1601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1" name="椭圆 14"/>
          <p:cNvSpPr/>
          <p:nvPr/>
        </p:nvSpPr>
        <p:spPr>
          <a:xfrm>
            <a:off x="2146113" y="2133492"/>
            <a:ext cx="356221" cy="35622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2" name="椭圆 15"/>
          <p:cNvSpPr/>
          <p:nvPr/>
        </p:nvSpPr>
        <p:spPr>
          <a:xfrm>
            <a:off x="1709218" y="1699841"/>
            <a:ext cx="267453" cy="2674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3" name="椭圆 16"/>
          <p:cNvSpPr/>
          <p:nvPr/>
        </p:nvSpPr>
        <p:spPr>
          <a:xfrm>
            <a:off x="6087242" y="2642115"/>
            <a:ext cx="165932" cy="16593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4" name="椭圆 17"/>
          <p:cNvSpPr/>
          <p:nvPr/>
        </p:nvSpPr>
        <p:spPr>
          <a:xfrm>
            <a:off x="7335435" y="1219730"/>
            <a:ext cx="480112" cy="4801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5" name="椭圆 18"/>
          <p:cNvSpPr/>
          <p:nvPr/>
        </p:nvSpPr>
        <p:spPr>
          <a:xfrm>
            <a:off x="5596373" y="3980286"/>
            <a:ext cx="237818" cy="23781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6" name="椭圆 19"/>
          <p:cNvSpPr/>
          <p:nvPr/>
        </p:nvSpPr>
        <p:spPr>
          <a:xfrm flipH="1" flipV="1">
            <a:off x="5393991" y="3490490"/>
            <a:ext cx="237549" cy="25625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7" name="椭圆 20"/>
          <p:cNvSpPr/>
          <p:nvPr/>
        </p:nvSpPr>
        <p:spPr>
          <a:xfrm>
            <a:off x="6702862" y="1908265"/>
            <a:ext cx="174522" cy="17452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599" name="椭圆 22"/>
          <p:cNvSpPr/>
          <p:nvPr/>
        </p:nvSpPr>
        <p:spPr>
          <a:xfrm>
            <a:off x="6452579" y="928022"/>
            <a:ext cx="174522" cy="17452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26" name="组合 34"/>
          <p:cNvGrpSpPr/>
          <p:nvPr/>
        </p:nvGrpSpPr>
        <p:grpSpPr>
          <a:xfrm>
            <a:off x="2095921" y="4273634"/>
            <a:ext cx="538394" cy="538394"/>
            <a:chOff x="1031277" y="5180856"/>
            <a:chExt cx="552450" cy="552450"/>
          </a:xfrm>
        </p:grpSpPr>
        <p:sp>
          <p:nvSpPr>
            <p:cNvPr id="1048602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48603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9" tIns="25720" rIns="51439" bIns="25720" rtlCol="0" anchor="ctr"/>
            <a:p>
              <a:pPr algn="ctr" defTabSz="685800"/>
              <a:endParaRPr lang="en-US" sz="135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1048604" name="文本框 44"/>
          <p:cNvSpPr txBox="1"/>
          <p:nvPr/>
        </p:nvSpPr>
        <p:spPr>
          <a:xfrm>
            <a:off x="2720277" y="4404332"/>
            <a:ext cx="203133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指导</a:t>
            </a:r>
            <a:r>
              <a:rPr lang="zh-CN" altLang="en-US" sz="1350" spc="300" dirty="0" smtClean="0">
                <a:latin typeface="微软雅黑" panose="020B0503020204020204" charset="-122"/>
                <a:ea typeface="微软雅黑" panose="020B0503020204020204" charset="-122"/>
              </a:rPr>
              <a:t>老师：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董俊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1"/>
          <p:cNvGrpSpPr/>
          <p:nvPr/>
        </p:nvGrpSpPr>
        <p:grpSpPr>
          <a:xfrm>
            <a:off x="5032756" y="4268975"/>
            <a:ext cx="546607" cy="546607"/>
            <a:chOff x="7100160" y="5717396"/>
            <a:chExt cx="919280" cy="919280"/>
          </a:xfrm>
        </p:grpSpPr>
        <p:sp>
          <p:nvSpPr>
            <p:cNvPr id="1048605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2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048606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7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8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09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610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77" tIns="34288" rIns="68577" bIns="34288" numCol="1" rtlCol="0" anchor="ctr" anchorCtr="0" compatLnSpc="1"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7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1048611" name="文本框 53"/>
          <p:cNvSpPr txBox="1"/>
          <p:nvPr/>
        </p:nvSpPr>
        <p:spPr>
          <a:xfrm>
            <a:off x="6171883" y="3893503"/>
            <a:ext cx="3116104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讲解学生</a:t>
            </a:r>
            <a:r>
              <a:rPr lang="zh-CN" altLang="en-US" sz="1350" spc="3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sz="1350" spc="300" dirty="0" smtClean="0"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zh-CN" sz="1350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350" spc="300" dirty="0">
                <a:latin typeface="微软雅黑" panose="020B0503020204020204" charset="-122"/>
                <a:ea typeface="微软雅黑" panose="020B0503020204020204" charset="-122"/>
              </a:rPr>
              <a:t>黄为涛 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350" spc="300" dirty="0">
                <a:latin typeface="微软雅黑" panose="020B0503020204020204" charset="-122"/>
                <a:ea typeface="微软雅黑" panose="020B0503020204020204" charset="-122"/>
              </a:rPr>
              <a:t>张萌  </a:t>
            </a:r>
            <a:endParaRPr 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刘兆 </a:t>
            </a:r>
            <a:endParaRPr lang="zh-CN" altLang="en-US" sz="1350" spc="3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350" spc="300" dirty="0">
                <a:latin typeface="微软雅黑" panose="020B0503020204020204" charset="-122"/>
                <a:ea typeface="微软雅黑" panose="020B0503020204020204" charset="-122"/>
              </a:rPr>
              <a:t>金艳冬 </a:t>
            </a:r>
            <a:endParaRPr lang="en-US" altLang="zh-CN" sz="1350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椭圆 15"/>
          <p:cNvSpPr/>
          <p:nvPr/>
        </p:nvSpPr>
        <p:spPr>
          <a:xfrm>
            <a:off x="983413" y="741626"/>
            <a:ext cx="267453" cy="2674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矩形 1"/>
          <p:cNvSpPr/>
          <p:nvPr/>
        </p:nvSpPr>
        <p:spPr>
          <a:xfrm>
            <a:off x="3087886" y="1985253"/>
            <a:ext cx="2968228" cy="1129665"/>
          </a:xfrm>
          <a:prstGeom prst="rect">
            <a:avLst/>
          </a:prstGeom>
        </p:spPr>
        <p:txBody>
          <a:bodyPr>
            <a:spAutoFit/>
          </a:bodyPr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THANKS!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45891" name="直接连接符 7"/>
          <p:cNvCxnSpPr/>
          <p:nvPr/>
        </p:nvCxnSpPr>
        <p:spPr>
          <a:xfrm flipH="1">
            <a:off x="6843585" y="193940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2" name="直接连接符 8"/>
          <p:cNvCxnSpPr/>
          <p:nvPr/>
        </p:nvCxnSpPr>
        <p:spPr>
          <a:xfrm flipH="1">
            <a:off x="7538888" y="0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3" name="直接连接符 9"/>
          <p:cNvCxnSpPr/>
          <p:nvPr/>
        </p:nvCxnSpPr>
        <p:spPr>
          <a:xfrm flipH="1">
            <a:off x="419102" y="4260508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4" name="直接连接符 10"/>
          <p:cNvCxnSpPr/>
          <p:nvPr/>
        </p:nvCxnSpPr>
        <p:spPr>
          <a:xfrm flipH="1">
            <a:off x="7424039" y="944729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5" name="直接连接符 11"/>
          <p:cNvCxnSpPr/>
          <p:nvPr/>
        </p:nvCxnSpPr>
        <p:spPr>
          <a:xfrm flipH="1">
            <a:off x="1219578" y="4007318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96" name="直接连接符 12"/>
          <p:cNvCxnSpPr/>
          <p:nvPr/>
        </p:nvCxnSpPr>
        <p:spPr>
          <a:xfrm flipH="1">
            <a:off x="899826" y="3384272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66" name="椭圆 13"/>
          <p:cNvSpPr/>
          <p:nvPr/>
        </p:nvSpPr>
        <p:spPr>
          <a:xfrm>
            <a:off x="1525181" y="1199786"/>
            <a:ext cx="322358" cy="32235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7" name="椭圆 14"/>
          <p:cNvSpPr/>
          <p:nvPr/>
        </p:nvSpPr>
        <p:spPr>
          <a:xfrm>
            <a:off x="7295319" y="4007318"/>
            <a:ext cx="624759" cy="62475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8" name="椭圆 15"/>
          <p:cNvSpPr/>
          <p:nvPr/>
        </p:nvSpPr>
        <p:spPr>
          <a:xfrm>
            <a:off x="1016948" y="79939"/>
            <a:ext cx="405261" cy="4052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69" name="椭圆 16"/>
          <p:cNvSpPr/>
          <p:nvPr/>
        </p:nvSpPr>
        <p:spPr>
          <a:xfrm>
            <a:off x="7806096" y="3554347"/>
            <a:ext cx="452972" cy="45297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0" name="椭圆 17"/>
          <p:cNvSpPr/>
          <p:nvPr/>
        </p:nvSpPr>
        <p:spPr>
          <a:xfrm>
            <a:off x="664731" y="796723"/>
            <a:ext cx="641555" cy="64155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1" name="椭圆 18"/>
          <p:cNvSpPr/>
          <p:nvPr/>
        </p:nvSpPr>
        <p:spPr>
          <a:xfrm>
            <a:off x="8303002" y="3942024"/>
            <a:ext cx="318484" cy="31848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872" name="椭圆 19"/>
          <p:cNvSpPr/>
          <p:nvPr/>
        </p:nvSpPr>
        <p:spPr>
          <a:xfrm>
            <a:off x="363701" y="1659219"/>
            <a:ext cx="437458" cy="43745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873" name="椭圆 20"/>
          <p:cNvSpPr/>
          <p:nvPr/>
        </p:nvSpPr>
        <p:spPr>
          <a:xfrm>
            <a:off x="8016159" y="2929588"/>
            <a:ext cx="286843" cy="2868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1856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7705" y="1285875"/>
            <a:ext cx="75158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2000" b="1"/>
              <a:t>12.1 </a:t>
            </a:r>
            <a:r>
              <a:rPr lang="zh-CN" altLang="en-US" sz="2000" b="1"/>
              <a:t>系统测试计划的结构</a:t>
            </a:r>
            <a:endParaRPr lang="zh-CN" altLang="en-US" sz="2000" b="1"/>
          </a:p>
          <a:p>
            <a:pPr fontAlgn="auto">
              <a:lnSpc>
                <a:spcPct val="125000"/>
              </a:lnSpc>
            </a:pPr>
            <a:r>
              <a:rPr lang="en-US" altLang="zh-CN" sz="2000" b="1"/>
              <a:t>12.2 </a:t>
            </a:r>
            <a:r>
              <a:rPr lang="zh-CN" altLang="en-US" sz="2000" b="1">
                <a:sym typeface="+mn-ea"/>
              </a:rPr>
              <a:t>导言与特征描述</a:t>
            </a:r>
            <a:endParaRPr lang="zh-CN" altLang="en-US" sz="2000" b="1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12.3 </a:t>
            </a:r>
            <a:r>
              <a:rPr lang="zh-CN" altLang="en-US" sz="2000" b="1">
                <a:sym typeface="+mn-ea"/>
              </a:rPr>
              <a:t>假设前提</a:t>
            </a:r>
            <a:endParaRPr lang="zh-CN" altLang="en-US" sz="2000" b="1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12.4 </a:t>
            </a:r>
            <a:r>
              <a:rPr lang="zh-CN" altLang="en-US" sz="2000" b="1">
                <a:sym typeface="+mn-ea"/>
              </a:rPr>
              <a:t>测试方法</a:t>
            </a:r>
            <a:endParaRPr lang="zh-CN" altLang="en-US" sz="2000" b="1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12.5 </a:t>
            </a:r>
            <a:r>
              <a:rPr lang="zh-CN" altLang="en-US" sz="2000" b="1">
                <a:sym typeface="+mn-ea"/>
              </a:rPr>
              <a:t>测试套件结构</a:t>
            </a:r>
            <a:endParaRPr lang="zh-CN" altLang="en-US" sz="2000" b="1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12.6 </a:t>
            </a:r>
            <a:r>
              <a:rPr lang="zh-CN" altLang="en-US" sz="2000" b="1">
                <a:sym typeface="+mn-ea"/>
              </a:rPr>
              <a:t>测试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环境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12.8 </a:t>
            </a:r>
            <a:r>
              <a:rPr lang="zh-CN" altLang="en-US" sz="2000" b="1">
                <a:sym typeface="+mn-ea"/>
              </a:rPr>
              <a:t>测试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工作量估计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000" b="1">
                <a:sym typeface="+mn-ea"/>
              </a:rPr>
              <a:t>12.9 </a:t>
            </a:r>
            <a:r>
              <a:rPr lang="zh-CN" altLang="en-US" sz="2000" b="1">
                <a:sym typeface="+mn-ea"/>
              </a:rPr>
              <a:t>安排进度与测试里程碑</a:t>
            </a:r>
            <a:endParaRPr lang="zh-CN" altLang="en-US" sz="2000" b="1">
              <a:sym typeface="+mn-ea"/>
            </a:endParaRPr>
          </a:p>
          <a:p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12.7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测试执行策略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9025" y="1200150"/>
            <a:ext cx="502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策略以</a:t>
            </a:r>
            <a:r>
              <a:rPr lang="zh-CN" altLang="en-US" b="1">
                <a:solidFill>
                  <a:srgbClr val="FF0000"/>
                </a:solidFill>
              </a:rPr>
              <a:t>系统测试执行计划</a:t>
            </a:r>
            <a:r>
              <a:rPr lang="zh-CN" altLang="en-US" b="1"/>
              <a:t>的形式来实现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11885" y="1773555"/>
            <a:ext cx="62687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b="1">
                <a:latin typeface="+mn-ea"/>
              </a:rPr>
              <a:t>初始化系统测试之前，通过实施策略，需要解决的问题：</a:t>
            </a:r>
            <a:endParaRPr lang="zh-CN" altLang="en-US" b="1">
              <a:latin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>
                <a:latin typeface="+mn-ea"/>
              </a:rPr>
              <a:t>●测试用例执行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多少次</a:t>
            </a:r>
            <a:r>
              <a:rPr lang="zh-CN" altLang="en-US" b="1">
                <a:latin typeface="+mn-ea"/>
              </a:rPr>
              <a:t>及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何时执行</a:t>
            </a:r>
            <a:r>
              <a:rPr lang="zh-CN" altLang="en-US" b="1">
                <a:latin typeface="+mn-ea"/>
              </a:rPr>
              <a:t>？</a:t>
            </a:r>
            <a:br>
              <a:rPr lang="zh-CN" altLang="en-US" b="1">
                <a:latin typeface="+mn-ea"/>
              </a:rPr>
            </a:br>
            <a:r>
              <a:rPr lang="zh-CN" altLang="en-US" b="1">
                <a:latin typeface="+mn-ea"/>
                <a:sym typeface="+mn-ea"/>
              </a:rPr>
              <a:t>●怎么处理</a:t>
            </a:r>
            <a:r>
              <a:rPr lang="zh-CN" altLang="en-US" b="1">
                <a:solidFill>
                  <a:srgbClr val="FF0000"/>
                </a:solidFill>
                <a:latin typeface="+mn-ea"/>
                <a:sym typeface="+mn-ea"/>
              </a:rPr>
              <a:t>失败的测试用例</a:t>
            </a:r>
            <a:endParaRPr lang="zh-CN" altLang="en-US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>
                <a:latin typeface="+mn-ea"/>
                <a:sym typeface="+mn-ea"/>
              </a:rPr>
              <a:t>●当有</a:t>
            </a:r>
            <a:r>
              <a:rPr lang="zh-CN" altLang="en-US" b="1">
                <a:solidFill>
                  <a:srgbClr val="FF0000"/>
                </a:solidFill>
                <a:latin typeface="+mn-ea"/>
                <a:sym typeface="+mn-ea"/>
              </a:rPr>
              <a:t>太多测试用例失败</a:t>
            </a:r>
            <a:r>
              <a:rPr lang="zh-CN" altLang="en-US" b="1">
                <a:latin typeface="+mn-ea"/>
                <a:sym typeface="+mn-ea"/>
              </a:rPr>
              <a:t>时将发生什么情况</a:t>
            </a:r>
            <a:endParaRPr lang="zh-CN" altLang="en-US" b="1">
              <a:latin typeface="+mn-ea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>
                <a:latin typeface="+mn-ea"/>
                <a:sym typeface="+mn-ea"/>
              </a:rPr>
              <a:t>●测试用例按照什么</a:t>
            </a:r>
            <a:r>
              <a:rPr lang="zh-CN" altLang="en-US" b="1">
                <a:solidFill>
                  <a:srgbClr val="FF0000"/>
                </a:solidFill>
                <a:latin typeface="+mn-ea"/>
                <a:sym typeface="+mn-ea"/>
              </a:rPr>
              <a:t>顺序</a:t>
            </a:r>
            <a:r>
              <a:rPr lang="zh-CN" altLang="en-US" b="1">
                <a:latin typeface="+mn-ea"/>
                <a:sym typeface="+mn-ea"/>
              </a:rPr>
              <a:t>执行？</a:t>
            </a:r>
            <a:endParaRPr lang="zh-CN" altLang="en-US" b="1">
              <a:latin typeface="+mn-ea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>
                <a:latin typeface="+mn-ea"/>
                <a:sym typeface="+mn-ea"/>
              </a:rPr>
              <a:t>●在系统测试阶段结束之前，</a:t>
            </a:r>
            <a:r>
              <a:rPr lang="zh-CN" altLang="en-US" b="1">
                <a:solidFill>
                  <a:srgbClr val="FF0000"/>
                </a:solidFill>
                <a:latin typeface="+mn-ea"/>
                <a:sym typeface="+mn-ea"/>
              </a:rPr>
              <a:t>哪些测试用例</a:t>
            </a:r>
            <a:r>
              <a:rPr lang="zh-CN" altLang="en-US" b="1">
                <a:latin typeface="+mn-ea"/>
                <a:sym typeface="+mn-ea"/>
              </a:rPr>
              <a:t>将被执行？</a:t>
            </a:r>
            <a:endParaRPr lang="zh-CN" altLang="en-US" b="1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67585" y="1972310"/>
            <a:ext cx="3581400" cy="59944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12.7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测试执行策略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8685" y="978535"/>
            <a:ext cx="570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系统测试组为系统</a:t>
            </a:r>
            <a:r>
              <a:rPr lang="en-US" altLang="zh-CN" b="1"/>
              <a:t>S</a:t>
            </a:r>
            <a:r>
              <a:rPr lang="zh-CN" altLang="en-US" b="1"/>
              <a:t>设计了测试套件</a:t>
            </a:r>
            <a:r>
              <a:rPr lang="en-US" altLang="zh-CN" b="1"/>
              <a:t>T</a:t>
            </a:r>
            <a:r>
              <a:rPr lang="zh-CN" altLang="en-US" b="1"/>
              <a:t>，</a:t>
            </a:r>
            <a:r>
              <a:rPr lang="en-US" altLang="zh-CN" b="1"/>
              <a:t>S</a:t>
            </a:r>
            <a:r>
              <a:rPr lang="zh-CN" altLang="en-US" b="1"/>
              <a:t>是一个进化系统，由一系列</a:t>
            </a:r>
            <a:r>
              <a:rPr lang="en-US" altLang="zh-CN" b="1"/>
              <a:t>B</a:t>
            </a:r>
            <a:r>
              <a:rPr lang="en-US" altLang="zh-CN" b="1" baseline="-25000"/>
              <a:t>0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en-US" altLang="zh-CN" b="1" baseline="-25000"/>
              <a:t>1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en-US" altLang="zh-CN" b="1" baseline="-25000"/>
              <a:t>2</a:t>
            </a:r>
            <a:r>
              <a:rPr lang="en-US" altLang="zh-CN" b="1"/>
              <a:t>,...,B</a:t>
            </a:r>
            <a:r>
              <a:rPr lang="en-US" altLang="zh-CN" b="1" baseline="-25000"/>
              <a:t>k</a:t>
            </a:r>
            <a:r>
              <a:rPr lang="zh-CN" altLang="en-US" b="1"/>
              <a:t>构件表示。期望每个构件比之前的构件有更少的缺陷。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970915" y="1024255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场景描述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4410" y="204851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简单策略：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465705" y="2140585"/>
            <a:ext cx="49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r>
              <a:rPr lang="en-US" altLang="zh-CN" b="1" baseline="-25000"/>
              <a:t>0</a:t>
            </a:r>
            <a:endParaRPr lang="en-US" altLang="zh-CN" b="1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4025900" y="214058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</a:t>
            </a:r>
            <a:r>
              <a:rPr lang="en-US" altLang="zh-CN" b="1" baseline="-25000"/>
              <a:t>0</a:t>
            </a:r>
            <a:r>
              <a:rPr lang="zh-CN" altLang="en-US" b="1"/>
              <a:t>（缺陷集合）</a:t>
            </a:r>
            <a:endParaRPr lang="zh-CN" altLang="en-US" b="1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2961640" y="2396490"/>
            <a:ext cx="1064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275965" y="1957070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3238500" y="2698115"/>
            <a:ext cx="49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13" name="文本框 12"/>
          <p:cNvSpPr txBox="1"/>
          <p:nvPr/>
        </p:nvSpPr>
        <p:spPr>
          <a:xfrm>
            <a:off x="4798695" y="2698115"/>
            <a:ext cx="61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3734435" y="2954020"/>
            <a:ext cx="1064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48760" y="258635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</a:t>
            </a:r>
            <a:endParaRPr lang="en-US" altLang="zh-CN" b="1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82340" y="2416810"/>
            <a:ext cx="2540" cy="372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40505" y="3256280"/>
            <a:ext cx="49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5600700" y="3256280"/>
            <a:ext cx="61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4536440" y="3512185"/>
            <a:ext cx="1064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93310" y="314388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</a:t>
            </a:r>
            <a:endParaRPr lang="en-US" altLang="zh-CN" b="1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211955" y="2954020"/>
            <a:ext cx="28575" cy="337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35525" y="3481070"/>
            <a:ext cx="675005" cy="417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 b="1"/>
              <a:t>...</a:t>
            </a:r>
            <a:endParaRPr lang="en-US" altLang="zh-CN" sz="3200" b="1"/>
          </a:p>
        </p:txBody>
      </p:sp>
      <p:sp>
        <p:nvSpPr>
          <p:cNvPr id="26" name="文本框 25"/>
          <p:cNvSpPr txBox="1"/>
          <p:nvPr/>
        </p:nvSpPr>
        <p:spPr>
          <a:xfrm>
            <a:off x="676910" y="4023360"/>
            <a:ext cx="8251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在软件</a:t>
            </a:r>
            <a:r>
              <a:rPr lang="en-US" altLang="zh-CN" b="1"/>
              <a:t>SUT</a:t>
            </a:r>
            <a:r>
              <a:rPr lang="zh-CN" altLang="en-US" b="1"/>
              <a:t>（被测系统）的一个新构件上运行</a:t>
            </a:r>
            <a:r>
              <a:rPr lang="en-US" altLang="zh-CN" b="1"/>
              <a:t>T</a:t>
            </a:r>
            <a:r>
              <a:rPr lang="zh-CN" altLang="en-US" b="1"/>
              <a:t>或者其子集为一个</a:t>
            </a:r>
            <a:r>
              <a:rPr lang="zh-CN" altLang="en-US" b="1">
                <a:solidFill>
                  <a:srgbClr val="FF0000"/>
                </a:solidFill>
              </a:rPr>
              <a:t>系统测试周期。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78575" y="2048510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一个测试周期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12.7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测试执行策略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19225" y="1351280"/>
            <a:ext cx="5885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一个有用而高效的执行策略应考虑如下三个特征：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★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测试执行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★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缺陷检查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★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缺陷修复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71550" y="3397250"/>
            <a:ext cx="7435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b="1" dirty="0">
                <a:latin typeface="Arial" panose="020B0604020202020204" pitchFamily="34" charset="0"/>
                <a:sym typeface="+mn-ea"/>
              </a:rPr>
              <a:t>说明：以上三个特征的过程及其复杂，精心设计测试策略非常有必要。</a:t>
            </a:r>
            <a:endParaRPr lang="zh-CN" altLang="en-US" b="1" dirty="0">
              <a:latin typeface="Arial" panose="020B0604020202020204" pitchFamily="34" charset="0"/>
            </a:endParaRPr>
          </a:p>
          <a:p>
            <a:endParaRPr lang="zh-CN" altLang="en-US" b="1"/>
          </a:p>
          <a:p>
            <a:r>
              <a:rPr lang="zh-CN" altLang="en-US" b="1"/>
              <a:t>我们需要展示一个基于计量的、多周期测试执行策略的过程模型。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12.7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测试执行策略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182370"/>
            <a:ext cx="5362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b="1"/>
              <a:t>12.7.1  </a:t>
            </a:r>
            <a:r>
              <a:rPr lang="zh-CN" altLang="en-US" sz="2000" b="1"/>
              <a:t>多周期系统测试策略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12.7.2  </a:t>
            </a:r>
            <a:r>
              <a:rPr lang="zh-CN" altLang="en-US" sz="2000" b="1"/>
              <a:t>测试周期特性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12.7.3  </a:t>
            </a:r>
            <a:r>
              <a:rPr lang="zh-CN" altLang="en-US" sz="2000" b="1"/>
              <a:t>首次测试周期的准备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12.7.4  </a:t>
            </a:r>
            <a:r>
              <a:rPr lang="zh-CN" altLang="en-US" sz="2000" b="1"/>
              <a:t>最终测试周期的测试用例选择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12.7.5  </a:t>
            </a:r>
            <a:r>
              <a:rPr lang="zh-CN" altLang="en-US" sz="2000" b="1"/>
              <a:t>测试用例优先级排序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/>
              <a:t>12.7.6  </a:t>
            </a:r>
            <a:r>
              <a:rPr lang="zh-CN" altLang="en-US" sz="2000" b="1"/>
              <a:t>三个测试周期的细节</a:t>
            </a:r>
            <a:endParaRPr lang="zh-CN" altLang="en-US"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椭圆 2"/>
          <p:cNvSpPr/>
          <p:nvPr/>
        </p:nvSpPr>
        <p:spPr>
          <a:xfrm>
            <a:off x="3159760" y="1102360"/>
            <a:ext cx="2856865" cy="288163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4" name="文本框 6"/>
          <p:cNvSpPr txBox="1"/>
          <p:nvPr/>
        </p:nvSpPr>
        <p:spPr>
          <a:xfrm>
            <a:off x="3261360" y="1493520"/>
            <a:ext cx="2684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12.7.1</a:t>
            </a:r>
            <a:endParaRPr lang="en-US" altLang="zh-CN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多周期系统测试策略</a:t>
            </a:r>
            <a:endParaRPr lang="zh-CN" altLang="en-US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5" name="椭圆 9"/>
          <p:cNvSpPr/>
          <p:nvPr/>
        </p:nvSpPr>
        <p:spPr>
          <a:xfrm>
            <a:off x="915708" y="3675929"/>
            <a:ext cx="150019" cy="189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6" name="椭圆 11"/>
          <p:cNvSpPr/>
          <p:nvPr/>
        </p:nvSpPr>
        <p:spPr>
          <a:xfrm>
            <a:off x="1320758" y="3090375"/>
            <a:ext cx="388460" cy="3884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7" name="椭圆 12"/>
          <p:cNvSpPr/>
          <p:nvPr/>
        </p:nvSpPr>
        <p:spPr>
          <a:xfrm>
            <a:off x="2387557" y="2891545"/>
            <a:ext cx="483409" cy="4834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8" name="椭圆 13"/>
          <p:cNvSpPr/>
          <p:nvPr/>
        </p:nvSpPr>
        <p:spPr>
          <a:xfrm>
            <a:off x="495189" y="2082095"/>
            <a:ext cx="160100" cy="160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9" name="椭圆 14"/>
          <p:cNvSpPr/>
          <p:nvPr/>
        </p:nvSpPr>
        <p:spPr>
          <a:xfrm>
            <a:off x="2146113" y="2132920"/>
            <a:ext cx="356221" cy="356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0" name="椭圆 15"/>
          <p:cNvSpPr/>
          <p:nvPr/>
        </p:nvSpPr>
        <p:spPr>
          <a:xfrm>
            <a:off x="1709218" y="1699269"/>
            <a:ext cx="267453" cy="2674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1" name="椭圆 16"/>
          <p:cNvSpPr/>
          <p:nvPr/>
        </p:nvSpPr>
        <p:spPr>
          <a:xfrm>
            <a:off x="6087242" y="2641543"/>
            <a:ext cx="165932" cy="165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2" name="椭圆 17"/>
          <p:cNvSpPr/>
          <p:nvPr/>
        </p:nvSpPr>
        <p:spPr>
          <a:xfrm>
            <a:off x="7335435" y="1219157"/>
            <a:ext cx="480112" cy="480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3" name="椭圆 18"/>
          <p:cNvSpPr/>
          <p:nvPr/>
        </p:nvSpPr>
        <p:spPr>
          <a:xfrm>
            <a:off x="5596373" y="3979714"/>
            <a:ext cx="237818" cy="2378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4" name="椭圆 19"/>
          <p:cNvSpPr/>
          <p:nvPr/>
        </p:nvSpPr>
        <p:spPr>
          <a:xfrm flipH="1" flipV="1">
            <a:off x="5393991" y="3489918"/>
            <a:ext cx="237549" cy="256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5" name="椭圆 20"/>
          <p:cNvSpPr/>
          <p:nvPr/>
        </p:nvSpPr>
        <p:spPr>
          <a:xfrm>
            <a:off x="6702862" y="1907693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6" name="椭圆 21"/>
          <p:cNvSpPr/>
          <p:nvPr/>
        </p:nvSpPr>
        <p:spPr>
          <a:xfrm>
            <a:off x="6313298" y="3007625"/>
            <a:ext cx="622690" cy="622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7" name="椭圆 22"/>
          <p:cNvSpPr/>
          <p:nvPr/>
        </p:nvSpPr>
        <p:spPr>
          <a:xfrm>
            <a:off x="6452579" y="927449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8" name="椭圆 23"/>
          <p:cNvSpPr/>
          <p:nvPr/>
        </p:nvSpPr>
        <p:spPr>
          <a:xfrm>
            <a:off x="7736521" y="2878091"/>
            <a:ext cx="311345" cy="3113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9" name="椭圆 24"/>
          <p:cNvSpPr/>
          <p:nvPr/>
        </p:nvSpPr>
        <p:spPr>
          <a:xfrm flipH="1">
            <a:off x="6923030" y="3865624"/>
            <a:ext cx="364687" cy="364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34" name="直接连接符 26"/>
          <p:cNvCxnSpPr/>
          <p:nvPr/>
        </p:nvCxnSpPr>
        <p:spPr>
          <a:xfrm flipH="1">
            <a:off x="5057752" y="378155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27"/>
          <p:cNvCxnSpPr/>
          <p:nvPr/>
        </p:nvCxnSpPr>
        <p:spPr>
          <a:xfrm flipH="1">
            <a:off x="5753055" y="184214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28"/>
          <p:cNvCxnSpPr/>
          <p:nvPr/>
        </p:nvCxnSpPr>
        <p:spPr>
          <a:xfrm flipH="1">
            <a:off x="2497698" y="4106682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连接符 29"/>
          <p:cNvCxnSpPr/>
          <p:nvPr/>
        </p:nvCxnSpPr>
        <p:spPr>
          <a:xfrm flipH="1">
            <a:off x="5377504" y="1275951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1"/>
          <p:cNvCxnSpPr/>
          <p:nvPr/>
        </p:nvCxnSpPr>
        <p:spPr>
          <a:xfrm flipH="1">
            <a:off x="3298174" y="3853493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33"/>
          <p:cNvCxnSpPr/>
          <p:nvPr/>
        </p:nvCxnSpPr>
        <p:spPr>
          <a:xfrm flipH="1">
            <a:off x="2978422" y="3230446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12.7.1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多周期系统测试策略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9100" y="2139315"/>
            <a:ext cx="7556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77685" y="1277620"/>
            <a:ext cx="266700" cy="2084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00015" y="1493520"/>
            <a:ext cx="219710" cy="1650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27200" y="1969770"/>
            <a:ext cx="1261745" cy="179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27200" y="2499360"/>
            <a:ext cx="1261745" cy="179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0"/>
            <a:endCxn id="13" idx="0"/>
          </p:cNvCxnSpPr>
          <p:nvPr/>
        </p:nvCxnSpPr>
        <p:spPr>
          <a:xfrm>
            <a:off x="2988945" y="1959610"/>
            <a:ext cx="105664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4"/>
            <a:endCxn id="13" idx="4"/>
          </p:cNvCxnSpPr>
          <p:nvPr/>
        </p:nvCxnSpPr>
        <p:spPr>
          <a:xfrm>
            <a:off x="2988945" y="2679065"/>
            <a:ext cx="105664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45585" y="1494790"/>
            <a:ext cx="1264285" cy="46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45585" y="2679065"/>
            <a:ext cx="12642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15585" y="1494790"/>
            <a:ext cx="76962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65115" y="3143250"/>
            <a:ext cx="718820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79490" y="1278890"/>
            <a:ext cx="931545" cy="21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79490" y="3147695"/>
            <a:ext cx="931545" cy="216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0"/>
          </p:cNvCxnSpPr>
          <p:nvPr/>
        </p:nvCxnSpPr>
        <p:spPr>
          <a:xfrm>
            <a:off x="2988945" y="1959610"/>
            <a:ext cx="0" cy="683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0"/>
          </p:cNvCxnSpPr>
          <p:nvPr/>
        </p:nvCxnSpPr>
        <p:spPr>
          <a:xfrm>
            <a:off x="6079490" y="1494790"/>
            <a:ext cx="5715" cy="165290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0"/>
          </p:cNvCxnSpPr>
          <p:nvPr/>
        </p:nvCxnSpPr>
        <p:spPr>
          <a:xfrm>
            <a:off x="4045585" y="1960245"/>
            <a:ext cx="23495" cy="6832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951480" y="1941195"/>
            <a:ext cx="75565" cy="720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15160" y="2149475"/>
            <a:ext cx="78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周期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131945" y="211709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周期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76950" y="2188845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周期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05765" y="2050415"/>
            <a:ext cx="95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开始时</a:t>
            </a:r>
            <a:endParaRPr lang="zh-CN" altLang="en-US" b="1"/>
          </a:p>
          <a:p>
            <a:r>
              <a:rPr lang="zh-CN" altLang="en-US" b="1"/>
              <a:t>的质量</a:t>
            </a:r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7716520" y="1969770"/>
            <a:ext cx="1085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结束时的质量</a:t>
            </a:r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>
            <a:off x="567690" y="3741420"/>
            <a:ext cx="7624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在一个测试周期中，整个测试套件</a:t>
            </a:r>
            <a:r>
              <a:rPr lang="en-US" altLang="zh-CN" b="1">
                <a:sym typeface="+mn-ea"/>
              </a:rPr>
              <a:t>T</a:t>
            </a:r>
            <a:r>
              <a:rPr lang="zh-CN" altLang="en-US" b="1">
                <a:sym typeface="+mn-ea"/>
              </a:rPr>
              <a:t>或精心选择的</a:t>
            </a:r>
            <a:r>
              <a:rPr lang="en-US" altLang="zh-CN" b="1">
                <a:sym typeface="+mn-ea"/>
              </a:rPr>
              <a:t>T</a:t>
            </a:r>
            <a:r>
              <a:rPr lang="zh-CN" altLang="en-US" b="1">
                <a:sym typeface="+mn-ea"/>
              </a:rPr>
              <a:t>的子集的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所有测试用例</a:t>
            </a:r>
            <a:r>
              <a:rPr lang="zh-CN" altLang="en-US" b="1">
                <a:sym typeface="+mn-ea"/>
              </a:rPr>
              <a:t>至少被执行一次。</a:t>
            </a:r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 rot="1560000">
            <a:off x="7548245" y="473075"/>
            <a:ext cx="1558925" cy="1169035"/>
          </a:xfrm>
          <a:prstGeom prst="wedgeEllipseCallout">
            <a:avLst/>
          </a:prstGeom>
          <a:noFill/>
          <a:ln>
            <a:solidFill>
              <a:srgbClr val="2E75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6530" y="603250"/>
            <a:ext cx="1217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质量等级的期望增加量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87705" y="517525"/>
            <a:ext cx="318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12.7.1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多周期系统测试策略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3" name="组合 57"/>
          <p:cNvGrpSpPr/>
          <p:nvPr/>
        </p:nvGrpSpPr>
        <p:grpSpPr>
          <a:xfrm>
            <a:off x="287655" y="926465"/>
            <a:ext cx="8578850" cy="3689350"/>
            <a:chOff x="215900" y="1428750"/>
            <a:chExt cx="8578850" cy="3689350"/>
          </a:xfrm>
        </p:grpSpPr>
        <p:grpSp>
          <p:nvGrpSpPr>
            <p:cNvPr id="10245" name="组合 43"/>
            <p:cNvGrpSpPr/>
            <p:nvPr/>
          </p:nvGrpSpPr>
          <p:grpSpPr>
            <a:xfrm>
              <a:off x="215900" y="2451100"/>
              <a:ext cx="8578850" cy="1600200"/>
              <a:chOff x="215900" y="2451100"/>
              <a:chExt cx="8578850" cy="1600200"/>
            </a:xfrm>
          </p:grpSpPr>
          <p:sp>
            <p:nvSpPr>
              <p:cNvPr id="10254" name="矩形 33"/>
              <p:cNvSpPr/>
              <p:nvPr/>
            </p:nvSpPr>
            <p:spPr>
              <a:xfrm>
                <a:off x="1549400" y="2851150"/>
                <a:ext cx="844550" cy="48895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5" name="圆角矩形 18"/>
              <p:cNvSpPr/>
              <p:nvPr/>
            </p:nvSpPr>
            <p:spPr>
              <a:xfrm>
                <a:off x="1760538" y="3206750"/>
                <a:ext cx="1511300" cy="4445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测试周期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1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6" name="流程图: 顺序访问存储器 21"/>
              <p:cNvSpPr/>
              <p:nvPr/>
            </p:nvSpPr>
            <p:spPr>
              <a:xfrm>
                <a:off x="215900" y="3028950"/>
                <a:ext cx="1066800" cy="5334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开始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7" name="流程图: 顺序访问存储器 22"/>
              <p:cNvSpPr/>
              <p:nvPr/>
            </p:nvSpPr>
            <p:spPr>
              <a:xfrm rot="10800000">
                <a:off x="7727950" y="3517900"/>
                <a:ext cx="1066800" cy="5334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p>
                <a:pPr algn="ctr"/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8" name="圆角矩形 23"/>
              <p:cNvSpPr/>
              <p:nvPr/>
            </p:nvSpPr>
            <p:spPr>
              <a:xfrm>
                <a:off x="7905750" y="3562350"/>
                <a:ext cx="711200" cy="4445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结束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cxnSp>
            <p:nvCxnSpPr>
              <p:cNvPr id="10259" name="直接箭头连接符 26"/>
              <p:cNvCxnSpPr/>
              <p:nvPr/>
            </p:nvCxnSpPr>
            <p:spPr>
              <a:xfrm flipV="1">
                <a:off x="1323619" y="3517900"/>
                <a:ext cx="39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260" name="直接箭头连接符 27"/>
              <p:cNvCxnSpPr/>
              <p:nvPr/>
            </p:nvCxnSpPr>
            <p:spPr>
              <a:xfrm flipV="1">
                <a:off x="3312757" y="3517900"/>
                <a:ext cx="39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261" name="直接箭头连接符 28"/>
              <p:cNvCxnSpPr/>
              <p:nvPr/>
            </p:nvCxnSpPr>
            <p:spPr>
              <a:xfrm flipV="1">
                <a:off x="5301895" y="3517900"/>
                <a:ext cx="39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262" name="直接箭头连接符 29"/>
              <p:cNvCxnSpPr/>
              <p:nvPr/>
            </p:nvCxnSpPr>
            <p:spPr>
              <a:xfrm flipV="1">
                <a:off x="7291033" y="3562350"/>
                <a:ext cx="39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10263" name="矩形 34"/>
              <p:cNvSpPr/>
              <p:nvPr/>
            </p:nvSpPr>
            <p:spPr>
              <a:xfrm>
                <a:off x="3505200" y="2851150"/>
                <a:ext cx="844550" cy="48895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4" name="圆角矩形 19"/>
              <p:cNvSpPr/>
              <p:nvPr/>
            </p:nvSpPr>
            <p:spPr>
              <a:xfrm>
                <a:off x="3749676" y="3206750"/>
                <a:ext cx="1511300" cy="4445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测试周期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2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矩形 35"/>
              <p:cNvSpPr/>
              <p:nvPr/>
            </p:nvSpPr>
            <p:spPr>
              <a:xfrm>
                <a:off x="5505450" y="2851150"/>
                <a:ext cx="844550" cy="48895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6" name="圆角矩形 20"/>
              <p:cNvSpPr/>
              <p:nvPr/>
            </p:nvSpPr>
            <p:spPr>
              <a:xfrm>
                <a:off x="5738814" y="3206750"/>
                <a:ext cx="1511300" cy="4445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测试周期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3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cxnSp>
            <p:nvCxnSpPr>
              <p:cNvPr id="10267" name="直接箭头连接符 36"/>
              <p:cNvCxnSpPr/>
              <p:nvPr/>
            </p:nvCxnSpPr>
            <p:spPr>
              <a:xfrm flipV="1">
                <a:off x="1555650" y="3340100"/>
                <a:ext cx="21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268" name="直接箭头连接符 37"/>
              <p:cNvCxnSpPr/>
              <p:nvPr/>
            </p:nvCxnSpPr>
            <p:spPr>
              <a:xfrm flipV="1">
                <a:off x="5505450" y="3340100"/>
                <a:ext cx="21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0269" name="直接箭头连接符 38"/>
              <p:cNvCxnSpPr/>
              <p:nvPr/>
            </p:nvCxnSpPr>
            <p:spPr>
              <a:xfrm flipV="1">
                <a:off x="3555900" y="3340100"/>
                <a:ext cx="21600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10270" name="圆角矩形 39"/>
              <p:cNvSpPr/>
              <p:nvPr/>
            </p:nvSpPr>
            <p:spPr>
              <a:xfrm>
                <a:off x="1504950" y="2451100"/>
                <a:ext cx="711200" cy="4445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</a:ln>
            </p:spPr>
            <p:txBody>
              <a:bodyPr/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重做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6" name="椭圆 40"/>
            <p:cNvSpPr/>
            <p:nvPr/>
          </p:nvSpPr>
          <p:spPr>
            <a:xfrm>
              <a:off x="3082925" y="1428750"/>
              <a:ext cx="2844800" cy="800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由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开发团队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进行的原因分析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10247" name="椭圆 42"/>
            <p:cNvSpPr/>
            <p:nvPr/>
          </p:nvSpPr>
          <p:spPr>
            <a:xfrm>
              <a:off x="3082925" y="4318000"/>
              <a:ext cx="2844800" cy="800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由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系统测试团队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进行的原因分析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cxnSp>
          <p:nvCxnSpPr>
            <p:cNvPr id="10248" name="直接箭头连接符 45"/>
            <p:cNvCxnSpPr>
              <a:endCxn id="10246" idx="3"/>
            </p:cNvCxnSpPr>
            <p:nvPr/>
          </p:nvCxnSpPr>
          <p:spPr>
            <a:xfrm rot="5400000" flipH="1" flipV="1">
              <a:off x="2577006" y="2284221"/>
              <a:ext cx="1095072" cy="7499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  <p:cxnSp>
          <p:nvCxnSpPr>
            <p:cNvPr id="10249" name="直接箭头连接符 46"/>
            <p:cNvCxnSpPr>
              <a:endCxn id="10247" idx="7"/>
            </p:cNvCxnSpPr>
            <p:nvPr/>
          </p:nvCxnSpPr>
          <p:spPr>
            <a:xfrm rot="-10800000" flipV="1">
              <a:off x="5511114" y="3679524"/>
              <a:ext cx="1461187" cy="75564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  <p:cxnSp>
          <p:nvCxnSpPr>
            <p:cNvPr id="10250" name="直接箭头连接符 47"/>
            <p:cNvCxnSpPr>
              <a:endCxn id="10247" idx="0"/>
            </p:cNvCxnSpPr>
            <p:nvPr/>
          </p:nvCxnSpPr>
          <p:spPr>
            <a:xfrm rot="5400000">
              <a:off x="4197200" y="3987649"/>
              <a:ext cx="638477" cy="2222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  <p:cxnSp>
          <p:nvCxnSpPr>
            <p:cNvPr id="10251" name="直接箭头连接符 48"/>
            <p:cNvCxnSpPr>
              <a:endCxn id="10247" idx="1"/>
            </p:cNvCxnSpPr>
            <p:nvPr/>
          </p:nvCxnSpPr>
          <p:spPr>
            <a:xfrm>
              <a:off x="2705100" y="3679522"/>
              <a:ext cx="794437" cy="75565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  <p:cxnSp>
          <p:nvCxnSpPr>
            <p:cNvPr id="10252" name="直接箭头连接符 49"/>
            <p:cNvCxnSpPr>
              <a:endCxn id="10246" idx="5"/>
            </p:cNvCxnSpPr>
            <p:nvPr/>
          </p:nvCxnSpPr>
          <p:spPr>
            <a:xfrm rot="10800000">
              <a:off x="5511114" y="2111678"/>
              <a:ext cx="1416737" cy="107889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  <p:cxnSp>
          <p:nvCxnSpPr>
            <p:cNvPr id="10253" name="直接箭头连接符 50"/>
            <p:cNvCxnSpPr>
              <a:stCxn id="10264" idx="0"/>
              <a:endCxn id="10246" idx="4"/>
            </p:cNvCxnSpPr>
            <p:nvPr/>
          </p:nvCxnSpPr>
          <p:spPr>
            <a:xfrm rot="-5400000" flipV="1">
              <a:off x="4016375" y="2717799"/>
              <a:ext cx="977900" cy="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</p:cxnSp>
      </p:grpSp>
      <p:sp>
        <p:nvSpPr>
          <p:cNvPr id="3" name="椭圆形标注 2"/>
          <p:cNvSpPr/>
          <p:nvPr/>
        </p:nvSpPr>
        <p:spPr>
          <a:xfrm rot="1560000">
            <a:off x="6731000" y="623570"/>
            <a:ext cx="1734185" cy="1169035"/>
          </a:xfrm>
          <a:prstGeom prst="wedgeEllipseCallout">
            <a:avLst/>
          </a:prstGeom>
          <a:ln>
            <a:solidFill>
              <a:srgbClr val="2E75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8025" y="769620"/>
            <a:ext cx="1114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系统测试过程中的测试周期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演示</Application>
  <PresentationFormat>全屏显示(16:9)</PresentationFormat>
  <Paragraphs>178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Grace Wang</dc:creator>
  <cp:lastModifiedBy>Forever</cp:lastModifiedBy>
  <cp:revision>259</cp:revision>
  <dcterms:created xsi:type="dcterms:W3CDTF">2017-12-21T02:57:00Z</dcterms:created>
  <dcterms:modified xsi:type="dcterms:W3CDTF">2018-05-19T02:12:33Z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