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2" r:id="rId5"/>
    <p:sldId id="268" r:id="rId6"/>
    <p:sldId id="269" r:id="rId7"/>
    <p:sldId id="270" r:id="rId8"/>
    <p:sldId id="27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90"/>
      </p:cViewPr>
      <p:guideLst>
        <p:guide orient="horz" pos="153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967E-B1E5-49B3-BD09-014381041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3FB7-9B6D-47AD-9DD3-41835313C3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5A8632C-8C08-4D54-81C6-FDABA0C025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椭圆 2"/>
          <p:cNvSpPr/>
          <p:nvPr/>
        </p:nvSpPr>
        <p:spPr>
          <a:xfrm>
            <a:off x="3159760" y="1102360"/>
            <a:ext cx="2856865" cy="2881630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4" name="文本框 6"/>
          <p:cNvSpPr txBox="1"/>
          <p:nvPr/>
        </p:nvSpPr>
        <p:spPr>
          <a:xfrm>
            <a:off x="3261360" y="1493520"/>
            <a:ext cx="26847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12.7.2</a:t>
            </a:r>
            <a:endParaRPr lang="en-US" altLang="zh-CN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700" b="1" spc="3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测试周期特性</a:t>
            </a:r>
            <a:endParaRPr lang="zh-CN" altLang="en-US" sz="2700" b="1" spc="3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5" name="椭圆 9"/>
          <p:cNvSpPr/>
          <p:nvPr/>
        </p:nvSpPr>
        <p:spPr>
          <a:xfrm>
            <a:off x="915708" y="3675929"/>
            <a:ext cx="150019" cy="18969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6" name="椭圆 11"/>
          <p:cNvSpPr/>
          <p:nvPr/>
        </p:nvSpPr>
        <p:spPr>
          <a:xfrm>
            <a:off x="1320758" y="3090375"/>
            <a:ext cx="388460" cy="3884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7" name="椭圆 12"/>
          <p:cNvSpPr/>
          <p:nvPr/>
        </p:nvSpPr>
        <p:spPr>
          <a:xfrm>
            <a:off x="2387557" y="2891545"/>
            <a:ext cx="483409" cy="4834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8" name="椭圆 13"/>
          <p:cNvSpPr/>
          <p:nvPr/>
        </p:nvSpPr>
        <p:spPr>
          <a:xfrm>
            <a:off x="495189" y="2082095"/>
            <a:ext cx="160100" cy="160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59" name="椭圆 14"/>
          <p:cNvSpPr/>
          <p:nvPr/>
        </p:nvSpPr>
        <p:spPr>
          <a:xfrm>
            <a:off x="2146113" y="2132920"/>
            <a:ext cx="356221" cy="356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0" name="椭圆 15"/>
          <p:cNvSpPr/>
          <p:nvPr/>
        </p:nvSpPr>
        <p:spPr>
          <a:xfrm>
            <a:off x="1709218" y="1699269"/>
            <a:ext cx="267453" cy="2674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1" name="椭圆 16"/>
          <p:cNvSpPr/>
          <p:nvPr/>
        </p:nvSpPr>
        <p:spPr>
          <a:xfrm>
            <a:off x="6087242" y="2641543"/>
            <a:ext cx="165932" cy="1659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2" name="椭圆 17"/>
          <p:cNvSpPr/>
          <p:nvPr/>
        </p:nvSpPr>
        <p:spPr>
          <a:xfrm>
            <a:off x="7335435" y="1219157"/>
            <a:ext cx="480112" cy="4801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3" name="椭圆 18"/>
          <p:cNvSpPr/>
          <p:nvPr/>
        </p:nvSpPr>
        <p:spPr>
          <a:xfrm>
            <a:off x="5596373" y="3979714"/>
            <a:ext cx="237818" cy="2378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4" name="椭圆 19"/>
          <p:cNvSpPr/>
          <p:nvPr/>
        </p:nvSpPr>
        <p:spPr>
          <a:xfrm flipH="1" flipV="1">
            <a:off x="5393991" y="3489918"/>
            <a:ext cx="237549" cy="2562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5" name="椭圆 20"/>
          <p:cNvSpPr/>
          <p:nvPr/>
        </p:nvSpPr>
        <p:spPr>
          <a:xfrm>
            <a:off x="6702862" y="1907693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6" name="椭圆 21"/>
          <p:cNvSpPr/>
          <p:nvPr/>
        </p:nvSpPr>
        <p:spPr>
          <a:xfrm>
            <a:off x="6313298" y="3007625"/>
            <a:ext cx="622690" cy="622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7" name="椭圆 22"/>
          <p:cNvSpPr/>
          <p:nvPr/>
        </p:nvSpPr>
        <p:spPr>
          <a:xfrm>
            <a:off x="6452579" y="927449"/>
            <a:ext cx="174522" cy="17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8" name="椭圆 23"/>
          <p:cNvSpPr/>
          <p:nvPr/>
        </p:nvSpPr>
        <p:spPr>
          <a:xfrm>
            <a:off x="7736521" y="2878091"/>
            <a:ext cx="311345" cy="3113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048669" name="椭圆 24"/>
          <p:cNvSpPr/>
          <p:nvPr/>
        </p:nvSpPr>
        <p:spPr>
          <a:xfrm flipH="1">
            <a:off x="6923030" y="3865624"/>
            <a:ext cx="364687" cy="3646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cxnSp>
        <p:nvCxnSpPr>
          <p:cNvPr id="3145734" name="直接连接符 26"/>
          <p:cNvCxnSpPr/>
          <p:nvPr/>
        </p:nvCxnSpPr>
        <p:spPr>
          <a:xfrm flipH="1">
            <a:off x="5057752" y="378155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27"/>
          <p:cNvCxnSpPr/>
          <p:nvPr/>
        </p:nvCxnSpPr>
        <p:spPr>
          <a:xfrm flipH="1">
            <a:off x="5753055" y="184214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28"/>
          <p:cNvCxnSpPr/>
          <p:nvPr/>
        </p:nvCxnSpPr>
        <p:spPr>
          <a:xfrm flipH="1">
            <a:off x="2497698" y="4106682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直接连接符 29"/>
          <p:cNvCxnSpPr/>
          <p:nvPr/>
        </p:nvCxnSpPr>
        <p:spPr>
          <a:xfrm flipH="1">
            <a:off x="5377504" y="1275951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直接连接符 31"/>
          <p:cNvCxnSpPr/>
          <p:nvPr/>
        </p:nvCxnSpPr>
        <p:spPr>
          <a:xfrm flipH="1">
            <a:off x="3298174" y="3853493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33"/>
          <p:cNvCxnSpPr/>
          <p:nvPr/>
        </p:nvCxnSpPr>
        <p:spPr>
          <a:xfrm flipH="1">
            <a:off x="2978422" y="3230446"/>
            <a:ext cx="764114" cy="887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90830" y="610235"/>
            <a:ext cx="29400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12.7.2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测试周期特性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/>
          <p:nvPr/>
        </p:nvGraphicFramePr>
        <p:xfrm>
          <a:off x="141605" y="1143635"/>
          <a:ext cx="8860155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/>
                <a:gridCol w="2512695"/>
                <a:gridCol w="1965325"/>
                <a:gridCol w="29641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第一测试周期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第二测试周期</a:t>
                      </a:r>
                      <a:endParaRPr lang="zh-CN" altLang="en-US" sz="16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第三测试周期</a:t>
                      </a:r>
                      <a:endParaRPr lang="zh-CN" altLang="en-US" sz="16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1.</a:t>
                      </a:r>
                      <a:r>
                        <a:rPr lang="zh-CN" altLang="en-US" sz="1600"/>
                        <a:t>目标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98%</a:t>
                      </a:r>
                      <a:r>
                        <a:rPr lang="zh-CN" altLang="en-US" sz="1600" dirty="0" smtClean="0">
                          <a:sym typeface="+mn-ea"/>
                        </a:rPr>
                        <a:t>通过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99%</a:t>
                      </a:r>
                      <a:r>
                        <a:rPr lang="zh-CN" altLang="en-US" sz="1600" dirty="0" smtClean="0">
                          <a:sym typeface="+mn-ea"/>
                        </a:rPr>
                        <a:t>通过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 smtClean="0">
                          <a:sym typeface="+mn-ea"/>
                        </a:rPr>
                        <a:t>100%</a:t>
                      </a:r>
                      <a:r>
                        <a:rPr lang="zh-CN" altLang="en-US" sz="1600" dirty="0" smtClean="0">
                          <a:sym typeface="+mn-ea"/>
                        </a:rPr>
                        <a:t>通过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2.</a:t>
                      </a:r>
                      <a:r>
                        <a:rPr lang="zh-CN" altLang="en-US" sz="1600"/>
                        <a:t>假设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软件镜像</a:t>
                      </a:r>
                      <a:r>
                        <a:rPr lang="en-US" altLang="zh-CN" sz="1600" dirty="0" smtClean="0">
                          <a:sym typeface="+mn-ea"/>
                        </a:rPr>
                        <a:t>1</a:t>
                      </a:r>
                      <a:r>
                        <a:rPr lang="zh-CN" altLang="en-US" sz="1600" dirty="0" smtClean="0">
                          <a:sym typeface="+mn-ea"/>
                        </a:rPr>
                        <a:t>次</a:t>
                      </a:r>
                      <a:r>
                        <a:rPr lang="en-US" altLang="zh-CN" sz="1600" dirty="0" smtClean="0">
                          <a:sym typeface="+mn-ea"/>
                        </a:rPr>
                        <a:t>/</a:t>
                      </a:r>
                      <a:r>
                        <a:rPr lang="zh-CN" altLang="en-US" sz="1600" dirty="0" smtClean="0">
                          <a:sym typeface="+mn-ea"/>
                        </a:rPr>
                        <a:t>周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软件镜像</a:t>
                      </a:r>
                      <a:r>
                        <a:rPr lang="en-US" altLang="zh-CN" sz="1600" dirty="0" smtClean="0">
                          <a:sym typeface="+mn-ea"/>
                        </a:rPr>
                        <a:t>1</a:t>
                      </a:r>
                      <a:r>
                        <a:rPr lang="zh-CN" altLang="en-US" sz="1600" dirty="0" smtClean="0">
                          <a:sym typeface="+mn-ea"/>
                        </a:rPr>
                        <a:t>次</a:t>
                      </a:r>
                      <a:r>
                        <a:rPr lang="en-US" altLang="zh-CN" sz="1600" dirty="0" smtClean="0">
                          <a:sym typeface="+mn-ea"/>
                        </a:rPr>
                        <a:t>/2</a:t>
                      </a:r>
                      <a:r>
                        <a:rPr lang="zh-CN" altLang="en-US" sz="1600" dirty="0" smtClean="0">
                          <a:sym typeface="+mn-ea"/>
                        </a:rPr>
                        <a:t>周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 smtClean="0">
                          <a:sym typeface="+mn-ea"/>
                        </a:rPr>
                        <a:t>周期开始时接受一次</a:t>
                      </a:r>
                      <a:endParaRPr lang="zh-CN" altLang="en-US" sz="1600" dirty="0" smtClean="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3.</a:t>
                      </a:r>
                      <a:r>
                        <a:rPr lang="zh-CN" altLang="en-US" sz="1600"/>
                        <a:t>测试执行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基本功能用例；测试失败用例；按用例优先级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红、绿、蓝按测试用例优先级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红、蓝按测试用例优先级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4.</a:t>
                      </a:r>
                      <a:r>
                        <a:rPr lang="zh-CN" altLang="en-US" sz="1600"/>
                        <a:t>重做和延长标准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失败用例达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重做新增用例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延长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失败用例达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重做新添用例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延长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失败用例达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不延长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5.</a:t>
                      </a:r>
                      <a:r>
                        <a:rPr lang="zh-CN" altLang="en-US" sz="1600"/>
                        <a:t>行动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一周失败用例达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，启动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RCA(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根本原因分析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一周失败用例达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，启动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RCA(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根本原因分析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6.</a:t>
                      </a:r>
                      <a:r>
                        <a:rPr lang="zh-CN" altLang="en-US" sz="1600"/>
                        <a:t>退出条件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用例泄露；所有执行；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通过；缺陷关闭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用例泄露；所有执行；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通过；缺陷关闭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所有执行；结果可用；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通过；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2%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不是压力；后三周不崩溃；完成测试报告</a:t>
                      </a:r>
                      <a:endParaRPr lang="zh-CN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9083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53605" y="7620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5626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2960" y="523875"/>
            <a:ext cx="26752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ym typeface="+mn-ea"/>
              </a:rPr>
              <a:t>12.7.2</a:t>
            </a:r>
            <a:r>
              <a:rPr lang="zh-CN" altLang="en-US" sz="2000" b="1">
                <a:sym typeface="+mn-ea"/>
              </a:rPr>
              <a:t>测试周期特性</a:t>
            </a:r>
            <a:endParaRPr lang="zh-CN" altLang="en-US" sz="2000" b="1"/>
          </a:p>
        </p:txBody>
      </p:sp>
      <p:sp>
        <p:nvSpPr>
          <p:cNvPr id="12" name="文本框 11"/>
          <p:cNvSpPr txBox="1"/>
          <p:nvPr/>
        </p:nvSpPr>
        <p:spPr>
          <a:xfrm>
            <a:off x="7253605" y="76200"/>
            <a:ext cx="174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测试执行策略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155700" y="1482090"/>
            <a:ext cx="75742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1.</a:t>
            </a:r>
            <a:r>
              <a:rPr lang="zh-CN" altLang="en-US" b="1"/>
              <a:t>目标：系统测试团队在每个测试周期中</a:t>
            </a:r>
            <a:r>
              <a:rPr lang="zh-CN" altLang="en-US" b="1">
                <a:solidFill>
                  <a:srgbClr val="FF0000"/>
                </a:solidFill>
              </a:rPr>
              <a:t>设置</a:t>
            </a:r>
            <a:r>
              <a:rPr lang="zh-CN" altLang="en-US" b="1"/>
              <a:t>自己要实现的</a:t>
            </a:r>
            <a:r>
              <a:rPr lang="zh-CN" altLang="en-US" b="1">
                <a:solidFill>
                  <a:srgbClr val="FF0000"/>
                </a:solidFill>
              </a:rPr>
              <a:t>目标</a:t>
            </a:r>
            <a:endParaRPr lang="zh-CN" altLang="en-US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/>
              <a:t>2.</a:t>
            </a:r>
            <a:r>
              <a:rPr lang="zh-CN" altLang="en-US" b="1"/>
              <a:t>假设：为达到目标必须做出</a:t>
            </a:r>
            <a:r>
              <a:rPr lang="zh-CN" altLang="en-US" b="1">
                <a:solidFill>
                  <a:srgbClr val="FF0000"/>
                </a:solidFill>
              </a:rPr>
              <a:t>适当假设</a:t>
            </a:r>
            <a:endParaRPr lang="zh-CN" altLang="en-US" b="1">
              <a:solidFill>
                <a:srgbClr val="FF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/>
              <a:t>3.</a:t>
            </a:r>
            <a:r>
              <a:rPr lang="zh-CN" altLang="en-US" b="1"/>
              <a:t>测试执行：通过使用</a:t>
            </a:r>
            <a:r>
              <a:rPr lang="zh-CN" altLang="en-US" b="1">
                <a:solidFill>
                  <a:srgbClr val="FF0000"/>
                </a:solidFill>
              </a:rPr>
              <a:t>系统优先级</a:t>
            </a:r>
            <a:r>
              <a:rPr lang="zh-CN" altLang="en-US" b="1"/>
              <a:t>的概念，测试用例在多个测试环境中执行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4.</a:t>
            </a:r>
            <a:r>
              <a:rPr lang="zh-CN" altLang="en-US" b="1"/>
              <a:t>重做和延长标准：每个测试周期必须</a:t>
            </a:r>
            <a:r>
              <a:rPr lang="zh-CN" altLang="en-US" b="1">
                <a:solidFill>
                  <a:srgbClr val="FF0000"/>
                </a:solidFill>
              </a:rPr>
              <a:t>在规定的时间内完成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5.</a:t>
            </a:r>
            <a:r>
              <a:rPr lang="zh-CN" altLang="en-US" b="1"/>
              <a:t>行动：测试用例数量达到事先定义的等级，进行</a:t>
            </a:r>
            <a:r>
              <a:rPr lang="zh-CN" altLang="en-US" b="1">
                <a:solidFill>
                  <a:srgbClr val="FF0000"/>
                </a:solidFill>
              </a:rPr>
              <a:t>根本原因分析（</a:t>
            </a:r>
            <a:r>
              <a:rPr lang="en-US" altLang="zh-CN" b="1">
                <a:solidFill>
                  <a:srgbClr val="FF0000"/>
                </a:solidFill>
              </a:rPr>
              <a:t>RAC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  <a:endParaRPr lang="zh-CN" altLang="en-US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6.</a:t>
            </a:r>
            <a:r>
              <a:rPr lang="zh-CN" altLang="en-US" b="1"/>
              <a:t>退出条件：测试周期什么时候</a:t>
            </a:r>
            <a:r>
              <a:rPr lang="zh-CN" altLang="en-US" b="1">
                <a:solidFill>
                  <a:srgbClr val="FF0000"/>
                </a:solidFill>
              </a:rPr>
              <a:t>结束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0" y="1033780"/>
            <a:ext cx="1539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周期参数：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809625" y="553085"/>
            <a:ext cx="323850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12.7.3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首次测试周期准备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正五边形 3"/>
          <p:cNvSpPr/>
          <p:nvPr/>
        </p:nvSpPr>
        <p:spPr>
          <a:xfrm>
            <a:off x="4479290" y="848360"/>
            <a:ext cx="647700" cy="79057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正五边形 4"/>
          <p:cNvSpPr/>
          <p:nvPr/>
        </p:nvSpPr>
        <p:spPr>
          <a:xfrm rot="12900000">
            <a:off x="3647440" y="3496310"/>
            <a:ext cx="647700" cy="81661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开启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正五边形 5"/>
          <p:cNvSpPr/>
          <p:nvPr/>
        </p:nvSpPr>
        <p:spPr>
          <a:xfrm rot="15960000">
            <a:off x="2995930" y="1911985"/>
            <a:ext cx="647700" cy="724535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指派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正五边形 6"/>
          <p:cNvSpPr/>
          <p:nvPr/>
        </p:nvSpPr>
        <p:spPr>
          <a:xfrm rot="8520000">
            <a:off x="5502275" y="3492500"/>
            <a:ext cx="647700" cy="82804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解决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正五边形 7"/>
          <p:cNvSpPr/>
          <p:nvPr/>
        </p:nvSpPr>
        <p:spPr>
          <a:xfrm rot="4500000">
            <a:off x="5896610" y="1894840"/>
            <a:ext cx="647700" cy="71755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关闭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3565" y="2042795"/>
            <a:ext cx="922020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1"/>
                </a:solidFill>
              </a:rPr>
              <a:t>缺陷的生命周期状态图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 10"/>
          <p:cNvSpPr/>
          <p:nvPr/>
        </p:nvSpPr>
        <p:spPr>
          <a:xfrm rot="11940000">
            <a:off x="3939540" y="1381125"/>
            <a:ext cx="432435" cy="6477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0"/>
          <p:cNvSpPr/>
          <p:nvPr/>
        </p:nvSpPr>
        <p:spPr>
          <a:xfrm rot="8400000">
            <a:off x="3326130" y="2670175"/>
            <a:ext cx="432435" cy="6477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0"/>
          <p:cNvSpPr/>
          <p:nvPr/>
        </p:nvSpPr>
        <p:spPr>
          <a:xfrm rot="3180000">
            <a:off x="4775835" y="3580130"/>
            <a:ext cx="432435" cy="6477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0"/>
          <p:cNvSpPr/>
          <p:nvPr/>
        </p:nvSpPr>
        <p:spPr>
          <a:xfrm rot="21360000">
            <a:off x="6003290" y="2669540"/>
            <a:ext cx="432435" cy="6477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0"/>
          <p:cNvSpPr/>
          <p:nvPr/>
        </p:nvSpPr>
        <p:spPr>
          <a:xfrm rot="18720000">
            <a:off x="5088890" y="1338580"/>
            <a:ext cx="432435" cy="64770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809625" y="553085"/>
            <a:ext cx="323850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12.7.3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首次测试周期准备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6" name="五边形 1"/>
          <p:cNvSpPr/>
          <p:nvPr/>
        </p:nvSpPr>
        <p:spPr>
          <a:xfrm rot="5400000">
            <a:off x="3930650" y="2404745"/>
            <a:ext cx="1845945" cy="1421765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387" name="五边形 2"/>
          <p:cNvSpPr/>
          <p:nvPr/>
        </p:nvSpPr>
        <p:spPr>
          <a:xfrm rot="5400000">
            <a:off x="5822315" y="2430145"/>
            <a:ext cx="1845945" cy="1372235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388" name="五边形 3"/>
          <p:cNvSpPr/>
          <p:nvPr/>
        </p:nvSpPr>
        <p:spPr>
          <a:xfrm rot="5400000">
            <a:off x="2034540" y="2386965"/>
            <a:ext cx="1844675" cy="1457960"/>
          </a:xfrm>
          <a:prstGeom prst="homePlate">
            <a:avLst>
              <a:gd name="adj" fmla="val 50001"/>
            </a:avLst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391" name="TextBox 7"/>
          <p:cNvSpPr txBox="1"/>
          <p:nvPr/>
        </p:nvSpPr>
        <p:spPr>
          <a:xfrm>
            <a:off x="2265680" y="2216785"/>
            <a:ext cx="138303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ctr"/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不同测试工程师分配不同的  用例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Calibri" panose="020F050202020403020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16393" name="TextBox 9"/>
          <p:cNvSpPr txBox="1"/>
          <p:nvPr/>
        </p:nvSpPr>
        <p:spPr>
          <a:xfrm>
            <a:off x="4142740" y="2216785"/>
            <a:ext cx="15144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lvl="1" algn="ctr"/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让测试工程师感觉有新东西可学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marL="0" lvl="1" algn="ctr"/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6755" y="1388745"/>
            <a:ext cx="20193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测试用例分配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6059170" y="2216785"/>
            <a:ext cx="138303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测试用例可以共享</a:t>
            </a:r>
            <a:endParaRPr lang="zh-CN" altLang="en-US" sz="2000" b="1" dirty="0">
              <a:solidFill>
                <a:schemeClr val="bg1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567690" y="59690"/>
            <a:ext cx="27114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软件测试与质量保证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971600" y="428085"/>
            <a:ext cx="7662758" cy="16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1405" y="76200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测试执行策略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809625" y="553085"/>
            <a:ext cx="323850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12.7.3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首次测试周期准备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9615" y="1101725"/>
            <a:ext cx="31686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indent="0"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1"/>
                </a:solidFill>
              </a:rPr>
              <a:t>首次测试周期的进入标准</a:t>
            </a: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372235" y="1727200"/>
          <a:ext cx="65944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835"/>
                <a:gridCol w="524764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组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标准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1.</a:t>
                      </a:r>
                      <a:r>
                        <a:rPr lang="zh-CN" altLang="en-US" b="1"/>
                        <a:t>营销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项目计划的完成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2.</a:t>
                      </a:r>
                      <a:r>
                        <a:rPr lang="zh-CN" altLang="en-US" b="1"/>
                        <a:t>硬件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软件系统使用的任何新硬件系统或子系统充分测试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3.</a:t>
                      </a:r>
                      <a:r>
                        <a:rPr lang="zh-CN" altLang="en-US" b="1"/>
                        <a:t>软件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软件开发组的开发与测试工作的完成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4.</a:t>
                      </a:r>
                      <a:r>
                        <a:rPr lang="zh-CN" altLang="en-US" b="1"/>
                        <a:t>技术发布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技术文档撰写人所编写的用户手册的完成状态</a:t>
                      </a:r>
                      <a:endParaRPr lang="zh-CN" altLang="en-US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5.</a:t>
                      </a:r>
                      <a:r>
                        <a:rPr lang="zh-CN" altLang="en-US" b="1"/>
                        <a:t>系统测试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系统测试计划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全屏显示(16:9)</PresentationFormat>
  <Paragraphs>142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Grace Wang</dc:creator>
  <cp:lastModifiedBy>Forever</cp:lastModifiedBy>
  <cp:revision>253</cp:revision>
  <dcterms:created xsi:type="dcterms:W3CDTF">2017-12-21T02:57:00Z</dcterms:created>
  <dcterms:modified xsi:type="dcterms:W3CDTF">2018-05-19T02:34:40Z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