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62" r:id="rId3"/>
    <p:sldId id="270" r:id="rId5"/>
    <p:sldId id="272" r:id="rId6"/>
    <p:sldId id="271" r:id="rId7"/>
    <p:sldId id="275" r:id="rId8"/>
    <p:sldId id="276" r:id="rId9"/>
    <p:sldId id="278" r:id="rId10"/>
    <p:sldId id="279" r:id="rId11"/>
    <p:sldId id="281" r:id="rId12"/>
    <p:sldId id="282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90"/>
      </p:cViewPr>
      <p:guideLst>
        <p:guide orient="horz" pos="167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D967E-B1E5-49B3-BD09-014381041E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63FB7-9B6D-47AD-9DD3-41835313C39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563FB7-9B6D-47AD-9DD3-41835313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563FB7-9B6D-47AD-9DD3-41835313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563FB7-9B6D-47AD-9DD3-41835313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563FB7-9B6D-47AD-9DD3-41835313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563FB7-9B6D-47AD-9DD3-41835313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563FB7-9B6D-47AD-9DD3-41835313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563FB7-9B6D-47AD-9DD3-41835313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563FB7-9B6D-47AD-9DD3-41835313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563FB7-9B6D-47AD-9DD3-41835313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563FB7-9B6D-47AD-9DD3-41835313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49245" y="4767263"/>
            <a:ext cx="28956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58660" y="39688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080250" y="12795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35935" y="4767263"/>
            <a:ext cx="28956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47865" y="11652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531100" y="2889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17055" y="2889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en-US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567690" y="59690"/>
            <a:ext cx="271145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软件测试与质量保证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V="1">
            <a:off x="993825" y="428085"/>
            <a:ext cx="7662758" cy="164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109335" y="59690"/>
            <a:ext cx="3459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测试执行策略</a:t>
            </a:r>
            <a:endParaRPr lang="zh-CN" altLang="en-US" b="1"/>
          </a:p>
        </p:txBody>
      </p:sp>
      <p:sp>
        <p:nvSpPr>
          <p:cNvPr id="15" name="文本框 14"/>
          <p:cNvSpPr txBox="1"/>
          <p:nvPr/>
        </p:nvSpPr>
        <p:spPr>
          <a:xfrm>
            <a:off x="832485" y="555625"/>
            <a:ext cx="6624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12.7.4 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最终测试周期的测试用例的选择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53795" y="1364615"/>
            <a:ext cx="1906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执行所有的测试用例</a:t>
            </a:r>
            <a:endParaRPr lang="zh-CN" altLang="en-US" b="1"/>
          </a:p>
        </p:txBody>
      </p:sp>
      <p:sp>
        <p:nvSpPr>
          <p:cNvPr id="6" name="乘号 5"/>
          <p:cNvSpPr/>
          <p:nvPr/>
        </p:nvSpPr>
        <p:spPr>
          <a:xfrm>
            <a:off x="1316990" y="923925"/>
            <a:ext cx="1408430" cy="1525905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1732915" y="2496820"/>
            <a:ext cx="575945" cy="64833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16990" y="3497580"/>
            <a:ext cx="2208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回归测试</a:t>
            </a:r>
            <a:endParaRPr lang="zh-CN" altLang="en-US" sz="2400" b="1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745" y="1485900"/>
            <a:ext cx="937895" cy="11461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483860" y="1859915"/>
            <a:ext cx="39312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如何选择测试用例</a:t>
            </a:r>
            <a:endParaRPr lang="zh-CN" altLang="en-US" sz="2000" b="1"/>
          </a:p>
        </p:txBody>
      </p:sp>
      <p:sp>
        <p:nvSpPr>
          <p:cNvPr id="11" name="上箭头 10"/>
          <p:cNvSpPr/>
          <p:nvPr/>
        </p:nvSpPr>
        <p:spPr>
          <a:xfrm rot="3360000">
            <a:off x="4157345" y="2733675"/>
            <a:ext cx="657860" cy="775335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920230" y="106363"/>
            <a:ext cx="2133600" cy="273844"/>
          </a:xfrm>
        </p:spPr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980815" y="1363980"/>
            <a:ext cx="7372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时间</a:t>
            </a:r>
            <a:endParaRPr lang="zh-CN" altLang="en-US" b="1"/>
          </a:p>
          <a:p>
            <a:r>
              <a:rPr lang="zh-CN" altLang="en-US" b="1"/>
              <a:t>经费</a:t>
            </a:r>
            <a:endParaRPr lang="zh-CN" altLang="en-US" b="1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060065" y="1686560"/>
            <a:ext cx="9359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220085" y="1117600"/>
            <a:ext cx="775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浪费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animBg="1"/>
      <p:bldP spid="8" grpId="0"/>
      <p:bldP spid="10" grpId="0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567690" y="59690"/>
            <a:ext cx="271145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软件测试与质量保证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V="1">
            <a:off x="993825" y="428085"/>
            <a:ext cx="7662758" cy="164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035800" y="59690"/>
            <a:ext cx="3459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测试执行策略</a:t>
            </a:r>
            <a:endParaRPr lang="zh-CN" altLang="en-US" b="1"/>
          </a:p>
        </p:txBody>
      </p:sp>
      <p:sp>
        <p:nvSpPr>
          <p:cNvPr id="12" name="文本框 11"/>
          <p:cNvSpPr txBox="1"/>
          <p:nvPr/>
        </p:nvSpPr>
        <p:spPr>
          <a:xfrm>
            <a:off x="821055" y="444500"/>
            <a:ext cx="6624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12.7.5 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测试用例的优先级排序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6891020" y="59373"/>
            <a:ext cx="2133600" cy="273844"/>
          </a:xfrm>
        </p:spPr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85765" y="23939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85765" y="23939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21055" y="994410"/>
            <a:ext cx="50685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第二个测试周期和第三个测试周期对比</a:t>
            </a:r>
            <a:endParaRPr lang="zh-CN" altLang="en-US" sz="2000" b="1"/>
          </a:p>
        </p:txBody>
      </p:sp>
      <p:sp>
        <p:nvSpPr>
          <p:cNvPr id="11" name="文本框 10"/>
          <p:cNvSpPr txBox="1"/>
          <p:nvPr/>
        </p:nvSpPr>
        <p:spPr>
          <a:xfrm>
            <a:off x="1549400" y="1471930"/>
            <a:ext cx="19138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共同点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31485" y="1471930"/>
            <a:ext cx="19138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不同点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06145" y="2752090"/>
            <a:ext cx="33337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测试用例的分配标准相同</a:t>
            </a:r>
            <a:r>
              <a:rPr lang="en-US" altLang="zh-CN" b="1"/>
              <a:t>:</a:t>
            </a:r>
            <a:endParaRPr lang="en-US" altLang="zh-CN" b="1"/>
          </a:p>
          <a:p>
            <a:endParaRPr lang="zh-CN" altLang="en-US" b="1"/>
          </a:p>
          <a:p>
            <a:r>
              <a:rPr lang="zh-CN" altLang="en-US" b="1"/>
              <a:t>均是根据测试工程师的</a:t>
            </a:r>
            <a:r>
              <a:rPr lang="zh-CN" altLang="en-US" b="1">
                <a:solidFill>
                  <a:srgbClr val="FF0000"/>
                </a:solidFill>
              </a:rPr>
              <a:t>兴趣</a:t>
            </a:r>
            <a:r>
              <a:rPr lang="zh-CN" altLang="en-US" b="1"/>
              <a:t>和</a:t>
            </a:r>
            <a:r>
              <a:rPr lang="zh-CN" altLang="en-US" b="1">
                <a:solidFill>
                  <a:srgbClr val="FF0000"/>
                </a:solidFill>
              </a:rPr>
              <a:t>专业知识</a:t>
            </a:r>
            <a:r>
              <a:rPr lang="zh-CN" altLang="en-US" b="1"/>
              <a:t>重新分配测试用例</a:t>
            </a:r>
            <a:endParaRPr lang="zh-CN" altLang="en-US" b="1"/>
          </a:p>
        </p:txBody>
      </p:sp>
      <p:sp>
        <p:nvSpPr>
          <p:cNvPr id="17" name="下箭头 16"/>
          <p:cNvSpPr/>
          <p:nvPr/>
        </p:nvSpPr>
        <p:spPr>
          <a:xfrm>
            <a:off x="1701165" y="2046605"/>
            <a:ext cx="648335" cy="4318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5618480" y="2046605"/>
            <a:ext cx="648335" cy="4318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484495" y="2609850"/>
            <a:ext cx="3540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第二个没有选择测试套件的子集</a:t>
            </a:r>
            <a:endParaRPr lang="zh-CN" altLang="en-US" b="1"/>
          </a:p>
        </p:txBody>
      </p:sp>
      <p:sp>
        <p:nvSpPr>
          <p:cNvPr id="20" name="文本框 19"/>
          <p:cNvSpPr txBox="1"/>
          <p:nvPr/>
        </p:nvSpPr>
        <p:spPr>
          <a:xfrm>
            <a:off x="5531485" y="3239770"/>
            <a:ext cx="3540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第三个将测试优先级排序应用于回归测试的子集</a:t>
            </a:r>
            <a:endParaRPr lang="zh-CN" altLang="en-US" b="1"/>
          </a:p>
        </p:txBody>
      </p:sp>
      <p:sp>
        <p:nvSpPr>
          <p:cNvPr id="21" name="左大括号 20"/>
          <p:cNvSpPr/>
          <p:nvPr/>
        </p:nvSpPr>
        <p:spPr>
          <a:xfrm>
            <a:off x="755650" y="2715895"/>
            <a:ext cx="215900" cy="1224280"/>
          </a:xfrm>
          <a:prstGeom prst="leftBrac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左大括号 21"/>
          <p:cNvSpPr/>
          <p:nvPr/>
        </p:nvSpPr>
        <p:spPr>
          <a:xfrm>
            <a:off x="4924425" y="2660650"/>
            <a:ext cx="215900" cy="1224280"/>
          </a:xfrm>
          <a:prstGeom prst="leftBrac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/>
      <p:bldP spid="21" grpId="0" animBg="1"/>
      <p:bldP spid="18" grpId="0" animBg="1"/>
      <p:bldP spid="19" grpId="0"/>
      <p:bldP spid="20" grpId="0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567690" y="59690"/>
            <a:ext cx="271145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软件测试与质量保证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V="1">
            <a:off x="993825" y="428085"/>
            <a:ext cx="7662758" cy="164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035800" y="59690"/>
            <a:ext cx="3459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测试执行策略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915670" y="812800"/>
            <a:ext cx="2752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测试用例选择的标准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775" y="1536700"/>
            <a:ext cx="4225925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>
              <a:buFont typeface="+mj-lt"/>
              <a:buAutoNum type="romanUcPeriod"/>
            </a:pPr>
            <a:r>
              <a:rPr lang="zh-CN" altLang="en-US" sz="2000" b="1"/>
              <a:t>测试用例之前执行的结果</a:t>
            </a:r>
            <a:endParaRPr lang="zh-CN" altLang="en-US" sz="2000" b="1"/>
          </a:p>
          <a:p>
            <a:pPr marL="514350" indent="-514350">
              <a:buFont typeface="+mj-lt"/>
              <a:buAutoNum type="romanUcPeriod"/>
            </a:pPr>
            <a:endParaRPr lang="zh-CN" altLang="en-US" sz="2000" b="1"/>
          </a:p>
          <a:p>
            <a:pPr marL="514350" indent="-514350">
              <a:buFont typeface="+mj-lt"/>
              <a:buAutoNum type="romanUcPeriod"/>
            </a:pPr>
            <a:r>
              <a:rPr lang="zh-CN" altLang="en-US" sz="2000" b="1"/>
              <a:t>特定测试组中测试的成员属性</a:t>
            </a:r>
            <a:endParaRPr lang="zh-CN" altLang="en-US" sz="2000" b="1"/>
          </a:p>
          <a:p>
            <a:pPr marL="514350" indent="-514350">
              <a:buFont typeface="+mj-lt"/>
              <a:buAutoNum type="romanUcPeriod"/>
            </a:pPr>
            <a:endParaRPr lang="zh-CN" altLang="en-US" sz="2000" b="1"/>
          </a:p>
          <a:p>
            <a:pPr marL="514350" indent="-514350">
              <a:buFont typeface="+mj-lt"/>
              <a:buAutoNum type="romanUcPeriod"/>
            </a:pPr>
            <a:r>
              <a:rPr lang="zh-CN" altLang="en-US" sz="2000" b="1"/>
              <a:t>测试用例和已经修改的软件组件的关联性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21055" y="444500"/>
            <a:ext cx="6624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12.7.4 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最终测试周期的测试用例的选择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左大括号 15"/>
          <p:cNvSpPr/>
          <p:nvPr/>
        </p:nvSpPr>
        <p:spPr>
          <a:xfrm>
            <a:off x="4906010" y="1090295"/>
            <a:ext cx="581025" cy="2509520"/>
          </a:xfrm>
          <a:prstGeom prst="leftBrac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487035" y="885190"/>
            <a:ext cx="1446530" cy="2526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b="1"/>
              <a:t>基本要素</a:t>
            </a:r>
            <a:endParaRPr lang="zh-CN" altLang="en-US" b="1"/>
          </a:p>
          <a:p>
            <a:pPr>
              <a:lnSpc>
                <a:spcPct val="130000"/>
              </a:lnSpc>
            </a:pPr>
            <a:r>
              <a:rPr lang="zh-CN" altLang="en-US" b="1"/>
              <a:t>功能性</a:t>
            </a:r>
            <a:endParaRPr lang="zh-CN" altLang="en-US" b="1"/>
          </a:p>
          <a:p>
            <a:pPr>
              <a:lnSpc>
                <a:spcPct val="130000"/>
              </a:lnSpc>
            </a:pPr>
            <a:r>
              <a:rPr lang="zh-CN" altLang="en-US" b="1"/>
              <a:t>健壮性</a:t>
            </a:r>
            <a:endParaRPr lang="zh-CN" altLang="en-US" b="1"/>
          </a:p>
          <a:p>
            <a:pPr>
              <a:lnSpc>
                <a:spcPct val="130000"/>
              </a:lnSpc>
            </a:pPr>
            <a:r>
              <a:rPr lang="zh-CN" altLang="en-US" b="1"/>
              <a:t>互操作性</a:t>
            </a:r>
            <a:endParaRPr lang="zh-CN" altLang="en-US" b="1"/>
          </a:p>
          <a:p>
            <a:pPr>
              <a:lnSpc>
                <a:spcPct val="130000"/>
              </a:lnSpc>
            </a:pPr>
            <a:r>
              <a:rPr lang="zh-CN" altLang="en-US" b="1"/>
              <a:t>可拓展性</a:t>
            </a:r>
            <a:endParaRPr lang="zh-CN" altLang="en-US" b="1"/>
          </a:p>
          <a:p>
            <a:pPr>
              <a:lnSpc>
                <a:spcPct val="130000"/>
              </a:lnSpc>
            </a:pPr>
            <a:endParaRPr lang="zh-CN" altLang="en-US"/>
          </a:p>
          <a:p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651500" y="2940050"/>
            <a:ext cx="1116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..........</a:t>
            </a:r>
            <a:endParaRPr lang="en-US" altLang="zh-CN" b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33565" y="106363"/>
            <a:ext cx="2133600" cy="273844"/>
          </a:xfrm>
        </p:spPr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567690" y="59690"/>
            <a:ext cx="271145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软件测试与质量保证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V="1">
            <a:off x="993825" y="428085"/>
            <a:ext cx="7662758" cy="164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035800" y="59690"/>
            <a:ext cx="3459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测试执行策略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915670" y="812800"/>
            <a:ext cx="2752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测试用例选择的步骤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21055" y="444500"/>
            <a:ext cx="6624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12.7.4 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最终测试周期的测试用例的选择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流程图: 手动操作 5"/>
          <p:cNvSpPr/>
          <p:nvPr/>
        </p:nvSpPr>
        <p:spPr>
          <a:xfrm>
            <a:off x="3482975" y="2467610"/>
            <a:ext cx="720090" cy="575945"/>
          </a:xfrm>
          <a:prstGeom prst="flowChartManualOperation">
            <a:avLst/>
          </a:prstGeom>
          <a:gradFill>
            <a:gsLst>
              <a:gs pos="100000">
                <a:srgbClr val="FBFB11"/>
              </a:gs>
              <a:gs pos="100000">
                <a:srgbClr val="838309"/>
              </a:gs>
            </a:gsLst>
            <a:lin ang="16200000" scaled="0"/>
          </a:gradFill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流程图: 手动操作 6"/>
          <p:cNvSpPr/>
          <p:nvPr/>
        </p:nvSpPr>
        <p:spPr>
          <a:xfrm>
            <a:off x="1795780" y="2467610"/>
            <a:ext cx="720090" cy="575945"/>
          </a:xfrm>
          <a:prstGeom prst="flowChartManualOperation">
            <a:avLst/>
          </a:prstGeom>
          <a:solidFill>
            <a:schemeClr val="accent2">
              <a:lumMod val="75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流程图: 手动操作 7"/>
          <p:cNvSpPr/>
          <p:nvPr/>
        </p:nvSpPr>
        <p:spPr>
          <a:xfrm>
            <a:off x="5154930" y="2467610"/>
            <a:ext cx="720090" cy="575945"/>
          </a:xfrm>
          <a:prstGeom prst="flowChartManualOperation">
            <a:avLst/>
          </a:prstGeom>
          <a:solidFill>
            <a:schemeClr val="accent3">
              <a:lumMod val="75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流程图: 手动操作 8"/>
          <p:cNvSpPr/>
          <p:nvPr/>
        </p:nvSpPr>
        <p:spPr>
          <a:xfrm>
            <a:off x="6932930" y="2467610"/>
            <a:ext cx="720090" cy="575945"/>
          </a:xfrm>
          <a:prstGeom prst="flowChartManualOperation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6891020" y="59373"/>
            <a:ext cx="2133600" cy="273844"/>
          </a:xfrm>
        </p:spPr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910715" y="3326130"/>
            <a:ext cx="490220" cy="14560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000" b="1"/>
              <a:t>必须测试的</a:t>
            </a:r>
            <a:endParaRPr lang="zh-CN" altLang="en-US" sz="2000" b="1"/>
          </a:p>
        </p:txBody>
      </p:sp>
      <p:sp>
        <p:nvSpPr>
          <p:cNvPr id="5" name="文本框 4"/>
          <p:cNvSpPr txBox="1"/>
          <p:nvPr/>
        </p:nvSpPr>
        <p:spPr>
          <a:xfrm>
            <a:off x="3597910" y="3326130"/>
            <a:ext cx="490220" cy="14560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000" b="1"/>
              <a:t>有帮助的</a:t>
            </a:r>
            <a:endParaRPr lang="zh-CN" altLang="en-US" sz="2000" b="1"/>
          </a:p>
        </p:txBody>
      </p:sp>
      <p:sp>
        <p:nvSpPr>
          <p:cNvPr id="10" name="文本框 9"/>
          <p:cNvSpPr txBox="1"/>
          <p:nvPr/>
        </p:nvSpPr>
        <p:spPr>
          <a:xfrm>
            <a:off x="5154930" y="3326130"/>
            <a:ext cx="490220" cy="14560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000" b="1"/>
              <a:t>对回归测试</a:t>
            </a:r>
            <a:endParaRPr lang="zh-CN" altLang="en-US" sz="2000" b="1"/>
          </a:p>
        </p:txBody>
      </p:sp>
      <p:sp>
        <p:nvSpPr>
          <p:cNvPr id="11" name="文本框 10"/>
          <p:cNvSpPr txBox="1"/>
          <p:nvPr/>
        </p:nvSpPr>
        <p:spPr>
          <a:xfrm>
            <a:off x="5519420" y="3326130"/>
            <a:ext cx="490220" cy="14560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000" b="1"/>
              <a:t>没影响的</a:t>
            </a:r>
            <a:endParaRPr lang="zh-CN" altLang="en-US" sz="2000" b="1"/>
          </a:p>
        </p:txBody>
      </p:sp>
      <p:sp>
        <p:nvSpPr>
          <p:cNvPr id="13" name="文本框 12"/>
          <p:cNvSpPr txBox="1"/>
          <p:nvPr/>
        </p:nvSpPr>
        <p:spPr>
          <a:xfrm>
            <a:off x="7018020" y="3326130"/>
            <a:ext cx="490220" cy="14560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000" b="1"/>
              <a:t>剩下的</a:t>
            </a:r>
            <a:endParaRPr lang="zh-CN" altLang="en-US" sz="2000" b="1"/>
          </a:p>
        </p:txBody>
      </p:sp>
      <p:sp>
        <p:nvSpPr>
          <p:cNvPr id="15" name="文本框 14"/>
          <p:cNvSpPr txBox="1"/>
          <p:nvPr/>
        </p:nvSpPr>
        <p:spPr>
          <a:xfrm>
            <a:off x="5961380" y="843280"/>
            <a:ext cx="2561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步骤</a:t>
            </a:r>
            <a:r>
              <a:rPr lang="en-US" altLang="zh-CN" b="1">
                <a:solidFill>
                  <a:srgbClr val="FF0000"/>
                </a:solidFill>
              </a:rPr>
              <a:t>1: </a:t>
            </a:r>
            <a:r>
              <a:rPr lang="zh-CN" altLang="en-US" b="1">
                <a:solidFill>
                  <a:srgbClr val="FF0000"/>
                </a:solidFill>
              </a:rPr>
              <a:t>划分测试套件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84" name=" 184"/>
          <p:cNvSpPr/>
          <p:nvPr/>
        </p:nvSpPr>
        <p:spPr>
          <a:xfrm>
            <a:off x="4088130" y="1311910"/>
            <a:ext cx="287655" cy="2882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 184"/>
          <p:cNvSpPr/>
          <p:nvPr/>
        </p:nvSpPr>
        <p:spPr>
          <a:xfrm>
            <a:off x="4427855" y="1311910"/>
            <a:ext cx="287655" cy="2882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 184"/>
          <p:cNvSpPr/>
          <p:nvPr/>
        </p:nvSpPr>
        <p:spPr>
          <a:xfrm>
            <a:off x="4203065" y="1600200"/>
            <a:ext cx="287655" cy="2882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 184"/>
          <p:cNvSpPr/>
          <p:nvPr/>
        </p:nvSpPr>
        <p:spPr>
          <a:xfrm>
            <a:off x="4795520" y="1311910"/>
            <a:ext cx="287655" cy="2882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 184"/>
          <p:cNvSpPr/>
          <p:nvPr/>
        </p:nvSpPr>
        <p:spPr>
          <a:xfrm>
            <a:off x="4601210" y="1600200"/>
            <a:ext cx="287655" cy="2882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672205" y="1097280"/>
            <a:ext cx="1800225" cy="9359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2627630" y="1783080"/>
            <a:ext cx="939800" cy="4286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3996055" y="2080260"/>
            <a:ext cx="154305" cy="27559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219700" y="1968500"/>
            <a:ext cx="360045" cy="38735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507990" y="1707515"/>
            <a:ext cx="1656080" cy="6483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567690" y="59690"/>
            <a:ext cx="271145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软件测试与质量保证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V="1">
            <a:off x="993825" y="428085"/>
            <a:ext cx="7662758" cy="164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035800" y="59690"/>
            <a:ext cx="3459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测试执行策略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905510" y="812800"/>
            <a:ext cx="2752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测试用例选择的步骤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21055" y="444500"/>
            <a:ext cx="6624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12.7.4 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最终测试周期的测试用例的选择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流程图: 手动操作 5"/>
          <p:cNvSpPr/>
          <p:nvPr/>
        </p:nvSpPr>
        <p:spPr>
          <a:xfrm>
            <a:off x="3619500" y="3465830"/>
            <a:ext cx="720090" cy="575945"/>
          </a:xfrm>
          <a:prstGeom prst="flowChartManualOperation">
            <a:avLst/>
          </a:prstGeom>
          <a:gradFill>
            <a:gsLst>
              <a:gs pos="100000">
                <a:srgbClr val="FBFB11"/>
              </a:gs>
              <a:gs pos="100000">
                <a:srgbClr val="838309"/>
              </a:gs>
            </a:gsLst>
            <a:lin ang="16200000" scaled="0"/>
          </a:gradFill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流程图: 手动操作 6"/>
          <p:cNvSpPr/>
          <p:nvPr/>
        </p:nvSpPr>
        <p:spPr>
          <a:xfrm>
            <a:off x="1734820" y="3395345"/>
            <a:ext cx="720090" cy="575945"/>
          </a:xfrm>
          <a:prstGeom prst="flowChartManualOperation">
            <a:avLst/>
          </a:prstGeom>
          <a:solidFill>
            <a:schemeClr val="accent2">
              <a:lumMod val="75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流程图: 手动操作 7"/>
          <p:cNvSpPr/>
          <p:nvPr/>
        </p:nvSpPr>
        <p:spPr>
          <a:xfrm>
            <a:off x="5603875" y="3465830"/>
            <a:ext cx="720090" cy="575945"/>
          </a:xfrm>
          <a:prstGeom prst="flowChartManualOperation">
            <a:avLst/>
          </a:prstGeom>
          <a:solidFill>
            <a:schemeClr val="accent3">
              <a:lumMod val="75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流程图: 手动操作 8"/>
          <p:cNvSpPr/>
          <p:nvPr/>
        </p:nvSpPr>
        <p:spPr>
          <a:xfrm>
            <a:off x="3575050" y="1511300"/>
            <a:ext cx="720090" cy="575945"/>
          </a:xfrm>
          <a:prstGeom prst="flowChartManualOperation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6891020" y="59373"/>
            <a:ext cx="2133600" cy="273844"/>
          </a:xfrm>
        </p:spPr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9" name=" 184"/>
          <p:cNvSpPr/>
          <p:nvPr/>
        </p:nvSpPr>
        <p:spPr>
          <a:xfrm>
            <a:off x="3661410" y="1711960"/>
            <a:ext cx="163195" cy="1739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 184"/>
          <p:cNvSpPr/>
          <p:nvPr/>
        </p:nvSpPr>
        <p:spPr>
          <a:xfrm>
            <a:off x="3824605" y="1782445"/>
            <a:ext cx="163195" cy="1739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" name=" 184"/>
          <p:cNvSpPr/>
          <p:nvPr/>
        </p:nvSpPr>
        <p:spPr>
          <a:xfrm>
            <a:off x="3987800" y="1735455"/>
            <a:ext cx="163195" cy="1739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 184"/>
          <p:cNvSpPr/>
          <p:nvPr/>
        </p:nvSpPr>
        <p:spPr>
          <a:xfrm>
            <a:off x="3951605" y="1909445"/>
            <a:ext cx="163195" cy="1739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" name=" 184"/>
          <p:cNvSpPr/>
          <p:nvPr/>
        </p:nvSpPr>
        <p:spPr>
          <a:xfrm>
            <a:off x="3759835" y="1909445"/>
            <a:ext cx="163195" cy="1739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2033270" y="1958340"/>
            <a:ext cx="1361440" cy="12833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933825" y="2286000"/>
            <a:ext cx="3175" cy="102806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410075" y="2017395"/>
            <a:ext cx="1511935" cy="129667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324735" y="2214245"/>
            <a:ext cx="6705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M</a:t>
            </a:r>
            <a:endParaRPr lang="en-US" altLang="zh-CN" sz="2000" b="1"/>
          </a:p>
        </p:txBody>
      </p:sp>
      <p:sp>
        <p:nvSpPr>
          <p:cNvPr id="29" name="文本框 28"/>
          <p:cNvSpPr txBox="1"/>
          <p:nvPr/>
        </p:nvSpPr>
        <p:spPr>
          <a:xfrm>
            <a:off x="3980815" y="2466340"/>
            <a:ext cx="6705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1</a:t>
            </a:r>
            <a:endParaRPr lang="en-US" altLang="zh-CN" sz="2000" b="1"/>
          </a:p>
        </p:txBody>
      </p:sp>
      <p:sp>
        <p:nvSpPr>
          <p:cNvPr id="30" name="文本框 29"/>
          <p:cNvSpPr txBox="1"/>
          <p:nvPr/>
        </p:nvSpPr>
        <p:spPr>
          <a:xfrm>
            <a:off x="4651375" y="1815465"/>
            <a:ext cx="6705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0</a:t>
            </a:r>
            <a:endParaRPr lang="en-US" altLang="zh-CN" sz="2000" b="1"/>
          </a:p>
        </p:txBody>
      </p:sp>
      <p:sp>
        <p:nvSpPr>
          <p:cNvPr id="31" name="文本框 30"/>
          <p:cNvSpPr txBox="1"/>
          <p:nvPr/>
        </p:nvSpPr>
        <p:spPr>
          <a:xfrm>
            <a:off x="5961380" y="843280"/>
            <a:ext cx="25615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步骤</a:t>
            </a:r>
            <a:r>
              <a:rPr lang="en-US" altLang="zh-CN" b="1">
                <a:solidFill>
                  <a:srgbClr val="FF0000"/>
                </a:solidFill>
              </a:rPr>
              <a:t>2: </a:t>
            </a:r>
            <a:r>
              <a:rPr lang="zh-CN" altLang="en-US" b="1">
                <a:solidFill>
                  <a:srgbClr val="FF0000"/>
                </a:solidFill>
              </a:rPr>
              <a:t>划分白桶中的测试用例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961380" y="1488440"/>
            <a:ext cx="2240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划分依据</a:t>
            </a:r>
            <a:r>
              <a:rPr lang="en-US" altLang="zh-CN" b="1"/>
              <a:t>:</a:t>
            </a:r>
            <a:endParaRPr lang="zh-CN" altLang="en-US" b="1"/>
          </a:p>
          <a:p>
            <a:r>
              <a:rPr lang="zh-CN" altLang="en-US" b="1"/>
              <a:t>映射软件组件数量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567690" y="59690"/>
            <a:ext cx="271145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软件测试与质量保证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V="1">
            <a:off x="993825" y="428085"/>
            <a:ext cx="7662758" cy="164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035800" y="59690"/>
            <a:ext cx="3459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测试执行策略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905510" y="812800"/>
            <a:ext cx="2752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测试用例选择的步骤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21055" y="444500"/>
            <a:ext cx="6624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12.7.4 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最终测试周期的测试用例的选择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流程图: 手动操作 5"/>
          <p:cNvSpPr/>
          <p:nvPr/>
        </p:nvSpPr>
        <p:spPr>
          <a:xfrm>
            <a:off x="5241290" y="1650365"/>
            <a:ext cx="720090" cy="575945"/>
          </a:xfrm>
          <a:prstGeom prst="flowChartManualOperation">
            <a:avLst/>
          </a:prstGeom>
          <a:gradFill>
            <a:gsLst>
              <a:gs pos="100000">
                <a:srgbClr val="FBFB11"/>
              </a:gs>
              <a:gs pos="100000">
                <a:srgbClr val="838309"/>
              </a:gs>
            </a:gsLst>
            <a:lin ang="16200000" scaled="0"/>
          </a:gradFill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流程图: 手动操作 6"/>
          <p:cNvSpPr/>
          <p:nvPr/>
        </p:nvSpPr>
        <p:spPr>
          <a:xfrm>
            <a:off x="2679700" y="1649730"/>
            <a:ext cx="720090" cy="575945"/>
          </a:xfrm>
          <a:prstGeom prst="flowChartManualOperation">
            <a:avLst/>
          </a:prstGeom>
          <a:solidFill>
            <a:schemeClr val="accent2">
              <a:lumMod val="75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6891020" y="59373"/>
            <a:ext cx="2133600" cy="273844"/>
          </a:xfrm>
        </p:spPr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22" name=" 184"/>
          <p:cNvSpPr/>
          <p:nvPr/>
        </p:nvSpPr>
        <p:spPr>
          <a:xfrm>
            <a:off x="2994660" y="2051685"/>
            <a:ext cx="163195" cy="1739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961380" y="843280"/>
            <a:ext cx="25615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步骤</a:t>
            </a:r>
            <a:r>
              <a:rPr lang="en-US" altLang="zh-CN" b="1">
                <a:solidFill>
                  <a:srgbClr val="FF0000"/>
                </a:solidFill>
              </a:rPr>
              <a:t>3: </a:t>
            </a:r>
            <a:r>
              <a:rPr lang="zh-CN" altLang="en-US" b="1">
                <a:solidFill>
                  <a:srgbClr val="FF0000"/>
                </a:solidFill>
              </a:rPr>
              <a:t>从红桶和黄桶中挑选测测试用例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" name=" 184"/>
          <p:cNvSpPr/>
          <p:nvPr/>
        </p:nvSpPr>
        <p:spPr>
          <a:xfrm>
            <a:off x="2831465" y="1990725"/>
            <a:ext cx="163195" cy="1739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 184"/>
          <p:cNvSpPr/>
          <p:nvPr/>
        </p:nvSpPr>
        <p:spPr>
          <a:xfrm>
            <a:off x="3145790" y="1990725"/>
            <a:ext cx="163195" cy="1739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 184"/>
          <p:cNvSpPr/>
          <p:nvPr/>
        </p:nvSpPr>
        <p:spPr>
          <a:xfrm>
            <a:off x="2831465" y="1851025"/>
            <a:ext cx="163195" cy="1739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 184"/>
          <p:cNvSpPr/>
          <p:nvPr/>
        </p:nvSpPr>
        <p:spPr>
          <a:xfrm>
            <a:off x="2982595" y="1877695"/>
            <a:ext cx="163195" cy="1739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srgbClr val="FFFFFF"/>
              </a:solidFill>
            </a:endParaRPr>
          </a:p>
        </p:txBody>
      </p:sp>
      <p:sp>
        <p:nvSpPr>
          <p:cNvPr id="13" name=" 184"/>
          <p:cNvSpPr/>
          <p:nvPr/>
        </p:nvSpPr>
        <p:spPr>
          <a:xfrm>
            <a:off x="5384165" y="1991360"/>
            <a:ext cx="163195" cy="1739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" name=" 184"/>
          <p:cNvSpPr/>
          <p:nvPr/>
        </p:nvSpPr>
        <p:spPr>
          <a:xfrm>
            <a:off x="5519420" y="2052320"/>
            <a:ext cx="163195" cy="1739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" name=" 184"/>
          <p:cNvSpPr/>
          <p:nvPr/>
        </p:nvSpPr>
        <p:spPr>
          <a:xfrm>
            <a:off x="5682615" y="1991360"/>
            <a:ext cx="163195" cy="1739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4" name="流程图: 手动操作 33"/>
          <p:cNvSpPr/>
          <p:nvPr/>
        </p:nvSpPr>
        <p:spPr>
          <a:xfrm>
            <a:off x="2927985" y="3344545"/>
            <a:ext cx="3287395" cy="1158240"/>
          </a:xfrm>
          <a:prstGeom prst="flowChartManualOpera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3557270" y="3869690"/>
            <a:ext cx="2338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最终测试用例</a:t>
            </a:r>
            <a:endParaRPr lang="zh-CN" altLang="en-US" sz="2400" b="1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3131820" y="2355850"/>
            <a:ext cx="648335" cy="93599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5147945" y="2355850"/>
            <a:ext cx="453390" cy="93599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3399790" y="2387600"/>
            <a:ext cx="7016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所有</a:t>
            </a:r>
            <a:endParaRPr lang="zh-CN" altLang="en-US" sz="2000" b="1"/>
          </a:p>
        </p:txBody>
      </p:sp>
      <p:sp>
        <p:nvSpPr>
          <p:cNvPr id="39" name="文本框 38"/>
          <p:cNvSpPr txBox="1"/>
          <p:nvPr/>
        </p:nvSpPr>
        <p:spPr>
          <a:xfrm>
            <a:off x="5513705" y="2514600"/>
            <a:ext cx="7016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部分</a:t>
            </a:r>
            <a:endParaRPr lang="zh-CN" altLang="en-US" sz="2000" b="1"/>
          </a:p>
        </p:txBody>
      </p:sp>
      <p:sp>
        <p:nvSpPr>
          <p:cNvPr id="40" name="文本框 39"/>
          <p:cNvSpPr txBox="1"/>
          <p:nvPr/>
        </p:nvSpPr>
        <p:spPr>
          <a:xfrm>
            <a:off x="7590155" y="2252980"/>
            <a:ext cx="20675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进度安排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上市时间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客户要求</a:t>
            </a:r>
            <a:endParaRPr lang="zh-CN" altLang="en-US" b="1"/>
          </a:p>
        </p:txBody>
      </p:sp>
      <p:sp>
        <p:nvSpPr>
          <p:cNvPr id="41" name="右箭头 40"/>
          <p:cNvSpPr/>
          <p:nvPr/>
        </p:nvSpPr>
        <p:spPr>
          <a:xfrm>
            <a:off x="6518275" y="2534285"/>
            <a:ext cx="768985" cy="36004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6466205" y="2146300"/>
            <a:ext cx="873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取决于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1" grpId="0" animBg="1"/>
      <p:bldP spid="40" grpId="0"/>
      <p:bldP spid="42" grpId="1"/>
      <p:bldP spid="41" grpId="1" animBg="1"/>
      <p:bldP spid="4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567690" y="59690"/>
            <a:ext cx="271145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软件测试与质量保证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V="1">
            <a:off x="993825" y="428085"/>
            <a:ext cx="7662758" cy="164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035800" y="59690"/>
            <a:ext cx="3459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测试执行策略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821055" y="812800"/>
            <a:ext cx="7543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多周期测试中</a:t>
            </a:r>
            <a:r>
              <a:rPr lang="en-US" altLang="zh-CN" sz="2000" b="1">
                <a:solidFill>
                  <a:srgbClr val="FF0000"/>
                </a:solidFill>
              </a:rPr>
              <a:t>,</a:t>
            </a:r>
            <a:r>
              <a:rPr lang="zh-CN" altLang="en-US" sz="2000" b="1">
                <a:solidFill>
                  <a:srgbClr val="FF0000"/>
                </a:solidFill>
              </a:rPr>
              <a:t>不同测试周期有不同测试目标的理由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21055" y="444500"/>
            <a:ext cx="6624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12.7.5 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测试用例的优先级排序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6891020" y="59373"/>
            <a:ext cx="2133600" cy="273844"/>
          </a:xfrm>
        </p:spPr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>
            <a:off x="1153795" y="1822450"/>
            <a:ext cx="819785" cy="1998345"/>
          </a:xfrm>
          <a:prstGeom prst="leftBrac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409190" y="1882775"/>
            <a:ext cx="503618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00050" indent="-400050">
              <a:buFont typeface="+mj-lt"/>
              <a:buAutoNum type="romanUcPeriod"/>
            </a:pPr>
            <a:r>
              <a:rPr lang="zh-CN" altLang="en-US" sz="2000" b="1"/>
              <a:t>起始被测试的系统等级不是很高</a:t>
            </a:r>
            <a:endParaRPr lang="zh-CN" altLang="en-US" sz="2000" b="1"/>
          </a:p>
          <a:p>
            <a:pPr marL="400050" indent="-400050">
              <a:buFont typeface="+mj-lt"/>
              <a:buAutoNum type="romanUcPeriod"/>
            </a:pPr>
            <a:endParaRPr lang="zh-CN" altLang="en-US" sz="2000" b="1"/>
          </a:p>
          <a:p>
            <a:pPr marL="400050" indent="-400050">
              <a:buFont typeface="+mj-lt"/>
              <a:buAutoNum type="romanUcPeriod"/>
            </a:pPr>
            <a:r>
              <a:rPr lang="zh-CN" altLang="en-US" sz="2000" b="1"/>
              <a:t>随着测试周期的更替</a:t>
            </a:r>
            <a:r>
              <a:rPr lang="en-US" altLang="zh-CN" sz="2000" b="1"/>
              <a:t>,</a:t>
            </a:r>
            <a:r>
              <a:rPr lang="zh-CN" altLang="en-US" sz="2000" b="1"/>
              <a:t>系统的质量不断改</a:t>
            </a:r>
            <a:endParaRPr lang="zh-CN" altLang="en-US" sz="2000" b="1"/>
          </a:p>
          <a:p>
            <a:pPr marL="400050" indent="-400050">
              <a:buFont typeface="+mj-lt"/>
              <a:buAutoNum type="romanUcPeriod"/>
            </a:pPr>
            <a:endParaRPr lang="zh-CN" altLang="en-US" sz="2000" b="1"/>
          </a:p>
          <a:p>
            <a:pPr marL="400050" indent="-400050">
              <a:buFont typeface="+mj-lt"/>
              <a:buAutoNum type="romanUcPeriod"/>
            </a:pPr>
            <a:endParaRPr lang="zh-CN" altLang="en-US" sz="2000" b="1"/>
          </a:p>
          <a:p>
            <a:pPr marL="400050" indent="-400050">
              <a:buFont typeface="+mj-lt"/>
              <a:buAutoNum type="romanUcPeriod"/>
            </a:pPr>
            <a:r>
              <a:rPr lang="zh-CN" altLang="en-US" sz="2000" b="1"/>
              <a:t>随着测试的进行</a:t>
            </a:r>
            <a:r>
              <a:rPr lang="en-US" altLang="zh-CN" sz="2000" b="1"/>
              <a:t>,</a:t>
            </a:r>
            <a:r>
              <a:rPr lang="zh-CN" altLang="en-US" sz="2000" b="1"/>
              <a:t>各种缺陷被监测出</a:t>
            </a:r>
            <a:endParaRPr lang="zh-CN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567690" y="59690"/>
            <a:ext cx="271145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软件测试与质量保证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V="1">
            <a:off x="993825" y="428085"/>
            <a:ext cx="7662758" cy="164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035800" y="59690"/>
            <a:ext cx="3459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测试执行策略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821055" y="812800"/>
            <a:ext cx="4069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单个测试周期的测试优先级排序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21055" y="444500"/>
            <a:ext cx="6624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12.7.5 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测试用例的优先级排序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6891020" y="59373"/>
            <a:ext cx="2133600" cy="273844"/>
          </a:xfrm>
        </p:spPr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371465" y="812800"/>
            <a:ext cx="4069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</a:rPr>
              <a:t>1:</a:t>
            </a:r>
            <a:r>
              <a:rPr lang="zh-CN" altLang="en-US" sz="2000" b="1">
                <a:solidFill>
                  <a:srgbClr val="FF0000"/>
                </a:solidFill>
              </a:rPr>
              <a:t>第一个测试周期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3605" y="1536065"/>
            <a:ext cx="7548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原理</a:t>
            </a:r>
            <a:r>
              <a:rPr lang="en-US" altLang="zh-CN" b="1"/>
              <a:t>: </a:t>
            </a:r>
            <a:r>
              <a:rPr lang="zh-CN" altLang="en-US" b="1"/>
              <a:t>对测试用例进行排序</a:t>
            </a:r>
            <a:r>
              <a:rPr lang="en-US" altLang="zh-CN" b="1"/>
              <a:t>,</a:t>
            </a:r>
            <a:r>
              <a:rPr lang="zh-CN" altLang="en-US" b="1"/>
              <a:t>允许最大数量的测试用例完全执行而不被阻塞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1212850" y="2935605"/>
            <a:ext cx="1421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基础性</a:t>
            </a:r>
            <a:endParaRPr lang="zh-CN" altLang="en-US" b="1"/>
          </a:p>
          <a:p>
            <a:r>
              <a:rPr lang="zh-CN" altLang="en-US" b="1"/>
              <a:t>功能性</a:t>
            </a:r>
            <a:endParaRPr lang="zh-CN" alt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3422650" y="2995295"/>
            <a:ext cx="1421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健壮性</a:t>
            </a:r>
            <a:endParaRPr lang="zh-CN" altLang="en-US" b="1"/>
          </a:p>
          <a:p>
            <a:r>
              <a:rPr lang="zh-CN" altLang="en-US" b="1"/>
              <a:t>互操作性</a:t>
            </a:r>
            <a:endParaRPr lang="zh-CN" altLang="en-US" b="1"/>
          </a:p>
        </p:txBody>
      </p:sp>
      <p:sp>
        <p:nvSpPr>
          <p:cNvPr id="8" name="文本框 7"/>
          <p:cNvSpPr txBox="1"/>
          <p:nvPr/>
        </p:nvSpPr>
        <p:spPr>
          <a:xfrm>
            <a:off x="6212205" y="2440940"/>
            <a:ext cx="14211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文档</a:t>
            </a:r>
            <a:endParaRPr lang="zh-CN" altLang="en-US" b="1"/>
          </a:p>
          <a:p>
            <a:r>
              <a:rPr lang="zh-CN" altLang="en-US" b="1"/>
              <a:t>性能</a:t>
            </a:r>
            <a:endParaRPr lang="zh-CN" altLang="en-US" b="1"/>
          </a:p>
          <a:p>
            <a:r>
              <a:rPr lang="zh-CN" altLang="en-US" b="1"/>
              <a:t>压力</a:t>
            </a:r>
            <a:endParaRPr lang="zh-CN" altLang="en-US" b="1"/>
          </a:p>
          <a:p>
            <a:r>
              <a:rPr lang="zh-CN" altLang="en-US" b="1"/>
              <a:t>可拓展性</a:t>
            </a:r>
            <a:endParaRPr lang="zh-CN" altLang="en-US" b="1"/>
          </a:p>
          <a:p>
            <a:r>
              <a:rPr lang="zh-CN" altLang="en-US" b="1"/>
              <a:t>负载</a:t>
            </a:r>
            <a:endParaRPr lang="zh-CN" altLang="en-US" b="1"/>
          </a:p>
          <a:p>
            <a:r>
              <a:rPr lang="zh-CN" altLang="en-US" b="1"/>
              <a:t>稳定性</a:t>
            </a:r>
            <a:endParaRPr lang="zh-CN" altLang="en-US" b="1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633980" y="3019425"/>
            <a:ext cx="403225" cy="47688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968240" y="3079750"/>
            <a:ext cx="403225" cy="476885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993775" y="2820035"/>
            <a:ext cx="1375410" cy="8763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279140" y="2820035"/>
            <a:ext cx="1375410" cy="8763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5887720" y="2440940"/>
            <a:ext cx="1475105" cy="184086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567690" y="59690"/>
            <a:ext cx="271145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软件测试与质量保证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V="1">
            <a:off x="993825" y="428085"/>
            <a:ext cx="7662758" cy="164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035800" y="59690"/>
            <a:ext cx="3459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测试执行策略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821055" y="812800"/>
            <a:ext cx="4069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单个测试周期的测试优先级排序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21055" y="444500"/>
            <a:ext cx="6624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12.7.5 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测试用例的优先级排序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6891020" y="59373"/>
            <a:ext cx="2133600" cy="273844"/>
          </a:xfrm>
        </p:spPr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371465" y="812800"/>
            <a:ext cx="4069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</a:rPr>
              <a:t>2:</a:t>
            </a:r>
            <a:r>
              <a:rPr lang="zh-CN" altLang="en-US" sz="2000" b="1">
                <a:solidFill>
                  <a:srgbClr val="FF0000"/>
                </a:solidFill>
              </a:rPr>
              <a:t>第二个测试周期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3605" y="1536065"/>
            <a:ext cx="7548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原理</a:t>
            </a:r>
            <a:r>
              <a:rPr lang="en-US" altLang="zh-CN" b="1"/>
              <a:t>: </a:t>
            </a:r>
            <a:r>
              <a:rPr lang="zh-CN" altLang="en-US" b="1"/>
              <a:t>前一次测试失败的测试用例在本测试周期中尽早执行</a:t>
            </a:r>
            <a:endParaRPr lang="en-US" altLang="zh-CN" b="1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24638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流程图: 手动操作 6"/>
          <p:cNvSpPr/>
          <p:nvPr/>
        </p:nvSpPr>
        <p:spPr>
          <a:xfrm>
            <a:off x="4004945" y="2283460"/>
            <a:ext cx="720090" cy="575945"/>
          </a:xfrm>
          <a:prstGeom prst="flowChartManualOperation">
            <a:avLst/>
          </a:prstGeom>
          <a:gradFill>
            <a:gsLst>
              <a:gs pos="100000">
                <a:srgbClr val="FBFB11"/>
              </a:gs>
              <a:gs pos="100000">
                <a:srgbClr val="838309"/>
              </a:gs>
            </a:gsLst>
            <a:lin ang="16200000" scaled="0"/>
          </a:gradFill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流程图: 手动操作 7"/>
          <p:cNvSpPr/>
          <p:nvPr/>
        </p:nvSpPr>
        <p:spPr>
          <a:xfrm>
            <a:off x="1122045" y="2284095"/>
            <a:ext cx="720090" cy="575945"/>
          </a:xfrm>
          <a:prstGeom prst="flowChartManualOperation">
            <a:avLst/>
          </a:prstGeom>
          <a:solidFill>
            <a:schemeClr val="accent2">
              <a:lumMod val="75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流程图: 手动操作 8"/>
          <p:cNvSpPr/>
          <p:nvPr/>
        </p:nvSpPr>
        <p:spPr>
          <a:xfrm>
            <a:off x="7045960" y="2283460"/>
            <a:ext cx="720090" cy="575945"/>
          </a:xfrm>
          <a:prstGeom prst="flowChartManualOperation">
            <a:avLst/>
          </a:prstGeom>
          <a:solidFill>
            <a:schemeClr val="accent3">
              <a:lumMod val="75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236980" y="3142615"/>
            <a:ext cx="490220" cy="14560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000" b="1"/>
              <a:t>必须测试的</a:t>
            </a:r>
            <a:endParaRPr lang="zh-CN" altLang="en-US" sz="2000" b="1"/>
          </a:p>
        </p:txBody>
      </p:sp>
      <p:sp>
        <p:nvSpPr>
          <p:cNvPr id="11" name="文本框 10"/>
          <p:cNvSpPr txBox="1"/>
          <p:nvPr/>
        </p:nvSpPr>
        <p:spPr>
          <a:xfrm>
            <a:off x="4119880" y="3141980"/>
            <a:ext cx="490220" cy="14560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000" b="1"/>
              <a:t>有帮助的</a:t>
            </a:r>
            <a:endParaRPr lang="zh-CN" altLang="en-US" sz="2000" b="1"/>
          </a:p>
        </p:txBody>
      </p:sp>
      <p:sp>
        <p:nvSpPr>
          <p:cNvPr id="13" name="文本框 12"/>
          <p:cNvSpPr txBox="1"/>
          <p:nvPr/>
        </p:nvSpPr>
        <p:spPr>
          <a:xfrm>
            <a:off x="7045960" y="3141980"/>
            <a:ext cx="490220" cy="14560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000" b="1"/>
              <a:t>对回归测试</a:t>
            </a:r>
            <a:endParaRPr lang="zh-CN" altLang="en-US" sz="2000" b="1"/>
          </a:p>
        </p:txBody>
      </p:sp>
      <p:sp>
        <p:nvSpPr>
          <p:cNvPr id="15" name="文本框 14"/>
          <p:cNvSpPr txBox="1"/>
          <p:nvPr/>
        </p:nvSpPr>
        <p:spPr>
          <a:xfrm>
            <a:off x="7410450" y="3141980"/>
            <a:ext cx="490220" cy="14560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000" b="1"/>
              <a:t>没影响的</a:t>
            </a:r>
            <a:endParaRPr lang="zh-CN" altLang="en-US" sz="2000" b="1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2814320" y="2679700"/>
            <a:ext cx="403225" cy="47688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858510" y="2860040"/>
            <a:ext cx="403225" cy="476885"/>
          </a:xfrm>
          <a:prstGeom prst="rect">
            <a:avLst/>
          </a:prstGeom>
        </p:spPr>
      </p:pic>
      <p:sp>
        <p:nvSpPr>
          <p:cNvPr id="19" name="圆角矩形 18"/>
          <p:cNvSpPr/>
          <p:nvPr/>
        </p:nvSpPr>
        <p:spPr>
          <a:xfrm>
            <a:off x="819785" y="1997710"/>
            <a:ext cx="1324610" cy="260096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706495" y="1997710"/>
            <a:ext cx="1360170" cy="260096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6725920" y="1997710"/>
            <a:ext cx="1360170" cy="260096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567690" y="59690"/>
            <a:ext cx="271145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软件测试与质量保证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V="1">
            <a:off x="993825" y="428085"/>
            <a:ext cx="7662758" cy="164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035800" y="59690"/>
            <a:ext cx="3459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测试执行策略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821055" y="812800"/>
            <a:ext cx="4069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单个测试周期的测试优先级排序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21055" y="444500"/>
            <a:ext cx="6624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12.7.5 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测试用例的优先级排序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6891020" y="59373"/>
            <a:ext cx="2133600" cy="273844"/>
          </a:xfrm>
        </p:spPr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371465" y="812800"/>
            <a:ext cx="4069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</a:rPr>
              <a:t>3:</a:t>
            </a:r>
            <a:r>
              <a:rPr lang="zh-CN" altLang="en-US" sz="2000" b="1">
                <a:solidFill>
                  <a:srgbClr val="FF0000"/>
                </a:solidFill>
              </a:rPr>
              <a:t>第三个测试周期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3605" y="1536065"/>
            <a:ext cx="7548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原理</a:t>
            </a:r>
            <a:r>
              <a:rPr lang="en-US" altLang="zh-CN" b="1"/>
              <a:t>: </a:t>
            </a:r>
            <a:r>
              <a:rPr lang="zh-CN" b="1"/>
              <a:t>测试优先级与第二个测试周期相似</a:t>
            </a:r>
            <a:endParaRPr lang="zh-CN" b="1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85765" y="23939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85765" y="23939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流程图: 手动操作 6"/>
          <p:cNvSpPr/>
          <p:nvPr/>
        </p:nvSpPr>
        <p:spPr>
          <a:xfrm>
            <a:off x="5485765" y="2789555"/>
            <a:ext cx="720090" cy="575945"/>
          </a:xfrm>
          <a:prstGeom prst="flowChartManualOperation">
            <a:avLst/>
          </a:prstGeom>
          <a:gradFill>
            <a:gsLst>
              <a:gs pos="100000">
                <a:srgbClr val="FBFB11"/>
              </a:gs>
              <a:gs pos="100000">
                <a:srgbClr val="838309"/>
              </a:gs>
            </a:gsLst>
            <a:lin ang="16200000" scaled="0"/>
          </a:gradFill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流程图: 手动操作 7"/>
          <p:cNvSpPr/>
          <p:nvPr/>
        </p:nvSpPr>
        <p:spPr>
          <a:xfrm>
            <a:off x="2282190" y="2789555"/>
            <a:ext cx="720090" cy="575945"/>
          </a:xfrm>
          <a:prstGeom prst="flowChartManualOperation">
            <a:avLst/>
          </a:prstGeom>
          <a:solidFill>
            <a:schemeClr val="accent2">
              <a:lumMod val="75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4084955" y="2839085"/>
            <a:ext cx="403225" cy="476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951</Words>
  <Application>WPS 演示</Application>
  <PresentationFormat>全屏显示(16:9)</PresentationFormat>
  <Paragraphs>215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黑体</vt:lpstr>
      <vt:lpstr>Calibri</vt:lpstr>
      <vt:lpstr>Arial Unicode MS</vt:lpstr>
      <vt:lpstr>Office 主题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Grace Wang</dc:creator>
  <cp:lastModifiedBy>Forever</cp:lastModifiedBy>
  <cp:revision>272</cp:revision>
  <dcterms:created xsi:type="dcterms:W3CDTF">2017-12-21T02:57:00Z</dcterms:created>
  <dcterms:modified xsi:type="dcterms:W3CDTF">2018-05-19T02:27:45Z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