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1" i="0">
                <a:solidFill>
                  <a:srgbClr val="7DD95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1" i="0">
                <a:solidFill>
                  <a:srgbClr val="7DD95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72986" y="2214533"/>
            <a:ext cx="6004559" cy="589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576212" y="2479437"/>
            <a:ext cx="7543165" cy="569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1" i="0">
                <a:solidFill>
                  <a:srgbClr val="7DD95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29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6973" y="3664711"/>
            <a:ext cx="11394052" cy="2051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00" b="1" i="0">
                <a:solidFill>
                  <a:srgbClr val="7DD95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221257"/>
            <a:ext cx="16256000" cy="448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ofeeq26/Supermarket-Data-Analysis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linkedin.com/in/taofeeqabdullateef26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github.com/taofeeq26/Supermarket-Data-Analysis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5148" y="7679557"/>
            <a:ext cx="8534400" cy="1581150"/>
          </a:xfrm>
          <a:custGeom>
            <a:avLst/>
            <a:gdLst/>
            <a:ahLst/>
            <a:cxnLst/>
            <a:rect l="l" t="t" r="r" b="b"/>
            <a:pathLst>
              <a:path w="8534400" h="1581150">
                <a:moveTo>
                  <a:pt x="8362269" y="1581150"/>
                </a:moveTo>
                <a:lnTo>
                  <a:pt x="172073" y="1581150"/>
                </a:lnTo>
                <a:lnTo>
                  <a:pt x="151695" y="1578764"/>
                </a:lnTo>
                <a:lnTo>
                  <a:pt x="109731" y="1563599"/>
                </a:lnTo>
                <a:lnTo>
                  <a:pt x="72602" y="1539848"/>
                </a:lnTo>
                <a:lnTo>
                  <a:pt x="41555" y="1508761"/>
                </a:lnTo>
                <a:lnTo>
                  <a:pt x="17835" y="1471583"/>
                </a:lnTo>
                <a:lnTo>
                  <a:pt x="2690" y="1429564"/>
                </a:lnTo>
                <a:lnTo>
                  <a:pt x="0" y="174626"/>
                </a:lnTo>
                <a:lnTo>
                  <a:pt x="2690" y="151584"/>
                </a:lnTo>
                <a:lnTo>
                  <a:pt x="17835" y="109565"/>
                </a:lnTo>
                <a:lnTo>
                  <a:pt x="41555" y="72388"/>
                </a:lnTo>
                <a:lnTo>
                  <a:pt x="72602" y="41300"/>
                </a:lnTo>
                <a:lnTo>
                  <a:pt x="109731" y="17550"/>
                </a:lnTo>
                <a:lnTo>
                  <a:pt x="151695" y="2385"/>
                </a:lnTo>
                <a:lnTo>
                  <a:pt x="8362272" y="0"/>
                </a:lnTo>
                <a:lnTo>
                  <a:pt x="8382647" y="2385"/>
                </a:lnTo>
                <a:lnTo>
                  <a:pt x="8424611" y="17550"/>
                </a:lnTo>
                <a:lnTo>
                  <a:pt x="8461688" y="41267"/>
                </a:lnTo>
                <a:lnTo>
                  <a:pt x="197248" y="41267"/>
                </a:lnTo>
                <a:lnTo>
                  <a:pt x="148384" y="49306"/>
                </a:lnTo>
                <a:lnTo>
                  <a:pt x="105680" y="71621"/>
                </a:lnTo>
                <a:lnTo>
                  <a:pt x="71835" y="105509"/>
                </a:lnTo>
                <a:lnTo>
                  <a:pt x="49550" y="148269"/>
                </a:lnTo>
                <a:lnTo>
                  <a:pt x="41521" y="197197"/>
                </a:lnTo>
                <a:lnTo>
                  <a:pt x="41521" y="1383951"/>
                </a:lnTo>
                <a:lnTo>
                  <a:pt x="49550" y="1432880"/>
                </a:lnTo>
                <a:lnTo>
                  <a:pt x="71835" y="1475640"/>
                </a:lnTo>
                <a:lnTo>
                  <a:pt x="105680" y="1509528"/>
                </a:lnTo>
                <a:lnTo>
                  <a:pt x="148384" y="1531843"/>
                </a:lnTo>
                <a:lnTo>
                  <a:pt x="197248" y="1539882"/>
                </a:lnTo>
                <a:lnTo>
                  <a:pt x="8461688" y="1539882"/>
                </a:lnTo>
                <a:lnTo>
                  <a:pt x="8424611" y="1563599"/>
                </a:lnTo>
                <a:lnTo>
                  <a:pt x="8382647" y="1578764"/>
                </a:lnTo>
                <a:lnTo>
                  <a:pt x="8362269" y="1581150"/>
                </a:lnTo>
                <a:close/>
              </a:path>
              <a:path w="8534400" h="1581150">
                <a:moveTo>
                  <a:pt x="8461688" y="1539882"/>
                </a:moveTo>
                <a:lnTo>
                  <a:pt x="8337094" y="1539882"/>
                </a:lnTo>
                <a:lnTo>
                  <a:pt x="8385958" y="1531843"/>
                </a:lnTo>
                <a:lnTo>
                  <a:pt x="8428662" y="1509528"/>
                </a:lnTo>
                <a:lnTo>
                  <a:pt x="8462507" y="1475640"/>
                </a:lnTo>
                <a:lnTo>
                  <a:pt x="8484792" y="1432880"/>
                </a:lnTo>
                <a:lnTo>
                  <a:pt x="8492821" y="1383951"/>
                </a:lnTo>
                <a:lnTo>
                  <a:pt x="8492821" y="197197"/>
                </a:lnTo>
                <a:lnTo>
                  <a:pt x="8484792" y="148269"/>
                </a:lnTo>
                <a:lnTo>
                  <a:pt x="8462507" y="105509"/>
                </a:lnTo>
                <a:lnTo>
                  <a:pt x="8428662" y="71621"/>
                </a:lnTo>
                <a:lnTo>
                  <a:pt x="8385958" y="49306"/>
                </a:lnTo>
                <a:lnTo>
                  <a:pt x="8337094" y="41267"/>
                </a:lnTo>
                <a:lnTo>
                  <a:pt x="8461688" y="41267"/>
                </a:lnTo>
                <a:lnTo>
                  <a:pt x="8492787" y="72388"/>
                </a:lnTo>
                <a:lnTo>
                  <a:pt x="8516507" y="109565"/>
                </a:lnTo>
                <a:lnTo>
                  <a:pt x="8531652" y="151584"/>
                </a:lnTo>
                <a:lnTo>
                  <a:pt x="8534342" y="174626"/>
                </a:lnTo>
                <a:lnTo>
                  <a:pt x="8534342" y="1406523"/>
                </a:lnTo>
                <a:lnTo>
                  <a:pt x="8531652" y="1429564"/>
                </a:lnTo>
                <a:lnTo>
                  <a:pt x="8516507" y="1471583"/>
                </a:lnTo>
                <a:lnTo>
                  <a:pt x="8492787" y="1508761"/>
                </a:lnTo>
                <a:lnTo>
                  <a:pt x="8461740" y="1539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913" y="1030890"/>
            <a:ext cx="1103719" cy="1291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9913" y="7969150"/>
            <a:ext cx="1103719" cy="129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8147" y="7969150"/>
            <a:ext cx="1099810" cy="1291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58147" y="1030890"/>
            <a:ext cx="1099810" cy="1291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5808" y="3453648"/>
            <a:ext cx="15763240" cy="2242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50" spc="440" b="1">
                <a:solidFill>
                  <a:srgbClr val="7DD957"/>
                </a:solidFill>
                <a:latin typeface="Arial"/>
                <a:cs typeface="Arial"/>
              </a:rPr>
              <a:t>DATA</a:t>
            </a:r>
            <a:r>
              <a:rPr dirty="0" sz="14550" spc="-130" b="1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14550" spc="515" b="1">
                <a:solidFill>
                  <a:srgbClr val="7DD957"/>
                </a:solidFill>
                <a:latin typeface="Arial"/>
                <a:cs typeface="Arial"/>
              </a:rPr>
              <a:t>ANALYSIS</a:t>
            </a:r>
            <a:endParaRPr sz="14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7380" y="962729"/>
            <a:ext cx="10653395" cy="17602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350" spc="-370">
                <a:solidFill>
                  <a:srgbClr val="F9BF40"/>
                </a:solidFill>
              </a:rPr>
              <a:t>SUPERMARKET</a:t>
            </a:r>
            <a:endParaRPr sz="11350"/>
          </a:p>
        </p:txBody>
      </p:sp>
      <p:sp>
        <p:nvSpPr>
          <p:cNvPr id="9" name="object 9"/>
          <p:cNvSpPr txBox="1"/>
          <p:nvPr/>
        </p:nvSpPr>
        <p:spPr>
          <a:xfrm>
            <a:off x="7611231" y="8172668"/>
            <a:ext cx="7143750" cy="5727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828040" algn="l"/>
                <a:tab pos="3175000" algn="l"/>
                <a:tab pos="4083685" algn="l"/>
              </a:tabLst>
            </a:pPr>
            <a:r>
              <a:rPr dirty="0" sz="3550" spc="215">
                <a:solidFill>
                  <a:srgbClr val="F9BF40"/>
                </a:solidFill>
                <a:latin typeface="Arial"/>
                <a:cs typeface="Arial"/>
              </a:rPr>
              <a:t>b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65">
                <a:solidFill>
                  <a:srgbClr val="F9BF40"/>
                </a:solidFill>
                <a:latin typeface="Arial"/>
                <a:cs typeface="Arial"/>
              </a:rPr>
              <a:t>y	</a:t>
            </a:r>
            <a:r>
              <a:rPr dirty="0" sz="3550" spc="25">
                <a:solidFill>
                  <a:srgbClr val="F9BF40"/>
                </a:solidFill>
                <a:latin typeface="Arial"/>
                <a:cs typeface="Arial"/>
              </a:rPr>
              <a:t>T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70">
                <a:solidFill>
                  <a:srgbClr val="F9BF40"/>
                </a:solidFill>
                <a:latin typeface="Arial"/>
                <a:cs typeface="Arial"/>
              </a:rPr>
              <a:t>a</a:t>
            </a:r>
            <a:r>
              <a:rPr dirty="0" sz="3550" spc="-44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125">
                <a:solidFill>
                  <a:srgbClr val="F9BF40"/>
                </a:solidFill>
                <a:latin typeface="Arial"/>
                <a:cs typeface="Arial"/>
              </a:rPr>
              <a:t>o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50">
                <a:solidFill>
                  <a:srgbClr val="F9BF40"/>
                </a:solidFill>
                <a:latin typeface="Arial"/>
                <a:cs typeface="Arial"/>
              </a:rPr>
              <a:t>f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5">
                <a:solidFill>
                  <a:srgbClr val="F9BF40"/>
                </a:solidFill>
                <a:latin typeface="Arial"/>
                <a:cs typeface="Arial"/>
              </a:rPr>
              <a:t>e</a:t>
            </a:r>
            <a:r>
              <a:rPr dirty="0" sz="3550" spc="-44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5">
                <a:solidFill>
                  <a:srgbClr val="F9BF40"/>
                </a:solidFill>
                <a:latin typeface="Arial"/>
                <a:cs typeface="Arial"/>
              </a:rPr>
              <a:t>e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229">
                <a:solidFill>
                  <a:srgbClr val="F9BF40"/>
                </a:solidFill>
                <a:latin typeface="Arial"/>
                <a:cs typeface="Arial"/>
              </a:rPr>
              <a:t>q	</a:t>
            </a:r>
            <a:r>
              <a:rPr dirty="0" sz="3550" spc="-200">
                <a:solidFill>
                  <a:srgbClr val="F9BF40"/>
                </a:solidFill>
                <a:latin typeface="Arial"/>
                <a:cs typeface="Arial"/>
              </a:rPr>
              <a:t>.</a:t>
            </a:r>
            <a:r>
              <a:rPr dirty="0" sz="3550" spc="-44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120">
                <a:solidFill>
                  <a:srgbClr val="F9BF40"/>
                </a:solidFill>
                <a:latin typeface="Arial"/>
                <a:cs typeface="Arial"/>
              </a:rPr>
              <a:t>O</a:t>
            </a:r>
            <a:r>
              <a:rPr dirty="0" sz="3550" spc="-450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200">
                <a:solidFill>
                  <a:srgbClr val="F9BF40"/>
                </a:solidFill>
                <a:latin typeface="Arial"/>
                <a:cs typeface="Arial"/>
              </a:rPr>
              <a:t>.	</a:t>
            </a:r>
            <a:r>
              <a:rPr dirty="0" sz="3550" spc="-75">
                <a:solidFill>
                  <a:srgbClr val="F9BF40"/>
                </a:solidFill>
                <a:latin typeface="Arial"/>
                <a:cs typeface="Arial"/>
              </a:rPr>
              <a:t>A</a:t>
            </a:r>
            <a:r>
              <a:rPr dirty="0" sz="3550" spc="-459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215">
                <a:solidFill>
                  <a:srgbClr val="F9BF40"/>
                </a:solidFill>
                <a:latin typeface="Arial"/>
                <a:cs typeface="Arial"/>
              </a:rPr>
              <a:t>b</a:t>
            </a:r>
            <a:r>
              <a:rPr dirty="0" sz="3550" spc="-45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229">
                <a:solidFill>
                  <a:srgbClr val="F9BF40"/>
                </a:solidFill>
                <a:latin typeface="Arial"/>
                <a:cs typeface="Arial"/>
              </a:rPr>
              <a:t>d</a:t>
            </a:r>
            <a:r>
              <a:rPr dirty="0" sz="3550" spc="-459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150">
                <a:solidFill>
                  <a:srgbClr val="F9BF40"/>
                </a:solidFill>
                <a:latin typeface="Arial"/>
                <a:cs typeface="Arial"/>
              </a:rPr>
              <a:t>u</a:t>
            </a:r>
            <a:r>
              <a:rPr dirty="0" sz="3550" spc="-45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95">
                <a:solidFill>
                  <a:srgbClr val="F9BF40"/>
                </a:solidFill>
                <a:latin typeface="Arial"/>
                <a:cs typeface="Arial"/>
              </a:rPr>
              <a:t>l</a:t>
            </a:r>
            <a:r>
              <a:rPr dirty="0" sz="3550" spc="-45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95">
                <a:solidFill>
                  <a:srgbClr val="F9BF40"/>
                </a:solidFill>
                <a:latin typeface="Arial"/>
                <a:cs typeface="Arial"/>
              </a:rPr>
              <a:t>l</a:t>
            </a:r>
            <a:r>
              <a:rPr dirty="0" sz="3550" spc="-459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70">
                <a:solidFill>
                  <a:srgbClr val="F9BF40"/>
                </a:solidFill>
                <a:latin typeface="Arial"/>
                <a:cs typeface="Arial"/>
              </a:rPr>
              <a:t>a</a:t>
            </a:r>
            <a:r>
              <a:rPr dirty="0" sz="3550" spc="-45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135">
                <a:solidFill>
                  <a:srgbClr val="F9BF40"/>
                </a:solidFill>
                <a:latin typeface="Arial"/>
                <a:cs typeface="Arial"/>
              </a:rPr>
              <a:t>t</a:t>
            </a:r>
            <a:r>
              <a:rPr dirty="0" sz="3550" spc="-459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5">
                <a:solidFill>
                  <a:srgbClr val="F9BF40"/>
                </a:solidFill>
                <a:latin typeface="Arial"/>
                <a:cs typeface="Arial"/>
              </a:rPr>
              <a:t>e</a:t>
            </a:r>
            <a:r>
              <a:rPr dirty="0" sz="3550" spc="-455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-5">
                <a:solidFill>
                  <a:srgbClr val="F9BF40"/>
                </a:solidFill>
                <a:latin typeface="Arial"/>
                <a:cs typeface="Arial"/>
              </a:rPr>
              <a:t>e</a:t>
            </a:r>
            <a:r>
              <a:rPr dirty="0" sz="3550" spc="-459">
                <a:solidFill>
                  <a:srgbClr val="F9BF40"/>
                </a:solidFill>
                <a:latin typeface="Arial"/>
                <a:cs typeface="Arial"/>
              </a:rPr>
              <a:t> </a:t>
            </a:r>
            <a:r>
              <a:rPr dirty="0" sz="3550" spc="50">
                <a:solidFill>
                  <a:srgbClr val="F9BF40"/>
                </a:solidFill>
                <a:latin typeface="Arial"/>
                <a:cs typeface="Arial"/>
              </a:rPr>
              <a:t>f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29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81892" y="109088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2501" y="109088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7379" y="109088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2839" y="1991349"/>
            <a:ext cx="11630009" cy="7905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678" y="6722333"/>
            <a:ext cx="5648325" cy="2828925"/>
          </a:xfrm>
          <a:custGeom>
            <a:avLst/>
            <a:gdLst/>
            <a:ahLst/>
            <a:cxnLst/>
            <a:rect l="l" t="t" r="r" b="b"/>
            <a:pathLst>
              <a:path w="5648325" h="2828925">
                <a:moveTo>
                  <a:pt x="5648098" y="2828919"/>
                </a:moveTo>
                <a:lnTo>
                  <a:pt x="0" y="2828919"/>
                </a:lnTo>
                <a:lnTo>
                  <a:pt x="0" y="0"/>
                </a:lnTo>
                <a:lnTo>
                  <a:pt x="5648098" y="0"/>
                </a:lnTo>
                <a:lnTo>
                  <a:pt x="5648098" y="282891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5344" y="7435243"/>
            <a:ext cx="4801235" cy="127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dirty="0" sz="3550" spc="-15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550" spc="-3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50" spc="-5" b="1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3550" spc="-3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50" spc="-6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550" spc="-3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50" spc="-50" b="1">
                <a:solidFill>
                  <a:srgbClr val="FFFFFF"/>
                </a:solidFill>
                <a:latin typeface="Trebuchet MS"/>
                <a:cs typeface="Trebuchet MS"/>
              </a:rPr>
              <a:t>payment  </a:t>
            </a:r>
            <a:r>
              <a:rPr dirty="0" sz="3550" spc="-80" b="1">
                <a:solidFill>
                  <a:srgbClr val="FFFFFF"/>
                </a:solidFill>
                <a:latin typeface="Trebuchet MS"/>
                <a:cs typeface="Trebuchet MS"/>
              </a:rPr>
              <a:t>channel </a:t>
            </a:r>
            <a:r>
              <a:rPr dirty="0" sz="3550" spc="-1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550" spc="-6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50" spc="-80" b="1">
                <a:solidFill>
                  <a:srgbClr val="FFFFFF"/>
                </a:solidFill>
                <a:latin typeface="Trebuchet MS"/>
                <a:cs typeface="Trebuchet MS"/>
              </a:rPr>
              <a:t>Ewallet.</a:t>
            </a:r>
            <a:endParaRPr sz="3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"/>
            <a:ext cx="18287365" cy="10287000"/>
            <a:chOff x="0" y="23"/>
            <a:chExt cx="18287365" cy="10287000"/>
          </a:xfrm>
        </p:grpSpPr>
        <p:sp>
          <p:nvSpPr>
            <p:cNvPr id="3" name="object 3"/>
            <p:cNvSpPr/>
            <p:nvPr/>
          </p:nvSpPr>
          <p:spPr>
            <a:xfrm>
              <a:off x="8638172" y="57"/>
              <a:ext cx="9649460" cy="10287000"/>
            </a:xfrm>
            <a:custGeom>
              <a:avLst/>
              <a:gdLst/>
              <a:ahLst/>
              <a:cxnLst/>
              <a:rect l="l" t="t" r="r" b="b"/>
              <a:pathLst>
                <a:path w="9649459" h="10287000">
                  <a:moveTo>
                    <a:pt x="9648862" y="10286867"/>
                  </a:moveTo>
                  <a:lnTo>
                    <a:pt x="0" y="10286867"/>
                  </a:lnTo>
                  <a:lnTo>
                    <a:pt x="0" y="0"/>
                  </a:lnTo>
                  <a:lnTo>
                    <a:pt x="9648862" y="0"/>
                  </a:lnTo>
                  <a:lnTo>
                    <a:pt x="9648862" y="10286867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3"/>
              <a:ext cx="8639175" cy="10287000"/>
            </a:xfrm>
            <a:custGeom>
              <a:avLst/>
              <a:gdLst/>
              <a:ahLst/>
              <a:cxnLst/>
              <a:rect l="l" t="t" r="r" b="b"/>
              <a:pathLst>
                <a:path w="8639175" h="10287000">
                  <a:moveTo>
                    <a:pt x="8639152" y="10286959"/>
                  </a:moveTo>
                  <a:lnTo>
                    <a:pt x="0" y="10286959"/>
                  </a:lnTo>
                  <a:lnTo>
                    <a:pt x="0" y="0"/>
                  </a:lnTo>
                  <a:lnTo>
                    <a:pt x="8639152" y="0"/>
                  </a:lnTo>
                  <a:lnTo>
                    <a:pt x="8639152" y="10286959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696590" y="8631661"/>
              <a:ext cx="1562100" cy="419100"/>
            </a:xfrm>
            <a:custGeom>
              <a:avLst/>
              <a:gdLst/>
              <a:ahLst/>
              <a:cxnLst/>
              <a:rect l="l" t="t" r="r" b="b"/>
              <a:pathLst>
                <a:path w="1562100" h="419100">
                  <a:moveTo>
                    <a:pt x="1561648" y="419098"/>
                  </a:moveTo>
                  <a:lnTo>
                    <a:pt x="0" y="419098"/>
                  </a:lnTo>
                  <a:lnTo>
                    <a:pt x="0" y="0"/>
                  </a:lnTo>
                  <a:lnTo>
                    <a:pt x="1561648" y="0"/>
                  </a:lnTo>
                  <a:lnTo>
                    <a:pt x="1561648" y="419098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2103" y="2119386"/>
              <a:ext cx="10667999" cy="6934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920026" y="2119402"/>
              <a:ext cx="5343525" cy="3086100"/>
            </a:xfrm>
            <a:custGeom>
              <a:avLst/>
              <a:gdLst/>
              <a:ahLst/>
              <a:cxnLst/>
              <a:rect l="l" t="t" r="r" b="b"/>
              <a:pathLst>
                <a:path w="5343525" h="3086100">
                  <a:moveTo>
                    <a:pt x="5343490" y="3086078"/>
                  </a:moveTo>
                  <a:lnTo>
                    <a:pt x="0" y="3086078"/>
                  </a:lnTo>
                  <a:lnTo>
                    <a:pt x="0" y="0"/>
                  </a:lnTo>
                  <a:lnTo>
                    <a:pt x="5343490" y="0"/>
                  </a:lnTo>
                  <a:lnTo>
                    <a:pt x="5343490" y="3086078"/>
                  </a:lnTo>
                  <a:close/>
                </a:path>
              </a:pathLst>
            </a:custGeom>
            <a:solidFill>
              <a:srgbClr val="E3AB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54954" y="2834852"/>
            <a:ext cx="3469640" cy="1149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5760" marR="5080" indent="-353695">
              <a:lnSpc>
                <a:spcPct val="115199"/>
              </a:lnSpc>
              <a:spcBef>
                <a:spcPts val="100"/>
              </a:spcBef>
              <a:tabLst>
                <a:tab pos="2007235" algn="l"/>
              </a:tabLst>
            </a:pPr>
            <a:r>
              <a:rPr dirty="0" sz="3200" spc="25">
                <a:solidFill>
                  <a:srgbClr val="000000"/>
                </a:solidFill>
              </a:rPr>
              <a:t>Branch</a:t>
            </a:r>
            <a:r>
              <a:rPr dirty="0" sz="3200" spc="-80">
                <a:solidFill>
                  <a:srgbClr val="000000"/>
                </a:solidFill>
              </a:rPr>
              <a:t> B	</a:t>
            </a:r>
            <a:r>
              <a:rPr dirty="0" sz="3200" spc="-35">
                <a:solidFill>
                  <a:srgbClr val="000000"/>
                </a:solidFill>
              </a:rPr>
              <a:t>has</a:t>
            </a:r>
            <a:r>
              <a:rPr dirty="0" sz="3200" spc="-225">
                <a:solidFill>
                  <a:srgbClr val="000000"/>
                </a:solidFill>
              </a:rPr>
              <a:t> </a:t>
            </a:r>
            <a:r>
              <a:rPr dirty="0" sz="3200" spc="140">
                <a:solidFill>
                  <a:srgbClr val="000000"/>
                </a:solidFill>
              </a:rPr>
              <a:t>the  </a:t>
            </a:r>
            <a:r>
              <a:rPr dirty="0" sz="3200" spc="20">
                <a:solidFill>
                  <a:srgbClr val="000000"/>
                </a:solidFill>
              </a:rPr>
              <a:t>highest</a:t>
            </a:r>
            <a:r>
              <a:rPr dirty="0" sz="3200" spc="-155">
                <a:solidFill>
                  <a:srgbClr val="000000"/>
                </a:solidFill>
              </a:rPr>
              <a:t> </a:t>
            </a:r>
            <a:r>
              <a:rPr dirty="0" sz="3200" spc="55">
                <a:solidFill>
                  <a:srgbClr val="000000"/>
                </a:solidFill>
              </a:rPr>
              <a:t>rating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62402"/>
            <a:ext cx="18288000" cy="6125210"/>
          </a:xfrm>
          <a:custGeom>
            <a:avLst/>
            <a:gdLst/>
            <a:ahLst/>
            <a:cxnLst/>
            <a:rect l="l" t="t" r="r" b="b"/>
            <a:pathLst>
              <a:path w="18288000" h="6125209">
                <a:moveTo>
                  <a:pt x="0" y="6124598"/>
                </a:moveTo>
                <a:lnTo>
                  <a:pt x="18288000" y="6124598"/>
                </a:lnTo>
                <a:lnTo>
                  <a:pt x="18288000" y="0"/>
                </a:lnTo>
                <a:lnTo>
                  <a:pt x="0" y="0"/>
                </a:lnTo>
                <a:lnTo>
                  <a:pt x="0" y="6124598"/>
                </a:lnTo>
                <a:close/>
              </a:path>
            </a:pathLst>
          </a:custGeom>
          <a:solidFill>
            <a:srgbClr val="2929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7" y="0"/>
            <a:ext cx="18287365" cy="6517005"/>
            <a:chOff x="307" y="0"/>
            <a:chExt cx="18287365" cy="6517005"/>
          </a:xfrm>
        </p:grpSpPr>
        <p:sp>
          <p:nvSpPr>
            <p:cNvPr id="4" name="object 4"/>
            <p:cNvSpPr/>
            <p:nvPr/>
          </p:nvSpPr>
          <p:spPr>
            <a:xfrm>
              <a:off x="307" y="0"/>
              <a:ext cx="18287365" cy="4162425"/>
            </a:xfrm>
            <a:custGeom>
              <a:avLst/>
              <a:gdLst/>
              <a:ahLst/>
              <a:cxnLst/>
              <a:rect l="l" t="t" r="r" b="b"/>
              <a:pathLst>
                <a:path w="18287365" h="4162425">
                  <a:moveTo>
                    <a:pt x="18287333" y="4162401"/>
                  </a:moveTo>
                  <a:lnTo>
                    <a:pt x="0" y="4162401"/>
                  </a:lnTo>
                  <a:lnTo>
                    <a:pt x="0" y="0"/>
                  </a:lnTo>
                  <a:lnTo>
                    <a:pt x="18287333" y="0"/>
                  </a:lnTo>
                  <a:lnTo>
                    <a:pt x="18287333" y="4162401"/>
                  </a:lnTo>
                  <a:close/>
                </a:path>
              </a:pathLst>
            </a:custGeom>
            <a:solidFill>
              <a:srgbClr val="E3AB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2986" y="639552"/>
              <a:ext cx="17059259" cy="58769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24342" y="7045498"/>
            <a:ext cx="847788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6680">
              <a:lnSpc>
                <a:spcPct val="110900"/>
              </a:lnSpc>
              <a:spcBef>
                <a:spcPts val="95"/>
              </a:spcBef>
            </a:pPr>
            <a:r>
              <a:rPr dirty="0" sz="3100" spc="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3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85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dirty="0" sz="31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2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70">
                <a:solidFill>
                  <a:srgbClr val="FFFFFF"/>
                </a:solidFill>
                <a:latin typeface="Verdana"/>
                <a:cs typeface="Verdana"/>
              </a:rPr>
              <a:t>Beauty</a:t>
            </a:r>
            <a:r>
              <a:rPr dirty="0" sz="31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3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00">
                <a:solidFill>
                  <a:srgbClr val="FFFFFF"/>
                </a:solidFill>
                <a:latin typeface="Verdana"/>
                <a:cs typeface="Verdana"/>
              </a:rPr>
              <a:t>more  </a:t>
            </a:r>
            <a:r>
              <a:rPr dirty="0" sz="3100" spc="90">
                <a:solidFill>
                  <a:srgbClr val="FFFFFF"/>
                </a:solidFill>
                <a:latin typeface="Verdana"/>
                <a:cs typeface="Verdana"/>
              </a:rPr>
              <a:t>male</a:t>
            </a:r>
            <a:r>
              <a:rPr dirty="0" sz="3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7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31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95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dirty="0" sz="31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females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635" cy="10287000"/>
            <a:chOff x="0" y="1"/>
            <a:chExt cx="182886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9144635" cy="10287000"/>
            </a:xfrm>
            <a:custGeom>
              <a:avLst/>
              <a:gdLst/>
              <a:ahLst/>
              <a:cxnLst/>
              <a:rect l="l" t="t" r="r" b="b"/>
              <a:pathLst>
                <a:path w="9144635" h="10287000">
                  <a:moveTo>
                    <a:pt x="9144035" y="10287005"/>
                  </a:moveTo>
                  <a:lnTo>
                    <a:pt x="0" y="10287005"/>
                  </a:lnTo>
                  <a:lnTo>
                    <a:pt x="0" y="0"/>
                  </a:lnTo>
                  <a:lnTo>
                    <a:pt x="9144035" y="0"/>
                  </a:lnTo>
                  <a:lnTo>
                    <a:pt x="9144035" y="10287005"/>
                  </a:lnTo>
                  <a:close/>
                </a:path>
              </a:pathLst>
            </a:custGeom>
            <a:solidFill>
              <a:srgbClr val="FFF5E1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0" y="1"/>
              <a:ext cx="9144635" cy="10287000"/>
            </a:xfrm>
            <a:custGeom>
              <a:avLst/>
              <a:gdLst/>
              <a:ahLst/>
              <a:cxnLst/>
              <a:rect l="l" t="t" r="r" b="b"/>
              <a:pathLst>
                <a:path w="9144635" h="10287000">
                  <a:moveTo>
                    <a:pt x="9144035" y="10287005"/>
                  </a:moveTo>
                  <a:lnTo>
                    <a:pt x="0" y="10287005"/>
                  </a:lnTo>
                  <a:lnTo>
                    <a:pt x="0" y="0"/>
                  </a:lnTo>
                  <a:lnTo>
                    <a:pt x="9144035" y="0"/>
                  </a:lnTo>
                  <a:lnTo>
                    <a:pt x="9144035" y="10287005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88" y="1028699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359" y="0"/>
                  </a:moveTo>
                  <a:lnTo>
                    <a:pt x="0" y="0"/>
                  </a:lnTo>
                  <a:lnTo>
                    <a:pt x="0" y="48272"/>
                  </a:lnTo>
                  <a:lnTo>
                    <a:pt x="0" y="7551115"/>
                  </a:lnTo>
                  <a:lnTo>
                    <a:pt x="0" y="7600658"/>
                  </a:lnTo>
                  <a:lnTo>
                    <a:pt x="16230359" y="7600658"/>
                  </a:lnTo>
                  <a:lnTo>
                    <a:pt x="16230359" y="7551166"/>
                  </a:lnTo>
                  <a:lnTo>
                    <a:pt x="16230359" y="48768"/>
                  </a:lnTo>
                  <a:lnTo>
                    <a:pt x="16180575" y="48768"/>
                  </a:lnTo>
                  <a:lnTo>
                    <a:pt x="16180575" y="7551115"/>
                  </a:lnTo>
                  <a:lnTo>
                    <a:pt x="48742" y="7551115"/>
                  </a:lnTo>
                  <a:lnTo>
                    <a:pt x="48742" y="48272"/>
                  </a:lnTo>
                  <a:lnTo>
                    <a:pt x="16230359" y="48272"/>
                  </a:lnTo>
                  <a:lnTo>
                    <a:pt x="16230359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70"/>
              <a:t>THANK</a:t>
            </a:r>
            <a:r>
              <a:rPr dirty="0" spc="-160"/>
              <a:t> </a:t>
            </a:r>
            <a:r>
              <a:rPr dirty="0" spc="675"/>
              <a:t>YOU!</a:t>
            </a:r>
          </a:p>
        </p:txBody>
      </p:sp>
      <p:sp>
        <p:nvSpPr>
          <p:cNvPr id="7" name="object 7"/>
          <p:cNvSpPr/>
          <p:nvPr/>
        </p:nvSpPr>
        <p:spPr>
          <a:xfrm>
            <a:off x="8263826" y="1971064"/>
            <a:ext cx="1758950" cy="5687695"/>
          </a:xfrm>
          <a:custGeom>
            <a:avLst/>
            <a:gdLst/>
            <a:ahLst/>
            <a:cxnLst/>
            <a:rect l="l" t="t" r="r" b="b"/>
            <a:pathLst>
              <a:path w="1758950" h="5687695">
                <a:moveTo>
                  <a:pt x="294703" y="5540045"/>
                </a:moveTo>
                <a:lnTo>
                  <a:pt x="287172" y="5493423"/>
                </a:lnTo>
                <a:lnTo>
                  <a:pt x="266230" y="5452897"/>
                </a:lnTo>
                <a:lnTo>
                  <a:pt x="260451" y="5447093"/>
                </a:lnTo>
                <a:lnTo>
                  <a:pt x="240106" y="5426722"/>
                </a:lnTo>
                <a:lnTo>
                  <a:pt x="240106" y="5540045"/>
                </a:lnTo>
                <a:lnTo>
                  <a:pt x="232803" y="5576189"/>
                </a:lnTo>
                <a:lnTo>
                  <a:pt x="212902" y="5605729"/>
                </a:lnTo>
                <a:lnTo>
                  <a:pt x="183426" y="5625668"/>
                </a:lnTo>
                <a:lnTo>
                  <a:pt x="147358" y="5632983"/>
                </a:lnTo>
                <a:lnTo>
                  <a:pt x="111277" y="5625668"/>
                </a:lnTo>
                <a:lnTo>
                  <a:pt x="81788" y="5605729"/>
                </a:lnTo>
                <a:lnTo>
                  <a:pt x="61899" y="5576189"/>
                </a:lnTo>
                <a:lnTo>
                  <a:pt x="54597" y="5540045"/>
                </a:lnTo>
                <a:lnTo>
                  <a:pt x="61899" y="5503900"/>
                </a:lnTo>
                <a:lnTo>
                  <a:pt x="81788" y="5474347"/>
                </a:lnTo>
                <a:lnTo>
                  <a:pt x="111277" y="5454408"/>
                </a:lnTo>
                <a:lnTo>
                  <a:pt x="147358" y="5447093"/>
                </a:lnTo>
                <a:lnTo>
                  <a:pt x="183426" y="5454408"/>
                </a:lnTo>
                <a:lnTo>
                  <a:pt x="212902" y="5474347"/>
                </a:lnTo>
                <a:lnTo>
                  <a:pt x="232803" y="5503900"/>
                </a:lnTo>
                <a:lnTo>
                  <a:pt x="240106" y="5540045"/>
                </a:lnTo>
                <a:lnTo>
                  <a:pt x="240106" y="5426722"/>
                </a:lnTo>
                <a:lnTo>
                  <a:pt x="234315" y="5420919"/>
                </a:lnTo>
                <a:lnTo>
                  <a:pt x="193878" y="5399925"/>
                </a:lnTo>
                <a:lnTo>
                  <a:pt x="147358" y="5392394"/>
                </a:lnTo>
                <a:lnTo>
                  <a:pt x="100825" y="5399925"/>
                </a:lnTo>
                <a:lnTo>
                  <a:pt x="60375" y="5420919"/>
                </a:lnTo>
                <a:lnTo>
                  <a:pt x="28460" y="5452897"/>
                </a:lnTo>
                <a:lnTo>
                  <a:pt x="7518" y="5493423"/>
                </a:lnTo>
                <a:lnTo>
                  <a:pt x="0" y="5540045"/>
                </a:lnTo>
                <a:lnTo>
                  <a:pt x="7518" y="5586654"/>
                </a:lnTo>
                <a:lnTo>
                  <a:pt x="28460" y="5627179"/>
                </a:lnTo>
                <a:lnTo>
                  <a:pt x="60375" y="5659171"/>
                </a:lnTo>
                <a:lnTo>
                  <a:pt x="100825" y="5680151"/>
                </a:lnTo>
                <a:lnTo>
                  <a:pt x="147358" y="5687695"/>
                </a:lnTo>
                <a:lnTo>
                  <a:pt x="193878" y="5680151"/>
                </a:lnTo>
                <a:lnTo>
                  <a:pt x="234315" y="5659171"/>
                </a:lnTo>
                <a:lnTo>
                  <a:pt x="260451" y="5632983"/>
                </a:lnTo>
                <a:lnTo>
                  <a:pt x="266230" y="5627179"/>
                </a:lnTo>
                <a:lnTo>
                  <a:pt x="287172" y="5586654"/>
                </a:lnTo>
                <a:lnTo>
                  <a:pt x="294703" y="5540045"/>
                </a:lnTo>
                <a:close/>
              </a:path>
              <a:path w="1758950" h="5687695">
                <a:moveTo>
                  <a:pt x="294703" y="147662"/>
                </a:moveTo>
                <a:lnTo>
                  <a:pt x="287172" y="101041"/>
                </a:lnTo>
                <a:lnTo>
                  <a:pt x="266230" y="60515"/>
                </a:lnTo>
                <a:lnTo>
                  <a:pt x="260451" y="54711"/>
                </a:lnTo>
                <a:lnTo>
                  <a:pt x="240106" y="34340"/>
                </a:lnTo>
                <a:lnTo>
                  <a:pt x="240106" y="147662"/>
                </a:lnTo>
                <a:lnTo>
                  <a:pt x="232803" y="183807"/>
                </a:lnTo>
                <a:lnTo>
                  <a:pt x="212902" y="213347"/>
                </a:lnTo>
                <a:lnTo>
                  <a:pt x="183426" y="233286"/>
                </a:lnTo>
                <a:lnTo>
                  <a:pt x="147358" y="240601"/>
                </a:lnTo>
                <a:lnTo>
                  <a:pt x="111277" y="233286"/>
                </a:lnTo>
                <a:lnTo>
                  <a:pt x="81788" y="213347"/>
                </a:lnTo>
                <a:lnTo>
                  <a:pt x="61899" y="183807"/>
                </a:lnTo>
                <a:lnTo>
                  <a:pt x="54597" y="147662"/>
                </a:lnTo>
                <a:lnTo>
                  <a:pt x="61899" y="111518"/>
                </a:lnTo>
                <a:lnTo>
                  <a:pt x="81788" y="81965"/>
                </a:lnTo>
                <a:lnTo>
                  <a:pt x="111277" y="62026"/>
                </a:lnTo>
                <a:lnTo>
                  <a:pt x="147358" y="54711"/>
                </a:lnTo>
                <a:lnTo>
                  <a:pt x="183426" y="62026"/>
                </a:lnTo>
                <a:lnTo>
                  <a:pt x="212902" y="81965"/>
                </a:lnTo>
                <a:lnTo>
                  <a:pt x="232803" y="111518"/>
                </a:lnTo>
                <a:lnTo>
                  <a:pt x="240106" y="147662"/>
                </a:lnTo>
                <a:lnTo>
                  <a:pt x="240106" y="34340"/>
                </a:lnTo>
                <a:lnTo>
                  <a:pt x="234315" y="28536"/>
                </a:lnTo>
                <a:lnTo>
                  <a:pt x="193878" y="7543"/>
                </a:lnTo>
                <a:lnTo>
                  <a:pt x="147358" y="0"/>
                </a:lnTo>
                <a:lnTo>
                  <a:pt x="100825" y="7543"/>
                </a:lnTo>
                <a:lnTo>
                  <a:pt x="60375" y="28536"/>
                </a:lnTo>
                <a:lnTo>
                  <a:pt x="28460" y="60515"/>
                </a:lnTo>
                <a:lnTo>
                  <a:pt x="7518" y="101041"/>
                </a:lnTo>
                <a:lnTo>
                  <a:pt x="0" y="147662"/>
                </a:lnTo>
                <a:lnTo>
                  <a:pt x="7518" y="194271"/>
                </a:lnTo>
                <a:lnTo>
                  <a:pt x="28460" y="234797"/>
                </a:lnTo>
                <a:lnTo>
                  <a:pt x="60375" y="266776"/>
                </a:lnTo>
                <a:lnTo>
                  <a:pt x="100825" y="287769"/>
                </a:lnTo>
                <a:lnTo>
                  <a:pt x="147358" y="295300"/>
                </a:lnTo>
                <a:lnTo>
                  <a:pt x="193878" y="287769"/>
                </a:lnTo>
                <a:lnTo>
                  <a:pt x="234315" y="266776"/>
                </a:lnTo>
                <a:lnTo>
                  <a:pt x="260451" y="240601"/>
                </a:lnTo>
                <a:lnTo>
                  <a:pt x="266230" y="234797"/>
                </a:lnTo>
                <a:lnTo>
                  <a:pt x="287172" y="194271"/>
                </a:lnTo>
                <a:lnTo>
                  <a:pt x="294703" y="147662"/>
                </a:lnTo>
                <a:close/>
              </a:path>
              <a:path w="1758950" h="5687695">
                <a:moveTo>
                  <a:pt x="782586" y="5540045"/>
                </a:moveTo>
                <a:lnTo>
                  <a:pt x="775068" y="5493423"/>
                </a:lnTo>
                <a:lnTo>
                  <a:pt x="754126" y="5452897"/>
                </a:lnTo>
                <a:lnTo>
                  <a:pt x="748334" y="5447093"/>
                </a:lnTo>
                <a:lnTo>
                  <a:pt x="727989" y="5426710"/>
                </a:lnTo>
                <a:lnTo>
                  <a:pt x="727989" y="5540045"/>
                </a:lnTo>
                <a:lnTo>
                  <a:pt x="720699" y="5576189"/>
                </a:lnTo>
                <a:lnTo>
                  <a:pt x="700798" y="5605729"/>
                </a:lnTo>
                <a:lnTo>
                  <a:pt x="671309" y="5625668"/>
                </a:lnTo>
                <a:lnTo>
                  <a:pt x="635241" y="5632983"/>
                </a:lnTo>
                <a:lnTo>
                  <a:pt x="599160" y="5625668"/>
                </a:lnTo>
                <a:lnTo>
                  <a:pt x="569683" y="5605729"/>
                </a:lnTo>
                <a:lnTo>
                  <a:pt x="549783" y="5576189"/>
                </a:lnTo>
                <a:lnTo>
                  <a:pt x="542480" y="5540045"/>
                </a:lnTo>
                <a:lnTo>
                  <a:pt x="549783" y="5503900"/>
                </a:lnTo>
                <a:lnTo>
                  <a:pt x="569683" y="5474347"/>
                </a:lnTo>
                <a:lnTo>
                  <a:pt x="599160" y="5454408"/>
                </a:lnTo>
                <a:lnTo>
                  <a:pt x="635241" y="5447093"/>
                </a:lnTo>
                <a:lnTo>
                  <a:pt x="671309" y="5454408"/>
                </a:lnTo>
                <a:lnTo>
                  <a:pt x="700798" y="5474347"/>
                </a:lnTo>
                <a:lnTo>
                  <a:pt x="720699" y="5503900"/>
                </a:lnTo>
                <a:lnTo>
                  <a:pt x="727989" y="5540045"/>
                </a:lnTo>
                <a:lnTo>
                  <a:pt x="727989" y="5426710"/>
                </a:lnTo>
                <a:lnTo>
                  <a:pt x="722210" y="5420919"/>
                </a:lnTo>
                <a:lnTo>
                  <a:pt x="681761" y="5399925"/>
                </a:lnTo>
                <a:lnTo>
                  <a:pt x="635241" y="5392394"/>
                </a:lnTo>
                <a:lnTo>
                  <a:pt x="588708" y="5399925"/>
                </a:lnTo>
                <a:lnTo>
                  <a:pt x="548271" y="5420919"/>
                </a:lnTo>
                <a:lnTo>
                  <a:pt x="516356" y="5452897"/>
                </a:lnTo>
                <a:lnTo>
                  <a:pt x="495401" y="5493423"/>
                </a:lnTo>
                <a:lnTo>
                  <a:pt x="487883" y="5540045"/>
                </a:lnTo>
                <a:lnTo>
                  <a:pt x="495401" y="5586654"/>
                </a:lnTo>
                <a:lnTo>
                  <a:pt x="516356" y="5627179"/>
                </a:lnTo>
                <a:lnTo>
                  <a:pt x="548271" y="5659171"/>
                </a:lnTo>
                <a:lnTo>
                  <a:pt x="588708" y="5680151"/>
                </a:lnTo>
                <a:lnTo>
                  <a:pt x="635241" y="5687695"/>
                </a:lnTo>
                <a:lnTo>
                  <a:pt x="681761" y="5680151"/>
                </a:lnTo>
                <a:lnTo>
                  <a:pt x="722210" y="5659171"/>
                </a:lnTo>
                <a:lnTo>
                  <a:pt x="748334" y="5632983"/>
                </a:lnTo>
                <a:lnTo>
                  <a:pt x="754126" y="5627179"/>
                </a:lnTo>
                <a:lnTo>
                  <a:pt x="775068" y="5586654"/>
                </a:lnTo>
                <a:lnTo>
                  <a:pt x="782586" y="5540045"/>
                </a:lnTo>
                <a:close/>
              </a:path>
              <a:path w="1758950" h="5687695">
                <a:moveTo>
                  <a:pt x="782586" y="147662"/>
                </a:moveTo>
                <a:lnTo>
                  <a:pt x="775068" y="101041"/>
                </a:lnTo>
                <a:lnTo>
                  <a:pt x="754126" y="60515"/>
                </a:lnTo>
                <a:lnTo>
                  <a:pt x="748334" y="54711"/>
                </a:lnTo>
                <a:lnTo>
                  <a:pt x="727989" y="34328"/>
                </a:lnTo>
                <a:lnTo>
                  <a:pt x="727989" y="147662"/>
                </a:lnTo>
                <a:lnTo>
                  <a:pt x="720699" y="183807"/>
                </a:lnTo>
                <a:lnTo>
                  <a:pt x="700798" y="213347"/>
                </a:lnTo>
                <a:lnTo>
                  <a:pt x="671309" y="233286"/>
                </a:lnTo>
                <a:lnTo>
                  <a:pt x="635241" y="240601"/>
                </a:lnTo>
                <a:lnTo>
                  <a:pt x="599160" y="233286"/>
                </a:lnTo>
                <a:lnTo>
                  <a:pt x="569683" y="213347"/>
                </a:lnTo>
                <a:lnTo>
                  <a:pt x="549783" y="183807"/>
                </a:lnTo>
                <a:lnTo>
                  <a:pt x="542480" y="147662"/>
                </a:lnTo>
                <a:lnTo>
                  <a:pt x="549783" y="111518"/>
                </a:lnTo>
                <a:lnTo>
                  <a:pt x="569683" y="81965"/>
                </a:lnTo>
                <a:lnTo>
                  <a:pt x="599160" y="62026"/>
                </a:lnTo>
                <a:lnTo>
                  <a:pt x="635241" y="54711"/>
                </a:lnTo>
                <a:lnTo>
                  <a:pt x="671309" y="62026"/>
                </a:lnTo>
                <a:lnTo>
                  <a:pt x="700798" y="81965"/>
                </a:lnTo>
                <a:lnTo>
                  <a:pt x="720699" y="111518"/>
                </a:lnTo>
                <a:lnTo>
                  <a:pt x="727989" y="147662"/>
                </a:lnTo>
                <a:lnTo>
                  <a:pt x="727989" y="34328"/>
                </a:lnTo>
                <a:lnTo>
                  <a:pt x="722210" y="28536"/>
                </a:lnTo>
                <a:lnTo>
                  <a:pt x="681761" y="7543"/>
                </a:lnTo>
                <a:lnTo>
                  <a:pt x="635241" y="0"/>
                </a:lnTo>
                <a:lnTo>
                  <a:pt x="588708" y="7543"/>
                </a:lnTo>
                <a:lnTo>
                  <a:pt x="548271" y="28536"/>
                </a:lnTo>
                <a:lnTo>
                  <a:pt x="516356" y="60515"/>
                </a:lnTo>
                <a:lnTo>
                  <a:pt x="495401" y="101041"/>
                </a:lnTo>
                <a:lnTo>
                  <a:pt x="487883" y="147662"/>
                </a:lnTo>
                <a:lnTo>
                  <a:pt x="495401" y="194271"/>
                </a:lnTo>
                <a:lnTo>
                  <a:pt x="516356" y="234797"/>
                </a:lnTo>
                <a:lnTo>
                  <a:pt x="548271" y="266776"/>
                </a:lnTo>
                <a:lnTo>
                  <a:pt x="588708" y="287769"/>
                </a:lnTo>
                <a:lnTo>
                  <a:pt x="635241" y="295300"/>
                </a:lnTo>
                <a:lnTo>
                  <a:pt x="681761" y="287769"/>
                </a:lnTo>
                <a:lnTo>
                  <a:pt x="722210" y="266776"/>
                </a:lnTo>
                <a:lnTo>
                  <a:pt x="748334" y="240601"/>
                </a:lnTo>
                <a:lnTo>
                  <a:pt x="754126" y="234797"/>
                </a:lnTo>
                <a:lnTo>
                  <a:pt x="775068" y="194271"/>
                </a:lnTo>
                <a:lnTo>
                  <a:pt x="782586" y="147662"/>
                </a:lnTo>
                <a:close/>
              </a:path>
              <a:path w="1758950" h="5687695">
                <a:moveTo>
                  <a:pt x="1270469" y="5540045"/>
                </a:moveTo>
                <a:lnTo>
                  <a:pt x="1262951" y="5493423"/>
                </a:lnTo>
                <a:lnTo>
                  <a:pt x="1242009" y="5452897"/>
                </a:lnTo>
                <a:lnTo>
                  <a:pt x="1236218" y="5447093"/>
                </a:lnTo>
                <a:lnTo>
                  <a:pt x="1215885" y="5426722"/>
                </a:lnTo>
                <a:lnTo>
                  <a:pt x="1215885" y="5540045"/>
                </a:lnTo>
                <a:lnTo>
                  <a:pt x="1208582" y="5576189"/>
                </a:lnTo>
                <a:lnTo>
                  <a:pt x="1188681" y="5605729"/>
                </a:lnTo>
                <a:lnTo>
                  <a:pt x="1159192" y="5625668"/>
                </a:lnTo>
                <a:lnTo>
                  <a:pt x="1123124" y="5632983"/>
                </a:lnTo>
                <a:lnTo>
                  <a:pt x="1087056" y="5625668"/>
                </a:lnTo>
                <a:lnTo>
                  <a:pt x="1057567" y="5605729"/>
                </a:lnTo>
                <a:lnTo>
                  <a:pt x="1037666" y="5576189"/>
                </a:lnTo>
                <a:lnTo>
                  <a:pt x="1030363" y="5540045"/>
                </a:lnTo>
                <a:lnTo>
                  <a:pt x="1037666" y="5503900"/>
                </a:lnTo>
                <a:lnTo>
                  <a:pt x="1057567" y="5474347"/>
                </a:lnTo>
                <a:lnTo>
                  <a:pt x="1087056" y="5454408"/>
                </a:lnTo>
                <a:lnTo>
                  <a:pt x="1123124" y="5447093"/>
                </a:lnTo>
                <a:lnTo>
                  <a:pt x="1159192" y="5454408"/>
                </a:lnTo>
                <a:lnTo>
                  <a:pt x="1188681" y="5474347"/>
                </a:lnTo>
                <a:lnTo>
                  <a:pt x="1208582" y="5503900"/>
                </a:lnTo>
                <a:lnTo>
                  <a:pt x="1215885" y="5540045"/>
                </a:lnTo>
                <a:lnTo>
                  <a:pt x="1215885" y="5426722"/>
                </a:lnTo>
                <a:lnTo>
                  <a:pt x="1210094" y="5420919"/>
                </a:lnTo>
                <a:lnTo>
                  <a:pt x="1169644" y="5399925"/>
                </a:lnTo>
                <a:lnTo>
                  <a:pt x="1123124" y="5392394"/>
                </a:lnTo>
                <a:lnTo>
                  <a:pt x="1076604" y="5399925"/>
                </a:lnTo>
                <a:lnTo>
                  <a:pt x="1036154" y="5420919"/>
                </a:lnTo>
                <a:lnTo>
                  <a:pt x="1004239" y="5452897"/>
                </a:lnTo>
                <a:lnTo>
                  <a:pt x="983297" y="5493423"/>
                </a:lnTo>
                <a:lnTo>
                  <a:pt x="975779" y="5540045"/>
                </a:lnTo>
                <a:lnTo>
                  <a:pt x="983297" y="5586654"/>
                </a:lnTo>
                <a:lnTo>
                  <a:pt x="1004239" y="5627179"/>
                </a:lnTo>
                <a:lnTo>
                  <a:pt x="1036154" y="5659171"/>
                </a:lnTo>
                <a:lnTo>
                  <a:pt x="1076604" y="5680151"/>
                </a:lnTo>
                <a:lnTo>
                  <a:pt x="1123124" y="5687695"/>
                </a:lnTo>
                <a:lnTo>
                  <a:pt x="1169644" y="5680151"/>
                </a:lnTo>
                <a:lnTo>
                  <a:pt x="1210094" y="5659171"/>
                </a:lnTo>
                <a:lnTo>
                  <a:pt x="1236218" y="5632983"/>
                </a:lnTo>
                <a:lnTo>
                  <a:pt x="1242009" y="5627179"/>
                </a:lnTo>
                <a:lnTo>
                  <a:pt x="1262951" y="5586654"/>
                </a:lnTo>
                <a:lnTo>
                  <a:pt x="1270469" y="5540045"/>
                </a:lnTo>
                <a:close/>
              </a:path>
              <a:path w="1758950" h="5687695">
                <a:moveTo>
                  <a:pt x="1270469" y="147662"/>
                </a:moveTo>
                <a:lnTo>
                  <a:pt x="1262951" y="101041"/>
                </a:lnTo>
                <a:lnTo>
                  <a:pt x="1242009" y="60515"/>
                </a:lnTo>
                <a:lnTo>
                  <a:pt x="1236218" y="54711"/>
                </a:lnTo>
                <a:lnTo>
                  <a:pt x="1215885" y="34340"/>
                </a:lnTo>
                <a:lnTo>
                  <a:pt x="1215885" y="147662"/>
                </a:lnTo>
                <a:lnTo>
                  <a:pt x="1208582" y="183807"/>
                </a:lnTo>
                <a:lnTo>
                  <a:pt x="1188681" y="213347"/>
                </a:lnTo>
                <a:lnTo>
                  <a:pt x="1159192" y="233286"/>
                </a:lnTo>
                <a:lnTo>
                  <a:pt x="1123124" y="240601"/>
                </a:lnTo>
                <a:lnTo>
                  <a:pt x="1087056" y="233286"/>
                </a:lnTo>
                <a:lnTo>
                  <a:pt x="1057567" y="213347"/>
                </a:lnTo>
                <a:lnTo>
                  <a:pt x="1037666" y="183807"/>
                </a:lnTo>
                <a:lnTo>
                  <a:pt x="1030363" y="147662"/>
                </a:lnTo>
                <a:lnTo>
                  <a:pt x="1037666" y="111518"/>
                </a:lnTo>
                <a:lnTo>
                  <a:pt x="1057567" y="81965"/>
                </a:lnTo>
                <a:lnTo>
                  <a:pt x="1087056" y="62026"/>
                </a:lnTo>
                <a:lnTo>
                  <a:pt x="1123124" y="54711"/>
                </a:lnTo>
                <a:lnTo>
                  <a:pt x="1159192" y="62026"/>
                </a:lnTo>
                <a:lnTo>
                  <a:pt x="1188681" y="81965"/>
                </a:lnTo>
                <a:lnTo>
                  <a:pt x="1208582" y="111518"/>
                </a:lnTo>
                <a:lnTo>
                  <a:pt x="1215885" y="147662"/>
                </a:lnTo>
                <a:lnTo>
                  <a:pt x="1215885" y="34340"/>
                </a:lnTo>
                <a:lnTo>
                  <a:pt x="1210094" y="28536"/>
                </a:lnTo>
                <a:lnTo>
                  <a:pt x="1169644" y="7543"/>
                </a:lnTo>
                <a:lnTo>
                  <a:pt x="1123124" y="0"/>
                </a:lnTo>
                <a:lnTo>
                  <a:pt x="1076604" y="7543"/>
                </a:lnTo>
                <a:lnTo>
                  <a:pt x="1036154" y="28536"/>
                </a:lnTo>
                <a:lnTo>
                  <a:pt x="1004239" y="60515"/>
                </a:lnTo>
                <a:lnTo>
                  <a:pt x="983297" y="101041"/>
                </a:lnTo>
                <a:lnTo>
                  <a:pt x="975779" y="147662"/>
                </a:lnTo>
                <a:lnTo>
                  <a:pt x="983297" y="194271"/>
                </a:lnTo>
                <a:lnTo>
                  <a:pt x="1004239" y="234797"/>
                </a:lnTo>
                <a:lnTo>
                  <a:pt x="1036154" y="266776"/>
                </a:lnTo>
                <a:lnTo>
                  <a:pt x="1076604" y="287769"/>
                </a:lnTo>
                <a:lnTo>
                  <a:pt x="1123124" y="295300"/>
                </a:lnTo>
                <a:lnTo>
                  <a:pt x="1169644" y="287769"/>
                </a:lnTo>
                <a:lnTo>
                  <a:pt x="1210094" y="266776"/>
                </a:lnTo>
                <a:lnTo>
                  <a:pt x="1236218" y="240601"/>
                </a:lnTo>
                <a:lnTo>
                  <a:pt x="1242009" y="234797"/>
                </a:lnTo>
                <a:lnTo>
                  <a:pt x="1262951" y="194271"/>
                </a:lnTo>
                <a:lnTo>
                  <a:pt x="1270469" y="147662"/>
                </a:lnTo>
                <a:close/>
              </a:path>
              <a:path w="1758950" h="5687695">
                <a:moveTo>
                  <a:pt x="1758365" y="5540045"/>
                </a:moveTo>
                <a:lnTo>
                  <a:pt x="1750834" y="5493423"/>
                </a:lnTo>
                <a:lnTo>
                  <a:pt x="1729892" y="5452897"/>
                </a:lnTo>
                <a:lnTo>
                  <a:pt x="1724101" y="5447093"/>
                </a:lnTo>
                <a:lnTo>
                  <a:pt x="1703768" y="5426722"/>
                </a:lnTo>
                <a:lnTo>
                  <a:pt x="1703768" y="5540045"/>
                </a:lnTo>
                <a:lnTo>
                  <a:pt x="1696466" y="5576189"/>
                </a:lnTo>
                <a:lnTo>
                  <a:pt x="1676577" y="5605729"/>
                </a:lnTo>
                <a:lnTo>
                  <a:pt x="1647088" y="5625668"/>
                </a:lnTo>
                <a:lnTo>
                  <a:pt x="1611020" y="5632983"/>
                </a:lnTo>
                <a:lnTo>
                  <a:pt x="1574939" y="5625668"/>
                </a:lnTo>
                <a:lnTo>
                  <a:pt x="1545450" y="5605729"/>
                </a:lnTo>
                <a:lnTo>
                  <a:pt x="1525562" y="5576189"/>
                </a:lnTo>
                <a:lnTo>
                  <a:pt x="1518259" y="5540045"/>
                </a:lnTo>
                <a:lnTo>
                  <a:pt x="1525562" y="5503900"/>
                </a:lnTo>
                <a:lnTo>
                  <a:pt x="1545450" y="5474347"/>
                </a:lnTo>
                <a:lnTo>
                  <a:pt x="1574939" y="5454408"/>
                </a:lnTo>
                <a:lnTo>
                  <a:pt x="1611020" y="5447093"/>
                </a:lnTo>
                <a:lnTo>
                  <a:pt x="1647088" y="5454408"/>
                </a:lnTo>
                <a:lnTo>
                  <a:pt x="1676577" y="5474347"/>
                </a:lnTo>
                <a:lnTo>
                  <a:pt x="1696466" y="5503900"/>
                </a:lnTo>
                <a:lnTo>
                  <a:pt x="1703768" y="5540045"/>
                </a:lnTo>
                <a:lnTo>
                  <a:pt x="1703768" y="5426722"/>
                </a:lnTo>
                <a:lnTo>
                  <a:pt x="1697977" y="5420919"/>
                </a:lnTo>
                <a:lnTo>
                  <a:pt x="1657540" y="5399925"/>
                </a:lnTo>
                <a:lnTo>
                  <a:pt x="1611020" y="5392394"/>
                </a:lnTo>
                <a:lnTo>
                  <a:pt x="1564487" y="5399925"/>
                </a:lnTo>
                <a:lnTo>
                  <a:pt x="1524050" y="5420919"/>
                </a:lnTo>
                <a:lnTo>
                  <a:pt x="1492135" y="5452897"/>
                </a:lnTo>
                <a:lnTo>
                  <a:pt x="1471180" y="5493423"/>
                </a:lnTo>
                <a:lnTo>
                  <a:pt x="1463662" y="5540045"/>
                </a:lnTo>
                <a:lnTo>
                  <a:pt x="1471180" y="5586654"/>
                </a:lnTo>
                <a:lnTo>
                  <a:pt x="1492135" y="5627179"/>
                </a:lnTo>
                <a:lnTo>
                  <a:pt x="1524050" y="5659171"/>
                </a:lnTo>
                <a:lnTo>
                  <a:pt x="1564487" y="5680151"/>
                </a:lnTo>
                <a:lnTo>
                  <a:pt x="1611020" y="5687695"/>
                </a:lnTo>
                <a:lnTo>
                  <a:pt x="1657540" y="5680151"/>
                </a:lnTo>
                <a:lnTo>
                  <a:pt x="1697977" y="5659171"/>
                </a:lnTo>
                <a:lnTo>
                  <a:pt x="1724113" y="5632983"/>
                </a:lnTo>
                <a:lnTo>
                  <a:pt x="1729892" y="5627179"/>
                </a:lnTo>
                <a:lnTo>
                  <a:pt x="1750834" y="5586654"/>
                </a:lnTo>
                <a:lnTo>
                  <a:pt x="1758365" y="5540045"/>
                </a:lnTo>
                <a:close/>
              </a:path>
              <a:path w="1758950" h="5687695">
                <a:moveTo>
                  <a:pt x="1758365" y="147662"/>
                </a:moveTo>
                <a:lnTo>
                  <a:pt x="1750834" y="101041"/>
                </a:lnTo>
                <a:lnTo>
                  <a:pt x="1729892" y="60515"/>
                </a:lnTo>
                <a:lnTo>
                  <a:pt x="1724101" y="54711"/>
                </a:lnTo>
                <a:lnTo>
                  <a:pt x="1703768" y="34340"/>
                </a:lnTo>
                <a:lnTo>
                  <a:pt x="1703768" y="147662"/>
                </a:lnTo>
                <a:lnTo>
                  <a:pt x="1696466" y="183807"/>
                </a:lnTo>
                <a:lnTo>
                  <a:pt x="1676577" y="213347"/>
                </a:lnTo>
                <a:lnTo>
                  <a:pt x="1647088" y="233286"/>
                </a:lnTo>
                <a:lnTo>
                  <a:pt x="1611020" y="240601"/>
                </a:lnTo>
                <a:lnTo>
                  <a:pt x="1574939" y="233286"/>
                </a:lnTo>
                <a:lnTo>
                  <a:pt x="1545450" y="213347"/>
                </a:lnTo>
                <a:lnTo>
                  <a:pt x="1525562" y="183807"/>
                </a:lnTo>
                <a:lnTo>
                  <a:pt x="1518259" y="147662"/>
                </a:lnTo>
                <a:lnTo>
                  <a:pt x="1525562" y="111518"/>
                </a:lnTo>
                <a:lnTo>
                  <a:pt x="1545450" y="81965"/>
                </a:lnTo>
                <a:lnTo>
                  <a:pt x="1574939" y="62026"/>
                </a:lnTo>
                <a:lnTo>
                  <a:pt x="1611020" y="54711"/>
                </a:lnTo>
                <a:lnTo>
                  <a:pt x="1647088" y="62026"/>
                </a:lnTo>
                <a:lnTo>
                  <a:pt x="1676577" y="81965"/>
                </a:lnTo>
                <a:lnTo>
                  <a:pt x="1696466" y="111518"/>
                </a:lnTo>
                <a:lnTo>
                  <a:pt x="1703768" y="147662"/>
                </a:lnTo>
                <a:lnTo>
                  <a:pt x="1703768" y="34340"/>
                </a:lnTo>
                <a:lnTo>
                  <a:pt x="1697977" y="28536"/>
                </a:lnTo>
                <a:lnTo>
                  <a:pt x="1657540" y="7543"/>
                </a:lnTo>
                <a:lnTo>
                  <a:pt x="1611020" y="0"/>
                </a:lnTo>
                <a:lnTo>
                  <a:pt x="1564487" y="7543"/>
                </a:lnTo>
                <a:lnTo>
                  <a:pt x="1524050" y="28536"/>
                </a:lnTo>
                <a:lnTo>
                  <a:pt x="1492135" y="60515"/>
                </a:lnTo>
                <a:lnTo>
                  <a:pt x="1471180" y="101041"/>
                </a:lnTo>
                <a:lnTo>
                  <a:pt x="1463662" y="147662"/>
                </a:lnTo>
                <a:lnTo>
                  <a:pt x="1471180" y="194271"/>
                </a:lnTo>
                <a:lnTo>
                  <a:pt x="1492135" y="234797"/>
                </a:lnTo>
                <a:lnTo>
                  <a:pt x="1524050" y="266776"/>
                </a:lnTo>
                <a:lnTo>
                  <a:pt x="1564487" y="287769"/>
                </a:lnTo>
                <a:lnTo>
                  <a:pt x="1611020" y="295300"/>
                </a:lnTo>
                <a:lnTo>
                  <a:pt x="1657540" y="287769"/>
                </a:lnTo>
                <a:lnTo>
                  <a:pt x="1697977" y="266776"/>
                </a:lnTo>
                <a:lnTo>
                  <a:pt x="1724113" y="240601"/>
                </a:lnTo>
                <a:lnTo>
                  <a:pt x="1729892" y="234797"/>
                </a:lnTo>
                <a:lnTo>
                  <a:pt x="1750834" y="194271"/>
                </a:lnTo>
                <a:lnTo>
                  <a:pt x="1758365" y="147662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04120" y="8980511"/>
            <a:ext cx="40290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5">
                <a:solidFill>
                  <a:srgbClr val="7DD957"/>
                </a:solidFill>
                <a:latin typeface="Noto Sans Oriya UI"/>
                <a:cs typeface="Noto Sans Oriya UI"/>
              </a:rPr>
              <a:t>+234-915-911-3493</a:t>
            </a:r>
            <a:endParaRPr sz="3400">
              <a:latin typeface="Noto Sans Oriya UI"/>
              <a:cs typeface="Noto Sans Oriya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635" cy="10287000"/>
            </a:xfrm>
            <a:custGeom>
              <a:avLst/>
              <a:gdLst/>
              <a:ahLst/>
              <a:cxnLst/>
              <a:rect l="l" t="t" r="r" b="b"/>
              <a:pathLst>
                <a:path w="9144635" h="10287000">
                  <a:moveTo>
                    <a:pt x="9144035" y="10287005"/>
                  </a:moveTo>
                  <a:lnTo>
                    <a:pt x="0" y="10287005"/>
                  </a:lnTo>
                  <a:lnTo>
                    <a:pt x="0" y="0"/>
                  </a:lnTo>
                  <a:lnTo>
                    <a:pt x="9144035" y="0"/>
                  </a:lnTo>
                  <a:lnTo>
                    <a:pt x="9144035" y="10287005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0" y="0"/>
              <a:ext cx="9144635" cy="10287000"/>
            </a:xfrm>
            <a:custGeom>
              <a:avLst/>
              <a:gdLst/>
              <a:ahLst/>
              <a:cxnLst/>
              <a:rect l="l" t="t" r="r" b="b"/>
              <a:pathLst>
                <a:path w="9144635" h="10287000">
                  <a:moveTo>
                    <a:pt x="9144035" y="10287005"/>
                  </a:moveTo>
                  <a:lnTo>
                    <a:pt x="0" y="10287005"/>
                  </a:lnTo>
                  <a:lnTo>
                    <a:pt x="0" y="0"/>
                  </a:lnTo>
                  <a:lnTo>
                    <a:pt x="9144035" y="0"/>
                  </a:lnTo>
                  <a:lnTo>
                    <a:pt x="9144035" y="10287005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3071" y="9433953"/>
              <a:ext cx="11402695" cy="38100"/>
            </a:xfrm>
            <a:custGeom>
              <a:avLst/>
              <a:gdLst/>
              <a:ahLst/>
              <a:cxnLst/>
              <a:rect l="l" t="t" r="r" b="b"/>
              <a:pathLst>
                <a:path w="11402695" h="38100">
                  <a:moveTo>
                    <a:pt x="11402403" y="0"/>
                  </a:moveTo>
                  <a:lnTo>
                    <a:pt x="11402403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1402403" y="38100"/>
                  </a:lnTo>
                  <a:lnTo>
                    <a:pt x="11402403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2411" y="8973089"/>
            <a:ext cx="1216596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300" spc="-35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Verdana"/>
                <a:cs typeface="Verdana"/>
                <a:hlinkClick r:id="rId2"/>
              </a:rPr>
              <a:t>htt</a:t>
            </a:r>
            <a:r>
              <a:rPr dirty="0" sz="3300" spc="-35">
                <a:solidFill>
                  <a:srgbClr val="F7F7F7"/>
                </a:solidFill>
                <a:latin typeface="Verdana"/>
                <a:cs typeface="Verdana"/>
                <a:hlinkClick r:id="rId2"/>
              </a:rPr>
              <a:t>ps://github.com/taofeeq26/Supermarket-Data-Analysis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438" y="5016507"/>
            <a:ext cx="17191355" cy="1119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150" spc="315" b="1">
                <a:solidFill>
                  <a:srgbClr val="7DD957"/>
                </a:solidFill>
                <a:latin typeface="Arial"/>
                <a:cs typeface="Arial"/>
              </a:rPr>
              <a:t>TO </a:t>
            </a:r>
            <a:r>
              <a:rPr dirty="0" sz="7150" spc="114" b="1">
                <a:solidFill>
                  <a:srgbClr val="7DD957"/>
                </a:solidFill>
                <a:latin typeface="Arial"/>
                <a:cs typeface="Arial"/>
              </a:rPr>
              <a:t>THIS </a:t>
            </a:r>
            <a:r>
              <a:rPr dirty="0" sz="7150" spc="135" b="1">
                <a:solidFill>
                  <a:srgbClr val="7DD957"/>
                </a:solidFill>
                <a:latin typeface="Arial"/>
                <a:cs typeface="Arial"/>
              </a:rPr>
              <a:t>INSIGHTFUL</a:t>
            </a:r>
            <a:r>
              <a:rPr dirty="0" sz="7150" spc="-505" b="1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7150" spc="125" b="1">
                <a:solidFill>
                  <a:srgbClr val="7DD957"/>
                </a:solidFill>
                <a:latin typeface="Arial"/>
                <a:cs typeface="Arial"/>
              </a:rPr>
              <a:t>PRESENTATION</a:t>
            </a:r>
            <a:endParaRPr sz="71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15316" y="2415021"/>
            <a:ext cx="4039235" cy="1718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100" spc="-2100" b="0" i="1">
                <a:solidFill>
                  <a:srgbClr val="F9BF40"/>
                </a:solidFill>
                <a:latin typeface="Arial"/>
                <a:cs typeface="Arial"/>
              </a:rPr>
              <a:t>Welcome</a:t>
            </a:r>
            <a:endParaRPr sz="1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539345" cy="10287000"/>
          </a:xfrm>
          <a:custGeom>
            <a:avLst/>
            <a:gdLst/>
            <a:ahLst/>
            <a:cxnLst/>
            <a:rect l="l" t="t" r="r" b="b"/>
            <a:pathLst>
              <a:path w="12539345" h="10287000">
                <a:moveTo>
                  <a:pt x="0" y="10287000"/>
                </a:moveTo>
                <a:lnTo>
                  <a:pt x="12539228" y="10287000"/>
                </a:lnTo>
                <a:lnTo>
                  <a:pt x="1253922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929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44000" y="124"/>
            <a:ext cx="9144000" cy="10287000"/>
            <a:chOff x="9144000" y="124"/>
            <a:chExt cx="9144000" cy="10287000"/>
          </a:xfrm>
        </p:grpSpPr>
        <p:sp>
          <p:nvSpPr>
            <p:cNvPr id="4" name="object 4"/>
            <p:cNvSpPr/>
            <p:nvPr/>
          </p:nvSpPr>
          <p:spPr>
            <a:xfrm>
              <a:off x="12539228" y="124"/>
              <a:ext cx="5749290" cy="10287000"/>
            </a:xfrm>
            <a:custGeom>
              <a:avLst/>
              <a:gdLst/>
              <a:ahLst/>
              <a:cxnLst/>
              <a:rect l="l" t="t" r="r" b="b"/>
              <a:pathLst>
                <a:path w="5749290" h="10287000">
                  <a:moveTo>
                    <a:pt x="0" y="0"/>
                  </a:moveTo>
                  <a:lnTo>
                    <a:pt x="5748770" y="0"/>
                  </a:lnTo>
                  <a:lnTo>
                    <a:pt x="5748770" y="10286776"/>
                  </a:lnTo>
                  <a:lnTo>
                    <a:pt x="0" y="10286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000" y="1481486"/>
              <a:ext cx="5829299" cy="6600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28925" y="8287237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5620359" y="4608606"/>
            <a:ext cx="1638935" cy="1067435"/>
            <a:chOff x="15620359" y="4608606"/>
            <a:chExt cx="1638935" cy="1067435"/>
          </a:xfrm>
        </p:grpSpPr>
        <p:sp>
          <p:nvSpPr>
            <p:cNvPr id="8" name="object 8"/>
            <p:cNvSpPr/>
            <p:nvPr/>
          </p:nvSpPr>
          <p:spPr>
            <a:xfrm>
              <a:off x="15861685" y="4608606"/>
              <a:ext cx="1305560" cy="1067435"/>
            </a:xfrm>
            <a:custGeom>
              <a:avLst/>
              <a:gdLst/>
              <a:ahLst/>
              <a:cxnLst/>
              <a:rect l="l" t="t" r="r" b="b"/>
              <a:pathLst>
                <a:path w="1305559" h="1067435">
                  <a:moveTo>
                    <a:pt x="1304980" y="1067165"/>
                  </a:moveTo>
                  <a:lnTo>
                    <a:pt x="0" y="1067165"/>
                  </a:lnTo>
                  <a:lnTo>
                    <a:pt x="656527" y="0"/>
                  </a:lnTo>
                  <a:lnTo>
                    <a:pt x="1304980" y="10671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620359" y="4608606"/>
              <a:ext cx="1638935" cy="1067435"/>
            </a:xfrm>
            <a:custGeom>
              <a:avLst/>
              <a:gdLst/>
              <a:ahLst/>
              <a:cxnLst/>
              <a:rect l="l" t="t" r="r" b="b"/>
              <a:pathLst>
                <a:path w="1638934" h="1067435">
                  <a:moveTo>
                    <a:pt x="1316020" y="1067165"/>
                  </a:moveTo>
                  <a:lnTo>
                    <a:pt x="0" y="1067165"/>
                  </a:lnTo>
                  <a:lnTo>
                    <a:pt x="658005" y="0"/>
                  </a:lnTo>
                  <a:lnTo>
                    <a:pt x="715112" y="92616"/>
                  </a:lnTo>
                  <a:lnTo>
                    <a:pt x="658005" y="92616"/>
                  </a:lnTo>
                  <a:lnTo>
                    <a:pt x="87025" y="1018638"/>
                  </a:lnTo>
                  <a:lnTo>
                    <a:pt x="1286098" y="1018638"/>
                  </a:lnTo>
                  <a:lnTo>
                    <a:pt x="1316020" y="1067165"/>
                  </a:lnTo>
                  <a:close/>
                </a:path>
                <a:path w="1638934" h="1067435">
                  <a:moveTo>
                    <a:pt x="1638613" y="523818"/>
                  </a:moveTo>
                  <a:lnTo>
                    <a:pt x="724447" y="523818"/>
                  </a:lnTo>
                  <a:lnTo>
                    <a:pt x="724447" y="475291"/>
                  </a:lnTo>
                  <a:lnTo>
                    <a:pt x="893962" y="475291"/>
                  </a:lnTo>
                  <a:lnTo>
                    <a:pt x="658005" y="92616"/>
                  </a:lnTo>
                  <a:lnTo>
                    <a:pt x="715112" y="92616"/>
                  </a:lnTo>
                  <a:lnTo>
                    <a:pt x="951071" y="475290"/>
                  </a:lnTo>
                  <a:lnTo>
                    <a:pt x="1638613" y="475290"/>
                  </a:lnTo>
                  <a:lnTo>
                    <a:pt x="1638613" y="523818"/>
                  </a:lnTo>
                  <a:close/>
                </a:path>
                <a:path w="1638934" h="1067435">
                  <a:moveTo>
                    <a:pt x="1044335" y="626551"/>
                  </a:moveTo>
                  <a:lnTo>
                    <a:pt x="987226" y="626551"/>
                  </a:lnTo>
                  <a:lnTo>
                    <a:pt x="923882" y="523818"/>
                  </a:lnTo>
                  <a:lnTo>
                    <a:pt x="980992" y="523818"/>
                  </a:lnTo>
                  <a:lnTo>
                    <a:pt x="1044335" y="626551"/>
                  </a:lnTo>
                  <a:close/>
                </a:path>
                <a:path w="1638934" h="1067435">
                  <a:moveTo>
                    <a:pt x="1638613" y="675079"/>
                  </a:moveTo>
                  <a:lnTo>
                    <a:pt x="724447" y="675079"/>
                  </a:lnTo>
                  <a:lnTo>
                    <a:pt x="724447" y="626551"/>
                  </a:lnTo>
                  <a:lnTo>
                    <a:pt x="1638613" y="626551"/>
                  </a:lnTo>
                  <a:lnTo>
                    <a:pt x="1638613" y="675079"/>
                  </a:lnTo>
                  <a:close/>
                </a:path>
                <a:path w="1638934" h="1067435">
                  <a:moveTo>
                    <a:pt x="1137599" y="777812"/>
                  </a:moveTo>
                  <a:lnTo>
                    <a:pt x="1080489" y="777812"/>
                  </a:lnTo>
                  <a:lnTo>
                    <a:pt x="1017146" y="675079"/>
                  </a:lnTo>
                  <a:lnTo>
                    <a:pt x="1074256" y="675079"/>
                  </a:lnTo>
                  <a:lnTo>
                    <a:pt x="1137599" y="777812"/>
                  </a:lnTo>
                  <a:close/>
                </a:path>
                <a:path w="1638934" h="1067435">
                  <a:moveTo>
                    <a:pt x="1638613" y="826340"/>
                  </a:moveTo>
                  <a:lnTo>
                    <a:pt x="724447" y="826340"/>
                  </a:lnTo>
                  <a:lnTo>
                    <a:pt x="724447" y="777812"/>
                  </a:lnTo>
                  <a:lnTo>
                    <a:pt x="1638613" y="777812"/>
                  </a:lnTo>
                  <a:lnTo>
                    <a:pt x="1638613" y="826340"/>
                  </a:lnTo>
                  <a:close/>
                </a:path>
                <a:path w="1638934" h="1067435">
                  <a:moveTo>
                    <a:pt x="1286098" y="1018638"/>
                  </a:moveTo>
                  <a:lnTo>
                    <a:pt x="1228982" y="1018638"/>
                  </a:lnTo>
                  <a:lnTo>
                    <a:pt x="1110410" y="826340"/>
                  </a:lnTo>
                  <a:lnTo>
                    <a:pt x="1167527" y="826340"/>
                  </a:lnTo>
                  <a:lnTo>
                    <a:pt x="1286098" y="1018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865028" y="8814890"/>
            <a:ext cx="2263140" cy="447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750" spc="35">
                <a:solidFill>
                  <a:srgbClr val="7DD957"/>
                </a:solidFill>
                <a:latin typeface="Verdana"/>
                <a:cs typeface="Verdana"/>
              </a:rPr>
              <a:t>Data</a:t>
            </a:r>
            <a:r>
              <a:rPr dirty="0" sz="2750" spc="-305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7DD957"/>
                </a:solidFill>
                <a:latin typeface="Verdana"/>
                <a:cs typeface="Verdana"/>
              </a:rPr>
              <a:t>Analyst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7218" y="9388588"/>
            <a:ext cx="7460615" cy="28575"/>
          </a:xfrm>
          <a:custGeom>
            <a:avLst/>
            <a:gdLst/>
            <a:ahLst/>
            <a:cxnLst/>
            <a:rect l="l" t="t" r="r" b="b"/>
            <a:pathLst>
              <a:path w="7460615" h="28575">
                <a:moveTo>
                  <a:pt x="7460107" y="0"/>
                </a:moveTo>
                <a:lnTo>
                  <a:pt x="5553900" y="0"/>
                </a:lnTo>
                <a:lnTo>
                  <a:pt x="0" y="0"/>
                </a:lnTo>
                <a:lnTo>
                  <a:pt x="0" y="28575"/>
                </a:lnTo>
                <a:lnTo>
                  <a:pt x="5553900" y="28575"/>
                </a:lnTo>
                <a:lnTo>
                  <a:pt x="7460107" y="28575"/>
                </a:lnTo>
                <a:lnTo>
                  <a:pt x="7460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6000" y="8957053"/>
            <a:ext cx="8074659" cy="958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dirty="0" u="heavy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ps://www.linkedin.com/in/taofeeqabdullateef  </a:t>
            </a:r>
            <a:r>
              <a:rPr dirty="0" u="heavy" sz="2600" spc="-1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26/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342923"/>
            <a:ext cx="5360035" cy="11969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650" spc="190">
                <a:solidFill>
                  <a:srgbClr val="FFFFFF"/>
                </a:solidFill>
              </a:rPr>
              <a:t>ABOUT</a:t>
            </a:r>
            <a:r>
              <a:rPr dirty="0" sz="7650" spc="-110">
                <a:solidFill>
                  <a:srgbClr val="FFFFFF"/>
                </a:solidFill>
              </a:rPr>
              <a:t> </a:t>
            </a:r>
            <a:r>
              <a:rPr dirty="0" sz="7650" spc="120">
                <a:solidFill>
                  <a:srgbClr val="FFFFFF"/>
                </a:solidFill>
              </a:rPr>
              <a:t>ME</a:t>
            </a:r>
            <a:endParaRPr sz="7650"/>
          </a:p>
        </p:txBody>
      </p:sp>
      <p:sp>
        <p:nvSpPr>
          <p:cNvPr id="14" name="object 14"/>
          <p:cNvSpPr txBox="1"/>
          <p:nvPr/>
        </p:nvSpPr>
        <p:spPr>
          <a:xfrm>
            <a:off x="1016000" y="4221257"/>
            <a:ext cx="11322685" cy="448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02200" indent="79375">
              <a:lnSpc>
                <a:spcPct val="132800"/>
              </a:lnSpc>
              <a:spcBef>
                <a:spcPts val="100"/>
              </a:spcBef>
            </a:pPr>
            <a:r>
              <a:rPr dirty="0" sz="2400" spc="-290">
                <a:solidFill>
                  <a:srgbClr val="E3AB2E"/>
                </a:solidFill>
                <a:latin typeface="Verdana"/>
                <a:cs typeface="Verdana"/>
              </a:rPr>
              <a:t>I </a:t>
            </a:r>
            <a:r>
              <a:rPr dirty="0" sz="2400" spc="90">
                <a:solidFill>
                  <a:srgbClr val="E3AB2E"/>
                </a:solidFill>
                <a:latin typeface="Verdana"/>
                <a:cs typeface="Verdana"/>
              </a:rPr>
              <a:t>am </a:t>
            </a:r>
            <a:r>
              <a:rPr dirty="0" sz="2400" spc="-30">
                <a:solidFill>
                  <a:srgbClr val="E3AB2E"/>
                </a:solidFill>
                <a:latin typeface="Verdana"/>
                <a:cs typeface="Verdana"/>
              </a:rPr>
              <a:t>a </a:t>
            </a:r>
            <a:r>
              <a:rPr dirty="0" sz="2400" spc="50">
                <a:solidFill>
                  <a:srgbClr val="E3AB2E"/>
                </a:solidFill>
                <a:latin typeface="Verdana"/>
                <a:cs typeface="Verdana"/>
              </a:rPr>
              <a:t>young </a:t>
            </a:r>
            <a:r>
              <a:rPr dirty="0" sz="2400" spc="30">
                <a:solidFill>
                  <a:srgbClr val="E3AB2E"/>
                </a:solidFill>
                <a:latin typeface="Verdana"/>
                <a:cs typeface="Verdana"/>
              </a:rPr>
              <a:t>motivated </a:t>
            </a:r>
            <a:r>
              <a:rPr dirty="0" sz="2400" spc="65">
                <a:solidFill>
                  <a:srgbClr val="E3AB2E"/>
                </a:solidFill>
                <a:latin typeface="Verdana"/>
                <a:cs typeface="Verdana"/>
              </a:rPr>
              <a:t>and </a:t>
            </a:r>
            <a:r>
              <a:rPr dirty="0" sz="2400" spc="35">
                <a:solidFill>
                  <a:srgbClr val="E3AB2E"/>
                </a:solidFill>
                <a:latin typeface="Verdana"/>
                <a:cs typeface="Verdana"/>
              </a:rPr>
              <a:t>an  </a:t>
            </a:r>
            <a:r>
              <a:rPr dirty="0" sz="2400" spc="5">
                <a:solidFill>
                  <a:srgbClr val="E3AB2E"/>
                </a:solidFill>
                <a:latin typeface="Verdana"/>
                <a:cs typeface="Verdana"/>
              </a:rPr>
              <a:t>inquisitive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individual </a:t>
            </a:r>
            <a:r>
              <a:rPr dirty="0" sz="2400" spc="95">
                <a:solidFill>
                  <a:srgbClr val="E3AB2E"/>
                </a:solidFill>
                <a:latin typeface="Verdana"/>
                <a:cs typeface="Verdana"/>
              </a:rPr>
              <a:t>who </a:t>
            </a:r>
            <a:r>
              <a:rPr dirty="0" sz="2400" spc="-35">
                <a:solidFill>
                  <a:srgbClr val="E3AB2E"/>
                </a:solidFill>
                <a:latin typeface="Verdana"/>
                <a:cs typeface="Verdana"/>
              </a:rPr>
              <a:t>loves </a:t>
            </a:r>
            <a:r>
              <a:rPr dirty="0" sz="2400" spc="35">
                <a:solidFill>
                  <a:srgbClr val="E3AB2E"/>
                </a:solidFill>
                <a:latin typeface="Verdana"/>
                <a:cs typeface="Verdana"/>
              </a:rPr>
              <a:t>to </a:t>
            </a:r>
            <a:r>
              <a:rPr dirty="0" sz="2400" spc="30">
                <a:solidFill>
                  <a:srgbClr val="E3AB2E"/>
                </a:solidFill>
                <a:latin typeface="Verdana"/>
                <a:cs typeface="Verdana"/>
              </a:rPr>
              <a:t>work  </a:t>
            </a:r>
            <a:r>
              <a:rPr dirty="0" sz="2400" spc="-75">
                <a:solidFill>
                  <a:srgbClr val="E3AB2E"/>
                </a:solidFill>
                <a:latin typeface="Verdana"/>
                <a:cs typeface="Verdana"/>
              </a:rPr>
              <a:t>on,</a:t>
            </a:r>
            <a:r>
              <a:rPr dirty="0" sz="2400" spc="-229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E3AB2E"/>
                </a:solidFill>
                <a:latin typeface="Verdana"/>
                <a:cs typeface="Verdana"/>
              </a:rPr>
              <a:t>and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E3AB2E"/>
                </a:solidFill>
                <a:latin typeface="Verdana"/>
                <a:cs typeface="Verdana"/>
              </a:rPr>
              <a:t>ask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E3AB2E"/>
                </a:solidFill>
                <a:latin typeface="Verdana"/>
                <a:cs typeface="Verdana"/>
              </a:rPr>
              <a:t>questions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E3AB2E"/>
                </a:solidFill>
                <a:latin typeface="Verdana"/>
                <a:cs typeface="Verdana"/>
              </a:rPr>
              <a:t>about</a:t>
            </a:r>
            <a:r>
              <a:rPr dirty="0" sz="2400" spc="-229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data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E3AB2E"/>
                </a:solidFill>
                <a:latin typeface="Verdana"/>
                <a:cs typeface="Verdana"/>
              </a:rPr>
              <a:t>in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E3AB2E"/>
                </a:solidFill>
                <a:latin typeface="Verdana"/>
                <a:cs typeface="Verdana"/>
              </a:rPr>
              <a:t>order  </a:t>
            </a:r>
            <a:r>
              <a:rPr dirty="0" sz="2400" spc="35">
                <a:solidFill>
                  <a:srgbClr val="E3AB2E"/>
                </a:solidFill>
                <a:latin typeface="Verdana"/>
                <a:cs typeface="Verdana"/>
              </a:rPr>
              <a:t>to</a:t>
            </a:r>
            <a:r>
              <a:rPr dirty="0" sz="2400" spc="-220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uncover</a:t>
            </a:r>
            <a:r>
              <a:rPr dirty="0" sz="2400" spc="-220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beneficial</a:t>
            </a:r>
            <a:r>
              <a:rPr dirty="0" sz="2400" spc="-220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E3AB2E"/>
                </a:solidFill>
                <a:latin typeface="Verdana"/>
                <a:cs typeface="Verdana"/>
              </a:rPr>
              <a:t>insights.</a:t>
            </a:r>
            <a:r>
              <a:rPr dirty="0" sz="2400" spc="-220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E3AB2E"/>
                </a:solidFill>
                <a:latin typeface="Verdana"/>
                <a:cs typeface="Verdana"/>
              </a:rPr>
              <a:t>I</a:t>
            </a:r>
            <a:r>
              <a:rPr dirty="0" sz="2400" spc="-21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E3AB2E"/>
                </a:solidFill>
                <a:latin typeface="Verdana"/>
                <a:cs typeface="Verdana"/>
              </a:rPr>
              <a:t>have</a:t>
            </a:r>
            <a:r>
              <a:rPr dirty="0" sz="2400" spc="-220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E3AB2E"/>
                </a:solidFill>
                <a:latin typeface="Verdana"/>
                <a:cs typeface="Verdana"/>
              </a:rPr>
              <a:t>been 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able </a:t>
            </a:r>
            <a:r>
              <a:rPr dirty="0" sz="2400" spc="35">
                <a:solidFill>
                  <a:srgbClr val="E3AB2E"/>
                </a:solidFill>
                <a:latin typeface="Verdana"/>
                <a:cs typeface="Verdana"/>
              </a:rPr>
              <a:t>to </a:t>
            </a:r>
            <a:r>
              <a:rPr dirty="0" sz="2400" spc="30">
                <a:solidFill>
                  <a:srgbClr val="E3AB2E"/>
                </a:solidFill>
                <a:latin typeface="Verdana"/>
                <a:cs typeface="Verdana"/>
              </a:rPr>
              <a:t>acquire </a:t>
            </a:r>
            <a:r>
              <a:rPr dirty="0" sz="2400" spc="-5">
                <a:solidFill>
                  <a:srgbClr val="E3AB2E"/>
                </a:solidFill>
                <a:latin typeface="Verdana"/>
                <a:cs typeface="Verdana"/>
              </a:rPr>
              <a:t>analytical </a:t>
            </a:r>
            <a:r>
              <a:rPr dirty="0" sz="2400" spc="-35">
                <a:solidFill>
                  <a:srgbClr val="E3AB2E"/>
                </a:solidFill>
                <a:latin typeface="Verdana"/>
                <a:cs typeface="Verdana"/>
              </a:rPr>
              <a:t>skills </a:t>
            </a:r>
            <a:r>
              <a:rPr dirty="0" sz="2400">
                <a:solidFill>
                  <a:srgbClr val="E3AB2E"/>
                </a:solidFill>
                <a:latin typeface="Verdana"/>
                <a:cs typeface="Verdana"/>
              </a:rPr>
              <a:t>by  </a:t>
            </a:r>
            <a:r>
              <a:rPr dirty="0" sz="2400" spc="20">
                <a:solidFill>
                  <a:srgbClr val="E3AB2E"/>
                </a:solidFill>
                <a:latin typeface="Verdana"/>
                <a:cs typeface="Verdana"/>
              </a:rPr>
              <a:t>practical </a:t>
            </a:r>
            <a:r>
              <a:rPr dirty="0" sz="2400" spc="60">
                <a:solidFill>
                  <a:srgbClr val="E3AB2E"/>
                </a:solidFill>
                <a:latin typeface="Verdana"/>
                <a:cs typeface="Verdana"/>
              </a:rPr>
              <a:t>methods </a:t>
            </a:r>
            <a:r>
              <a:rPr dirty="0" sz="2400" spc="10">
                <a:solidFill>
                  <a:srgbClr val="E3AB2E"/>
                </a:solidFill>
                <a:latin typeface="Verdana"/>
                <a:cs typeface="Verdana"/>
              </a:rPr>
              <a:t>laying </a:t>
            </a:r>
            <a:r>
              <a:rPr dirty="0" sz="2400" spc="40">
                <a:solidFill>
                  <a:srgbClr val="E3AB2E"/>
                </a:solidFill>
                <a:latin typeface="Verdana"/>
                <a:cs typeface="Verdana"/>
              </a:rPr>
              <a:t>hands </a:t>
            </a:r>
            <a:r>
              <a:rPr dirty="0" sz="2400" spc="70">
                <a:solidFill>
                  <a:srgbClr val="E3AB2E"/>
                </a:solidFill>
                <a:latin typeface="Verdana"/>
                <a:cs typeface="Verdana"/>
              </a:rPr>
              <a:t>on </a:t>
            </a:r>
            <a:r>
              <a:rPr dirty="0" sz="2400" spc="-55">
                <a:solidFill>
                  <a:srgbClr val="E3AB2E"/>
                </a:solidFill>
                <a:latin typeface="Verdana"/>
                <a:cs typeface="Verdana"/>
              </a:rPr>
              <a:t>real-  </a:t>
            </a:r>
            <a:r>
              <a:rPr dirty="0" sz="2400" spc="45">
                <a:solidFill>
                  <a:srgbClr val="E3AB2E"/>
                </a:solidFill>
                <a:latin typeface="Verdana"/>
                <a:cs typeface="Verdana"/>
              </a:rPr>
              <a:t>world</a:t>
            </a:r>
            <a:r>
              <a:rPr dirty="0" sz="2400" spc="-225">
                <a:solidFill>
                  <a:srgbClr val="E3AB2E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E3AB2E"/>
                </a:solidFill>
                <a:latin typeface="Verdana"/>
                <a:cs typeface="Verdana"/>
              </a:rPr>
              <a:t>datasets.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Verdana"/>
              <a:cs typeface="Verdana"/>
            </a:endParaRPr>
          </a:p>
          <a:p>
            <a:pPr marL="4655185">
              <a:lnSpc>
                <a:spcPct val="100000"/>
              </a:lnSpc>
            </a:pPr>
            <a:r>
              <a:rPr dirty="0" sz="3350" spc="180" b="1">
                <a:solidFill>
                  <a:srgbClr val="7DD957"/>
                </a:solidFill>
                <a:latin typeface="Arial"/>
                <a:cs typeface="Arial"/>
              </a:rPr>
              <a:t>Taofeeq </a:t>
            </a:r>
            <a:r>
              <a:rPr dirty="0" sz="3350" spc="245" b="1">
                <a:solidFill>
                  <a:srgbClr val="7DD957"/>
                </a:solidFill>
                <a:latin typeface="Arial"/>
                <a:cs typeface="Arial"/>
              </a:rPr>
              <a:t>Olalekan</a:t>
            </a:r>
            <a:r>
              <a:rPr dirty="0" sz="3350" spc="-229" b="1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3350" spc="190" b="1">
                <a:solidFill>
                  <a:srgbClr val="7DD957"/>
                </a:solidFill>
                <a:latin typeface="Arial"/>
                <a:cs typeface="Arial"/>
              </a:rPr>
              <a:t>Abdullateef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539345" cy="10287000"/>
          </a:xfrm>
          <a:custGeom>
            <a:avLst/>
            <a:gdLst/>
            <a:ahLst/>
            <a:cxnLst/>
            <a:rect l="l" t="t" r="r" b="b"/>
            <a:pathLst>
              <a:path w="12539345" h="10287000">
                <a:moveTo>
                  <a:pt x="0" y="10287000"/>
                </a:moveTo>
                <a:lnTo>
                  <a:pt x="12539228" y="10287000"/>
                </a:lnTo>
                <a:lnTo>
                  <a:pt x="1253922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929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042086" y="122"/>
            <a:ext cx="10246360" cy="10287000"/>
            <a:chOff x="8042086" y="122"/>
            <a:chExt cx="10246360" cy="10287000"/>
          </a:xfrm>
        </p:grpSpPr>
        <p:sp>
          <p:nvSpPr>
            <p:cNvPr id="4" name="object 4"/>
            <p:cNvSpPr/>
            <p:nvPr/>
          </p:nvSpPr>
          <p:spPr>
            <a:xfrm>
              <a:off x="12539228" y="122"/>
              <a:ext cx="5749290" cy="10287000"/>
            </a:xfrm>
            <a:custGeom>
              <a:avLst/>
              <a:gdLst/>
              <a:ahLst/>
              <a:cxnLst/>
              <a:rect l="l" t="t" r="r" b="b"/>
              <a:pathLst>
                <a:path w="5749290" h="10287000">
                  <a:moveTo>
                    <a:pt x="0" y="0"/>
                  </a:moveTo>
                  <a:lnTo>
                    <a:pt x="5748770" y="0"/>
                  </a:lnTo>
                  <a:lnTo>
                    <a:pt x="5748770" y="10286776"/>
                  </a:lnTo>
                  <a:lnTo>
                    <a:pt x="0" y="10286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2086" y="1028699"/>
              <a:ext cx="10245912" cy="7543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28925" y="1028699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8700" y="6879610"/>
            <a:ext cx="2486025" cy="619125"/>
          </a:xfrm>
          <a:custGeom>
            <a:avLst/>
            <a:gdLst/>
            <a:ahLst/>
            <a:cxnLst/>
            <a:rect l="l" t="t" r="r" b="b"/>
            <a:pathLst>
              <a:path w="2486025" h="619125">
                <a:moveTo>
                  <a:pt x="2369960" y="619110"/>
                </a:moveTo>
                <a:lnTo>
                  <a:pt x="116067" y="619110"/>
                </a:lnTo>
                <a:lnTo>
                  <a:pt x="70950" y="609920"/>
                </a:lnTo>
                <a:lnTo>
                  <a:pt x="34050" y="584881"/>
                </a:lnTo>
                <a:lnTo>
                  <a:pt x="9141" y="547786"/>
                </a:lnTo>
                <a:lnTo>
                  <a:pt x="0" y="502432"/>
                </a:lnTo>
                <a:lnTo>
                  <a:pt x="0" y="116678"/>
                </a:lnTo>
                <a:lnTo>
                  <a:pt x="9141" y="71324"/>
                </a:lnTo>
                <a:lnTo>
                  <a:pt x="34050" y="34229"/>
                </a:lnTo>
                <a:lnTo>
                  <a:pt x="70950" y="9189"/>
                </a:lnTo>
                <a:lnTo>
                  <a:pt x="116067" y="0"/>
                </a:lnTo>
                <a:lnTo>
                  <a:pt x="2369960" y="0"/>
                </a:lnTo>
                <a:lnTo>
                  <a:pt x="2415077" y="9189"/>
                </a:lnTo>
                <a:lnTo>
                  <a:pt x="2451977" y="34229"/>
                </a:lnTo>
                <a:lnTo>
                  <a:pt x="2476886" y="71324"/>
                </a:lnTo>
                <a:lnTo>
                  <a:pt x="2486028" y="116678"/>
                </a:lnTo>
                <a:lnTo>
                  <a:pt x="2486028" y="502432"/>
                </a:lnTo>
                <a:lnTo>
                  <a:pt x="2476886" y="547786"/>
                </a:lnTo>
                <a:lnTo>
                  <a:pt x="2451977" y="584881"/>
                </a:lnTo>
                <a:lnTo>
                  <a:pt x="2415077" y="609920"/>
                </a:lnTo>
                <a:lnTo>
                  <a:pt x="2369960" y="61911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568541"/>
            <a:ext cx="5782310" cy="2227580"/>
          </a:xfrm>
          <a:prstGeom prst="rect"/>
        </p:spPr>
        <p:txBody>
          <a:bodyPr wrap="square" lIns="0" tIns="213360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1680"/>
              </a:spcBef>
            </a:pPr>
            <a:r>
              <a:rPr dirty="0" sz="7850" spc="-60">
                <a:solidFill>
                  <a:srgbClr val="F9BF40"/>
                </a:solidFill>
              </a:rPr>
              <a:t>PROJECT  </a:t>
            </a:r>
            <a:r>
              <a:rPr dirty="0" sz="7850" spc="800">
                <a:solidFill>
                  <a:srgbClr val="F9BF40"/>
                </a:solidFill>
              </a:rPr>
              <a:t>O</a:t>
            </a:r>
            <a:r>
              <a:rPr dirty="0" sz="7850" spc="940">
                <a:solidFill>
                  <a:srgbClr val="F9BF40"/>
                </a:solidFill>
              </a:rPr>
              <a:t>V</a:t>
            </a:r>
            <a:r>
              <a:rPr dirty="0" sz="7850" spc="-670">
                <a:solidFill>
                  <a:srgbClr val="F9BF40"/>
                </a:solidFill>
              </a:rPr>
              <a:t>E</a:t>
            </a:r>
            <a:r>
              <a:rPr dirty="0" sz="7850" spc="-30">
                <a:solidFill>
                  <a:srgbClr val="F9BF40"/>
                </a:solidFill>
              </a:rPr>
              <a:t>R</a:t>
            </a:r>
            <a:r>
              <a:rPr dirty="0" sz="7850" spc="940">
                <a:solidFill>
                  <a:srgbClr val="F9BF40"/>
                </a:solidFill>
              </a:rPr>
              <a:t>V</a:t>
            </a:r>
            <a:r>
              <a:rPr dirty="0" sz="7850" spc="240">
                <a:solidFill>
                  <a:srgbClr val="F9BF40"/>
                </a:solidFill>
              </a:rPr>
              <a:t>I</a:t>
            </a:r>
            <a:r>
              <a:rPr dirty="0" sz="7850" spc="-670">
                <a:solidFill>
                  <a:srgbClr val="F9BF40"/>
                </a:solidFill>
              </a:rPr>
              <a:t>E</a:t>
            </a:r>
            <a:r>
              <a:rPr dirty="0" sz="7850" spc="1425">
                <a:solidFill>
                  <a:srgbClr val="F9BF40"/>
                </a:solidFill>
              </a:rPr>
              <a:t>W</a:t>
            </a:r>
            <a:endParaRPr sz="7850"/>
          </a:p>
        </p:txBody>
      </p:sp>
      <p:sp>
        <p:nvSpPr>
          <p:cNvPr id="9" name="object 9"/>
          <p:cNvSpPr txBox="1"/>
          <p:nvPr/>
        </p:nvSpPr>
        <p:spPr>
          <a:xfrm>
            <a:off x="1187450" y="3765306"/>
            <a:ext cx="5655310" cy="360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685">
              <a:lnSpc>
                <a:spcPct val="1328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exploratory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4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supermarket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major 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branches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located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Yangon, 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Mandalay,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Naypyitaw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Myamar(Burma).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gotten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Kaggle.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235585">
              <a:lnSpc>
                <a:spcPct val="100000"/>
              </a:lnSpc>
              <a:spcBef>
                <a:spcPts val="5"/>
              </a:spcBef>
            </a:pPr>
            <a:r>
              <a:rPr dirty="0" u="heavy" sz="2150" spc="-5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50" spc="20" b="1">
                <a:uFill>
                  <a:solidFill>
                    <a:srgbClr val="000000"/>
                  </a:solidFill>
                </a:uFill>
                <a:latin typeface="Arimo"/>
                <a:cs typeface="Arimo"/>
                <a:hlinkClick r:id="rId3"/>
              </a:rPr>
              <a:t>READ</a:t>
            </a:r>
            <a:r>
              <a:rPr dirty="0" u="heavy" sz="2150" b="1">
                <a:uFill>
                  <a:solidFill>
                    <a:srgbClr val="000000"/>
                  </a:solidFill>
                </a:uFill>
                <a:latin typeface="Arimo"/>
                <a:cs typeface="Arimo"/>
                <a:hlinkClick r:id="rId3"/>
              </a:rPr>
              <a:t> </a:t>
            </a:r>
            <a:r>
              <a:rPr dirty="0" u="heavy" sz="2150" spc="20" b="1">
                <a:uFill>
                  <a:solidFill>
                    <a:srgbClr val="000000"/>
                  </a:solidFill>
                </a:uFill>
                <a:latin typeface="Arimo"/>
                <a:cs typeface="Arimo"/>
                <a:hlinkClick r:id="rId3"/>
              </a:rPr>
              <a:t>MORE</a:t>
            </a:r>
            <a:endParaRPr sz="21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20D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24" y="2956026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1" y="5676901"/>
                </a:moveTo>
                <a:lnTo>
                  <a:pt x="0" y="5676901"/>
                </a:lnTo>
                <a:lnTo>
                  <a:pt x="0" y="0"/>
                </a:lnTo>
                <a:lnTo>
                  <a:pt x="4810071" y="0"/>
                </a:lnTo>
                <a:lnTo>
                  <a:pt x="4810071" y="5676901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8335" y="2956026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1" y="5676901"/>
                </a:moveTo>
                <a:lnTo>
                  <a:pt x="0" y="5676901"/>
                </a:lnTo>
                <a:lnTo>
                  <a:pt x="0" y="0"/>
                </a:lnTo>
                <a:lnTo>
                  <a:pt x="4810071" y="0"/>
                </a:lnTo>
                <a:lnTo>
                  <a:pt x="4810071" y="5676901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47971" y="2956026"/>
            <a:ext cx="4810125" cy="5676900"/>
          </a:xfrm>
          <a:custGeom>
            <a:avLst/>
            <a:gdLst/>
            <a:ahLst/>
            <a:cxnLst/>
            <a:rect l="l" t="t" r="r" b="b"/>
            <a:pathLst>
              <a:path w="4810125" h="5676900">
                <a:moveTo>
                  <a:pt x="4810071" y="5676901"/>
                </a:moveTo>
                <a:lnTo>
                  <a:pt x="0" y="5676901"/>
                </a:lnTo>
                <a:lnTo>
                  <a:pt x="0" y="0"/>
                </a:lnTo>
                <a:lnTo>
                  <a:pt x="4810071" y="0"/>
                </a:lnTo>
                <a:lnTo>
                  <a:pt x="4810071" y="5676901"/>
                </a:lnTo>
                <a:close/>
              </a:path>
            </a:pathLst>
          </a:custGeom>
          <a:solidFill>
            <a:srgbClr val="EF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2837" y="3226612"/>
            <a:ext cx="4238640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2469" y="3226612"/>
            <a:ext cx="4238639" cy="403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81042" y="2956041"/>
            <a:ext cx="4743449" cy="4486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22819" y="909676"/>
            <a:ext cx="5242560" cy="9753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200" spc="190">
                <a:solidFill>
                  <a:srgbClr val="F9BF40"/>
                </a:solidFill>
              </a:rPr>
              <a:t>TOOLS</a:t>
            </a:r>
            <a:r>
              <a:rPr dirty="0" sz="6200" spc="-85">
                <a:solidFill>
                  <a:srgbClr val="F9BF40"/>
                </a:solidFill>
              </a:rPr>
              <a:t> </a:t>
            </a:r>
            <a:r>
              <a:rPr dirty="0" sz="6200" spc="-55">
                <a:solidFill>
                  <a:srgbClr val="F9BF40"/>
                </a:solidFill>
              </a:rPr>
              <a:t>USED</a:t>
            </a:r>
            <a:endParaRPr sz="6200"/>
          </a:p>
        </p:txBody>
      </p:sp>
      <p:sp>
        <p:nvSpPr>
          <p:cNvPr id="10" name="object 10"/>
          <p:cNvSpPr txBox="1"/>
          <p:nvPr/>
        </p:nvSpPr>
        <p:spPr>
          <a:xfrm>
            <a:off x="2147693" y="2143664"/>
            <a:ext cx="14107794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carried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r>
              <a:rPr dirty="0" sz="28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2837" y="7446081"/>
            <a:ext cx="4239260" cy="895350"/>
          </a:xfrm>
          <a:prstGeom prst="rect">
            <a:avLst/>
          </a:prstGeom>
          <a:solidFill>
            <a:srgbClr val="E3AB2E"/>
          </a:solidFill>
        </p:spPr>
        <p:txBody>
          <a:bodyPr wrap="square" lIns="0" tIns="15494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20"/>
              </a:spcBef>
            </a:pPr>
            <a:r>
              <a:rPr dirty="0" sz="3600" spc="150">
                <a:latin typeface="Verdana"/>
                <a:cs typeface="Verdana"/>
              </a:rPr>
              <a:t>Python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2469" y="7446081"/>
            <a:ext cx="4239260" cy="895350"/>
          </a:xfrm>
          <a:prstGeom prst="rect">
            <a:avLst/>
          </a:prstGeom>
          <a:solidFill>
            <a:srgbClr val="E3AB2E"/>
          </a:solidFill>
        </p:spPr>
        <p:txBody>
          <a:bodyPr wrap="square" lIns="0" tIns="142875" rIns="0" bIns="0" rtlCol="0" vert="horz">
            <a:spAutoFit/>
          </a:bodyPr>
          <a:lstStyle/>
          <a:p>
            <a:pPr marL="1220470">
              <a:lnSpc>
                <a:spcPct val="100000"/>
              </a:lnSpc>
              <a:spcBef>
                <a:spcPts val="1125"/>
              </a:spcBef>
            </a:pPr>
            <a:r>
              <a:rPr dirty="0" sz="3600" spc="135">
                <a:latin typeface="Verdana"/>
                <a:cs typeface="Verdana"/>
              </a:rPr>
              <a:t>Pandas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32074" y="7446081"/>
            <a:ext cx="4239260" cy="895350"/>
          </a:xfrm>
          <a:prstGeom prst="rect">
            <a:avLst/>
          </a:prstGeom>
          <a:solidFill>
            <a:srgbClr val="E3AB2E"/>
          </a:solidFill>
        </p:spPr>
        <p:txBody>
          <a:bodyPr wrap="square" lIns="0" tIns="248920" rIns="0" bIns="0" rtlCol="0" vert="horz">
            <a:spAutoFit/>
          </a:bodyPr>
          <a:lstStyle/>
          <a:p>
            <a:pPr marL="1155065">
              <a:lnSpc>
                <a:spcPct val="100000"/>
              </a:lnSpc>
              <a:spcBef>
                <a:spcPts val="1960"/>
              </a:spcBef>
            </a:pPr>
            <a:r>
              <a:rPr dirty="0" sz="3600" spc="25">
                <a:latin typeface="Verdana"/>
                <a:cs typeface="Verdana"/>
              </a:rPr>
              <a:t>Seaborn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0" y="1131144"/>
            <a:ext cx="848423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400" spc="-240" b="0">
                <a:solidFill>
                  <a:srgbClr val="FFFFFF"/>
                </a:solidFill>
                <a:latin typeface="Verdana"/>
                <a:cs typeface="Verdana"/>
              </a:rPr>
              <a:t>5.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 b="0">
                <a:solidFill>
                  <a:srgbClr val="FFFFFF"/>
                </a:solidFill>
                <a:latin typeface="Verdana"/>
                <a:cs typeface="Verdana"/>
              </a:rPr>
              <a:t>Accurate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 b="0">
                <a:solidFill>
                  <a:srgbClr val="FFFFFF"/>
                </a:solidFill>
                <a:latin typeface="Verdana"/>
                <a:cs typeface="Verdana"/>
              </a:rPr>
              <a:t>conversion</a:t>
            </a:r>
            <a:r>
              <a:rPr dirty="0" sz="2400" spc="-1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 b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dirty="0" sz="2400" spc="-1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 b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 b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 b="0">
                <a:solidFill>
                  <a:srgbClr val="FFFFFF"/>
                </a:solidFill>
                <a:latin typeface="Verdana"/>
                <a:cs typeface="Verdana"/>
              </a:rPr>
              <a:t>column</a:t>
            </a:r>
            <a:r>
              <a:rPr dirty="0" sz="2400" spc="-1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 b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2400" spc="65" b="0">
                <a:solidFill>
                  <a:srgbClr val="FFFFFF"/>
                </a:solidFill>
                <a:latin typeface="Verdana"/>
                <a:cs typeface="Verdana"/>
              </a:rPr>
              <a:t>datetime</a:t>
            </a:r>
            <a:r>
              <a:rPr dirty="0" sz="2400" spc="-20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 b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 b="0">
                <a:solidFill>
                  <a:srgbClr val="FFFFFF"/>
                </a:solidFill>
                <a:latin typeface="Verdana"/>
                <a:cs typeface="Verdana"/>
              </a:rPr>
              <a:t>extraction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 b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 b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dirty="0" sz="24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 b="0">
                <a:solidFill>
                  <a:srgbClr val="FFFFFF"/>
                </a:solidFill>
                <a:latin typeface="Verdana"/>
                <a:cs typeface="Verdana"/>
              </a:rPr>
              <a:t>features.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2045544"/>
            <a:ext cx="8536305" cy="779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8455">
              <a:lnSpc>
                <a:spcPct val="125000"/>
              </a:lnSpc>
              <a:spcBef>
                <a:spcPts val="95"/>
              </a:spcBef>
              <a:buAutoNum type="arabicPeriod" startAt="6"/>
              <a:tabLst>
                <a:tab pos="353695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count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figures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categorical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column 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were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generated.</a:t>
            </a:r>
            <a:endParaRPr sz="2400">
              <a:latin typeface="Verdana"/>
              <a:cs typeface="Verdana"/>
            </a:endParaRPr>
          </a:p>
          <a:p>
            <a:pPr marL="12700" marR="316865">
              <a:lnSpc>
                <a:spcPct val="125000"/>
              </a:lnSpc>
              <a:buAutoNum type="arabicPeriod" startAt="6"/>
              <a:tabLst>
                <a:tab pos="347980" algn="l"/>
              </a:tabLst>
            </a:pP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showing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gross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income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branch 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city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column 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city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highest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gross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income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 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determined.</a:t>
            </a:r>
            <a:endParaRPr sz="2400">
              <a:latin typeface="Verdana"/>
              <a:cs typeface="Verdana"/>
            </a:endParaRPr>
          </a:p>
          <a:p>
            <a:pPr marL="12700" marR="669290">
              <a:lnSpc>
                <a:spcPct val="125000"/>
              </a:lnSpc>
              <a:buAutoNum type="arabicPeriod" startAt="6"/>
              <a:tabLst>
                <a:tab pos="361950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branch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determined 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countplot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2400">
              <a:latin typeface="Verdana"/>
              <a:cs typeface="Verdana"/>
            </a:endParaRPr>
          </a:p>
          <a:p>
            <a:pPr marL="12700" marR="508634">
              <a:lnSpc>
                <a:spcPct val="125000"/>
              </a:lnSpc>
              <a:buAutoNum type="arabicPeriod" startAt="6"/>
              <a:tabLst>
                <a:tab pos="353695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highest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lowest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line  was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determined.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buAutoNum type="arabicPeriod" startAt="6"/>
              <a:tabLst>
                <a:tab pos="481965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payment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Verdana"/>
                <a:cs typeface="Verdana"/>
              </a:rPr>
              <a:t>mode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adopted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uncovered.</a:t>
            </a:r>
            <a:endParaRPr sz="2400">
              <a:latin typeface="Verdana"/>
              <a:cs typeface="Verdana"/>
            </a:endParaRPr>
          </a:p>
          <a:p>
            <a:pPr marL="12700" marR="187960">
              <a:lnSpc>
                <a:spcPct val="125000"/>
              </a:lnSpc>
              <a:buAutoNum type="arabicPeriod" startAt="6"/>
              <a:tabLst>
                <a:tab pos="391160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gender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column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discovered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countplot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2400">
              <a:latin typeface="Verdana"/>
              <a:cs typeface="Verdana"/>
            </a:endParaRPr>
          </a:p>
          <a:p>
            <a:pPr marL="12700" marR="465455">
              <a:lnSpc>
                <a:spcPct val="125000"/>
              </a:lnSpc>
              <a:buAutoNum type="arabicPeriod" startAt="6"/>
              <a:tabLst>
                <a:tab pos="453390" algn="l"/>
              </a:tabLst>
            </a:pP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column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shown.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252569"/>
            <a:ext cx="6436995" cy="73640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12445">
              <a:lnSpc>
                <a:spcPts val="5230"/>
              </a:lnSpc>
              <a:spcBef>
                <a:spcPts val="450"/>
              </a:spcBef>
            </a:pPr>
            <a:r>
              <a:rPr dirty="0" sz="4500" spc="105" b="1">
                <a:solidFill>
                  <a:srgbClr val="F9BF40"/>
                </a:solidFill>
                <a:latin typeface="Arial"/>
                <a:cs typeface="Arial"/>
              </a:rPr>
              <a:t>STEPS </a:t>
            </a:r>
            <a:r>
              <a:rPr dirty="0" sz="4500" spc="440" b="1">
                <a:solidFill>
                  <a:srgbClr val="F9BF40"/>
                </a:solidFill>
                <a:latin typeface="Arial"/>
                <a:cs typeface="Arial"/>
              </a:rPr>
              <a:t>AND </a:t>
            </a:r>
            <a:r>
              <a:rPr dirty="0" sz="4500" spc="300" b="1">
                <a:solidFill>
                  <a:srgbClr val="F9BF40"/>
                </a:solidFill>
                <a:latin typeface="Arial"/>
                <a:cs typeface="Arial"/>
              </a:rPr>
              <a:t>TASKS  </a:t>
            </a:r>
            <a:r>
              <a:rPr dirty="0" sz="4500" spc="254" b="1">
                <a:solidFill>
                  <a:srgbClr val="F9BF40"/>
                </a:solidFill>
                <a:latin typeface="Arial"/>
                <a:cs typeface="Arial"/>
              </a:rPr>
              <a:t>COMPLETED.</a:t>
            </a:r>
            <a:endParaRPr sz="4500">
              <a:latin typeface="Arial"/>
              <a:cs typeface="Arial"/>
            </a:endParaRPr>
          </a:p>
          <a:p>
            <a:pPr marL="12700" marR="5080">
              <a:lnSpc>
                <a:spcPct val="133500"/>
              </a:lnSpc>
              <a:spcBef>
                <a:spcPts val="830"/>
              </a:spcBef>
              <a:buAutoNum type="arabicPeriod"/>
              <a:tabLst>
                <a:tab pos="268605" algn="l"/>
              </a:tabLst>
            </a:pP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datasets,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all 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datasets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CSV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easy  access.</a:t>
            </a:r>
            <a:endParaRPr sz="2400">
              <a:latin typeface="Verdana"/>
              <a:cs typeface="Verdana"/>
            </a:endParaRPr>
          </a:p>
          <a:p>
            <a:pPr marL="12700" marR="577850">
              <a:lnSpc>
                <a:spcPct val="133500"/>
              </a:lnSpc>
              <a:buAutoNum type="arabicPeriod"/>
              <a:tabLst>
                <a:tab pos="332105" algn="l"/>
              </a:tabLst>
            </a:pP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columns,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shape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attribute,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confirm the</a:t>
            </a:r>
            <a:r>
              <a:rPr dirty="0" sz="2400" spc="-48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combination.</a:t>
            </a:r>
            <a:endParaRPr sz="2400">
              <a:latin typeface="Verdana"/>
              <a:cs typeface="Verdana"/>
            </a:endParaRPr>
          </a:p>
          <a:p>
            <a:pPr marL="12700" marR="303530">
              <a:lnSpc>
                <a:spcPct val="133500"/>
              </a:lnSpc>
              <a:buAutoNum type="arabicPeriod"/>
              <a:tabLst>
                <a:tab pos="330835" algn="l"/>
              </a:tabLst>
            </a:pP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statistical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summary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dataframe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generated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describe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beautiful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insights 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were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uncovered.</a:t>
            </a:r>
            <a:endParaRPr sz="2400">
              <a:latin typeface="Verdana"/>
              <a:cs typeface="Verdana"/>
            </a:endParaRPr>
          </a:p>
          <a:p>
            <a:pPr marL="12700" marR="678180">
              <a:lnSpc>
                <a:spcPct val="133500"/>
              </a:lnSpc>
              <a:buAutoNum type="arabicPeriod"/>
              <a:tabLst>
                <a:tab pos="360045" algn="l"/>
              </a:tabLst>
            </a:pP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were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checked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for,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aid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effective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cleaning.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925" y="81982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66109" y="9611318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91682" y="1341964"/>
            <a:ext cx="0" cy="7915909"/>
          </a:xfrm>
          <a:custGeom>
            <a:avLst/>
            <a:gdLst/>
            <a:ahLst/>
            <a:cxnLst/>
            <a:rect l="l" t="t" r="r" b="b"/>
            <a:pathLst>
              <a:path w="0" h="7915909">
                <a:moveTo>
                  <a:pt x="0" y="0"/>
                </a:moveTo>
                <a:lnTo>
                  <a:pt x="0" y="7915303"/>
                </a:lnTo>
              </a:path>
            </a:pathLst>
          </a:custGeom>
          <a:ln w="19047">
            <a:solidFill>
              <a:srgbClr val="7DD95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37470"/>
          </a:xfrm>
          <a:custGeom>
            <a:avLst/>
            <a:gdLst/>
            <a:ahLst/>
            <a:cxnLst/>
            <a:rect l="l" t="t" r="r" b="b"/>
            <a:pathLst>
              <a:path w="18288000" h="10237470">
                <a:moveTo>
                  <a:pt x="18287962" y="0"/>
                </a:moveTo>
                <a:lnTo>
                  <a:pt x="0" y="0"/>
                </a:lnTo>
                <a:lnTo>
                  <a:pt x="0" y="48260"/>
                </a:lnTo>
                <a:lnTo>
                  <a:pt x="0" y="10237470"/>
                </a:lnTo>
                <a:lnTo>
                  <a:pt x="48742" y="10237470"/>
                </a:lnTo>
                <a:lnTo>
                  <a:pt x="48742" y="48260"/>
                </a:lnTo>
                <a:lnTo>
                  <a:pt x="18287962" y="48260"/>
                </a:lnTo>
                <a:lnTo>
                  <a:pt x="18287962" y="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37470"/>
            <a:ext cx="18288000" cy="49530"/>
          </a:xfrm>
          <a:custGeom>
            <a:avLst/>
            <a:gdLst/>
            <a:ahLst/>
            <a:cxnLst/>
            <a:rect l="l" t="t" r="r" b="b"/>
            <a:pathLst>
              <a:path w="18288000" h="49529">
                <a:moveTo>
                  <a:pt x="0" y="0"/>
                </a:moveTo>
                <a:lnTo>
                  <a:pt x="18287963" y="0"/>
                </a:lnTo>
                <a:lnTo>
                  <a:pt x="18287963" y="49529"/>
                </a:lnTo>
                <a:lnTo>
                  <a:pt x="0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38175" y="48751"/>
            <a:ext cx="50165" cy="10188575"/>
          </a:xfrm>
          <a:custGeom>
            <a:avLst/>
            <a:gdLst/>
            <a:ahLst/>
            <a:cxnLst/>
            <a:rect l="l" t="t" r="r" b="b"/>
            <a:pathLst>
              <a:path w="50165" h="10188575">
                <a:moveTo>
                  <a:pt x="49788" y="10188462"/>
                </a:moveTo>
                <a:lnTo>
                  <a:pt x="0" y="10188462"/>
                </a:lnTo>
                <a:lnTo>
                  <a:pt x="0" y="0"/>
                </a:lnTo>
                <a:lnTo>
                  <a:pt x="49788" y="0"/>
                </a:lnTo>
                <a:lnTo>
                  <a:pt x="49788" y="10188462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3675" y="4321952"/>
            <a:ext cx="13081000" cy="13506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700" spc="785">
                <a:solidFill>
                  <a:srgbClr val="FFFFFF"/>
                </a:solidFill>
              </a:rPr>
              <a:t>INSIGHTS</a:t>
            </a:r>
            <a:r>
              <a:rPr dirty="0" sz="8700" spc="1120">
                <a:solidFill>
                  <a:srgbClr val="FFFFFF"/>
                </a:solidFill>
              </a:rPr>
              <a:t> </a:t>
            </a:r>
            <a:r>
              <a:rPr dirty="0" sz="8700" spc="969">
                <a:solidFill>
                  <a:srgbClr val="FFFFFF"/>
                </a:solidFill>
              </a:rPr>
              <a:t>SUMMARY</a:t>
            </a:r>
            <a:endParaRPr sz="8700"/>
          </a:p>
        </p:txBody>
      </p:sp>
      <p:grpSp>
        <p:nvGrpSpPr>
          <p:cNvPr id="6" name="object 6"/>
          <p:cNvGrpSpPr/>
          <p:nvPr/>
        </p:nvGrpSpPr>
        <p:grpSpPr>
          <a:xfrm>
            <a:off x="3551685" y="971546"/>
            <a:ext cx="11249660" cy="152400"/>
            <a:chOff x="3551685" y="971546"/>
            <a:chExt cx="11249660" cy="152400"/>
          </a:xfrm>
        </p:grpSpPr>
        <p:sp>
          <p:nvSpPr>
            <p:cNvPr id="7" name="object 7"/>
            <p:cNvSpPr/>
            <p:nvPr/>
          </p:nvSpPr>
          <p:spPr>
            <a:xfrm>
              <a:off x="3675547" y="1047749"/>
              <a:ext cx="11001375" cy="0"/>
            </a:xfrm>
            <a:custGeom>
              <a:avLst/>
              <a:gdLst/>
              <a:ahLst/>
              <a:cxnLst/>
              <a:rect l="l" t="t" r="r" b="b"/>
              <a:pathLst>
                <a:path w="11001375" h="0">
                  <a:moveTo>
                    <a:pt x="0" y="0"/>
                  </a:moveTo>
                  <a:lnTo>
                    <a:pt x="11001362" y="0"/>
                  </a:lnTo>
                </a:path>
              </a:pathLst>
            </a:custGeom>
            <a:ln w="38100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70738" y="99059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57150"/>
                  </a:moveTo>
                  <a:lnTo>
                    <a:pt x="57168" y="0"/>
                  </a:lnTo>
                  <a:lnTo>
                    <a:pt x="114337" y="57150"/>
                  </a:lnTo>
                  <a:lnTo>
                    <a:pt x="57168" y="114300"/>
                  </a:lnTo>
                  <a:lnTo>
                    <a:pt x="0" y="57150"/>
                  </a:lnTo>
                  <a:close/>
                </a:path>
              </a:pathLst>
            </a:custGeom>
            <a:ln w="38106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67419" y="99059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337" y="57150"/>
                  </a:moveTo>
                  <a:lnTo>
                    <a:pt x="57168" y="0"/>
                  </a:lnTo>
                  <a:lnTo>
                    <a:pt x="0" y="57150"/>
                  </a:lnTo>
                  <a:lnTo>
                    <a:pt x="57168" y="114300"/>
                  </a:lnTo>
                  <a:lnTo>
                    <a:pt x="114337" y="57150"/>
                  </a:lnTo>
                  <a:close/>
                </a:path>
              </a:pathLst>
            </a:custGeom>
            <a:ln w="38106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551685" y="8583530"/>
            <a:ext cx="11249660" cy="152400"/>
            <a:chOff x="3551685" y="8583530"/>
            <a:chExt cx="11249660" cy="152400"/>
          </a:xfrm>
        </p:grpSpPr>
        <p:sp>
          <p:nvSpPr>
            <p:cNvPr id="11" name="object 11"/>
            <p:cNvSpPr/>
            <p:nvPr/>
          </p:nvSpPr>
          <p:spPr>
            <a:xfrm>
              <a:off x="3675547" y="8659733"/>
              <a:ext cx="11001375" cy="0"/>
            </a:xfrm>
            <a:custGeom>
              <a:avLst/>
              <a:gdLst/>
              <a:ahLst/>
              <a:cxnLst/>
              <a:rect l="l" t="t" r="r" b="b"/>
              <a:pathLst>
                <a:path w="11001375" h="0">
                  <a:moveTo>
                    <a:pt x="0" y="0"/>
                  </a:moveTo>
                  <a:lnTo>
                    <a:pt x="11001362" y="0"/>
                  </a:lnTo>
                </a:path>
              </a:pathLst>
            </a:custGeom>
            <a:ln w="38100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70738" y="860258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57150"/>
                  </a:moveTo>
                  <a:lnTo>
                    <a:pt x="57168" y="0"/>
                  </a:lnTo>
                  <a:lnTo>
                    <a:pt x="114337" y="57150"/>
                  </a:lnTo>
                  <a:lnTo>
                    <a:pt x="57168" y="114300"/>
                  </a:lnTo>
                  <a:lnTo>
                    <a:pt x="0" y="57150"/>
                  </a:lnTo>
                  <a:close/>
                </a:path>
              </a:pathLst>
            </a:custGeom>
            <a:ln w="38106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667419" y="860258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337" y="57150"/>
                  </a:moveTo>
                  <a:lnTo>
                    <a:pt x="57168" y="0"/>
                  </a:lnTo>
                  <a:lnTo>
                    <a:pt x="0" y="57150"/>
                  </a:lnTo>
                  <a:lnTo>
                    <a:pt x="57168" y="114300"/>
                  </a:lnTo>
                  <a:lnTo>
                    <a:pt x="114337" y="57150"/>
                  </a:lnTo>
                  <a:close/>
                </a:path>
              </a:pathLst>
            </a:custGeom>
            <a:ln w="38106">
              <a:solidFill>
                <a:srgbClr val="FFD37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400" y="1"/>
            <a:ext cx="9372600" cy="10287000"/>
          </a:xfrm>
          <a:custGeom>
            <a:avLst/>
            <a:gdLst/>
            <a:ahLst/>
            <a:cxnLst/>
            <a:rect l="l" t="t" r="r" b="b"/>
            <a:pathLst>
              <a:path w="9372600" h="10287000">
                <a:moveTo>
                  <a:pt x="9372574" y="10287005"/>
                </a:moveTo>
                <a:lnTo>
                  <a:pt x="0" y="10287005"/>
                </a:lnTo>
                <a:lnTo>
                  <a:pt x="0" y="0"/>
                </a:lnTo>
                <a:lnTo>
                  <a:pt x="9372574" y="0"/>
                </a:lnTo>
                <a:lnTo>
                  <a:pt x="9372574" y="10287005"/>
                </a:lnTo>
                <a:close/>
              </a:path>
            </a:pathLst>
          </a:custGeom>
          <a:solidFill>
            <a:srgbClr val="DDDDDD">
              <a:alpha val="176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055" y="904942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575" y="633131"/>
            <a:ext cx="8394065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229">
                <a:solidFill>
                  <a:srgbClr val="F9BF40"/>
                </a:solidFill>
              </a:rPr>
              <a:t>INSIGHT</a:t>
            </a:r>
            <a:r>
              <a:rPr dirty="0" sz="6500" spc="-105">
                <a:solidFill>
                  <a:srgbClr val="F9BF40"/>
                </a:solidFill>
              </a:rPr>
              <a:t> </a:t>
            </a:r>
            <a:r>
              <a:rPr dirty="0" sz="6500" spc="355">
                <a:solidFill>
                  <a:srgbClr val="F9BF40"/>
                </a:solidFill>
              </a:rPr>
              <a:t>SUMMARY</a:t>
            </a:r>
            <a:endParaRPr sz="6500"/>
          </a:p>
        </p:txBody>
      </p:sp>
      <p:sp>
        <p:nvSpPr>
          <p:cNvPr id="5" name="object 5"/>
          <p:cNvSpPr/>
          <p:nvPr/>
        </p:nvSpPr>
        <p:spPr>
          <a:xfrm>
            <a:off x="814075" y="2540434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4075" y="3607234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4075" y="4674034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4075" y="5740834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075" y="7341034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74930">
              <a:lnSpc>
                <a:spcPct val="1321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40"/>
              <a:t> </a:t>
            </a:r>
            <a:r>
              <a:rPr dirty="0"/>
              <a:t>average</a:t>
            </a:r>
            <a:r>
              <a:rPr dirty="0" spc="-240"/>
              <a:t> </a:t>
            </a:r>
            <a:r>
              <a:rPr dirty="0" spc="-254"/>
              <a:t>Tax(5%)</a:t>
            </a:r>
            <a:r>
              <a:rPr dirty="0" spc="-240"/>
              <a:t> </a:t>
            </a:r>
            <a:r>
              <a:rPr dirty="0" spc="65"/>
              <a:t>paid</a:t>
            </a:r>
            <a:r>
              <a:rPr dirty="0" spc="-235"/>
              <a:t> </a:t>
            </a:r>
            <a:r>
              <a:rPr dirty="0" spc="-15"/>
              <a:t>across</a:t>
            </a:r>
            <a:r>
              <a:rPr dirty="0" spc="-240"/>
              <a:t> </a:t>
            </a:r>
            <a:r>
              <a:rPr dirty="0" spc="-15"/>
              <a:t>all  </a:t>
            </a:r>
            <a:r>
              <a:rPr dirty="0" spc="60"/>
              <a:t>the</a:t>
            </a:r>
            <a:r>
              <a:rPr dirty="0" spc="-240"/>
              <a:t> </a:t>
            </a:r>
            <a:r>
              <a:rPr dirty="0" spc="30"/>
              <a:t>three</a:t>
            </a:r>
            <a:r>
              <a:rPr dirty="0" spc="-240"/>
              <a:t> </a:t>
            </a:r>
            <a:r>
              <a:rPr dirty="0" spc="45"/>
              <a:t>branches</a:t>
            </a:r>
            <a:r>
              <a:rPr dirty="0" spc="-235"/>
              <a:t> </a:t>
            </a:r>
            <a:r>
              <a:rPr dirty="0" spc="-45"/>
              <a:t>is</a:t>
            </a:r>
            <a:r>
              <a:rPr dirty="0" spc="-240"/>
              <a:t> </a:t>
            </a:r>
            <a:r>
              <a:rPr dirty="0" spc="-295"/>
              <a:t>15.38</a:t>
            </a:r>
          </a:p>
          <a:p>
            <a:pPr marL="12700" marR="13970">
              <a:lnSpc>
                <a:spcPct val="132100"/>
              </a:lnSpc>
              <a:buAutoNum type="arabicPeriod" startAt="2"/>
              <a:tabLst>
                <a:tab pos="366395" algn="l"/>
              </a:tabLst>
            </a:pPr>
            <a:r>
              <a:rPr dirty="0" spc="15"/>
              <a:t>The</a:t>
            </a:r>
            <a:r>
              <a:rPr dirty="0" spc="-250"/>
              <a:t> </a:t>
            </a:r>
            <a:r>
              <a:rPr dirty="0"/>
              <a:t>average</a:t>
            </a:r>
            <a:r>
              <a:rPr dirty="0" spc="-245"/>
              <a:t> </a:t>
            </a:r>
            <a:r>
              <a:rPr dirty="0"/>
              <a:t>gross</a:t>
            </a:r>
            <a:r>
              <a:rPr dirty="0" spc="-250"/>
              <a:t> </a:t>
            </a:r>
            <a:r>
              <a:rPr dirty="0" spc="95"/>
              <a:t>income</a:t>
            </a:r>
            <a:r>
              <a:rPr dirty="0" spc="-245"/>
              <a:t> </a:t>
            </a:r>
            <a:r>
              <a:rPr dirty="0" spc="-15"/>
              <a:t>across  all</a:t>
            </a:r>
            <a:r>
              <a:rPr dirty="0" spc="-240"/>
              <a:t> </a:t>
            </a:r>
            <a:r>
              <a:rPr dirty="0" spc="60"/>
              <a:t>the</a:t>
            </a:r>
            <a:r>
              <a:rPr dirty="0" spc="-240"/>
              <a:t> </a:t>
            </a:r>
            <a:r>
              <a:rPr dirty="0" spc="30"/>
              <a:t>three</a:t>
            </a:r>
            <a:r>
              <a:rPr dirty="0" spc="-235"/>
              <a:t> </a:t>
            </a:r>
            <a:r>
              <a:rPr dirty="0" spc="45"/>
              <a:t>branches</a:t>
            </a:r>
            <a:r>
              <a:rPr dirty="0" spc="-240"/>
              <a:t> </a:t>
            </a:r>
            <a:r>
              <a:rPr dirty="0" spc="-45"/>
              <a:t>is</a:t>
            </a:r>
            <a:r>
              <a:rPr dirty="0" spc="-240"/>
              <a:t> </a:t>
            </a:r>
            <a:r>
              <a:rPr dirty="0" spc="-295"/>
              <a:t>15.38</a:t>
            </a:r>
          </a:p>
          <a:p>
            <a:pPr marL="12700" marR="340995">
              <a:lnSpc>
                <a:spcPct val="132100"/>
              </a:lnSpc>
              <a:buAutoNum type="arabicPeriod" startAt="2"/>
              <a:tabLst>
                <a:tab pos="364490" algn="l"/>
              </a:tabLst>
            </a:pPr>
            <a:r>
              <a:rPr dirty="0"/>
              <a:t>There</a:t>
            </a:r>
            <a:r>
              <a:rPr dirty="0" spc="-245"/>
              <a:t> </a:t>
            </a:r>
            <a:r>
              <a:rPr dirty="0" spc="25"/>
              <a:t>was</a:t>
            </a:r>
            <a:r>
              <a:rPr dirty="0" spc="-245"/>
              <a:t> </a:t>
            </a:r>
            <a:r>
              <a:rPr dirty="0" spc="95"/>
              <a:t>no</a:t>
            </a:r>
            <a:r>
              <a:rPr dirty="0" spc="-240"/>
              <a:t> </a:t>
            </a:r>
            <a:r>
              <a:rPr dirty="0" spc="35"/>
              <a:t>record</a:t>
            </a:r>
            <a:r>
              <a:rPr dirty="0" spc="-245"/>
              <a:t> </a:t>
            </a:r>
            <a:r>
              <a:rPr dirty="0" spc="15"/>
              <a:t>of</a:t>
            </a:r>
            <a:r>
              <a:rPr dirty="0" spc="-240"/>
              <a:t> </a:t>
            </a:r>
            <a:r>
              <a:rPr dirty="0" spc="50"/>
              <a:t>missing  </a:t>
            </a:r>
            <a:r>
              <a:rPr dirty="0" spc="-55"/>
              <a:t>data.</a:t>
            </a:r>
          </a:p>
          <a:p>
            <a:pPr marL="12700" marR="5080">
              <a:lnSpc>
                <a:spcPct val="132100"/>
              </a:lnSpc>
              <a:buAutoNum type="arabicPeriod" startAt="2"/>
              <a:tabLst>
                <a:tab pos="397510" algn="l"/>
              </a:tabLst>
            </a:pPr>
            <a:r>
              <a:rPr dirty="0" spc="75"/>
              <a:t>Branch </a:t>
            </a:r>
            <a:r>
              <a:rPr dirty="0" spc="65"/>
              <a:t>C </a:t>
            </a:r>
            <a:r>
              <a:rPr dirty="0" spc="105"/>
              <a:t>which </a:t>
            </a:r>
            <a:r>
              <a:rPr dirty="0" spc="-45"/>
              <a:t>is </a:t>
            </a:r>
            <a:r>
              <a:rPr dirty="0" spc="50"/>
              <a:t>located </a:t>
            </a:r>
            <a:r>
              <a:rPr dirty="0" spc="55"/>
              <a:t>in  </a:t>
            </a:r>
            <a:r>
              <a:rPr dirty="0" spc="25"/>
              <a:t>Naypyitaw</a:t>
            </a:r>
            <a:r>
              <a:rPr dirty="0" spc="-240"/>
              <a:t> </a:t>
            </a:r>
            <a:r>
              <a:rPr dirty="0" spc="5"/>
              <a:t>has</a:t>
            </a:r>
            <a:r>
              <a:rPr dirty="0" spc="-240"/>
              <a:t> </a:t>
            </a:r>
            <a:r>
              <a:rPr dirty="0" spc="60"/>
              <a:t>the</a:t>
            </a:r>
            <a:r>
              <a:rPr dirty="0" spc="-240"/>
              <a:t> </a:t>
            </a:r>
            <a:r>
              <a:rPr dirty="0" spc="55"/>
              <a:t>highest</a:t>
            </a:r>
            <a:r>
              <a:rPr dirty="0" spc="-240"/>
              <a:t> </a:t>
            </a:r>
            <a:r>
              <a:rPr dirty="0" spc="90"/>
              <a:t>amount  </a:t>
            </a:r>
            <a:r>
              <a:rPr dirty="0" spc="15"/>
              <a:t>of</a:t>
            </a:r>
            <a:r>
              <a:rPr dirty="0" spc="-240"/>
              <a:t> </a:t>
            </a:r>
            <a:r>
              <a:rPr dirty="0" spc="15"/>
              <a:t>total</a:t>
            </a:r>
            <a:r>
              <a:rPr dirty="0" spc="-235"/>
              <a:t> </a:t>
            </a:r>
            <a:r>
              <a:rPr dirty="0" spc="-45"/>
              <a:t>tax</a:t>
            </a:r>
            <a:r>
              <a:rPr dirty="0" spc="-235"/>
              <a:t> </a:t>
            </a:r>
            <a:r>
              <a:rPr dirty="0" spc="65"/>
              <a:t>paid</a:t>
            </a:r>
            <a:r>
              <a:rPr dirty="0" spc="-235"/>
              <a:t> </a:t>
            </a:r>
            <a:r>
              <a:rPr dirty="0" spc="-265"/>
              <a:t>(5265.1765).</a:t>
            </a:r>
          </a:p>
          <a:p>
            <a:pPr marL="12700" marR="466090">
              <a:lnSpc>
                <a:spcPct val="132100"/>
              </a:lnSpc>
              <a:buAutoNum type="arabicPeriod" startAt="2"/>
              <a:tabLst>
                <a:tab pos="365760" algn="l"/>
              </a:tabLst>
            </a:pPr>
            <a:r>
              <a:rPr dirty="0" spc="75"/>
              <a:t>Branch</a:t>
            </a:r>
            <a:r>
              <a:rPr dirty="0" spc="-240"/>
              <a:t> </a:t>
            </a:r>
            <a:r>
              <a:rPr dirty="0" spc="65"/>
              <a:t>C</a:t>
            </a:r>
            <a:r>
              <a:rPr dirty="0" spc="-235"/>
              <a:t> </a:t>
            </a:r>
            <a:r>
              <a:rPr dirty="0" spc="5"/>
              <a:t>has</a:t>
            </a:r>
            <a:r>
              <a:rPr dirty="0" spc="-235"/>
              <a:t> </a:t>
            </a:r>
            <a:r>
              <a:rPr dirty="0" spc="60"/>
              <a:t>the</a:t>
            </a:r>
            <a:r>
              <a:rPr dirty="0" spc="-235"/>
              <a:t> </a:t>
            </a:r>
            <a:r>
              <a:rPr dirty="0" spc="55"/>
              <a:t>highest</a:t>
            </a:r>
            <a:r>
              <a:rPr dirty="0" spc="-240"/>
              <a:t> </a:t>
            </a:r>
            <a:r>
              <a:rPr dirty="0" spc="15"/>
              <a:t>total  </a:t>
            </a:r>
            <a:r>
              <a:rPr dirty="0"/>
              <a:t>gross </a:t>
            </a:r>
            <a:r>
              <a:rPr dirty="0" spc="95"/>
              <a:t>income</a:t>
            </a:r>
            <a:r>
              <a:rPr dirty="0" spc="-480"/>
              <a:t> </a:t>
            </a:r>
            <a:r>
              <a:rPr dirty="0" spc="-265"/>
              <a:t>(5265.1765).</a:t>
            </a:r>
          </a:p>
        </p:txBody>
      </p:sp>
      <p:sp>
        <p:nvSpPr>
          <p:cNvPr id="11" name="object 11"/>
          <p:cNvSpPr/>
          <p:nvPr/>
        </p:nvSpPr>
        <p:spPr>
          <a:xfrm>
            <a:off x="10011826" y="1318924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11826" y="9049420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1561648" y="419098"/>
                </a:moveTo>
                <a:lnTo>
                  <a:pt x="0" y="419098"/>
                </a:lnTo>
                <a:lnTo>
                  <a:pt x="0" y="0"/>
                </a:lnTo>
                <a:lnTo>
                  <a:pt x="1561648" y="0"/>
                </a:lnTo>
                <a:lnTo>
                  <a:pt x="1561648" y="41909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06639" y="2729083"/>
            <a:ext cx="108176" cy="10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06639" y="3673168"/>
            <a:ext cx="108176" cy="10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06639" y="4617253"/>
            <a:ext cx="108176" cy="10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06639" y="6505423"/>
            <a:ext cx="108176" cy="108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06639" y="7449508"/>
            <a:ext cx="108176" cy="108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47370" indent="90805">
              <a:lnSpc>
                <a:spcPct val="116900"/>
              </a:lnSpc>
              <a:spcBef>
                <a:spcPts val="95"/>
              </a:spcBef>
            </a:pPr>
            <a:r>
              <a:rPr dirty="0" spc="95"/>
              <a:t>Branch</a:t>
            </a:r>
            <a:r>
              <a:rPr dirty="0" spc="-220"/>
              <a:t> </a:t>
            </a:r>
            <a:r>
              <a:rPr dirty="0" spc="145"/>
              <a:t>A</a:t>
            </a:r>
            <a:r>
              <a:rPr dirty="0" spc="-215"/>
              <a:t> </a:t>
            </a:r>
            <a:r>
              <a:rPr dirty="0" spc="-305"/>
              <a:t>(</a:t>
            </a:r>
            <a:r>
              <a:rPr dirty="0" spc="-220"/>
              <a:t> </a:t>
            </a:r>
            <a:r>
              <a:rPr dirty="0" spc="45"/>
              <a:t>Yangon)</a:t>
            </a:r>
            <a:r>
              <a:rPr dirty="0" spc="-215"/>
              <a:t> </a:t>
            </a:r>
            <a:r>
              <a:rPr dirty="0" spc="30"/>
              <a:t>has</a:t>
            </a:r>
            <a:r>
              <a:rPr dirty="0" spc="-220"/>
              <a:t> </a:t>
            </a:r>
            <a:r>
              <a:rPr dirty="0" spc="85"/>
              <a:t>more</a:t>
            </a:r>
            <a:r>
              <a:rPr dirty="0" spc="-215"/>
              <a:t> </a:t>
            </a:r>
            <a:r>
              <a:rPr dirty="0" spc="-5"/>
              <a:t>sales</a:t>
            </a:r>
            <a:r>
              <a:rPr dirty="0" spc="-220"/>
              <a:t> </a:t>
            </a:r>
            <a:r>
              <a:rPr dirty="0" spc="85"/>
              <a:t>than  </a:t>
            </a:r>
            <a:r>
              <a:rPr dirty="0" spc="80"/>
              <a:t>the</a:t>
            </a:r>
            <a:r>
              <a:rPr dirty="0" spc="-220"/>
              <a:t> </a:t>
            </a:r>
            <a:r>
              <a:rPr dirty="0" spc="55"/>
              <a:t>other</a:t>
            </a:r>
            <a:r>
              <a:rPr dirty="0" spc="-215"/>
              <a:t> </a:t>
            </a:r>
            <a:r>
              <a:rPr dirty="0" spc="125"/>
              <a:t>two</a:t>
            </a:r>
            <a:r>
              <a:rPr dirty="0" spc="-215"/>
              <a:t> </a:t>
            </a:r>
            <a:r>
              <a:rPr dirty="0" spc="20"/>
              <a:t>branches.</a:t>
            </a:r>
          </a:p>
          <a:p>
            <a:pPr marL="12700" marR="827405">
              <a:lnSpc>
                <a:spcPct val="116900"/>
              </a:lnSpc>
              <a:buAutoNum type="arabicPeriod" startAt="7"/>
              <a:tabLst>
                <a:tab pos="384175" algn="l"/>
              </a:tabLst>
            </a:pPr>
            <a:r>
              <a:rPr dirty="0" spc="40"/>
              <a:t>The</a:t>
            </a:r>
            <a:r>
              <a:rPr dirty="0" spc="-225"/>
              <a:t> </a:t>
            </a:r>
            <a:r>
              <a:rPr dirty="0" spc="45"/>
              <a:t>mostly</a:t>
            </a:r>
            <a:r>
              <a:rPr dirty="0" spc="-225"/>
              <a:t> </a:t>
            </a:r>
            <a:r>
              <a:rPr dirty="0" spc="75"/>
              <a:t>used</a:t>
            </a:r>
            <a:r>
              <a:rPr dirty="0" spc="-220"/>
              <a:t> </a:t>
            </a:r>
            <a:r>
              <a:rPr dirty="0" spc="80"/>
              <a:t>payment</a:t>
            </a:r>
            <a:r>
              <a:rPr dirty="0" spc="-225"/>
              <a:t> </a:t>
            </a:r>
            <a:r>
              <a:rPr dirty="0" spc="90"/>
              <a:t>channel</a:t>
            </a:r>
            <a:r>
              <a:rPr dirty="0" spc="-220"/>
              <a:t> </a:t>
            </a:r>
            <a:r>
              <a:rPr dirty="0" spc="-15"/>
              <a:t>is  </a:t>
            </a:r>
            <a:r>
              <a:rPr dirty="0" spc="15"/>
              <a:t>Ewallet.</a:t>
            </a:r>
          </a:p>
          <a:p>
            <a:pPr marL="12700" marR="29209">
              <a:lnSpc>
                <a:spcPct val="116900"/>
              </a:lnSpc>
              <a:buAutoNum type="arabicPeriod" startAt="7"/>
              <a:tabLst>
                <a:tab pos="400050" algn="l"/>
              </a:tabLst>
            </a:pPr>
            <a:r>
              <a:rPr dirty="0" spc="40"/>
              <a:t>The </a:t>
            </a:r>
            <a:r>
              <a:rPr dirty="0" spc="80"/>
              <a:t>products </a:t>
            </a:r>
            <a:r>
              <a:rPr dirty="0" spc="40"/>
              <a:t>(Food </a:t>
            </a:r>
            <a:r>
              <a:rPr dirty="0" spc="100"/>
              <a:t>and </a:t>
            </a:r>
            <a:r>
              <a:rPr dirty="0"/>
              <a:t>Beverages,  </a:t>
            </a:r>
            <a:r>
              <a:rPr dirty="0" spc="70"/>
              <a:t>Fashion</a:t>
            </a:r>
            <a:r>
              <a:rPr dirty="0" spc="-220"/>
              <a:t> </a:t>
            </a:r>
            <a:r>
              <a:rPr dirty="0" spc="5"/>
              <a:t>Accessories,</a:t>
            </a:r>
            <a:r>
              <a:rPr dirty="0" spc="-215"/>
              <a:t> </a:t>
            </a:r>
            <a:r>
              <a:rPr dirty="0" spc="100"/>
              <a:t>and</a:t>
            </a:r>
            <a:r>
              <a:rPr dirty="0" spc="-215"/>
              <a:t> </a:t>
            </a:r>
            <a:r>
              <a:rPr dirty="0" spc="10"/>
              <a:t>Sports</a:t>
            </a:r>
            <a:r>
              <a:rPr dirty="0" spc="-220"/>
              <a:t> </a:t>
            </a:r>
            <a:r>
              <a:rPr dirty="0" spc="100"/>
              <a:t>and</a:t>
            </a:r>
            <a:r>
              <a:rPr dirty="0" spc="-215"/>
              <a:t> </a:t>
            </a:r>
            <a:r>
              <a:rPr dirty="0" spc="-60"/>
              <a:t>Travel)  </a:t>
            </a:r>
            <a:r>
              <a:rPr dirty="0" spc="60"/>
              <a:t>was patronized </a:t>
            </a:r>
            <a:r>
              <a:rPr dirty="0" spc="45"/>
              <a:t>by </a:t>
            </a:r>
            <a:r>
              <a:rPr dirty="0" spc="85"/>
              <a:t>more </a:t>
            </a:r>
            <a:r>
              <a:rPr dirty="0" spc="45"/>
              <a:t>females </a:t>
            </a:r>
            <a:r>
              <a:rPr dirty="0" spc="85"/>
              <a:t>than  </a:t>
            </a:r>
            <a:r>
              <a:rPr dirty="0" spc="-20"/>
              <a:t>males.</a:t>
            </a:r>
          </a:p>
          <a:p>
            <a:pPr marL="12700" marR="5080">
              <a:lnSpc>
                <a:spcPct val="116900"/>
              </a:lnSpc>
              <a:buAutoNum type="arabicPeriod" startAt="7"/>
              <a:tabLst>
                <a:tab pos="390525" algn="l"/>
              </a:tabLst>
            </a:pPr>
            <a:r>
              <a:rPr dirty="0" spc="40"/>
              <a:t>The</a:t>
            </a:r>
            <a:r>
              <a:rPr dirty="0" spc="-220"/>
              <a:t> </a:t>
            </a:r>
            <a:r>
              <a:rPr dirty="0" spc="100"/>
              <a:t>product</a:t>
            </a:r>
            <a:r>
              <a:rPr dirty="0" spc="-215"/>
              <a:t> </a:t>
            </a:r>
            <a:r>
              <a:rPr dirty="0" spc="70"/>
              <a:t>Health</a:t>
            </a:r>
            <a:r>
              <a:rPr dirty="0" spc="-220"/>
              <a:t> </a:t>
            </a:r>
            <a:r>
              <a:rPr dirty="0" spc="100"/>
              <a:t>and</a:t>
            </a:r>
            <a:r>
              <a:rPr dirty="0" spc="-215"/>
              <a:t> </a:t>
            </a:r>
            <a:r>
              <a:rPr dirty="0" spc="60"/>
              <a:t>Beauty</a:t>
            </a:r>
            <a:r>
              <a:rPr dirty="0" spc="-220"/>
              <a:t> </a:t>
            </a:r>
            <a:r>
              <a:rPr dirty="0" spc="30"/>
              <a:t>has</a:t>
            </a:r>
            <a:r>
              <a:rPr dirty="0" spc="-215"/>
              <a:t> </a:t>
            </a:r>
            <a:r>
              <a:rPr dirty="0" spc="85"/>
              <a:t>more  </a:t>
            </a:r>
            <a:r>
              <a:rPr dirty="0" spc="75"/>
              <a:t>male</a:t>
            </a:r>
            <a:r>
              <a:rPr dirty="0" spc="-220"/>
              <a:t> </a:t>
            </a:r>
            <a:r>
              <a:rPr dirty="0" spc="60"/>
              <a:t>customers</a:t>
            </a:r>
            <a:r>
              <a:rPr dirty="0" spc="-215"/>
              <a:t> </a:t>
            </a:r>
            <a:r>
              <a:rPr dirty="0" spc="85"/>
              <a:t>than</a:t>
            </a:r>
            <a:r>
              <a:rPr dirty="0" spc="-215"/>
              <a:t> </a:t>
            </a:r>
            <a:r>
              <a:rPr dirty="0" spc="-5"/>
              <a:t>females.</a:t>
            </a:r>
          </a:p>
          <a:p>
            <a:pPr marL="12700" marR="615315">
              <a:lnSpc>
                <a:spcPct val="116900"/>
              </a:lnSpc>
              <a:buAutoNum type="arabicPeriod" startAt="7"/>
              <a:tabLst>
                <a:tab pos="533400" algn="l"/>
              </a:tabLst>
            </a:pPr>
            <a:r>
              <a:rPr dirty="0" spc="25"/>
              <a:t>There</a:t>
            </a:r>
            <a:r>
              <a:rPr dirty="0" spc="-220"/>
              <a:t> </a:t>
            </a:r>
            <a:r>
              <a:rPr dirty="0" spc="75"/>
              <a:t>were</a:t>
            </a:r>
            <a:r>
              <a:rPr dirty="0" spc="-220"/>
              <a:t> </a:t>
            </a:r>
            <a:r>
              <a:rPr dirty="0" spc="85"/>
              <a:t>more</a:t>
            </a:r>
            <a:r>
              <a:rPr dirty="0" spc="-215"/>
              <a:t> </a:t>
            </a:r>
            <a:r>
              <a:rPr dirty="0" spc="20"/>
              <a:t>'Normal'</a:t>
            </a:r>
            <a:r>
              <a:rPr dirty="0" spc="-220"/>
              <a:t> </a:t>
            </a:r>
            <a:r>
              <a:rPr dirty="0" spc="60"/>
              <a:t>customers  </a:t>
            </a:r>
            <a:r>
              <a:rPr dirty="0" spc="85"/>
              <a:t>than </a:t>
            </a:r>
            <a:r>
              <a:rPr dirty="0" spc="60"/>
              <a:t>'Member'</a:t>
            </a:r>
            <a:r>
              <a:rPr dirty="0" spc="-520"/>
              <a:t> </a:t>
            </a:r>
            <a:r>
              <a:rPr dirty="0" spc="20"/>
              <a:t>customers.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0445" y="1449811"/>
            <a:ext cx="10372709" cy="8229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3117" y="1449802"/>
            <a:ext cx="5362575" cy="4276725"/>
          </a:xfrm>
          <a:custGeom>
            <a:avLst/>
            <a:gdLst/>
            <a:ahLst/>
            <a:cxnLst/>
            <a:rect l="l" t="t" r="r" b="b"/>
            <a:pathLst>
              <a:path w="5362575" h="4276725">
                <a:moveTo>
                  <a:pt x="5362495" y="4276702"/>
                </a:moveTo>
                <a:lnTo>
                  <a:pt x="0" y="4276702"/>
                </a:lnTo>
                <a:lnTo>
                  <a:pt x="0" y="0"/>
                </a:lnTo>
                <a:lnTo>
                  <a:pt x="5362495" y="0"/>
                </a:lnTo>
                <a:lnTo>
                  <a:pt x="5362495" y="4276702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706235"/>
            <a:ext cx="4158615" cy="2263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3200" spc="100" b="0">
                <a:solidFill>
                  <a:srgbClr val="000000"/>
                </a:solidFill>
                <a:latin typeface="Verdana"/>
                <a:cs typeface="Verdana"/>
              </a:rPr>
              <a:t>Branch </a:t>
            </a:r>
            <a:r>
              <a:rPr dirty="0" sz="3200" spc="155" b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dirty="0" sz="3200" spc="-375" b="0">
                <a:solidFill>
                  <a:srgbClr val="000000"/>
                </a:solidFill>
                <a:latin typeface="Verdana"/>
                <a:cs typeface="Verdana"/>
              </a:rPr>
              <a:t>( </a:t>
            </a:r>
            <a:r>
              <a:rPr dirty="0" sz="3200" spc="40" b="0">
                <a:solidFill>
                  <a:srgbClr val="000000"/>
                </a:solidFill>
                <a:latin typeface="Verdana"/>
                <a:cs typeface="Verdana"/>
              </a:rPr>
              <a:t>Yangon)  </a:t>
            </a:r>
            <a:r>
              <a:rPr dirty="0" sz="3200" spc="20" b="0">
                <a:solidFill>
                  <a:srgbClr val="000000"/>
                </a:solidFill>
                <a:latin typeface="Verdana"/>
                <a:cs typeface="Verdana"/>
              </a:rPr>
              <a:t>has </a:t>
            </a:r>
            <a:r>
              <a:rPr dirty="0" sz="3200" spc="85" b="0">
                <a:solidFill>
                  <a:srgbClr val="000000"/>
                </a:solidFill>
                <a:latin typeface="Verdana"/>
                <a:cs typeface="Verdana"/>
              </a:rPr>
              <a:t>more</a:t>
            </a:r>
            <a:r>
              <a:rPr dirty="0" sz="3200" spc="-844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 spc="-20" b="0">
                <a:solidFill>
                  <a:srgbClr val="000000"/>
                </a:solidFill>
                <a:latin typeface="Verdana"/>
                <a:cs typeface="Verdana"/>
              </a:rPr>
              <a:t>sales </a:t>
            </a:r>
            <a:r>
              <a:rPr dirty="0" sz="3200" spc="85" b="0">
                <a:solidFill>
                  <a:srgbClr val="000000"/>
                </a:solidFill>
                <a:latin typeface="Verdana"/>
                <a:cs typeface="Verdana"/>
              </a:rPr>
              <a:t>than  the </a:t>
            </a:r>
            <a:r>
              <a:rPr dirty="0" sz="3200" spc="55" b="0">
                <a:solidFill>
                  <a:srgbClr val="000000"/>
                </a:solidFill>
                <a:latin typeface="Verdana"/>
                <a:cs typeface="Verdana"/>
              </a:rPr>
              <a:t>other </a:t>
            </a:r>
            <a:r>
              <a:rPr dirty="0" sz="3200" spc="135" b="0">
                <a:solidFill>
                  <a:srgbClr val="000000"/>
                </a:solidFill>
                <a:latin typeface="Verdana"/>
                <a:cs typeface="Verdana"/>
              </a:rPr>
              <a:t>two  </a:t>
            </a:r>
            <a:r>
              <a:rPr dirty="0" sz="3200" spc="10" b="0">
                <a:solidFill>
                  <a:srgbClr val="000000"/>
                </a:solidFill>
                <a:latin typeface="Verdana"/>
                <a:cs typeface="Verdana"/>
              </a:rPr>
              <a:t>branches.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6531" y="577516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27139" y="577516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02018" y="577516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239156" y="239156"/>
                </a:moveTo>
                <a:lnTo>
                  <a:pt x="0" y="239156"/>
                </a:lnTo>
                <a:lnTo>
                  <a:pt x="0" y="0"/>
                </a:lnTo>
                <a:lnTo>
                  <a:pt x="239156" y="0"/>
                </a:lnTo>
                <a:lnTo>
                  <a:pt x="239156" y="239156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Taofeeq Olalekan</dc:creator>
  <cp:keywords>DAFMTKzle00,BAD7Pe9hdCc</cp:keywords>
  <dc:title>Supermarket Data Analysis Original</dc:title>
  <dcterms:created xsi:type="dcterms:W3CDTF">2022-09-15T22:24:30Z</dcterms:created>
  <dcterms:modified xsi:type="dcterms:W3CDTF">2022-09-15T22:24:30Z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2022-09-15T00:00:00Z</vt:filetime>
  </property>
</Properties>
</file>