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7c7bLAh4c6+E644UM6VQgvvKs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77A76B-B3E6-4676-B299-D80BAD5DE971}">
  <a:tblStyle styleId="{0977A76B-B3E6-4676-B299-D80BAD5DE97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BF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8EBF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86296" y="1186789"/>
            <a:ext cx="11400515" cy="151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buSzPts val="4400"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Brain Tumor Detection from MRI Images Using Convolutional Neural Networks</a:t>
            </a:r>
            <a:endParaRPr sz="2300" dirty="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1960"/>
                </a:srgbClr>
              </a:gs>
              <a:gs pos="100000">
                <a:srgbClr val="2F549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9000">
                <a:srgbClr val="1F3864">
                  <a:alpha val="0"/>
                </a:srgbClr>
              </a:gs>
              <a:gs pos="100000">
                <a:srgbClr val="000000">
                  <a:alpha val="70980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6328372" y="4164595"/>
            <a:ext cx="5863628" cy="269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dirty="0"/>
          </a:p>
          <a:p>
            <a:pPr marL="0" lvl="0" indent="0">
              <a:buClr>
                <a:srgbClr val="FFFFFF"/>
              </a:buClr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</a:t>
            </a:r>
            <a:r>
              <a:rPr lang="en-US" b="1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Taofick</a:t>
            </a: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Mahmoodur</a:t>
            </a: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Rahaman</a:t>
            </a:r>
          </a:p>
          <a:p>
            <a:pPr marL="0" lvl="0" indent="0">
              <a:buClr>
                <a:srgbClr val="FFFFFF"/>
              </a:buClr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(221-35-847)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 Dr. Rubaiyat Islam	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1960"/>
                </a:srgbClr>
              </a:gs>
              <a:gs pos="79000">
                <a:srgbClr val="2F5496">
                  <a:alpha val="21176"/>
                </a:srgbClr>
              </a:gs>
              <a:gs pos="100000">
                <a:srgbClr val="2F5496">
                  <a:alpha val="21176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4"/>
          <a:srcRect l="668" r="668"/>
          <a:stretch/>
        </p:blipFill>
        <p:spPr>
          <a:xfrm>
            <a:off x="201577" y="5588339"/>
            <a:ext cx="1710350" cy="84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/>
          <a:srcRect l="33598" r="33598"/>
          <a:stretch/>
        </p:blipFill>
        <p:spPr>
          <a:xfrm>
            <a:off x="2092225" y="4359349"/>
            <a:ext cx="1766076" cy="207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6"/>
          <a:srcRect/>
          <a:stretch/>
        </p:blipFill>
        <p:spPr>
          <a:xfrm>
            <a:off x="201576" y="4359349"/>
            <a:ext cx="1710350" cy="117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4451" y="2457451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4284447" y="1595967"/>
            <a:ext cx="36231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???</a:t>
            </a:r>
            <a:endParaRPr sz="2133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1264708" y="371100"/>
            <a:ext cx="9662584" cy="108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"/>
          <p:cNvGrpSpPr/>
          <p:nvPr/>
        </p:nvGrpSpPr>
        <p:grpSpPr>
          <a:xfrm>
            <a:off x="1368312" y="1744067"/>
            <a:ext cx="8470631" cy="3861205"/>
            <a:chOff x="0" y="1366"/>
            <a:chExt cx="6987900" cy="3492357"/>
          </a:xfrm>
        </p:grpSpPr>
        <p:sp>
          <p:nvSpPr>
            <p:cNvPr id="107" name="Google Shape;107;p2"/>
            <p:cNvSpPr/>
            <p:nvPr/>
          </p:nvSpPr>
          <p:spPr>
            <a:xfrm>
              <a:off x="0" y="1366"/>
              <a:ext cx="6987900" cy="58200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6076" y="132332"/>
              <a:ext cx="320100" cy="320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2292" y="1366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672292" y="1366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Gaps and Problem Statement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728955"/>
              <a:ext cx="6987900" cy="58200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6076" y="859921"/>
              <a:ext cx="320100" cy="3201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2292" y="728955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672292" y="728955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 and Contribution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0" y="1456544"/>
              <a:ext cx="6987900" cy="58200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76076" y="1587511"/>
              <a:ext cx="320100" cy="3201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72292" y="1456544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672292" y="1456544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Scope and Literature Review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0" y="2184134"/>
              <a:ext cx="6987900" cy="58200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76076" y="2315100"/>
              <a:ext cx="320100" cy="320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2292" y="2104606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672292" y="2104606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2911723"/>
              <a:ext cx="6987900" cy="582000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76076" y="3042690"/>
              <a:ext cx="320100" cy="3201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2292" y="2911723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672292" y="2911723"/>
              <a:ext cx="63156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397458" y="411223"/>
            <a:ext cx="8488908" cy="108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Gaps &amp; 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3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 flipH="1">
            <a:off x="397458" y="1958637"/>
            <a:ext cx="10956342" cy="3785611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sz="2400" b="1" dirty="0"/>
              <a:t>Research 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training accuracy, but </a:t>
            </a:r>
            <a:r>
              <a:rPr lang="en-US" sz="2400" b="1" dirty="0"/>
              <a:t>low validation accuracy (overfitting)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Small / imbalanced datasets → poor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mainly on </a:t>
            </a:r>
            <a:r>
              <a:rPr lang="en-US" sz="2400" b="1" dirty="0"/>
              <a:t>binary classification</a:t>
            </a:r>
            <a:r>
              <a:rPr lang="en-US" sz="2400" dirty="0"/>
              <a:t>, not multi-class.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</a:t>
            </a:r>
            <a:r>
              <a:rPr lang="en-US" sz="2400" b="1" dirty="0"/>
              <a:t>explainable AI (XAI)</a:t>
            </a:r>
            <a:r>
              <a:rPr lang="en-US" sz="2400" dirty="0"/>
              <a:t> for clinical trust.</a:t>
            </a:r>
          </a:p>
          <a:p>
            <a:endParaRPr lang="en-US" sz="2400" dirty="0"/>
          </a:p>
          <a:p>
            <a:r>
              <a:rPr lang="en-US" sz="2400" b="1" dirty="0"/>
              <a:t>Problem Statement</a:t>
            </a:r>
          </a:p>
          <a:p>
            <a:r>
              <a:rPr lang="en-US" sz="2400" dirty="0"/>
              <a:t>Existing CNN models for brain tumor detection are limited by </a:t>
            </a:r>
            <a:r>
              <a:rPr lang="en-US" sz="2400" b="1" dirty="0"/>
              <a:t>overfitting, dataset imbalance, lack of interpretability, and weak generalization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➡️ Need a </a:t>
            </a:r>
            <a:r>
              <a:rPr lang="en-US" sz="2400" b="1" dirty="0"/>
              <a:t>robust, accurate, and explainable CNN-based framework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40227" y="371100"/>
            <a:ext cx="7051814" cy="108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to objective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640227" y="2380994"/>
            <a:ext cx="10056396" cy="2246729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a robust deep learning framework with both high accuracy and strong generalization.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include explainable AI tools to improve clinical adoption.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to bridge the gap between research models and real-world medical use.</a:t>
            </a:r>
          </a:p>
        </p:txBody>
      </p:sp>
      <p:pic>
        <p:nvPicPr>
          <p:cNvPr id="143" name="Google Shape;143;p4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506737" y="641694"/>
            <a:ext cx="8483991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1" name="Google Shape;151;p5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640226" y="1905500"/>
            <a:ext cx="10713574" cy="3835882"/>
          </a:xfrm>
          <a:prstGeom prst="rect">
            <a:avLst/>
          </a:prstGeom>
          <a:solidFill>
            <a:schemeClr val="accent5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custom hybrid CNN model for multi-class brain tumor detection.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advanced preprocessing &amp; augmentation for balanced dataset and reduced overfitting.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98–99% accuracy for both training and validation datasets.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Grad-CAM visualization to explain model predictions.</a:t>
            </a: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a scalable and efficient framework suitable for clinical practice.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506737" y="408025"/>
            <a:ext cx="8483991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Scope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506737" y="1592826"/>
            <a:ext cx="10847063" cy="435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/>
              <a:t>In This Study:</a:t>
            </a:r>
            <a:endParaRPr lang="en-US" dirty="0"/>
          </a:p>
          <a:p>
            <a:r>
              <a:rPr lang="en-US" dirty="0"/>
              <a:t>Covers </a:t>
            </a:r>
            <a:r>
              <a:rPr lang="en-US" b="1" dirty="0"/>
              <a:t>MRI-based brain tumor classification</a:t>
            </a:r>
            <a:r>
              <a:rPr lang="en-US" dirty="0"/>
              <a:t> (Glioma, Meningioma, Pituitary).</a:t>
            </a:r>
          </a:p>
          <a:p>
            <a:r>
              <a:rPr lang="en-US" dirty="0"/>
              <a:t>Uses </a:t>
            </a:r>
            <a:r>
              <a:rPr lang="en-US" b="1" dirty="0"/>
              <a:t>custom CNN architecture</a:t>
            </a:r>
            <a:r>
              <a:rPr lang="en-US" dirty="0"/>
              <a:t> with preprocessing &amp; augmentation.</a:t>
            </a:r>
          </a:p>
          <a:p>
            <a:r>
              <a:rPr lang="en-US" dirty="0"/>
              <a:t>Performance validated using </a:t>
            </a:r>
            <a:r>
              <a:rPr lang="en-US" b="1" dirty="0"/>
              <a:t>benchmark datasets</a:t>
            </a:r>
            <a:r>
              <a:rPr lang="en-US" dirty="0"/>
              <a:t> (e.g., Kaggle Brain MRI Dataset).</a:t>
            </a:r>
          </a:p>
          <a:p>
            <a:r>
              <a:rPr lang="en-US" dirty="0"/>
              <a:t>Evaluation Metrics: </a:t>
            </a:r>
            <a:r>
              <a:rPr lang="en-US" b="1" dirty="0"/>
              <a:t>Accuracy, Precision, Recall, F1-score, Grad-CAM visualization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 in Scope:</a:t>
            </a:r>
            <a:endParaRPr lang="en-US" dirty="0"/>
          </a:p>
          <a:p>
            <a:r>
              <a:rPr lang="en-US" dirty="0"/>
              <a:t>Non-MRI imaging techniques (e.g., CT scans, PET).</a:t>
            </a:r>
          </a:p>
          <a:p>
            <a:r>
              <a:rPr lang="en-US" dirty="0"/>
              <a:t>Tumor segmentation (pixel-level) beyond classification.</a:t>
            </a:r>
          </a:p>
          <a:p>
            <a:r>
              <a:rPr lang="en-US" dirty="0"/>
              <a:t>Real-time clinical deployment (future work).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2" name="Google Shape;162;p6" descr="Daffodil International University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493542" y="205278"/>
            <a:ext cx="8483991" cy="87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/>
          <a:srcRect l="796" r="672" b="6441"/>
          <a:stretch>
            <a:fillRect/>
          </a:stretch>
        </p:blipFill>
        <p:spPr>
          <a:xfrm>
            <a:off x="1947672" y="1053076"/>
            <a:ext cx="8110728" cy="530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 descr="Daffodil International University - YouTub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96623" y="96600"/>
            <a:ext cx="1090188" cy="1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914399" y="1456841"/>
            <a:ext cx="9996407" cy="358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Saeedi, Soheila, et al. "MRI-based brain tumor detection using convolutional deep learning methods and chosen machine learning techniques." </a:t>
            </a:r>
            <a:r>
              <a:rPr lang="en-US" i="1" dirty="0"/>
              <a:t>BMC Medical Informatics and Decision Making</a:t>
            </a:r>
            <a:r>
              <a:rPr lang="en-US" dirty="0"/>
              <a:t> 23.1 (2023): 16.</a:t>
            </a:r>
          </a:p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Asiri, Abdullah A., et al. "Brain tumor detection and classification using fine-tuned CNN with ResNet50 and U-Net model: A study on TCGA-LGG and TCIA dataset for MRI applications." </a:t>
            </a:r>
            <a:r>
              <a:rPr lang="en-US" i="1" dirty="0"/>
              <a:t>Life</a:t>
            </a:r>
            <a:r>
              <a:rPr lang="en-US" dirty="0"/>
              <a:t> 13.7 (2023): 1449.</a:t>
            </a:r>
          </a:p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Khan, Md Saikat Islam, et al. "Accurate brain tumor detection using deep convolutional neural network." </a:t>
            </a:r>
            <a:r>
              <a:rPr lang="en-US" i="1" dirty="0"/>
              <a:t>Computational and structural biotechnology journal</a:t>
            </a:r>
            <a:r>
              <a:rPr lang="en-US" dirty="0"/>
              <a:t> 20 (2022): 4733-4745.</a:t>
            </a:r>
          </a:p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Vijay, Vasupradha, A. R. Kavitha, and S. Roselene Rebecca. "Automated brain tumor segmentation and detection in MRI using enhanced Darwinian particle swarm optimization (EDPSO)." </a:t>
            </a:r>
            <a:r>
              <a:rPr lang="en-US" i="1" dirty="0"/>
              <a:t>Procedia Computer Science</a:t>
            </a:r>
            <a:r>
              <a:rPr lang="en-US" dirty="0"/>
              <a:t> 92 (2016): 475-480.</a:t>
            </a:r>
          </a:p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Kumar, Sunil, Renu Dhir, and Nisha Chaurasia. "Brain tumor detection analysis using CNN: a review." </a:t>
            </a:r>
            <a:r>
              <a:rPr lang="en-US" i="1" dirty="0"/>
              <a:t>2021 international conference on artificial intelligence and smart systems (ICAIS)</a:t>
            </a:r>
            <a:r>
              <a:rPr lang="en-US" dirty="0"/>
              <a:t>. IEEE, 2021.</a:t>
            </a:r>
          </a:p>
          <a:p>
            <a:pPr marL="628650" lvl="0" indent="-5143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Polat, Özlem, </a:t>
            </a:r>
            <a:r>
              <a:rPr lang="en-US" dirty="0" err="1"/>
              <a:t>Zümray</a:t>
            </a:r>
            <a:r>
              <a:rPr lang="en-US" dirty="0"/>
              <a:t> </a:t>
            </a:r>
            <a:r>
              <a:rPr lang="en-US" dirty="0" err="1"/>
              <a:t>Dokur</a:t>
            </a:r>
            <a:r>
              <a:rPr lang="en-US" dirty="0"/>
              <a:t>, and Tamer Ölmez. "Brain tumor classification by using a novel convolutional neural network structure." </a:t>
            </a:r>
            <a:r>
              <a:rPr lang="en-US" i="1" dirty="0"/>
              <a:t>International Journal of Imaging Systems and Technology</a:t>
            </a:r>
            <a:r>
              <a:rPr lang="en-US" dirty="0"/>
              <a:t> 32.5 (2022): 1646-1660.</a:t>
            </a:r>
          </a:p>
        </p:txBody>
      </p:sp>
      <p:sp>
        <p:nvSpPr>
          <p:cNvPr id="188" name="Google Shape;188;p9"/>
          <p:cNvSpPr txBox="1"/>
          <p:nvPr/>
        </p:nvSpPr>
        <p:spPr>
          <a:xfrm>
            <a:off x="914399" y="668972"/>
            <a:ext cx="3985683" cy="676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5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910882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/>
        </p:nvSpPr>
        <p:spPr>
          <a:xfrm>
            <a:off x="2980267" y="2567518"/>
            <a:ext cx="6231467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5810251" y="3429000"/>
            <a:ext cx="632883" cy="620184"/>
          </a:xfrm>
          <a:prstGeom prst="smileyFace">
            <a:avLst>
              <a:gd name="adj" fmla="val 4653"/>
            </a:avLst>
          </a:prstGeom>
          <a:solidFill>
            <a:srgbClr val="F2F2F2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552</Words>
  <Application>Microsoft Office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Brain Tumor Detection from MRI Images Using Convolutional Neural Networks</vt:lpstr>
      <vt:lpstr>PowerPoint Presentation</vt:lpstr>
      <vt:lpstr>PowerPoint Presentation</vt:lpstr>
      <vt:lpstr>PowerPoint Presentation</vt:lpstr>
      <vt:lpstr>Objectives</vt:lpstr>
      <vt:lpstr>Research Scope</vt:lpstr>
      <vt:lpstr>Methodology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Marzia Ahmed</dc:creator>
  <cp:lastModifiedBy>Fuad Khan</cp:lastModifiedBy>
  <cp:revision>2</cp:revision>
  <dcterms:created xsi:type="dcterms:W3CDTF">2023-10-03T04:05:12Z</dcterms:created>
  <dcterms:modified xsi:type="dcterms:W3CDTF">2025-08-17T16:41:18Z</dcterms:modified>
</cp:coreProperties>
</file>