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0" r:id="rId1"/>
    <p:sldMasterId id="2147483691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Lexend" panose="020B0604020202020204" charset="0"/>
      <p:regular r:id="rId21"/>
      <p:bold r:id="rId22"/>
    </p:embeddedFont>
    <p:embeddedFont>
      <p:font typeface="Lexend Light" panose="020B0604020202020204" charset="0"/>
      <p:regular r:id="rId23"/>
      <p:bold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75" y="32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7" name="Google Shape;1907;g34d6451c02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8" name="Google Shape;1908;g34d6451c02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5" name="Google Shape;2295;g35093feb8b8_0_21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6" name="Google Shape;2296;g35093feb8b8_0_21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1" name="Google Shape;2331;g35093feb8b8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2" name="Google Shape;2332;g35093feb8b8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7" name="Google Shape;2357;g35093feb8b8_0_2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8" name="Google Shape;2358;g35093feb8b8_0_22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" name="Google Shape;2396;g34db109651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7" name="Google Shape;2397;g34db109651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2" name="Google Shape;2412;g35093feb8b8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3" name="Google Shape;2413;g35093feb8b8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8" name="Google Shape;2428;g35093feb8b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9" name="Google Shape;2429;g35093feb8b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4" name="Google Shape;2444;g34db109651b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5" name="Google Shape;2445;g34db109651b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5" name="Google Shape;2455;g34dd4611ab4_2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6" name="Google Shape;2456;g34dd4611ab4_2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1" name="Google Shape;1931;g34d6451c021_0_27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2" name="Google Shape;1932;g34d6451c021_0_27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0" name="Google Shape;1990;g35093feb8b8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1" name="Google Shape;1991;g35093feb8b8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" name="Google Shape;2037;g35093feb8b8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8" name="Google Shape;2038;g35093feb8b8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3" name="Google Shape;2083;g34dac203050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4" name="Google Shape;2084;g34dac203050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Google Shape;2117;g34db0064f1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8" name="Google Shape;2118;g34db0064f1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35093feb8b8_0_6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35093feb8b8_0_6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MATTHEW - re-iterate BRIEFLY that indirect representations are the only way to speed up runtime (1 pop 1 path), show how to go back to a full path representation quickly using our precomputed values. Be sure to mention that reverse Djikstra’s is what gives us the optimal path/weight for each vertex (essential for rebuilding path)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Google Shape;2198;g35093feb8b8_0_42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9" name="Google Shape;2199;g35093feb8b8_0_42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GAVIN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3" name="Google Shape;2213;g34e3789062a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4" name="Google Shape;2214;g34e3789062a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solid with header">
  <p:cSld name="CUSTOM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" name="Google Shape;57;p1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3168">
          <p15:clr>
            <a:srgbClr val="E46962"/>
          </p15:clr>
        </p15:guide>
        <p15:guide id="3" orient="horz" pos="936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grid with header">
  <p:cSld name="CUSTOM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1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4" name="Google Shape;64;p1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" name="Google Shape;71;p1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" name="Google Shape;72;p1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" name="Google Shape;73;p1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" name="Google Shape;74;p1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" name="Google Shape;75;p1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" name="Google Shape;77;p1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" name="Google Shape;78;p1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" name="Google Shape;82;p1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" name="Google Shape;88;p1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" name="Google Shape;91;p1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" name="Google Shape;92;p1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3" name="Google Shape;93;p1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" name="Google Shape;94;p1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" name="Google Shape;95;p1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" name="Google Shape;96;p1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" name="Google Shape;98;p1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" name="Google Shape;99;p1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" name="Google Shape;101;p1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" name="Google Shape;103;p1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" name="Google Shape;105;p1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" name="Google Shape;107;p1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" name="Google Shape;108;p1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" name="Google Shape;109;p1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" name="Google Shape;110;p1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" name="Google Shape;111;p1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" name="Google Shape;112;p1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" name="Google Shape;113;p1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" name="Google Shape;114;p1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" name="Google Shape;115;p1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" name="Google Shape;116;p1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" name="Google Shape;117;p1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" name="Google Shape;118;p1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" name="Google Shape;119;p1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" name="Google Shape;120;p1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" name="Google Shape;121;p1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" name="Google Shape;122;p1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3" name="Google Shape;123;p1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25" name="Google Shape;125;p1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subTitle" idx="4"/>
          </p:nvPr>
        </p:nvSpPr>
        <p:spPr>
          <a:xfrm>
            <a:off x="5767125" y="57270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18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with header">
  <p:cSld name="CUSTOM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" name="Google Shape;131;p1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2" name="Google Shape;132;p1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" name="Google Shape;133;p1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" name="Google Shape;134;p1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" name="Google Shape;141;p1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" name="Google Shape;142;p1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" name="Google Shape;144;p1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" name="Google Shape;150;p1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" name="Google Shape;151;p1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" name="Google Shape;152;p1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" name="Google Shape;153;p1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" name="Google Shape;154;p1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5" name="Google Shape;155;p1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" name="Google Shape;156;p1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" name="Google Shape;157;p1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" name="Google Shape;158;p1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" name="Google Shape;159;p1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" name="Google Shape;160;p1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" name="Google Shape;161;p1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" name="Google Shape;162;p1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" name="Google Shape;163;p1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" name="Google Shape;164;p1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" name="Google Shape;165;p1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" name="Google Shape;166;p1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" name="Google Shape;174;p1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" name="Google Shape;175;p1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6" name="Google Shape;176;p1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" name="Google Shape;178;p1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" name="Google Shape;179;p1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" name="Google Shape;180;p1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" name="Google Shape;181;p1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" name="Google Shape;182;p1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" name="Google Shape;186;p1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" name="Google Shape;187;p1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90" name="Google Shape;190;p1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91" name="Google Shape;191;p1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" name="Google Shape;193;p16"/>
          <p:cNvSpPr txBox="1">
            <a:spLocks noGrp="1"/>
          </p:cNvSpPr>
          <p:nvPr>
            <p:ph type="title"/>
          </p:nvPr>
        </p:nvSpPr>
        <p:spPr>
          <a:xfrm>
            <a:off x="1579100" y="491225"/>
            <a:ext cx="4966200" cy="7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688">
          <p15:clr>
            <a:srgbClr val="E46962"/>
          </p15:clr>
        </p15:guide>
        <p15:guide id="2" orient="horz" pos="72">
          <p15:clr>
            <a:srgbClr val="E46962"/>
          </p15:clr>
        </p15:guide>
        <p15:guide id="3" orient="horz" pos="3168">
          <p15:clr>
            <a:srgbClr val="E46962"/>
          </p15:clr>
        </p15:guide>
        <p15:guide id="4" orient="horz" pos="720">
          <p15:clr>
            <a:srgbClr val="E46962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with header">
  <p:cSld name="CUSTOM_1_1_1_1"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oogle Shape;198;p1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99" name="Google Shape;199;p1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3" name="Google Shape;233;p1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4" name="Google Shape;234;p1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5" name="Google Shape;235;p1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6" name="Google Shape;236;p1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7" name="Google Shape;237;p1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8" name="Google Shape;238;p1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39" name="Google Shape;239;p1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5" name="Google Shape;245;p1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6" name="Google Shape;246;p1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0" name="Google Shape;250;p1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1" name="Google Shape;251;p1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2" name="Google Shape;252;p1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4" name="Google Shape;254;p1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5" name="Google Shape;255;p1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6" name="Google Shape;256;p1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57" name="Google Shape;257;p1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258" name="Google Shape;258;p1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60" name="Google Shape;260;p1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1" name="Google Shape;261;p17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262" name="Google Shape;262;p17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63" name="Google Shape;263;p17"/>
          <p:cNvSpPr txBox="1">
            <a:spLocks noGrp="1"/>
          </p:cNvSpPr>
          <p:nvPr>
            <p:ph type="subTitle" idx="4"/>
          </p:nvPr>
        </p:nvSpPr>
        <p:spPr>
          <a:xfrm>
            <a:off x="516425" y="2548200"/>
            <a:ext cx="37362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17"/>
          <p:cNvSpPr txBox="1">
            <a:spLocks noGrp="1"/>
          </p:cNvSpPr>
          <p:nvPr>
            <p:ph type="subTitle" idx="5"/>
          </p:nvPr>
        </p:nvSpPr>
        <p:spPr>
          <a:xfrm>
            <a:off x="5128850" y="2548200"/>
            <a:ext cx="3679500" cy="12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5" name="Google Shape;265;p17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images">
  <p:cSld name="CUSTOM_1_1_1_1_1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7" name="Google Shape;267;p1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268" name="Google Shape;268;p1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4" name="Google Shape;274;p1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5" name="Google Shape;275;p1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6" name="Google Shape;276;p1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7" name="Google Shape;277;p1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8" name="Google Shape;278;p1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79" name="Google Shape;279;p1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0" name="Google Shape;280;p1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1" name="Google Shape;281;p1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2" name="Google Shape;282;p1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3" name="Google Shape;283;p1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4" name="Google Shape;284;p1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5" name="Google Shape;285;p1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6" name="Google Shape;286;p1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7" name="Google Shape;287;p1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8" name="Google Shape;288;p1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89" name="Google Shape;289;p1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0" name="Google Shape;290;p1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1" name="Google Shape;291;p1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3" name="Google Shape;293;p1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4" name="Google Shape;294;p1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5" name="Google Shape;295;p1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6" name="Google Shape;296;p1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7" name="Google Shape;297;p1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8" name="Google Shape;298;p1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299" name="Google Shape;299;p1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0" name="Google Shape;300;p1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1" name="Google Shape;301;p1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2" name="Google Shape;302;p1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3" name="Google Shape;303;p1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4" name="Google Shape;304;p1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5" name="Google Shape;305;p1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6" name="Google Shape;306;p1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7" name="Google Shape;307;p1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8" name="Google Shape;308;p1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09" name="Google Shape;309;p1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0" name="Google Shape;310;p1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1" name="Google Shape;311;p1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2" name="Google Shape;312;p1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3" name="Google Shape;313;p1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4" name="Google Shape;314;p1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5" name="Google Shape;315;p1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6" name="Google Shape;316;p1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7" name="Google Shape;317;p1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8" name="Google Shape;318;p1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19" name="Google Shape;319;p1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0" name="Google Shape;320;p1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1" name="Google Shape;321;p1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2" name="Google Shape;322;p1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27" name="Google Shape;327;p1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1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29" name="Google Shape;329;p18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0" name="Google Shape;330;p18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31" name="Google Shape;331;p18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32" name="Google Shape;332;p18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6048900" cy="143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boxes with header">
  <p:cSld name="CUSTOM_1_1_1_1_1_1"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" name="Google Shape;334;p1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335" name="Google Shape;335;p1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6" name="Google Shape;336;p1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7" name="Google Shape;337;p1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8" name="Google Shape;338;p1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39" name="Google Shape;339;p1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0" name="Google Shape;340;p1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1" name="Google Shape;341;p1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2" name="Google Shape;342;p1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3" name="Google Shape;343;p1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4" name="Google Shape;344;p1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5" name="Google Shape;345;p1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6" name="Google Shape;346;p1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7" name="Google Shape;347;p1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8" name="Google Shape;348;p1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49" name="Google Shape;349;p1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0" name="Google Shape;350;p1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1" name="Google Shape;351;p1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2" name="Google Shape;352;p1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3" name="Google Shape;353;p1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59" name="Google Shape;359;p1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0" name="Google Shape;360;p1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69" name="Google Shape;369;p1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0" name="Google Shape;370;p1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1" name="Google Shape;371;p1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0" name="Google Shape;380;p1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1" name="Google Shape;381;p1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0" name="Google Shape;390;p1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1" name="Google Shape;391;p1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394" name="Google Shape;394;p1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1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396" name="Google Shape;396;p19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138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1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8" name="Google Shape;398;p19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399" name="Google Shape;399;p19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boxes with header">
  <p:cSld name="CUSTOM_1_1_1_1_1_1_1_1"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1" name="Google Shape;401;p2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02" name="Google Shape;402;p2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3" name="Google Shape;403;p2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4" name="Google Shape;404;p2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5" name="Google Shape;405;p2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6" name="Google Shape;406;p2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7" name="Google Shape;407;p2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8" name="Google Shape;408;p2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09" name="Google Shape;409;p2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0" name="Google Shape;410;p2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1" name="Google Shape;411;p2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2" name="Google Shape;412;p2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3" name="Google Shape;413;p2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4" name="Google Shape;414;p2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5" name="Google Shape;415;p2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6" name="Google Shape;416;p2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7" name="Google Shape;417;p2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8" name="Google Shape;418;p2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19" name="Google Shape;419;p2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0" name="Google Shape;420;p2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1" name="Google Shape;421;p2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2" name="Google Shape;422;p2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3" name="Google Shape;423;p2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4" name="Google Shape;424;p2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5" name="Google Shape;425;p2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6" name="Google Shape;426;p2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7" name="Google Shape;427;p2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8" name="Google Shape;428;p2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29" name="Google Shape;429;p2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0" name="Google Shape;430;p2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1" name="Google Shape;431;p2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2" name="Google Shape;432;p2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3" name="Google Shape;433;p2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4" name="Google Shape;434;p2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5" name="Google Shape;435;p2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6" name="Google Shape;436;p2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7" name="Google Shape;437;p2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8" name="Google Shape;438;p2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39" name="Google Shape;439;p2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0" name="Google Shape;440;p2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1" name="Google Shape;441;p2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2" name="Google Shape;442;p2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3" name="Google Shape;443;p2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4" name="Google Shape;444;p2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5" name="Google Shape;445;p2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6" name="Google Shape;446;p2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7" name="Google Shape;447;p2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8" name="Google Shape;448;p2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49" name="Google Shape;449;p2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0" name="Google Shape;450;p2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1" name="Google Shape;451;p2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2" name="Google Shape;452;p2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3" name="Google Shape;453;p2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4" name="Google Shape;454;p2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5" name="Google Shape;455;p2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6" name="Google Shape;456;p2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7" name="Google Shape;457;p2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8" name="Google Shape;458;p2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59" name="Google Shape;459;p2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60" name="Google Shape;460;p2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461" name="Google Shape;461;p20"/>
          <p:cNvSpPr txBox="1">
            <a:spLocks noGrp="1"/>
          </p:cNvSpPr>
          <p:nvPr>
            <p:ph type="title"/>
          </p:nvPr>
        </p:nvSpPr>
        <p:spPr>
          <a:xfrm>
            <a:off x="209775" y="468575"/>
            <a:ext cx="5016000" cy="6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2" name="Google Shape;462;p2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463" name="Google Shape;463;p20"/>
          <p:cNvSpPr txBox="1"/>
          <p:nvPr/>
        </p:nvSpPr>
        <p:spPr>
          <a:xfrm>
            <a:off x="0" y="-39600"/>
            <a:ext cx="263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▶ </a:t>
            </a:r>
            <a:endParaRPr sz="800" b="1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464" name="Google Shape;464;p2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2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6" name="Google Shape;466;p2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●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○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Lexend"/>
              <a:buChar char="■"/>
              <a:defRPr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467" name="Google Shape;467;p2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●"/>
              <a:defRPr>
                <a:solidFill>
                  <a:schemeClr val="lt1"/>
                </a:solidFill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8" name="Google Shape;468;p2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CUSTOM_1_1_1_1_1_1_1_1_1_1"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0" name="Google Shape;470;p2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471" name="Google Shape;471;p2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2" name="Google Shape;472;p2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3" name="Google Shape;473;p2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4" name="Google Shape;474;p2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5" name="Google Shape;475;p2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6" name="Google Shape;476;p2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7" name="Google Shape;477;p2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8" name="Google Shape;478;p2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79" name="Google Shape;479;p2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0" name="Google Shape;480;p2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1" name="Google Shape;481;p2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2" name="Google Shape;482;p2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3" name="Google Shape;483;p2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4" name="Google Shape;484;p2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5" name="Google Shape;485;p2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6" name="Google Shape;486;p2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7" name="Google Shape;487;p2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8" name="Google Shape;488;p2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89" name="Google Shape;489;p2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0" name="Google Shape;490;p2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1" name="Google Shape;491;p2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2" name="Google Shape;492;p2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3" name="Google Shape;493;p2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4" name="Google Shape;494;p2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5" name="Google Shape;495;p2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6" name="Google Shape;496;p2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7" name="Google Shape;497;p2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8" name="Google Shape;498;p2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499" name="Google Shape;499;p2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0" name="Google Shape;500;p2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1" name="Google Shape;501;p2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2" name="Google Shape;502;p2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3" name="Google Shape;503;p2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4" name="Google Shape;504;p2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5" name="Google Shape;505;p2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6" name="Google Shape;506;p2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7" name="Google Shape;507;p2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8" name="Google Shape;508;p2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09" name="Google Shape;509;p2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0" name="Google Shape;510;p2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1" name="Google Shape;511;p2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2" name="Google Shape;512;p2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3" name="Google Shape;513;p2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4" name="Google Shape;514;p2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5" name="Google Shape;515;p2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6" name="Google Shape;516;p2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7" name="Google Shape;517;p2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8" name="Google Shape;518;p2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19" name="Google Shape;519;p2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0" name="Google Shape;520;p2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1" name="Google Shape;521;p2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2" name="Google Shape;522;p2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4" name="Google Shape;524;p2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5" name="Google Shape;525;p2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6" name="Google Shape;526;p2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7" name="Google Shape;527;p2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8" name="Google Shape;528;p2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29" name="Google Shape;529;p2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30" name="Google Shape;530;p2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31" name="Google Shape;531;p2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2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33" name="Google Shape;533;p21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352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4" name="Google Shape;534;p2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CUSTOM_1_1_1_1_1_1_1_1_1_1_1"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6" name="Google Shape;536;p2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537" name="Google Shape;537;p2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8" name="Google Shape;538;p2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39" name="Google Shape;539;p2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0" name="Google Shape;540;p2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1" name="Google Shape;541;p2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2" name="Google Shape;542;p2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3" name="Google Shape;543;p2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4" name="Google Shape;544;p2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5" name="Google Shape;545;p2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6" name="Google Shape;546;p2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7" name="Google Shape;547;p2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8" name="Google Shape;548;p2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9" name="Google Shape;549;p2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0" name="Google Shape;550;p2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1" name="Google Shape;551;p2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2" name="Google Shape;552;p2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3" name="Google Shape;553;p2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4" name="Google Shape;554;p2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5" name="Google Shape;555;p2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6" name="Google Shape;556;p2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7" name="Google Shape;557;p2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8" name="Google Shape;558;p2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59" name="Google Shape;559;p2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0" name="Google Shape;560;p2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1" name="Google Shape;561;p2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2" name="Google Shape;562;p2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3" name="Google Shape;563;p2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4" name="Google Shape;564;p2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5" name="Google Shape;565;p2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6" name="Google Shape;566;p2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7" name="Google Shape;567;p2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8" name="Google Shape;568;p2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69" name="Google Shape;569;p2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0" name="Google Shape;570;p2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1" name="Google Shape;571;p2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2" name="Google Shape;572;p2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3" name="Google Shape;573;p2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4" name="Google Shape;574;p2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5" name="Google Shape;575;p2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6" name="Google Shape;576;p2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7" name="Google Shape;577;p2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8" name="Google Shape;578;p2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79" name="Google Shape;579;p2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0" name="Google Shape;580;p2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1" name="Google Shape;581;p2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2" name="Google Shape;582;p2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3" name="Google Shape;583;p2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4" name="Google Shape;584;p2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5" name="Google Shape;585;p2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6" name="Google Shape;586;p2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7" name="Google Shape;587;p2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8" name="Google Shape;588;p2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89" name="Google Shape;589;p2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0" name="Google Shape;590;p2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1" name="Google Shape;591;p2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2" name="Google Shape;592;p2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3" name="Google Shape;593;p2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4" name="Google Shape;594;p2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95" name="Google Shape;595;p2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596" name="Google Shape;596;p2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597" name="Google Shape;597;p2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8" name="Google Shape;598;p2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99" name="Google Shape;599;p2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CUSTOM_1_1_1_1_1_1_1_1_1_1_2"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1" name="Google Shape;601;p2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02" name="Google Shape;602;p2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3" name="Google Shape;603;p2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4" name="Google Shape;604;p2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5" name="Google Shape;605;p2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6" name="Google Shape;606;p2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7" name="Google Shape;607;p2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8" name="Google Shape;608;p2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09" name="Google Shape;609;p2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0" name="Google Shape;610;p2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1" name="Google Shape;611;p2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2" name="Google Shape;612;p2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3" name="Google Shape;613;p2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4" name="Google Shape;614;p2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5" name="Google Shape;615;p2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6" name="Google Shape;616;p2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7" name="Google Shape;617;p2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8" name="Google Shape;618;p2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19" name="Google Shape;619;p2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0" name="Google Shape;620;p2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1" name="Google Shape;621;p2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2" name="Google Shape;622;p2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3" name="Google Shape;623;p2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4" name="Google Shape;624;p2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5" name="Google Shape;625;p2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6" name="Google Shape;626;p2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7" name="Google Shape;627;p2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8" name="Google Shape;628;p2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29" name="Google Shape;629;p2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0" name="Google Shape;630;p2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1" name="Google Shape;631;p2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2" name="Google Shape;632;p2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3" name="Google Shape;633;p2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4" name="Google Shape;634;p2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5" name="Google Shape;635;p2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6" name="Google Shape;636;p2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7" name="Google Shape;637;p2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8" name="Google Shape;638;p2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39" name="Google Shape;639;p2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0" name="Google Shape;640;p2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1" name="Google Shape;641;p2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2" name="Google Shape;642;p2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3" name="Google Shape;643;p2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4" name="Google Shape;644;p2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5" name="Google Shape;645;p2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6" name="Google Shape;646;p2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7" name="Google Shape;647;p2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8" name="Google Shape;648;p2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49" name="Google Shape;649;p2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0" name="Google Shape;650;p2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1" name="Google Shape;651;p2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2" name="Google Shape;652;p2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3" name="Google Shape;653;p2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4" name="Google Shape;654;p2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5" name="Google Shape;655;p2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6" name="Google Shape;656;p2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7" name="Google Shape;657;p2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8" name="Google Shape;658;p2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59" name="Google Shape;659;p2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0" name="Google Shape;660;p2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661" name="Google Shape;661;p2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662" name="Google Shape;662;p2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23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40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4" name="Google Shape;664;p23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7353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665" name="Google Shape;665;p2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1_1_1_1_1_1_1_1_1_1_2_1"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7" name="Google Shape;667;p2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668" name="Google Shape;668;p2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69" name="Google Shape;669;p2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0" name="Google Shape;670;p2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1" name="Google Shape;671;p2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2" name="Google Shape;672;p2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3" name="Google Shape;673;p2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4" name="Google Shape;674;p2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5" name="Google Shape;675;p2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6" name="Google Shape;676;p2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7" name="Google Shape;677;p2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8" name="Google Shape;678;p2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79" name="Google Shape;679;p2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0" name="Google Shape;680;p2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1" name="Google Shape;681;p2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2" name="Google Shape;682;p2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3" name="Google Shape;683;p2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4" name="Google Shape;684;p2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5" name="Google Shape;685;p2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6" name="Google Shape;686;p2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7" name="Google Shape;687;p2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8" name="Google Shape;688;p2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89" name="Google Shape;689;p2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0" name="Google Shape;690;p2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1" name="Google Shape;691;p2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2" name="Google Shape;692;p2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3" name="Google Shape;693;p2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4" name="Google Shape;694;p2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5" name="Google Shape;695;p2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6" name="Google Shape;696;p2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7" name="Google Shape;697;p2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8" name="Google Shape;698;p2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699" name="Google Shape;699;p2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0" name="Google Shape;700;p2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1" name="Google Shape;701;p2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2" name="Google Shape;702;p2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3" name="Google Shape;703;p2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4" name="Google Shape;704;p2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5" name="Google Shape;705;p2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6" name="Google Shape;706;p2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7" name="Google Shape;707;p2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8" name="Google Shape;708;p2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09" name="Google Shape;709;p2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2" name="Google Shape;712;p2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3" name="Google Shape;713;p2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6" name="Google Shape;716;p2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7" name="Google Shape;717;p2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0" name="Google Shape;720;p2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1" name="Google Shape;721;p2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4" name="Google Shape;724;p2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5" name="Google Shape;725;p2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27" name="Google Shape;727;p2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28" name="Google Shape;728;p2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2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41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0" name="Google Shape;730;p24"/>
          <p:cNvSpPr txBox="1">
            <a:spLocks noGrp="1"/>
          </p:cNvSpPr>
          <p:nvPr>
            <p:ph type="body" idx="1"/>
          </p:nvPr>
        </p:nvSpPr>
        <p:spPr>
          <a:xfrm>
            <a:off x="208725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1" name="Google Shape;731;p24"/>
          <p:cNvSpPr txBox="1">
            <a:spLocks noGrp="1"/>
          </p:cNvSpPr>
          <p:nvPr>
            <p:ph type="body" idx="2"/>
          </p:nvPr>
        </p:nvSpPr>
        <p:spPr>
          <a:xfrm>
            <a:off x="4684150" y="2320375"/>
            <a:ext cx="4254900" cy="259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732" name="Google Shape;732;p2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CUSTOM_1_1_1_1_1_1_1_1_1_1_2_1_1"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4" name="Google Shape;734;p2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735" name="Google Shape;735;p2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6" name="Google Shape;736;p2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7" name="Google Shape;737;p2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8" name="Google Shape;738;p2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39" name="Google Shape;739;p2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0" name="Google Shape;740;p2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1" name="Google Shape;741;p2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4" name="Google Shape;744;p2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5" name="Google Shape;745;p2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8" name="Google Shape;748;p2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49" name="Google Shape;749;p2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2" name="Google Shape;752;p2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3" name="Google Shape;753;p2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6" name="Google Shape;756;p2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7" name="Google Shape;757;p2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0" name="Google Shape;760;p2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1" name="Google Shape;761;p2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4" name="Google Shape;764;p2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5" name="Google Shape;765;p2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6" name="Google Shape;766;p2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7" name="Google Shape;767;p2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8" name="Google Shape;768;p2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69" name="Google Shape;769;p2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0" name="Google Shape;770;p2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1" name="Google Shape;771;p2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2" name="Google Shape;772;p2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3" name="Google Shape;773;p2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4" name="Google Shape;774;p2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5" name="Google Shape;775;p2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6" name="Google Shape;776;p2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7" name="Google Shape;777;p2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8" name="Google Shape;778;p2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79" name="Google Shape;779;p2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0" name="Google Shape;780;p2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1" name="Google Shape;781;p2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2" name="Google Shape;782;p2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3" name="Google Shape;783;p2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4" name="Google Shape;784;p2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5" name="Google Shape;785;p2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6" name="Google Shape;786;p2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7" name="Google Shape;787;p2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8" name="Google Shape;788;p2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89" name="Google Shape;789;p2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0" name="Google Shape;790;p2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1" name="Google Shape;791;p2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2" name="Google Shape;792;p2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793" name="Google Shape;793;p2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794" name="Google Shape;794;p2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795" name="Google Shape;795;p2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6" name="Google Shape;796;p2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76011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97" name="Google Shape;797;p2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one column text">
  <p:cSld name="CUSTOM_1_1_1_1_1_1_1_1_1_1_2_1_1_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9" name="Google Shape;799;p2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00" name="Google Shape;800;p2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1" name="Google Shape;801;p2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2" name="Google Shape;802;p2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3" name="Google Shape;803;p2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4" name="Google Shape;804;p2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5" name="Google Shape;805;p2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8" name="Google Shape;808;p2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09" name="Google Shape;809;p2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0" name="Google Shape;810;p2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1" name="Google Shape;811;p2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2" name="Google Shape;812;p2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3" name="Google Shape;813;p2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4" name="Google Shape;814;p2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5" name="Google Shape;815;p2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6" name="Google Shape;816;p2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7" name="Google Shape;817;p2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8" name="Google Shape;818;p2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19" name="Google Shape;819;p2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0" name="Google Shape;820;p2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1" name="Google Shape;821;p2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2" name="Google Shape;822;p2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3" name="Google Shape;823;p2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4" name="Google Shape;824;p2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5" name="Google Shape;825;p2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6" name="Google Shape;826;p2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7" name="Google Shape;827;p2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8" name="Google Shape;828;p2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29" name="Google Shape;829;p2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0" name="Google Shape;830;p2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1" name="Google Shape;831;p2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2" name="Google Shape;832;p2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3" name="Google Shape;833;p2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4" name="Google Shape;834;p2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5" name="Google Shape;835;p2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6" name="Google Shape;836;p2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7" name="Google Shape;837;p2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8" name="Google Shape;838;p2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39" name="Google Shape;839;p2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0" name="Google Shape;840;p2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1" name="Google Shape;841;p2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2" name="Google Shape;842;p2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3" name="Google Shape;843;p2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4" name="Google Shape;844;p2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5" name="Google Shape;845;p2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6" name="Google Shape;846;p2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7" name="Google Shape;847;p2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8" name="Google Shape;848;p2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49" name="Google Shape;849;p2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0" name="Google Shape;850;p2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1" name="Google Shape;851;p2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2" name="Google Shape;852;p2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3" name="Google Shape;853;p2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4" name="Google Shape;854;p2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5" name="Google Shape;855;p2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6" name="Google Shape;856;p2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7" name="Google Shape;857;p2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58" name="Google Shape;858;p2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859" name="Google Shape;859;p2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860" name="Google Shape;860;p2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2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5584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62" name="Google Shape;862;p26"/>
          <p:cNvSpPr txBox="1">
            <a:spLocks noGrp="1"/>
          </p:cNvSpPr>
          <p:nvPr>
            <p:ph type="subTitle" idx="1"/>
          </p:nvPr>
        </p:nvSpPr>
        <p:spPr>
          <a:xfrm>
            <a:off x="5767125" y="425525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3" name="Google Shape;863;p26"/>
          <p:cNvSpPr txBox="1">
            <a:spLocks noGrp="1"/>
          </p:cNvSpPr>
          <p:nvPr>
            <p:ph type="body" idx="2"/>
          </p:nvPr>
        </p:nvSpPr>
        <p:spPr>
          <a:xfrm>
            <a:off x="208725" y="3050325"/>
            <a:ext cx="6666600" cy="18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864" name="Google Shape;864;p2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CUSTOM_1_1_1_1_1_1_1_1_1_1_2_1_1_1_1">
    <p:spTree>
      <p:nvGrpSpPr>
        <p:cNvPr id="1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6" name="Google Shape;866;p2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867" name="Google Shape;867;p2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8" name="Google Shape;868;p2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69" name="Google Shape;869;p2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0" name="Google Shape;870;p2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1" name="Google Shape;871;p2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2" name="Google Shape;872;p2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3" name="Google Shape;873;p2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4" name="Google Shape;874;p2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5" name="Google Shape;875;p2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6" name="Google Shape;876;p2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7" name="Google Shape;877;p2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8" name="Google Shape;878;p2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79" name="Google Shape;879;p2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0" name="Google Shape;880;p2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1" name="Google Shape;881;p2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2" name="Google Shape;882;p2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3" name="Google Shape;883;p2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4" name="Google Shape;884;p2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5" name="Google Shape;885;p2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6" name="Google Shape;886;p2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8" name="Google Shape;888;p2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89" name="Google Shape;889;p2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0" name="Google Shape;890;p2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1" name="Google Shape;891;p2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2" name="Google Shape;892;p2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3" name="Google Shape;893;p2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4" name="Google Shape;894;p2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5" name="Google Shape;895;p2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6" name="Google Shape;896;p2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7" name="Google Shape;897;p2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8" name="Google Shape;898;p2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899" name="Google Shape;899;p2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0" name="Google Shape;900;p2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1" name="Google Shape;901;p2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2" name="Google Shape;902;p2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3" name="Google Shape;903;p2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4" name="Google Shape;904;p2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5" name="Google Shape;905;p2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6" name="Google Shape;906;p2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7" name="Google Shape;907;p2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8" name="Google Shape;908;p2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09" name="Google Shape;909;p2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0" name="Google Shape;910;p2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1" name="Google Shape;911;p2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2" name="Google Shape;912;p2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3" name="Google Shape;913;p2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4" name="Google Shape;914;p2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5" name="Google Shape;915;p2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6" name="Google Shape;916;p2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7" name="Google Shape;917;p2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8" name="Google Shape;918;p2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19" name="Google Shape;919;p2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0" name="Google Shape;920;p2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1" name="Google Shape;921;p2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2" name="Google Shape;922;p2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3" name="Google Shape;923;p2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4" name="Google Shape;924;p2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25" name="Google Shape;925;p2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926" name="Google Shape;926;p2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927" name="Google Shape;927;p2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8" name="Google Shape;928;p27"/>
          <p:cNvSpPr txBox="1">
            <a:spLocks noGrp="1"/>
          </p:cNvSpPr>
          <p:nvPr>
            <p:ph type="title"/>
          </p:nvPr>
        </p:nvSpPr>
        <p:spPr>
          <a:xfrm>
            <a:off x="836250" y="1569150"/>
            <a:ext cx="74715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29" name="Google Shape;929;p2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_1"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32" name="Google Shape;932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33" name="Google Shape;933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_1"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2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37" name="Google Shape;937;p2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38" name="Google Shape;938;p2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939" name="Google Shape;939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section title and description">
  <p:cSld name="CUSTOM_1_1_1_1_1_1_1_1_1_1_2_1_1_1_1_1"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1" name="Google Shape;941;p3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942" name="Google Shape;942;p3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5" name="Google Shape;975;p3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6" name="Google Shape;976;p3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7" name="Google Shape;977;p3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8" name="Google Shape;978;p3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79" name="Google Shape;979;p3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0" name="Google Shape;980;p3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1" name="Google Shape;981;p3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2" name="Google Shape;982;p3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3" name="Google Shape;983;p3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4" name="Google Shape;984;p3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5" name="Google Shape;985;p3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6" name="Google Shape;986;p3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7" name="Google Shape;987;p3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8" name="Google Shape;988;p3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89" name="Google Shape;989;p3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0" name="Google Shape;990;p3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1" name="Google Shape;991;p3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2" name="Google Shape;992;p3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3" name="Google Shape;993;p3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4" name="Google Shape;994;p3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5" name="Google Shape;995;p3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6" name="Google Shape;996;p3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7" name="Google Shape;997;p3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8" name="Google Shape;998;p3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999" name="Google Shape;999;p3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0" name="Google Shape;1000;p3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01" name="Google Shape;1001;p3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02" name="Google Shape;1002;p3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3" name="Google Shape;1003;p3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4" name="Google Shape;1004;p30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3238500" cy="9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5" name="Google Shape;1005;p3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USTOM_1_1_1_1_1_1_1_1_1_1_2_1_1_1_1_1_1"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7" name="Google Shape;1007;p3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08" name="Google Shape;1008;p3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09" name="Google Shape;1009;p3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0" name="Google Shape;1010;p3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1" name="Google Shape;1011;p3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2" name="Google Shape;1012;p3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3" name="Google Shape;1013;p3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4" name="Google Shape;1014;p3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5" name="Google Shape;1015;p3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6" name="Google Shape;1016;p3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7" name="Google Shape;1017;p3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8" name="Google Shape;1018;p3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19" name="Google Shape;1019;p3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0" name="Google Shape;1020;p3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1" name="Google Shape;1021;p3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2" name="Google Shape;1022;p3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3" name="Google Shape;1023;p3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4" name="Google Shape;1024;p3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5" name="Google Shape;1025;p3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6" name="Google Shape;1026;p3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7" name="Google Shape;1027;p3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8" name="Google Shape;1028;p3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29" name="Google Shape;1029;p3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0" name="Google Shape;1030;p3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1" name="Google Shape;1031;p3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2" name="Google Shape;1032;p3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3" name="Google Shape;1033;p3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4" name="Google Shape;1034;p3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5" name="Google Shape;1035;p3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6" name="Google Shape;1036;p3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7" name="Google Shape;1037;p3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8" name="Google Shape;1038;p3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39" name="Google Shape;1039;p3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0" name="Google Shape;1040;p3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1" name="Google Shape;1041;p3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2" name="Google Shape;1042;p3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3" name="Google Shape;1043;p3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4" name="Google Shape;1044;p3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5" name="Google Shape;1045;p3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6" name="Google Shape;1046;p3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7" name="Google Shape;1047;p3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8" name="Google Shape;1048;p3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49" name="Google Shape;1049;p3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0" name="Google Shape;1050;p3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1" name="Google Shape;1051;p3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2" name="Google Shape;1052;p3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3" name="Google Shape;1053;p3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4" name="Google Shape;1054;p3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5" name="Google Shape;1055;p3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6" name="Google Shape;1056;p3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7" name="Google Shape;1057;p3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8" name="Google Shape;1058;p3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59" name="Google Shape;1059;p3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0" name="Google Shape;1060;p3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1" name="Google Shape;1061;p3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2" name="Google Shape;1062;p3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3" name="Google Shape;1063;p3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4" name="Google Shape;1064;p3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5" name="Google Shape;1065;p3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66" name="Google Shape;1066;p3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067" name="Google Shape;1067;p3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068" name="Google Shape;1068;p3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31"/>
          <p:cNvSpPr txBox="1">
            <a:spLocks noGrp="1"/>
          </p:cNvSpPr>
          <p:nvPr>
            <p:ph type="body" idx="1"/>
          </p:nvPr>
        </p:nvSpPr>
        <p:spPr>
          <a:xfrm>
            <a:off x="1578900" y="11350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 algn="ctr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 algn="ctr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070" name="Google Shape;1070;p3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CUSTOM_1_1_1_1_1_1_1_1_1_1_2_1_1_1_1_1_1_1">
    <p:spTree>
      <p:nvGrpSpPr>
        <p:cNvPr id="1" name="Shape 10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2" name="Google Shape;1072;p3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073" name="Google Shape;1073;p3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4" name="Google Shape;1074;p3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5" name="Google Shape;1075;p3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6" name="Google Shape;1076;p3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7" name="Google Shape;1077;p3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8" name="Google Shape;1078;p3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79" name="Google Shape;1079;p3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0" name="Google Shape;1080;p3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1" name="Google Shape;1081;p3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2" name="Google Shape;1082;p3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3" name="Google Shape;1083;p3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4" name="Google Shape;1084;p3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5" name="Google Shape;1085;p3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6" name="Google Shape;1086;p3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7" name="Google Shape;1087;p3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8" name="Google Shape;1088;p3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89" name="Google Shape;1089;p3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0" name="Google Shape;1090;p3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1" name="Google Shape;1091;p3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2" name="Google Shape;1092;p3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3" name="Google Shape;1093;p3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4" name="Google Shape;1094;p3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5" name="Google Shape;1095;p3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6" name="Google Shape;1096;p3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7" name="Google Shape;1097;p3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8" name="Google Shape;1098;p3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099" name="Google Shape;1099;p3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0" name="Google Shape;1100;p3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1" name="Google Shape;1101;p3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2" name="Google Shape;1102;p3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3" name="Google Shape;1103;p3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4" name="Google Shape;1104;p3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5" name="Google Shape;1105;p3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6" name="Google Shape;1106;p3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7" name="Google Shape;1107;p3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8" name="Google Shape;1108;p3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09" name="Google Shape;1109;p3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0" name="Google Shape;1110;p3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1" name="Google Shape;1111;p3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2" name="Google Shape;1112;p3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3" name="Google Shape;1113;p3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4" name="Google Shape;1114;p3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5" name="Google Shape;1115;p3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6" name="Google Shape;1116;p3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7" name="Google Shape;1117;p3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8" name="Google Shape;1118;p3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19" name="Google Shape;1119;p3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0" name="Google Shape;1120;p3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1" name="Google Shape;1121;p3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2" name="Google Shape;1122;p3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3" name="Google Shape;1123;p3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4" name="Google Shape;1124;p3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5" name="Google Shape;1125;p3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6" name="Google Shape;1126;p3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7" name="Google Shape;1127;p3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8" name="Google Shape;1128;p3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29" name="Google Shape;1129;p3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0" name="Google Shape;1130;p3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31" name="Google Shape;1131;p3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32" name="Google Shape;1132;p3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33" name="Google Shape;1133;p3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4" name="Google Shape;1134;p32"/>
          <p:cNvSpPr txBox="1">
            <a:spLocks noGrp="1"/>
          </p:cNvSpPr>
          <p:nvPr>
            <p:ph type="body" idx="1"/>
          </p:nvPr>
        </p:nvSpPr>
        <p:spPr>
          <a:xfrm>
            <a:off x="2919350" y="1423650"/>
            <a:ext cx="5986200" cy="287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135" name="Google Shape;1135;p32"/>
          <p:cNvSpPr txBox="1">
            <a:spLocks noGrp="1"/>
          </p:cNvSpPr>
          <p:nvPr>
            <p:ph type="title"/>
          </p:nvPr>
        </p:nvSpPr>
        <p:spPr>
          <a:xfrm>
            <a:off x="221150" y="1423650"/>
            <a:ext cx="2510100" cy="229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36" name="Google Shape;1136;p3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grid">
  <p:cSld name="CUSTOM_1_1_1_1_1_1_1_1_1_1_2_1_1_1_1_1_1_1_1">
    <p:spTree>
      <p:nvGrpSpPr>
        <p:cNvPr id="1" name="Shape 1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8" name="Google Shape;1138;p3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139" name="Google Shape;1139;p3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0" name="Google Shape;1140;p3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1" name="Google Shape;1141;p3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2" name="Google Shape;1142;p3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3" name="Google Shape;1143;p3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4" name="Google Shape;1144;p3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5" name="Google Shape;1145;p3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6" name="Google Shape;1146;p3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7" name="Google Shape;1147;p3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8" name="Google Shape;1148;p3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49" name="Google Shape;1149;p3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0" name="Google Shape;1150;p3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1" name="Google Shape;1151;p3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2" name="Google Shape;1152;p3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3" name="Google Shape;1153;p3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4" name="Google Shape;1154;p3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5" name="Google Shape;1155;p3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6" name="Google Shape;1156;p3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7" name="Google Shape;1157;p3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8" name="Google Shape;1158;p3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59" name="Google Shape;1159;p3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0" name="Google Shape;1160;p3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1" name="Google Shape;1161;p3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2" name="Google Shape;1162;p3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3" name="Google Shape;1163;p3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4" name="Google Shape;1164;p3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5" name="Google Shape;1165;p3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6" name="Google Shape;1166;p3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7" name="Google Shape;1167;p3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8" name="Google Shape;1168;p3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69" name="Google Shape;1169;p3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0" name="Google Shape;1170;p3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1" name="Google Shape;1171;p3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2" name="Google Shape;1172;p3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3" name="Google Shape;1173;p3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4" name="Google Shape;1174;p3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5" name="Google Shape;1175;p3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6" name="Google Shape;1176;p3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7" name="Google Shape;1177;p3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8" name="Google Shape;1178;p3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79" name="Google Shape;1179;p3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0" name="Google Shape;1180;p3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1" name="Google Shape;1181;p3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2" name="Google Shape;1182;p3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3" name="Google Shape;1183;p3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4" name="Google Shape;1184;p3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5" name="Google Shape;1185;p3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6" name="Google Shape;1186;p3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7" name="Google Shape;1187;p3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8" name="Google Shape;1188;p3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89" name="Google Shape;1189;p3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0" name="Google Shape;1190;p3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1" name="Google Shape;1191;p3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2" name="Google Shape;1192;p3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3" name="Google Shape;1193;p3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4" name="Google Shape;1194;p3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5" name="Google Shape;1195;p3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6" name="Google Shape;1196;p3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197" name="Google Shape;1197;p3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198" name="Google Shape;1198;p3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199" name="Google Shape;1199;p3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0" name="Google Shape;1200;p3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CUSTOM_1_1_1_1_1_1_1_1_1_1_2_1_1_1_1_1_1_1_1_1">
    <p:spTree>
      <p:nvGrpSpPr>
        <p:cNvPr id="1" name="Shape 1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2" name="Google Shape;1202;p3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sp>
        <p:nvSpPr>
          <p:cNvPr id="1203" name="Google Shape;1203;p3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3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CUSTOM_1_1_1_1_1_1_1_1_1_1_2_1_1_1_1_1_1_1_1_1_1"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p35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07" name="Google Shape;1207;p35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08" name="Google Shape;1208;p35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09" name="Google Shape;1209;p35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0" name="Google Shape;1210;p35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1" name="Google Shape;1211;p35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2" name="Google Shape;1212;p35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3" name="Google Shape;1213;p35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4" name="Google Shape;1214;p35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5" name="Google Shape;1215;p35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6" name="Google Shape;1216;p35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7" name="Google Shape;1217;p35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8" name="Google Shape;1218;p35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19" name="Google Shape;1219;p35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0" name="Google Shape;1220;p35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1" name="Google Shape;1221;p35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2" name="Google Shape;1222;p35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3" name="Google Shape;1223;p35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4" name="Google Shape;1224;p35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5" name="Google Shape;1225;p35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6" name="Google Shape;1226;p35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7" name="Google Shape;1227;p35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8" name="Google Shape;1228;p35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29" name="Google Shape;1229;p35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0" name="Google Shape;1230;p35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1" name="Google Shape;1231;p35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2" name="Google Shape;1232;p35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3" name="Google Shape;1233;p35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4" name="Google Shape;1234;p35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5" name="Google Shape;1235;p35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6" name="Google Shape;1236;p35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7" name="Google Shape;1237;p35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8" name="Google Shape;1238;p35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39" name="Google Shape;1239;p35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0" name="Google Shape;1240;p35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1" name="Google Shape;1241;p35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2" name="Google Shape;1242;p35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3" name="Google Shape;1243;p35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4" name="Google Shape;1244;p35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5" name="Google Shape;1245;p35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6" name="Google Shape;1246;p35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7" name="Google Shape;1247;p35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8" name="Google Shape;1248;p35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49" name="Google Shape;1249;p35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0" name="Google Shape;1250;p35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1" name="Google Shape;1251;p35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2" name="Google Shape;1252;p35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3" name="Google Shape;1253;p35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4" name="Google Shape;1254;p35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5" name="Google Shape;1255;p35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6" name="Google Shape;1256;p35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7" name="Google Shape;1257;p35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8" name="Google Shape;1258;p35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59" name="Google Shape;1259;p35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0" name="Google Shape;1260;p35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1" name="Google Shape;1261;p35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2" name="Google Shape;1262;p35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3" name="Google Shape;1263;p35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4" name="Google Shape;1264;p35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5" name="Google Shape;1265;p35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66" name="Google Shape;1266;p35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267" name="Google Shape;1267;p35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8" name="Google Shape;1268;p3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69" name="Google Shape;1269;p35"/>
          <p:cNvSpPr txBox="1">
            <a:spLocks noGrp="1"/>
          </p:cNvSpPr>
          <p:nvPr>
            <p:ph type="subTitle" idx="1"/>
          </p:nvPr>
        </p:nvSpPr>
        <p:spPr>
          <a:xfrm>
            <a:off x="20872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0" name="Google Shape;1270;p35"/>
          <p:cNvSpPr txBox="1">
            <a:spLocks noGrp="1"/>
          </p:cNvSpPr>
          <p:nvPr>
            <p:ph type="subTitle" idx="2"/>
          </p:nvPr>
        </p:nvSpPr>
        <p:spPr>
          <a:xfrm>
            <a:off x="3281550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1" name="Google Shape;1271;p35"/>
          <p:cNvSpPr txBox="1">
            <a:spLocks noGrp="1"/>
          </p:cNvSpPr>
          <p:nvPr>
            <p:ph type="subTitle" idx="3"/>
          </p:nvPr>
        </p:nvSpPr>
        <p:spPr>
          <a:xfrm>
            <a:off x="6354375" y="2464950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2" name="Google Shape;1272;p35"/>
          <p:cNvSpPr txBox="1">
            <a:spLocks noGrp="1"/>
          </p:cNvSpPr>
          <p:nvPr>
            <p:ph type="subTitle" idx="4"/>
          </p:nvPr>
        </p:nvSpPr>
        <p:spPr>
          <a:xfrm>
            <a:off x="20872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3" name="Google Shape;1273;p35"/>
          <p:cNvSpPr txBox="1">
            <a:spLocks noGrp="1"/>
          </p:cNvSpPr>
          <p:nvPr>
            <p:ph type="subTitle" idx="5"/>
          </p:nvPr>
        </p:nvSpPr>
        <p:spPr>
          <a:xfrm>
            <a:off x="3281550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4" name="Google Shape;1274;p35"/>
          <p:cNvSpPr txBox="1">
            <a:spLocks noGrp="1"/>
          </p:cNvSpPr>
          <p:nvPr>
            <p:ph type="subTitle" idx="6"/>
          </p:nvPr>
        </p:nvSpPr>
        <p:spPr>
          <a:xfrm>
            <a:off x="6354375" y="3659899"/>
            <a:ext cx="2580900" cy="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5" name="Google Shape;1275;p35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ody and image">
  <p:cSld name="CUSTOM_1_1_1_1_1_1_1_1_1_1_2_1_1_1_1_1_1_1_1_1_1_1">
    <p:spTree>
      <p:nvGrpSpPr>
        <p:cNvPr id="1" name="Shape 1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7" name="Google Shape;1277;p36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278" name="Google Shape;1278;p36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279" name="Google Shape;1279;p36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0" name="Google Shape;1280;p36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1" name="Google Shape;1281;p36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2" name="Google Shape;1282;p36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3" name="Google Shape;1283;p36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4" name="Google Shape;1284;p36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5" name="Google Shape;1285;p36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6" name="Google Shape;1286;p36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7" name="Google Shape;1287;p36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8" name="Google Shape;1288;p36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89" name="Google Shape;1289;p36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0" name="Google Shape;1290;p36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1" name="Google Shape;1291;p36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2" name="Google Shape;1292;p36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3" name="Google Shape;1293;p36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4" name="Google Shape;1294;p36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5" name="Google Shape;1295;p36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6" name="Google Shape;1296;p36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7" name="Google Shape;1297;p36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8" name="Google Shape;1298;p36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299" name="Google Shape;1299;p36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0" name="Google Shape;1300;p36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1" name="Google Shape;1301;p36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2" name="Google Shape;1302;p36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3" name="Google Shape;1303;p36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4" name="Google Shape;1304;p36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5" name="Google Shape;1305;p36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6" name="Google Shape;1306;p36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7" name="Google Shape;1307;p36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8" name="Google Shape;1308;p36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09" name="Google Shape;1309;p36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0" name="Google Shape;1310;p36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1" name="Google Shape;1311;p36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2" name="Google Shape;1312;p36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3" name="Google Shape;1313;p36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4" name="Google Shape;1314;p36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5" name="Google Shape;1315;p36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6" name="Google Shape;1316;p36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7" name="Google Shape;1317;p36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19" name="Google Shape;1319;p36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0" name="Google Shape;1320;p36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2" name="Google Shape;1322;p36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3" name="Google Shape;1323;p36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5" name="Google Shape;1325;p36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6" name="Google Shape;1326;p36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8" name="Google Shape;1328;p36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29" name="Google Shape;1329;p36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0" name="Google Shape;1330;p36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1" name="Google Shape;1331;p36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2" name="Google Shape;1332;p36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3" name="Google Shape;1333;p36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4" name="Google Shape;1334;p36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5" name="Google Shape;1335;p36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6" name="Google Shape;1336;p36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37" name="Google Shape;1337;p36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338" name="Google Shape;1338;p36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40" name="Google Shape;1340;p36"/>
          <p:cNvSpPr txBox="1">
            <a:spLocks noGrp="1"/>
          </p:cNvSpPr>
          <p:nvPr>
            <p:ph type="body" idx="1"/>
          </p:nvPr>
        </p:nvSpPr>
        <p:spPr>
          <a:xfrm>
            <a:off x="208725" y="2304400"/>
            <a:ext cx="33528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341" name="Google Shape;1341;p36"/>
          <p:cNvSpPr>
            <a:spLocks noGrp="1"/>
          </p:cNvSpPr>
          <p:nvPr>
            <p:ph type="pic" idx="2"/>
          </p:nvPr>
        </p:nvSpPr>
        <p:spPr>
          <a:xfrm>
            <a:off x="3769050" y="2304400"/>
            <a:ext cx="5156700" cy="25686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342" name="Google Shape;1342;p36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big ideas">
  <p:cSld name="CUSTOM_1_1_1_1_1_1_1_1_1_1_2_1_1_1_1_1_1_1_1_1_1_1_1">
    <p:spTree>
      <p:nvGrpSpPr>
        <p:cNvPr id="1" name="Shape 1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4" name="Google Shape;1344;p37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345" name="Google Shape;1345;p37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346" name="Google Shape;1346;p37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7" name="Google Shape;1347;p37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8" name="Google Shape;1348;p37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49" name="Google Shape;1349;p37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0" name="Google Shape;1350;p37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1" name="Google Shape;1351;p37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2" name="Google Shape;1352;p37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3" name="Google Shape;1353;p37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4" name="Google Shape;1354;p37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5" name="Google Shape;1355;p37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6" name="Google Shape;1356;p37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7" name="Google Shape;1357;p37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8" name="Google Shape;1358;p37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59" name="Google Shape;1359;p37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0" name="Google Shape;1360;p37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1" name="Google Shape;1361;p37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2" name="Google Shape;1362;p37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3" name="Google Shape;1363;p37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4" name="Google Shape;1364;p37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5" name="Google Shape;1365;p37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6" name="Google Shape;1366;p37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7" name="Google Shape;1367;p37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8" name="Google Shape;1368;p37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69" name="Google Shape;1369;p37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0" name="Google Shape;1370;p37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1" name="Google Shape;1371;p37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2" name="Google Shape;1372;p37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3" name="Google Shape;1373;p37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4" name="Google Shape;1374;p37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5" name="Google Shape;1375;p37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6" name="Google Shape;1376;p37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7" name="Google Shape;1377;p37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8" name="Google Shape;1378;p37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79" name="Google Shape;1379;p37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1" name="Google Shape;1381;p37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2" name="Google Shape;1382;p37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4" name="Google Shape;1384;p37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5" name="Google Shape;1385;p37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7" name="Google Shape;1387;p37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8" name="Google Shape;1388;p37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0" name="Google Shape;1390;p37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1" name="Google Shape;1391;p37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3" name="Google Shape;1393;p37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4" name="Google Shape;1394;p37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6" name="Google Shape;1396;p37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7" name="Google Shape;1397;p37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8" name="Google Shape;1398;p37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99" name="Google Shape;1399;p37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0" name="Google Shape;1400;p37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1" name="Google Shape;1401;p37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2" name="Google Shape;1402;p37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3" name="Google Shape;1403;p37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04" name="Google Shape;1404;p37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05" name="Google Shape;1405;p37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6" name="Google Shape;1406;p37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07" name="Google Shape;1407;p37"/>
          <p:cNvSpPr txBox="1">
            <a:spLocks noGrp="1"/>
          </p:cNvSpPr>
          <p:nvPr>
            <p:ph type="body" idx="1"/>
          </p:nvPr>
        </p:nvSpPr>
        <p:spPr>
          <a:xfrm>
            <a:off x="11736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08" name="Google Shape;1408;p37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9" name="Google Shape;1409;p37"/>
          <p:cNvSpPr txBox="1">
            <a:spLocks noGrp="1"/>
          </p:cNvSpPr>
          <p:nvPr>
            <p:ph type="body" idx="3"/>
          </p:nvPr>
        </p:nvSpPr>
        <p:spPr>
          <a:xfrm>
            <a:off x="4916100" y="2751950"/>
            <a:ext cx="30543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10" name="Google Shape;1410;p37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11" name="Google Shape;1411;p37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big ideas">
  <p:cSld name="CUSTOM_1_1_1_1_1_1_1_1_1_1_2_1_1_1_1_1_1_1_1_1_1_1_1_1">
    <p:spTree>
      <p:nvGrpSpPr>
        <p:cNvPr id="1" name="Shape 1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" name="Google Shape;1413;p38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14" name="Google Shape;1414;p38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15" name="Google Shape;1415;p38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6" name="Google Shape;1416;p38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7" name="Google Shape;1417;p38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8" name="Google Shape;1418;p38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19" name="Google Shape;1419;p38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0" name="Google Shape;1420;p38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1" name="Google Shape;1421;p38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2" name="Google Shape;1422;p38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3" name="Google Shape;1423;p38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4" name="Google Shape;1424;p38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5" name="Google Shape;1425;p38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6" name="Google Shape;1426;p38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7" name="Google Shape;1427;p38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8" name="Google Shape;1428;p38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29" name="Google Shape;1429;p38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0" name="Google Shape;1430;p38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1" name="Google Shape;1431;p38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2" name="Google Shape;1432;p38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3" name="Google Shape;1433;p38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4" name="Google Shape;1434;p38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5" name="Google Shape;1435;p38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6" name="Google Shape;1436;p38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7" name="Google Shape;1437;p38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8" name="Google Shape;1438;p38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39" name="Google Shape;1439;p38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0" name="Google Shape;1440;p38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1" name="Google Shape;1441;p38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2" name="Google Shape;1442;p38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3" name="Google Shape;1443;p38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4" name="Google Shape;1444;p38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5" name="Google Shape;1445;p38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6" name="Google Shape;1446;p38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7" name="Google Shape;1447;p38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8" name="Google Shape;1448;p38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49" name="Google Shape;1449;p38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0" name="Google Shape;1450;p38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1" name="Google Shape;1451;p38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2" name="Google Shape;1452;p38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3" name="Google Shape;1453;p38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4" name="Google Shape;1454;p38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5" name="Google Shape;1455;p38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6" name="Google Shape;1456;p38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7" name="Google Shape;1457;p38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8" name="Google Shape;1458;p38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59" name="Google Shape;1459;p38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0" name="Google Shape;1460;p38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1" name="Google Shape;1461;p38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2" name="Google Shape;1462;p38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3" name="Google Shape;1463;p38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4" name="Google Shape;1464;p38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5" name="Google Shape;1465;p38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6" name="Google Shape;1466;p38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7" name="Google Shape;1467;p38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8" name="Google Shape;1468;p38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69" name="Google Shape;1469;p38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0" name="Google Shape;1470;p38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1" name="Google Shape;1471;p38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2" name="Google Shape;1472;p38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73" name="Google Shape;1473;p38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474" name="Google Shape;1474;p38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5" name="Google Shape;1475;p38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476" name="Google Shape;1476;p38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7" name="Google Shape;1477;p38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8" name="Google Shape;1478;p38"/>
          <p:cNvSpPr txBox="1">
            <a:spLocks noGrp="1"/>
          </p:cNvSpPr>
          <p:nvPr>
            <p:ph type="body" idx="3"/>
          </p:nvPr>
        </p:nvSpPr>
        <p:spPr>
          <a:xfrm>
            <a:off x="3310098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79" name="Google Shape;1479;p38"/>
          <p:cNvSpPr txBox="1">
            <a:spLocks noGrp="1"/>
          </p:cNvSpPr>
          <p:nvPr>
            <p:ph type="subTitle" idx="4"/>
          </p:nvPr>
        </p:nvSpPr>
        <p:spPr>
          <a:xfrm>
            <a:off x="3310098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0" name="Google Shape;1480;p38"/>
          <p:cNvSpPr txBox="1">
            <a:spLocks noGrp="1"/>
          </p:cNvSpPr>
          <p:nvPr>
            <p:ph type="body" idx="5"/>
          </p:nvPr>
        </p:nvSpPr>
        <p:spPr>
          <a:xfrm>
            <a:off x="6411471" y="2751950"/>
            <a:ext cx="25311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481" name="Google Shape;1481;p38"/>
          <p:cNvSpPr txBox="1">
            <a:spLocks noGrp="1"/>
          </p:cNvSpPr>
          <p:nvPr>
            <p:ph type="subTitle" idx="6"/>
          </p:nvPr>
        </p:nvSpPr>
        <p:spPr>
          <a:xfrm>
            <a:off x="6411471" y="2160100"/>
            <a:ext cx="25311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2" name="Google Shape;1482;p38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big ideas ">
  <p:cSld name="CUSTOM_1_1_1_1_1_1_1_1_1_1_2_1_1_1_1_1_1_1_1_1_1_1_1_1_1">
    <p:spTree>
      <p:nvGrpSpPr>
        <p:cNvPr id="1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p39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485" name="Google Shape;1485;p39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486" name="Google Shape;1486;p39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7" name="Google Shape;1487;p39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8" name="Google Shape;1488;p39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89" name="Google Shape;1489;p39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0" name="Google Shape;1490;p39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1" name="Google Shape;1491;p39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2" name="Google Shape;1492;p39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3" name="Google Shape;1493;p39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4" name="Google Shape;1494;p39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5" name="Google Shape;1495;p39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6" name="Google Shape;1496;p39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7" name="Google Shape;1497;p39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8" name="Google Shape;1498;p39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499" name="Google Shape;1499;p39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0" name="Google Shape;1500;p39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1" name="Google Shape;1501;p39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2" name="Google Shape;1502;p39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3" name="Google Shape;1503;p39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4" name="Google Shape;1504;p39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5" name="Google Shape;1505;p39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6" name="Google Shape;1506;p39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7" name="Google Shape;1507;p39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8" name="Google Shape;1508;p39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09" name="Google Shape;1509;p39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0" name="Google Shape;1510;p39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1" name="Google Shape;1511;p39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2" name="Google Shape;1512;p39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3" name="Google Shape;1513;p39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4" name="Google Shape;1514;p39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5" name="Google Shape;1515;p39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6" name="Google Shape;1516;p39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7" name="Google Shape;1517;p39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8" name="Google Shape;1518;p39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19" name="Google Shape;1519;p39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0" name="Google Shape;1520;p39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1" name="Google Shape;1521;p39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2" name="Google Shape;1522;p39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3" name="Google Shape;1523;p39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4" name="Google Shape;1524;p39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5" name="Google Shape;1525;p39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6" name="Google Shape;1526;p39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7" name="Google Shape;1527;p39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8" name="Google Shape;1528;p39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29" name="Google Shape;1529;p39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0" name="Google Shape;1530;p39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1" name="Google Shape;1531;p39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2" name="Google Shape;1532;p39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3" name="Google Shape;1533;p39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4" name="Google Shape;1534;p39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5" name="Google Shape;1535;p39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6" name="Google Shape;1536;p39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7" name="Google Shape;1537;p39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8" name="Google Shape;1538;p39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39" name="Google Shape;1539;p39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0" name="Google Shape;1540;p39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1" name="Google Shape;1541;p39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2" name="Google Shape;1542;p39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3" name="Google Shape;1543;p39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44" name="Google Shape;1544;p39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545" name="Google Shape;1545;p39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39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47" name="Google Shape;1547;p39"/>
          <p:cNvSpPr txBox="1">
            <a:spLocks noGrp="1"/>
          </p:cNvSpPr>
          <p:nvPr>
            <p:ph type="body" idx="1"/>
          </p:nvPr>
        </p:nvSpPr>
        <p:spPr>
          <a:xfrm>
            <a:off x="208725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48" name="Google Shape;1548;p39"/>
          <p:cNvSpPr txBox="1">
            <a:spLocks noGrp="1"/>
          </p:cNvSpPr>
          <p:nvPr>
            <p:ph type="subTitle" idx="2"/>
          </p:nvPr>
        </p:nvSpPr>
        <p:spPr>
          <a:xfrm>
            <a:off x="208725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9" name="Google Shape;1549;p39"/>
          <p:cNvSpPr txBox="1">
            <a:spLocks noGrp="1"/>
          </p:cNvSpPr>
          <p:nvPr>
            <p:ph type="body" idx="3"/>
          </p:nvPr>
        </p:nvSpPr>
        <p:spPr>
          <a:xfrm>
            <a:off x="2500573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0" name="Google Shape;1550;p39"/>
          <p:cNvSpPr txBox="1">
            <a:spLocks noGrp="1"/>
          </p:cNvSpPr>
          <p:nvPr>
            <p:ph type="subTitle" idx="4"/>
          </p:nvPr>
        </p:nvSpPr>
        <p:spPr>
          <a:xfrm>
            <a:off x="2500573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1" name="Google Shape;1551;p39"/>
          <p:cNvSpPr txBox="1">
            <a:spLocks noGrp="1"/>
          </p:cNvSpPr>
          <p:nvPr>
            <p:ph type="body" idx="5"/>
          </p:nvPr>
        </p:nvSpPr>
        <p:spPr>
          <a:xfrm>
            <a:off x="479242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2" name="Google Shape;1552;p39"/>
          <p:cNvSpPr txBox="1">
            <a:spLocks noGrp="1"/>
          </p:cNvSpPr>
          <p:nvPr>
            <p:ph type="subTitle" idx="6"/>
          </p:nvPr>
        </p:nvSpPr>
        <p:spPr>
          <a:xfrm>
            <a:off x="479242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3" name="Google Shape;1553;p39"/>
          <p:cNvSpPr txBox="1">
            <a:spLocks noGrp="1"/>
          </p:cNvSpPr>
          <p:nvPr>
            <p:ph type="body" idx="7"/>
          </p:nvPr>
        </p:nvSpPr>
        <p:spPr>
          <a:xfrm>
            <a:off x="7084271" y="2751950"/>
            <a:ext cx="1870500" cy="19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554" name="Google Shape;1554;p39"/>
          <p:cNvSpPr txBox="1">
            <a:spLocks noGrp="1"/>
          </p:cNvSpPr>
          <p:nvPr>
            <p:ph type="subTitle" idx="8"/>
          </p:nvPr>
        </p:nvSpPr>
        <p:spPr>
          <a:xfrm>
            <a:off x="7084271" y="2160100"/>
            <a:ext cx="1870500" cy="5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5" name="Google Shape;1555;p39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image">
  <p:cSld name="CUSTOM_1_1_1_1_1_1_1_1_1_1_2_1_1_1_1_1_1_1_1_1_1_1_1_1_1_1">
    <p:spTree>
      <p:nvGrpSpPr>
        <p:cNvPr id="1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p40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558" name="Google Shape;1558;p40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559" name="Google Shape;1559;p40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0" name="Google Shape;1560;p40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1" name="Google Shape;1561;p40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2" name="Google Shape;1562;p40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3" name="Google Shape;1563;p40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4" name="Google Shape;1564;p40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5" name="Google Shape;1565;p40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6" name="Google Shape;1566;p40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7" name="Google Shape;1567;p40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8" name="Google Shape;1568;p40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69" name="Google Shape;1569;p40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0" name="Google Shape;1570;p40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1" name="Google Shape;1571;p40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2" name="Google Shape;1572;p40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3" name="Google Shape;1573;p40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4" name="Google Shape;1574;p40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5" name="Google Shape;1575;p40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6" name="Google Shape;1576;p40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7" name="Google Shape;1577;p40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8" name="Google Shape;1578;p40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79" name="Google Shape;1579;p40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0" name="Google Shape;1580;p40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1" name="Google Shape;1581;p40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2" name="Google Shape;1582;p40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3" name="Google Shape;1583;p40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4" name="Google Shape;1584;p40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5" name="Google Shape;1585;p40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6" name="Google Shape;1586;p40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7" name="Google Shape;1587;p40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8" name="Google Shape;1588;p40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89" name="Google Shape;1589;p40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0" name="Google Shape;1590;p40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1" name="Google Shape;1591;p40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2" name="Google Shape;1592;p40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3" name="Google Shape;1593;p40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4" name="Google Shape;1594;p40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5" name="Google Shape;1595;p40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6" name="Google Shape;1596;p40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7" name="Google Shape;1597;p40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8" name="Google Shape;1598;p40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599" name="Google Shape;1599;p40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0" name="Google Shape;1600;p40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1" name="Google Shape;1601;p40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2" name="Google Shape;1602;p40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3" name="Google Shape;1603;p40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4" name="Google Shape;1604;p40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5" name="Google Shape;1605;p40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6" name="Google Shape;1606;p40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7" name="Google Shape;1607;p40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8" name="Google Shape;1608;p40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09" name="Google Shape;1609;p40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0" name="Google Shape;1610;p40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1" name="Google Shape;1611;p40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2" name="Google Shape;1612;p40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3" name="Google Shape;1613;p40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4" name="Google Shape;1614;p40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5" name="Google Shape;1615;p40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6" name="Google Shape;1616;p40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17" name="Google Shape;1617;p40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18" name="Google Shape;1618;p40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9" name="Google Shape;1619;p40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20" name="Google Shape;1620;p40"/>
          <p:cNvSpPr>
            <a:spLocks noGrp="1"/>
          </p:cNvSpPr>
          <p:nvPr>
            <p:ph type="pic" idx="2"/>
          </p:nvPr>
        </p:nvSpPr>
        <p:spPr>
          <a:xfrm>
            <a:off x="213450" y="2022825"/>
            <a:ext cx="8717100" cy="2837700"/>
          </a:xfrm>
          <a:prstGeom prst="roundRect">
            <a:avLst>
              <a:gd name="adj" fmla="val 4123"/>
            </a:avLst>
          </a:prstGeom>
          <a:noFill/>
          <a:ln>
            <a:noFill/>
          </a:ln>
        </p:spPr>
      </p:sp>
      <p:sp>
        <p:nvSpPr>
          <p:cNvPr id="1621" name="Google Shape;1621;p40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storyboards">
  <p:cSld name="CUSTOM_1_1_1_1_1_1_1_1_1_1_2_1_1_1_1_1_1_1_1_1_1_1_1_1_1_1_1">
    <p:spTree>
      <p:nvGrpSpPr>
        <p:cNvPr id="1" name="Shape 1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" name="Google Shape;1623;p41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24" name="Google Shape;1624;p41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25" name="Google Shape;1625;p41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6" name="Google Shape;1626;p41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7" name="Google Shape;1627;p41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8" name="Google Shape;1628;p41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29" name="Google Shape;1629;p41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0" name="Google Shape;1630;p41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1" name="Google Shape;1631;p41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2" name="Google Shape;1632;p41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3" name="Google Shape;1633;p41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4" name="Google Shape;1634;p41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5" name="Google Shape;1635;p41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6" name="Google Shape;1636;p41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7" name="Google Shape;1637;p41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8" name="Google Shape;1638;p41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39" name="Google Shape;1639;p41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0" name="Google Shape;1640;p41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1" name="Google Shape;1641;p41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2" name="Google Shape;1642;p41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3" name="Google Shape;1643;p41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4" name="Google Shape;1644;p41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5" name="Google Shape;1645;p41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6" name="Google Shape;1646;p41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7" name="Google Shape;1647;p41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8" name="Google Shape;1648;p41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49" name="Google Shape;1649;p41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0" name="Google Shape;1650;p41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1" name="Google Shape;1651;p41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2" name="Google Shape;1652;p41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3" name="Google Shape;1653;p41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4" name="Google Shape;1654;p41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5" name="Google Shape;1655;p41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6" name="Google Shape;1656;p41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7" name="Google Shape;1657;p41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8" name="Google Shape;1658;p41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59" name="Google Shape;1659;p41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0" name="Google Shape;1660;p41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1" name="Google Shape;1661;p41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2" name="Google Shape;1662;p41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3" name="Google Shape;1663;p41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4" name="Google Shape;1664;p41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5" name="Google Shape;1665;p41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6" name="Google Shape;1666;p41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7" name="Google Shape;1667;p41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8" name="Google Shape;1668;p41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69" name="Google Shape;1669;p41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0" name="Google Shape;1670;p41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1" name="Google Shape;1671;p41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2" name="Google Shape;1672;p41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3" name="Google Shape;1673;p41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4" name="Google Shape;1674;p41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5" name="Google Shape;1675;p41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6" name="Google Shape;1676;p41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7" name="Google Shape;1677;p41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8" name="Google Shape;1678;p41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9" name="Google Shape;1679;p41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0" name="Google Shape;1680;p41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1" name="Google Shape;1681;p41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2" name="Google Shape;1682;p41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3" name="Google Shape;1683;p41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684" name="Google Shape;1684;p41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5" name="Google Shape;1685;p41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86" name="Google Shape;1686;p41"/>
          <p:cNvSpPr txBox="1">
            <a:spLocks noGrp="1"/>
          </p:cNvSpPr>
          <p:nvPr>
            <p:ph type="body" idx="1"/>
          </p:nvPr>
        </p:nvSpPr>
        <p:spPr>
          <a:xfrm>
            <a:off x="11736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7" name="Google Shape;1687;p41"/>
          <p:cNvSpPr txBox="1">
            <a:spLocks noGrp="1"/>
          </p:cNvSpPr>
          <p:nvPr>
            <p:ph type="subTitle" idx="2"/>
          </p:nvPr>
        </p:nvSpPr>
        <p:spPr>
          <a:xfrm>
            <a:off x="11736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88" name="Google Shape;1688;p41"/>
          <p:cNvSpPr txBox="1">
            <a:spLocks noGrp="1"/>
          </p:cNvSpPr>
          <p:nvPr>
            <p:ph type="body" idx="3"/>
          </p:nvPr>
        </p:nvSpPr>
        <p:spPr>
          <a:xfrm>
            <a:off x="4916100" y="2391699"/>
            <a:ext cx="30543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689" name="Google Shape;1689;p41"/>
          <p:cNvSpPr txBox="1">
            <a:spLocks noGrp="1"/>
          </p:cNvSpPr>
          <p:nvPr>
            <p:ph type="subTitle" idx="4"/>
          </p:nvPr>
        </p:nvSpPr>
        <p:spPr>
          <a:xfrm>
            <a:off x="4916100" y="2160100"/>
            <a:ext cx="30543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90" name="Google Shape;1690;p41"/>
          <p:cNvSpPr>
            <a:spLocks noGrp="1"/>
          </p:cNvSpPr>
          <p:nvPr>
            <p:ph type="pic" idx="5"/>
          </p:nvPr>
        </p:nvSpPr>
        <p:spPr>
          <a:xfrm>
            <a:off x="11736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1" name="Google Shape;1691;p41"/>
          <p:cNvSpPr>
            <a:spLocks noGrp="1"/>
          </p:cNvSpPr>
          <p:nvPr>
            <p:ph type="pic" idx="6"/>
          </p:nvPr>
        </p:nvSpPr>
        <p:spPr>
          <a:xfrm>
            <a:off x="4916100" y="3022475"/>
            <a:ext cx="30543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692" name="Google Shape;1692;p41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toryboards">
  <p:cSld name="CUSTOM_1_1_1_1_1_1_1_1_1_1_2_1_1_1_1_1_1_1_1_1_1_1_1_1_1_1_1_1">
    <p:spTree>
      <p:nvGrpSpPr>
        <p:cNvPr id="1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p42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695" name="Google Shape;1695;p42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696" name="Google Shape;1696;p42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7" name="Google Shape;1697;p42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8" name="Google Shape;1698;p42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9" name="Google Shape;1699;p42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0" name="Google Shape;1700;p42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1" name="Google Shape;1701;p42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2" name="Google Shape;1702;p42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3" name="Google Shape;1703;p42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4" name="Google Shape;1704;p42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5" name="Google Shape;1705;p42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6" name="Google Shape;1706;p42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7" name="Google Shape;1707;p42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8" name="Google Shape;1708;p42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9" name="Google Shape;1709;p42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0" name="Google Shape;1710;p42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1" name="Google Shape;1711;p42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2" name="Google Shape;1712;p42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3" name="Google Shape;1713;p42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4" name="Google Shape;1714;p42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5" name="Google Shape;1715;p42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6" name="Google Shape;1716;p42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7" name="Google Shape;1717;p42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8" name="Google Shape;1718;p42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9" name="Google Shape;1719;p42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0" name="Google Shape;1720;p42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1" name="Google Shape;1721;p42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2" name="Google Shape;1722;p42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3" name="Google Shape;1723;p42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4" name="Google Shape;1724;p42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5" name="Google Shape;1725;p42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6" name="Google Shape;1726;p42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7" name="Google Shape;1727;p42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8" name="Google Shape;1728;p42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9" name="Google Shape;1729;p42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0" name="Google Shape;1730;p42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1" name="Google Shape;1731;p42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2" name="Google Shape;1732;p42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3" name="Google Shape;1733;p42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4" name="Google Shape;1734;p42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5" name="Google Shape;1735;p42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6" name="Google Shape;1736;p42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7" name="Google Shape;1737;p42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8" name="Google Shape;1738;p42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9" name="Google Shape;1739;p42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0" name="Google Shape;1740;p42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1" name="Google Shape;1741;p42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2" name="Google Shape;1742;p42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3" name="Google Shape;1743;p42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4" name="Google Shape;1744;p42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5" name="Google Shape;1745;p42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6" name="Google Shape;1746;p42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7" name="Google Shape;1747;p42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8" name="Google Shape;1748;p42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49" name="Google Shape;1749;p42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0" name="Google Shape;1750;p42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1" name="Google Shape;1751;p42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2" name="Google Shape;1752;p42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3" name="Google Shape;1753;p42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54" name="Google Shape;1754;p42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755" name="Google Shape;1755;p42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6" name="Google Shape;1756;p42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61677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57" name="Google Shape;1757;p42"/>
          <p:cNvSpPr txBox="1">
            <a:spLocks noGrp="1"/>
          </p:cNvSpPr>
          <p:nvPr>
            <p:ph type="body" idx="1"/>
          </p:nvPr>
        </p:nvSpPr>
        <p:spPr>
          <a:xfrm>
            <a:off x="423750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58" name="Google Shape;1758;p42"/>
          <p:cNvSpPr txBox="1">
            <a:spLocks noGrp="1"/>
          </p:cNvSpPr>
          <p:nvPr>
            <p:ph type="subTitle" idx="2"/>
          </p:nvPr>
        </p:nvSpPr>
        <p:spPr>
          <a:xfrm>
            <a:off x="423750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59" name="Google Shape;1759;p42"/>
          <p:cNvSpPr txBox="1">
            <a:spLocks noGrp="1"/>
          </p:cNvSpPr>
          <p:nvPr>
            <p:ph type="body" idx="3"/>
          </p:nvPr>
        </p:nvSpPr>
        <p:spPr>
          <a:xfrm>
            <a:off x="3276074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0" name="Google Shape;1760;p42"/>
          <p:cNvSpPr txBox="1">
            <a:spLocks noGrp="1"/>
          </p:cNvSpPr>
          <p:nvPr>
            <p:ph type="subTitle" idx="4"/>
          </p:nvPr>
        </p:nvSpPr>
        <p:spPr>
          <a:xfrm>
            <a:off x="327607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1" name="Google Shape;1761;p42"/>
          <p:cNvSpPr>
            <a:spLocks noGrp="1"/>
          </p:cNvSpPr>
          <p:nvPr>
            <p:ph type="pic" idx="5"/>
          </p:nvPr>
        </p:nvSpPr>
        <p:spPr>
          <a:xfrm>
            <a:off x="423750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2" name="Google Shape;1762;p42"/>
          <p:cNvSpPr>
            <a:spLocks noGrp="1"/>
          </p:cNvSpPr>
          <p:nvPr>
            <p:ph type="pic" idx="6"/>
          </p:nvPr>
        </p:nvSpPr>
        <p:spPr>
          <a:xfrm>
            <a:off x="327607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3" name="Google Shape;1763;p42"/>
          <p:cNvSpPr txBox="1">
            <a:spLocks noGrp="1"/>
          </p:cNvSpPr>
          <p:nvPr>
            <p:ph type="body" idx="7"/>
          </p:nvPr>
        </p:nvSpPr>
        <p:spPr>
          <a:xfrm>
            <a:off x="6128397" y="2391699"/>
            <a:ext cx="2586900" cy="63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SzPts val="800"/>
              <a:buChar char="●"/>
              <a:defRPr/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SzPts val="800"/>
              <a:buChar char="■"/>
              <a:defRPr/>
            </a:lvl9pPr>
          </a:lstStyle>
          <a:p>
            <a:endParaRPr/>
          </a:p>
        </p:txBody>
      </p:sp>
      <p:sp>
        <p:nvSpPr>
          <p:cNvPr id="1764" name="Google Shape;1764;p42"/>
          <p:cNvSpPr txBox="1">
            <a:spLocks noGrp="1"/>
          </p:cNvSpPr>
          <p:nvPr>
            <p:ph type="subTitle" idx="8"/>
          </p:nvPr>
        </p:nvSpPr>
        <p:spPr>
          <a:xfrm>
            <a:off x="6128391" y="2160100"/>
            <a:ext cx="2586900" cy="20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65" name="Google Shape;1765;p42"/>
          <p:cNvSpPr>
            <a:spLocks noGrp="1"/>
          </p:cNvSpPr>
          <p:nvPr>
            <p:ph type="pic" idx="9"/>
          </p:nvPr>
        </p:nvSpPr>
        <p:spPr>
          <a:xfrm>
            <a:off x="6128391" y="3022475"/>
            <a:ext cx="2586900" cy="18645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766" name="Google Shape;1766;p42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only">
  <p:cSld name="CUSTOM_1_1_1_1_1_1_1_1_1_1_2_1_1_1_1_1_1_1_1_1_1_1_1_1_1_1_1_1_1">
    <p:spTree>
      <p:nvGrpSpPr>
        <p:cNvPr id="1" name="Shape 1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8" name="Google Shape;1768;p43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769" name="Google Shape;1769;p43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770" name="Google Shape;1770;p43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1" name="Google Shape;1771;p43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2" name="Google Shape;1772;p43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3" name="Google Shape;1773;p43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4" name="Google Shape;1774;p43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5" name="Google Shape;1775;p43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6" name="Google Shape;1776;p43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7" name="Google Shape;1777;p43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8" name="Google Shape;1778;p43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79" name="Google Shape;1779;p43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0" name="Google Shape;1780;p43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1" name="Google Shape;1781;p43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2" name="Google Shape;1782;p43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3" name="Google Shape;1783;p43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4" name="Google Shape;1784;p43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5" name="Google Shape;1785;p43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6" name="Google Shape;1786;p43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7" name="Google Shape;1787;p43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8" name="Google Shape;1788;p43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89" name="Google Shape;1789;p43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0" name="Google Shape;1790;p43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1" name="Google Shape;1791;p43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2" name="Google Shape;1792;p43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3" name="Google Shape;1793;p43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4" name="Google Shape;1794;p43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5" name="Google Shape;1795;p43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6" name="Google Shape;1796;p43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7" name="Google Shape;1797;p43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8" name="Google Shape;1798;p43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99" name="Google Shape;1799;p43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0" name="Google Shape;1800;p43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1" name="Google Shape;1801;p43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2" name="Google Shape;1802;p43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3" name="Google Shape;1803;p43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4" name="Google Shape;1804;p43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5" name="Google Shape;1805;p43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6" name="Google Shape;1806;p43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7" name="Google Shape;1807;p43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8" name="Google Shape;1808;p43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09" name="Google Shape;1809;p43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0" name="Google Shape;1810;p43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1" name="Google Shape;1811;p43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2" name="Google Shape;1812;p43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3" name="Google Shape;1813;p43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4" name="Google Shape;1814;p43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5" name="Google Shape;1815;p43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6" name="Google Shape;1816;p43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7" name="Google Shape;1817;p43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8" name="Google Shape;1818;p43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19" name="Google Shape;1819;p43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0" name="Google Shape;1820;p43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1" name="Google Shape;1821;p43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2" name="Google Shape;1822;p43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3" name="Google Shape;1823;p43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4" name="Google Shape;1824;p43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5" name="Google Shape;1825;p43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6" name="Google Shape;1826;p43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7" name="Google Shape;1827;p43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28" name="Google Shape;1828;p43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29" name="Google Shape;1829;p43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0" name="Google Shape;1830;p43"/>
          <p:cNvSpPr>
            <a:spLocks noGrp="1"/>
          </p:cNvSpPr>
          <p:nvPr>
            <p:ph type="pic" idx="2"/>
          </p:nvPr>
        </p:nvSpPr>
        <p:spPr>
          <a:xfrm>
            <a:off x="436350" y="262350"/>
            <a:ext cx="8271300" cy="46188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31" name="Google Shape;1831;p43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grid">
  <p:cSld name="CUSTOM_1_1_1_1_1_1_1_1_1_1_2_1_1_1_1_1_1_1_1_1_1_1_1_1_1_1_1_1_1_1"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44"/>
          <p:cNvSpPr txBox="1"/>
          <p:nvPr/>
        </p:nvSpPr>
        <p:spPr>
          <a:xfrm>
            <a:off x="2209933" y="1792527"/>
            <a:ext cx="2542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/>
          </a:p>
        </p:txBody>
      </p:sp>
      <p:grpSp>
        <p:nvGrpSpPr>
          <p:cNvPr id="1834" name="Google Shape;1834;p44"/>
          <p:cNvGrpSpPr/>
          <p:nvPr/>
        </p:nvGrpSpPr>
        <p:grpSpPr>
          <a:xfrm>
            <a:off x="-6096" y="-3429"/>
            <a:ext cx="9156192" cy="5150358"/>
            <a:chOff x="0" y="0"/>
            <a:chExt cx="12192000" cy="6858000"/>
          </a:xfrm>
        </p:grpSpPr>
        <p:sp>
          <p:nvSpPr>
            <p:cNvPr id="1835" name="Google Shape;1835;p44"/>
            <p:cNvSpPr/>
            <p:nvPr/>
          </p:nvSpPr>
          <p:spPr>
            <a:xfrm>
              <a:off x="0" y="6515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6" name="Google Shape;1836;p44"/>
            <p:cNvSpPr/>
            <p:nvPr/>
          </p:nvSpPr>
          <p:spPr>
            <a:xfrm>
              <a:off x="0" y="6172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7" name="Google Shape;1837;p44"/>
            <p:cNvSpPr/>
            <p:nvPr/>
          </p:nvSpPr>
          <p:spPr>
            <a:xfrm>
              <a:off x="0" y="5829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8" name="Google Shape;1838;p44"/>
            <p:cNvSpPr/>
            <p:nvPr/>
          </p:nvSpPr>
          <p:spPr>
            <a:xfrm>
              <a:off x="0" y="5486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39" name="Google Shape;1839;p44"/>
            <p:cNvSpPr/>
            <p:nvPr/>
          </p:nvSpPr>
          <p:spPr>
            <a:xfrm>
              <a:off x="0" y="5143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0" name="Google Shape;1840;p44"/>
            <p:cNvSpPr/>
            <p:nvPr/>
          </p:nvSpPr>
          <p:spPr>
            <a:xfrm>
              <a:off x="0" y="4800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1" name="Google Shape;1841;p44"/>
            <p:cNvSpPr/>
            <p:nvPr/>
          </p:nvSpPr>
          <p:spPr>
            <a:xfrm>
              <a:off x="0" y="4457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2" name="Google Shape;1842;p44"/>
            <p:cNvSpPr/>
            <p:nvPr/>
          </p:nvSpPr>
          <p:spPr>
            <a:xfrm>
              <a:off x="0" y="4114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3" name="Google Shape;1843;p44"/>
            <p:cNvSpPr/>
            <p:nvPr/>
          </p:nvSpPr>
          <p:spPr>
            <a:xfrm>
              <a:off x="0" y="3771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4" name="Google Shape;1844;p44"/>
            <p:cNvSpPr/>
            <p:nvPr/>
          </p:nvSpPr>
          <p:spPr>
            <a:xfrm>
              <a:off x="0" y="34290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5" name="Google Shape;1845;p44"/>
            <p:cNvSpPr/>
            <p:nvPr/>
          </p:nvSpPr>
          <p:spPr>
            <a:xfrm>
              <a:off x="0" y="30861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6" name="Google Shape;1846;p44"/>
            <p:cNvSpPr/>
            <p:nvPr/>
          </p:nvSpPr>
          <p:spPr>
            <a:xfrm>
              <a:off x="0" y="27432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7" name="Google Shape;1847;p44"/>
            <p:cNvSpPr/>
            <p:nvPr/>
          </p:nvSpPr>
          <p:spPr>
            <a:xfrm>
              <a:off x="0" y="24003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8" name="Google Shape;1848;p44"/>
            <p:cNvSpPr/>
            <p:nvPr/>
          </p:nvSpPr>
          <p:spPr>
            <a:xfrm>
              <a:off x="0" y="20574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49" name="Google Shape;1849;p44"/>
            <p:cNvSpPr/>
            <p:nvPr/>
          </p:nvSpPr>
          <p:spPr>
            <a:xfrm>
              <a:off x="0" y="17145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0" name="Google Shape;1850;p44"/>
            <p:cNvSpPr/>
            <p:nvPr/>
          </p:nvSpPr>
          <p:spPr>
            <a:xfrm>
              <a:off x="0" y="13716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1" name="Google Shape;1851;p44"/>
            <p:cNvSpPr/>
            <p:nvPr/>
          </p:nvSpPr>
          <p:spPr>
            <a:xfrm>
              <a:off x="0" y="10287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2" name="Google Shape;1852;p44"/>
            <p:cNvSpPr/>
            <p:nvPr/>
          </p:nvSpPr>
          <p:spPr>
            <a:xfrm>
              <a:off x="0" y="6858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3" name="Google Shape;1853;p44"/>
            <p:cNvSpPr/>
            <p:nvPr/>
          </p:nvSpPr>
          <p:spPr>
            <a:xfrm>
              <a:off x="0" y="342900"/>
              <a:ext cx="12192000" cy="6350"/>
            </a:xfrm>
            <a:custGeom>
              <a:avLst/>
              <a:gdLst/>
              <a:ahLst/>
              <a:cxnLst/>
              <a:rect l="l" t="t" r="r" b="b"/>
              <a:pathLst>
                <a:path w="12192000" h="6350" extrusionOk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4" name="Google Shape;1854;p44"/>
            <p:cNvSpPr/>
            <p:nvPr/>
          </p:nvSpPr>
          <p:spPr>
            <a:xfrm>
              <a:off x="118946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5" name="Google Shape;1855;p44"/>
            <p:cNvSpPr/>
            <p:nvPr/>
          </p:nvSpPr>
          <p:spPr>
            <a:xfrm>
              <a:off x="1159725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6" name="Google Shape;1856;p44"/>
            <p:cNvSpPr/>
            <p:nvPr/>
          </p:nvSpPr>
          <p:spPr>
            <a:xfrm>
              <a:off x="112998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7" name="Google Shape;1857;p44"/>
            <p:cNvSpPr/>
            <p:nvPr/>
          </p:nvSpPr>
          <p:spPr>
            <a:xfrm>
              <a:off x="1100251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8" name="Google Shape;1858;p44"/>
            <p:cNvSpPr/>
            <p:nvPr/>
          </p:nvSpPr>
          <p:spPr>
            <a:xfrm>
              <a:off x="107051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59" name="Google Shape;1859;p44"/>
            <p:cNvSpPr/>
            <p:nvPr/>
          </p:nvSpPr>
          <p:spPr>
            <a:xfrm>
              <a:off x="1040777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0" name="Google Shape;1860;p44"/>
            <p:cNvSpPr/>
            <p:nvPr/>
          </p:nvSpPr>
          <p:spPr>
            <a:xfrm>
              <a:off x="101104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1" name="Google Shape;1861;p44"/>
            <p:cNvSpPr/>
            <p:nvPr/>
          </p:nvSpPr>
          <p:spPr>
            <a:xfrm>
              <a:off x="981309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2" name="Google Shape;1862;p44"/>
            <p:cNvSpPr/>
            <p:nvPr/>
          </p:nvSpPr>
          <p:spPr>
            <a:xfrm>
              <a:off x="9515729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3" name="Google Shape;1863;p44"/>
            <p:cNvSpPr/>
            <p:nvPr/>
          </p:nvSpPr>
          <p:spPr>
            <a:xfrm>
              <a:off x="921835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4" name="Google Shape;1864;p44"/>
            <p:cNvSpPr/>
            <p:nvPr/>
          </p:nvSpPr>
          <p:spPr>
            <a:xfrm>
              <a:off x="8920988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5" name="Google Shape;1865;p44"/>
            <p:cNvSpPr/>
            <p:nvPr/>
          </p:nvSpPr>
          <p:spPr>
            <a:xfrm>
              <a:off x="862361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6" name="Google Shape;1866;p44"/>
            <p:cNvSpPr/>
            <p:nvPr/>
          </p:nvSpPr>
          <p:spPr>
            <a:xfrm>
              <a:off x="8326247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7" name="Google Shape;1867;p44"/>
            <p:cNvSpPr/>
            <p:nvPr/>
          </p:nvSpPr>
          <p:spPr>
            <a:xfrm>
              <a:off x="80288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8" name="Google Shape;1868;p44"/>
            <p:cNvSpPr/>
            <p:nvPr/>
          </p:nvSpPr>
          <p:spPr>
            <a:xfrm>
              <a:off x="773150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69" name="Google Shape;1869;p44"/>
            <p:cNvSpPr/>
            <p:nvPr/>
          </p:nvSpPr>
          <p:spPr>
            <a:xfrm>
              <a:off x="74341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0" name="Google Shape;1870;p44"/>
            <p:cNvSpPr/>
            <p:nvPr/>
          </p:nvSpPr>
          <p:spPr>
            <a:xfrm>
              <a:off x="713676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1" name="Google Shape;1871;p44"/>
            <p:cNvSpPr/>
            <p:nvPr/>
          </p:nvSpPr>
          <p:spPr>
            <a:xfrm>
              <a:off x="68393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2" name="Google Shape;1872;p44"/>
            <p:cNvSpPr/>
            <p:nvPr/>
          </p:nvSpPr>
          <p:spPr>
            <a:xfrm>
              <a:off x="654202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3" name="Google Shape;1873;p44"/>
            <p:cNvSpPr/>
            <p:nvPr/>
          </p:nvSpPr>
          <p:spPr>
            <a:xfrm>
              <a:off x="62446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4" name="Google Shape;1874;p44"/>
            <p:cNvSpPr/>
            <p:nvPr/>
          </p:nvSpPr>
          <p:spPr>
            <a:xfrm>
              <a:off x="594734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5" name="Google Shape;1875;p44"/>
            <p:cNvSpPr/>
            <p:nvPr/>
          </p:nvSpPr>
          <p:spPr>
            <a:xfrm>
              <a:off x="5649976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6" name="Google Shape;1876;p44"/>
            <p:cNvSpPr/>
            <p:nvPr/>
          </p:nvSpPr>
          <p:spPr>
            <a:xfrm>
              <a:off x="535260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7" name="Google Shape;1877;p44"/>
            <p:cNvSpPr/>
            <p:nvPr/>
          </p:nvSpPr>
          <p:spPr>
            <a:xfrm>
              <a:off x="5055235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8" name="Google Shape;1878;p44"/>
            <p:cNvSpPr/>
            <p:nvPr/>
          </p:nvSpPr>
          <p:spPr>
            <a:xfrm>
              <a:off x="475786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79" name="Google Shape;1879;p44"/>
            <p:cNvSpPr/>
            <p:nvPr/>
          </p:nvSpPr>
          <p:spPr>
            <a:xfrm>
              <a:off x="4460494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0" name="Google Shape;1880;p44"/>
            <p:cNvSpPr/>
            <p:nvPr/>
          </p:nvSpPr>
          <p:spPr>
            <a:xfrm>
              <a:off x="41631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1" name="Google Shape;1881;p44"/>
            <p:cNvSpPr/>
            <p:nvPr/>
          </p:nvSpPr>
          <p:spPr>
            <a:xfrm>
              <a:off x="386575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2" name="Google Shape;1882;p44"/>
            <p:cNvSpPr/>
            <p:nvPr/>
          </p:nvSpPr>
          <p:spPr>
            <a:xfrm>
              <a:off x="35683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3" name="Google Shape;1883;p44"/>
            <p:cNvSpPr/>
            <p:nvPr/>
          </p:nvSpPr>
          <p:spPr>
            <a:xfrm>
              <a:off x="327101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4" name="Google Shape;1884;p44"/>
            <p:cNvSpPr/>
            <p:nvPr/>
          </p:nvSpPr>
          <p:spPr>
            <a:xfrm>
              <a:off x="29736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5" name="Google Shape;1885;p44"/>
            <p:cNvSpPr/>
            <p:nvPr/>
          </p:nvSpPr>
          <p:spPr>
            <a:xfrm>
              <a:off x="267627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6" name="Google Shape;1886;p44"/>
            <p:cNvSpPr/>
            <p:nvPr/>
          </p:nvSpPr>
          <p:spPr>
            <a:xfrm>
              <a:off x="237890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7" name="Google Shape;1887;p44"/>
            <p:cNvSpPr/>
            <p:nvPr/>
          </p:nvSpPr>
          <p:spPr>
            <a:xfrm>
              <a:off x="208153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8" name="Google Shape;1888;p44"/>
            <p:cNvSpPr/>
            <p:nvPr/>
          </p:nvSpPr>
          <p:spPr>
            <a:xfrm>
              <a:off x="1784223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89" name="Google Shape;1889;p44"/>
            <p:cNvSpPr/>
            <p:nvPr/>
          </p:nvSpPr>
          <p:spPr>
            <a:xfrm>
              <a:off x="148685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0" name="Google Shape;1890;p44"/>
            <p:cNvSpPr/>
            <p:nvPr/>
          </p:nvSpPr>
          <p:spPr>
            <a:xfrm>
              <a:off x="1189482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1" name="Google Shape;1891;p44"/>
            <p:cNvSpPr/>
            <p:nvPr/>
          </p:nvSpPr>
          <p:spPr>
            <a:xfrm>
              <a:off x="89211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2" name="Google Shape;1892;p44"/>
            <p:cNvSpPr/>
            <p:nvPr/>
          </p:nvSpPr>
          <p:spPr>
            <a:xfrm>
              <a:off x="594741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893" name="Google Shape;1893;p44"/>
            <p:cNvSpPr/>
            <p:nvPr/>
          </p:nvSpPr>
          <p:spPr>
            <a:xfrm>
              <a:off x="297370" y="0"/>
              <a:ext cx="6350" cy="6858000"/>
            </a:xfrm>
            <a:custGeom>
              <a:avLst/>
              <a:gdLst/>
              <a:ahLst/>
              <a:cxnLst/>
              <a:rect l="l" t="t" r="r" b="b"/>
              <a:pathLst>
                <a:path w="6350" h="6858000" extrusionOk="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</p:grpSp>
      <p:sp>
        <p:nvSpPr>
          <p:cNvPr id="1894" name="Google Shape;1894;p44"/>
          <p:cNvSpPr/>
          <p:nvPr/>
        </p:nvSpPr>
        <p:spPr>
          <a:xfrm>
            <a:off x="-6000" y="0"/>
            <a:ext cx="9156000" cy="228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5" name="Google Shape;1895;p44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8729700" cy="8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96" name="Google Shape;1896;p44"/>
          <p:cNvSpPr>
            <a:spLocks noGrp="1"/>
          </p:cNvSpPr>
          <p:nvPr>
            <p:ph type="pic" idx="2"/>
          </p:nvPr>
        </p:nvSpPr>
        <p:spPr>
          <a:xfrm>
            <a:off x="208725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7" name="Google Shape;1897;p44"/>
          <p:cNvSpPr>
            <a:spLocks noGrp="1"/>
          </p:cNvSpPr>
          <p:nvPr>
            <p:ph type="pic" idx="3"/>
          </p:nvPr>
        </p:nvSpPr>
        <p:spPr>
          <a:xfrm>
            <a:off x="3154251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8" name="Google Shape;1898;p44"/>
          <p:cNvSpPr>
            <a:spLocks noGrp="1"/>
          </p:cNvSpPr>
          <p:nvPr>
            <p:ph type="pic" idx="4"/>
          </p:nvPr>
        </p:nvSpPr>
        <p:spPr>
          <a:xfrm>
            <a:off x="6099777" y="134445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899" name="Google Shape;1899;p44"/>
          <p:cNvSpPr>
            <a:spLocks noGrp="1"/>
          </p:cNvSpPr>
          <p:nvPr>
            <p:ph type="pic" idx="5"/>
          </p:nvPr>
        </p:nvSpPr>
        <p:spPr>
          <a:xfrm>
            <a:off x="208725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0" name="Google Shape;1900;p44"/>
          <p:cNvSpPr>
            <a:spLocks noGrp="1"/>
          </p:cNvSpPr>
          <p:nvPr>
            <p:ph type="pic" idx="6"/>
          </p:nvPr>
        </p:nvSpPr>
        <p:spPr>
          <a:xfrm>
            <a:off x="3154251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1" name="Google Shape;1901;p44"/>
          <p:cNvSpPr>
            <a:spLocks noGrp="1"/>
          </p:cNvSpPr>
          <p:nvPr>
            <p:ph type="pic" idx="7"/>
          </p:nvPr>
        </p:nvSpPr>
        <p:spPr>
          <a:xfrm>
            <a:off x="6099777" y="2611125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2" name="Google Shape;1902;p44"/>
          <p:cNvSpPr>
            <a:spLocks noGrp="1"/>
          </p:cNvSpPr>
          <p:nvPr>
            <p:ph type="pic" idx="8"/>
          </p:nvPr>
        </p:nvSpPr>
        <p:spPr>
          <a:xfrm>
            <a:off x="208725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3" name="Google Shape;1903;p44"/>
          <p:cNvSpPr>
            <a:spLocks noGrp="1"/>
          </p:cNvSpPr>
          <p:nvPr>
            <p:ph type="pic" idx="9"/>
          </p:nvPr>
        </p:nvSpPr>
        <p:spPr>
          <a:xfrm>
            <a:off x="3154251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4" name="Google Shape;1904;p44"/>
          <p:cNvSpPr>
            <a:spLocks noGrp="1"/>
          </p:cNvSpPr>
          <p:nvPr>
            <p:ph type="pic" idx="13"/>
          </p:nvPr>
        </p:nvSpPr>
        <p:spPr>
          <a:xfrm>
            <a:off x="6099777" y="3877800"/>
            <a:ext cx="2838600" cy="1151100"/>
          </a:xfrm>
          <a:prstGeom prst="roundRect">
            <a:avLst>
              <a:gd name="adj" fmla="val 3854"/>
            </a:avLst>
          </a:prstGeom>
          <a:noFill/>
          <a:ln>
            <a:noFill/>
          </a:ln>
        </p:spPr>
      </p:sp>
      <p:sp>
        <p:nvSpPr>
          <p:cNvPr id="1905" name="Google Shape;1905;p44"/>
          <p:cNvSpPr/>
          <p:nvPr/>
        </p:nvSpPr>
        <p:spPr>
          <a:xfrm rot="5400000">
            <a:off x="82250" y="69300"/>
            <a:ext cx="104100" cy="900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720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57925"/>
            <a:ext cx="6411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Lexend"/>
              <a:buNone/>
              <a:defRPr sz="4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Lexend"/>
              <a:buNone/>
              <a:defRPr sz="28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1239450" y="2823325"/>
            <a:ext cx="3145800" cy="208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marL="914400" lvl="1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marL="1371600" lvl="2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marL="1828800" lvl="3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marL="2286000" lvl="4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marL="2743200" lvl="5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marL="3200400" lvl="6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●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marL="3657600" lvl="7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○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marL="4114800" lvl="8" indent="-279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Lexend Light"/>
              <a:buChar char="■"/>
              <a:defRPr sz="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72">
          <p15:clr>
            <a:srgbClr val="E46962"/>
          </p15:clr>
        </p15:guide>
        <p15:guide id="2" pos="5688">
          <p15:clr>
            <a:srgbClr val="E46962"/>
          </p15:clr>
        </p15:guide>
        <p15:guide id="3" orient="horz" pos="72">
          <p15:clr>
            <a:srgbClr val="E46962"/>
          </p15:clr>
        </p15:guide>
        <p15:guide id="4" orient="horz" pos="3168">
          <p15:clr>
            <a:srgbClr val="E46962"/>
          </p15:clr>
        </p15:guide>
        <p15:guide id="5" orient="horz" pos="864">
          <p15:clr>
            <a:srgbClr val="E46962"/>
          </p15:clr>
        </p15:guide>
        <p15:guide id="6" pos="196">
          <p15:clr>
            <a:srgbClr val="E46962"/>
          </p15:clr>
        </p15:guide>
        <p15:guide id="7" orient="horz" pos="936">
          <p15:clr>
            <a:srgbClr val="E46962"/>
          </p15:clr>
        </p15:guide>
        <p15:guide id="8" orient="horz" pos="684">
          <p15:clr>
            <a:srgbClr val="E46962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10" name="Google Shape;1910;p45"/>
          <p:cNvCxnSpPr/>
          <p:nvPr/>
        </p:nvCxnSpPr>
        <p:spPr>
          <a:xfrm rot="10800000" flipH="1">
            <a:off x="-26240" y="4410291"/>
            <a:ext cx="1283700" cy="10131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1" name="Google Shape;1911;p45"/>
          <p:cNvCxnSpPr/>
          <p:nvPr/>
        </p:nvCxnSpPr>
        <p:spPr>
          <a:xfrm rot="10800000" flipH="1">
            <a:off x="1374300" y="3476200"/>
            <a:ext cx="2030100" cy="889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2" name="Google Shape;1912;p45"/>
          <p:cNvCxnSpPr/>
          <p:nvPr/>
        </p:nvCxnSpPr>
        <p:spPr>
          <a:xfrm rot="10800000" flipH="1">
            <a:off x="3512075" y="2326450"/>
            <a:ext cx="1473000" cy="10509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3" name="Google Shape;1913;p45"/>
          <p:cNvCxnSpPr/>
          <p:nvPr/>
        </p:nvCxnSpPr>
        <p:spPr>
          <a:xfrm>
            <a:off x="3584000" y="3628850"/>
            <a:ext cx="1688700" cy="6648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4" name="Google Shape;1914;p45"/>
          <p:cNvCxnSpPr/>
          <p:nvPr/>
        </p:nvCxnSpPr>
        <p:spPr>
          <a:xfrm rot="10800000" flipH="1">
            <a:off x="5479235" y="3332541"/>
            <a:ext cx="1518000" cy="88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5" name="Google Shape;1915;p45"/>
          <p:cNvCxnSpPr/>
          <p:nvPr/>
        </p:nvCxnSpPr>
        <p:spPr>
          <a:xfrm rot="10800000" flipH="1">
            <a:off x="5200825" y="1832550"/>
            <a:ext cx="2973000" cy="4671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6" name="Google Shape;1916;p45"/>
          <p:cNvCxnSpPr/>
          <p:nvPr/>
        </p:nvCxnSpPr>
        <p:spPr>
          <a:xfrm rot="10800000" flipH="1">
            <a:off x="7104910" y="1913191"/>
            <a:ext cx="1042200" cy="12039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7" name="Google Shape;1917;p45"/>
          <p:cNvCxnSpPr/>
          <p:nvPr/>
        </p:nvCxnSpPr>
        <p:spPr>
          <a:xfrm rot="10800000" flipH="1">
            <a:off x="6979250" y="2423475"/>
            <a:ext cx="2335200" cy="8910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18" name="Google Shape;1918;p45"/>
          <p:cNvCxnSpPr/>
          <p:nvPr/>
        </p:nvCxnSpPr>
        <p:spPr>
          <a:xfrm>
            <a:off x="8398475" y="1850350"/>
            <a:ext cx="810900" cy="49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19" name="Google Shape;1919;p4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20" name="Google Shape;1920;p45"/>
          <p:cNvSpPr txBox="1">
            <a:spLocks noGrp="1"/>
          </p:cNvSpPr>
          <p:nvPr>
            <p:ph type="subTitle" idx="2"/>
          </p:nvPr>
        </p:nvSpPr>
        <p:spPr>
          <a:xfrm>
            <a:off x="5767125" y="425525"/>
            <a:ext cx="32385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Gavin Crigger, Tao Groves, Matthew Lucio, Justin Park</a:t>
            </a:r>
            <a:endParaRPr/>
          </a:p>
        </p:txBody>
      </p:sp>
      <p:sp>
        <p:nvSpPr>
          <p:cNvPr id="1921" name="Google Shape;1921;p45"/>
          <p:cNvSpPr txBox="1">
            <a:spLocks noGrp="1"/>
          </p:cNvSpPr>
          <p:nvPr>
            <p:ph type="title"/>
          </p:nvPr>
        </p:nvSpPr>
        <p:spPr>
          <a:xfrm>
            <a:off x="208725" y="344175"/>
            <a:ext cx="5340900" cy="20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Eppstein’s Algorithm</a:t>
            </a:r>
            <a:endParaRPr/>
          </a:p>
        </p:txBody>
      </p:sp>
      <p:sp>
        <p:nvSpPr>
          <p:cNvPr id="1922" name="Google Shape;1922;p45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1923" name="Google Shape;1923;p45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24" name="Google Shape;1924;p45"/>
          <p:cNvSpPr/>
          <p:nvPr/>
        </p:nvSpPr>
        <p:spPr>
          <a:xfrm>
            <a:off x="835975" y="3964100"/>
            <a:ext cx="759900" cy="738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5" name="Google Shape;1925;p45"/>
          <p:cNvSpPr/>
          <p:nvPr/>
        </p:nvSpPr>
        <p:spPr>
          <a:xfrm>
            <a:off x="3099875" y="3146600"/>
            <a:ext cx="759900" cy="738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6" name="Google Shape;1926;p45"/>
          <p:cNvSpPr/>
          <p:nvPr/>
        </p:nvSpPr>
        <p:spPr>
          <a:xfrm>
            <a:off x="5091200" y="3885500"/>
            <a:ext cx="759900" cy="7389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7" name="Google Shape;1927;p45"/>
          <p:cNvSpPr/>
          <p:nvPr/>
        </p:nvSpPr>
        <p:spPr>
          <a:xfrm>
            <a:off x="6671450" y="2844050"/>
            <a:ext cx="759900" cy="7389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8" name="Google Shape;1928;p45"/>
          <p:cNvSpPr/>
          <p:nvPr/>
        </p:nvSpPr>
        <p:spPr>
          <a:xfrm>
            <a:off x="7895425" y="1485900"/>
            <a:ext cx="759900" cy="7389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29" name="Google Shape;1929;p45"/>
          <p:cNvSpPr/>
          <p:nvPr/>
        </p:nvSpPr>
        <p:spPr>
          <a:xfrm>
            <a:off x="4751075" y="2028750"/>
            <a:ext cx="759900" cy="7389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8" name="Google Shape;2298;p54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99" name="Google Shape;2299;p54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300" name="Google Shape;2300;p54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01" name="Google Shape;2301;p54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Graph construction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2" name="Google Shape;2302;p54"/>
          <p:cNvSpPr/>
          <p:nvPr/>
        </p:nvSpPr>
        <p:spPr>
          <a:xfrm>
            <a:off x="361275" y="1639850"/>
            <a:ext cx="4641900" cy="3219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 (faster adjacency lists)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03" name="Google Shape;2303;p54"/>
          <p:cNvSpPr/>
          <p:nvPr/>
        </p:nvSpPr>
        <p:spPr>
          <a:xfrm>
            <a:off x="6628950" y="772475"/>
            <a:ext cx="539100" cy="39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4" name="Google Shape;2304;p54"/>
          <p:cNvSpPr/>
          <p:nvPr/>
        </p:nvSpPr>
        <p:spPr>
          <a:xfrm>
            <a:off x="6415650" y="141125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(S,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5" name="Google Shape;2305;p54"/>
          <p:cNvSpPr/>
          <p:nvPr/>
        </p:nvSpPr>
        <p:spPr>
          <a:xfrm>
            <a:off x="6964913" y="202890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4)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6" name="Google Shape;2306;p54"/>
          <p:cNvSpPr/>
          <p:nvPr/>
        </p:nvSpPr>
        <p:spPr>
          <a:xfrm>
            <a:off x="5866388" y="202890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3)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7" name="Google Shape;2307;p54"/>
          <p:cNvSpPr/>
          <p:nvPr/>
        </p:nvSpPr>
        <p:spPr>
          <a:xfrm>
            <a:off x="6593750" y="3207925"/>
            <a:ext cx="539100" cy="395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8" name="Google Shape;2308;p54"/>
          <p:cNvSpPr/>
          <p:nvPr/>
        </p:nvSpPr>
        <p:spPr>
          <a:xfrm>
            <a:off x="6380450" y="384670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(U,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1)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09" name="Google Shape;2309;p54"/>
          <p:cNvSpPr/>
          <p:nvPr/>
        </p:nvSpPr>
        <p:spPr>
          <a:xfrm>
            <a:off x="6929713" y="446435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8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9)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0" name="Google Shape;2310;p54"/>
          <p:cNvSpPr/>
          <p:nvPr/>
        </p:nvSpPr>
        <p:spPr>
          <a:xfrm>
            <a:off x="5831188" y="446435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4,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11" name="Google Shape;2311;p54"/>
          <p:cNvCxnSpPr>
            <a:stCxn id="2303" idx="2"/>
            <a:endCxn id="2304" idx="0"/>
          </p:cNvCxnSpPr>
          <p:nvPr/>
        </p:nvCxnSpPr>
        <p:spPr>
          <a:xfrm>
            <a:off x="6898500" y="1167575"/>
            <a:ext cx="0" cy="2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12" name="Google Shape;2312;p54"/>
          <p:cNvCxnSpPr>
            <a:stCxn id="2304" idx="2"/>
            <a:endCxn id="2306" idx="0"/>
          </p:cNvCxnSpPr>
          <p:nvPr/>
        </p:nvCxnSpPr>
        <p:spPr>
          <a:xfrm flipH="1">
            <a:off x="6349200" y="1806350"/>
            <a:ext cx="549300" cy="222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13" name="Google Shape;2313;p54"/>
          <p:cNvCxnSpPr>
            <a:stCxn id="2304" idx="2"/>
            <a:endCxn id="2305" idx="0"/>
          </p:cNvCxnSpPr>
          <p:nvPr/>
        </p:nvCxnSpPr>
        <p:spPr>
          <a:xfrm>
            <a:off x="6898500" y="1806350"/>
            <a:ext cx="549300" cy="222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14" name="Google Shape;2314;p54"/>
          <p:cNvCxnSpPr>
            <a:stCxn id="2310" idx="1"/>
            <a:endCxn id="2306" idx="1"/>
          </p:cNvCxnSpPr>
          <p:nvPr/>
        </p:nvCxnSpPr>
        <p:spPr>
          <a:xfrm rot="10800000" flipH="1">
            <a:off x="5831188" y="2226500"/>
            <a:ext cx="35100" cy="2435400"/>
          </a:xfrm>
          <a:prstGeom prst="curvedConnector3">
            <a:avLst>
              <a:gd name="adj1" fmla="val -678419"/>
            </a:avLst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15" name="Google Shape;2315;p54"/>
          <p:cNvCxnSpPr>
            <a:stCxn id="2305" idx="3"/>
            <a:endCxn id="2309" idx="3"/>
          </p:cNvCxnSpPr>
          <p:nvPr/>
        </p:nvCxnSpPr>
        <p:spPr>
          <a:xfrm flipH="1">
            <a:off x="7895513" y="2226450"/>
            <a:ext cx="35100" cy="2435400"/>
          </a:xfrm>
          <a:prstGeom prst="curvedConnector3">
            <a:avLst>
              <a:gd name="adj1" fmla="val -678419"/>
            </a:avLst>
          </a:prstGeom>
          <a:noFill/>
          <a:ln w="19050" cap="flat" cmpd="sng">
            <a:solidFill>
              <a:srgbClr val="999999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16" name="Google Shape;2316;p54"/>
          <p:cNvCxnSpPr>
            <a:endCxn id="2308" idx="0"/>
          </p:cNvCxnSpPr>
          <p:nvPr/>
        </p:nvCxnSpPr>
        <p:spPr>
          <a:xfrm>
            <a:off x="6863300" y="3603100"/>
            <a:ext cx="0" cy="2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17" name="Google Shape;2317;p54"/>
          <p:cNvCxnSpPr>
            <a:stCxn id="2308" idx="2"/>
            <a:endCxn id="2310" idx="0"/>
          </p:cNvCxnSpPr>
          <p:nvPr/>
        </p:nvCxnSpPr>
        <p:spPr>
          <a:xfrm flipH="1">
            <a:off x="6314000" y="4241800"/>
            <a:ext cx="549300" cy="222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18" name="Google Shape;2318;p54"/>
          <p:cNvCxnSpPr>
            <a:stCxn id="2308" idx="2"/>
            <a:endCxn id="2309" idx="0"/>
          </p:cNvCxnSpPr>
          <p:nvPr/>
        </p:nvCxnSpPr>
        <p:spPr>
          <a:xfrm>
            <a:off x="6863300" y="4241800"/>
            <a:ext cx="549300" cy="222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319" name="Google Shape;2319;p54"/>
          <p:cNvSpPr txBox="1"/>
          <p:nvPr/>
        </p:nvSpPr>
        <p:spPr>
          <a:xfrm>
            <a:off x="6314300" y="2618413"/>
            <a:ext cx="1098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∀ v ∈ V</a:t>
            </a:r>
            <a:endParaRPr sz="1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0" name="Google Shape;2320;p54"/>
          <p:cNvSpPr txBox="1"/>
          <p:nvPr/>
        </p:nvSpPr>
        <p:spPr>
          <a:xfrm>
            <a:off x="6863300" y="10823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1" name="Google Shape;2321;p54"/>
          <p:cNvSpPr txBox="1"/>
          <p:nvPr/>
        </p:nvSpPr>
        <p:spPr>
          <a:xfrm>
            <a:off x="6380450" y="17391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2" name="Google Shape;2322;p54"/>
          <p:cNvSpPr txBox="1"/>
          <p:nvPr/>
        </p:nvSpPr>
        <p:spPr>
          <a:xfrm>
            <a:off x="7168050" y="17391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3" name="Google Shape;2323;p54"/>
          <p:cNvSpPr txBox="1"/>
          <p:nvPr/>
        </p:nvSpPr>
        <p:spPr>
          <a:xfrm>
            <a:off x="6863300" y="3549963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4" name="Google Shape;2324;p54"/>
          <p:cNvSpPr txBox="1"/>
          <p:nvPr/>
        </p:nvSpPr>
        <p:spPr>
          <a:xfrm>
            <a:off x="6379875" y="41656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5" name="Google Shape;2325;p54"/>
          <p:cNvSpPr txBox="1"/>
          <p:nvPr/>
        </p:nvSpPr>
        <p:spPr>
          <a:xfrm>
            <a:off x="7166563" y="41656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6" name="Google Shape;2326;p54"/>
          <p:cNvSpPr txBox="1"/>
          <p:nvPr/>
        </p:nvSpPr>
        <p:spPr>
          <a:xfrm>
            <a:off x="5319650" y="30957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3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7" name="Google Shape;2327;p54"/>
          <p:cNvSpPr txBox="1"/>
          <p:nvPr/>
        </p:nvSpPr>
        <p:spPr>
          <a:xfrm>
            <a:off x="8168850" y="30957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28" name="Google Shape;2328;p54"/>
          <p:cNvSpPr/>
          <p:nvPr/>
        </p:nvSpPr>
        <p:spPr>
          <a:xfrm>
            <a:off x="4921402" y="371975"/>
            <a:ext cx="1475700" cy="1196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Heap edges are dashed, one heap per vertex (representing vertex’s sidetrack adjacency list)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9" name="Google Shape;2329;p54"/>
          <p:cNvSpPr/>
          <p:nvPr/>
        </p:nvSpPr>
        <p:spPr>
          <a:xfrm>
            <a:off x="7622725" y="3553600"/>
            <a:ext cx="1407300" cy="8532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Solid lines connect heaps, weighted by the destination sidetrack edge.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" name="Google Shape;2334;p55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335" name="Google Shape;2335;p55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336" name="Google Shape;2336;p55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37" name="Google Shape;2337;p55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K-pop algorithm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8" name="Google Shape;2338;p55"/>
          <p:cNvSpPr/>
          <p:nvPr/>
        </p:nvSpPr>
        <p:spPr>
          <a:xfrm>
            <a:off x="361275" y="1639850"/>
            <a:ext cx="4479000" cy="3219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with cumulative cost + sidetrack weight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39" name="Google Shape;2339;p55"/>
          <p:cNvSpPr/>
          <p:nvPr/>
        </p:nvSpPr>
        <p:spPr>
          <a:xfrm>
            <a:off x="6628950" y="1991675"/>
            <a:ext cx="539100" cy="3951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0" name="Google Shape;2340;p55"/>
          <p:cNvSpPr/>
          <p:nvPr/>
        </p:nvSpPr>
        <p:spPr>
          <a:xfrm>
            <a:off x="6415650" y="263045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(S,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2)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1" name="Google Shape;2341;p55"/>
          <p:cNvSpPr/>
          <p:nvPr/>
        </p:nvSpPr>
        <p:spPr>
          <a:xfrm>
            <a:off x="6964913" y="324810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4)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42" name="Google Shape;2342;p55"/>
          <p:cNvSpPr/>
          <p:nvPr/>
        </p:nvSpPr>
        <p:spPr>
          <a:xfrm>
            <a:off x="5866388" y="3248100"/>
            <a:ext cx="965700" cy="3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(V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V</a:t>
            </a:r>
            <a:r>
              <a:rPr lang="en" sz="1200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, 3)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43" name="Google Shape;2343;p55"/>
          <p:cNvCxnSpPr>
            <a:stCxn id="2339" idx="2"/>
            <a:endCxn id="2340" idx="0"/>
          </p:cNvCxnSpPr>
          <p:nvPr/>
        </p:nvCxnSpPr>
        <p:spPr>
          <a:xfrm>
            <a:off x="6898500" y="2386775"/>
            <a:ext cx="0" cy="243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44" name="Google Shape;2344;p55"/>
          <p:cNvCxnSpPr>
            <a:stCxn id="2340" idx="2"/>
            <a:endCxn id="2342" idx="0"/>
          </p:cNvCxnSpPr>
          <p:nvPr/>
        </p:nvCxnSpPr>
        <p:spPr>
          <a:xfrm flipH="1">
            <a:off x="6349200" y="3025550"/>
            <a:ext cx="549300" cy="222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cxnSp>
        <p:nvCxnSpPr>
          <p:cNvPr id="2345" name="Google Shape;2345;p55"/>
          <p:cNvCxnSpPr>
            <a:stCxn id="2340" idx="2"/>
            <a:endCxn id="2341" idx="0"/>
          </p:cNvCxnSpPr>
          <p:nvPr/>
        </p:nvCxnSpPr>
        <p:spPr>
          <a:xfrm>
            <a:off x="6898500" y="3025550"/>
            <a:ext cx="549300" cy="222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dot"/>
            <a:round/>
            <a:headEnd type="none" w="med" len="med"/>
            <a:tailEnd type="stealth" w="med" len="med"/>
          </a:ln>
        </p:spPr>
      </p:cxnSp>
      <p:sp>
        <p:nvSpPr>
          <p:cNvPr id="2346" name="Google Shape;2346;p55"/>
          <p:cNvSpPr txBox="1"/>
          <p:nvPr/>
        </p:nvSpPr>
        <p:spPr>
          <a:xfrm>
            <a:off x="6863300" y="230155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7" name="Google Shape;2347;p55"/>
          <p:cNvSpPr txBox="1"/>
          <p:nvPr/>
        </p:nvSpPr>
        <p:spPr>
          <a:xfrm>
            <a:off x="6380450" y="29583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8" name="Google Shape;2348;p55"/>
          <p:cNvSpPr txBox="1"/>
          <p:nvPr/>
        </p:nvSpPr>
        <p:spPr>
          <a:xfrm>
            <a:off x="7168050" y="2958300"/>
            <a:ext cx="273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2</a:t>
            </a:r>
            <a:endParaRPr sz="8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49" name="Google Shape;2349;p55"/>
          <p:cNvSpPr/>
          <p:nvPr/>
        </p:nvSpPr>
        <p:spPr>
          <a:xfrm>
            <a:off x="5202150" y="1991675"/>
            <a:ext cx="539100" cy="3951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50" name="Google Shape;2350;p55"/>
          <p:cNvCxnSpPr>
            <a:stCxn id="2349" idx="3"/>
            <a:endCxn id="2339" idx="1"/>
          </p:cNvCxnSpPr>
          <p:nvPr/>
        </p:nvCxnSpPr>
        <p:spPr>
          <a:xfrm>
            <a:off x="5741250" y="2189225"/>
            <a:ext cx="8877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351" name="Google Shape;2351;p55"/>
          <p:cNvCxnSpPr>
            <a:stCxn id="2340" idx="3"/>
          </p:cNvCxnSpPr>
          <p:nvPr/>
        </p:nvCxnSpPr>
        <p:spPr>
          <a:xfrm rot="10800000" flipH="1">
            <a:off x="7381350" y="2543600"/>
            <a:ext cx="476400" cy="2844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52" name="Google Shape;2352;p55"/>
          <p:cNvSpPr/>
          <p:nvPr/>
        </p:nvSpPr>
        <p:spPr>
          <a:xfrm>
            <a:off x="7595700" y="1890600"/>
            <a:ext cx="1434000" cy="9543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Found the next optimal path! Push this node’s children and re-loop.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53" name="Google Shape;2353;p55"/>
          <p:cNvSpPr txBox="1"/>
          <p:nvPr/>
        </p:nvSpPr>
        <p:spPr>
          <a:xfrm>
            <a:off x="6314300" y="3837613"/>
            <a:ext cx="1098000" cy="3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… repeat </a:t>
            </a:r>
            <a:r>
              <a:rPr lang="en" sz="12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times</a:t>
            </a:r>
            <a:endParaRPr sz="1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54" name="Google Shape;2354;p55"/>
          <p:cNvCxnSpPr>
            <a:stCxn id="2346" idx="1"/>
          </p:cNvCxnSpPr>
          <p:nvPr/>
        </p:nvCxnSpPr>
        <p:spPr>
          <a:xfrm rot="10800000">
            <a:off x="6304100" y="1681150"/>
            <a:ext cx="559200" cy="774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355" name="Google Shape;2355;p55"/>
          <p:cNvSpPr/>
          <p:nvPr/>
        </p:nvSpPr>
        <p:spPr>
          <a:xfrm>
            <a:off x="5336450" y="420200"/>
            <a:ext cx="2025600" cy="1242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Our next optimal path has weight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lang="en" sz="1000" baseline="-25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 + 2. When we push children, we push our cumulative path weight with them (accumulating sidetrack weight).</a:t>
            </a:r>
            <a:endParaRPr sz="10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0" name="Google Shape;2360;p56"/>
          <p:cNvSpPr/>
          <p:nvPr/>
        </p:nvSpPr>
        <p:spPr>
          <a:xfrm>
            <a:off x="7217825" y="1521575"/>
            <a:ext cx="1754100" cy="23856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1" name="Google Shape;2361;p56"/>
          <p:cNvSpPr/>
          <p:nvPr/>
        </p:nvSpPr>
        <p:spPr>
          <a:xfrm>
            <a:off x="5155850" y="574875"/>
            <a:ext cx="3810300" cy="1844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2" name="Google Shape;2362;p5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363" name="Google Shape;2363;p56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364" name="Google Shape;2364;p56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365" name="Google Shape;2365;p5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pseudocode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6" name="Google Shape;2366;p56"/>
          <p:cNvSpPr/>
          <p:nvPr/>
        </p:nvSpPr>
        <p:spPr>
          <a:xfrm>
            <a:off x="361275" y="1639850"/>
            <a:ext cx="4630800" cy="3219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7" name="Google Shape;2367;p56"/>
          <p:cNvSpPr/>
          <p:nvPr/>
        </p:nvSpPr>
        <p:spPr>
          <a:xfrm>
            <a:off x="5257175" y="717625"/>
            <a:ext cx="1169700" cy="435600"/>
          </a:xfrm>
          <a:prstGeom prst="roundRect">
            <a:avLst>
              <a:gd name="adj" fmla="val 16667"/>
            </a:avLst>
          </a:prstGeom>
          <a:solidFill>
            <a:srgbClr val="D9D2E9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G, s, t, k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8" name="Google Shape;2368;p56"/>
          <p:cNvSpPr/>
          <p:nvPr/>
        </p:nvSpPr>
        <p:spPr>
          <a:xfrm>
            <a:off x="5624225" y="1924025"/>
            <a:ext cx="435600" cy="43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G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69" name="Google Shape;2369;p56"/>
          <p:cNvCxnSpPr>
            <a:stCxn id="2367" idx="2"/>
            <a:endCxn id="2368" idx="0"/>
          </p:cNvCxnSpPr>
          <p:nvPr/>
        </p:nvCxnSpPr>
        <p:spPr>
          <a:xfrm>
            <a:off x="5842025" y="1153225"/>
            <a:ext cx="0" cy="770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0" name="Google Shape;2370;p56"/>
          <p:cNvSpPr/>
          <p:nvPr/>
        </p:nvSpPr>
        <p:spPr>
          <a:xfrm>
            <a:off x="5664425" y="1332000"/>
            <a:ext cx="3552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71" name="Google Shape;2371;p56"/>
          <p:cNvCxnSpPr/>
          <p:nvPr/>
        </p:nvCxnSpPr>
        <p:spPr>
          <a:xfrm rot="-5400000" flipH="1">
            <a:off x="5910800" y="1449250"/>
            <a:ext cx="1221900" cy="180000"/>
          </a:xfrm>
          <a:prstGeom prst="bentConnector3">
            <a:avLst>
              <a:gd name="adj1" fmla="val -775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72" name="Google Shape;2372;p56"/>
          <p:cNvSpPr/>
          <p:nvPr/>
        </p:nvSpPr>
        <p:spPr>
          <a:xfrm>
            <a:off x="7217950" y="1924025"/>
            <a:ext cx="1619700" cy="435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d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, p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 ∀ u ⋹ V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3" name="Google Shape;2373;p56"/>
          <p:cNvCxnSpPr>
            <a:stCxn id="2368" idx="3"/>
            <a:endCxn id="2372" idx="1"/>
          </p:cNvCxnSpPr>
          <p:nvPr/>
        </p:nvCxnSpPr>
        <p:spPr>
          <a:xfrm>
            <a:off x="6059825" y="2141825"/>
            <a:ext cx="11580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4" name="Google Shape;2374;p56"/>
          <p:cNvSpPr/>
          <p:nvPr/>
        </p:nvSpPr>
        <p:spPr>
          <a:xfrm>
            <a:off x="6346375" y="1332000"/>
            <a:ext cx="4974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lang="en" sz="1200" b="1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endParaRPr sz="1200" b="1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75" name="Google Shape;2375;p56"/>
          <p:cNvSpPr/>
          <p:nvPr/>
        </p:nvSpPr>
        <p:spPr>
          <a:xfrm>
            <a:off x="6191898" y="1987925"/>
            <a:ext cx="7704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Djikstra’s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6" name="Google Shape;2376;p56"/>
          <p:cNvSpPr/>
          <p:nvPr/>
        </p:nvSpPr>
        <p:spPr>
          <a:xfrm>
            <a:off x="7810000" y="989875"/>
            <a:ext cx="435600" cy="43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7" name="Google Shape;2377;p56"/>
          <p:cNvCxnSpPr>
            <a:stCxn id="2372" idx="0"/>
            <a:endCxn id="2376" idx="2"/>
          </p:cNvCxnSpPr>
          <p:nvPr/>
        </p:nvCxnSpPr>
        <p:spPr>
          <a:xfrm rot="10800000">
            <a:off x="8027800" y="1425425"/>
            <a:ext cx="0" cy="4986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78" name="Google Shape;2378;p56"/>
          <p:cNvSpPr/>
          <p:nvPr/>
        </p:nvSpPr>
        <p:spPr>
          <a:xfrm>
            <a:off x="7810000" y="3243975"/>
            <a:ext cx="435600" cy="43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H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u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79" name="Google Shape;2379;p56"/>
          <p:cNvCxnSpPr>
            <a:stCxn id="2372" idx="2"/>
            <a:endCxn id="2378" idx="0"/>
          </p:cNvCxnSpPr>
          <p:nvPr/>
        </p:nvCxnSpPr>
        <p:spPr>
          <a:xfrm>
            <a:off x="8027800" y="2359625"/>
            <a:ext cx="0" cy="884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0" name="Google Shape;2380;p56"/>
          <p:cNvSpPr/>
          <p:nvPr/>
        </p:nvSpPr>
        <p:spPr>
          <a:xfrm>
            <a:off x="7642600" y="2696150"/>
            <a:ext cx="7704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="1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, p</a:t>
            </a:r>
            <a:r>
              <a:rPr lang="en" sz="1200" b="1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 b="1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1" name="Google Shape;2381;p56"/>
          <p:cNvSpPr/>
          <p:nvPr/>
        </p:nvSpPr>
        <p:spPr>
          <a:xfrm>
            <a:off x="6676525" y="2632250"/>
            <a:ext cx="435600" cy="43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R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a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82" name="Google Shape;2382;p56"/>
          <p:cNvSpPr/>
          <p:nvPr/>
        </p:nvSpPr>
        <p:spPr>
          <a:xfrm>
            <a:off x="6676525" y="3243975"/>
            <a:ext cx="435600" cy="435600"/>
          </a:xfrm>
          <a:prstGeom prst="roundRect">
            <a:avLst>
              <a:gd name="adj" fmla="val 16667"/>
            </a:avLst>
          </a:prstGeom>
          <a:solidFill>
            <a:srgbClr val="CFE2F3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Q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p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83" name="Google Shape;2383;p56"/>
          <p:cNvCxnSpPr>
            <a:stCxn id="2380" idx="1"/>
            <a:endCxn id="2381" idx="3"/>
          </p:cNvCxnSpPr>
          <p:nvPr/>
        </p:nvCxnSpPr>
        <p:spPr>
          <a:xfrm rot="10800000">
            <a:off x="7112200" y="2850050"/>
            <a:ext cx="5304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4" name="Google Shape;2384;p56"/>
          <p:cNvCxnSpPr>
            <a:stCxn id="2378" idx="1"/>
            <a:endCxn id="2382" idx="3"/>
          </p:cNvCxnSpPr>
          <p:nvPr/>
        </p:nvCxnSpPr>
        <p:spPr>
          <a:xfrm rot="10800000">
            <a:off x="7112200" y="3461775"/>
            <a:ext cx="6978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5" name="Google Shape;2385;p56"/>
          <p:cNvCxnSpPr>
            <a:stCxn id="2380" idx="1"/>
            <a:endCxn id="2382" idx="3"/>
          </p:cNvCxnSpPr>
          <p:nvPr/>
        </p:nvCxnSpPr>
        <p:spPr>
          <a:xfrm flipH="1">
            <a:off x="7112200" y="2850050"/>
            <a:ext cx="530400" cy="6117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6" name="Google Shape;2386;p56"/>
          <p:cNvSpPr/>
          <p:nvPr/>
        </p:nvSpPr>
        <p:spPr>
          <a:xfrm>
            <a:off x="6262075" y="4169975"/>
            <a:ext cx="1264500" cy="435600"/>
          </a:xfrm>
          <a:prstGeom prst="roundRect">
            <a:avLst>
              <a:gd name="adj" fmla="val 16667"/>
            </a:avLst>
          </a:prstGeom>
          <a:solidFill>
            <a:srgbClr val="FCE5CD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cost, node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387" name="Google Shape;2387;p56"/>
          <p:cNvCxnSpPr>
            <a:stCxn id="2382" idx="2"/>
            <a:endCxn id="2386" idx="0"/>
          </p:cNvCxnSpPr>
          <p:nvPr/>
        </p:nvCxnSpPr>
        <p:spPr>
          <a:xfrm>
            <a:off x="6894325" y="3679575"/>
            <a:ext cx="0" cy="490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388" name="Google Shape;2388;p56"/>
          <p:cNvCxnSpPr>
            <a:stCxn id="2386" idx="1"/>
            <a:endCxn id="2381" idx="1"/>
          </p:cNvCxnSpPr>
          <p:nvPr/>
        </p:nvCxnSpPr>
        <p:spPr>
          <a:xfrm rot="10800000" flipH="1">
            <a:off x="6262075" y="2849975"/>
            <a:ext cx="414600" cy="1537800"/>
          </a:xfrm>
          <a:prstGeom prst="bentConnector3">
            <a:avLst>
              <a:gd name="adj1" fmla="val -201254"/>
            </a:avLst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89" name="Google Shape;2389;p56"/>
          <p:cNvSpPr/>
          <p:nvPr/>
        </p:nvSpPr>
        <p:spPr>
          <a:xfrm>
            <a:off x="5114325" y="2696150"/>
            <a:ext cx="7704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cost</a:t>
            </a:r>
            <a:endParaRPr sz="1200" b="1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390" name="Google Shape;2390;p56"/>
          <p:cNvCxnSpPr>
            <a:endCxn id="2382" idx="1"/>
          </p:cNvCxnSpPr>
          <p:nvPr/>
        </p:nvCxnSpPr>
        <p:spPr>
          <a:xfrm>
            <a:off x="5427625" y="3457275"/>
            <a:ext cx="1248900" cy="45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391" name="Google Shape;2391;p56"/>
          <p:cNvSpPr/>
          <p:nvPr/>
        </p:nvSpPr>
        <p:spPr>
          <a:xfrm>
            <a:off x="5666925" y="3305775"/>
            <a:ext cx="7704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outgoing edges</a:t>
            </a:r>
            <a:endParaRPr sz="900" b="1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2" name="Google Shape;2392;p56"/>
          <p:cNvSpPr/>
          <p:nvPr/>
        </p:nvSpPr>
        <p:spPr>
          <a:xfrm>
            <a:off x="6509125" y="2418950"/>
            <a:ext cx="770400" cy="307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6AA84F"/>
                </a:solidFill>
                <a:latin typeface="Lexend"/>
                <a:ea typeface="Lexend"/>
                <a:cs typeface="Lexend"/>
                <a:sym typeface="Lexend"/>
              </a:rPr>
              <a:t>return!</a:t>
            </a:r>
            <a:endParaRPr sz="1200" b="1">
              <a:solidFill>
                <a:srgbClr val="6AA84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93" name="Google Shape;2393;p56"/>
          <p:cNvSpPr/>
          <p:nvPr/>
        </p:nvSpPr>
        <p:spPr>
          <a:xfrm>
            <a:off x="6876250" y="386275"/>
            <a:ext cx="1369500" cy="43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Light"/>
                <a:ea typeface="Lexend Light"/>
                <a:cs typeface="Lexend Light"/>
                <a:sym typeface="Lexend Light"/>
              </a:rPr>
              <a:t>Graph creation</a:t>
            </a:r>
            <a:endParaRPr sz="11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94" name="Google Shape;2394;p56"/>
          <p:cNvSpPr/>
          <p:nvPr/>
        </p:nvSpPr>
        <p:spPr>
          <a:xfrm>
            <a:off x="5114325" y="4661575"/>
            <a:ext cx="1369500" cy="43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99999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 Light"/>
                <a:ea typeface="Lexend Light"/>
                <a:cs typeface="Lexend Light"/>
                <a:sym typeface="Lexend Light"/>
              </a:rPr>
              <a:t>K-pop algorithm</a:t>
            </a:r>
            <a:endParaRPr sz="1100"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9" name="Google Shape;2399;p5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00" name="Google Shape;2400;p57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401" name="Google Shape;2401;p57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02" name="Google Shape;2402;p57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1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03" name="Google Shape;2403;p57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1: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Graph reversal / Dijkstra’s</a:t>
            </a:r>
            <a:endParaRPr sz="1700" i="1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04" name="Google Shape;2404;p57"/>
          <p:cNvCxnSpPr>
            <a:stCxn id="2405" idx="2"/>
            <a:endCxn id="2406" idx="0"/>
          </p:cNvCxnSpPr>
          <p:nvPr/>
        </p:nvCxnSpPr>
        <p:spPr>
          <a:xfrm>
            <a:off x="5600725" y="3701750"/>
            <a:ext cx="0" cy="314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6" name="Google Shape;2406;p57"/>
          <p:cNvSpPr txBox="1"/>
          <p:nvPr/>
        </p:nvSpPr>
        <p:spPr>
          <a:xfrm>
            <a:off x="4325275" y="401620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 sz="1200" b="1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Follows a well-documented, optimized Djikstra’s algorithm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05" name="Google Shape;2405;p57"/>
          <p:cNvSpPr/>
          <p:nvPr/>
        </p:nvSpPr>
        <p:spPr>
          <a:xfrm>
            <a:off x="3279775" y="1905950"/>
            <a:ext cx="4641900" cy="1795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07" name="Google Shape;2407;p57"/>
          <p:cNvCxnSpPr>
            <a:stCxn id="2403" idx="3"/>
            <a:endCxn id="2405" idx="1"/>
          </p:cNvCxnSpPr>
          <p:nvPr/>
        </p:nvCxnSpPr>
        <p:spPr>
          <a:xfrm>
            <a:off x="2209425" y="2803850"/>
            <a:ext cx="10704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08" name="Google Shape;2408;p57"/>
          <p:cNvSpPr txBox="1"/>
          <p:nvPr/>
        </p:nvSpPr>
        <p:spPr>
          <a:xfrm>
            <a:off x="7776375" y="27206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09" name="Google Shape;2409;p57"/>
          <p:cNvSpPr txBox="1"/>
          <p:nvPr/>
        </p:nvSpPr>
        <p:spPr>
          <a:xfrm>
            <a:off x="7776375" y="307565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10" name="Google Shape;2410;p57"/>
          <p:cNvSpPr txBox="1"/>
          <p:nvPr/>
        </p:nvSpPr>
        <p:spPr>
          <a:xfrm>
            <a:off x="2137050" y="2882075"/>
            <a:ext cx="12663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log(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5" name="Google Shape;2415;p58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16" name="Google Shape;2416;p58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417" name="Google Shape;2417;p58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18" name="Google Shape;2418;p58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2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19" name="Google Shape;2419;p58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2: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G’ construction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20" name="Google Shape;2420;p58"/>
          <p:cNvSpPr txBox="1"/>
          <p:nvPr/>
        </p:nvSpPr>
        <p:spPr>
          <a:xfrm>
            <a:off x="4347875" y="405660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 sz="1200" b="1">
                <a:latin typeface="Lexend"/>
                <a:ea typeface="Lexend"/>
                <a:cs typeface="Lexend"/>
                <a:sym typeface="Lexend"/>
              </a:rPr>
              <a:t>+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With persistent heaps, all edges are visited once and all vertices have logarithmic inserts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21" name="Google Shape;2421;p58"/>
          <p:cNvCxnSpPr>
            <a:stCxn id="2422" idx="2"/>
            <a:endCxn id="2420" idx="0"/>
          </p:cNvCxnSpPr>
          <p:nvPr/>
        </p:nvCxnSpPr>
        <p:spPr>
          <a:xfrm>
            <a:off x="5623325" y="3701750"/>
            <a:ext cx="0" cy="3549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2" name="Google Shape;2422;p58"/>
          <p:cNvSpPr/>
          <p:nvPr/>
        </p:nvSpPr>
        <p:spPr>
          <a:xfrm>
            <a:off x="3302375" y="1905950"/>
            <a:ext cx="4641900" cy="1795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4	create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of sidetrack edges for all vertices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5	create result set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=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endParaRPr sz="1200">
              <a:solidFill>
                <a:srgbClr val="FF9900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6	create overarching min-heap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initially with (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H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23" name="Google Shape;2423;p58"/>
          <p:cNvCxnSpPr>
            <a:stCxn id="2419" idx="3"/>
            <a:endCxn id="2422" idx="1"/>
          </p:cNvCxnSpPr>
          <p:nvPr/>
        </p:nvCxnSpPr>
        <p:spPr>
          <a:xfrm>
            <a:off x="2209425" y="2803850"/>
            <a:ext cx="10929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24" name="Google Shape;2424;p58"/>
          <p:cNvSpPr txBox="1"/>
          <p:nvPr/>
        </p:nvSpPr>
        <p:spPr>
          <a:xfrm>
            <a:off x="7951375" y="26444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m 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+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latin typeface="Lexend Light"/>
                <a:ea typeface="Lexend Light"/>
                <a:cs typeface="Lexend Light"/>
                <a:sym typeface="Lexend Light"/>
              </a:rPr>
              <a:t>log(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n</a:t>
            </a:r>
            <a:r>
              <a:rPr lang="en" sz="1000">
                <a:solidFill>
                  <a:schemeClr val="lt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25" name="Google Shape;2425;p58"/>
          <p:cNvSpPr txBox="1"/>
          <p:nvPr/>
        </p:nvSpPr>
        <p:spPr>
          <a:xfrm>
            <a:off x="7951375" y="304610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26" name="Google Shape;2426;p58"/>
          <p:cNvSpPr txBox="1"/>
          <p:nvPr/>
        </p:nvSpPr>
        <p:spPr>
          <a:xfrm>
            <a:off x="2489825" y="281777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1" name="Google Shape;2431;p5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32" name="Google Shape;2432;p59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433" name="Google Shape;2433;p59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34" name="Google Shape;2434;p59"/>
          <p:cNvSpPr/>
          <p:nvPr/>
        </p:nvSpPr>
        <p:spPr>
          <a:xfrm>
            <a:off x="441225" y="717625"/>
            <a:ext cx="3717300" cy="768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Runtime analysis 3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5" name="Google Shape;2435;p59"/>
          <p:cNvSpPr/>
          <p:nvPr/>
        </p:nvSpPr>
        <p:spPr>
          <a:xfrm>
            <a:off x="441225" y="2237900"/>
            <a:ext cx="1768200" cy="11319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3:</a:t>
            </a:r>
            <a:r>
              <a:rPr lang="en" sz="1700">
                <a:latin typeface="Lexend"/>
                <a:ea typeface="Lexend"/>
                <a:cs typeface="Lexend"/>
                <a:sym typeface="Lexend"/>
              </a:rPr>
              <a:t> k-pop algorithm</a:t>
            </a:r>
            <a:endParaRPr sz="17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6" name="Google Shape;2436;p59"/>
          <p:cNvSpPr txBox="1"/>
          <p:nvPr/>
        </p:nvSpPr>
        <p:spPr>
          <a:xfrm>
            <a:off x="4374800" y="3989250"/>
            <a:ext cx="2550900" cy="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lang="en" sz="1200" b="1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We loop through a constant time algorithm until we reach k total paths accumulated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37" name="Google Shape;2437;p59"/>
          <p:cNvCxnSpPr>
            <a:stCxn id="2438" idx="2"/>
            <a:endCxn id="2436" idx="0"/>
          </p:cNvCxnSpPr>
          <p:nvPr/>
        </p:nvCxnSpPr>
        <p:spPr>
          <a:xfrm>
            <a:off x="5650250" y="3701750"/>
            <a:ext cx="0" cy="28740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38" name="Google Shape;2438;p59"/>
          <p:cNvSpPr/>
          <p:nvPr/>
        </p:nvSpPr>
        <p:spPr>
          <a:xfrm>
            <a:off x="3329300" y="1905950"/>
            <a:ext cx="4641900" cy="1795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k-pop algorithm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7 	while len(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&lt;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is not empty 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8		pop total cost, node from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		add cost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		push node’s outgoing edges to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Q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endParaRPr sz="1200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11	return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a</a:t>
            </a:r>
            <a:endParaRPr sz="12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39" name="Google Shape;2439;p59"/>
          <p:cNvSpPr txBox="1"/>
          <p:nvPr/>
        </p:nvSpPr>
        <p:spPr>
          <a:xfrm>
            <a:off x="7971200" y="2542350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0000FF"/>
                </a:solidFill>
                <a:latin typeface="Lexend Light"/>
                <a:ea typeface="Lexend Light"/>
                <a:cs typeface="Lexend Light"/>
                <a:sym typeface="Lexend Light"/>
              </a:rPr>
              <a:t>k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40" name="Google Shape;2440;p59"/>
          <p:cNvSpPr txBox="1"/>
          <p:nvPr/>
        </p:nvSpPr>
        <p:spPr>
          <a:xfrm>
            <a:off x="7971200" y="2802525"/>
            <a:ext cx="1070400" cy="39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O(</a:t>
            </a:r>
            <a:r>
              <a:rPr lang="en" sz="1000">
                <a:solidFill>
                  <a:srgbClr val="FF9900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r>
              <a:rPr lang="en" sz="1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) (with persistence techniques)</a:t>
            </a: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41" name="Google Shape;2441;p59"/>
          <p:cNvCxnSpPr>
            <a:stCxn id="2435" idx="3"/>
            <a:endCxn id="2438" idx="1"/>
          </p:cNvCxnSpPr>
          <p:nvPr/>
        </p:nvCxnSpPr>
        <p:spPr>
          <a:xfrm>
            <a:off x="2209425" y="2803850"/>
            <a:ext cx="1119900" cy="0"/>
          </a:xfrm>
          <a:prstGeom prst="straightConnector1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442" name="Google Shape;2442;p59"/>
          <p:cNvSpPr txBox="1"/>
          <p:nvPr/>
        </p:nvSpPr>
        <p:spPr>
          <a:xfrm>
            <a:off x="4861500" y="887125"/>
            <a:ext cx="3302400" cy="399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Overall: 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O(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m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+ 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 sz="1200" b="1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+ </a:t>
            </a:r>
            <a:r>
              <a:rPr lang="en" sz="1200" b="1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k)</a:t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" name="Google Shape;2447;p6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48" name="Google Shape;2448;p60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449" name="Google Shape;2449;p60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50" name="Google Shape;2450;p60"/>
          <p:cNvSpPr/>
          <p:nvPr/>
        </p:nvSpPr>
        <p:spPr>
          <a:xfrm>
            <a:off x="2713350" y="2644800"/>
            <a:ext cx="3717300" cy="768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51" name="Google Shape;2451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325" y="3824000"/>
            <a:ext cx="6899076" cy="108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2" name="Google Shape;2452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50000"/>
            <a:ext cx="2408550" cy="282220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3" name="Google Shape;2453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7325" y="3630325"/>
            <a:ext cx="5459274" cy="38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Shape 2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" name="Google Shape;2458;p61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459" name="Google Shape;2459;p61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460" name="Google Shape;2460;p61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461" name="Google Shape;2461;p61"/>
          <p:cNvSpPr/>
          <p:nvPr/>
        </p:nvSpPr>
        <p:spPr>
          <a:xfrm>
            <a:off x="4649900" y="717625"/>
            <a:ext cx="4392900" cy="19107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Need to generate many different paths to the same endpoint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Paths may share some edges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457200" lvl="0" indent="-317500" algn="l" rtl="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Lexend"/>
              <a:buChar char="-"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Speed is essential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2" name="Google Shape;2462;p61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3" name="Google Shape;2463;p61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4" name="Google Shape;2464;p61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5" name="Google Shape;2465;p61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6" name="Google Shape;2466;p61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7" name="Google Shape;2467;p61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8" name="Google Shape;2468;p61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469" name="Google Shape;2469;p61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470" name="Google Shape;2470;p61"/>
          <p:cNvCxnSpPr>
            <a:stCxn id="2471" idx="4"/>
            <a:endCxn id="2463" idx="0"/>
          </p:cNvCxnSpPr>
          <p:nvPr/>
        </p:nvCxnSpPr>
        <p:spPr>
          <a:xfrm flipH="1">
            <a:off x="793100" y="2502325"/>
            <a:ext cx="160800" cy="6645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72" name="Google Shape;2472;p61"/>
          <p:cNvCxnSpPr>
            <a:stCxn id="2471" idx="6"/>
            <a:endCxn id="2462" idx="2"/>
          </p:cNvCxnSpPr>
          <p:nvPr/>
        </p:nvCxnSpPr>
        <p:spPr>
          <a:xfrm>
            <a:off x="1244563" y="2216950"/>
            <a:ext cx="771300" cy="126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73" name="Google Shape;2473;p61"/>
          <p:cNvCxnSpPr>
            <a:stCxn id="2463" idx="4"/>
            <a:endCxn id="2465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74" name="Google Shape;2474;p61"/>
          <p:cNvCxnSpPr>
            <a:stCxn id="2462" idx="4"/>
            <a:endCxn id="2462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475" name="Google Shape;2475;p61"/>
          <p:cNvCxnSpPr>
            <a:stCxn id="2462" idx="3"/>
            <a:endCxn id="2463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76" name="Google Shape;2476;p61"/>
          <p:cNvCxnSpPr>
            <a:stCxn id="2467" idx="6"/>
            <a:endCxn id="2468" idx="2"/>
          </p:cNvCxnSpPr>
          <p:nvPr/>
        </p:nvCxnSpPr>
        <p:spPr>
          <a:xfrm rot="10800000" flipH="1">
            <a:off x="4032350" y="4082950"/>
            <a:ext cx="776100" cy="3387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77" name="Google Shape;2477;p61"/>
          <p:cNvCxnSpPr>
            <a:stCxn id="2465" idx="6"/>
            <a:endCxn id="2464" idx="3"/>
          </p:cNvCxnSpPr>
          <p:nvPr/>
        </p:nvCxnSpPr>
        <p:spPr>
          <a:xfrm rot="10800000" flipH="1">
            <a:off x="1710125" y="3871450"/>
            <a:ext cx="532500" cy="55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478" name="Google Shape;2478;p61"/>
          <p:cNvCxnSpPr>
            <a:stCxn id="2464" idx="7"/>
            <a:endCxn id="2466" idx="2"/>
          </p:cNvCxnSpPr>
          <p:nvPr/>
        </p:nvCxnSpPr>
        <p:spPr>
          <a:xfrm rot="10800000" flipH="1">
            <a:off x="2653781" y="3188644"/>
            <a:ext cx="998400" cy="2796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79" name="Google Shape;2479;p61"/>
          <p:cNvCxnSpPr>
            <a:stCxn id="2466" idx="6"/>
            <a:endCxn id="2469" idx="2"/>
          </p:cNvCxnSpPr>
          <p:nvPr/>
        </p:nvCxnSpPr>
        <p:spPr>
          <a:xfrm rot="10800000" flipH="1">
            <a:off x="4233650" y="3184750"/>
            <a:ext cx="913200" cy="39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80" name="Google Shape;2480;p61"/>
          <p:cNvCxnSpPr>
            <a:stCxn id="2469" idx="4"/>
            <a:endCxn id="2468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81" name="Google Shape;2481;p61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2" name="Google Shape;2482;p61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3" name="Google Shape;2483;p61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4" name="Google Shape;2484;p61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5" name="Google Shape;2485;p61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6" name="Google Shape;2486;p61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7" name="Google Shape;2487;p61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88" name="Google Shape;2488;p61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489" name="Google Shape;2489;p61"/>
          <p:cNvCxnSpPr>
            <a:stCxn id="2464" idx="5"/>
            <a:endCxn id="2467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90" name="Google Shape;2490;p61"/>
          <p:cNvCxnSpPr>
            <a:stCxn id="2462" idx="4"/>
            <a:endCxn id="2464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491" name="Google Shape;2491;p61"/>
          <p:cNvCxnSpPr>
            <a:stCxn id="2465" idx="6"/>
            <a:endCxn id="2467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492" name="Google Shape;2492;p61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3" name="Google Shape;2493;p61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4" name="Google Shape;2494;p61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5" name="Google Shape;2495;p61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96" name="Google Shape;2496;p61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Motivation (bonus slide)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497" name="Google Shape;2497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4163" y="1807188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8" name="Google Shape;249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960963" y="2708075"/>
            <a:ext cx="953400" cy="95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9" name="Google Shape;24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673777">
            <a:off x="972387" y="3915524"/>
            <a:ext cx="953401" cy="953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0" name="Google Shape;2500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450" y="2760525"/>
            <a:ext cx="1287525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1" name="Google Shape;2501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6148499">
            <a:off x="2980125" y="3871462"/>
            <a:ext cx="1287525" cy="1287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2" name="Google Shape;2502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762" y="3251687"/>
            <a:ext cx="998400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3" name="Google Shape;2503;p6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5614772">
            <a:off x="3429637" y="2685587"/>
            <a:ext cx="998400" cy="99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4" name="Google Shape;2504;p6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1247209">
            <a:off x="4547950" y="3673911"/>
            <a:ext cx="1058775" cy="1058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5" name="Google Shape;2505;p6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43125" y="1745738"/>
            <a:ext cx="913200" cy="91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6" name="Google Shape;2506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1225" y="1644750"/>
            <a:ext cx="26249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7" name="Google Shape;2507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5913" y="1486175"/>
            <a:ext cx="262493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8" name="Google Shape;2508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98988" y="1628750"/>
            <a:ext cx="26249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9" name="Google Shape;2509;p6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030600" y="1486162"/>
            <a:ext cx="262492" cy="33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0" name="Google Shape;2510;p6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 flipH="1">
            <a:off x="-34074" y="1644747"/>
            <a:ext cx="1058775" cy="974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1" name="Google Shape;2511;p61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902825" y="3741217"/>
            <a:ext cx="581400" cy="1162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/>
                                        <p:tgtEl>
                                          <p:spTgt spid="25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000"/>
                                        <p:tgtEl>
                                          <p:spTgt spid="2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4" name="Google Shape;193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584450"/>
            <a:ext cx="7667850" cy="33280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5" name="Google Shape;1935;p46"/>
          <p:cNvCxnSpPr>
            <a:stCxn id="1936" idx="6"/>
            <a:endCxn id="1937" idx="2"/>
          </p:cNvCxnSpPr>
          <p:nvPr/>
        </p:nvCxnSpPr>
        <p:spPr>
          <a:xfrm rot="10800000" flipH="1">
            <a:off x="4233650" y="3184750"/>
            <a:ext cx="913200" cy="39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38" name="Google Shape;1938;p46"/>
          <p:cNvCxnSpPr>
            <a:stCxn id="1939" idx="7"/>
            <a:endCxn id="1936" idx="2"/>
          </p:cNvCxnSpPr>
          <p:nvPr/>
        </p:nvCxnSpPr>
        <p:spPr>
          <a:xfrm rot="10800000" flipH="1">
            <a:off x="2653781" y="3188644"/>
            <a:ext cx="998400" cy="2796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0" name="Google Shape;1940;p46"/>
          <p:cNvCxnSpPr>
            <a:stCxn id="1941" idx="6"/>
            <a:endCxn id="1942" idx="2"/>
          </p:cNvCxnSpPr>
          <p:nvPr/>
        </p:nvCxnSpPr>
        <p:spPr>
          <a:xfrm rot="10800000" flipH="1">
            <a:off x="4032350" y="4082950"/>
            <a:ext cx="776100" cy="3387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3" name="Google Shape;1943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4" name="Google Shape;1944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46" name="Google Shape;1946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948" name="Google Shape;1948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0" name="Google Shape;1950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2" name="Google Shape;1952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3" name="Google Shape;1953;p46"/>
          <p:cNvCxnSpPr>
            <a:stCxn id="1951" idx="6"/>
            <a:endCxn id="1939" idx="3"/>
          </p:cNvCxnSpPr>
          <p:nvPr/>
        </p:nvCxnSpPr>
        <p:spPr>
          <a:xfrm rot="10800000" flipH="1">
            <a:off x="1710125" y="3871450"/>
            <a:ext cx="532500" cy="550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954" name="Google Shape;195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49" name="Google Shape;1949;p46"/>
          <p:cNvSpPr/>
          <p:nvPr/>
        </p:nvSpPr>
        <p:spPr>
          <a:xfrm>
            <a:off x="663225" y="1931900"/>
            <a:ext cx="581400" cy="5703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5" name="Google Shape;1945;p46"/>
          <p:cNvSpPr/>
          <p:nvPr/>
        </p:nvSpPr>
        <p:spPr>
          <a:xfrm>
            <a:off x="2015863" y="20581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7" name="Google Shape;1947;p46"/>
          <p:cNvSpPr/>
          <p:nvPr/>
        </p:nvSpPr>
        <p:spPr>
          <a:xfrm>
            <a:off x="502400" y="3166825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9" name="Google Shape;1939;p46"/>
          <p:cNvSpPr/>
          <p:nvPr/>
        </p:nvSpPr>
        <p:spPr>
          <a:xfrm>
            <a:off x="2157525" y="3384725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4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51" name="Google Shape;1951;p46"/>
          <p:cNvSpPr/>
          <p:nvPr/>
        </p:nvSpPr>
        <p:spPr>
          <a:xfrm>
            <a:off x="1128725" y="4136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6" name="Google Shape;1936;p46"/>
          <p:cNvSpPr/>
          <p:nvPr/>
        </p:nvSpPr>
        <p:spPr>
          <a:xfrm>
            <a:off x="3652250" y="2903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5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1" name="Google Shape;1941;p46"/>
          <p:cNvSpPr/>
          <p:nvPr/>
        </p:nvSpPr>
        <p:spPr>
          <a:xfrm>
            <a:off x="3450950" y="4136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6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42" name="Google Shape;1942;p46"/>
          <p:cNvSpPr/>
          <p:nvPr/>
        </p:nvSpPr>
        <p:spPr>
          <a:xfrm>
            <a:off x="4808575" y="3797825"/>
            <a:ext cx="581400" cy="5703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1937" name="Google Shape;1937;p46"/>
          <p:cNvSpPr/>
          <p:nvPr/>
        </p:nvSpPr>
        <p:spPr>
          <a:xfrm>
            <a:off x="5146975" y="2899638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7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1955" name="Google Shape;1955;p46"/>
          <p:cNvCxnSpPr>
            <a:stCxn id="1949" idx="4"/>
            <a:endCxn id="1947" idx="0"/>
          </p:cNvCxnSpPr>
          <p:nvPr/>
        </p:nvCxnSpPr>
        <p:spPr>
          <a:xfrm flipH="1">
            <a:off x="793125" y="2502200"/>
            <a:ext cx="160800" cy="664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6" name="Google Shape;1956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7" name="Google Shape;1957;p46"/>
          <p:cNvCxnSpPr>
            <a:stCxn id="1947" idx="4"/>
            <a:endCxn id="1951" idx="1"/>
          </p:cNvCxnSpPr>
          <p:nvPr/>
        </p:nvCxnSpPr>
        <p:spPr>
          <a:xfrm>
            <a:off x="793100" y="3737125"/>
            <a:ext cx="420900" cy="4830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58" name="Google Shape;1958;p46"/>
          <p:cNvCxnSpPr>
            <a:stCxn id="1945" idx="4"/>
            <a:endCxn id="1945" idx="4"/>
          </p:cNvCxnSpPr>
          <p:nvPr/>
        </p:nvCxnSpPr>
        <p:spPr>
          <a:xfrm>
            <a:off x="2306563" y="2628400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59" name="Google Shape;1959;p46"/>
          <p:cNvCxnSpPr>
            <a:stCxn id="1945" idx="3"/>
            <a:endCxn id="1947" idx="7"/>
          </p:cNvCxnSpPr>
          <p:nvPr/>
        </p:nvCxnSpPr>
        <p:spPr>
          <a:xfrm flipH="1">
            <a:off x="998507" y="2544881"/>
            <a:ext cx="1102500" cy="705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960" name="Google Shape;1960;p46"/>
          <p:cNvCxnSpPr>
            <a:stCxn id="1941" idx="6"/>
            <a:endCxn id="1942" idx="2"/>
          </p:cNvCxnSpPr>
          <p:nvPr/>
        </p:nvCxnSpPr>
        <p:spPr>
          <a:xfrm rot="10800000" flipH="1">
            <a:off x="4032350" y="4082950"/>
            <a:ext cx="776100" cy="3387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1" name="Google Shape;1961;p46"/>
          <p:cNvCxnSpPr>
            <a:stCxn id="1951" idx="6"/>
            <a:endCxn id="1939" idx="3"/>
          </p:cNvCxnSpPr>
          <p:nvPr/>
        </p:nvCxnSpPr>
        <p:spPr>
          <a:xfrm rot="10800000" flipH="1">
            <a:off x="1710125" y="3871450"/>
            <a:ext cx="532500" cy="550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1962" name="Google Shape;1962;p46"/>
          <p:cNvCxnSpPr>
            <a:stCxn id="1939" idx="7"/>
            <a:endCxn id="1936" idx="2"/>
          </p:cNvCxnSpPr>
          <p:nvPr/>
        </p:nvCxnSpPr>
        <p:spPr>
          <a:xfrm rot="10800000" flipH="1">
            <a:off x="2653781" y="3188644"/>
            <a:ext cx="998400" cy="279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3" name="Google Shape;1963;p46"/>
          <p:cNvCxnSpPr>
            <a:stCxn id="1936" idx="6"/>
            <a:endCxn id="1937" idx="2"/>
          </p:cNvCxnSpPr>
          <p:nvPr/>
        </p:nvCxnSpPr>
        <p:spPr>
          <a:xfrm rot="10800000" flipH="1">
            <a:off x="4233650" y="3184750"/>
            <a:ext cx="913200" cy="3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4" name="Google Shape;1964;p46"/>
          <p:cNvCxnSpPr>
            <a:stCxn id="1937" idx="4"/>
            <a:endCxn id="1942" idx="7"/>
          </p:cNvCxnSpPr>
          <p:nvPr/>
        </p:nvCxnSpPr>
        <p:spPr>
          <a:xfrm flipH="1">
            <a:off x="5304775" y="3469938"/>
            <a:ext cx="132900" cy="411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65" name="Google Shape;1965;p46"/>
          <p:cNvCxnSpPr>
            <a:stCxn id="1949" idx="6"/>
            <a:endCxn id="1945" idx="2"/>
          </p:cNvCxnSpPr>
          <p:nvPr/>
        </p:nvCxnSpPr>
        <p:spPr>
          <a:xfrm>
            <a:off x="1244625" y="2217050"/>
            <a:ext cx="771300" cy="1263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66" name="Google Shape;1966;p46"/>
          <p:cNvSpPr/>
          <p:nvPr/>
        </p:nvSpPr>
        <p:spPr>
          <a:xfrm>
            <a:off x="1480400" y="20484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7" name="Google Shape;1967;p46"/>
          <p:cNvSpPr/>
          <p:nvPr/>
        </p:nvSpPr>
        <p:spPr>
          <a:xfrm>
            <a:off x="723675" y="2680613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8" name="Google Shape;1968;p46"/>
          <p:cNvSpPr/>
          <p:nvPr/>
        </p:nvSpPr>
        <p:spPr>
          <a:xfrm>
            <a:off x="1338175" y="27605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69" name="Google Shape;1969;p46"/>
          <p:cNvSpPr/>
          <p:nvPr/>
        </p:nvSpPr>
        <p:spPr>
          <a:xfrm>
            <a:off x="849875" y="38247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6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0" name="Google Shape;1970;p46"/>
          <p:cNvSpPr/>
          <p:nvPr/>
        </p:nvSpPr>
        <p:spPr>
          <a:xfrm>
            <a:off x="1784025" y="39926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1" name="Google Shape;1971;p46"/>
          <p:cNvSpPr/>
          <p:nvPr/>
        </p:nvSpPr>
        <p:spPr>
          <a:xfrm>
            <a:off x="4540463" y="3030888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2" name="Google Shape;1972;p46"/>
          <p:cNvSpPr/>
          <p:nvPr/>
        </p:nvSpPr>
        <p:spPr>
          <a:xfrm>
            <a:off x="5437675" y="362127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3" name="Google Shape;1973;p46"/>
          <p:cNvSpPr/>
          <p:nvPr/>
        </p:nvSpPr>
        <p:spPr>
          <a:xfrm>
            <a:off x="4270613" y="413650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74" name="Google Shape;1974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75" name="Google Shape;1975;p46"/>
          <p:cNvCxnSpPr>
            <a:stCxn id="1945" idx="4"/>
            <a:endCxn id="1939" idx="0"/>
          </p:cNvCxnSpPr>
          <p:nvPr/>
        </p:nvCxnSpPr>
        <p:spPr>
          <a:xfrm>
            <a:off x="2306563" y="2628400"/>
            <a:ext cx="141600" cy="756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976" name="Google Shape;1976;p46"/>
          <p:cNvCxnSpPr>
            <a:stCxn id="1951" idx="6"/>
            <a:endCxn id="1941" idx="2"/>
          </p:cNvCxnSpPr>
          <p:nvPr/>
        </p:nvCxnSpPr>
        <p:spPr>
          <a:xfrm>
            <a:off x="1710125" y="4421650"/>
            <a:ext cx="17409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77" name="Google Shape;1977;p46"/>
          <p:cNvSpPr/>
          <p:nvPr/>
        </p:nvSpPr>
        <p:spPr>
          <a:xfrm>
            <a:off x="2375013" y="42596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8" name="Google Shape;1978;p46"/>
          <p:cNvSpPr/>
          <p:nvPr/>
        </p:nvSpPr>
        <p:spPr>
          <a:xfrm>
            <a:off x="3017463" y="31604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79" name="Google Shape;1979;p46"/>
          <p:cNvSpPr/>
          <p:nvPr/>
        </p:nvSpPr>
        <p:spPr>
          <a:xfrm>
            <a:off x="2227525" y="27723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1980" name="Google Shape;1980;p46"/>
          <p:cNvCxnSpPr>
            <a:stCxn id="1939" idx="5"/>
            <a:endCxn id="1941" idx="2"/>
          </p:cNvCxnSpPr>
          <p:nvPr/>
        </p:nvCxnSpPr>
        <p:spPr>
          <a:xfrm>
            <a:off x="2653781" y="3871506"/>
            <a:ext cx="797100" cy="5502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1981" name="Google Shape;1981;p46"/>
          <p:cNvSpPr/>
          <p:nvPr/>
        </p:nvSpPr>
        <p:spPr>
          <a:xfrm>
            <a:off x="2829225" y="392907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2" name="Google Shape;1982;p46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83" name="Google Shape;1983;p46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1984" name="Google Shape;1984;p46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85" name="Google Shape;1985;p46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Problem statement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6" name="Google Shape;1986;p46"/>
          <p:cNvSpPr/>
          <p:nvPr/>
        </p:nvSpPr>
        <p:spPr>
          <a:xfrm>
            <a:off x="3368500" y="1644750"/>
            <a:ext cx="5390700" cy="9270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Given graph G = (V,E), number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and vertices S and T, find and return the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unique shortest paths between vertices S and E.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7" name="Google Shape;1987;p46"/>
          <p:cNvSpPr/>
          <p:nvPr/>
        </p:nvSpPr>
        <p:spPr>
          <a:xfrm>
            <a:off x="7805800" y="2641075"/>
            <a:ext cx="953400" cy="570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|E|, </a:t>
            </a:r>
            <a:r>
              <a:rPr lang="en">
                <a:solidFill>
                  <a:srgbClr val="E69138"/>
                </a:solidFill>
                <a:latin typeface="Lexend"/>
                <a:ea typeface="Lexend"/>
                <a:cs typeface="Lexend"/>
                <a:sym typeface="Lexend"/>
              </a:rPr>
              <a:t>n 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|V|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88" name="Google Shape;1988;p46"/>
          <p:cNvSpPr/>
          <p:nvPr/>
        </p:nvSpPr>
        <p:spPr>
          <a:xfrm>
            <a:off x="6166200" y="3384575"/>
            <a:ext cx="2870400" cy="1396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Naive approach: modified Dijkstra's, visiting each vertex at most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>
                <a:latin typeface="Lexend"/>
                <a:ea typeface="Lexend"/>
                <a:cs typeface="Lexend"/>
                <a:sym typeface="Lexend"/>
              </a:rPr>
            </a:br>
            <a:r>
              <a:rPr lang="en">
                <a:latin typeface="Lexend"/>
                <a:ea typeface="Lexend"/>
                <a:cs typeface="Lexend"/>
                <a:sym typeface="Lexend"/>
              </a:rPr>
              <a:t>Runtime = O(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1155CC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))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3" name="Google Shape;1993;p47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1994" name="Google Shape;1994;p47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1995" name="Google Shape;1995;p47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1996" name="Google Shape;1996;p47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Why is this problem difficult?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97" name="Google Shape;1997;p47"/>
          <p:cNvSpPr/>
          <p:nvPr/>
        </p:nvSpPr>
        <p:spPr>
          <a:xfrm>
            <a:off x="441225" y="1910250"/>
            <a:ext cx="4130700" cy="26349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Finding the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shortest paths between two terminals, s and t, is difficult - a priority queue alone struggles to consider how each edge impacts the distance between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i="1">
                <a:latin typeface="Lexend"/>
                <a:ea typeface="Lexend"/>
                <a:cs typeface="Lexend"/>
                <a:sym typeface="Lexend"/>
              </a:rPr>
              <a:t>and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faster than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kn)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 We cannot simply pop off a new path in log(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n)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time as is.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How can we reframe our problem to only contain </a:t>
            </a:r>
            <a:r>
              <a:rPr lang="en" i="1">
                <a:latin typeface="Lexend"/>
                <a:ea typeface="Lexend"/>
                <a:cs typeface="Lexend"/>
                <a:sym typeface="Lexend"/>
              </a:rPr>
              <a:t>one terminal?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998" name="Google Shape;199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13325" y="2212438"/>
            <a:ext cx="4014000" cy="234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9" name="Google Shape;1999;p47"/>
          <p:cNvCxnSpPr>
            <a:stCxn id="2000" idx="6"/>
            <a:endCxn id="2001" idx="2"/>
          </p:cNvCxnSpPr>
          <p:nvPr/>
        </p:nvCxnSpPr>
        <p:spPr>
          <a:xfrm rot="10800000" flipH="1">
            <a:off x="7524439" y="3338028"/>
            <a:ext cx="608100" cy="27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2" name="Google Shape;2002;p47"/>
          <p:cNvCxnSpPr>
            <a:stCxn id="2003" idx="7"/>
            <a:endCxn id="2000" idx="2"/>
          </p:cNvCxnSpPr>
          <p:nvPr/>
        </p:nvCxnSpPr>
        <p:spPr>
          <a:xfrm rot="10800000" flipH="1">
            <a:off x="6472587" y="3340582"/>
            <a:ext cx="664800" cy="196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4" name="Google Shape;2004;p47"/>
          <p:cNvCxnSpPr>
            <a:stCxn id="2005" idx="6"/>
            <a:endCxn id="2006" idx="2"/>
          </p:cNvCxnSpPr>
          <p:nvPr/>
        </p:nvCxnSpPr>
        <p:spPr>
          <a:xfrm rot="10800000" flipH="1">
            <a:off x="7390415" y="3969746"/>
            <a:ext cx="516900" cy="238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7" name="Google Shape;2007;p47"/>
          <p:cNvCxnSpPr>
            <a:stCxn id="2001" idx="4"/>
            <a:endCxn id="2006" idx="7"/>
          </p:cNvCxnSpPr>
          <p:nvPr/>
        </p:nvCxnSpPr>
        <p:spPr>
          <a:xfrm flipH="1">
            <a:off x="8237617" y="3538561"/>
            <a:ext cx="88500" cy="2895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08" name="Google Shape;2008;p47"/>
          <p:cNvCxnSpPr>
            <a:stCxn id="2009" idx="4"/>
            <a:endCxn id="2003" idx="0"/>
          </p:cNvCxnSpPr>
          <p:nvPr/>
        </p:nvCxnSpPr>
        <p:spPr>
          <a:xfrm>
            <a:off x="6241444" y="2946674"/>
            <a:ext cx="94200" cy="5319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10" name="Google Shape;2010;p47"/>
          <p:cNvCxnSpPr>
            <a:stCxn id="2009" idx="3"/>
            <a:endCxn id="2011" idx="7"/>
          </p:cNvCxnSpPr>
          <p:nvPr/>
        </p:nvCxnSpPr>
        <p:spPr>
          <a:xfrm flipH="1">
            <a:off x="5370519" y="2887935"/>
            <a:ext cx="734100" cy="496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12" name="Google Shape;2012;p47"/>
          <p:cNvCxnSpPr>
            <a:stCxn id="2013" idx="4"/>
            <a:endCxn id="2011" idx="0"/>
          </p:cNvCxnSpPr>
          <p:nvPr/>
        </p:nvCxnSpPr>
        <p:spPr>
          <a:xfrm flipH="1">
            <a:off x="5233768" y="2857913"/>
            <a:ext cx="107100" cy="467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14" name="Google Shape;2014;p47"/>
          <p:cNvCxnSpPr>
            <a:stCxn id="2011" idx="4"/>
            <a:endCxn id="2015" idx="1"/>
          </p:cNvCxnSpPr>
          <p:nvPr/>
        </p:nvCxnSpPr>
        <p:spPr>
          <a:xfrm>
            <a:off x="5233792" y="3726485"/>
            <a:ext cx="280200" cy="3396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16" name="Google Shape;2016;p47"/>
          <p:cNvCxnSpPr>
            <a:stCxn id="2013" idx="6"/>
            <a:endCxn id="2009" idx="2"/>
          </p:cNvCxnSpPr>
          <p:nvPr/>
        </p:nvCxnSpPr>
        <p:spPr>
          <a:xfrm>
            <a:off x="5534368" y="2657363"/>
            <a:ext cx="513600" cy="88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17" name="Google Shape;2017;p47"/>
          <p:cNvCxnSpPr>
            <a:stCxn id="2015" idx="6"/>
            <a:endCxn id="2003" idx="3"/>
          </p:cNvCxnSpPr>
          <p:nvPr/>
        </p:nvCxnSpPr>
        <p:spPr>
          <a:xfrm rot="10800000" flipH="1">
            <a:off x="5844294" y="3820946"/>
            <a:ext cx="354600" cy="387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18" name="Google Shape;2018;p47"/>
          <p:cNvCxnSpPr>
            <a:stCxn id="2003" idx="5"/>
            <a:endCxn id="2005" idx="2"/>
          </p:cNvCxnSpPr>
          <p:nvPr/>
        </p:nvCxnSpPr>
        <p:spPr>
          <a:xfrm>
            <a:off x="6472587" y="3821003"/>
            <a:ext cx="530700" cy="38700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13" name="Google Shape;2013;p47"/>
          <p:cNvSpPr/>
          <p:nvPr/>
        </p:nvSpPr>
        <p:spPr>
          <a:xfrm>
            <a:off x="5147368" y="2456813"/>
            <a:ext cx="387000" cy="4011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9" name="Google Shape;2009;p47"/>
          <p:cNvSpPr/>
          <p:nvPr/>
        </p:nvSpPr>
        <p:spPr>
          <a:xfrm>
            <a:off x="6047944" y="2545574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11" name="Google Shape;2011;p47"/>
          <p:cNvSpPr/>
          <p:nvPr/>
        </p:nvSpPr>
        <p:spPr>
          <a:xfrm>
            <a:off x="5040292" y="3325385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3" name="Google Shape;2003;p47"/>
          <p:cNvSpPr/>
          <p:nvPr/>
        </p:nvSpPr>
        <p:spPr>
          <a:xfrm>
            <a:off x="6142262" y="3478643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15" name="Google Shape;2015;p47"/>
          <p:cNvSpPr/>
          <p:nvPr/>
        </p:nvSpPr>
        <p:spPr>
          <a:xfrm>
            <a:off x="5457294" y="4007396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0" name="Google Shape;2000;p47"/>
          <p:cNvSpPr/>
          <p:nvPr/>
        </p:nvSpPr>
        <p:spPr>
          <a:xfrm>
            <a:off x="7137439" y="3140178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5" name="Google Shape;2005;p47"/>
          <p:cNvSpPr/>
          <p:nvPr/>
        </p:nvSpPr>
        <p:spPr>
          <a:xfrm>
            <a:off x="7003415" y="4007396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6" name="Google Shape;2006;p47"/>
          <p:cNvSpPr/>
          <p:nvPr/>
        </p:nvSpPr>
        <p:spPr>
          <a:xfrm>
            <a:off x="7907312" y="3769192"/>
            <a:ext cx="387000" cy="4011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01" name="Google Shape;2001;p47"/>
          <p:cNvSpPr/>
          <p:nvPr/>
        </p:nvSpPr>
        <p:spPr>
          <a:xfrm>
            <a:off x="8132617" y="3137461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19" name="Google Shape;2019;p47"/>
          <p:cNvCxnSpPr>
            <a:stCxn id="2009" idx="4"/>
            <a:endCxn id="2009" idx="4"/>
          </p:cNvCxnSpPr>
          <p:nvPr/>
        </p:nvCxnSpPr>
        <p:spPr>
          <a:xfrm>
            <a:off x="6241444" y="2946674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20" name="Google Shape;2020;p47"/>
          <p:cNvSpPr/>
          <p:nvPr/>
        </p:nvSpPr>
        <p:spPr>
          <a:xfrm>
            <a:off x="5691437" y="2538787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1" name="Google Shape;2021;p47"/>
          <p:cNvSpPr/>
          <p:nvPr/>
        </p:nvSpPr>
        <p:spPr>
          <a:xfrm>
            <a:off x="5187615" y="2983412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2" name="Google Shape;2022;p47"/>
          <p:cNvSpPr/>
          <p:nvPr/>
        </p:nvSpPr>
        <p:spPr>
          <a:xfrm>
            <a:off x="5596745" y="3039618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3" name="Google Shape;2023;p47"/>
          <p:cNvSpPr/>
          <p:nvPr/>
        </p:nvSpPr>
        <p:spPr>
          <a:xfrm>
            <a:off x="5271638" y="3788112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4" name="Google Shape;2024;p47"/>
          <p:cNvSpPr/>
          <p:nvPr/>
        </p:nvSpPr>
        <p:spPr>
          <a:xfrm>
            <a:off x="5893589" y="3906220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5" name="Google Shape;2025;p47"/>
          <p:cNvSpPr/>
          <p:nvPr/>
        </p:nvSpPr>
        <p:spPr>
          <a:xfrm>
            <a:off x="7728805" y="3229775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6" name="Google Shape;2026;p47"/>
          <p:cNvSpPr/>
          <p:nvPr/>
        </p:nvSpPr>
        <p:spPr>
          <a:xfrm>
            <a:off x="8326163" y="3645018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7" name="Google Shape;2027;p47"/>
          <p:cNvSpPr/>
          <p:nvPr/>
        </p:nvSpPr>
        <p:spPr>
          <a:xfrm>
            <a:off x="7549141" y="4007396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28" name="Google Shape;2028;p47"/>
          <p:cNvCxnSpPr>
            <a:stCxn id="2015" idx="6"/>
            <a:endCxn id="2005" idx="2"/>
          </p:cNvCxnSpPr>
          <p:nvPr/>
        </p:nvCxnSpPr>
        <p:spPr>
          <a:xfrm>
            <a:off x="5844294" y="4207946"/>
            <a:ext cx="11592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029" name="Google Shape;2029;p47"/>
          <p:cNvSpPr/>
          <p:nvPr/>
        </p:nvSpPr>
        <p:spPr>
          <a:xfrm>
            <a:off x="6287064" y="4093995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0" name="Google Shape;2030;p47"/>
          <p:cNvSpPr/>
          <p:nvPr/>
        </p:nvSpPr>
        <p:spPr>
          <a:xfrm>
            <a:off x="6714802" y="3320901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1" name="Google Shape;2031;p47"/>
          <p:cNvSpPr/>
          <p:nvPr/>
        </p:nvSpPr>
        <p:spPr>
          <a:xfrm>
            <a:off x="6188868" y="3047917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32" name="Google Shape;2032;p47"/>
          <p:cNvSpPr/>
          <p:nvPr/>
        </p:nvSpPr>
        <p:spPr>
          <a:xfrm>
            <a:off x="6589475" y="3861506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33" name="Google Shape;2033;p47"/>
          <p:cNvCxnSpPr>
            <a:stCxn id="2024" idx="0"/>
            <a:endCxn id="2034" idx="2"/>
          </p:cNvCxnSpPr>
          <p:nvPr/>
        </p:nvCxnSpPr>
        <p:spPr>
          <a:xfrm rot="10800000" flipH="1">
            <a:off x="5993339" y="2041120"/>
            <a:ext cx="1133700" cy="18651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35" name="Google Shape;2035;p47"/>
          <p:cNvCxnSpPr>
            <a:stCxn id="2032" idx="0"/>
            <a:endCxn id="2034" idx="2"/>
          </p:cNvCxnSpPr>
          <p:nvPr/>
        </p:nvCxnSpPr>
        <p:spPr>
          <a:xfrm rot="10800000" flipH="1">
            <a:off x="6689225" y="2041106"/>
            <a:ext cx="437700" cy="1820400"/>
          </a:xfrm>
          <a:prstGeom prst="straightConnector1">
            <a:avLst/>
          </a:prstGeom>
          <a:noFill/>
          <a:ln w="19050" cap="flat" cmpd="sng">
            <a:solidFill>
              <a:srgbClr val="F6B26B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34" name="Google Shape;2034;p47"/>
          <p:cNvSpPr/>
          <p:nvPr/>
        </p:nvSpPr>
        <p:spPr>
          <a:xfrm>
            <a:off x="5796250" y="765982"/>
            <a:ext cx="2661600" cy="12750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How do these edges differ in priority considering both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? How about 3 paths down the line? We must evaluate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times.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0" name="Google Shape;2040;p48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41" name="Google Shape;2041;p48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042" name="Google Shape;2042;p48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043" name="Google Shape;2043;p48"/>
          <p:cNvSpPr/>
          <p:nvPr/>
        </p:nvSpPr>
        <p:spPr>
          <a:xfrm>
            <a:off x="5112025" y="710100"/>
            <a:ext cx="27834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A solution!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4" name="Google Shape;2044;p48"/>
          <p:cNvSpPr/>
          <p:nvPr/>
        </p:nvSpPr>
        <p:spPr>
          <a:xfrm>
            <a:off x="441225" y="1757850"/>
            <a:ext cx="4422000" cy="16557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From Eppstein himself, “The main idea of our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shortest paths algorithm, then, is to translate the problem from one with two terminals,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and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to a problem with only one terminal. One can find paths from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s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simply by finding paths from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s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any other vertex and concatenating a shortest path from that vertex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.”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45" name="Google Shape;2045;p48"/>
          <p:cNvSpPr/>
          <p:nvPr/>
        </p:nvSpPr>
        <p:spPr>
          <a:xfrm>
            <a:off x="441225" y="3727650"/>
            <a:ext cx="4422000" cy="10419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Djikstra’s finds the shortest path from s to all nodes, thus we reverse the graph to find the shortest path from all nodes to t.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046" name="Google Shape;204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2025" y="2068700"/>
            <a:ext cx="3754624" cy="2340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47" name="Google Shape;2047;p48"/>
          <p:cNvCxnSpPr>
            <a:stCxn id="2048" idx="6"/>
            <a:endCxn id="2049" idx="2"/>
          </p:cNvCxnSpPr>
          <p:nvPr/>
        </p:nvCxnSpPr>
        <p:spPr>
          <a:xfrm rot="10800000" flipH="1">
            <a:off x="7723139" y="3194278"/>
            <a:ext cx="608100" cy="27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50" name="Google Shape;2050;p48"/>
          <p:cNvCxnSpPr>
            <a:stCxn id="2051" idx="7"/>
            <a:endCxn id="2048" idx="2"/>
          </p:cNvCxnSpPr>
          <p:nvPr/>
        </p:nvCxnSpPr>
        <p:spPr>
          <a:xfrm rot="10800000" flipH="1">
            <a:off x="6671287" y="3196832"/>
            <a:ext cx="664800" cy="196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52" name="Google Shape;2052;p48"/>
          <p:cNvCxnSpPr>
            <a:stCxn id="2053" idx="6"/>
            <a:endCxn id="2054" idx="2"/>
          </p:cNvCxnSpPr>
          <p:nvPr/>
        </p:nvCxnSpPr>
        <p:spPr>
          <a:xfrm rot="10800000" flipH="1">
            <a:off x="7589115" y="3825996"/>
            <a:ext cx="516900" cy="238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55" name="Google Shape;2055;p48"/>
          <p:cNvCxnSpPr>
            <a:stCxn id="2049" idx="4"/>
            <a:endCxn id="2054" idx="7"/>
          </p:cNvCxnSpPr>
          <p:nvPr/>
        </p:nvCxnSpPr>
        <p:spPr>
          <a:xfrm flipH="1">
            <a:off x="8436317" y="3394811"/>
            <a:ext cx="88500" cy="2895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56" name="Google Shape;2056;p48"/>
          <p:cNvCxnSpPr>
            <a:stCxn id="2057" idx="4"/>
            <a:endCxn id="2051" idx="0"/>
          </p:cNvCxnSpPr>
          <p:nvPr/>
        </p:nvCxnSpPr>
        <p:spPr>
          <a:xfrm>
            <a:off x="6440144" y="2802924"/>
            <a:ext cx="94200" cy="5319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58" name="Google Shape;2058;p48"/>
          <p:cNvCxnSpPr>
            <a:stCxn id="2057" idx="3"/>
            <a:endCxn id="2059" idx="7"/>
          </p:cNvCxnSpPr>
          <p:nvPr/>
        </p:nvCxnSpPr>
        <p:spPr>
          <a:xfrm flipH="1">
            <a:off x="5569219" y="2744185"/>
            <a:ext cx="734100" cy="496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60" name="Google Shape;2060;p48"/>
          <p:cNvCxnSpPr>
            <a:stCxn id="2061" idx="4"/>
            <a:endCxn id="2059" idx="0"/>
          </p:cNvCxnSpPr>
          <p:nvPr/>
        </p:nvCxnSpPr>
        <p:spPr>
          <a:xfrm flipH="1">
            <a:off x="5432468" y="2714163"/>
            <a:ext cx="107100" cy="467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62" name="Google Shape;2062;p48"/>
          <p:cNvCxnSpPr>
            <a:stCxn id="2059" idx="4"/>
            <a:endCxn id="2063" idx="1"/>
          </p:cNvCxnSpPr>
          <p:nvPr/>
        </p:nvCxnSpPr>
        <p:spPr>
          <a:xfrm>
            <a:off x="5432492" y="3582735"/>
            <a:ext cx="280200" cy="3396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64" name="Google Shape;2064;p48"/>
          <p:cNvCxnSpPr>
            <a:stCxn id="2061" idx="6"/>
            <a:endCxn id="2057" idx="2"/>
          </p:cNvCxnSpPr>
          <p:nvPr/>
        </p:nvCxnSpPr>
        <p:spPr>
          <a:xfrm>
            <a:off x="5733068" y="2513613"/>
            <a:ext cx="513600" cy="88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065" name="Google Shape;2065;p48"/>
          <p:cNvCxnSpPr>
            <a:stCxn id="2063" idx="6"/>
            <a:endCxn id="2051" idx="3"/>
          </p:cNvCxnSpPr>
          <p:nvPr/>
        </p:nvCxnSpPr>
        <p:spPr>
          <a:xfrm rot="10800000" flipH="1">
            <a:off x="6042994" y="3677196"/>
            <a:ext cx="354600" cy="387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066" name="Google Shape;2066;p48"/>
          <p:cNvCxnSpPr>
            <a:stCxn id="2051" idx="5"/>
            <a:endCxn id="2053" idx="2"/>
          </p:cNvCxnSpPr>
          <p:nvPr/>
        </p:nvCxnSpPr>
        <p:spPr>
          <a:xfrm>
            <a:off x="6671287" y="3677253"/>
            <a:ext cx="530700" cy="387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061" name="Google Shape;2061;p48"/>
          <p:cNvSpPr/>
          <p:nvPr/>
        </p:nvSpPr>
        <p:spPr>
          <a:xfrm>
            <a:off x="5346068" y="2313063"/>
            <a:ext cx="387000" cy="4011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7" name="Google Shape;2057;p48"/>
          <p:cNvSpPr/>
          <p:nvPr/>
        </p:nvSpPr>
        <p:spPr>
          <a:xfrm>
            <a:off x="6246644" y="2401824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9" name="Google Shape;2059;p48"/>
          <p:cNvSpPr/>
          <p:nvPr/>
        </p:nvSpPr>
        <p:spPr>
          <a:xfrm>
            <a:off x="5238992" y="3181635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1" name="Google Shape;2051;p48"/>
          <p:cNvSpPr/>
          <p:nvPr/>
        </p:nvSpPr>
        <p:spPr>
          <a:xfrm>
            <a:off x="6340962" y="3334893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63" name="Google Shape;2063;p48"/>
          <p:cNvSpPr/>
          <p:nvPr/>
        </p:nvSpPr>
        <p:spPr>
          <a:xfrm>
            <a:off x="5655994" y="3863646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8" name="Google Shape;2048;p48"/>
          <p:cNvSpPr/>
          <p:nvPr/>
        </p:nvSpPr>
        <p:spPr>
          <a:xfrm>
            <a:off x="7336139" y="2996428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3" name="Google Shape;2053;p48"/>
          <p:cNvSpPr/>
          <p:nvPr/>
        </p:nvSpPr>
        <p:spPr>
          <a:xfrm>
            <a:off x="7202115" y="3863646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54" name="Google Shape;2054;p48"/>
          <p:cNvSpPr/>
          <p:nvPr/>
        </p:nvSpPr>
        <p:spPr>
          <a:xfrm>
            <a:off x="8106012" y="3625442"/>
            <a:ext cx="387000" cy="4011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49" name="Google Shape;2049;p48"/>
          <p:cNvSpPr/>
          <p:nvPr/>
        </p:nvSpPr>
        <p:spPr>
          <a:xfrm>
            <a:off x="8331317" y="2993711"/>
            <a:ext cx="387000" cy="4011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067" name="Google Shape;2067;p48"/>
          <p:cNvCxnSpPr>
            <a:stCxn id="2057" idx="4"/>
            <a:endCxn id="2057" idx="4"/>
          </p:cNvCxnSpPr>
          <p:nvPr/>
        </p:nvCxnSpPr>
        <p:spPr>
          <a:xfrm>
            <a:off x="6440144" y="2802924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68" name="Google Shape;2068;p48"/>
          <p:cNvSpPr/>
          <p:nvPr/>
        </p:nvSpPr>
        <p:spPr>
          <a:xfrm>
            <a:off x="5890137" y="2395037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69" name="Google Shape;2069;p48"/>
          <p:cNvSpPr/>
          <p:nvPr/>
        </p:nvSpPr>
        <p:spPr>
          <a:xfrm>
            <a:off x="5386315" y="2839662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0" name="Google Shape;2070;p48"/>
          <p:cNvSpPr/>
          <p:nvPr/>
        </p:nvSpPr>
        <p:spPr>
          <a:xfrm>
            <a:off x="5795445" y="2895868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1" name="Google Shape;2071;p48"/>
          <p:cNvSpPr/>
          <p:nvPr/>
        </p:nvSpPr>
        <p:spPr>
          <a:xfrm>
            <a:off x="5470338" y="3644362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2" name="Google Shape;2072;p48"/>
          <p:cNvSpPr/>
          <p:nvPr/>
        </p:nvSpPr>
        <p:spPr>
          <a:xfrm>
            <a:off x="6092289" y="3762470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3" name="Google Shape;2073;p48"/>
          <p:cNvSpPr/>
          <p:nvPr/>
        </p:nvSpPr>
        <p:spPr>
          <a:xfrm>
            <a:off x="7927505" y="3086025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4" name="Google Shape;2074;p48"/>
          <p:cNvSpPr/>
          <p:nvPr/>
        </p:nvSpPr>
        <p:spPr>
          <a:xfrm>
            <a:off x="8524863" y="3501268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5" name="Google Shape;2075;p48"/>
          <p:cNvSpPr/>
          <p:nvPr/>
        </p:nvSpPr>
        <p:spPr>
          <a:xfrm>
            <a:off x="7747841" y="3863646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076" name="Google Shape;2076;p48"/>
          <p:cNvCxnSpPr>
            <a:stCxn id="2063" idx="6"/>
            <a:endCxn id="2053" idx="2"/>
          </p:cNvCxnSpPr>
          <p:nvPr/>
        </p:nvCxnSpPr>
        <p:spPr>
          <a:xfrm>
            <a:off x="6042994" y="4064196"/>
            <a:ext cx="11592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077" name="Google Shape;2077;p48"/>
          <p:cNvSpPr/>
          <p:nvPr/>
        </p:nvSpPr>
        <p:spPr>
          <a:xfrm>
            <a:off x="6485764" y="3950245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8" name="Google Shape;2078;p48"/>
          <p:cNvSpPr/>
          <p:nvPr/>
        </p:nvSpPr>
        <p:spPr>
          <a:xfrm>
            <a:off x="6913502" y="3177151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79" name="Google Shape;2079;p48"/>
          <p:cNvSpPr/>
          <p:nvPr/>
        </p:nvSpPr>
        <p:spPr>
          <a:xfrm>
            <a:off x="6387568" y="2904167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0" name="Google Shape;2080;p48"/>
          <p:cNvSpPr/>
          <p:nvPr/>
        </p:nvSpPr>
        <p:spPr>
          <a:xfrm>
            <a:off x="6788175" y="3717756"/>
            <a:ext cx="199500" cy="216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1" name="Google Shape;2081;p48"/>
          <p:cNvSpPr/>
          <p:nvPr/>
        </p:nvSpPr>
        <p:spPr>
          <a:xfrm>
            <a:off x="6987675" y="1706650"/>
            <a:ext cx="1923300" cy="807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A reversed graph gives the optimal path and weight from all nodes to terminal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!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86" name="Google Shape;2086;p49"/>
          <p:cNvCxnSpPr>
            <a:endCxn id="2087" idx="3"/>
          </p:cNvCxnSpPr>
          <p:nvPr/>
        </p:nvCxnSpPr>
        <p:spPr>
          <a:xfrm rot="10800000" flipH="1">
            <a:off x="5134102" y="1053460"/>
            <a:ext cx="1761300" cy="12009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88" name="Google Shape;2088;p49"/>
          <p:cNvCxnSpPr>
            <a:stCxn id="2087" idx="6"/>
            <a:endCxn id="2089" idx="2"/>
          </p:cNvCxnSpPr>
          <p:nvPr/>
        </p:nvCxnSpPr>
        <p:spPr>
          <a:xfrm rot="10800000" flipH="1">
            <a:off x="7069783" y="781087"/>
            <a:ext cx="404100" cy="206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0" name="Google Shape;2090;p49"/>
          <p:cNvCxnSpPr>
            <a:stCxn id="2089" idx="5"/>
            <a:endCxn id="2091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2" name="Google Shape;2092;p49"/>
          <p:cNvCxnSpPr>
            <a:stCxn id="2091" idx="7"/>
            <a:endCxn id="2093" idx="3"/>
          </p:cNvCxnSpPr>
          <p:nvPr/>
        </p:nvCxnSpPr>
        <p:spPr>
          <a:xfrm rot="10800000" flipH="1">
            <a:off x="8183396" y="770560"/>
            <a:ext cx="280200" cy="1311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4" name="Google Shape;2094;p49"/>
          <p:cNvCxnSpPr>
            <a:stCxn id="2093" idx="7"/>
            <a:endCxn id="2095" idx="3"/>
          </p:cNvCxnSpPr>
          <p:nvPr/>
        </p:nvCxnSpPr>
        <p:spPr>
          <a:xfrm rot="10800000" flipH="1">
            <a:off x="8608066" y="427392"/>
            <a:ext cx="184500" cy="211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96" name="Google Shape;2096;p49"/>
          <p:cNvCxnSpPr>
            <a:stCxn id="2093" idx="6"/>
          </p:cNvCxnSpPr>
          <p:nvPr/>
        </p:nvCxnSpPr>
        <p:spPr>
          <a:xfrm rot="10800000" flipH="1">
            <a:off x="8637985" y="407265"/>
            <a:ext cx="777600" cy="297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097" name="Google Shape;2097;p49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098" name="Google Shape;2098;p49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099" name="Google Shape;2099;p49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00" name="Google Shape;2100;p49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Indirect paths 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1" name="Google Shape;2101;p49"/>
          <p:cNvSpPr/>
          <p:nvPr/>
        </p:nvSpPr>
        <p:spPr>
          <a:xfrm>
            <a:off x="6100200" y="1910250"/>
            <a:ext cx="2929500" cy="27027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Key concept: </a:t>
            </a:r>
            <a:r>
              <a:rPr lang="en" b="1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sidetrack edges</a:t>
            </a:r>
            <a:endParaRPr b="1">
              <a:solidFill>
                <a:srgbClr val="00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Given the optimal path from S to E, sidetrack edges represent deviations from the optimal path. They are weighted by how much the total path weight increases from the optimal path by taking that edge.</a:t>
            </a:r>
            <a:endParaRPr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87" name="Google Shape;2087;p49"/>
          <p:cNvSpPr/>
          <p:nvPr/>
        </p:nvSpPr>
        <p:spPr>
          <a:xfrm>
            <a:off x="6865483" y="894187"/>
            <a:ext cx="204300" cy="186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89" name="Google Shape;2089;p49"/>
          <p:cNvSpPr/>
          <p:nvPr/>
        </p:nvSpPr>
        <p:spPr>
          <a:xfrm>
            <a:off x="7473875" y="687689"/>
            <a:ext cx="204300" cy="186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1" name="Google Shape;2091;p49"/>
          <p:cNvSpPr/>
          <p:nvPr/>
        </p:nvSpPr>
        <p:spPr>
          <a:xfrm>
            <a:off x="8009015" y="874333"/>
            <a:ext cx="204300" cy="186600"/>
          </a:xfrm>
          <a:prstGeom prst="ellipse">
            <a:avLst/>
          </a:prstGeom>
          <a:solidFill>
            <a:schemeClr val="accen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3" name="Google Shape;2093;p49"/>
          <p:cNvSpPr/>
          <p:nvPr/>
        </p:nvSpPr>
        <p:spPr>
          <a:xfrm>
            <a:off x="8433685" y="611265"/>
            <a:ext cx="204300" cy="1866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095" name="Google Shape;2095;p49"/>
          <p:cNvSpPr/>
          <p:nvPr/>
        </p:nvSpPr>
        <p:spPr>
          <a:xfrm>
            <a:off x="8762611" y="268200"/>
            <a:ext cx="204300" cy="186600"/>
          </a:xfrm>
          <a:prstGeom prst="ellipse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02" name="Google Shape;2102;p49"/>
          <p:cNvSpPr/>
          <p:nvPr/>
        </p:nvSpPr>
        <p:spPr>
          <a:xfrm>
            <a:off x="7917611" y="405323"/>
            <a:ext cx="204300" cy="186600"/>
          </a:xfrm>
          <a:prstGeom prst="ellipse">
            <a:avLst/>
          </a:prstGeom>
          <a:solidFill>
            <a:schemeClr val="accent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03" name="Google Shape;2103;p49"/>
          <p:cNvCxnSpPr>
            <a:endCxn id="2087" idx="3"/>
          </p:cNvCxnSpPr>
          <p:nvPr/>
        </p:nvCxnSpPr>
        <p:spPr>
          <a:xfrm rot="10800000" flipH="1">
            <a:off x="5333002" y="1053460"/>
            <a:ext cx="1562400" cy="10683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4" name="Google Shape;2104;p49"/>
          <p:cNvCxnSpPr>
            <a:stCxn id="2087" idx="6"/>
            <a:endCxn id="2089" idx="2"/>
          </p:cNvCxnSpPr>
          <p:nvPr/>
        </p:nvCxnSpPr>
        <p:spPr>
          <a:xfrm rot="10800000" flipH="1">
            <a:off x="7069783" y="781087"/>
            <a:ext cx="404100" cy="206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5" name="Google Shape;2105;p49"/>
          <p:cNvCxnSpPr>
            <a:stCxn id="2089" idx="7"/>
            <a:endCxn id="2102" idx="2"/>
          </p:cNvCxnSpPr>
          <p:nvPr/>
        </p:nvCxnSpPr>
        <p:spPr>
          <a:xfrm rot="10800000" flipH="1">
            <a:off x="7648256" y="498715"/>
            <a:ext cx="269400" cy="216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6" name="Google Shape;2106;p49"/>
          <p:cNvCxnSpPr>
            <a:stCxn id="2089" idx="5"/>
            <a:endCxn id="2091" idx="2"/>
          </p:cNvCxnSpPr>
          <p:nvPr/>
        </p:nvCxnSpPr>
        <p:spPr>
          <a:xfrm>
            <a:off x="7648256" y="846962"/>
            <a:ext cx="360900" cy="1206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7" name="Google Shape;2107;p49"/>
          <p:cNvCxnSpPr>
            <a:stCxn id="2091" idx="7"/>
            <a:endCxn id="2093" idx="3"/>
          </p:cNvCxnSpPr>
          <p:nvPr/>
        </p:nvCxnSpPr>
        <p:spPr>
          <a:xfrm rot="10800000" flipH="1">
            <a:off x="8183396" y="770560"/>
            <a:ext cx="280200" cy="1311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8" name="Google Shape;2108;p49"/>
          <p:cNvCxnSpPr>
            <a:stCxn id="2102" idx="7"/>
            <a:endCxn id="2095" idx="2"/>
          </p:cNvCxnSpPr>
          <p:nvPr/>
        </p:nvCxnSpPr>
        <p:spPr>
          <a:xfrm rot="10800000" flipH="1">
            <a:off x="8091992" y="361549"/>
            <a:ext cx="670500" cy="711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09" name="Google Shape;2109;p49"/>
          <p:cNvCxnSpPr>
            <a:stCxn id="2093" idx="7"/>
            <a:endCxn id="2095" idx="3"/>
          </p:cNvCxnSpPr>
          <p:nvPr/>
        </p:nvCxnSpPr>
        <p:spPr>
          <a:xfrm rot="10800000" flipH="1">
            <a:off x="8608066" y="427392"/>
            <a:ext cx="184500" cy="21120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0" name="Google Shape;2110;p49"/>
          <p:cNvCxnSpPr>
            <a:stCxn id="2093" idx="6"/>
          </p:cNvCxnSpPr>
          <p:nvPr/>
        </p:nvCxnSpPr>
        <p:spPr>
          <a:xfrm rot="10800000" flipH="1">
            <a:off x="8637985" y="505065"/>
            <a:ext cx="506100" cy="1995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11" name="Google Shape;2111;p49"/>
          <p:cNvCxnSpPr>
            <a:stCxn id="2095" idx="6"/>
          </p:cNvCxnSpPr>
          <p:nvPr/>
        </p:nvCxnSpPr>
        <p:spPr>
          <a:xfrm>
            <a:off x="8966911" y="361500"/>
            <a:ext cx="148800" cy="108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12" name="Google Shape;2112;p49"/>
          <p:cNvSpPr/>
          <p:nvPr/>
        </p:nvSpPr>
        <p:spPr>
          <a:xfrm>
            <a:off x="441225" y="1910250"/>
            <a:ext cx="5157000" cy="27027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Let’s find a way to construct a new graph from the input graph such that each edge popped from our min-heap represents the next shortest path - every pop is a path! This can only be done with one terminal and the weights/paths for each node to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 T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 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Eppstein’s proper constructs this graph in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and the following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pops run in O(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time, giving a total runtime of O(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m 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+ 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log(</a:t>
            </a:r>
            <a:r>
              <a:rPr lang="en">
                <a:solidFill>
                  <a:srgbClr val="BF9000"/>
                </a:solidFill>
                <a:latin typeface="Lexend"/>
                <a:ea typeface="Lexend"/>
                <a:cs typeface="Lexend"/>
                <a:sym typeface="Lexend"/>
              </a:rPr>
              <a:t>n</a:t>
            </a:r>
            <a:r>
              <a:rPr lang="en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 +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3" name="Google Shape;2113;p49"/>
          <p:cNvSpPr/>
          <p:nvPr/>
        </p:nvSpPr>
        <p:spPr>
          <a:xfrm>
            <a:off x="7452975" y="1137725"/>
            <a:ext cx="1316400" cy="5091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Taking me makes your path weight 16 instead of 14!</a:t>
            </a:r>
            <a:endParaRPr sz="10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14" name="Google Shape;2114;p49"/>
          <p:cNvSpPr txBox="1"/>
          <p:nvPr/>
        </p:nvSpPr>
        <p:spPr>
          <a:xfrm>
            <a:off x="8482000" y="340100"/>
            <a:ext cx="204300" cy="2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b="1">
                <a:solidFill>
                  <a:schemeClr val="dk1"/>
                </a:solidFill>
                <a:highlight>
                  <a:schemeClr val="lt2"/>
                </a:highlight>
                <a:latin typeface="Lexend"/>
                <a:ea typeface="Lexend"/>
                <a:cs typeface="Lexend"/>
                <a:sym typeface="Lexend"/>
              </a:rPr>
              <a:t>2</a:t>
            </a:r>
            <a:endParaRPr sz="800" b="1">
              <a:solidFill>
                <a:schemeClr val="dk1"/>
              </a:solidFill>
              <a:highlight>
                <a:schemeClr val="lt2"/>
              </a:highlight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15" name="Google Shape;2115;p49"/>
          <p:cNvCxnSpPr>
            <a:endCxn id="2113" idx="3"/>
          </p:cNvCxnSpPr>
          <p:nvPr/>
        </p:nvCxnSpPr>
        <p:spPr>
          <a:xfrm rot="-5400000" flipH="1">
            <a:off x="8311125" y="934025"/>
            <a:ext cx="823800" cy="92700"/>
          </a:xfrm>
          <a:prstGeom prst="curvedConnector4">
            <a:avLst>
              <a:gd name="adj1" fmla="val 4582"/>
              <a:gd name="adj2" fmla="val 35687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0" name="Google Shape;2120;p50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21" name="Google Shape;2121;p50"/>
          <p:cNvSpPr txBox="1">
            <a:spLocks noGrp="1"/>
          </p:cNvSpPr>
          <p:nvPr>
            <p:ph type="body" idx="2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122" name="Google Shape;2122;p50"/>
          <p:cNvSpPr txBox="1">
            <a:spLocks noGrp="1"/>
          </p:cNvSpPr>
          <p:nvPr>
            <p:ph type="body" idx="3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23" name="Google Shape;2123;p50"/>
          <p:cNvSpPr/>
          <p:nvPr/>
        </p:nvSpPr>
        <p:spPr>
          <a:xfrm>
            <a:off x="1610225" y="4015175"/>
            <a:ext cx="581400" cy="5703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4" name="Google Shape;2124;p50"/>
          <p:cNvSpPr/>
          <p:nvPr/>
        </p:nvSpPr>
        <p:spPr>
          <a:xfrm>
            <a:off x="792025" y="3071500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5" name="Google Shape;2125;p50"/>
          <p:cNvSpPr/>
          <p:nvPr/>
        </p:nvSpPr>
        <p:spPr>
          <a:xfrm>
            <a:off x="1610225" y="1371600"/>
            <a:ext cx="581400" cy="5703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E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6" name="Google Shape;2126;p50"/>
          <p:cNvSpPr/>
          <p:nvPr/>
        </p:nvSpPr>
        <p:spPr>
          <a:xfrm>
            <a:off x="2674725" y="1966625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27" name="Google Shape;2127;p50"/>
          <p:cNvSpPr/>
          <p:nvPr/>
        </p:nvSpPr>
        <p:spPr>
          <a:xfrm>
            <a:off x="1588125" y="2561675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28" name="Google Shape;2128;p50"/>
          <p:cNvCxnSpPr>
            <a:stCxn id="2127" idx="4"/>
            <a:endCxn id="2123" idx="0"/>
          </p:cNvCxnSpPr>
          <p:nvPr/>
        </p:nvCxnSpPr>
        <p:spPr>
          <a:xfrm>
            <a:off x="1878825" y="3131975"/>
            <a:ext cx="22200" cy="8832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129" name="Google Shape;2129;p50"/>
          <p:cNvSpPr/>
          <p:nvPr/>
        </p:nvSpPr>
        <p:spPr>
          <a:xfrm>
            <a:off x="1728975" y="341967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30" name="Google Shape;2130;p50"/>
          <p:cNvCxnSpPr>
            <a:stCxn id="2127" idx="0"/>
            <a:endCxn id="2125" idx="4"/>
          </p:cNvCxnSpPr>
          <p:nvPr/>
        </p:nvCxnSpPr>
        <p:spPr>
          <a:xfrm rot="10800000" flipH="1">
            <a:off x="1878825" y="1941875"/>
            <a:ext cx="22200" cy="6198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31" name="Google Shape;2131;p50"/>
          <p:cNvCxnSpPr>
            <a:stCxn id="2124" idx="0"/>
            <a:endCxn id="2125" idx="3"/>
          </p:cNvCxnSpPr>
          <p:nvPr/>
        </p:nvCxnSpPr>
        <p:spPr>
          <a:xfrm rot="10800000" flipH="1">
            <a:off x="1082725" y="1858300"/>
            <a:ext cx="612600" cy="12132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32" name="Google Shape;2132;p50"/>
          <p:cNvCxnSpPr>
            <a:stCxn id="2126" idx="1"/>
            <a:endCxn id="2125" idx="5"/>
          </p:cNvCxnSpPr>
          <p:nvPr/>
        </p:nvCxnSpPr>
        <p:spPr>
          <a:xfrm rot="10800000">
            <a:off x="2106469" y="1858444"/>
            <a:ext cx="653400" cy="1917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33" name="Google Shape;2133;p50"/>
          <p:cNvCxnSpPr>
            <a:stCxn id="2127" idx="7"/>
            <a:endCxn id="2126" idx="2"/>
          </p:cNvCxnSpPr>
          <p:nvPr/>
        </p:nvCxnSpPr>
        <p:spPr>
          <a:xfrm rot="10800000" flipH="1">
            <a:off x="2084381" y="2251894"/>
            <a:ext cx="590400" cy="393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34" name="Google Shape;2134;p50"/>
          <p:cNvCxnSpPr>
            <a:stCxn id="2124" idx="1"/>
            <a:endCxn id="2124" idx="2"/>
          </p:cNvCxnSpPr>
          <p:nvPr/>
        </p:nvCxnSpPr>
        <p:spPr>
          <a:xfrm rot="5400000">
            <a:off x="733769" y="3213219"/>
            <a:ext cx="201600" cy="85200"/>
          </a:xfrm>
          <a:prstGeom prst="curvedConnector4">
            <a:avLst>
              <a:gd name="adj1" fmla="val -80540"/>
              <a:gd name="adj2" fmla="val 453162"/>
            </a:avLst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35" name="Google Shape;2135;p50"/>
          <p:cNvCxnSpPr>
            <a:stCxn id="2123" idx="1"/>
            <a:endCxn id="2124" idx="5"/>
          </p:cNvCxnSpPr>
          <p:nvPr/>
        </p:nvCxnSpPr>
        <p:spPr>
          <a:xfrm rot="10800000">
            <a:off x="1288269" y="3558394"/>
            <a:ext cx="407100" cy="540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36" name="Google Shape;2136;p50"/>
          <p:cNvSpPr/>
          <p:nvPr/>
        </p:nvSpPr>
        <p:spPr>
          <a:xfrm>
            <a:off x="1740000" y="21156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7" name="Google Shape;2137;p50"/>
          <p:cNvSpPr/>
          <p:nvPr/>
        </p:nvSpPr>
        <p:spPr>
          <a:xfrm>
            <a:off x="2207363" y="22946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8" name="Google Shape;2138;p50"/>
          <p:cNvSpPr/>
          <p:nvPr/>
        </p:nvSpPr>
        <p:spPr>
          <a:xfrm>
            <a:off x="2229725" y="180040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39" name="Google Shape;2139;p50"/>
          <p:cNvSpPr/>
          <p:nvPr/>
        </p:nvSpPr>
        <p:spPr>
          <a:xfrm>
            <a:off x="1341975" y="3674650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0" name="Google Shape;2140;p50"/>
          <p:cNvSpPr/>
          <p:nvPr/>
        </p:nvSpPr>
        <p:spPr>
          <a:xfrm>
            <a:off x="387500" y="291237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1" name="Google Shape;2141;p50"/>
          <p:cNvSpPr/>
          <p:nvPr/>
        </p:nvSpPr>
        <p:spPr>
          <a:xfrm>
            <a:off x="1146750" y="24234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2" name="Google Shape;2142;p50"/>
          <p:cNvSpPr/>
          <p:nvPr/>
        </p:nvSpPr>
        <p:spPr>
          <a:xfrm>
            <a:off x="114225" y="1239738"/>
            <a:ext cx="1138500" cy="492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G = (V, E)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43" name="Google Shape;2143;p50"/>
          <p:cNvCxnSpPr>
            <a:stCxn id="2126" idx="4"/>
            <a:endCxn id="2123" idx="7"/>
          </p:cNvCxnSpPr>
          <p:nvPr/>
        </p:nvCxnSpPr>
        <p:spPr>
          <a:xfrm flipH="1">
            <a:off x="2106525" y="2536925"/>
            <a:ext cx="858900" cy="15618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44" name="Google Shape;2144;p50"/>
          <p:cNvSpPr/>
          <p:nvPr/>
        </p:nvSpPr>
        <p:spPr>
          <a:xfrm>
            <a:off x="2384225" y="3163925"/>
            <a:ext cx="2997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5" name="Google Shape;2145;p50"/>
          <p:cNvSpPr/>
          <p:nvPr/>
        </p:nvSpPr>
        <p:spPr>
          <a:xfrm>
            <a:off x="7841725" y="949050"/>
            <a:ext cx="1245900" cy="619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xend"/>
                <a:ea typeface="Lexend"/>
                <a:cs typeface="Lexend"/>
                <a:sym typeface="Lexend"/>
              </a:rPr>
              <a:t>Sidetrack graph G’</a:t>
            </a:r>
            <a:endParaRPr sz="16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6" name="Google Shape;2146;p50"/>
          <p:cNvSpPr/>
          <p:nvPr/>
        </p:nvSpPr>
        <p:spPr>
          <a:xfrm>
            <a:off x="3072900" y="4186325"/>
            <a:ext cx="2998200" cy="783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All sidetrack edges on the path from a node U to end node E are considered </a:t>
            </a:r>
            <a:r>
              <a:rPr lang="en" sz="1100" i="1">
                <a:latin typeface="Lexend"/>
                <a:ea typeface="Lexend"/>
                <a:cs typeface="Lexend"/>
                <a:sym typeface="Lexend"/>
              </a:rPr>
              <a:t>directly connected to U.</a:t>
            </a:r>
            <a:endParaRPr sz="1100" i="1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47" name="Google Shape;2147;p50"/>
          <p:cNvSpPr/>
          <p:nvPr/>
        </p:nvSpPr>
        <p:spPr>
          <a:xfrm>
            <a:off x="7878600" y="2724388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8" name="Google Shape;2148;p50"/>
          <p:cNvSpPr/>
          <p:nvPr/>
        </p:nvSpPr>
        <p:spPr>
          <a:xfrm>
            <a:off x="6419425" y="4016363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9" name="Google Shape;2149;p50"/>
          <p:cNvSpPr/>
          <p:nvPr/>
        </p:nvSpPr>
        <p:spPr>
          <a:xfrm>
            <a:off x="5753025" y="3106313"/>
            <a:ext cx="581400" cy="5703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0" name="Google Shape;2150;p50"/>
          <p:cNvSpPr/>
          <p:nvPr/>
        </p:nvSpPr>
        <p:spPr>
          <a:xfrm>
            <a:off x="6689200" y="1117338"/>
            <a:ext cx="581400" cy="5703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51" name="Google Shape;2151;p50"/>
          <p:cNvCxnSpPr>
            <a:stCxn id="2149" idx="1"/>
            <a:endCxn id="2149" idx="3"/>
          </p:cNvCxnSpPr>
          <p:nvPr/>
        </p:nvCxnSpPr>
        <p:spPr>
          <a:xfrm rot="-5400000" flipH="1">
            <a:off x="5636869" y="3391131"/>
            <a:ext cx="403200" cy="600"/>
          </a:xfrm>
          <a:prstGeom prst="curvedConnector5">
            <a:avLst>
              <a:gd name="adj1" fmla="val -79773"/>
              <a:gd name="adj2" fmla="val -53878176"/>
              <a:gd name="adj3" fmla="val 179788"/>
            </a:avLst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52" name="Google Shape;2152;p50"/>
          <p:cNvCxnSpPr>
            <a:stCxn id="2150" idx="3"/>
            <a:endCxn id="2149" idx="7"/>
          </p:cNvCxnSpPr>
          <p:nvPr/>
        </p:nvCxnSpPr>
        <p:spPr>
          <a:xfrm flipH="1">
            <a:off x="6249344" y="1604119"/>
            <a:ext cx="525000" cy="15858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53" name="Google Shape;2153;p50"/>
          <p:cNvCxnSpPr>
            <a:stCxn id="2148" idx="7"/>
            <a:endCxn id="2147" idx="3"/>
          </p:cNvCxnSpPr>
          <p:nvPr/>
        </p:nvCxnSpPr>
        <p:spPr>
          <a:xfrm rot="10800000" flipH="1">
            <a:off x="6915681" y="3211281"/>
            <a:ext cx="1048200" cy="8886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54" name="Google Shape;2154;p50"/>
          <p:cNvSpPr/>
          <p:nvPr/>
        </p:nvSpPr>
        <p:spPr>
          <a:xfrm>
            <a:off x="4798425" y="3189763"/>
            <a:ext cx="8589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5" name="Google Shape;2155;p50"/>
          <p:cNvSpPr/>
          <p:nvPr/>
        </p:nvSpPr>
        <p:spPr>
          <a:xfrm>
            <a:off x="7032075" y="3557838"/>
            <a:ext cx="8589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56" name="Google Shape;2156;p50"/>
          <p:cNvSpPr/>
          <p:nvPr/>
        </p:nvSpPr>
        <p:spPr>
          <a:xfrm>
            <a:off x="5608475" y="2455163"/>
            <a:ext cx="8589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(S, 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1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1)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57" name="Google Shape;2157;p50"/>
          <p:cNvCxnSpPr>
            <a:stCxn id="2147" idx="1"/>
            <a:endCxn id="2150" idx="6"/>
          </p:cNvCxnSpPr>
          <p:nvPr/>
        </p:nvCxnSpPr>
        <p:spPr>
          <a:xfrm rot="5400000" flipH="1">
            <a:off x="6914494" y="1758656"/>
            <a:ext cx="1405500" cy="693000"/>
          </a:xfrm>
          <a:prstGeom prst="curvedConnector2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58" name="Google Shape;2158;p50"/>
          <p:cNvCxnSpPr>
            <a:stCxn id="2150" idx="5"/>
            <a:endCxn id="2147" idx="2"/>
          </p:cNvCxnSpPr>
          <p:nvPr/>
        </p:nvCxnSpPr>
        <p:spPr>
          <a:xfrm rot="-5400000" flipH="1">
            <a:off x="6829206" y="1960369"/>
            <a:ext cx="1405500" cy="693000"/>
          </a:xfrm>
          <a:prstGeom prst="curvedConnector2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59" name="Google Shape;2159;p50"/>
          <p:cNvSpPr/>
          <p:nvPr/>
        </p:nvSpPr>
        <p:spPr>
          <a:xfrm>
            <a:off x="6929275" y="2243100"/>
            <a:ext cx="8589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2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3)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0" name="Google Shape;2160;p50"/>
          <p:cNvSpPr/>
          <p:nvPr/>
        </p:nvSpPr>
        <p:spPr>
          <a:xfrm>
            <a:off x="7702750" y="1879938"/>
            <a:ext cx="808800" cy="30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latin typeface="Lexend"/>
                <a:ea typeface="Lexend"/>
                <a:cs typeface="Lexend"/>
                <a:sym typeface="Lexend"/>
              </a:rPr>
              <a:t>(V</a:t>
            </a:r>
            <a:r>
              <a:rPr lang="en" sz="1000" baseline="-25000">
                <a:latin typeface="Lexend"/>
                <a:ea typeface="Lexend"/>
                <a:cs typeface="Lexend"/>
                <a:sym typeface="Lexend"/>
              </a:rPr>
              <a:t>3</a:t>
            </a:r>
            <a:r>
              <a:rPr lang="en" sz="1000">
                <a:latin typeface="Lexend"/>
                <a:ea typeface="Lexend"/>
                <a:cs typeface="Lexend"/>
                <a:sym typeface="Lexend"/>
              </a:rPr>
              <a:t>, S, 4)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1" name="Google Shape;2161;p50"/>
          <p:cNvSpPr/>
          <p:nvPr/>
        </p:nvSpPr>
        <p:spPr>
          <a:xfrm>
            <a:off x="167325" y="391350"/>
            <a:ext cx="4014000" cy="661500"/>
          </a:xfrm>
          <a:prstGeom prst="roundRect">
            <a:avLst>
              <a:gd name="adj" fmla="val 4934"/>
            </a:avLst>
          </a:prstGeom>
          <a:solidFill>
            <a:srgbClr val="FFFFFF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Sidetrack graph example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62" name="Google Shape;2162;p50"/>
          <p:cNvSpPr/>
          <p:nvPr/>
        </p:nvSpPr>
        <p:spPr>
          <a:xfrm>
            <a:off x="3171025" y="1117938"/>
            <a:ext cx="2998200" cy="783600"/>
          </a:xfrm>
          <a:prstGeom prst="roundRect">
            <a:avLst>
              <a:gd name="adj" fmla="val 4934"/>
            </a:avLst>
          </a:prstGeom>
          <a:solidFill>
            <a:srgbClr val="FFFFFF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Edge weight: sidetrack(u, v, w) = w + d</a:t>
            </a:r>
            <a:r>
              <a:rPr lang="en" sz="1100" baseline="-25000"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- d</a:t>
            </a:r>
            <a:r>
              <a:rPr lang="en" sz="1100" baseline="-25000"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, where d</a:t>
            </a:r>
            <a:r>
              <a:rPr lang="en" sz="1100" baseline="-25000">
                <a:latin typeface="Lexend"/>
                <a:ea typeface="Lexend"/>
                <a:cs typeface="Lexend"/>
                <a:sym typeface="Lexend"/>
              </a:rPr>
              <a:t>a</a:t>
            </a:r>
            <a:r>
              <a:rPr lang="en" sz="1100">
                <a:latin typeface="Lexend"/>
                <a:ea typeface="Lexend"/>
                <a:cs typeface="Lexend"/>
                <a:sym typeface="Lexend"/>
              </a:rPr>
              <a:t> represents the weight of the optimal path from vertex a to E.</a:t>
            </a:r>
            <a:endParaRPr sz="1100" i="1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1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168" name="Google Shape;2168;p51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169" name="Google Shape;2169;p51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170" name="Google Shape;2170;p51"/>
          <p:cNvSpPr/>
          <p:nvPr/>
        </p:nvSpPr>
        <p:spPr>
          <a:xfrm>
            <a:off x="4777100" y="539325"/>
            <a:ext cx="3717300" cy="768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Reconstructing paths from single sidetrack edges 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1" name="Google Shape;2171;p51"/>
          <p:cNvSpPr/>
          <p:nvPr/>
        </p:nvSpPr>
        <p:spPr>
          <a:xfrm>
            <a:off x="4320500" y="1715625"/>
            <a:ext cx="4173900" cy="30474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The use of implicit path representations is key to Eppstein’s algorithm achieving its quick runtime - each popped sidetrack edge can be used with precalculated values to find the explicit path.</a:t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We use Dijkstra's on a reversed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set up the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baseline="-250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values and optimal paths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for each vertex. Thus, we can take sidetrack edge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and paths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s-u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to construct path 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s-u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 + (</a:t>
            </a:r>
            <a:r>
              <a:rPr lang="en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w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) to </a:t>
            </a:r>
            <a:r>
              <a:rPr lang="en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>
                <a:latin typeface="Lexend"/>
                <a:ea typeface="Lexend"/>
                <a:cs typeface="Lexend"/>
                <a:sym typeface="Lexend"/>
              </a:rPr>
              <a:t>.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72" name="Google Shape;2172;p51"/>
          <p:cNvSpPr/>
          <p:nvPr/>
        </p:nvSpPr>
        <p:spPr>
          <a:xfrm>
            <a:off x="1726045" y="3937579"/>
            <a:ext cx="642300" cy="6399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3" name="Google Shape;2173;p51"/>
          <p:cNvSpPr/>
          <p:nvPr/>
        </p:nvSpPr>
        <p:spPr>
          <a:xfrm>
            <a:off x="822229" y="2878826"/>
            <a:ext cx="642300" cy="6399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1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4" name="Google Shape;2174;p51"/>
          <p:cNvSpPr/>
          <p:nvPr/>
        </p:nvSpPr>
        <p:spPr>
          <a:xfrm>
            <a:off x="1726045" y="971629"/>
            <a:ext cx="642300" cy="6399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5" name="Google Shape;2175;p51"/>
          <p:cNvSpPr/>
          <p:nvPr/>
        </p:nvSpPr>
        <p:spPr>
          <a:xfrm>
            <a:off x="2901933" y="1639215"/>
            <a:ext cx="642300" cy="6399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3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76" name="Google Shape;2176;p51"/>
          <p:cNvSpPr/>
          <p:nvPr/>
        </p:nvSpPr>
        <p:spPr>
          <a:xfrm>
            <a:off x="1701632" y="2306829"/>
            <a:ext cx="642300" cy="6399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V</a:t>
            </a:r>
            <a:r>
              <a:rPr lang="en" baseline="-250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2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177" name="Google Shape;2177;p51"/>
          <p:cNvCxnSpPr>
            <a:stCxn id="2176" idx="4"/>
            <a:endCxn id="2172" idx="0"/>
          </p:cNvCxnSpPr>
          <p:nvPr/>
        </p:nvCxnSpPr>
        <p:spPr>
          <a:xfrm>
            <a:off x="2022782" y="2946729"/>
            <a:ext cx="24300" cy="9909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178" name="Google Shape;2178;p51"/>
          <p:cNvSpPr/>
          <p:nvPr/>
        </p:nvSpPr>
        <p:spPr>
          <a:xfrm>
            <a:off x="1857220" y="3269460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79" name="Google Shape;2179;p51"/>
          <p:cNvCxnSpPr>
            <a:stCxn id="2176" idx="0"/>
            <a:endCxn id="2174" idx="4"/>
          </p:cNvCxnSpPr>
          <p:nvPr/>
        </p:nvCxnSpPr>
        <p:spPr>
          <a:xfrm rot="10800000" flipH="1">
            <a:off x="2022782" y="1611429"/>
            <a:ext cx="24300" cy="695400"/>
          </a:xfrm>
          <a:prstGeom prst="straightConnector1">
            <a:avLst/>
          </a:prstGeom>
          <a:noFill/>
          <a:ln w="28575" cap="flat" cmpd="sng">
            <a:solidFill>
              <a:schemeClr val="accent4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80" name="Google Shape;2180;p51"/>
          <p:cNvCxnSpPr>
            <a:stCxn id="2173" idx="0"/>
            <a:endCxn id="2174" idx="3"/>
          </p:cNvCxnSpPr>
          <p:nvPr/>
        </p:nvCxnSpPr>
        <p:spPr>
          <a:xfrm rot="10800000" flipH="1">
            <a:off x="1143379" y="1517726"/>
            <a:ext cx="676800" cy="13611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81" name="Google Shape;2181;p51"/>
          <p:cNvCxnSpPr>
            <a:stCxn id="2175" idx="1"/>
            <a:endCxn id="2174" idx="5"/>
          </p:cNvCxnSpPr>
          <p:nvPr/>
        </p:nvCxnSpPr>
        <p:spPr>
          <a:xfrm rot="10800000">
            <a:off x="2274195" y="1517826"/>
            <a:ext cx="721800" cy="2151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82" name="Google Shape;2182;p51"/>
          <p:cNvCxnSpPr>
            <a:stCxn id="2176" idx="7"/>
            <a:endCxn id="2175" idx="2"/>
          </p:cNvCxnSpPr>
          <p:nvPr/>
        </p:nvCxnSpPr>
        <p:spPr>
          <a:xfrm rot="10800000" flipH="1">
            <a:off x="2249869" y="1959241"/>
            <a:ext cx="652200" cy="441300"/>
          </a:xfrm>
          <a:prstGeom prst="straightConnector1">
            <a:avLst/>
          </a:prstGeom>
          <a:noFill/>
          <a:ln w="28575" cap="flat" cmpd="sng">
            <a:solidFill>
              <a:srgbClr val="9900FF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183" name="Google Shape;2183;p51"/>
          <p:cNvCxnSpPr>
            <a:stCxn id="2173" idx="1"/>
            <a:endCxn id="2173" idx="2"/>
          </p:cNvCxnSpPr>
          <p:nvPr/>
        </p:nvCxnSpPr>
        <p:spPr>
          <a:xfrm rot="5400000">
            <a:off x="756092" y="3038537"/>
            <a:ext cx="226200" cy="94200"/>
          </a:xfrm>
          <a:prstGeom prst="curvedConnector4">
            <a:avLst>
              <a:gd name="adj1" fmla="val -159545"/>
              <a:gd name="adj2" fmla="val 379424"/>
            </a:avLst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184" name="Google Shape;2184;p51"/>
          <p:cNvCxnSpPr>
            <a:stCxn id="2172" idx="1"/>
            <a:endCxn id="2173" idx="5"/>
          </p:cNvCxnSpPr>
          <p:nvPr/>
        </p:nvCxnSpPr>
        <p:spPr>
          <a:xfrm rot="10800000">
            <a:off x="1370407" y="3424990"/>
            <a:ext cx="449700" cy="606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85" name="Google Shape;2185;p51"/>
          <p:cNvSpPr/>
          <p:nvPr/>
        </p:nvSpPr>
        <p:spPr>
          <a:xfrm>
            <a:off x="1869399" y="1806385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6" name="Google Shape;2186;p51"/>
          <p:cNvSpPr/>
          <p:nvPr/>
        </p:nvSpPr>
        <p:spPr>
          <a:xfrm>
            <a:off x="2385666" y="2007242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2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7" name="Google Shape;2187;p51"/>
          <p:cNvSpPr/>
          <p:nvPr/>
        </p:nvSpPr>
        <p:spPr>
          <a:xfrm>
            <a:off x="2410368" y="1452719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4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8" name="Google Shape;2188;p51"/>
          <p:cNvSpPr/>
          <p:nvPr/>
        </p:nvSpPr>
        <p:spPr>
          <a:xfrm>
            <a:off x="1429725" y="3555528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1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89" name="Google Shape;2189;p51"/>
          <p:cNvSpPr/>
          <p:nvPr/>
        </p:nvSpPr>
        <p:spPr>
          <a:xfrm>
            <a:off x="375375" y="2700296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0" name="Google Shape;2190;p51"/>
          <p:cNvSpPr/>
          <p:nvPr/>
        </p:nvSpPr>
        <p:spPr>
          <a:xfrm>
            <a:off x="1214072" y="2151720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5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91" name="Google Shape;2191;p51"/>
          <p:cNvCxnSpPr>
            <a:stCxn id="2175" idx="4"/>
            <a:endCxn id="2172" idx="7"/>
          </p:cNvCxnSpPr>
          <p:nvPr/>
        </p:nvCxnSpPr>
        <p:spPr>
          <a:xfrm flipH="1">
            <a:off x="2274183" y="2279115"/>
            <a:ext cx="948900" cy="175230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192" name="Google Shape;2192;p51"/>
          <p:cNvSpPr/>
          <p:nvPr/>
        </p:nvSpPr>
        <p:spPr>
          <a:xfrm>
            <a:off x="2581035" y="2982522"/>
            <a:ext cx="3312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3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193" name="Google Shape;2193;p51"/>
          <p:cNvCxnSpPr>
            <a:endCxn id="2172" idx="6"/>
          </p:cNvCxnSpPr>
          <p:nvPr/>
        </p:nvCxnSpPr>
        <p:spPr>
          <a:xfrm rot="-5400000" flipH="1">
            <a:off x="1558495" y="3447679"/>
            <a:ext cx="1599900" cy="19800"/>
          </a:xfrm>
          <a:prstGeom prst="curvedConnector4">
            <a:avLst>
              <a:gd name="adj1" fmla="val 3158"/>
              <a:gd name="adj2" fmla="val 6388056"/>
            </a:avLst>
          </a:prstGeom>
          <a:noFill/>
          <a:ln w="19050" cap="flat" cmpd="sng">
            <a:solidFill>
              <a:srgbClr val="FFE599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2194" name="Google Shape;2194;p51"/>
          <p:cNvCxnSpPr>
            <a:stCxn id="2174" idx="7"/>
            <a:endCxn id="2175" idx="7"/>
          </p:cNvCxnSpPr>
          <p:nvPr/>
        </p:nvCxnSpPr>
        <p:spPr>
          <a:xfrm rot="-5400000" flipH="1">
            <a:off x="2528532" y="811090"/>
            <a:ext cx="667500" cy="1176000"/>
          </a:xfrm>
          <a:prstGeom prst="curvedConnector3">
            <a:avLst>
              <a:gd name="adj1" fmla="val -18086"/>
            </a:avLst>
          </a:prstGeom>
          <a:noFill/>
          <a:ln w="19050" cap="flat" cmpd="sng">
            <a:solidFill>
              <a:srgbClr val="FFE599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2195" name="Google Shape;2195;p51"/>
          <p:cNvSpPr/>
          <p:nvPr/>
        </p:nvSpPr>
        <p:spPr>
          <a:xfrm>
            <a:off x="3358675" y="3173325"/>
            <a:ext cx="681984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 dirty="0">
                <a:latin typeface="Lexend"/>
                <a:ea typeface="Lexend"/>
                <a:cs typeface="Lexend"/>
                <a:sym typeface="Lexend"/>
              </a:rPr>
              <a:t>s-v2</a:t>
            </a:r>
            <a:endParaRPr baseline="-25000" dirty="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96" name="Google Shape;2196;p51"/>
          <p:cNvSpPr/>
          <p:nvPr/>
        </p:nvSpPr>
        <p:spPr>
          <a:xfrm>
            <a:off x="2753193" y="823700"/>
            <a:ext cx="471900" cy="3453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baseline="-25000">
                <a:latin typeface="Lexend"/>
                <a:ea typeface="Lexend"/>
                <a:cs typeface="Lexend"/>
                <a:sym typeface="Lexend"/>
              </a:rPr>
              <a:t>v3</a:t>
            </a:r>
            <a:endParaRPr baseline="-250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Google Shape;2201;p52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02" name="Google Shape;2202;p52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203" name="Google Shape;2203;p52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204" name="Google Shape;2204;p52"/>
          <p:cNvSpPr/>
          <p:nvPr/>
        </p:nvSpPr>
        <p:spPr>
          <a:xfrm>
            <a:off x="2888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Overall approach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5" name="Google Shape;2205;p52"/>
          <p:cNvSpPr/>
          <p:nvPr/>
        </p:nvSpPr>
        <p:spPr>
          <a:xfrm>
            <a:off x="288825" y="1638725"/>
            <a:ext cx="2627700" cy="14019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1) Construct a graph that stores sidetrack edges as nodes and edge traversals as paths with sidetrack weights as path weights.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06" name="Google Shape;220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4525" y="1892675"/>
            <a:ext cx="3730224" cy="2649251"/>
          </a:xfrm>
          <a:prstGeom prst="rect">
            <a:avLst/>
          </a:prstGeom>
          <a:noFill/>
          <a:ln w="19050" cap="flat" cmpd="sng">
            <a:solidFill>
              <a:srgbClr val="B7B7B7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2207" name="Google Shape;2207;p52"/>
          <p:cNvSpPr/>
          <p:nvPr/>
        </p:nvSpPr>
        <p:spPr>
          <a:xfrm>
            <a:off x="6591082" y="904200"/>
            <a:ext cx="1957514" cy="1120594"/>
          </a:xfrm>
          <a:custGeom>
            <a:avLst/>
            <a:gdLst/>
            <a:ahLst/>
            <a:cxnLst/>
            <a:rect l="l" t="t" r="r" b="b"/>
            <a:pathLst>
              <a:path w="1775523" h="949656" extrusionOk="0">
                <a:moveTo>
                  <a:pt x="1439418" y="0"/>
                </a:moveTo>
                <a:lnTo>
                  <a:pt x="336232" y="0"/>
                </a:lnTo>
                <a:cubicBezTo>
                  <a:pt x="151320" y="0"/>
                  <a:pt x="0" y="151321"/>
                  <a:pt x="0" y="336233"/>
                </a:cubicBezTo>
                <a:lnTo>
                  <a:pt x="0" y="336233"/>
                </a:lnTo>
                <a:cubicBezTo>
                  <a:pt x="0" y="521145"/>
                  <a:pt x="151320" y="672465"/>
                  <a:pt x="336232" y="672465"/>
                </a:cubicBezTo>
                <a:lnTo>
                  <a:pt x="1208913" y="672465"/>
                </a:lnTo>
                <a:cubicBezTo>
                  <a:pt x="1243330" y="724091"/>
                  <a:pt x="1406017" y="956183"/>
                  <a:pt x="1544828" y="949516"/>
                </a:cubicBezTo>
                <a:lnTo>
                  <a:pt x="1545018" y="949516"/>
                </a:lnTo>
                <a:cubicBezTo>
                  <a:pt x="1551940" y="949516"/>
                  <a:pt x="1555750" y="941515"/>
                  <a:pt x="1551305" y="936181"/>
                </a:cubicBezTo>
                <a:cubicBezTo>
                  <a:pt x="1540700" y="923481"/>
                  <a:pt x="1529143" y="904431"/>
                  <a:pt x="1523365" y="893763"/>
                </a:cubicBezTo>
                <a:cubicBezTo>
                  <a:pt x="1516825" y="881761"/>
                  <a:pt x="1463993" y="766191"/>
                  <a:pt x="1473073" y="670751"/>
                </a:cubicBezTo>
                <a:cubicBezTo>
                  <a:pt x="1642300" y="653669"/>
                  <a:pt x="1775524" y="509778"/>
                  <a:pt x="1775524" y="336233"/>
                </a:cubicBezTo>
                <a:lnTo>
                  <a:pt x="1775524" y="336233"/>
                </a:lnTo>
                <a:cubicBezTo>
                  <a:pt x="1775524" y="151321"/>
                  <a:pt x="1624203" y="0"/>
                  <a:pt x="143929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2208" name="Google Shape;2208;p52"/>
          <p:cNvSpPr txBox="1"/>
          <p:nvPr/>
        </p:nvSpPr>
        <p:spPr>
          <a:xfrm>
            <a:off x="6691826" y="1011548"/>
            <a:ext cx="1957500" cy="6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Persistence omitted for simplicity!</a:t>
            </a:r>
            <a:endParaRPr sz="1200" b="1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09" name="Google Shape;2209;p52"/>
          <p:cNvSpPr/>
          <p:nvPr/>
        </p:nvSpPr>
        <p:spPr>
          <a:xfrm>
            <a:off x="3125025" y="1780775"/>
            <a:ext cx="1788600" cy="11178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Built around using persistent heaps for each adjacency list </a:t>
            </a:r>
            <a:r>
              <a:rPr lang="en" sz="11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adj</a:t>
            </a:r>
            <a:r>
              <a:rPr lang="en" sz="11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in our graph, with path traversals connecting heaps.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10" name="Google Shape;2210;p52"/>
          <p:cNvSpPr/>
          <p:nvPr/>
        </p:nvSpPr>
        <p:spPr>
          <a:xfrm>
            <a:off x="288825" y="3300225"/>
            <a:ext cx="4219200" cy="1165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2) Push the start node and its optimal path weight to a heap, then loop </a:t>
            </a:r>
            <a:r>
              <a:rPr lang="en" sz="13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k </a:t>
            </a:r>
            <a:r>
              <a:rPr lang="en" sz="1300">
                <a:latin typeface="Lexend"/>
                <a:ea typeface="Lexend"/>
                <a:cs typeface="Lexend"/>
                <a:sym typeface="Lexend"/>
              </a:rPr>
              <a:t>times: popping from the heap, recording the implicit path representation, and pushing all neighboring sidetrack path weights and their vertices.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11" name="Google Shape;2211;p52"/>
          <p:cNvCxnSpPr>
            <a:stCxn id="2205" idx="3"/>
            <a:endCxn id="2209" idx="1"/>
          </p:cNvCxnSpPr>
          <p:nvPr/>
        </p:nvCxnSpPr>
        <p:spPr>
          <a:xfrm>
            <a:off x="2916525" y="2339675"/>
            <a:ext cx="20850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6" name="Google Shape;2216;p53"/>
          <p:cNvSpPr txBox="1">
            <a:spLocks noGrp="1"/>
          </p:cNvSpPr>
          <p:nvPr>
            <p:ph type="body" idx="1"/>
          </p:nvPr>
        </p:nvSpPr>
        <p:spPr>
          <a:xfrm>
            <a:off x="7895425" y="-39600"/>
            <a:ext cx="11385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April 28th</a:t>
            </a:r>
            <a:endParaRPr/>
          </a:p>
        </p:txBody>
      </p:sp>
      <p:sp>
        <p:nvSpPr>
          <p:cNvPr id="2217" name="Google Shape;2217;p53"/>
          <p:cNvSpPr txBox="1">
            <a:spLocks noGrp="1"/>
          </p:cNvSpPr>
          <p:nvPr>
            <p:ph type="body" idx="3"/>
          </p:nvPr>
        </p:nvSpPr>
        <p:spPr>
          <a:xfrm>
            <a:off x="167325" y="-39600"/>
            <a:ext cx="1169700" cy="3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File</a:t>
            </a:r>
            <a:endParaRPr/>
          </a:p>
        </p:txBody>
      </p:sp>
      <p:sp>
        <p:nvSpPr>
          <p:cNvPr id="2218" name="Google Shape;2218;p53"/>
          <p:cNvSpPr txBox="1">
            <a:spLocks noGrp="1"/>
          </p:cNvSpPr>
          <p:nvPr>
            <p:ph type="body" idx="4"/>
          </p:nvPr>
        </p:nvSpPr>
        <p:spPr>
          <a:xfrm>
            <a:off x="940775" y="-39600"/>
            <a:ext cx="3810300" cy="3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Multiple	Shortest   Paths    Graph   Algorithm</a:t>
            </a:r>
            <a:endParaRPr/>
          </a:p>
        </p:txBody>
      </p:sp>
      <p:sp>
        <p:nvSpPr>
          <p:cNvPr id="2219" name="Google Shape;2219;p53"/>
          <p:cNvSpPr/>
          <p:nvPr/>
        </p:nvSpPr>
        <p:spPr>
          <a:xfrm>
            <a:off x="441225" y="717625"/>
            <a:ext cx="4014000" cy="6615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Lexend"/>
                <a:ea typeface="Lexend"/>
                <a:cs typeface="Lexend"/>
                <a:sym typeface="Lexend"/>
              </a:rPr>
              <a:t>Graph construction</a:t>
            </a:r>
            <a:endParaRPr sz="20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20" name="Google Shape;222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7075" y="489224"/>
            <a:ext cx="3670324" cy="2082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21" name="Google Shape;2221;p53"/>
          <p:cNvCxnSpPr>
            <a:stCxn id="2222" idx="6"/>
            <a:endCxn id="2223" idx="2"/>
          </p:cNvCxnSpPr>
          <p:nvPr/>
        </p:nvCxnSpPr>
        <p:spPr>
          <a:xfrm rot="10800000" flipH="1">
            <a:off x="7504763" y="1490718"/>
            <a:ext cx="555900" cy="2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24" name="Google Shape;2224;p53"/>
          <p:cNvCxnSpPr>
            <a:stCxn id="2225" idx="7"/>
            <a:endCxn id="2222" idx="2"/>
          </p:cNvCxnSpPr>
          <p:nvPr/>
        </p:nvCxnSpPr>
        <p:spPr>
          <a:xfrm rot="10800000" flipH="1">
            <a:off x="6542950" y="1493126"/>
            <a:ext cx="607800" cy="1749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26" name="Google Shape;2226;p53"/>
          <p:cNvCxnSpPr>
            <a:stCxn id="2227" idx="6"/>
            <a:endCxn id="2228" idx="2"/>
          </p:cNvCxnSpPr>
          <p:nvPr/>
        </p:nvCxnSpPr>
        <p:spPr>
          <a:xfrm rot="10800000" flipH="1">
            <a:off x="7382214" y="2052867"/>
            <a:ext cx="472500" cy="211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29" name="Google Shape;2229;p53"/>
          <p:cNvCxnSpPr>
            <a:stCxn id="2223" idx="4"/>
            <a:endCxn id="2228" idx="7"/>
          </p:cNvCxnSpPr>
          <p:nvPr/>
        </p:nvCxnSpPr>
        <p:spPr>
          <a:xfrm flipH="1">
            <a:off x="8156734" y="1669201"/>
            <a:ext cx="81000" cy="257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0" name="Google Shape;2230;p53"/>
          <p:cNvCxnSpPr>
            <a:stCxn id="2231" idx="4"/>
            <a:endCxn id="2225" idx="0"/>
          </p:cNvCxnSpPr>
          <p:nvPr/>
        </p:nvCxnSpPr>
        <p:spPr>
          <a:xfrm>
            <a:off x="6331549" y="1142610"/>
            <a:ext cx="86100" cy="4731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2" name="Google Shape;2232;p53"/>
          <p:cNvCxnSpPr>
            <a:stCxn id="2231" idx="3"/>
            <a:endCxn id="2233" idx="7"/>
          </p:cNvCxnSpPr>
          <p:nvPr/>
        </p:nvCxnSpPr>
        <p:spPr>
          <a:xfrm flipH="1">
            <a:off x="5535291" y="1090328"/>
            <a:ext cx="671100" cy="4413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34" name="Google Shape;2234;p53"/>
          <p:cNvCxnSpPr>
            <a:stCxn id="2235" idx="4"/>
            <a:endCxn id="2233" idx="0"/>
          </p:cNvCxnSpPr>
          <p:nvPr/>
        </p:nvCxnSpPr>
        <p:spPr>
          <a:xfrm flipH="1">
            <a:off x="5410279" y="1063640"/>
            <a:ext cx="97800" cy="4158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6" name="Google Shape;2236;p53"/>
          <p:cNvCxnSpPr>
            <a:stCxn id="2233" idx="4"/>
            <a:endCxn id="2237" idx="1"/>
          </p:cNvCxnSpPr>
          <p:nvPr/>
        </p:nvCxnSpPr>
        <p:spPr>
          <a:xfrm>
            <a:off x="5410171" y="1836394"/>
            <a:ext cx="256200" cy="3021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8" name="Google Shape;2238;p53"/>
          <p:cNvCxnSpPr>
            <a:stCxn id="2235" idx="6"/>
            <a:endCxn id="2231" idx="2"/>
          </p:cNvCxnSpPr>
          <p:nvPr/>
        </p:nvCxnSpPr>
        <p:spPr>
          <a:xfrm>
            <a:off x="5685079" y="885140"/>
            <a:ext cx="469500" cy="789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39" name="Google Shape;2239;p53"/>
          <p:cNvCxnSpPr>
            <a:stCxn id="2237" idx="6"/>
            <a:endCxn id="2225" idx="3"/>
          </p:cNvCxnSpPr>
          <p:nvPr/>
        </p:nvCxnSpPr>
        <p:spPr>
          <a:xfrm rot="10800000" flipH="1">
            <a:off x="5968470" y="1920567"/>
            <a:ext cx="324300" cy="3441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40" name="Google Shape;2240;p53"/>
          <p:cNvCxnSpPr>
            <a:stCxn id="2225" idx="5"/>
            <a:endCxn id="2227" idx="2"/>
          </p:cNvCxnSpPr>
          <p:nvPr/>
        </p:nvCxnSpPr>
        <p:spPr>
          <a:xfrm>
            <a:off x="6542950" y="1920463"/>
            <a:ext cx="485400" cy="3441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35" name="Google Shape;2235;p53"/>
          <p:cNvSpPr/>
          <p:nvPr/>
        </p:nvSpPr>
        <p:spPr>
          <a:xfrm>
            <a:off x="5331079" y="706640"/>
            <a:ext cx="354000" cy="3570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1" name="Google Shape;2231;p53"/>
          <p:cNvSpPr/>
          <p:nvPr/>
        </p:nvSpPr>
        <p:spPr>
          <a:xfrm>
            <a:off x="6154549" y="785610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3" name="Google Shape;2233;p53"/>
          <p:cNvSpPr/>
          <p:nvPr/>
        </p:nvSpPr>
        <p:spPr>
          <a:xfrm>
            <a:off x="5233171" y="1479394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5" name="Google Shape;2225;p53"/>
          <p:cNvSpPr/>
          <p:nvPr/>
        </p:nvSpPr>
        <p:spPr>
          <a:xfrm>
            <a:off x="6240792" y="1615744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37" name="Google Shape;2237;p53"/>
          <p:cNvSpPr/>
          <p:nvPr/>
        </p:nvSpPr>
        <p:spPr>
          <a:xfrm>
            <a:off x="5614470" y="2086167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2" name="Google Shape;2222;p53"/>
          <p:cNvSpPr/>
          <p:nvPr/>
        </p:nvSpPr>
        <p:spPr>
          <a:xfrm>
            <a:off x="7150763" y="1314618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7" name="Google Shape;2227;p53"/>
          <p:cNvSpPr/>
          <p:nvPr/>
        </p:nvSpPr>
        <p:spPr>
          <a:xfrm>
            <a:off x="7028214" y="2086167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8" name="Google Shape;2228;p53"/>
          <p:cNvSpPr/>
          <p:nvPr/>
        </p:nvSpPr>
        <p:spPr>
          <a:xfrm>
            <a:off x="7854720" y="1874242"/>
            <a:ext cx="354000" cy="3570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23" name="Google Shape;2223;p53"/>
          <p:cNvSpPr/>
          <p:nvPr/>
        </p:nvSpPr>
        <p:spPr>
          <a:xfrm>
            <a:off x="8060734" y="1312201"/>
            <a:ext cx="354000" cy="3570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241" name="Google Shape;2241;p53"/>
          <p:cNvCxnSpPr>
            <a:stCxn id="2231" idx="4"/>
            <a:endCxn id="2231" idx="4"/>
          </p:cNvCxnSpPr>
          <p:nvPr/>
        </p:nvCxnSpPr>
        <p:spPr>
          <a:xfrm>
            <a:off x="6331549" y="1142610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42" name="Google Shape;2242;p53"/>
          <p:cNvSpPr/>
          <p:nvPr/>
        </p:nvSpPr>
        <p:spPr>
          <a:xfrm>
            <a:off x="5828566" y="779571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3" name="Google Shape;2243;p53"/>
          <p:cNvSpPr/>
          <p:nvPr/>
        </p:nvSpPr>
        <p:spPr>
          <a:xfrm>
            <a:off x="5367881" y="1175147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4" name="Google Shape;2244;p53"/>
          <p:cNvSpPr/>
          <p:nvPr/>
        </p:nvSpPr>
        <p:spPr>
          <a:xfrm>
            <a:off x="5741981" y="1225152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5" name="Google Shape;2245;p53"/>
          <p:cNvSpPr/>
          <p:nvPr/>
        </p:nvSpPr>
        <p:spPr>
          <a:xfrm>
            <a:off x="5444710" y="1891074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6" name="Google Shape;2246;p53"/>
          <p:cNvSpPr/>
          <p:nvPr/>
        </p:nvSpPr>
        <p:spPr>
          <a:xfrm>
            <a:off x="6013409" y="1996153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7" name="Google Shape;2247;p53"/>
          <p:cNvSpPr/>
          <p:nvPr/>
        </p:nvSpPr>
        <p:spPr>
          <a:xfrm>
            <a:off x="7691496" y="1394331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8" name="Google Shape;2248;p53"/>
          <p:cNvSpPr/>
          <p:nvPr/>
        </p:nvSpPr>
        <p:spPr>
          <a:xfrm>
            <a:off x="8237709" y="1763765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49" name="Google Shape;2249;p53"/>
          <p:cNvSpPr/>
          <p:nvPr/>
        </p:nvSpPr>
        <p:spPr>
          <a:xfrm>
            <a:off x="7527215" y="2086167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50" name="Google Shape;2250;p53"/>
          <p:cNvCxnSpPr>
            <a:stCxn id="2237" idx="6"/>
            <a:endCxn id="2227" idx="2"/>
          </p:cNvCxnSpPr>
          <p:nvPr/>
        </p:nvCxnSpPr>
        <p:spPr>
          <a:xfrm>
            <a:off x="5968470" y="2264667"/>
            <a:ext cx="10596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51" name="Google Shape;2251;p53"/>
          <p:cNvSpPr/>
          <p:nvPr/>
        </p:nvSpPr>
        <p:spPr>
          <a:xfrm>
            <a:off x="6373196" y="2163213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2" name="Google Shape;2252;p53"/>
          <p:cNvSpPr/>
          <p:nvPr/>
        </p:nvSpPr>
        <p:spPr>
          <a:xfrm>
            <a:off x="6764312" y="1475405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3" name="Google Shape;2253;p53"/>
          <p:cNvSpPr/>
          <p:nvPr/>
        </p:nvSpPr>
        <p:spPr>
          <a:xfrm>
            <a:off x="6283407" y="1232536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54" name="Google Shape;2254;p53"/>
          <p:cNvSpPr/>
          <p:nvPr/>
        </p:nvSpPr>
        <p:spPr>
          <a:xfrm>
            <a:off x="6649715" y="1956371"/>
            <a:ext cx="182400" cy="192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2255" name="Google Shape;225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03688" y="2792775"/>
            <a:ext cx="3497100" cy="21782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56" name="Google Shape;2256;p53"/>
          <p:cNvCxnSpPr>
            <a:stCxn id="2257" idx="6"/>
            <a:endCxn id="2258" idx="2"/>
          </p:cNvCxnSpPr>
          <p:nvPr/>
        </p:nvCxnSpPr>
        <p:spPr>
          <a:xfrm rot="10800000" flipH="1">
            <a:off x="7635853" y="3840278"/>
            <a:ext cx="566400" cy="2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59" name="Google Shape;2259;p53"/>
          <p:cNvCxnSpPr>
            <a:stCxn id="2260" idx="7"/>
            <a:endCxn id="2257" idx="2"/>
          </p:cNvCxnSpPr>
          <p:nvPr/>
        </p:nvCxnSpPr>
        <p:spPr>
          <a:xfrm rot="10800000" flipH="1">
            <a:off x="6656125" y="3842693"/>
            <a:ext cx="619200" cy="183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61" name="Google Shape;2261;p53"/>
          <p:cNvCxnSpPr>
            <a:stCxn id="2262" idx="6"/>
            <a:endCxn id="2263" idx="2"/>
          </p:cNvCxnSpPr>
          <p:nvPr/>
        </p:nvCxnSpPr>
        <p:spPr>
          <a:xfrm rot="10800000" flipH="1">
            <a:off x="7511022" y="4427973"/>
            <a:ext cx="481200" cy="2217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64" name="Google Shape;2264;p53"/>
          <p:cNvCxnSpPr>
            <a:stCxn id="2258" idx="4"/>
            <a:endCxn id="2263" idx="7"/>
          </p:cNvCxnSpPr>
          <p:nvPr/>
        </p:nvCxnSpPr>
        <p:spPr>
          <a:xfrm flipH="1">
            <a:off x="8299973" y="4026750"/>
            <a:ext cx="82500" cy="2694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65" name="Google Shape;2265;p53"/>
          <p:cNvCxnSpPr>
            <a:stCxn id="2266" idx="4"/>
            <a:endCxn id="2260" idx="0"/>
          </p:cNvCxnSpPr>
          <p:nvPr/>
        </p:nvCxnSpPr>
        <p:spPr>
          <a:xfrm>
            <a:off x="6440785" y="3475966"/>
            <a:ext cx="87900" cy="495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67" name="Google Shape;2267;p53"/>
          <p:cNvCxnSpPr>
            <a:stCxn id="2266" idx="3"/>
            <a:endCxn id="2268" idx="7"/>
          </p:cNvCxnSpPr>
          <p:nvPr/>
        </p:nvCxnSpPr>
        <p:spPr>
          <a:xfrm flipH="1">
            <a:off x="5629594" y="3421312"/>
            <a:ext cx="683700" cy="4617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69" name="Google Shape;2269;p53"/>
          <p:cNvCxnSpPr>
            <a:stCxn id="2270" idx="4"/>
            <a:endCxn id="2268" idx="0"/>
          </p:cNvCxnSpPr>
          <p:nvPr/>
        </p:nvCxnSpPr>
        <p:spPr>
          <a:xfrm flipH="1">
            <a:off x="5502378" y="3393368"/>
            <a:ext cx="99600" cy="435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71" name="Google Shape;2271;p53"/>
          <p:cNvCxnSpPr>
            <a:stCxn id="2268" idx="4"/>
            <a:endCxn id="2272" idx="1"/>
          </p:cNvCxnSpPr>
          <p:nvPr/>
        </p:nvCxnSpPr>
        <p:spPr>
          <a:xfrm>
            <a:off x="5502246" y="4201624"/>
            <a:ext cx="261000" cy="3162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73" name="Google Shape;2273;p53"/>
          <p:cNvCxnSpPr>
            <a:stCxn id="2270" idx="6"/>
            <a:endCxn id="2266" idx="2"/>
          </p:cNvCxnSpPr>
          <p:nvPr/>
        </p:nvCxnSpPr>
        <p:spPr>
          <a:xfrm>
            <a:off x="5782278" y="3206768"/>
            <a:ext cx="478200" cy="825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cxnSp>
        <p:nvCxnSpPr>
          <p:cNvPr id="2274" name="Google Shape;2274;p53"/>
          <p:cNvCxnSpPr>
            <a:stCxn id="2272" idx="6"/>
            <a:endCxn id="2260" idx="3"/>
          </p:cNvCxnSpPr>
          <p:nvPr/>
        </p:nvCxnSpPr>
        <p:spPr>
          <a:xfrm rot="10800000" flipH="1">
            <a:off x="6070947" y="4289673"/>
            <a:ext cx="330300" cy="360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75" name="Google Shape;2275;p53"/>
          <p:cNvCxnSpPr>
            <a:stCxn id="2260" idx="5"/>
            <a:endCxn id="2262" idx="2"/>
          </p:cNvCxnSpPr>
          <p:nvPr/>
        </p:nvCxnSpPr>
        <p:spPr>
          <a:xfrm>
            <a:off x="6656125" y="4289585"/>
            <a:ext cx="494400" cy="36000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70" name="Google Shape;2270;p53"/>
          <p:cNvSpPr/>
          <p:nvPr/>
        </p:nvSpPr>
        <p:spPr>
          <a:xfrm>
            <a:off x="5421678" y="3020168"/>
            <a:ext cx="360600" cy="3732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 Light"/>
                <a:ea typeface="Lexend Light"/>
                <a:cs typeface="Lexend Light"/>
                <a:sym typeface="Lexend Light"/>
              </a:rPr>
              <a:t>S</a:t>
            </a: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6" name="Google Shape;2266;p53"/>
          <p:cNvSpPr/>
          <p:nvPr/>
        </p:nvSpPr>
        <p:spPr>
          <a:xfrm>
            <a:off x="6260485" y="3102766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8" name="Google Shape;2268;p53"/>
          <p:cNvSpPr/>
          <p:nvPr/>
        </p:nvSpPr>
        <p:spPr>
          <a:xfrm>
            <a:off x="5321946" y="3828424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aseline="-250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0" name="Google Shape;2260;p53"/>
          <p:cNvSpPr/>
          <p:nvPr/>
        </p:nvSpPr>
        <p:spPr>
          <a:xfrm>
            <a:off x="6348334" y="3971039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72" name="Google Shape;2272;p53"/>
          <p:cNvSpPr/>
          <p:nvPr/>
        </p:nvSpPr>
        <p:spPr>
          <a:xfrm>
            <a:off x="5710347" y="4463073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7" name="Google Shape;2257;p53"/>
          <p:cNvSpPr/>
          <p:nvPr/>
        </p:nvSpPr>
        <p:spPr>
          <a:xfrm>
            <a:off x="7275253" y="3656078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2" name="Google Shape;2262;p53"/>
          <p:cNvSpPr/>
          <p:nvPr/>
        </p:nvSpPr>
        <p:spPr>
          <a:xfrm>
            <a:off x="7150422" y="4463073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63" name="Google Shape;2263;p53"/>
          <p:cNvSpPr/>
          <p:nvPr/>
        </p:nvSpPr>
        <p:spPr>
          <a:xfrm>
            <a:off x="7992322" y="4241412"/>
            <a:ext cx="360600" cy="373200"/>
          </a:xfrm>
          <a:prstGeom prst="ellipse">
            <a:avLst/>
          </a:prstGeom>
          <a:solidFill>
            <a:srgbClr val="B7B7B7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Lexend Light"/>
                <a:ea typeface="Lexend Light"/>
                <a:cs typeface="Lexend Light"/>
                <a:sym typeface="Lexend Light"/>
              </a:rPr>
              <a:t>T</a:t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8" name="Google Shape;2258;p53"/>
          <p:cNvSpPr/>
          <p:nvPr/>
        </p:nvSpPr>
        <p:spPr>
          <a:xfrm>
            <a:off x="8202173" y="3653550"/>
            <a:ext cx="360600" cy="373200"/>
          </a:xfrm>
          <a:prstGeom prst="ellipse">
            <a:avLst/>
          </a:prstGeom>
          <a:solidFill>
            <a:srgbClr val="B7B7B7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Lexend Light"/>
              <a:ea typeface="Lexend Light"/>
              <a:cs typeface="Lexend Light"/>
              <a:sym typeface="Lexend Light"/>
            </a:endParaRPr>
          </a:p>
        </p:txBody>
      </p:sp>
      <p:cxnSp>
        <p:nvCxnSpPr>
          <p:cNvPr id="2276" name="Google Shape;2276;p53"/>
          <p:cNvCxnSpPr>
            <a:stCxn id="2266" idx="4"/>
            <a:endCxn id="2266" idx="4"/>
          </p:cNvCxnSpPr>
          <p:nvPr/>
        </p:nvCxnSpPr>
        <p:spPr>
          <a:xfrm>
            <a:off x="6440785" y="3475966"/>
            <a:ext cx="0" cy="0"/>
          </a:xfrm>
          <a:prstGeom prst="straightConnector1">
            <a:avLst/>
          </a:prstGeom>
          <a:noFill/>
          <a:ln w="28575" cap="flat" cmpd="sng">
            <a:solidFill>
              <a:srgbClr val="CCCCCC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77" name="Google Shape;2277;p53"/>
          <p:cNvSpPr/>
          <p:nvPr/>
        </p:nvSpPr>
        <p:spPr>
          <a:xfrm>
            <a:off x="5928430" y="3096450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3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8" name="Google Shape;2278;p53"/>
          <p:cNvSpPr/>
          <p:nvPr/>
        </p:nvSpPr>
        <p:spPr>
          <a:xfrm>
            <a:off x="5459164" y="3510199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79" name="Google Shape;2279;p53"/>
          <p:cNvSpPr/>
          <p:nvPr/>
        </p:nvSpPr>
        <p:spPr>
          <a:xfrm>
            <a:off x="5840233" y="3562501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0" name="Google Shape;2280;p53"/>
          <p:cNvSpPr/>
          <p:nvPr/>
        </p:nvSpPr>
        <p:spPr>
          <a:xfrm>
            <a:off x="5537424" y="4259017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6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1" name="Google Shape;2281;p53"/>
          <p:cNvSpPr/>
          <p:nvPr/>
        </p:nvSpPr>
        <p:spPr>
          <a:xfrm>
            <a:off x="6116716" y="4368924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2" name="Google Shape;2282;p53"/>
          <p:cNvSpPr/>
          <p:nvPr/>
        </p:nvSpPr>
        <p:spPr>
          <a:xfrm>
            <a:off x="7826058" y="3739453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3" name="Google Shape;2283;p53"/>
          <p:cNvSpPr/>
          <p:nvPr/>
        </p:nvSpPr>
        <p:spPr>
          <a:xfrm>
            <a:off x="8382444" y="4125860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4" name="Google Shape;2284;p53"/>
          <p:cNvSpPr/>
          <p:nvPr/>
        </p:nvSpPr>
        <p:spPr>
          <a:xfrm>
            <a:off x="7658716" y="4463073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4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85" name="Google Shape;2285;p53"/>
          <p:cNvCxnSpPr>
            <a:stCxn id="2272" idx="6"/>
            <a:endCxn id="2262" idx="2"/>
          </p:cNvCxnSpPr>
          <p:nvPr/>
        </p:nvCxnSpPr>
        <p:spPr>
          <a:xfrm>
            <a:off x="6070947" y="4649673"/>
            <a:ext cx="1079400" cy="0"/>
          </a:xfrm>
          <a:prstGeom prst="straightConnector1">
            <a:avLst/>
          </a:prstGeom>
          <a:noFill/>
          <a:ln w="28575" cap="flat" cmpd="sng">
            <a:solidFill>
              <a:srgbClr val="B7B7B7"/>
            </a:solidFill>
            <a:prstDash val="solid"/>
            <a:round/>
            <a:headEnd type="stealth" w="med" len="med"/>
            <a:tailEnd type="none" w="med" len="med"/>
          </a:ln>
        </p:spPr>
      </p:cxnSp>
      <p:sp>
        <p:nvSpPr>
          <p:cNvPr id="2286" name="Google Shape;2286;p53"/>
          <p:cNvSpPr/>
          <p:nvPr/>
        </p:nvSpPr>
        <p:spPr>
          <a:xfrm>
            <a:off x="6483204" y="4543658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7" name="Google Shape;2287;p53"/>
          <p:cNvSpPr/>
          <p:nvPr/>
        </p:nvSpPr>
        <p:spPr>
          <a:xfrm>
            <a:off x="6881604" y="3824251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1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8" name="Google Shape;2288;p53"/>
          <p:cNvSpPr/>
          <p:nvPr/>
        </p:nvSpPr>
        <p:spPr>
          <a:xfrm>
            <a:off x="6391743" y="3570224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5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9" name="Google Shape;2289;p53"/>
          <p:cNvSpPr/>
          <p:nvPr/>
        </p:nvSpPr>
        <p:spPr>
          <a:xfrm>
            <a:off x="6764873" y="4327314"/>
            <a:ext cx="185700" cy="201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latin typeface="Lexend"/>
                <a:ea typeface="Lexend"/>
                <a:cs typeface="Lexend"/>
                <a:sym typeface="Lexend"/>
              </a:rPr>
              <a:t>2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cxnSp>
        <p:nvCxnSpPr>
          <p:cNvPr id="2290" name="Google Shape;2290;p53"/>
          <p:cNvCxnSpPr>
            <a:stCxn id="2220" idx="2"/>
          </p:cNvCxnSpPr>
          <p:nvPr/>
        </p:nvCxnSpPr>
        <p:spPr>
          <a:xfrm flipH="1">
            <a:off x="6940837" y="2571749"/>
            <a:ext cx="11400" cy="739500"/>
          </a:xfrm>
          <a:prstGeom prst="straightConnector1">
            <a:avLst/>
          </a:prstGeom>
          <a:noFill/>
          <a:ln w="28575" cap="flat" cmpd="sng">
            <a:solidFill>
              <a:srgbClr val="FF99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2291" name="Google Shape;2291;p53"/>
          <p:cNvCxnSpPr>
            <a:stCxn id="2255" idx="0"/>
          </p:cNvCxnSpPr>
          <p:nvPr/>
        </p:nvCxnSpPr>
        <p:spPr>
          <a:xfrm>
            <a:off x="6952238" y="2792775"/>
            <a:ext cx="854400" cy="9000"/>
          </a:xfrm>
          <a:prstGeom prst="straightConnector1">
            <a:avLst/>
          </a:prstGeom>
          <a:noFill/>
          <a:ln w="9525" cap="flat" cmpd="sng">
            <a:solidFill>
              <a:srgbClr val="FF99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92" name="Google Shape;2292;p53"/>
          <p:cNvSpPr/>
          <p:nvPr/>
        </p:nvSpPr>
        <p:spPr>
          <a:xfrm>
            <a:off x="7202475" y="2597675"/>
            <a:ext cx="1878600" cy="795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Reversed Djikstra’s from </a:t>
            </a:r>
            <a:r>
              <a:rPr lang="en" sz="11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gives us </a:t>
            </a:r>
            <a:r>
              <a:rPr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1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and </a:t>
            </a:r>
            <a:r>
              <a:rPr lang="en" sz="11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1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1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for all vertices.</a:t>
            </a:r>
            <a:endParaRPr sz="1100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3" name="Google Shape;2293;p53"/>
          <p:cNvSpPr/>
          <p:nvPr/>
        </p:nvSpPr>
        <p:spPr>
          <a:xfrm>
            <a:off x="361275" y="1639850"/>
            <a:ext cx="4641900" cy="3219600"/>
          </a:xfrm>
          <a:prstGeom prst="roundRect">
            <a:avLst>
              <a:gd name="adj" fmla="val 4934"/>
            </a:avLst>
          </a:prstGeom>
          <a:solidFill>
            <a:schemeClr val="lt2"/>
          </a:solidFill>
          <a:ln>
            <a:noFill/>
          </a:ln>
          <a:effectLst>
            <a:outerShdw blurRad="57150" dist="19050" algn="bl" rotWithShape="0">
              <a:srgbClr val="000000">
                <a:alpha val="1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Eppstein’s algorithm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 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= (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V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E</a:t>
            </a:r>
            <a:r>
              <a:rPr lang="en" sz="1200" u="sng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)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 u="sng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k</a:t>
            </a:r>
            <a:r>
              <a:rPr lang="en" sz="1200" u="sng">
                <a:latin typeface="Lexend"/>
                <a:ea typeface="Lexend"/>
                <a:cs typeface="Lexend"/>
                <a:sym typeface="Lexend"/>
              </a:rPr>
              <a:t>)</a:t>
            </a: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u="sng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434343"/>
                </a:solidFill>
                <a:latin typeface="Lexend"/>
                <a:ea typeface="Lexend"/>
                <a:cs typeface="Lexend"/>
                <a:sym typeface="Lexend"/>
              </a:rPr>
              <a:t># graph construction</a:t>
            </a:r>
            <a:endParaRPr sz="1200" i="1">
              <a:solidFill>
                <a:srgbClr val="434343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1	build reverse graph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endParaRPr sz="1200">
              <a:solidFill>
                <a:srgbClr val="9900FF"/>
              </a:solidFill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2	run Dijkstra's on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G</a:t>
            </a:r>
            <a:r>
              <a:rPr lang="en" sz="1200" baseline="-250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r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s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99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to find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d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,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r>
              <a:rPr lang="en" sz="1200">
                <a:latin typeface="Lexend"/>
                <a:ea typeface="Lexend"/>
                <a:cs typeface="Lexend"/>
                <a:sym typeface="Lexend"/>
              </a:rPr>
              <a:t> for all vertices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Lexend"/>
                <a:ea typeface="Lexend"/>
                <a:cs typeface="Lexend"/>
                <a:sym typeface="Lexend"/>
              </a:rPr>
              <a:t>3	construct shortest path tree </a:t>
            </a:r>
            <a:r>
              <a:rPr lang="en" sz="1200">
                <a:solidFill>
                  <a:srgbClr val="0000FF"/>
                </a:solidFill>
                <a:latin typeface="Lexend"/>
                <a:ea typeface="Lexend"/>
                <a:cs typeface="Lexend"/>
                <a:sym typeface="Lexend"/>
              </a:rPr>
              <a:t>T</a:t>
            </a:r>
            <a:r>
              <a:rPr lang="en" sz="12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from </a:t>
            </a:r>
            <a:r>
              <a:rPr lang="en" sz="12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p</a:t>
            </a:r>
            <a:r>
              <a:rPr lang="en" sz="1200" baseline="-25000">
                <a:solidFill>
                  <a:srgbClr val="FF9900"/>
                </a:solidFill>
                <a:latin typeface="Lexend"/>
                <a:ea typeface="Lexend"/>
                <a:cs typeface="Lexend"/>
                <a:sym typeface="Lexend"/>
              </a:rPr>
              <a:t>u</a:t>
            </a:r>
            <a:endParaRPr sz="12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1977</Words>
  <Application>Microsoft Office PowerPoint</Application>
  <PresentationFormat>On-screen Show (16:9)</PresentationFormat>
  <Paragraphs>361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Lexend</vt:lpstr>
      <vt:lpstr>Lexend Light</vt:lpstr>
      <vt:lpstr>Simple Light</vt:lpstr>
      <vt:lpstr>Get To Know Me</vt:lpstr>
      <vt:lpstr>Eppstein’s 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Crigger, Gavin (tzn4fx)</cp:lastModifiedBy>
  <cp:revision>1</cp:revision>
  <dcterms:modified xsi:type="dcterms:W3CDTF">2025-04-28T02:13:32Z</dcterms:modified>
</cp:coreProperties>
</file>