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4"/>
    <p:sldMasterId id="214748369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Lexend Light"/>
      <p:regular r:id="rId16"/>
      <p:bold r:id="rId17"/>
    </p:embeddedFont>
    <p:embeddedFont>
      <p:font typeface="Lexen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LexendLight-bold.fntdata"/><Relationship Id="rId16" Type="http://schemas.openxmlformats.org/officeDocument/2006/relationships/font" Target="fonts/LexendLight-regular.fntdata"/><Relationship Id="rId19" Type="http://schemas.openxmlformats.org/officeDocument/2006/relationships/font" Target="fonts/Lexend-bold.fntdata"/><Relationship Id="rId18" Type="http://schemas.openxmlformats.org/officeDocument/2006/relationships/font" Target="fonts/Lexen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34d6451c0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34d6451c0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4d6451c021_0_2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4d6451c021_0_2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 - go through full example (note each change in the animations), how djikstra’s can be quickly modified to match this, and a brief motivation (where can this be applied?)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say that you’re maybe running a shady criminal organization where you might be moving suspicious individuals from one island to another, but you don’t want them to take the same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ath since that’s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say k = 2, our first exploration is a simple dijkstra algorithm, where the path is s —&gt; v1 —&gt; v2 —&gt; v4 —&gt; v5 —&gt;v7 —&gt; 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we explore each of those nodes a second time (yellow), observing the paths from each of those nodes we did not take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next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=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34dac20305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1" name="Google Shape;1991;g34dac20305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TAO - highlight the fact that we go from popping multiple times to reach the terminal node to popping once and getting a path every pop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3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g34db0064f1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5" name="Google Shape;2025;g34db0064f1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TAO - walk through example, be sure to explain how the two text boxes apply here (particularly how all edges on the path from U to T are directly connected to U, like V</a:t>
            </a:r>
            <a:r>
              <a:rPr baseline="-25000" lang="en"/>
              <a:t>2</a:t>
            </a:r>
            <a:r>
              <a:rPr lang="en"/>
              <a:t>, V</a:t>
            </a:r>
            <a:r>
              <a:rPr baseline="-25000" lang="en"/>
              <a:t>3</a:t>
            </a:r>
            <a:r>
              <a:rPr lang="en"/>
              <a:t>, 3 being connected to S in G’)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0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g34db0064f13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2" name="Google Shape;2072;g34db0064f13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- re-iterate BRIEFLY that indirect representations are the only way to speed up runtime (1 pop 1 path), show how to go back to a full path representation quickly using our precomputed values. Be sure to mention that reverse Djikstra’s is what gives us the optimal path/weight for each vertex (essential for rebuilding path)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4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35093feb8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6" name="Google Shape;2106;g35093feb8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GAVIN - summarize previous mentioned high-level concepts and how they connect to overall approach. First, use reverse djikstra’s and graph construction as a “precursor/setup” step that allows for quick popping. Then, go over start to and actual loop, mentioning how implicit paths come in and pointing out persistence as a tool for speed up (omitted for time/simplicity)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9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g34e3789062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1" name="Google Shape;2121;g34e3789062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GAVIN - be sure to click through slide animations as you explain, highlight the split in the algorithm between setup and k-pop, LEAVE TIME FOR RUNTIME PLZ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g34db10965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6" name="Google Shape;2156;g34db10965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- pretty much read from the slides - all of these boil down to the overall runtime. Review slide 7 to be prepared for any extra pieces you might need to explain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4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g34db109651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6" name="Google Shape;2176;g34db109651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solid with header">
  <p:cSld name="CUSTOM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2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4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3168">
          <p15:clr>
            <a:srgbClr val="E46962"/>
          </p15:clr>
        </p15:guide>
        <p15:guide id="3" orient="horz" pos="936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id with header">
  <p:cSld name="CUSTOM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4" name="Google Shape;64;p1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3" name="Google Shape;123;p1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4" type="subTitle"/>
          </p:nvPr>
        </p:nvSpPr>
        <p:spPr>
          <a:xfrm>
            <a:off x="5767125" y="57270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type="title"/>
          </p:nvPr>
        </p:nvSpPr>
        <p:spPr>
          <a:xfrm>
            <a:off x="208725" y="344175"/>
            <a:ext cx="5340900" cy="18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eader">
  <p:cSld name="CUSTOM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2" name="Google Shape;132;p1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1" name="Google Shape;191;p1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3" name="Google Shape;193;p16"/>
          <p:cNvSpPr txBox="1"/>
          <p:nvPr>
            <p:ph type="title"/>
          </p:nvPr>
        </p:nvSpPr>
        <p:spPr>
          <a:xfrm>
            <a:off x="1579100" y="491225"/>
            <a:ext cx="49662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4" name="Google Shape;194;p16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95" name="Google Shape;195;p16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96" name="Google Shape;196;p16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orient="horz" pos="720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header">
  <p:cSld name="CUSTOM_1_1_1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99" name="Google Shape;199;p1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60" name="Google Shape;260;p17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61" name="Google Shape;261;p17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62" name="Google Shape;262;p17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3" name="Google Shape;263;p17"/>
          <p:cNvSpPr txBox="1"/>
          <p:nvPr>
            <p:ph idx="4" type="subTitle"/>
          </p:nvPr>
        </p:nvSpPr>
        <p:spPr>
          <a:xfrm>
            <a:off x="516425" y="2548200"/>
            <a:ext cx="37362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7"/>
          <p:cNvSpPr txBox="1"/>
          <p:nvPr>
            <p:ph idx="5" type="subTitle"/>
          </p:nvPr>
        </p:nvSpPr>
        <p:spPr>
          <a:xfrm>
            <a:off x="5128850" y="2548200"/>
            <a:ext cx="36795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7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_1_1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1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68" name="Google Shape;268;p1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27" name="Google Shape;327;p1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29" name="Google Shape;329;p18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30" name="Google Shape;330;p18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2" name="Google Shape;332;p18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boxes with header">
  <p:cSld name="CUSTOM_1_1_1_1_1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1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335" name="Google Shape;335;p1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94" name="Google Shape;394;p1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96" name="Google Shape;396;p19"/>
          <p:cNvSpPr txBox="1"/>
          <p:nvPr>
            <p:ph type="title"/>
          </p:nvPr>
        </p:nvSpPr>
        <p:spPr>
          <a:xfrm>
            <a:off x="209775" y="468575"/>
            <a:ext cx="50160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7" name="Google Shape;397;p19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98" name="Google Shape;398;p19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99" name="Google Shape;399;p19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es with header">
  <p:cSld name="CUSTOM_1_1_1_1_1_1_1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02" name="Google Shape;402;p2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61" name="Google Shape;461;p20"/>
          <p:cNvSpPr txBox="1"/>
          <p:nvPr>
            <p:ph type="title"/>
          </p:nvPr>
        </p:nvSpPr>
        <p:spPr>
          <a:xfrm>
            <a:off x="209775" y="468575"/>
            <a:ext cx="50160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2" name="Google Shape;462;p2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63" name="Google Shape;463;p20"/>
          <p:cNvSpPr txBox="1"/>
          <p:nvPr/>
        </p:nvSpPr>
        <p:spPr>
          <a:xfrm>
            <a:off x="0" y="-39600"/>
            <a:ext cx="26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▶ 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4" name="Google Shape;464;p2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0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66" name="Google Shape;466;p20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67" name="Google Shape;467;p20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8" name="Google Shape;468;p2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1_1_1_1_1_1_1_1_1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2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71" name="Google Shape;471;p2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30" name="Google Shape;530;p2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31" name="Google Shape;531;p2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1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3" name="Google Shape;533;p21"/>
          <p:cNvSpPr txBox="1"/>
          <p:nvPr>
            <p:ph idx="1" type="subTitle"/>
          </p:nvPr>
        </p:nvSpPr>
        <p:spPr>
          <a:xfrm>
            <a:off x="5767125" y="425525"/>
            <a:ext cx="3238500" cy="3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2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_1_1_1_1_1_1_1_1_1_1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2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37" name="Google Shape;537;p2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96" name="Google Shape;596;p2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97" name="Google Shape;597;p2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2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9" name="Google Shape;599;p2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_1_1_1_1_1_1_1_1_1_2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02" name="Google Shape;602;p2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61" name="Google Shape;661;p2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62" name="Google Shape;662;p2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3"/>
          <p:cNvSpPr txBox="1"/>
          <p:nvPr>
            <p:ph type="title"/>
          </p:nvPr>
        </p:nvSpPr>
        <p:spPr>
          <a:xfrm>
            <a:off x="208725" y="344175"/>
            <a:ext cx="7640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4" name="Google Shape;664;p23"/>
          <p:cNvSpPr txBox="1"/>
          <p:nvPr>
            <p:ph idx="1" type="body"/>
          </p:nvPr>
        </p:nvSpPr>
        <p:spPr>
          <a:xfrm>
            <a:off x="208725" y="2320375"/>
            <a:ext cx="7353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65" name="Google Shape;665;p2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_1_1_1_1_1_1_1_1_2_1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2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68" name="Google Shape;668;p2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27" name="Google Shape;727;p2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28" name="Google Shape;728;p2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4"/>
          <p:cNvSpPr txBox="1"/>
          <p:nvPr>
            <p:ph type="title"/>
          </p:nvPr>
        </p:nvSpPr>
        <p:spPr>
          <a:xfrm>
            <a:off x="208725" y="344175"/>
            <a:ext cx="741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0" name="Google Shape;730;p24"/>
          <p:cNvSpPr txBox="1"/>
          <p:nvPr>
            <p:ph idx="1" type="body"/>
          </p:nvPr>
        </p:nvSpPr>
        <p:spPr>
          <a:xfrm>
            <a:off x="208725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731" name="Google Shape;731;p24"/>
          <p:cNvSpPr txBox="1"/>
          <p:nvPr>
            <p:ph idx="2" type="body"/>
          </p:nvPr>
        </p:nvSpPr>
        <p:spPr>
          <a:xfrm>
            <a:off x="4684150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732" name="Google Shape;732;p2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_1_1_1_1_1_1_1_1_1_2_1_1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2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35" name="Google Shape;735;p2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94" name="Google Shape;794;p2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95" name="Google Shape;795;p2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5"/>
          <p:cNvSpPr txBox="1"/>
          <p:nvPr>
            <p:ph type="title"/>
          </p:nvPr>
        </p:nvSpPr>
        <p:spPr>
          <a:xfrm>
            <a:off x="208725" y="344175"/>
            <a:ext cx="76011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7" name="Google Shape;797;p2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USTOM_1_1_1_1_1_1_1_1_1_1_2_1_1_1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2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00" name="Google Shape;800;p2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59" name="Google Shape;859;p2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60" name="Google Shape;860;p2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26"/>
          <p:cNvSpPr txBox="1"/>
          <p:nvPr>
            <p:ph type="title"/>
          </p:nvPr>
        </p:nvSpPr>
        <p:spPr>
          <a:xfrm>
            <a:off x="208725" y="344175"/>
            <a:ext cx="555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2" name="Google Shape;862;p26"/>
          <p:cNvSpPr txBox="1"/>
          <p:nvPr>
            <p:ph idx="1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3" name="Google Shape;863;p26"/>
          <p:cNvSpPr txBox="1"/>
          <p:nvPr>
            <p:ph idx="2" type="body"/>
          </p:nvPr>
        </p:nvSpPr>
        <p:spPr>
          <a:xfrm>
            <a:off x="208725" y="3050325"/>
            <a:ext cx="6666600" cy="18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64" name="Google Shape;864;p2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1_1_1_1_1_1_1_1_1_1_2_1_1_1_1"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p2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67" name="Google Shape;867;p2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26" name="Google Shape;926;p2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27" name="Google Shape;927;p2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27"/>
          <p:cNvSpPr txBox="1"/>
          <p:nvPr>
            <p:ph type="title"/>
          </p:nvPr>
        </p:nvSpPr>
        <p:spPr>
          <a:xfrm>
            <a:off x="836250" y="1569150"/>
            <a:ext cx="74715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9" name="Google Shape;929;p2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2" name="Google Shape;932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3" name="Google Shape;93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7" name="Google Shape;937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8" name="Google Shape;938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939" name="Google Shape;93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1_1_1_1_1_1_1_1_1_1_2_1_1_1_1_1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3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42" name="Google Shape;942;p3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2" name="Google Shape;962;p3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01" name="Google Shape;1001;p3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02" name="Google Shape;1002;p3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4" name="Google Shape;1004;p30"/>
          <p:cNvSpPr txBox="1"/>
          <p:nvPr>
            <p:ph idx="1" type="subTitle"/>
          </p:nvPr>
        </p:nvSpPr>
        <p:spPr>
          <a:xfrm>
            <a:off x="208725" y="246495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5" name="Google Shape;1005;p3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1_1_1_1_1_1_1_1_1_1_2_1_1_1_1_1_1"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oogle Shape;1007;p3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08" name="Google Shape;1008;p3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67" name="Google Shape;1067;p3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68" name="Google Shape;1068;p3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1"/>
          <p:cNvSpPr txBox="1"/>
          <p:nvPr>
            <p:ph idx="1" type="body"/>
          </p:nvPr>
        </p:nvSpPr>
        <p:spPr>
          <a:xfrm>
            <a:off x="1578900" y="11350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70" name="Google Shape;1070;p3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1_1_1_1_1_1_1_1_1_1_2_1_1_1_1_1_1_1"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oogle Shape;1072;p3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73" name="Google Shape;1073;p3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32" name="Google Shape;1132;p3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33" name="Google Shape;1133;p3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2"/>
          <p:cNvSpPr txBox="1"/>
          <p:nvPr>
            <p:ph idx="1" type="body"/>
          </p:nvPr>
        </p:nvSpPr>
        <p:spPr>
          <a:xfrm>
            <a:off x="2919350" y="14236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35" name="Google Shape;1135;p32"/>
          <p:cNvSpPr txBox="1"/>
          <p:nvPr>
            <p:ph type="title"/>
          </p:nvPr>
        </p:nvSpPr>
        <p:spPr>
          <a:xfrm>
            <a:off x="221150" y="1423650"/>
            <a:ext cx="25101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6" name="Google Shape;1136;p3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id">
  <p:cSld name="CUSTOM_1_1_1_1_1_1_1_1_1_1_2_1_1_1_1_1_1_1_1"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oogle Shape;1138;p3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39" name="Google Shape;1139;p3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6" name="Google Shape;1146;p3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98" name="Google Shape;1198;p3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99" name="Google Shape;1199;p3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3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_1_1_1_1_1_1_1_1_1_2_1_1_1_1_1_1_1_1_1"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3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203" name="Google Shape;1203;p3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3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_1_1_1_1_1_1_1_1_1_2_1_1_1_1_1_1_1_1_1_1"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07" name="Google Shape;1207;p3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08" name="Google Shape;1208;p3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67" name="Google Shape;1267;p3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35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9" name="Google Shape;1269;p35"/>
          <p:cNvSpPr txBox="1"/>
          <p:nvPr>
            <p:ph idx="1" type="subTitle"/>
          </p:nvPr>
        </p:nvSpPr>
        <p:spPr>
          <a:xfrm>
            <a:off x="20872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0" name="Google Shape;1270;p35"/>
          <p:cNvSpPr txBox="1"/>
          <p:nvPr>
            <p:ph idx="2" type="subTitle"/>
          </p:nvPr>
        </p:nvSpPr>
        <p:spPr>
          <a:xfrm>
            <a:off x="3281550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1" name="Google Shape;1271;p35"/>
          <p:cNvSpPr txBox="1"/>
          <p:nvPr>
            <p:ph idx="3" type="subTitle"/>
          </p:nvPr>
        </p:nvSpPr>
        <p:spPr>
          <a:xfrm>
            <a:off x="635437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2" name="Google Shape;1272;p35"/>
          <p:cNvSpPr txBox="1"/>
          <p:nvPr>
            <p:ph idx="4" type="subTitle"/>
          </p:nvPr>
        </p:nvSpPr>
        <p:spPr>
          <a:xfrm>
            <a:off x="20872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3" name="Google Shape;1273;p35"/>
          <p:cNvSpPr txBox="1"/>
          <p:nvPr>
            <p:ph idx="5" type="subTitle"/>
          </p:nvPr>
        </p:nvSpPr>
        <p:spPr>
          <a:xfrm>
            <a:off x="3281550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4" name="Google Shape;1274;p35"/>
          <p:cNvSpPr txBox="1"/>
          <p:nvPr>
            <p:ph idx="6" type="subTitle"/>
          </p:nvPr>
        </p:nvSpPr>
        <p:spPr>
          <a:xfrm>
            <a:off x="635437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5" name="Google Shape;1275;p3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_1_1_1_1_1_1_1_1_1_2_1_1_1_1_1_1_1_1_1_1_1"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3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78" name="Google Shape;1278;p3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79" name="Google Shape;1279;p3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4" name="Google Shape;1304;p3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5" name="Google Shape;1305;p3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8" name="Google Shape;1328;p3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7" name="Google Shape;1337;p3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38" name="Google Shape;1338;p3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36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0" name="Google Shape;1340;p36"/>
          <p:cNvSpPr txBox="1"/>
          <p:nvPr>
            <p:ph idx="1" type="body"/>
          </p:nvPr>
        </p:nvSpPr>
        <p:spPr>
          <a:xfrm>
            <a:off x="208725" y="2304400"/>
            <a:ext cx="33528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41" name="Google Shape;1341;p36"/>
          <p:cNvSpPr/>
          <p:nvPr>
            <p:ph idx="2" type="pic"/>
          </p:nvPr>
        </p:nvSpPr>
        <p:spPr>
          <a:xfrm>
            <a:off x="3769050" y="2304400"/>
            <a:ext cx="5156700" cy="25686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342" name="Google Shape;1342;p3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_1_1_1_1_1_1_1_1_2_1_1_1_1_1_1_1_1_1_1_1_1"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3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345" name="Google Shape;1345;p3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46" name="Google Shape;1346;p3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05" name="Google Shape;1405;p3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37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7" name="Google Shape;1407;p37"/>
          <p:cNvSpPr txBox="1"/>
          <p:nvPr>
            <p:ph idx="1" type="body"/>
          </p:nvPr>
        </p:nvSpPr>
        <p:spPr>
          <a:xfrm>
            <a:off x="11736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08" name="Google Shape;1408;p37"/>
          <p:cNvSpPr txBox="1"/>
          <p:nvPr>
            <p:ph idx="2" type="subTitle"/>
          </p:nvPr>
        </p:nvSpPr>
        <p:spPr>
          <a:xfrm>
            <a:off x="11736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9" name="Google Shape;1409;p37"/>
          <p:cNvSpPr txBox="1"/>
          <p:nvPr>
            <p:ph idx="3" type="body"/>
          </p:nvPr>
        </p:nvSpPr>
        <p:spPr>
          <a:xfrm>
            <a:off x="49161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10" name="Google Shape;1410;p37"/>
          <p:cNvSpPr txBox="1"/>
          <p:nvPr>
            <p:ph idx="4" type="subTitle"/>
          </p:nvPr>
        </p:nvSpPr>
        <p:spPr>
          <a:xfrm>
            <a:off x="49161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1" name="Google Shape;1411;p3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_1_1_1_1_1_1_1_1_1_2_1_1_1_1_1_1_1_1_1_1_1_1_1"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3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14" name="Google Shape;1414;p3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15" name="Google Shape;1415;p3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74" name="Google Shape;1474;p3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38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6" name="Google Shape;1476;p38"/>
          <p:cNvSpPr txBox="1"/>
          <p:nvPr>
            <p:ph idx="1" type="body"/>
          </p:nvPr>
        </p:nvSpPr>
        <p:spPr>
          <a:xfrm>
            <a:off x="208725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77" name="Google Shape;1477;p38"/>
          <p:cNvSpPr txBox="1"/>
          <p:nvPr>
            <p:ph idx="2" type="subTitle"/>
          </p:nvPr>
        </p:nvSpPr>
        <p:spPr>
          <a:xfrm>
            <a:off x="208725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8" name="Google Shape;1478;p38"/>
          <p:cNvSpPr txBox="1"/>
          <p:nvPr>
            <p:ph idx="3" type="body"/>
          </p:nvPr>
        </p:nvSpPr>
        <p:spPr>
          <a:xfrm>
            <a:off x="3310098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79" name="Google Shape;1479;p38"/>
          <p:cNvSpPr txBox="1"/>
          <p:nvPr>
            <p:ph idx="4" type="subTitle"/>
          </p:nvPr>
        </p:nvSpPr>
        <p:spPr>
          <a:xfrm>
            <a:off x="3310098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0" name="Google Shape;1480;p38"/>
          <p:cNvSpPr txBox="1"/>
          <p:nvPr>
            <p:ph idx="5" type="body"/>
          </p:nvPr>
        </p:nvSpPr>
        <p:spPr>
          <a:xfrm>
            <a:off x="6411471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81" name="Google Shape;1481;p38"/>
          <p:cNvSpPr txBox="1"/>
          <p:nvPr>
            <p:ph idx="6" type="subTitle"/>
          </p:nvPr>
        </p:nvSpPr>
        <p:spPr>
          <a:xfrm>
            <a:off x="6411471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2" name="Google Shape;1482;p3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">
  <p:cSld name="CUSTOM_1_1_1_1_1_1_1_1_1_1_2_1_1_1_1_1_1_1_1_1_1_1_1_1_1"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85" name="Google Shape;1485;p3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86" name="Google Shape;1486;p3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1" name="Google Shape;1521;p3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2" name="Google Shape;1522;p3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3" name="Google Shape;1523;p3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0" name="Google Shape;1530;p3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1" name="Google Shape;1531;p3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45" name="Google Shape;1545;p3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39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7" name="Google Shape;1547;p39"/>
          <p:cNvSpPr txBox="1"/>
          <p:nvPr>
            <p:ph idx="1" type="body"/>
          </p:nvPr>
        </p:nvSpPr>
        <p:spPr>
          <a:xfrm>
            <a:off x="208725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48" name="Google Shape;1548;p39"/>
          <p:cNvSpPr txBox="1"/>
          <p:nvPr>
            <p:ph idx="2" type="subTitle"/>
          </p:nvPr>
        </p:nvSpPr>
        <p:spPr>
          <a:xfrm>
            <a:off x="208725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9" name="Google Shape;1549;p39"/>
          <p:cNvSpPr txBox="1"/>
          <p:nvPr>
            <p:ph idx="3" type="body"/>
          </p:nvPr>
        </p:nvSpPr>
        <p:spPr>
          <a:xfrm>
            <a:off x="2500573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0" name="Google Shape;1550;p39"/>
          <p:cNvSpPr txBox="1"/>
          <p:nvPr>
            <p:ph idx="4" type="subTitle"/>
          </p:nvPr>
        </p:nvSpPr>
        <p:spPr>
          <a:xfrm>
            <a:off x="2500573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1" name="Google Shape;1551;p39"/>
          <p:cNvSpPr txBox="1"/>
          <p:nvPr>
            <p:ph idx="5" type="body"/>
          </p:nvPr>
        </p:nvSpPr>
        <p:spPr>
          <a:xfrm>
            <a:off x="479242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2" name="Google Shape;1552;p39"/>
          <p:cNvSpPr txBox="1"/>
          <p:nvPr>
            <p:ph idx="6" type="subTitle"/>
          </p:nvPr>
        </p:nvSpPr>
        <p:spPr>
          <a:xfrm>
            <a:off x="479242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3" name="Google Shape;1553;p39"/>
          <p:cNvSpPr txBox="1"/>
          <p:nvPr>
            <p:ph idx="7" type="body"/>
          </p:nvPr>
        </p:nvSpPr>
        <p:spPr>
          <a:xfrm>
            <a:off x="708427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4" name="Google Shape;1554;p39"/>
          <p:cNvSpPr txBox="1"/>
          <p:nvPr>
            <p:ph idx="8" type="subTitle"/>
          </p:nvPr>
        </p:nvSpPr>
        <p:spPr>
          <a:xfrm>
            <a:off x="708427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5" name="Google Shape;1555;p3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1_1_1_1_1_1_1_1_1_1_2_1_1_1_1_1_1_1_1_1_1_1_1_1_1_1"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4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58" name="Google Shape;1558;p4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59" name="Google Shape;1559;p4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3" name="Google Shape;1573;p4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4" name="Google Shape;1574;p4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1" name="Google Shape;1581;p4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2" name="Google Shape;1582;p4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3" name="Google Shape;1583;p4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4" name="Google Shape;1584;p4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1" name="Google Shape;1591;p4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2" name="Google Shape;1592;p4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8" name="Google Shape;1598;p4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9" name="Google Shape;1599;p4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0" name="Google Shape;1600;p4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1" name="Google Shape;1601;p4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2" name="Google Shape;1602;p4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3" name="Google Shape;1603;p4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4" name="Google Shape;1604;p4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5" name="Google Shape;1605;p4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6" name="Google Shape;1606;p4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7" name="Google Shape;1607;p4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8" name="Google Shape;1608;p4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9" name="Google Shape;1609;p4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0" name="Google Shape;1610;p4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1" name="Google Shape;1611;p4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2" name="Google Shape;1612;p4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3" name="Google Shape;1613;p4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4" name="Google Shape;1614;p4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5" name="Google Shape;1615;p4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6" name="Google Shape;1616;p4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7" name="Google Shape;1617;p4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18" name="Google Shape;1618;p4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4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0" name="Google Shape;1620;p40"/>
          <p:cNvSpPr/>
          <p:nvPr>
            <p:ph idx="2" type="pic"/>
          </p:nvPr>
        </p:nvSpPr>
        <p:spPr>
          <a:xfrm>
            <a:off x="213450" y="2022825"/>
            <a:ext cx="8717100" cy="28377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621" name="Google Shape;1621;p4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_1_1_1_1_1_1_1_1_1_2_1_1_1_1_1_1_1_1_1_1_1_1_1_1_1_1"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4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24" name="Google Shape;1624;p4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25" name="Google Shape;1625;p4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6" name="Google Shape;1636;p4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7" name="Google Shape;1637;p4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8" name="Google Shape;1638;p4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4" name="Google Shape;1654;p4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5" name="Google Shape;1655;p4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6" name="Google Shape;1656;p4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3" name="Google Shape;1663;p4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4" name="Google Shape;1664;p4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5" name="Google Shape;1665;p4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6" name="Google Shape;1676;p4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84" name="Google Shape;1684;p4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41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6" name="Google Shape;1686;p41"/>
          <p:cNvSpPr txBox="1"/>
          <p:nvPr>
            <p:ph idx="1" type="body"/>
          </p:nvPr>
        </p:nvSpPr>
        <p:spPr>
          <a:xfrm>
            <a:off x="11736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87" name="Google Shape;1687;p41"/>
          <p:cNvSpPr txBox="1"/>
          <p:nvPr>
            <p:ph idx="2" type="subTitle"/>
          </p:nvPr>
        </p:nvSpPr>
        <p:spPr>
          <a:xfrm>
            <a:off x="11736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8" name="Google Shape;1688;p41"/>
          <p:cNvSpPr txBox="1"/>
          <p:nvPr>
            <p:ph idx="3" type="body"/>
          </p:nvPr>
        </p:nvSpPr>
        <p:spPr>
          <a:xfrm>
            <a:off x="49161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89" name="Google Shape;1689;p41"/>
          <p:cNvSpPr txBox="1"/>
          <p:nvPr>
            <p:ph idx="4" type="subTitle"/>
          </p:nvPr>
        </p:nvSpPr>
        <p:spPr>
          <a:xfrm>
            <a:off x="49161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0" name="Google Shape;1690;p41"/>
          <p:cNvSpPr/>
          <p:nvPr>
            <p:ph idx="5" type="pic"/>
          </p:nvPr>
        </p:nvSpPr>
        <p:spPr>
          <a:xfrm>
            <a:off x="11736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91" name="Google Shape;1691;p41"/>
          <p:cNvSpPr/>
          <p:nvPr>
            <p:ph idx="6" type="pic"/>
          </p:nvPr>
        </p:nvSpPr>
        <p:spPr>
          <a:xfrm>
            <a:off x="49161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92" name="Google Shape;1692;p4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_1_1_1_1_1_1_1_1_1_2_1_1_1_1_1_1_1_1_1_1_1_1_1_1_1_1_1"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4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95" name="Google Shape;1695;p4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96" name="Google Shape;1696;p4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1" name="Google Shape;1711;p4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2" name="Google Shape;1712;p4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3" name="Google Shape;1713;p4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2" name="Google Shape;1722;p4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4" name="Google Shape;1724;p4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5" name="Google Shape;1725;p4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6" name="Google Shape;1726;p4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7" name="Google Shape;1727;p4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8" name="Google Shape;1728;p4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9" name="Google Shape;1729;p4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0" name="Google Shape;1730;p4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1" name="Google Shape;1731;p4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2" name="Google Shape;1732;p4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3" name="Google Shape;1733;p4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4" name="Google Shape;1734;p4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5" name="Google Shape;1735;p4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6" name="Google Shape;1736;p4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7" name="Google Shape;1737;p4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8" name="Google Shape;1738;p4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9" name="Google Shape;1739;p4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0" name="Google Shape;1740;p4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1" name="Google Shape;1741;p4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2" name="Google Shape;1742;p4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3" name="Google Shape;1743;p4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4" name="Google Shape;1744;p4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5" name="Google Shape;1745;p4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6" name="Google Shape;1746;p4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7" name="Google Shape;1747;p4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8" name="Google Shape;1748;p4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9" name="Google Shape;1749;p4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0" name="Google Shape;1750;p4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1" name="Google Shape;1751;p4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2" name="Google Shape;1752;p4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3" name="Google Shape;1753;p4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4" name="Google Shape;1754;p4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55" name="Google Shape;1755;p4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42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7" name="Google Shape;1757;p42"/>
          <p:cNvSpPr txBox="1"/>
          <p:nvPr>
            <p:ph idx="1" type="body"/>
          </p:nvPr>
        </p:nvSpPr>
        <p:spPr>
          <a:xfrm>
            <a:off x="423750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58" name="Google Shape;1758;p42"/>
          <p:cNvSpPr txBox="1"/>
          <p:nvPr>
            <p:ph idx="2" type="subTitle"/>
          </p:nvPr>
        </p:nvSpPr>
        <p:spPr>
          <a:xfrm>
            <a:off x="423750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9" name="Google Shape;1759;p42"/>
          <p:cNvSpPr txBox="1"/>
          <p:nvPr>
            <p:ph idx="3" type="body"/>
          </p:nvPr>
        </p:nvSpPr>
        <p:spPr>
          <a:xfrm>
            <a:off x="3276074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60" name="Google Shape;1760;p42"/>
          <p:cNvSpPr txBox="1"/>
          <p:nvPr>
            <p:ph idx="4" type="subTitle"/>
          </p:nvPr>
        </p:nvSpPr>
        <p:spPr>
          <a:xfrm>
            <a:off x="327607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1" name="Google Shape;1761;p42"/>
          <p:cNvSpPr/>
          <p:nvPr>
            <p:ph idx="5" type="pic"/>
          </p:nvPr>
        </p:nvSpPr>
        <p:spPr>
          <a:xfrm>
            <a:off x="423750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2" name="Google Shape;1762;p42"/>
          <p:cNvSpPr/>
          <p:nvPr>
            <p:ph idx="6" type="pic"/>
          </p:nvPr>
        </p:nvSpPr>
        <p:spPr>
          <a:xfrm>
            <a:off x="327607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3" name="Google Shape;1763;p42"/>
          <p:cNvSpPr txBox="1"/>
          <p:nvPr>
            <p:ph idx="7" type="body"/>
          </p:nvPr>
        </p:nvSpPr>
        <p:spPr>
          <a:xfrm>
            <a:off x="6128397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64" name="Google Shape;1764;p42"/>
          <p:cNvSpPr txBox="1"/>
          <p:nvPr>
            <p:ph idx="8" type="subTitle"/>
          </p:nvPr>
        </p:nvSpPr>
        <p:spPr>
          <a:xfrm>
            <a:off x="612839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5" name="Google Shape;1765;p42"/>
          <p:cNvSpPr/>
          <p:nvPr>
            <p:ph idx="9" type="pic"/>
          </p:nvPr>
        </p:nvSpPr>
        <p:spPr>
          <a:xfrm>
            <a:off x="612839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6" name="Google Shape;1766;p4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_1_1_2_1_1_1_1_1_1_1_1_1_1_1_1_1_1_1_1_1_1"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69" name="Google Shape;1769;p4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70" name="Google Shape;1770;p4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1" name="Google Shape;1771;p4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2" name="Google Shape;1772;p4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3" name="Google Shape;1773;p4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4" name="Google Shape;1774;p4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5" name="Google Shape;1775;p4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6" name="Google Shape;1776;p4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7" name="Google Shape;1777;p4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8" name="Google Shape;1778;p4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9" name="Google Shape;1779;p4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0" name="Google Shape;1780;p4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1" name="Google Shape;1781;p4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2" name="Google Shape;1782;p4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3" name="Google Shape;1783;p4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4" name="Google Shape;1784;p4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5" name="Google Shape;1785;p4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6" name="Google Shape;1786;p4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7" name="Google Shape;1787;p4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8" name="Google Shape;1788;p4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9" name="Google Shape;1789;p4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0" name="Google Shape;1790;p4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1" name="Google Shape;1791;p4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2" name="Google Shape;1792;p4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3" name="Google Shape;1793;p4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4" name="Google Shape;1794;p4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5" name="Google Shape;1795;p4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6" name="Google Shape;1796;p4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7" name="Google Shape;1797;p4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8" name="Google Shape;1798;p4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9" name="Google Shape;1799;p4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0" name="Google Shape;1800;p4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1" name="Google Shape;1801;p4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2" name="Google Shape;1802;p4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3" name="Google Shape;1803;p4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4" name="Google Shape;1804;p4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5" name="Google Shape;1805;p4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6" name="Google Shape;1806;p4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7" name="Google Shape;1807;p4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8" name="Google Shape;1808;p4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9" name="Google Shape;1809;p4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0" name="Google Shape;1810;p4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1" name="Google Shape;1811;p4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2" name="Google Shape;1812;p4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3" name="Google Shape;1813;p4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4" name="Google Shape;1814;p4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5" name="Google Shape;1815;p4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6" name="Google Shape;1816;p4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7" name="Google Shape;1817;p4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8" name="Google Shape;1818;p4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9" name="Google Shape;1819;p4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0" name="Google Shape;1820;p4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1" name="Google Shape;1821;p4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2" name="Google Shape;1822;p4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3" name="Google Shape;1823;p4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4" name="Google Shape;1824;p4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5" name="Google Shape;1825;p4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6" name="Google Shape;1826;p4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7" name="Google Shape;1827;p4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8" name="Google Shape;1828;p4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29" name="Google Shape;1829;p4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43"/>
          <p:cNvSpPr/>
          <p:nvPr>
            <p:ph idx="2" type="pic"/>
          </p:nvPr>
        </p:nvSpPr>
        <p:spPr>
          <a:xfrm>
            <a:off x="436350" y="262350"/>
            <a:ext cx="8271300" cy="46188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31" name="Google Shape;1831;p4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_1_2_1_1_1_1_1_1_1_1_1_1_1_1_1_1_1_1_1_1_1"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4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834" name="Google Shape;1834;p4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835" name="Google Shape;1835;p4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7" name="Google Shape;1847;p4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8" name="Google Shape;1848;p4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9" name="Google Shape;1849;p4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0" name="Google Shape;1850;p4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1" name="Google Shape;1851;p4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2" name="Google Shape;1852;p4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3" name="Google Shape;1853;p4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5" name="Google Shape;1855;p4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6" name="Google Shape;1856;p4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7" name="Google Shape;1857;p4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8" name="Google Shape;1858;p4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9" name="Google Shape;1859;p4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0" name="Google Shape;1860;p4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1" name="Google Shape;1861;p4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2" name="Google Shape;1862;p4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3" name="Google Shape;1863;p4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4" name="Google Shape;1864;p4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5" name="Google Shape;1865;p4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6" name="Google Shape;1866;p4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7" name="Google Shape;1867;p4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8" name="Google Shape;1868;p4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9" name="Google Shape;1869;p4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0" name="Google Shape;1870;p4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1" name="Google Shape;1871;p4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4" name="Google Shape;1874;p4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5" name="Google Shape;1875;p4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6" name="Google Shape;1876;p4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7" name="Google Shape;1877;p4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8" name="Google Shape;1878;p4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9" name="Google Shape;1879;p4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0" name="Google Shape;1880;p4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1" name="Google Shape;1881;p4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2" name="Google Shape;1882;p4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3" name="Google Shape;1883;p4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4" name="Google Shape;1884;p4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5" name="Google Shape;1885;p4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6" name="Google Shape;1886;p4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7" name="Google Shape;1887;p4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8" name="Google Shape;1888;p4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9" name="Google Shape;1889;p4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0" name="Google Shape;1890;p4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1" name="Google Shape;1891;p4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2" name="Google Shape;1892;p4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3" name="Google Shape;1893;p4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94" name="Google Shape;1894;p4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44"/>
          <p:cNvSpPr txBox="1"/>
          <p:nvPr>
            <p:ph type="title"/>
          </p:nvPr>
        </p:nvSpPr>
        <p:spPr>
          <a:xfrm>
            <a:off x="208725" y="344175"/>
            <a:ext cx="87297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6" name="Google Shape;1896;p44"/>
          <p:cNvSpPr/>
          <p:nvPr>
            <p:ph idx="2" type="pic"/>
          </p:nvPr>
        </p:nvSpPr>
        <p:spPr>
          <a:xfrm>
            <a:off x="208725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7" name="Google Shape;1897;p44"/>
          <p:cNvSpPr/>
          <p:nvPr>
            <p:ph idx="3" type="pic"/>
          </p:nvPr>
        </p:nvSpPr>
        <p:spPr>
          <a:xfrm>
            <a:off x="3154251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8" name="Google Shape;1898;p44"/>
          <p:cNvSpPr/>
          <p:nvPr>
            <p:ph idx="4" type="pic"/>
          </p:nvPr>
        </p:nvSpPr>
        <p:spPr>
          <a:xfrm>
            <a:off x="6099777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9" name="Google Shape;1899;p44"/>
          <p:cNvSpPr/>
          <p:nvPr>
            <p:ph idx="5" type="pic"/>
          </p:nvPr>
        </p:nvSpPr>
        <p:spPr>
          <a:xfrm>
            <a:off x="208725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0" name="Google Shape;1900;p44"/>
          <p:cNvSpPr/>
          <p:nvPr>
            <p:ph idx="6" type="pic"/>
          </p:nvPr>
        </p:nvSpPr>
        <p:spPr>
          <a:xfrm>
            <a:off x="3154251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1" name="Google Shape;1901;p44"/>
          <p:cNvSpPr/>
          <p:nvPr>
            <p:ph idx="7" type="pic"/>
          </p:nvPr>
        </p:nvSpPr>
        <p:spPr>
          <a:xfrm>
            <a:off x="6099777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2" name="Google Shape;1902;p44"/>
          <p:cNvSpPr/>
          <p:nvPr>
            <p:ph idx="8" type="pic"/>
          </p:nvPr>
        </p:nvSpPr>
        <p:spPr>
          <a:xfrm>
            <a:off x="208725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3" name="Google Shape;1903;p44"/>
          <p:cNvSpPr/>
          <p:nvPr>
            <p:ph idx="9" type="pic"/>
          </p:nvPr>
        </p:nvSpPr>
        <p:spPr>
          <a:xfrm>
            <a:off x="3154251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4" name="Google Shape;1904;p44"/>
          <p:cNvSpPr/>
          <p:nvPr>
            <p:ph idx="13" type="pic"/>
          </p:nvPr>
        </p:nvSpPr>
        <p:spPr>
          <a:xfrm>
            <a:off x="6099777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5" name="Google Shape;1905;p4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32" Type="http://schemas.openxmlformats.org/officeDocument/2006/relationships/theme" Target="../theme/theme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57925"/>
            <a:ext cx="641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"/>
              <a:buNone/>
              <a:defRPr sz="4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239450" y="2823325"/>
            <a:ext cx="3145800" cy="2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864">
          <p15:clr>
            <a:srgbClr val="E46962"/>
          </p15:clr>
        </p15:guide>
        <p15:guide id="6" pos="196">
          <p15:clr>
            <a:srgbClr val="E46962"/>
          </p15:clr>
        </p15:guide>
        <p15:guide id="7" orient="horz" pos="936">
          <p15:clr>
            <a:srgbClr val="E46962"/>
          </p15:clr>
        </p15:guide>
        <p15:guide id="8" orient="horz" pos="68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0" name="Google Shape;1910;p45"/>
          <p:cNvCxnSpPr/>
          <p:nvPr/>
        </p:nvCxnSpPr>
        <p:spPr>
          <a:xfrm flipH="1" rot="10800000">
            <a:off x="-26240" y="4410291"/>
            <a:ext cx="1283700" cy="10131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1" name="Google Shape;1911;p45"/>
          <p:cNvCxnSpPr/>
          <p:nvPr/>
        </p:nvCxnSpPr>
        <p:spPr>
          <a:xfrm flipH="1" rot="10800000">
            <a:off x="1374300" y="3476200"/>
            <a:ext cx="2030100" cy="8892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2" name="Google Shape;1912;p45"/>
          <p:cNvCxnSpPr/>
          <p:nvPr/>
        </p:nvCxnSpPr>
        <p:spPr>
          <a:xfrm flipH="1" rot="10800000">
            <a:off x="3512075" y="2326450"/>
            <a:ext cx="1473000" cy="10509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3" name="Google Shape;1913;p45"/>
          <p:cNvCxnSpPr/>
          <p:nvPr/>
        </p:nvCxnSpPr>
        <p:spPr>
          <a:xfrm>
            <a:off x="3584000" y="3628850"/>
            <a:ext cx="1688700" cy="6648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4" name="Google Shape;1914;p45"/>
          <p:cNvCxnSpPr/>
          <p:nvPr/>
        </p:nvCxnSpPr>
        <p:spPr>
          <a:xfrm flipH="1" rot="10800000">
            <a:off x="5479235" y="3332541"/>
            <a:ext cx="1518000" cy="8802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5" name="Google Shape;1915;p45"/>
          <p:cNvCxnSpPr/>
          <p:nvPr/>
        </p:nvCxnSpPr>
        <p:spPr>
          <a:xfrm flipH="1" rot="10800000">
            <a:off x="5200825" y="1832550"/>
            <a:ext cx="2973000" cy="4671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6" name="Google Shape;1916;p45"/>
          <p:cNvCxnSpPr/>
          <p:nvPr/>
        </p:nvCxnSpPr>
        <p:spPr>
          <a:xfrm flipH="1" rot="10800000">
            <a:off x="7104910" y="1913191"/>
            <a:ext cx="1042200" cy="12039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7" name="Google Shape;1917;p45"/>
          <p:cNvCxnSpPr/>
          <p:nvPr/>
        </p:nvCxnSpPr>
        <p:spPr>
          <a:xfrm flipH="1" rot="10800000">
            <a:off x="6979250" y="2423475"/>
            <a:ext cx="2335200" cy="891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8" name="Google Shape;1918;p45"/>
          <p:cNvCxnSpPr/>
          <p:nvPr/>
        </p:nvCxnSpPr>
        <p:spPr>
          <a:xfrm>
            <a:off x="8398475" y="1850350"/>
            <a:ext cx="810900" cy="492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9" name="Google Shape;1919;p45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1920" name="Google Shape;1920;p45"/>
          <p:cNvSpPr txBox="1"/>
          <p:nvPr>
            <p:ph idx="2" type="subTitle"/>
          </p:nvPr>
        </p:nvSpPr>
        <p:spPr>
          <a:xfrm>
            <a:off x="5767125" y="425525"/>
            <a:ext cx="32385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Gavin Crigger, Tao Groves, Matthew Lucio, Justin Park</a:t>
            </a:r>
            <a:endParaRPr/>
          </a:p>
        </p:txBody>
      </p:sp>
      <p:sp>
        <p:nvSpPr>
          <p:cNvPr id="1921" name="Google Shape;1921;p45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Eppstein’s Algorithm</a:t>
            </a:r>
            <a:endParaRPr/>
          </a:p>
        </p:txBody>
      </p:sp>
      <p:sp>
        <p:nvSpPr>
          <p:cNvPr id="1922" name="Google Shape;1922;p45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1923" name="Google Shape;1923;p45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1924" name="Google Shape;1924;p45"/>
          <p:cNvSpPr/>
          <p:nvPr/>
        </p:nvSpPr>
        <p:spPr>
          <a:xfrm>
            <a:off x="835975" y="3964100"/>
            <a:ext cx="759900" cy="7389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25" name="Google Shape;1925;p45"/>
          <p:cNvSpPr/>
          <p:nvPr/>
        </p:nvSpPr>
        <p:spPr>
          <a:xfrm>
            <a:off x="3099875" y="3146600"/>
            <a:ext cx="759900" cy="7389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26" name="Google Shape;1926;p45"/>
          <p:cNvSpPr/>
          <p:nvPr/>
        </p:nvSpPr>
        <p:spPr>
          <a:xfrm>
            <a:off x="5091200" y="3885500"/>
            <a:ext cx="759900" cy="738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27" name="Google Shape;1927;p45"/>
          <p:cNvSpPr/>
          <p:nvPr/>
        </p:nvSpPr>
        <p:spPr>
          <a:xfrm>
            <a:off x="6671450" y="2844050"/>
            <a:ext cx="759900" cy="7389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28" name="Google Shape;1928;p45"/>
          <p:cNvSpPr/>
          <p:nvPr/>
        </p:nvSpPr>
        <p:spPr>
          <a:xfrm>
            <a:off x="7895425" y="1485900"/>
            <a:ext cx="759900" cy="7389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29" name="Google Shape;1929;p45"/>
          <p:cNvSpPr/>
          <p:nvPr/>
        </p:nvSpPr>
        <p:spPr>
          <a:xfrm>
            <a:off x="4751075" y="2028750"/>
            <a:ext cx="759900" cy="7389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4" name="Google Shape;193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84450"/>
            <a:ext cx="7667850" cy="3328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5" name="Google Shape;1935;p46"/>
          <p:cNvCxnSpPr>
            <a:stCxn id="1936" idx="6"/>
            <a:endCxn id="1937" idx="2"/>
          </p:cNvCxnSpPr>
          <p:nvPr/>
        </p:nvCxnSpPr>
        <p:spPr>
          <a:xfrm flipH="1" rot="10800000">
            <a:off x="4233650" y="3184750"/>
            <a:ext cx="913200" cy="39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38" name="Google Shape;1938;p46"/>
          <p:cNvCxnSpPr>
            <a:stCxn id="1939" idx="7"/>
            <a:endCxn id="1936" idx="2"/>
          </p:cNvCxnSpPr>
          <p:nvPr/>
        </p:nvCxnSpPr>
        <p:spPr>
          <a:xfrm flipH="1" rot="10800000">
            <a:off x="2653781" y="3188644"/>
            <a:ext cx="998400" cy="2796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40" name="Google Shape;1940;p46"/>
          <p:cNvCxnSpPr>
            <a:stCxn id="1941" idx="6"/>
            <a:endCxn id="1942" idx="2"/>
          </p:cNvCxnSpPr>
          <p:nvPr/>
        </p:nvCxnSpPr>
        <p:spPr>
          <a:xfrm flipH="1" rot="10800000">
            <a:off x="4032350" y="4082950"/>
            <a:ext cx="776100" cy="3387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43" name="Google Shape;1943;p46"/>
          <p:cNvCxnSpPr>
            <a:stCxn id="1937" idx="4"/>
            <a:endCxn id="1942" idx="7"/>
          </p:cNvCxnSpPr>
          <p:nvPr/>
        </p:nvCxnSpPr>
        <p:spPr>
          <a:xfrm flipH="1">
            <a:off x="5304775" y="3469938"/>
            <a:ext cx="132900" cy="4113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44" name="Google Shape;1944;p46"/>
          <p:cNvCxnSpPr>
            <a:stCxn id="1945" idx="4"/>
            <a:endCxn id="1939" idx="0"/>
          </p:cNvCxnSpPr>
          <p:nvPr/>
        </p:nvCxnSpPr>
        <p:spPr>
          <a:xfrm>
            <a:off x="2306563" y="2628400"/>
            <a:ext cx="141600" cy="7563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46" name="Google Shape;1946;p46"/>
          <p:cNvCxnSpPr>
            <a:stCxn id="1945" idx="3"/>
            <a:endCxn id="1947" idx="7"/>
          </p:cNvCxnSpPr>
          <p:nvPr/>
        </p:nvCxnSpPr>
        <p:spPr>
          <a:xfrm flipH="1">
            <a:off x="998507" y="2544881"/>
            <a:ext cx="1102500" cy="7056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948" name="Google Shape;1948;p46"/>
          <p:cNvCxnSpPr>
            <a:stCxn id="1949" idx="4"/>
            <a:endCxn id="1947" idx="0"/>
          </p:cNvCxnSpPr>
          <p:nvPr/>
        </p:nvCxnSpPr>
        <p:spPr>
          <a:xfrm flipH="1">
            <a:off x="793125" y="2502200"/>
            <a:ext cx="160800" cy="6645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50" name="Google Shape;1950;p46"/>
          <p:cNvCxnSpPr>
            <a:stCxn id="1947" idx="4"/>
            <a:endCxn id="1951" idx="1"/>
          </p:cNvCxnSpPr>
          <p:nvPr/>
        </p:nvCxnSpPr>
        <p:spPr>
          <a:xfrm>
            <a:off x="793100" y="3737125"/>
            <a:ext cx="420900" cy="4830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52" name="Google Shape;1952;p46"/>
          <p:cNvCxnSpPr>
            <a:stCxn id="1949" idx="6"/>
            <a:endCxn id="1945" idx="2"/>
          </p:cNvCxnSpPr>
          <p:nvPr/>
        </p:nvCxnSpPr>
        <p:spPr>
          <a:xfrm>
            <a:off x="1244625" y="2217050"/>
            <a:ext cx="771300" cy="1263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53" name="Google Shape;1953;p46"/>
          <p:cNvCxnSpPr>
            <a:stCxn id="1951" idx="6"/>
            <a:endCxn id="1939" idx="3"/>
          </p:cNvCxnSpPr>
          <p:nvPr/>
        </p:nvCxnSpPr>
        <p:spPr>
          <a:xfrm flipH="1" rot="10800000">
            <a:off x="1710125" y="3871450"/>
            <a:ext cx="532500" cy="5502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954" name="Google Shape;1954;p46"/>
          <p:cNvCxnSpPr>
            <a:stCxn id="1939" idx="5"/>
            <a:endCxn id="1941" idx="2"/>
          </p:cNvCxnSpPr>
          <p:nvPr/>
        </p:nvCxnSpPr>
        <p:spPr>
          <a:xfrm>
            <a:off x="2653781" y="3871506"/>
            <a:ext cx="797100" cy="5502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49" name="Google Shape;1949;p46"/>
          <p:cNvSpPr/>
          <p:nvPr/>
        </p:nvSpPr>
        <p:spPr>
          <a:xfrm>
            <a:off x="663225" y="1931900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S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45" name="Google Shape;1945;p46"/>
          <p:cNvSpPr/>
          <p:nvPr/>
        </p:nvSpPr>
        <p:spPr>
          <a:xfrm>
            <a:off x="2015863" y="2058100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2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47" name="Google Shape;1947;p46"/>
          <p:cNvSpPr/>
          <p:nvPr/>
        </p:nvSpPr>
        <p:spPr>
          <a:xfrm>
            <a:off x="502400" y="3166825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endParaRPr baseline="-250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39" name="Google Shape;1939;p46"/>
          <p:cNvSpPr/>
          <p:nvPr/>
        </p:nvSpPr>
        <p:spPr>
          <a:xfrm>
            <a:off x="2157525" y="3384725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4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51" name="Google Shape;1951;p46"/>
          <p:cNvSpPr/>
          <p:nvPr/>
        </p:nvSpPr>
        <p:spPr>
          <a:xfrm>
            <a:off x="1128725" y="4136500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3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36" name="Google Shape;1936;p46"/>
          <p:cNvSpPr/>
          <p:nvPr/>
        </p:nvSpPr>
        <p:spPr>
          <a:xfrm>
            <a:off x="3652250" y="2903500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5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41" name="Google Shape;1941;p46"/>
          <p:cNvSpPr/>
          <p:nvPr/>
        </p:nvSpPr>
        <p:spPr>
          <a:xfrm>
            <a:off x="3450950" y="4136500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6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42" name="Google Shape;1942;p46"/>
          <p:cNvSpPr/>
          <p:nvPr/>
        </p:nvSpPr>
        <p:spPr>
          <a:xfrm>
            <a:off x="4808575" y="3797825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T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37" name="Google Shape;1937;p46"/>
          <p:cNvSpPr/>
          <p:nvPr/>
        </p:nvSpPr>
        <p:spPr>
          <a:xfrm>
            <a:off x="5146975" y="2899638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7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1955" name="Google Shape;1955;p46"/>
          <p:cNvCxnSpPr>
            <a:stCxn id="1949" idx="4"/>
            <a:endCxn id="1947" idx="0"/>
          </p:cNvCxnSpPr>
          <p:nvPr/>
        </p:nvCxnSpPr>
        <p:spPr>
          <a:xfrm flipH="1">
            <a:off x="793125" y="2502200"/>
            <a:ext cx="160800" cy="6645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56" name="Google Shape;1956;p46"/>
          <p:cNvCxnSpPr>
            <a:stCxn id="1949" idx="6"/>
            <a:endCxn id="1945" idx="2"/>
          </p:cNvCxnSpPr>
          <p:nvPr/>
        </p:nvCxnSpPr>
        <p:spPr>
          <a:xfrm>
            <a:off x="1244625" y="2217050"/>
            <a:ext cx="771300" cy="1263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57" name="Google Shape;1957;p46"/>
          <p:cNvCxnSpPr>
            <a:stCxn id="1947" idx="4"/>
            <a:endCxn id="1951" idx="1"/>
          </p:cNvCxnSpPr>
          <p:nvPr/>
        </p:nvCxnSpPr>
        <p:spPr>
          <a:xfrm>
            <a:off x="793100" y="3737125"/>
            <a:ext cx="420900" cy="4830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58" name="Google Shape;1958;p46"/>
          <p:cNvCxnSpPr>
            <a:stCxn id="1945" idx="4"/>
            <a:endCxn id="1945" idx="4"/>
          </p:cNvCxnSpPr>
          <p:nvPr/>
        </p:nvCxnSpPr>
        <p:spPr>
          <a:xfrm>
            <a:off x="2306563" y="2628400"/>
            <a:ext cx="0" cy="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9" name="Google Shape;1959;p46"/>
          <p:cNvCxnSpPr>
            <a:stCxn id="1945" idx="3"/>
            <a:endCxn id="1947" idx="7"/>
          </p:cNvCxnSpPr>
          <p:nvPr/>
        </p:nvCxnSpPr>
        <p:spPr>
          <a:xfrm flipH="1">
            <a:off x="998507" y="2544881"/>
            <a:ext cx="1102500" cy="7056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960" name="Google Shape;1960;p46"/>
          <p:cNvCxnSpPr>
            <a:stCxn id="1941" idx="6"/>
            <a:endCxn id="1942" idx="2"/>
          </p:cNvCxnSpPr>
          <p:nvPr/>
        </p:nvCxnSpPr>
        <p:spPr>
          <a:xfrm flipH="1" rot="10800000">
            <a:off x="4032350" y="4082950"/>
            <a:ext cx="776100" cy="3387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61" name="Google Shape;1961;p46"/>
          <p:cNvCxnSpPr>
            <a:stCxn id="1951" idx="6"/>
            <a:endCxn id="1939" idx="3"/>
          </p:cNvCxnSpPr>
          <p:nvPr/>
        </p:nvCxnSpPr>
        <p:spPr>
          <a:xfrm flipH="1" rot="10800000">
            <a:off x="1710125" y="3871450"/>
            <a:ext cx="532500" cy="5502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962" name="Google Shape;1962;p46"/>
          <p:cNvCxnSpPr>
            <a:stCxn id="1939" idx="7"/>
            <a:endCxn id="1936" idx="2"/>
          </p:cNvCxnSpPr>
          <p:nvPr/>
        </p:nvCxnSpPr>
        <p:spPr>
          <a:xfrm flipH="1" rot="10800000">
            <a:off x="2653781" y="3188644"/>
            <a:ext cx="998400" cy="2796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63" name="Google Shape;1963;p46"/>
          <p:cNvCxnSpPr>
            <a:stCxn id="1936" idx="6"/>
            <a:endCxn id="1937" idx="2"/>
          </p:cNvCxnSpPr>
          <p:nvPr/>
        </p:nvCxnSpPr>
        <p:spPr>
          <a:xfrm flipH="1" rot="10800000">
            <a:off x="4233650" y="3184750"/>
            <a:ext cx="913200" cy="3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64" name="Google Shape;1964;p46"/>
          <p:cNvCxnSpPr>
            <a:stCxn id="1937" idx="4"/>
            <a:endCxn id="1942" idx="7"/>
          </p:cNvCxnSpPr>
          <p:nvPr/>
        </p:nvCxnSpPr>
        <p:spPr>
          <a:xfrm flipH="1">
            <a:off x="5304775" y="3469938"/>
            <a:ext cx="132900" cy="411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65" name="Google Shape;1965;p46"/>
          <p:cNvCxnSpPr>
            <a:stCxn id="1949" idx="6"/>
            <a:endCxn id="1945" idx="2"/>
          </p:cNvCxnSpPr>
          <p:nvPr/>
        </p:nvCxnSpPr>
        <p:spPr>
          <a:xfrm>
            <a:off x="1244625" y="2217050"/>
            <a:ext cx="771300" cy="126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66" name="Google Shape;1966;p46"/>
          <p:cNvSpPr/>
          <p:nvPr/>
        </p:nvSpPr>
        <p:spPr>
          <a:xfrm>
            <a:off x="1480400" y="2048450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67" name="Google Shape;1967;p46"/>
          <p:cNvSpPr/>
          <p:nvPr/>
        </p:nvSpPr>
        <p:spPr>
          <a:xfrm>
            <a:off x="723675" y="2680613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68" name="Google Shape;1968;p46"/>
          <p:cNvSpPr/>
          <p:nvPr/>
        </p:nvSpPr>
        <p:spPr>
          <a:xfrm>
            <a:off x="1338175" y="276052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69" name="Google Shape;1969;p46"/>
          <p:cNvSpPr/>
          <p:nvPr/>
        </p:nvSpPr>
        <p:spPr>
          <a:xfrm>
            <a:off x="849875" y="382472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6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70" name="Google Shape;1970;p46"/>
          <p:cNvSpPr/>
          <p:nvPr/>
        </p:nvSpPr>
        <p:spPr>
          <a:xfrm>
            <a:off x="1784025" y="3992650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5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71" name="Google Shape;1971;p46"/>
          <p:cNvSpPr/>
          <p:nvPr/>
        </p:nvSpPr>
        <p:spPr>
          <a:xfrm>
            <a:off x="4540463" y="3030888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72" name="Google Shape;1972;p46"/>
          <p:cNvSpPr/>
          <p:nvPr/>
        </p:nvSpPr>
        <p:spPr>
          <a:xfrm>
            <a:off x="5437675" y="362127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73" name="Google Shape;1973;p46"/>
          <p:cNvSpPr/>
          <p:nvPr/>
        </p:nvSpPr>
        <p:spPr>
          <a:xfrm>
            <a:off x="4270613" y="4136500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4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974" name="Google Shape;1974;p46"/>
          <p:cNvCxnSpPr>
            <a:stCxn id="1939" idx="5"/>
            <a:endCxn id="1941" idx="2"/>
          </p:cNvCxnSpPr>
          <p:nvPr/>
        </p:nvCxnSpPr>
        <p:spPr>
          <a:xfrm>
            <a:off x="2653781" y="3871506"/>
            <a:ext cx="797100" cy="5502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75" name="Google Shape;1975;p46"/>
          <p:cNvCxnSpPr>
            <a:stCxn id="1945" idx="4"/>
            <a:endCxn id="1939" idx="0"/>
          </p:cNvCxnSpPr>
          <p:nvPr/>
        </p:nvCxnSpPr>
        <p:spPr>
          <a:xfrm>
            <a:off x="2306563" y="2628400"/>
            <a:ext cx="141600" cy="756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76" name="Google Shape;1976;p46"/>
          <p:cNvCxnSpPr>
            <a:stCxn id="1951" idx="6"/>
            <a:endCxn id="1941" idx="2"/>
          </p:cNvCxnSpPr>
          <p:nvPr/>
        </p:nvCxnSpPr>
        <p:spPr>
          <a:xfrm>
            <a:off x="1710125" y="4421650"/>
            <a:ext cx="1740900" cy="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77" name="Google Shape;1977;p46"/>
          <p:cNvSpPr/>
          <p:nvPr/>
        </p:nvSpPr>
        <p:spPr>
          <a:xfrm>
            <a:off x="2375013" y="425962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5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78" name="Google Shape;1978;p46"/>
          <p:cNvSpPr/>
          <p:nvPr/>
        </p:nvSpPr>
        <p:spPr>
          <a:xfrm>
            <a:off x="3017463" y="3160450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79" name="Google Shape;1979;p46"/>
          <p:cNvSpPr/>
          <p:nvPr/>
        </p:nvSpPr>
        <p:spPr>
          <a:xfrm>
            <a:off x="2227525" y="277232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5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980" name="Google Shape;1980;p46"/>
          <p:cNvCxnSpPr>
            <a:stCxn id="1939" idx="5"/>
            <a:endCxn id="1941" idx="2"/>
          </p:cNvCxnSpPr>
          <p:nvPr/>
        </p:nvCxnSpPr>
        <p:spPr>
          <a:xfrm>
            <a:off x="2653781" y="3871506"/>
            <a:ext cx="797100" cy="5502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81" name="Google Shape;1981;p46"/>
          <p:cNvSpPr/>
          <p:nvPr/>
        </p:nvSpPr>
        <p:spPr>
          <a:xfrm>
            <a:off x="2829225" y="392907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82" name="Google Shape;1982;p46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1983" name="Google Shape;1983;p46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1984" name="Google Shape;1984;p46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1985" name="Google Shape;1985;p46"/>
          <p:cNvSpPr/>
          <p:nvPr/>
        </p:nvSpPr>
        <p:spPr>
          <a:xfrm>
            <a:off x="441225" y="717625"/>
            <a:ext cx="4014000" cy="6615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Problem statement  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86" name="Google Shape;1986;p46"/>
          <p:cNvSpPr/>
          <p:nvPr/>
        </p:nvSpPr>
        <p:spPr>
          <a:xfrm>
            <a:off x="3368500" y="1644750"/>
            <a:ext cx="5390700" cy="9270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Given graph G = (V,E), number 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and vertices S and T, find and return the k unique shortest paths between vertices S and E.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87" name="Google Shape;1987;p46"/>
          <p:cNvSpPr/>
          <p:nvPr/>
        </p:nvSpPr>
        <p:spPr>
          <a:xfrm>
            <a:off x="7805800" y="2641075"/>
            <a:ext cx="953400" cy="570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m 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= |E|, </a:t>
            </a:r>
            <a:r>
              <a:rPr lang="en">
                <a:solidFill>
                  <a:srgbClr val="E69138"/>
                </a:solidFill>
                <a:latin typeface="Lexend"/>
                <a:ea typeface="Lexend"/>
                <a:cs typeface="Lexend"/>
                <a:sym typeface="Lexend"/>
              </a:rPr>
              <a:t>n 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= |V|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88" name="Google Shape;1988;p46"/>
          <p:cNvSpPr/>
          <p:nvPr/>
        </p:nvSpPr>
        <p:spPr>
          <a:xfrm>
            <a:off x="6166200" y="3384575"/>
            <a:ext cx="2870400" cy="1396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Naive approach: modified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Dijkstra's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visiting each vertex at most 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times.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Lexend"/>
                <a:ea typeface="Lexend"/>
                <a:cs typeface="Lexend"/>
                <a:sym typeface="Lexend"/>
              </a:rPr>
            </a:br>
            <a:r>
              <a:rPr lang="en">
                <a:latin typeface="Lexend"/>
                <a:ea typeface="Lexend"/>
                <a:cs typeface="Lexend"/>
                <a:sym typeface="Lexend"/>
              </a:rPr>
              <a:t>Runtime = O(</a:t>
            </a:r>
            <a:r>
              <a:rPr lang="en">
                <a:solidFill>
                  <a:srgbClr val="1155CC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log(</a:t>
            </a:r>
            <a:r>
              <a:rPr lang="en">
                <a:solidFill>
                  <a:srgbClr val="1155CC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))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3" name="Google Shape;1993;p47"/>
          <p:cNvCxnSpPr>
            <a:endCxn id="1994" idx="3"/>
          </p:cNvCxnSpPr>
          <p:nvPr/>
        </p:nvCxnSpPr>
        <p:spPr>
          <a:xfrm flipH="1" rot="10800000">
            <a:off x="5134102" y="1053460"/>
            <a:ext cx="1761300" cy="12009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5" name="Google Shape;1995;p47"/>
          <p:cNvCxnSpPr>
            <a:stCxn id="1994" idx="6"/>
            <a:endCxn id="1996" idx="2"/>
          </p:cNvCxnSpPr>
          <p:nvPr/>
        </p:nvCxnSpPr>
        <p:spPr>
          <a:xfrm flipH="1" rot="10800000">
            <a:off x="7069783" y="781087"/>
            <a:ext cx="404100" cy="2064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7" name="Google Shape;1997;p47"/>
          <p:cNvCxnSpPr>
            <a:stCxn id="1996" idx="5"/>
            <a:endCxn id="1998" idx="2"/>
          </p:cNvCxnSpPr>
          <p:nvPr/>
        </p:nvCxnSpPr>
        <p:spPr>
          <a:xfrm>
            <a:off x="7648256" y="846962"/>
            <a:ext cx="360900" cy="1206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9" name="Google Shape;1999;p47"/>
          <p:cNvCxnSpPr>
            <a:stCxn id="1998" idx="7"/>
            <a:endCxn id="2000" idx="3"/>
          </p:cNvCxnSpPr>
          <p:nvPr/>
        </p:nvCxnSpPr>
        <p:spPr>
          <a:xfrm flipH="1" rot="10800000">
            <a:off x="8183396" y="770560"/>
            <a:ext cx="280200" cy="1311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1" name="Google Shape;2001;p47"/>
          <p:cNvCxnSpPr>
            <a:stCxn id="2000" idx="7"/>
            <a:endCxn id="2002" idx="3"/>
          </p:cNvCxnSpPr>
          <p:nvPr/>
        </p:nvCxnSpPr>
        <p:spPr>
          <a:xfrm flipH="1" rot="10800000">
            <a:off x="8608066" y="427392"/>
            <a:ext cx="184500" cy="2112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3" name="Google Shape;2003;p47"/>
          <p:cNvCxnSpPr>
            <a:stCxn id="2000" idx="6"/>
          </p:cNvCxnSpPr>
          <p:nvPr/>
        </p:nvCxnSpPr>
        <p:spPr>
          <a:xfrm flipH="1" rot="10800000">
            <a:off x="8637985" y="407265"/>
            <a:ext cx="777600" cy="2973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4" name="Google Shape;2004;p47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005" name="Google Shape;2005;p47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2006" name="Google Shape;2006;p47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007" name="Google Shape;2007;p47"/>
          <p:cNvSpPr/>
          <p:nvPr/>
        </p:nvSpPr>
        <p:spPr>
          <a:xfrm>
            <a:off x="441225" y="717625"/>
            <a:ext cx="4014000" cy="6615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How can we improve this?  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08" name="Google Shape;2008;p47"/>
          <p:cNvSpPr/>
          <p:nvPr/>
        </p:nvSpPr>
        <p:spPr>
          <a:xfrm>
            <a:off x="6100200" y="1910250"/>
            <a:ext cx="2929500" cy="27027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Key concept: </a:t>
            </a:r>
            <a:r>
              <a:rPr b="1"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sidetrack </a:t>
            </a:r>
            <a:r>
              <a:rPr b="1"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edges</a:t>
            </a:r>
            <a:endParaRPr b="1">
              <a:solidFill>
                <a:srgbClr val="00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Given the optimal path from S to E, 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sidetrack 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edges represent deviations from the optimal path. They are weighted by how much the total path weight increases from the optimal path by taking that edge.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94" name="Google Shape;1994;p47"/>
          <p:cNvSpPr/>
          <p:nvPr/>
        </p:nvSpPr>
        <p:spPr>
          <a:xfrm>
            <a:off x="6865483" y="894187"/>
            <a:ext cx="204300" cy="1866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96" name="Google Shape;1996;p47"/>
          <p:cNvSpPr/>
          <p:nvPr/>
        </p:nvSpPr>
        <p:spPr>
          <a:xfrm>
            <a:off x="7473875" y="687689"/>
            <a:ext cx="204300" cy="186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98" name="Google Shape;1998;p47"/>
          <p:cNvSpPr/>
          <p:nvPr/>
        </p:nvSpPr>
        <p:spPr>
          <a:xfrm>
            <a:off x="8009015" y="874333"/>
            <a:ext cx="204300" cy="186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00" name="Google Shape;2000;p47"/>
          <p:cNvSpPr/>
          <p:nvPr/>
        </p:nvSpPr>
        <p:spPr>
          <a:xfrm>
            <a:off x="8433685" y="611265"/>
            <a:ext cx="204300" cy="1866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02" name="Google Shape;2002;p47"/>
          <p:cNvSpPr/>
          <p:nvPr/>
        </p:nvSpPr>
        <p:spPr>
          <a:xfrm>
            <a:off x="8762611" y="268200"/>
            <a:ext cx="204300" cy="1866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09" name="Google Shape;2009;p47"/>
          <p:cNvSpPr/>
          <p:nvPr/>
        </p:nvSpPr>
        <p:spPr>
          <a:xfrm>
            <a:off x="7917611" y="405323"/>
            <a:ext cx="204300" cy="1866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010" name="Google Shape;2010;p47"/>
          <p:cNvCxnSpPr>
            <a:endCxn id="1994" idx="3"/>
          </p:cNvCxnSpPr>
          <p:nvPr/>
        </p:nvCxnSpPr>
        <p:spPr>
          <a:xfrm flipH="1" rot="10800000">
            <a:off x="5333002" y="1053460"/>
            <a:ext cx="1562400" cy="1068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1" name="Google Shape;2011;p47"/>
          <p:cNvCxnSpPr>
            <a:stCxn id="1994" idx="6"/>
            <a:endCxn id="1996" idx="2"/>
          </p:cNvCxnSpPr>
          <p:nvPr/>
        </p:nvCxnSpPr>
        <p:spPr>
          <a:xfrm flipH="1" rot="10800000">
            <a:off x="7069783" y="781087"/>
            <a:ext cx="404100" cy="206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2" name="Google Shape;2012;p47"/>
          <p:cNvCxnSpPr>
            <a:stCxn id="1996" idx="7"/>
            <a:endCxn id="2009" idx="2"/>
          </p:cNvCxnSpPr>
          <p:nvPr/>
        </p:nvCxnSpPr>
        <p:spPr>
          <a:xfrm flipH="1" rot="10800000">
            <a:off x="7648256" y="498715"/>
            <a:ext cx="269400" cy="216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3" name="Google Shape;2013;p47"/>
          <p:cNvCxnSpPr>
            <a:stCxn id="1996" idx="5"/>
            <a:endCxn id="1998" idx="2"/>
          </p:cNvCxnSpPr>
          <p:nvPr/>
        </p:nvCxnSpPr>
        <p:spPr>
          <a:xfrm>
            <a:off x="7648256" y="846962"/>
            <a:ext cx="360900" cy="1206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4" name="Google Shape;2014;p47"/>
          <p:cNvCxnSpPr>
            <a:stCxn id="1998" idx="7"/>
            <a:endCxn id="2000" idx="3"/>
          </p:cNvCxnSpPr>
          <p:nvPr/>
        </p:nvCxnSpPr>
        <p:spPr>
          <a:xfrm flipH="1" rot="10800000">
            <a:off x="8183396" y="770560"/>
            <a:ext cx="280200" cy="1311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5" name="Google Shape;2015;p47"/>
          <p:cNvCxnSpPr>
            <a:stCxn id="2009" idx="7"/>
            <a:endCxn id="2002" idx="2"/>
          </p:cNvCxnSpPr>
          <p:nvPr/>
        </p:nvCxnSpPr>
        <p:spPr>
          <a:xfrm flipH="1" rot="10800000">
            <a:off x="8091992" y="361549"/>
            <a:ext cx="670500" cy="711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6" name="Google Shape;2016;p47"/>
          <p:cNvCxnSpPr>
            <a:stCxn id="2000" idx="7"/>
            <a:endCxn id="2002" idx="3"/>
          </p:cNvCxnSpPr>
          <p:nvPr/>
        </p:nvCxnSpPr>
        <p:spPr>
          <a:xfrm flipH="1" rot="10800000">
            <a:off x="8608066" y="427392"/>
            <a:ext cx="184500" cy="2112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7" name="Google Shape;2017;p47"/>
          <p:cNvCxnSpPr>
            <a:stCxn id="2000" idx="6"/>
          </p:cNvCxnSpPr>
          <p:nvPr/>
        </p:nvCxnSpPr>
        <p:spPr>
          <a:xfrm flipH="1" rot="10800000">
            <a:off x="8637985" y="505065"/>
            <a:ext cx="506100" cy="1995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8" name="Google Shape;2018;p47"/>
          <p:cNvCxnSpPr>
            <a:stCxn id="2002" idx="6"/>
          </p:cNvCxnSpPr>
          <p:nvPr/>
        </p:nvCxnSpPr>
        <p:spPr>
          <a:xfrm>
            <a:off x="8966911" y="361500"/>
            <a:ext cx="148800" cy="108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9" name="Google Shape;2019;p47"/>
          <p:cNvSpPr/>
          <p:nvPr/>
        </p:nvSpPr>
        <p:spPr>
          <a:xfrm>
            <a:off x="441225" y="1910250"/>
            <a:ext cx="5157000" cy="27027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Find a way to c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onstruct a new graph from the input graph such that each edge popped from our min-heap represents the next shortest path - every pop is a path!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Eppstein’s proper constructs this graph in O(</a:t>
            </a:r>
            <a:r>
              <a:rPr lang="en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m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+ </a:t>
            </a:r>
            <a:r>
              <a:rPr lang="en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log</a:t>
            </a:r>
            <a:r>
              <a:rPr lang="en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) time, and the following 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pops run in O(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) time, giving a total runtime of O(</a:t>
            </a:r>
            <a:r>
              <a:rPr lang="en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m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+ </a:t>
            </a:r>
            <a:r>
              <a:rPr lang="en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log</a:t>
            </a:r>
            <a:r>
              <a:rPr lang="en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+ 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).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20" name="Google Shape;2020;p47"/>
          <p:cNvSpPr/>
          <p:nvPr/>
        </p:nvSpPr>
        <p:spPr>
          <a:xfrm>
            <a:off x="7452975" y="1137725"/>
            <a:ext cx="1316400" cy="5091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Taking me makes your path weight 16 instead of 14!</a:t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21" name="Google Shape;2021;p47"/>
          <p:cNvSpPr txBox="1"/>
          <p:nvPr/>
        </p:nvSpPr>
        <p:spPr>
          <a:xfrm>
            <a:off x="8482000" y="340100"/>
            <a:ext cx="2043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highlight>
                  <a:schemeClr val="lt2"/>
                </a:highlight>
                <a:latin typeface="Lexend"/>
                <a:ea typeface="Lexend"/>
                <a:cs typeface="Lexend"/>
                <a:sym typeface="Lexend"/>
              </a:rPr>
              <a:t>2</a:t>
            </a:r>
            <a:endParaRPr b="1" sz="800">
              <a:solidFill>
                <a:schemeClr val="dk1"/>
              </a:solidFill>
              <a:highlight>
                <a:schemeClr val="lt2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022" name="Google Shape;2022;p47"/>
          <p:cNvCxnSpPr>
            <a:endCxn id="2020" idx="3"/>
          </p:cNvCxnSpPr>
          <p:nvPr/>
        </p:nvCxnSpPr>
        <p:spPr>
          <a:xfrm flipH="1" rot="-5400000">
            <a:off x="8311125" y="934025"/>
            <a:ext cx="823800" cy="92700"/>
          </a:xfrm>
          <a:prstGeom prst="curvedConnector4">
            <a:avLst>
              <a:gd fmla="val 4582" name="adj1"/>
              <a:gd fmla="val 356877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6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p48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028" name="Google Shape;2028;p48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2029" name="Google Shape;2029;p48"/>
          <p:cNvSpPr txBox="1"/>
          <p:nvPr>
            <p:ph idx="3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030" name="Google Shape;2030;p48"/>
          <p:cNvSpPr/>
          <p:nvPr/>
        </p:nvSpPr>
        <p:spPr>
          <a:xfrm>
            <a:off x="167325" y="391350"/>
            <a:ext cx="4014000" cy="6615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Sidetrack graph example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31" name="Google Shape;2031;p48"/>
          <p:cNvSpPr/>
          <p:nvPr/>
        </p:nvSpPr>
        <p:spPr>
          <a:xfrm>
            <a:off x="1610225" y="4015175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S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32" name="Google Shape;2032;p48"/>
          <p:cNvSpPr/>
          <p:nvPr/>
        </p:nvSpPr>
        <p:spPr>
          <a:xfrm>
            <a:off x="792025" y="3071500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33" name="Google Shape;2033;p48"/>
          <p:cNvSpPr/>
          <p:nvPr/>
        </p:nvSpPr>
        <p:spPr>
          <a:xfrm>
            <a:off x="1610225" y="1371600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T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34" name="Google Shape;2034;p48"/>
          <p:cNvSpPr/>
          <p:nvPr/>
        </p:nvSpPr>
        <p:spPr>
          <a:xfrm>
            <a:off x="2674725" y="1966625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3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35" name="Google Shape;2035;p48"/>
          <p:cNvSpPr/>
          <p:nvPr/>
        </p:nvSpPr>
        <p:spPr>
          <a:xfrm>
            <a:off x="1588125" y="2561675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2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036" name="Google Shape;2036;p48"/>
          <p:cNvCxnSpPr>
            <a:stCxn id="2035" idx="4"/>
            <a:endCxn id="2031" idx="0"/>
          </p:cNvCxnSpPr>
          <p:nvPr/>
        </p:nvCxnSpPr>
        <p:spPr>
          <a:xfrm>
            <a:off x="1878825" y="3131975"/>
            <a:ext cx="22200" cy="883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037" name="Google Shape;2037;p48"/>
          <p:cNvSpPr/>
          <p:nvPr/>
        </p:nvSpPr>
        <p:spPr>
          <a:xfrm>
            <a:off x="1728975" y="341967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038" name="Google Shape;2038;p48"/>
          <p:cNvCxnSpPr>
            <a:stCxn id="2035" idx="0"/>
            <a:endCxn id="2033" idx="4"/>
          </p:cNvCxnSpPr>
          <p:nvPr/>
        </p:nvCxnSpPr>
        <p:spPr>
          <a:xfrm flipH="1" rot="10800000">
            <a:off x="1878825" y="1941875"/>
            <a:ext cx="22200" cy="6198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39" name="Google Shape;2039;p48"/>
          <p:cNvCxnSpPr>
            <a:stCxn id="2032" idx="0"/>
            <a:endCxn id="2033" idx="3"/>
          </p:cNvCxnSpPr>
          <p:nvPr/>
        </p:nvCxnSpPr>
        <p:spPr>
          <a:xfrm flipH="1" rot="10800000">
            <a:off x="1082725" y="1858300"/>
            <a:ext cx="612600" cy="12132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40" name="Google Shape;2040;p48"/>
          <p:cNvCxnSpPr>
            <a:stCxn id="2034" idx="1"/>
            <a:endCxn id="2033" idx="5"/>
          </p:cNvCxnSpPr>
          <p:nvPr/>
        </p:nvCxnSpPr>
        <p:spPr>
          <a:xfrm rot="10800000">
            <a:off x="2106469" y="1858444"/>
            <a:ext cx="653400" cy="1917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41" name="Google Shape;2041;p48"/>
          <p:cNvCxnSpPr>
            <a:stCxn id="2035" idx="7"/>
            <a:endCxn id="2034" idx="2"/>
          </p:cNvCxnSpPr>
          <p:nvPr/>
        </p:nvCxnSpPr>
        <p:spPr>
          <a:xfrm flipH="1" rot="10800000">
            <a:off x="2084381" y="2251894"/>
            <a:ext cx="590400" cy="393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42" name="Google Shape;2042;p48"/>
          <p:cNvCxnSpPr>
            <a:stCxn id="2032" idx="1"/>
            <a:endCxn id="2032" idx="2"/>
          </p:cNvCxnSpPr>
          <p:nvPr/>
        </p:nvCxnSpPr>
        <p:spPr>
          <a:xfrm rot="5400000">
            <a:off x="733769" y="3213219"/>
            <a:ext cx="201600" cy="85200"/>
          </a:xfrm>
          <a:prstGeom prst="curvedConnector4">
            <a:avLst>
              <a:gd fmla="val -80540" name="adj1"/>
              <a:gd fmla="val 453162" name="adj2"/>
            </a:avLst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3" name="Google Shape;2043;p48"/>
          <p:cNvCxnSpPr>
            <a:stCxn id="2031" idx="1"/>
            <a:endCxn id="2032" idx="5"/>
          </p:cNvCxnSpPr>
          <p:nvPr/>
        </p:nvCxnSpPr>
        <p:spPr>
          <a:xfrm rot="10800000">
            <a:off x="1288269" y="3558394"/>
            <a:ext cx="407100" cy="540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44" name="Google Shape;2044;p48"/>
          <p:cNvSpPr/>
          <p:nvPr/>
        </p:nvSpPr>
        <p:spPr>
          <a:xfrm>
            <a:off x="1740000" y="211562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45" name="Google Shape;2045;p48"/>
          <p:cNvSpPr/>
          <p:nvPr/>
        </p:nvSpPr>
        <p:spPr>
          <a:xfrm>
            <a:off x="2207363" y="2294650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46" name="Google Shape;2046;p48"/>
          <p:cNvSpPr/>
          <p:nvPr/>
        </p:nvSpPr>
        <p:spPr>
          <a:xfrm>
            <a:off x="2229725" y="1800400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4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47" name="Google Shape;2047;p48"/>
          <p:cNvSpPr/>
          <p:nvPr/>
        </p:nvSpPr>
        <p:spPr>
          <a:xfrm>
            <a:off x="1341975" y="3674650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48" name="Google Shape;2048;p48"/>
          <p:cNvSpPr/>
          <p:nvPr/>
        </p:nvSpPr>
        <p:spPr>
          <a:xfrm>
            <a:off x="387500" y="291237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49" name="Google Shape;2049;p48"/>
          <p:cNvSpPr/>
          <p:nvPr/>
        </p:nvSpPr>
        <p:spPr>
          <a:xfrm>
            <a:off x="1146750" y="242342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5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50" name="Google Shape;2050;p48"/>
          <p:cNvSpPr/>
          <p:nvPr/>
        </p:nvSpPr>
        <p:spPr>
          <a:xfrm>
            <a:off x="114225" y="1239738"/>
            <a:ext cx="1138500" cy="492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G = (V, E)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051" name="Google Shape;2051;p48"/>
          <p:cNvCxnSpPr>
            <a:stCxn id="2034" idx="4"/>
            <a:endCxn id="2031" idx="7"/>
          </p:cNvCxnSpPr>
          <p:nvPr/>
        </p:nvCxnSpPr>
        <p:spPr>
          <a:xfrm flipH="1">
            <a:off x="2106525" y="2536925"/>
            <a:ext cx="858900" cy="15618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52" name="Google Shape;2052;p48"/>
          <p:cNvSpPr/>
          <p:nvPr/>
        </p:nvSpPr>
        <p:spPr>
          <a:xfrm>
            <a:off x="2384225" y="3163925"/>
            <a:ext cx="2997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53" name="Google Shape;2053;p48"/>
          <p:cNvSpPr/>
          <p:nvPr/>
        </p:nvSpPr>
        <p:spPr>
          <a:xfrm>
            <a:off x="7841725" y="949050"/>
            <a:ext cx="1245900" cy="619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Sidetrack graph G’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54" name="Google Shape;2054;p48"/>
          <p:cNvSpPr/>
          <p:nvPr/>
        </p:nvSpPr>
        <p:spPr>
          <a:xfrm>
            <a:off x="3072900" y="4186325"/>
            <a:ext cx="2998200" cy="783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All sidetrack edges on the path from a node U to end node T are considered </a:t>
            </a:r>
            <a:r>
              <a:rPr i="1" lang="en" sz="1100">
                <a:latin typeface="Lexend"/>
                <a:ea typeface="Lexend"/>
                <a:cs typeface="Lexend"/>
                <a:sym typeface="Lexend"/>
              </a:rPr>
              <a:t>directly connected to U.</a:t>
            </a:r>
            <a:endParaRPr i="1"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55" name="Google Shape;2055;p48"/>
          <p:cNvSpPr/>
          <p:nvPr/>
        </p:nvSpPr>
        <p:spPr>
          <a:xfrm>
            <a:off x="7878600" y="2724388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3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56" name="Google Shape;2056;p48"/>
          <p:cNvSpPr/>
          <p:nvPr/>
        </p:nvSpPr>
        <p:spPr>
          <a:xfrm>
            <a:off x="6419425" y="4016363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2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57" name="Google Shape;2057;p48"/>
          <p:cNvSpPr/>
          <p:nvPr/>
        </p:nvSpPr>
        <p:spPr>
          <a:xfrm>
            <a:off x="5753025" y="3106313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58" name="Google Shape;2058;p48"/>
          <p:cNvSpPr/>
          <p:nvPr/>
        </p:nvSpPr>
        <p:spPr>
          <a:xfrm>
            <a:off x="6689200" y="1117338"/>
            <a:ext cx="581400" cy="570300"/>
          </a:xfrm>
          <a:prstGeom prst="ellipse">
            <a:avLst/>
          </a:prstGeom>
          <a:solidFill>
            <a:srgbClr val="B7B7B7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S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059" name="Google Shape;2059;p48"/>
          <p:cNvCxnSpPr>
            <a:stCxn id="2057" idx="1"/>
            <a:endCxn id="2057" idx="3"/>
          </p:cNvCxnSpPr>
          <p:nvPr/>
        </p:nvCxnSpPr>
        <p:spPr>
          <a:xfrm flipH="1" rot="-5400000">
            <a:off x="5636869" y="3391131"/>
            <a:ext cx="403200" cy="600"/>
          </a:xfrm>
          <a:prstGeom prst="curvedConnector5">
            <a:avLst>
              <a:gd fmla="val -79773" name="adj1"/>
              <a:gd fmla="val -53878176" name="adj2"/>
              <a:gd fmla="val 179788" name="adj3"/>
            </a:avLst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60" name="Google Shape;2060;p48"/>
          <p:cNvCxnSpPr>
            <a:stCxn id="2058" idx="3"/>
            <a:endCxn id="2057" idx="7"/>
          </p:cNvCxnSpPr>
          <p:nvPr/>
        </p:nvCxnSpPr>
        <p:spPr>
          <a:xfrm flipH="1">
            <a:off x="6249344" y="1604119"/>
            <a:ext cx="525000" cy="15858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61" name="Google Shape;2061;p48"/>
          <p:cNvCxnSpPr>
            <a:stCxn id="2056" idx="7"/>
            <a:endCxn id="2055" idx="3"/>
          </p:cNvCxnSpPr>
          <p:nvPr/>
        </p:nvCxnSpPr>
        <p:spPr>
          <a:xfrm flipH="1" rot="10800000">
            <a:off x="6915681" y="3211281"/>
            <a:ext cx="1048200" cy="8886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62" name="Google Shape;2062;p48"/>
          <p:cNvSpPr/>
          <p:nvPr/>
        </p:nvSpPr>
        <p:spPr>
          <a:xfrm>
            <a:off x="4798425" y="3189763"/>
            <a:ext cx="8589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"/>
                <a:ea typeface="Lexend"/>
                <a:cs typeface="Lexend"/>
                <a:sym typeface="Lexend"/>
              </a:rPr>
              <a:t>(V</a:t>
            </a:r>
            <a:r>
              <a:rPr baseline="-25000" lang="en" sz="1000">
                <a:latin typeface="Lexend"/>
                <a:ea typeface="Lexend"/>
                <a:cs typeface="Lexend"/>
                <a:sym typeface="Lexend"/>
              </a:rPr>
              <a:t>1</a:t>
            </a:r>
            <a:r>
              <a:rPr lang="en" sz="1000">
                <a:latin typeface="Lexend"/>
                <a:ea typeface="Lexend"/>
                <a:cs typeface="Lexend"/>
                <a:sym typeface="Lexend"/>
              </a:rPr>
              <a:t>, V</a:t>
            </a:r>
            <a:r>
              <a:rPr baseline="-25000" lang="en" sz="1000">
                <a:latin typeface="Lexend"/>
                <a:ea typeface="Lexend"/>
                <a:cs typeface="Lexend"/>
                <a:sym typeface="Lexend"/>
              </a:rPr>
              <a:t>1</a:t>
            </a:r>
            <a:r>
              <a:rPr lang="en" sz="1000">
                <a:latin typeface="Lexend"/>
                <a:ea typeface="Lexend"/>
                <a:cs typeface="Lexend"/>
                <a:sym typeface="Lexend"/>
              </a:rPr>
              <a:t>, 3)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63" name="Google Shape;2063;p48"/>
          <p:cNvSpPr/>
          <p:nvPr/>
        </p:nvSpPr>
        <p:spPr>
          <a:xfrm>
            <a:off x="7032075" y="3557838"/>
            <a:ext cx="8589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"/>
                <a:ea typeface="Lexend"/>
                <a:cs typeface="Lexend"/>
                <a:sym typeface="Lexend"/>
              </a:rPr>
              <a:t>(V</a:t>
            </a:r>
            <a:r>
              <a:rPr baseline="-25000" lang="en" sz="1000">
                <a:latin typeface="Lexend"/>
                <a:ea typeface="Lexend"/>
                <a:cs typeface="Lexend"/>
                <a:sym typeface="Lexend"/>
              </a:rPr>
              <a:t>2</a:t>
            </a:r>
            <a:r>
              <a:rPr lang="en" sz="1000">
                <a:latin typeface="Lexend"/>
                <a:ea typeface="Lexend"/>
                <a:cs typeface="Lexend"/>
                <a:sym typeface="Lexend"/>
              </a:rPr>
              <a:t>, V</a:t>
            </a:r>
            <a:r>
              <a:rPr baseline="-25000" lang="en" sz="1000">
                <a:latin typeface="Lexend"/>
                <a:ea typeface="Lexend"/>
                <a:cs typeface="Lexend"/>
                <a:sym typeface="Lexend"/>
              </a:rPr>
              <a:t>3</a:t>
            </a:r>
            <a:r>
              <a:rPr lang="en" sz="1000">
                <a:latin typeface="Lexend"/>
                <a:ea typeface="Lexend"/>
                <a:cs typeface="Lexend"/>
                <a:sym typeface="Lexend"/>
              </a:rPr>
              <a:t>, 3)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64" name="Google Shape;2064;p48"/>
          <p:cNvSpPr/>
          <p:nvPr/>
        </p:nvSpPr>
        <p:spPr>
          <a:xfrm>
            <a:off x="5608475" y="2455163"/>
            <a:ext cx="8589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"/>
                <a:ea typeface="Lexend"/>
                <a:cs typeface="Lexend"/>
                <a:sym typeface="Lexend"/>
              </a:rPr>
              <a:t>(S, V</a:t>
            </a:r>
            <a:r>
              <a:rPr baseline="-25000" lang="en" sz="1000">
                <a:latin typeface="Lexend"/>
                <a:ea typeface="Lexend"/>
                <a:cs typeface="Lexend"/>
                <a:sym typeface="Lexend"/>
              </a:rPr>
              <a:t>1</a:t>
            </a:r>
            <a:r>
              <a:rPr lang="en" sz="1000">
                <a:latin typeface="Lexend"/>
                <a:ea typeface="Lexend"/>
                <a:cs typeface="Lexend"/>
                <a:sym typeface="Lexend"/>
              </a:rPr>
              <a:t>, 1)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065" name="Google Shape;2065;p48"/>
          <p:cNvCxnSpPr>
            <a:stCxn id="2055" idx="1"/>
            <a:endCxn id="2058" idx="6"/>
          </p:cNvCxnSpPr>
          <p:nvPr/>
        </p:nvCxnSpPr>
        <p:spPr>
          <a:xfrm flipH="1" rot="5400000">
            <a:off x="6914494" y="1758656"/>
            <a:ext cx="1405500" cy="693000"/>
          </a:xfrm>
          <a:prstGeom prst="curvedConnector2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66" name="Google Shape;2066;p48"/>
          <p:cNvCxnSpPr>
            <a:stCxn id="2058" idx="5"/>
            <a:endCxn id="2055" idx="2"/>
          </p:cNvCxnSpPr>
          <p:nvPr/>
        </p:nvCxnSpPr>
        <p:spPr>
          <a:xfrm flipH="1" rot="-5400000">
            <a:off x="6829206" y="1960369"/>
            <a:ext cx="1405500" cy="693000"/>
          </a:xfrm>
          <a:prstGeom prst="curvedConnector2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67" name="Google Shape;2067;p48"/>
          <p:cNvSpPr/>
          <p:nvPr/>
        </p:nvSpPr>
        <p:spPr>
          <a:xfrm>
            <a:off x="6929275" y="2243100"/>
            <a:ext cx="8589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"/>
                <a:ea typeface="Lexend"/>
                <a:cs typeface="Lexend"/>
                <a:sym typeface="Lexend"/>
              </a:rPr>
              <a:t>(V</a:t>
            </a:r>
            <a:r>
              <a:rPr baseline="-25000" lang="en" sz="1000">
                <a:latin typeface="Lexend"/>
                <a:ea typeface="Lexend"/>
                <a:cs typeface="Lexend"/>
                <a:sym typeface="Lexend"/>
              </a:rPr>
              <a:t>2</a:t>
            </a:r>
            <a:r>
              <a:rPr lang="en" sz="1000">
                <a:latin typeface="Lexend"/>
                <a:ea typeface="Lexend"/>
                <a:cs typeface="Lexend"/>
                <a:sym typeface="Lexend"/>
              </a:rPr>
              <a:t>, V</a:t>
            </a:r>
            <a:r>
              <a:rPr baseline="-25000" lang="en" sz="1000">
                <a:latin typeface="Lexend"/>
                <a:ea typeface="Lexend"/>
                <a:cs typeface="Lexend"/>
                <a:sym typeface="Lexend"/>
              </a:rPr>
              <a:t>3</a:t>
            </a:r>
            <a:r>
              <a:rPr lang="en" sz="1000">
                <a:latin typeface="Lexend"/>
                <a:ea typeface="Lexend"/>
                <a:cs typeface="Lexend"/>
                <a:sym typeface="Lexend"/>
              </a:rPr>
              <a:t>, 3)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68" name="Google Shape;2068;p48"/>
          <p:cNvSpPr/>
          <p:nvPr/>
        </p:nvSpPr>
        <p:spPr>
          <a:xfrm>
            <a:off x="7702750" y="1879938"/>
            <a:ext cx="8088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"/>
                <a:ea typeface="Lexend"/>
                <a:cs typeface="Lexend"/>
                <a:sym typeface="Lexend"/>
              </a:rPr>
              <a:t>(V</a:t>
            </a:r>
            <a:r>
              <a:rPr baseline="-25000" lang="en" sz="1000">
                <a:latin typeface="Lexend"/>
                <a:ea typeface="Lexend"/>
                <a:cs typeface="Lexend"/>
                <a:sym typeface="Lexend"/>
              </a:rPr>
              <a:t>3</a:t>
            </a:r>
            <a:r>
              <a:rPr lang="en" sz="1000">
                <a:latin typeface="Lexend"/>
                <a:ea typeface="Lexend"/>
                <a:cs typeface="Lexend"/>
                <a:sym typeface="Lexend"/>
              </a:rPr>
              <a:t>, S, 4)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69" name="Google Shape;2069;p48"/>
          <p:cNvSpPr/>
          <p:nvPr/>
        </p:nvSpPr>
        <p:spPr>
          <a:xfrm>
            <a:off x="3171025" y="1117938"/>
            <a:ext cx="2998200" cy="783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Edge weight: sidetrack(u, v, w) = w + d</a:t>
            </a:r>
            <a:r>
              <a:rPr baseline="-25000" lang="en" sz="1100"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 sz="1100">
                <a:latin typeface="Lexend"/>
                <a:ea typeface="Lexend"/>
                <a:cs typeface="Lexend"/>
                <a:sym typeface="Lexend"/>
              </a:rPr>
              <a:t> - d</a:t>
            </a:r>
            <a:r>
              <a:rPr baseline="-25000" lang="en" sz="1100"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100">
                <a:latin typeface="Lexend"/>
                <a:ea typeface="Lexend"/>
                <a:cs typeface="Lexend"/>
                <a:sym typeface="Lexend"/>
              </a:rPr>
              <a:t>, where d</a:t>
            </a:r>
            <a:r>
              <a:rPr baseline="-25000" lang="en" sz="1100">
                <a:latin typeface="Lexend"/>
                <a:ea typeface="Lexend"/>
                <a:cs typeface="Lexend"/>
                <a:sym typeface="Lexend"/>
              </a:rPr>
              <a:t>l</a:t>
            </a:r>
            <a:r>
              <a:rPr lang="en" sz="1100">
                <a:latin typeface="Lexend"/>
                <a:ea typeface="Lexend"/>
                <a:cs typeface="Lexend"/>
                <a:sym typeface="Lexend"/>
              </a:rPr>
              <a:t> represents the weight of the optimal path from vertex l to T.</a:t>
            </a:r>
            <a:endParaRPr i="1" sz="11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p49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075" name="Google Shape;2075;p49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2076" name="Google Shape;2076;p49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077" name="Google Shape;2077;p49"/>
          <p:cNvSpPr/>
          <p:nvPr/>
        </p:nvSpPr>
        <p:spPr>
          <a:xfrm>
            <a:off x="4777100" y="539325"/>
            <a:ext cx="3717300" cy="768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Reconstructing paths from single sidetrack edges 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78" name="Google Shape;2078;p49"/>
          <p:cNvSpPr/>
          <p:nvPr/>
        </p:nvSpPr>
        <p:spPr>
          <a:xfrm>
            <a:off x="4320500" y="1715625"/>
            <a:ext cx="4173900" cy="30474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The use of implicit path representations is key to Eppstein’s algorithm achieving its quick runtime - each popped sidetrack edge can be used with precalculated values to find the explicit path.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We use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Dijkstra's on a reversed 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to set up the </a:t>
            </a:r>
            <a:r>
              <a:rPr lang="en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baseline="-25000" lang="en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values and optimal paths </a:t>
            </a:r>
            <a:r>
              <a:rPr lang="en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for each vertex. Thus, we can take sidetrack edge (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w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) and paths 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to construct path 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+ (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w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) to 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.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79" name="Google Shape;2079;p49"/>
          <p:cNvSpPr/>
          <p:nvPr/>
        </p:nvSpPr>
        <p:spPr>
          <a:xfrm>
            <a:off x="1726045" y="3937579"/>
            <a:ext cx="642300" cy="639900"/>
          </a:xfrm>
          <a:prstGeom prst="ellipse">
            <a:avLst/>
          </a:prstGeom>
          <a:solidFill>
            <a:srgbClr val="B7B7B7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S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80" name="Google Shape;2080;p49"/>
          <p:cNvSpPr/>
          <p:nvPr/>
        </p:nvSpPr>
        <p:spPr>
          <a:xfrm>
            <a:off x="822229" y="2878826"/>
            <a:ext cx="642300" cy="6399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81" name="Google Shape;2081;p49"/>
          <p:cNvSpPr/>
          <p:nvPr/>
        </p:nvSpPr>
        <p:spPr>
          <a:xfrm>
            <a:off x="1726045" y="971629"/>
            <a:ext cx="642300" cy="639900"/>
          </a:xfrm>
          <a:prstGeom prst="ellipse">
            <a:avLst/>
          </a:prstGeom>
          <a:solidFill>
            <a:srgbClr val="B7B7B7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T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82" name="Google Shape;2082;p49"/>
          <p:cNvSpPr/>
          <p:nvPr/>
        </p:nvSpPr>
        <p:spPr>
          <a:xfrm>
            <a:off x="2901933" y="1639215"/>
            <a:ext cx="642300" cy="6399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3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83" name="Google Shape;2083;p49"/>
          <p:cNvSpPr/>
          <p:nvPr/>
        </p:nvSpPr>
        <p:spPr>
          <a:xfrm>
            <a:off x="1701632" y="2306829"/>
            <a:ext cx="642300" cy="6399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baseline="-25000"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2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084" name="Google Shape;2084;p49"/>
          <p:cNvCxnSpPr>
            <a:stCxn id="2083" idx="4"/>
            <a:endCxn id="2079" idx="0"/>
          </p:cNvCxnSpPr>
          <p:nvPr/>
        </p:nvCxnSpPr>
        <p:spPr>
          <a:xfrm>
            <a:off x="2022782" y="2946729"/>
            <a:ext cx="24300" cy="990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085" name="Google Shape;2085;p49"/>
          <p:cNvSpPr/>
          <p:nvPr/>
        </p:nvSpPr>
        <p:spPr>
          <a:xfrm>
            <a:off x="1857220" y="3269460"/>
            <a:ext cx="331200" cy="345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086" name="Google Shape;2086;p49"/>
          <p:cNvCxnSpPr>
            <a:stCxn id="2083" idx="0"/>
            <a:endCxn id="2081" idx="4"/>
          </p:cNvCxnSpPr>
          <p:nvPr/>
        </p:nvCxnSpPr>
        <p:spPr>
          <a:xfrm flipH="1" rot="10800000">
            <a:off x="2022782" y="1611429"/>
            <a:ext cx="24300" cy="695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87" name="Google Shape;2087;p49"/>
          <p:cNvCxnSpPr>
            <a:stCxn id="2080" idx="0"/>
            <a:endCxn id="2081" idx="3"/>
          </p:cNvCxnSpPr>
          <p:nvPr/>
        </p:nvCxnSpPr>
        <p:spPr>
          <a:xfrm flipH="1" rot="10800000">
            <a:off x="1143379" y="1517726"/>
            <a:ext cx="676800" cy="13611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88" name="Google Shape;2088;p49"/>
          <p:cNvCxnSpPr>
            <a:stCxn id="2082" idx="1"/>
            <a:endCxn id="2081" idx="5"/>
          </p:cNvCxnSpPr>
          <p:nvPr/>
        </p:nvCxnSpPr>
        <p:spPr>
          <a:xfrm rot="10800000">
            <a:off x="2274195" y="1517826"/>
            <a:ext cx="721800" cy="2151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89" name="Google Shape;2089;p49"/>
          <p:cNvCxnSpPr>
            <a:stCxn id="2083" idx="7"/>
            <a:endCxn id="2082" idx="2"/>
          </p:cNvCxnSpPr>
          <p:nvPr/>
        </p:nvCxnSpPr>
        <p:spPr>
          <a:xfrm flipH="1" rot="10800000">
            <a:off x="2249869" y="1959241"/>
            <a:ext cx="652200" cy="4413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90" name="Google Shape;2090;p49"/>
          <p:cNvCxnSpPr>
            <a:stCxn id="2080" idx="1"/>
            <a:endCxn id="2080" idx="2"/>
          </p:cNvCxnSpPr>
          <p:nvPr/>
        </p:nvCxnSpPr>
        <p:spPr>
          <a:xfrm rot="5400000">
            <a:off x="756092" y="3038537"/>
            <a:ext cx="226200" cy="94200"/>
          </a:xfrm>
          <a:prstGeom prst="curvedConnector4">
            <a:avLst>
              <a:gd fmla="val -159545" name="adj1"/>
              <a:gd fmla="val 379424" name="adj2"/>
            </a:avLst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1" name="Google Shape;2091;p49"/>
          <p:cNvCxnSpPr>
            <a:stCxn id="2079" idx="1"/>
            <a:endCxn id="2080" idx="5"/>
          </p:cNvCxnSpPr>
          <p:nvPr/>
        </p:nvCxnSpPr>
        <p:spPr>
          <a:xfrm rot="10800000">
            <a:off x="1370407" y="3424990"/>
            <a:ext cx="449700" cy="606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92" name="Google Shape;2092;p49"/>
          <p:cNvSpPr/>
          <p:nvPr/>
        </p:nvSpPr>
        <p:spPr>
          <a:xfrm>
            <a:off x="1869399" y="1806385"/>
            <a:ext cx="331200" cy="345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93" name="Google Shape;2093;p49"/>
          <p:cNvSpPr/>
          <p:nvPr/>
        </p:nvSpPr>
        <p:spPr>
          <a:xfrm>
            <a:off x="2385666" y="2007242"/>
            <a:ext cx="331200" cy="345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94" name="Google Shape;2094;p49"/>
          <p:cNvSpPr/>
          <p:nvPr/>
        </p:nvSpPr>
        <p:spPr>
          <a:xfrm>
            <a:off x="2410368" y="1452719"/>
            <a:ext cx="331200" cy="345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4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95" name="Google Shape;2095;p49"/>
          <p:cNvSpPr/>
          <p:nvPr/>
        </p:nvSpPr>
        <p:spPr>
          <a:xfrm>
            <a:off x="1429725" y="3555528"/>
            <a:ext cx="331200" cy="345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96" name="Google Shape;2096;p49"/>
          <p:cNvSpPr/>
          <p:nvPr/>
        </p:nvSpPr>
        <p:spPr>
          <a:xfrm>
            <a:off x="375375" y="2700296"/>
            <a:ext cx="331200" cy="345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97" name="Google Shape;2097;p49"/>
          <p:cNvSpPr/>
          <p:nvPr/>
        </p:nvSpPr>
        <p:spPr>
          <a:xfrm>
            <a:off x="1214072" y="2151720"/>
            <a:ext cx="331200" cy="345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5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098" name="Google Shape;2098;p49"/>
          <p:cNvCxnSpPr>
            <a:stCxn id="2082" idx="4"/>
            <a:endCxn id="2079" idx="7"/>
          </p:cNvCxnSpPr>
          <p:nvPr/>
        </p:nvCxnSpPr>
        <p:spPr>
          <a:xfrm flipH="1">
            <a:off x="2274183" y="2279115"/>
            <a:ext cx="948900" cy="1752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99" name="Google Shape;2099;p49"/>
          <p:cNvSpPr/>
          <p:nvPr/>
        </p:nvSpPr>
        <p:spPr>
          <a:xfrm>
            <a:off x="2581035" y="2982522"/>
            <a:ext cx="331200" cy="345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100" name="Google Shape;2100;p49"/>
          <p:cNvCxnSpPr>
            <a:endCxn id="2079" idx="6"/>
          </p:cNvCxnSpPr>
          <p:nvPr/>
        </p:nvCxnSpPr>
        <p:spPr>
          <a:xfrm flipH="1" rot="-5400000">
            <a:off x="1558495" y="3447679"/>
            <a:ext cx="1599900" cy="19800"/>
          </a:xfrm>
          <a:prstGeom prst="curvedConnector4">
            <a:avLst>
              <a:gd fmla="val 3158" name="adj1"/>
              <a:gd fmla="val 6388056" name="adj2"/>
            </a:avLst>
          </a:prstGeom>
          <a:noFill/>
          <a:ln cap="flat" cmpd="sng" w="19050">
            <a:solidFill>
              <a:srgbClr val="FFE59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01" name="Google Shape;2101;p49"/>
          <p:cNvCxnSpPr>
            <a:stCxn id="2081" idx="7"/>
            <a:endCxn id="2082" idx="7"/>
          </p:cNvCxnSpPr>
          <p:nvPr/>
        </p:nvCxnSpPr>
        <p:spPr>
          <a:xfrm flipH="1" rot="-5400000">
            <a:off x="2528532" y="811090"/>
            <a:ext cx="667500" cy="1176000"/>
          </a:xfrm>
          <a:prstGeom prst="curvedConnector3">
            <a:avLst>
              <a:gd fmla="val -18086" name="adj1"/>
            </a:avLst>
          </a:prstGeom>
          <a:noFill/>
          <a:ln cap="flat" cmpd="sng" w="19050">
            <a:solidFill>
              <a:srgbClr val="FFE599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02" name="Google Shape;2102;p49"/>
          <p:cNvSpPr/>
          <p:nvPr/>
        </p:nvSpPr>
        <p:spPr>
          <a:xfrm>
            <a:off x="3358673" y="3173337"/>
            <a:ext cx="471900" cy="345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>
                <a:latin typeface="Lexend"/>
                <a:ea typeface="Lexend"/>
                <a:cs typeface="Lexend"/>
                <a:sym typeface="Lexend"/>
              </a:rPr>
              <a:t>v2</a:t>
            </a:r>
            <a:endParaRPr baseline="-25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03" name="Google Shape;2103;p49"/>
          <p:cNvSpPr/>
          <p:nvPr/>
        </p:nvSpPr>
        <p:spPr>
          <a:xfrm>
            <a:off x="2753193" y="823700"/>
            <a:ext cx="471900" cy="345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>
                <a:latin typeface="Lexend"/>
                <a:ea typeface="Lexend"/>
                <a:cs typeface="Lexend"/>
                <a:sym typeface="Lexend"/>
              </a:rPr>
              <a:t>v3</a:t>
            </a:r>
            <a:endParaRPr baseline="-250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p50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109" name="Google Shape;2109;p50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2110" name="Google Shape;2110;p50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111" name="Google Shape;2111;p50"/>
          <p:cNvSpPr/>
          <p:nvPr/>
        </p:nvSpPr>
        <p:spPr>
          <a:xfrm>
            <a:off x="288825" y="717625"/>
            <a:ext cx="4014000" cy="6615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Overall approach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12" name="Google Shape;2112;p50"/>
          <p:cNvSpPr/>
          <p:nvPr/>
        </p:nvSpPr>
        <p:spPr>
          <a:xfrm>
            <a:off x="288825" y="1638725"/>
            <a:ext cx="2627700" cy="14019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1) Construct a graph that stores sidetrack edges as nodes and edge traversals as paths with sidetrack weights as path weights.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113" name="Google Shape;211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525" y="1892675"/>
            <a:ext cx="3730224" cy="2649251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14" name="Google Shape;2114;p50"/>
          <p:cNvSpPr/>
          <p:nvPr/>
        </p:nvSpPr>
        <p:spPr>
          <a:xfrm>
            <a:off x="6591082" y="904200"/>
            <a:ext cx="1957514" cy="1120594"/>
          </a:xfrm>
          <a:custGeom>
            <a:rect b="b" l="l" r="r" t="t"/>
            <a:pathLst>
              <a:path extrusionOk="0" h="949656" w="1775523">
                <a:moveTo>
                  <a:pt x="1439418" y="0"/>
                </a:moveTo>
                <a:lnTo>
                  <a:pt x="336232" y="0"/>
                </a:lnTo>
                <a:cubicBezTo>
                  <a:pt x="151320" y="0"/>
                  <a:pt x="0" y="151321"/>
                  <a:pt x="0" y="336233"/>
                </a:cubicBezTo>
                <a:lnTo>
                  <a:pt x="0" y="336233"/>
                </a:lnTo>
                <a:cubicBezTo>
                  <a:pt x="0" y="521145"/>
                  <a:pt x="151320" y="672465"/>
                  <a:pt x="336232" y="672465"/>
                </a:cubicBezTo>
                <a:lnTo>
                  <a:pt x="1208913" y="672465"/>
                </a:lnTo>
                <a:cubicBezTo>
                  <a:pt x="1243330" y="724091"/>
                  <a:pt x="1406017" y="956183"/>
                  <a:pt x="1544828" y="949516"/>
                </a:cubicBezTo>
                <a:lnTo>
                  <a:pt x="1545018" y="949516"/>
                </a:lnTo>
                <a:cubicBezTo>
                  <a:pt x="1551940" y="949516"/>
                  <a:pt x="1555750" y="941515"/>
                  <a:pt x="1551305" y="936181"/>
                </a:cubicBezTo>
                <a:cubicBezTo>
                  <a:pt x="1540700" y="923481"/>
                  <a:pt x="1529143" y="904431"/>
                  <a:pt x="1523365" y="893763"/>
                </a:cubicBezTo>
                <a:cubicBezTo>
                  <a:pt x="1516825" y="881761"/>
                  <a:pt x="1463993" y="766191"/>
                  <a:pt x="1473073" y="670751"/>
                </a:cubicBezTo>
                <a:cubicBezTo>
                  <a:pt x="1642300" y="653669"/>
                  <a:pt x="1775524" y="509778"/>
                  <a:pt x="1775524" y="336233"/>
                </a:cubicBezTo>
                <a:lnTo>
                  <a:pt x="1775524" y="336233"/>
                </a:lnTo>
                <a:cubicBezTo>
                  <a:pt x="1775524" y="151321"/>
                  <a:pt x="1624203" y="0"/>
                  <a:pt x="143929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15" name="Google Shape;2115;p50"/>
          <p:cNvSpPr txBox="1"/>
          <p:nvPr/>
        </p:nvSpPr>
        <p:spPr>
          <a:xfrm>
            <a:off x="6691826" y="1011548"/>
            <a:ext cx="19575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Persistence omitted for simplicity!</a:t>
            </a:r>
            <a:endParaRPr b="1"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16" name="Google Shape;2116;p50"/>
          <p:cNvSpPr/>
          <p:nvPr/>
        </p:nvSpPr>
        <p:spPr>
          <a:xfrm>
            <a:off x="3125025" y="1780775"/>
            <a:ext cx="1788600" cy="111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Built around using persistent heaps for each adjacency list </a:t>
            </a:r>
            <a:r>
              <a:rPr lang="en" sz="11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adj</a:t>
            </a:r>
            <a:r>
              <a:rPr baseline="-25000" lang="en" sz="11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in our graph, with path traversals connecting heaps.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17" name="Google Shape;2117;p50"/>
          <p:cNvSpPr/>
          <p:nvPr/>
        </p:nvSpPr>
        <p:spPr>
          <a:xfrm>
            <a:off x="288825" y="3300225"/>
            <a:ext cx="4219200" cy="11655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2) Push the start node and its optimal path weight to a heap, then loop </a:t>
            </a:r>
            <a:r>
              <a:rPr lang="en" sz="13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 </a:t>
            </a:r>
            <a:r>
              <a:rPr lang="en" sz="1300">
                <a:latin typeface="Lexend"/>
                <a:ea typeface="Lexend"/>
                <a:cs typeface="Lexend"/>
                <a:sym typeface="Lexend"/>
              </a:rPr>
              <a:t>times: popping from the heap, recording the implicit path representation, and pushing all neighboring sidetrack path weights and their vertices.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118" name="Google Shape;2118;p50"/>
          <p:cNvCxnSpPr>
            <a:stCxn id="2112" idx="3"/>
            <a:endCxn id="2116" idx="1"/>
          </p:cNvCxnSpPr>
          <p:nvPr/>
        </p:nvCxnSpPr>
        <p:spPr>
          <a:xfrm>
            <a:off x="2916525" y="2339675"/>
            <a:ext cx="208500" cy="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51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124" name="Google Shape;2124;p51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2125" name="Google Shape;2125;p51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126" name="Google Shape;2126;p51"/>
          <p:cNvSpPr/>
          <p:nvPr/>
        </p:nvSpPr>
        <p:spPr>
          <a:xfrm>
            <a:off x="441225" y="717625"/>
            <a:ext cx="4014000" cy="6615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Pseudocode walkthrough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27" name="Google Shape;2127;p51"/>
          <p:cNvSpPr/>
          <p:nvPr/>
        </p:nvSpPr>
        <p:spPr>
          <a:xfrm>
            <a:off x="361275" y="1639850"/>
            <a:ext cx="4630800" cy="3219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Eppstein’s algorithm (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G 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= (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E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)</a:t>
            </a:r>
            <a:endParaRPr sz="1200" u="sng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# </a:t>
            </a:r>
            <a:r>
              <a:rPr i="1" lang="en" sz="12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graph</a:t>
            </a:r>
            <a:r>
              <a:rPr i="1" lang="en" sz="12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 construction</a:t>
            </a:r>
            <a:endParaRPr i="1" sz="12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1	build reverse graph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from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endParaRPr sz="1200">
              <a:solidFill>
                <a:srgbClr val="99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2	run 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Dijkstra's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on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to find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for all vertices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3	construct shortest path tree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sp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from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endParaRPr sz="1200">
              <a:solidFill>
                <a:srgbClr val="FF99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4	create min-heap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H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of sidetrack edges for all vertices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5	create result set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a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=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endParaRPr sz="1200">
              <a:solidFill>
                <a:srgbClr val="FF99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6	create 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overarching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min-heap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Q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initially with (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H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)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# k-pop algorithm</a:t>
            </a:r>
            <a:endParaRPr i="1" sz="12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7 	while len(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a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) &lt;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and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Q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is not empty 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8		pop total cost, node from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Q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endParaRPr sz="1200">
              <a:solidFill>
                <a:srgbClr val="00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9		add cost to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a</a:t>
            </a:r>
            <a:endParaRPr sz="1200">
              <a:solidFill>
                <a:srgbClr val="00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10		push node’s outgoing edges to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Q</a:t>
            </a:r>
            <a:r>
              <a:rPr baseline="-25000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endParaRPr sz="1200">
              <a:solidFill>
                <a:srgbClr val="00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11	return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a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28" name="Google Shape;2128;p51"/>
          <p:cNvSpPr/>
          <p:nvPr/>
        </p:nvSpPr>
        <p:spPr>
          <a:xfrm>
            <a:off x="5257175" y="717625"/>
            <a:ext cx="1169700" cy="435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G, s, t, k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29" name="Google Shape;2129;p51"/>
          <p:cNvSpPr/>
          <p:nvPr/>
        </p:nvSpPr>
        <p:spPr>
          <a:xfrm>
            <a:off x="5624225" y="1924025"/>
            <a:ext cx="435600" cy="435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G</a:t>
            </a:r>
            <a:r>
              <a:rPr baseline="-25000" lang="en">
                <a:latin typeface="Lexend Light"/>
                <a:ea typeface="Lexend Light"/>
                <a:cs typeface="Lexend Light"/>
                <a:sym typeface="Lexend Light"/>
              </a:rPr>
              <a:t>r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130" name="Google Shape;2130;p51"/>
          <p:cNvCxnSpPr>
            <a:stCxn id="2128" idx="2"/>
            <a:endCxn id="2129" idx="0"/>
          </p:cNvCxnSpPr>
          <p:nvPr/>
        </p:nvCxnSpPr>
        <p:spPr>
          <a:xfrm>
            <a:off x="5842025" y="1153225"/>
            <a:ext cx="0" cy="7707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1" name="Google Shape;2131;p51"/>
          <p:cNvSpPr/>
          <p:nvPr/>
        </p:nvSpPr>
        <p:spPr>
          <a:xfrm>
            <a:off x="5664425" y="1332000"/>
            <a:ext cx="3552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endParaRPr b="1" sz="1200">
              <a:solidFill>
                <a:srgbClr val="9900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132" name="Google Shape;2132;p51"/>
          <p:cNvCxnSpPr/>
          <p:nvPr/>
        </p:nvCxnSpPr>
        <p:spPr>
          <a:xfrm flipH="1" rot="-5400000">
            <a:off x="5910800" y="1449250"/>
            <a:ext cx="1221900" cy="180000"/>
          </a:xfrm>
          <a:prstGeom prst="bentConnector3">
            <a:avLst>
              <a:gd fmla="val -775" name="adj1"/>
            </a:avLst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3" name="Google Shape;2133;p51"/>
          <p:cNvSpPr/>
          <p:nvPr/>
        </p:nvSpPr>
        <p:spPr>
          <a:xfrm>
            <a:off x="7217950" y="1924025"/>
            <a:ext cx="1619700" cy="435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d</a:t>
            </a:r>
            <a:r>
              <a:rPr baseline="-25000" lang="en">
                <a:latin typeface="Lexend Light"/>
                <a:ea typeface="Lexend Light"/>
                <a:cs typeface="Lexend Light"/>
                <a:sym typeface="Lexend Light"/>
              </a:rPr>
              <a:t>u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, p</a:t>
            </a:r>
            <a:r>
              <a:rPr baseline="-25000" lang="en">
                <a:latin typeface="Lexend Light"/>
                <a:ea typeface="Lexend Light"/>
                <a:cs typeface="Lexend Light"/>
                <a:sym typeface="Lexend Light"/>
              </a:rPr>
              <a:t>u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 ∀ u ⋹ V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134" name="Google Shape;2134;p51"/>
          <p:cNvCxnSpPr>
            <a:stCxn id="2129" idx="3"/>
            <a:endCxn id="2133" idx="1"/>
          </p:cNvCxnSpPr>
          <p:nvPr/>
        </p:nvCxnSpPr>
        <p:spPr>
          <a:xfrm>
            <a:off x="6059825" y="2141825"/>
            <a:ext cx="11580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5" name="Google Shape;2135;p51"/>
          <p:cNvSpPr/>
          <p:nvPr/>
        </p:nvSpPr>
        <p:spPr>
          <a:xfrm>
            <a:off x="6346375" y="1332000"/>
            <a:ext cx="4974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</a:t>
            </a:r>
            <a:r>
              <a:rPr b="1"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 t</a:t>
            </a:r>
            <a:endParaRPr b="1" sz="1200">
              <a:solidFill>
                <a:srgbClr val="9900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36" name="Google Shape;2136;p51"/>
          <p:cNvSpPr/>
          <p:nvPr/>
        </p:nvSpPr>
        <p:spPr>
          <a:xfrm>
            <a:off x="6191898" y="1987925"/>
            <a:ext cx="7704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Djikstra’s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37" name="Google Shape;2137;p51"/>
          <p:cNvSpPr/>
          <p:nvPr/>
        </p:nvSpPr>
        <p:spPr>
          <a:xfrm>
            <a:off x="7762600" y="989825"/>
            <a:ext cx="530400" cy="435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T</a:t>
            </a:r>
            <a:r>
              <a:rPr baseline="-25000"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sp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138" name="Google Shape;2138;p51"/>
          <p:cNvCxnSpPr>
            <a:stCxn id="2133" idx="0"/>
            <a:endCxn id="2137" idx="2"/>
          </p:cNvCxnSpPr>
          <p:nvPr/>
        </p:nvCxnSpPr>
        <p:spPr>
          <a:xfrm rot="10800000">
            <a:off x="8027800" y="1425425"/>
            <a:ext cx="0" cy="4986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9" name="Google Shape;2139;p51"/>
          <p:cNvSpPr/>
          <p:nvPr/>
        </p:nvSpPr>
        <p:spPr>
          <a:xfrm>
            <a:off x="7810000" y="3243975"/>
            <a:ext cx="435600" cy="435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H</a:t>
            </a:r>
            <a:r>
              <a:rPr baseline="-25000" lang="en">
                <a:latin typeface="Lexend Light"/>
                <a:ea typeface="Lexend Light"/>
                <a:cs typeface="Lexend Light"/>
                <a:sym typeface="Lexend Light"/>
              </a:rPr>
              <a:t>u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140" name="Google Shape;2140;p51"/>
          <p:cNvCxnSpPr>
            <a:stCxn id="2133" idx="2"/>
            <a:endCxn id="2139" idx="0"/>
          </p:cNvCxnSpPr>
          <p:nvPr/>
        </p:nvCxnSpPr>
        <p:spPr>
          <a:xfrm>
            <a:off x="8027800" y="2359625"/>
            <a:ext cx="0" cy="884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1" name="Google Shape;2141;p51"/>
          <p:cNvSpPr/>
          <p:nvPr/>
        </p:nvSpPr>
        <p:spPr>
          <a:xfrm>
            <a:off x="7642600" y="2696150"/>
            <a:ext cx="7704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b="1"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, p</a:t>
            </a:r>
            <a:r>
              <a:rPr b="1" baseline="-25000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endParaRPr b="1" sz="1200">
              <a:solidFill>
                <a:srgbClr val="FF99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42" name="Google Shape;2142;p51"/>
          <p:cNvSpPr/>
          <p:nvPr/>
        </p:nvSpPr>
        <p:spPr>
          <a:xfrm>
            <a:off x="6676525" y="2632250"/>
            <a:ext cx="435600" cy="435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R</a:t>
            </a:r>
            <a:r>
              <a:rPr baseline="-25000" lang="en">
                <a:latin typeface="Lexend Light"/>
                <a:ea typeface="Lexend Light"/>
                <a:cs typeface="Lexend Light"/>
                <a:sym typeface="Lexend Light"/>
              </a:rPr>
              <a:t>a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43" name="Google Shape;2143;p51"/>
          <p:cNvSpPr/>
          <p:nvPr/>
        </p:nvSpPr>
        <p:spPr>
          <a:xfrm>
            <a:off x="6676525" y="3243975"/>
            <a:ext cx="435600" cy="435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Q</a:t>
            </a:r>
            <a:r>
              <a:rPr baseline="-25000" lang="en">
                <a:latin typeface="Lexend Light"/>
                <a:ea typeface="Lexend Light"/>
                <a:cs typeface="Lexend Light"/>
                <a:sym typeface="Lexend Light"/>
              </a:rPr>
              <a:t>p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144" name="Google Shape;2144;p51"/>
          <p:cNvCxnSpPr>
            <a:stCxn id="2141" idx="1"/>
            <a:endCxn id="2142" idx="3"/>
          </p:cNvCxnSpPr>
          <p:nvPr/>
        </p:nvCxnSpPr>
        <p:spPr>
          <a:xfrm rot="10800000">
            <a:off x="7112200" y="2850050"/>
            <a:ext cx="530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5" name="Google Shape;2145;p51"/>
          <p:cNvCxnSpPr>
            <a:stCxn id="2139" idx="1"/>
            <a:endCxn id="2143" idx="3"/>
          </p:cNvCxnSpPr>
          <p:nvPr/>
        </p:nvCxnSpPr>
        <p:spPr>
          <a:xfrm rot="10800000">
            <a:off x="7112200" y="3461775"/>
            <a:ext cx="6978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6" name="Google Shape;2146;p51"/>
          <p:cNvCxnSpPr>
            <a:stCxn id="2141" idx="1"/>
            <a:endCxn id="2143" idx="3"/>
          </p:cNvCxnSpPr>
          <p:nvPr/>
        </p:nvCxnSpPr>
        <p:spPr>
          <a:xfrm flipH="1">
            <a:off x="7112200" y="2850050"/>
            <a:ext cx="530400" cy="6117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7" name="Google Shape;2147;p51"/>
          <p:cNvSpPr/>
          <p:nvPr/>
        </p:nvSpPr>
        <p:spPr>
          <a:xfrm>
            <a:off x="6262075" y="4169975"/>
            <a:ext cx="1264500" cy="435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cost, node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148" name="Google Shape;2148;p51"/>
          <p:cNvCxnSpPr>
            <a:stCxn id="2143" idx="2"/>
            <a:endCxn id="2147" idx="0"/>
          </p:cNvCxnSpPr>
          <p:nvPr/>
        </p:nvCxnSpPr>
        <p:spPr>
          <a:xfrm>
            <a:off x="6894325" y="3679575"/>
            <a:ext cx="0" cy="4905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9" name="Google Shape;2149;p51"/>
          <p:cNvCxnSpPr>
            <a:stCxn id="2147" idx="1"/>
            <a:endCxn id="2142" idx="1"/>
          </p:cNvCxnSpPr>
          <p:nvPr/>
        </p:nvCxnSpPr>
        <p:spPr>
          <a:xfrm flipH="1" rot="10800000">
            <a:off x="6262075" y="2849975"/>
            <a:ext cx="414600" cy="1537800"/>
          </a:xfrm>
          <a:prstGeom prst="bentConnector3">
            <a:avLst>
              <a:gd fmla="val -201254" name="adj1"/>
            </a:avLst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0" name="Google Shape;2150;p51"/>
          <p:cNvSpPr/>
          <p:nvPr/>
        </p:nvSpPr>
        <p:spPr>
          <a:xfrm>
            <a:off x="5114325" y="2696150"/>
            <a:ext cx="7704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cost</a:t>
            </a:r>
            <a:endParaRPr b="1" sz="1200">
              <a:solidFill>
                <a:srgbClr val="FF99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151" name="Google Shape;2151;p51"/>
          <p:cNvCxnSpPr>
            <a:endCxn id="2143" idx="1"/>
          </p:cNvCxnSpPr>
          <p:nvPr/>
        </p:nvCxnSpPr>
        <p:spPr>
          <a:xfrm>
            <a:off x="5427625" y="3457275"/>
            <a:ext cx="1248900" cy="45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2" name="Google Shape;2152;p51"/>
          <p:cNvSpPr/>
          <p:nvPr/>
        </p:nvSpPr>
        <p:spPr>
          <a:xfrm>
            <a:off x="5666925" y="3305775"/>
            <a:ext cx="7704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outgoing edges</a:t>
            </a:r>
            <a:endParaRPr b="1" sz="900">
              <a:solidFill>
                <a:srgbClr val="FF99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53" name="Google Shape;2153;p51"/>
          <p:cNvSpPr/>
          <p:nvPr/>
        </p:nvSpPr>
        <p:spPr>
          <a:xfrm>
            <a:off x="6509125" y="2418950"/>
            <a:ext cx="770400" cy="30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A84F"/>
                </a:solidFill>
                <a:latin typeface="Lexend"/>
                <a:ea typeface="Lexend"/>
                <a:cs typeface="Lexend"/>
                <a:sym typeface="Lexend"/>
              </a:rPr>
              <a:t>return!</a:t>
            </a:r>
            <a:endParaRPr b="1" sz="1200">
              <a:solidFill>
                <a:srgbClr val="6AA84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p52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159" name="Google Shape;2159;p52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2160" name="Google Shape;2160;p52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161" name="Google Shape;2161;p52"/>
          <p:cNvSpPr/>
          <p:nvPr/>
        </p:nvSpPr>
        <p:spPr>
          <a:xfrm>
            <a:off x="441225" y="717625"/>
            <a:ext cx="3717300" cy="768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Runtime analysis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62" name="Google Shape;2162;p52"/>
          <p:cNvSpPr/>
          <p:nvPr/>
        </p:nvSpPr>
        <p:spPr>
          <a:xfrm>
            <a:off x="894675" y="1958750"/>
            <a:ext cx="1768200" cy="11319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1:</a:t>
            </a:r>
            <a:r>
              <a:rPr lang="en" sz="1700">
                <a:latin typeface="Lexend"/>
                <a:ea typeface="Lexend"/>
                <a:cs typeface="Lexend"/>
                <a:sym typeface="Lexend"/>
              </a:rPr>
              <a:t> Graph reversal / Dijkstra’s</a:t>
            </a:r>
            <a:endParaRPr i="1" sz="17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63" name="Google Shape;2163;p52"/>
          <p:cNvSpPr/>
          <p:nvPr/>
        </p:nvSpPr>
        <p:spPr>
          <a:xfrm>
            <a:off x="3687900" y="1958750"/>
            <a:ext cx="1768200" cy="11319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2:</a:t>
            </a:r>
            <a:r>
              <a:rPr lang="en" sz="1700">
                <a:latin typeface="Lexend"/>
                <a:ea typeface="Lexend"/>
                <a:cs typeface="Lexend"/>
                <a:sym typeface="Lexend"/>
              </a:rPr>
              <a:t> G’ construction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64" name="Google Shape;2164;p52"/>
          <p:cNvSpPr/>
          <p:nvPr/>
        </p:nvSpPr>
        <p:spPr>
          <a:xfrm>
            <a:off x="6481125" y="1958750"/>
            <a:ext cx="1768200" cy="11319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3:</a:t>
            </a:r>
            <a:r>
              <a:rPr lang="en" sz="1700">
                <a:latin typeface="Lexend"/>
                <a:ea typeface="Lexend"/>
                <a:cs typeface="Lexend"/>
                <a:sym typeface="Lexend"/>
              </a:rPr>
              <a:t> k-pop algorithm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165" name="Google Shape;2165;p52"/>
          <p:cNvCxnSpPr>
            <a:stCxn id="2162" idx="3"/>
            <a:endCxn id="2163" idx="1"/>
          </p:cNvCxnSpPr>
          <p:nvPr/>
        </p:nvCxnSpPr>
        <p:spPr>
          <a:xfrm>
            <a:off x="2662875" y="2524700"/>
            <a:ext cx="10251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6" name="Google Shape;2166;p52"/>
          <p:cNvCxnSpPr>
            <a:stCxn id="2163" idx="3"/>
            <a:endCxn id="2164" idx="1"/>
          </p:cNvCxnSpPr>
          <p:nvPr/>
        </p:nvCxnSpPr>
        <p:spPr>
          <a:xfrm>
            <a:off x="5456100" y="2524700"/>
            <a:ext cx="10251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7" name="Google Shape;2167;p52"/>
          <p:cNvCxnSpPr>
            <a:stCxn id="2162" idx="2"/>
            <a:endCxn id="2168" idx="0"/>
          </p:cNvCxnSpPr>
          <p:nvPr/>
        </p:nvCxnSpPr>
        <p:spPr>
          <a:xfrm>
            <a:off x="1778775" y="3090650"/>
            <a:ext cx="4500" cy="6639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8" name="Google Shape;2168;p52"/>
          <p:cNvSpPr txBox="1"/>
          <p:nvPr/>
        </p:nvSpPr>
        <p:spPr>
          <a:xfrm>
            <a:off x="507675" y="3754625"/>
            <a:ext cx="25509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O(</a:t>
            </a: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m </a:t>
            </a:r>
            <a:r>
              <a:rPr b="1" lang="en" sz="1200">
                <a:latin typeface="Lexend"/>
                <a:ea typeface="Lexend"/>
                <a:cs typeface="Lexend"/>
                <a:sym typeface="Lexend"/>
              </a:rPr>
              <a:t>+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log(</a:t>
            </a: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))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Follows a well-documented, optimized Djikstra’s algorithm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69" name="Google Shape;2169;p52"/>
          <p:cNvSpPr txBox="1"/>
          <p:nvPr/>
        </p:nvSpPr>
        <p:spPr>
          <a:xfrm>
            <a:off x="3296550" y="3754625"/>
            <a:ext cx="25509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O(</a:t>
            </a: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m </a:t>
            </a:r>
            <a:r>
              <a:rPr b="1" lang="en" sz="1200">
                <a:latin typeface="Lexend"/>
                <a:ea typeface="Lexend"/>
                <a:cs typeface="Lexend"/>
                <a:sym typeface="Lexend"/>
              </a:rPr>
              <a:t>+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log(</a:t>
            </a: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))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With persistent heaps, all edges are visited once and all vertices have logarithmic inserts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70" name="Google Shape;2170;p52"/>
          <p:cNvSpPr txBox="1"/>
          <p:nvPr/>
        </p:nvSpPr>
        <p:spPr>
          <a:xfrm>
            <a:off x="6085425" y="3754625"/>
            <a:ext cx="25509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O(</a:t>
            </a:r>
            <a:r>
              <a:rPr b="1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We loop through a constant time algorithm until we reach k total paths accumulated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171" name="Google Shape;2171;p52"/>
          <p:cNvCxnSpPr>
            <a:stCxn id="2163" idx="2"/>
            <a:endCxn id="2169" idx="0"/>
          </p:cNvCxnSpPr>
          <p:nvPr/>
        </p:nvCxnSpPr>
        <p:spPr>
          <a:xfrm>
            <a:off x="4572000" y="3090650"/>
            <a:ext cx="0" cy="6639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2" name="Google Shape;2172;p52"/>
          <p:cNvCxnSpPr>
            <a:stCxn id="2164" idx="2"/>
            <a:endCxn id="2170" idx="0"/>
          </p:cNvCxnSpPr>
          <p:nvPr/>
        </p:nvCxnSpPr>
        <p:spPr>
          <a:xfrm flipH="1">
            <a:off x="7360725" y="3090650"/>
            <a:ext cx="4500" cy="6639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3" name="Google Shape;2173;p52"/>
          <p:cNvSpPr txBox="1"/>
          <p:nvPr/>
        </p:nvSpPr>
        <p:spPr>
          <a:xfrm>
            <a:off x="3072000" y="15376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O(</a:t>
            </a: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m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+ </a:t>
            </a: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log(</a:t>
            </a:r>
            <a:r>
              <a:rPr b="1"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 + </a:t>
            </a:r>
            <a:r>
              <a:rPr b="1"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k)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7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53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179" name="Google Shape;2179;p53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File</a:t>
            </a:r>
            <a:endParaRPr/>
          </a:p>
        </p:txBody>
      </p:sp>
      <p:sp>
        <p:nvSpPr>
          <p:cNvPr id="2180" name="Google Shape;2180;p53"/>
          <p:cNvSpPr txBox="1"/>
          <p:nvPr>
            <p:ph idx="4" type="body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181" name="Google Shape;2181;p53"/>
          <p:cNvSpPr/>
          <p:nvPr/>
        </p:nvSpPr>
        <p:spPr>
          <a:xfrm>
            <a:off x="2713350" y="2644800"/>
            <a:ext cx="3717300" cy="768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Thank you!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182" name="Google Shape;218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25" y="3824000"/>
            <a:ext cx="6899076" cy="10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3" name="Google Shape;218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0000"/>
            <a:ext cx="2408550" cy="2822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4" name="Google Shape;2184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325" y="3630325"/>
            <a:ext cx="5459274" cy="3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