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exend Light"/>
      <p:regular r:id="rId24"/>
      <p:bold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exend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LexendLight-bold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6451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6451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35093feb8b8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35093feb8b8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35093feb8b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35093feb8b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35093feb8b8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35093feb8b8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34db1096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34db1096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35093feb8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35093feb8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35093feb8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35093feb8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34db10965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34db10965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34dd4611ab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34dd4611ab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4d6451c021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4d6451c021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5093feb8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5093feb8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5093feb8b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5093feb8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34dac2030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34dac2030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34db0064f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34db0064f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35093feb8b8_0_6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35093feb8b8_0_6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re-iterate BRIEFLY that indirect representations are the only way to speed up runtime (1 pop 1 path), show how to go back to a full path representation quickly using our precomputed values. Be sure to mention that reverse Djikstra’s is what gives us the optimal path/weight for each vertex (essential for rebuilding path)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35093feb8b8_0_4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35093feb8b8_0_4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34e37890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34e37890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0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0" name="Google Shape;1910;p45"/>
          <p:cNvCxnSpPr/>
          <p:nvPr/>
        </p:nvCxnSpPr>
        <p:spPr>
          <a:xfrm flipH="1" rot="10800000">
            <a:off x="-26240" y="4410291"/>
            <a:ext cx="1283700" cy="1013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5"/>
          <p:cNvCxnSpPr/>
          <p:nvPr/>
        </p:nvCxnSpPr>
        <p:spPr>
          <a:xfrm flipH="1" rot="10800000">
            <a:off x="1374300" y="3476200"/>
            <a:ext cx="2030100" cy="88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5"/>
          <p:cNvCxnSpPr/>
          <p:nvPr/>
        </p:nvCxnSpPr>
        <p:spPr>
          <a:xfrm flipH="1" rot="10800000">
            <a:off x="3512075" y="2326450"/>
            <a:ext cx="1473000" cy="1050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5"/>
          <p:cNvCxnSpPr/>
          <p:nvPr/>
        </p:nvCxnSpPr>
        <p:spPr>
          <a:xfrm>
            <a:off x="3584000" y="3628850"/>
            <a:ext cx="1688700" cy="664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5"/>
          <p:cNvCxnSpPr/>
          <p:nvPr/>
        </p:nvCxnSpPr>
        <p:spPr>
          <a:xfrm flipH="1" rot="10800000">
            <a:off x="5479235" y="3332541"/>
            <a:ext cx="1518000" cy="88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5"/>
          <p:cNvCxnSpPr/>
          <p:nvPr/>
        </p:nvCxnSpPr>
        <p:spPr>
          <a:xfrm flipH="1" rot="10800000">
            <a:off x="5200825" y="1832550"/>
            <a:ext cx="2973000" cy="467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5"/>
          <p:cNvCxnSpPr/>
          <p:nvPr/>
        </p:nvCxnSpPr>
        <p:spPr>
          <a:xfrm flipH="1" rot="10800000">
            <a:off x="7104910" y="1913191"/>
            <a:ext cx="1042200" cy="120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5"/>
          <p:cNvCxnSpPr/>
          <p:nvPr/>
        </p:nvCxnSpPr>
        <p:spPr>
          <a:xfrm flipH="1" rot="10800000">
            <a:off x="6979250" y="2423475"/>
            <a:ext cx="2335200" cy="891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8398475" y="1850350"/>
            <a:ext cx="810900" cy="4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20" name="Google Shape;1920;p45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Gavin Crigger, Tao Groves, Matthew Lucio, Justin Park</a:t>
            </a:r>
            <a:endParaRPr/>
          </a:p>
        </p:txBody>
      </p:sp>
      <p:sp>
        <p:nvSpPr>
          <p:cNvPr id="1921" name="Google Shape;192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Eppstein’s Algorithm</a:t>
            </a:r>
            <a:endParaRPr/>
          </a:p>
        </p:txBody>
      </p:sp>
      <p:sp>
        <p:nvSpPr>
          <p:cNvPr id="1922" name="Google Shape;192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23" name="Google Shape;1923;p4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835975" y="396410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45"/>
          <p:cNvSpPr/>
          <p:nvPr/>
        </p:nvSpPr>
        <p:spPr>
          <a:xfrm>
            <a:off x="3099875" y="31466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5"/>
          <p:cNvSpPr/>
          <p:nvPr/>
        </p:nvSpPr>
        <p:spPr>
          <a:xfrm>
            <a:off x="5091200" y="3885500"/>
            <a:ext cx="759900" cy="738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7" name="Google Shape;1927;p45"/>
          <p:cNvSpPr/>
          <p:nvPr/>
        </p:nvSpPr>
        <p:spPr>
          <a:xfrm>
            <a:off x="6671450" y="284405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8" name="Google Shape;1928;p45"/>
          <p:cNvSpPr/>
          <p:nvPr/>
        </p:nvSpPr>
        <p:spPr>
          <a:xfrm>
            <a:off x="7895425" y="14859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5"/>
          <p:cNvSpPr/>
          <p:nvPr/>
        </p:nvSpPr>
        <p:spPr>
          <a:xfrm>
            <a:off x="4751075" y="2028750"/>
            <a:ext cx="759900" cy="738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99" name="Google Shape;2299;p5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00" name="Google Shape;2300;p54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01" name="Google Shape;2301;p54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2" name="Google Shape;2302;p54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 (faster adjacency lists)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3" name="Google Shape;2303;p54"/>
          <p:cNvSpPr/>
          <p:nvPr/>
        </p:nvSpPr>
        <p:spPr>
          <a:xfrm>
            <a:off x="6628950" y="7724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4" name="Google Shape;2304;p54"/>
          <p:cNvSpPr/>
          <p:nvPr/>
        </p:nvSpPr>
        <p:spPr>
          <a:xfrm>
            <a:off x="6415650" y="14112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5" name="Google Shape;2305;p54"/>
          <p:cNvSpPr/>
          <p:nvPr/>
        </p:nvSpPr>
        <p:spPr>
          <a:xfrm>
            <a:off x="6964913" y="20289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6" name="Google Shape;2306;p54"/>
          <p:cNvSpPr/>
          <p:nvPr/>
        </p:nvSpPr>
        <p:spPr>
          <a:xfrm>
            <a:off x="5866388" y="20289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7" name="Google Shape;2307;p54"/>
          <p:cNvSpPr/>
          <p:nvPr/>
        </p:nvSpPr>
        <p:spPr>
          <a:xfrm>
            <a:off x="6593750" y="320792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8" name="Google Shape;2308;p54"/>
          <p:cNvSpPr/>
          <p:nvPr/>
        </p:nvSpPr>
        <p:spPr>
          <a:xfrm>
            <a:off x="6380450" y="38467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(U,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1)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9" name="Google Shape;2309;p54"/>
          <p:cNvSpPr/>
          <p:nvPr/>
        </p:nvSpPr>
        <p:spPr>
          <a:xfrm>
            <a:off x="6929713" y="44643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8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9)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0" name="Google Shape;2310;p54"/>
          <p:cNvSpPr/>
          <p:nvPr/>
        </p:nvSpPr>
        <p:spPr>
          <a:xfrm>
            <a:off x="5831188" y="44643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4,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11" name="Google Shape;2311;p54"/>
          <p:cNvCxnSpPr>
            <a:stCxn id="2303" idx="2"/>
            <a:endCxn id="2304" idx="0"/>
          </p:cNvCxnSpPr>
          <p:nvPr/>
        </p:nvCxnSpPr>
        <p:spPr>
          <a:xfrm>
            <a:off x="6898500" y="116757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2" name="Google Shape;2312;p54"/>
          <p:cNvCxnSpPr>
            <a:stCxn id="2304" idx="2"/>
            <a:endCxn id="2306" idx="0"/>
          </p:cNvCxnSpPr>
          <p:nvPr/>
        </p:nvCxnSpPr>
        <p:spPr>
          <a:xfrm flipH="1">
            <a:off x="6349200" y="18063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3" name="Google Shape;2313;p54"/>
          <p:cNvCxnSpPr>
            <a:stCxn id="2304" idx="2"/>
            <a:endCxn id="2305" idx="0"/>
          </p:cNvCxnSpPr>
          <p:nvPr/>
        </p:nvCxnSpPr>
        <p:spPr>
          <a:xfrm>
            <a:off x="6898500" y="18063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4" name="Google Shape;2314;p54"/>
          <p:cNvCxnSpPr>
            <a:stCxn id="2310" idx="1"/>
            <a:endCxn id="2306" idx="1"/>
          </p:cNvCxnSpPr>
          <p:nvPr/>
        </p:nvCxnSpPr>
        <p:spPr>
          <a:xfrm flipH="1" rot="10800000">
            <a:off x="5831188" y="2226500"/>
            <a:ext cx="35100" cy="2435400"/>
          </a:xfrm>
          <a:prstGeom prst="curvedConnector3">
            <a:avLst>
              <a:gd fmla="val -678419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5" name="Google Shape;2315;p54"/>
          <p:cNvCxnSpPr>
            <a:stCxn id="2305" idx="3"/>
            <a:endCxn id="2309" idx="3"/>
          </p:cNvCxnSpPr>
          <p:nvPr/>
        </p:nvCxnSpPr>
        <p:spPr>
          <a:xfrm flipH="1">
            <a:off x="7895513" y="2226450"/>
            <a:ext cx="35100" cy="2435400"/>
          </a:xfrm>
          <a:prstGeom prst="curvedConnector3">
            <a:avLst>
              <a:gd fmla="val -678419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6" name="Google Shape;2316;p54"/>
          <p:cNvCxnSpPr>
            <a:endCxn id="2308" idx="0"/>
          </p:cNvCxnSpPr>
          <p:nvPr/>
        </p:nvCxnSpPr>
        <p:spPr>
          <a:xfrm>
            <a:off x="6863300" y="3603100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7" name="Google Shape;2317;p54"/>
          <p:cNvCxnSpPr>
            <a:stCxn id="2308" idx="2"/>
            <a:endCxn id="2310" idx="0"/>
          </p:cNvCxnSpPr>
          <p:nvPr/>
        </p:nvCxnSpPr>
        <p:spPr>
          <a:xfrm flipH="1">
            <a:off x="6314000" y="424180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8" name="Google Shape;2318;p54"/>
          <p:cNvCxnSpPr>
            <a:stCxn id="2308" idx="2"/>
            <a:endCxn id="2309" idx="0"/>
          </p:cNvCxnSpPr>
          <p:nvPr/>
        </p:nvCxnSpPr>
        <p:spPr>
          <a:xfrm>
            <a:off x="6863300" y="424180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19" name="Google Shape;2319;p54"/>
          <p:cNvSpPr txBox="1"/>
          <p:nvPr/>
        </p:nvSpPr>
        <p:spPr>
          <a:xfrm>
            <a:off x="6314300" y="26184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∀ v ∈ V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0" name="Google Shape;2320;p54"/>
          <p:cNvSpPr txBox="1"/>
          <p:nvPr/>
        </p:nvSpPr>
        <p:spPr>
          <a:xfrm>
            <a:off x="6863300" y="10823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1" name="Google Shape;2321;p54"/>
          <p:cNvSpPr txBox="1"/>
          <p:nvPr/>
        </p:nvSpPr>
        <p:spPr>
          <a:xfrm>
            <a:off x="63804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2" name="Google Shape;2322;p54"/>
          <p:cNvSpPr txBox="1"/>
          <p:nvPr/>
        </p:nvSpPr>
        <p:spPr>
          <a:xfrm>
            <a:off x="71680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3" name="Google Shape;2323;p54"/>
          <p:cNvSpPr txBox="1"/>
          <p:nvPr/>
        </p:nvSpPr>
        <p:spPr>
          <a:xfrm>
            <a:off x="6863300" y="3549963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4" name="Google Shape;2324;p54"/>
          <p:cNvSpPr txBox="1"/>
          <p:nvPr/>
        </p:nvSpPr>
        <p:spPr>
          <a:xfrm>
            <a:off x="6379875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5" name="Google Shape;2325;p54"/>
          <p:cNvSpPr txBox="1"/>
          <p:nvPr/>
        </p:nvSpPr>
        <p:spPr>
          <a:xfrm>
            <a:off x="7166563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6" name="Google Shape;2326;p54"/>
          <p:cNvSpPr txBox="1"/>
          <p:nvPr/>
        </p:nvSpPr>
        <p:spPr>
          <a:xfrm>
            <a:off x="53196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7" name="Google Shape;2327;p54"/>
          <p:cNvSpPr txBox="1"/>
          <p:nvPr/>
        </p:nvSpPr>
        <p:spPr>
          <a:xfrm>
            <a:off x="81688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8" name="Google Shape;2328;p54"/>
          <p:cNvSpPr/>
          <p:nvPr/>
        </p:nvSpPr>
        <p:spPr>
          <a:xfrm>
            <a:off x="4921402" y="371975"/>
            <a:ext cx="1475700" cy="11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Heap edges are dashed, one heap per vertex (representing vertex’s sidetrack adjacency list)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9" name="Google Shape;2329;p54"/>
          <p:cNvSpPr/>
          <p:nvPr/>
        </p:nvSpPr>
        <p:spPr>
          <a:xfrm>
            <a:off x="7622725" y="3553600"/>
            <a:ext cx="1407300" cy="8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Solid lines connect heaps, weighted by the destination sidetrack edge.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35" name="Google Shape;2335;p5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36" name="Google Shape;2336;p5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37" name="Google Shape;2337;p55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K-pop algorithm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8" name="Google Shape;2338;p55"/>
          <p:cNvSpPr/>
          <p:nvPr/>
        </p:nvSpPr>
        <p:spPr>
          <a:xfrm>
            <a:off x="361275" y="1639850"/>
            <a:ext cx="44790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with cumulative cost + sidetrack weight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9" name="Google Shape;2339;p55"/>
          <p:cNvSpPr/>
          <p:nvPr/>
        </p:nvSpPr>
        <p:spPr>
          <a:xfrm>
            <a:off x="6628950" y="19916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0" name="Google Shape;2340;p55"/>
          <p:cNvSpPr/>
          <p:nvPr/>
        </p:nvSpPr>
        <p:spPr>
          <a:xfrm>
            <a:off x="6415650" y="26304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1" name="Google Shape;2341;p55"/>
          <p:cNvSpPr/>
          <p:nvPr/>
        </p:nvSpPr>
        <p:spPr>
          <a:xfrm>
            <a:off x="6964913" y="32481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2" name="Google Shape;2342;p55"/>
          <p:cNvSpPr/>
          <p:nvPr/>
        </p:nvSpPr>
        <p:spPr>
          <a:xfrm>
            <a:off x="5866388" y="32481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43" name="Google Shape;2343;p55"/>
          <p:cNvCxnSpPr>
            <a:stCxn id="2339" idx="2"/>
            <a:endCxn id="2340" idx="0"/>
          </p:cNvCxnSpPr>
          <p:nvPr/>
        </p:nvCxnSpPr>
        <p:spPr>
          <a:xfrm>
            <a:off x="6898500" y="238677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4" name="Google Shape;2344;p55"/>
          <p:cNvCxnSpPr>
            <a:stCxn id="2340" idx="2"/>
            <a:endCxn id="2342" idx="0"/>
          </p:cNvCxnSpPr>
          <p:nvPr/>
        </p:nvCxnSpPr>
        <p:spPr>
          <a:xfrm flipH="1">
            <a:off x="6349200" y="30255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5" name="Google Shape;2345;p55"/>
          <p:cNvCxnSpPr>
            <a:stCxn id="2340" idx="2"/>
            <a:endCxn id="2341" idx="0"/>
          </p:cNvCxnSpPr>
          <p:nvPr/>
        </p:nvCxnSpPr>
        <p:spPr>
          <a:xfrm>
            <a:off x="6898500" y="30255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46" name="Google Shape;2346;p55"/>
          <p:cNvSpPr txBox="1"/>
          <p:nvPr/>
        </p:nvSpPr>
        <p:spPr>
          <a:xfrm>
            <a:off x="6863300" y="23015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7" name="Google Shape;2347;p55"/>
          <p:cNvSpPr txBox="1"/>
          <p:nvPr/>
        </p:nvSpPr>
        <p:spPr>
          <a:xfrm>
            <a:off x="63804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8" name="Google Shape;2348;p55"/>
          <p:cNvSpPr txBox="1"/>
          <p:nvPr/>
        </p:nvSpPr>
        <p:spPr>
          <a:xfrm>
            <a:off x="71680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9" name="Google Shape;2349;p55"/>
          <p:cNvSpPr/>
          <p:nvPr/>
        </p:nvSpPr>
        <p:spPr>
          <a:xfrm>
            <a:off x="5202150" y="19916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50" name="Google Shape;2350;p55"/>
          <p:cNvCxnSpPr>
            <a:stCxn id="2349" idx="3"/>
            <a:endCxn id="2339" idx="1"/>
          </p:cNvCxnSpPr>
          <p:nvPr/>
        </p:nvCxnSpPr>
        <p:spPr>
          <a:xfrm>
            <a:off x="5741250" y="2189225"/>
            <a:ext cx="887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1" name="Google Shape;2351;p55"/>
          <p:cNvCxnSpPr>
            <a:stCxn id="2340" idx="3"/>
          </p:cNvCxnSpPr>
          <p:nvPr/>
        </p:nvCxnSpPr>
        <p:spPr>
          <a:xfrm flipH="1" rot="10800000">
            <a:off x="7381350" y="2543600"/>
            <a:ext cx="4764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2" name="Google Shape;2352;p55"/>
          <p:cNvSpPr/>
          <p:nvPr/>
        </p:nvSpPr>
        <p:spPr>
          <a:xfrm>
            <a:off x="7595700" y="1890600"/>
            <a:ext cx="1434000" cy="9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Found the next optimal path! Push this node’s children and re-loop.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53" name="Google Shape;2353;p55"/>
          <p:cNvSpPr txBox="1"/>
          <p:nvPr/>
        </p:nvSpPr>
        <p:spPr>
          <a:xfrm>
            <a:off x="6314300" y="38376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repeat 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times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54" name="Google Shape;2354;p55"/>
          <p:cNvCxnSpPr>
            <a:stCxn id="2346" idx="1"/>
          </p:cNvCxnSpPr>
          <p:nvPr/>
        </p:nvCxnSpPr>
        <p:spPr>
          <a:xfrm rot="10800000">
            <a:off x="6304100" y="1681150"/>
            <a:ext cx="559200" cy="7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5" name="Google Shape;2355;p55"/>
          <p:cNvSpPr/>
          <p:nvPr/>
        </p:nvSpPr>
        <p:spPr>
          <a:xfrm>
            <a:off x="5336450" y="420200"/>
            <a:ext cx="2025600" cy="124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Our next optimal path has weight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 + 2. When we push children, we push our cumulative path weight with them (accumulating sidetrack weight).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6"/>
          <p:cNvSpPr/>
          <p:nvPr/>
        </p:nvSpPr>
        <p:spPr>
          <a:xfrm>
            <a:off x="7217825" y="1521575"/>
            <a:ext cx="1754100" cy="238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1" name="Google Shape;2361;p56"/>
          <p:cNvSpPr/>
          <p:nvPr/>
        </p:nvSpPr>
        <p:spPr>
          <a:xfrm>
            <a:off x="5155850" y="574875"/>
            <a:ext cx="3810300" cy="1844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2" name="Google Shape;2362;p5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63" name="Google Shape;2363;p5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64" name="Google Shape;2364;p5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65" name="Google Shape;2365;p5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pseudocode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6" name="Google Shape;2366;p56"/>
          <p:cNvSpPr/>
          <p:nvPr/>
        </p:nvSpPr>
        <p:spPr>
          <a:xfrm>
            <a:off x="361275" y="1639850"/>
            <a:ext cx="46308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7" name="Google Shape;2367;p56"/>
          <p:cNvSpPr/>
          <p:nvPr/>
        </p:nvSpPr>
        <p:spPr>
          <a:xfrm>
            <a:off x="5257175" y="717625"/>
            <a:ext cx="1169700" cy="435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G, s, t, k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8" name="Google Shape;2368;p56"/>
          <p:cNvSpPr/>
          <p:nvPr/>
        </p:nvSpPr>
        <p:spPr>
          <a:xfrm>
            <a:off x="5624225" y="192402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69" name="Google Shape;2369;p56"/>
          <p:cNvCxnSpPr>
            <a:stCxn id="2367" idx="2"/>
            <a:endCxn id="2368" idx="0"/>
          </p:cNvCxnSpPr>
          <p:nvPr/>
        </p:nvCxnSpPr>
        <p:spPr>
          <a:xfrm>
            <a:off x="5842025" y="1153225"/>
            <a:ext cx="0" cy="770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0" name="Google Shape;2370;p56"/>
          <p:cNvSpPr/>
          <p:nvPr/>
        </p:nvSpPr>
        <p:spPr>
          <a:xfrm>
            <a:off x="5664425" y="1332000"/>
            <a:ext cx="3552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71" name="Google Shape;2371;p56"/>
          <p:cNvCxnSpPr/>
          <p:nvPr/>
        </p:nvCxnSpPr>
        <p:spPr>
          <a:xfrm flipH="1" rot="-5400000">
            <a:off x="5910800" y="1449250"/>
            <a:ext cx="1221900" cy="180000"/>
          </a:xfrm>
          <a:prstGeom prst="bentConnector3">
            <a:avLst>
              <a:gd fmla="val -775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2" name="Google Shape;2372;p56"/>
          <p:cNvSpPr/>
          <p:nvPr/>
        </p:nvSpPr>
        <p:spPr>
          <a:xfrm>
            <a:off x="7217950" y="1924025"/>
            <a:ext cx="16197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, p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∀ u ⋹ V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3" name="Google Shape;2373;p56"/>
          <p:cNvCxnSpPr>
            <a:stCxn id="2368" idx="3"/>
            <a:endCxn id="2372" idx="1"/>
          </p:cNvCxnSpPr>
          <p:nvPr/>
        </p:nvCxnSpPr>
        <p:spPr>
          <a:xfrm>
            <a:off x="6059825" y="2141825"/>
            <a:ext cx="1158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4" name="Google Shape;2374;p56"/>
          <p:cNvSpPr/>
          <p:nvPr/>
        </p:nvSpPr>
        <p:spPr>
          <a:xfrm>
            <a:off x="6346375" y="1332000"/>
            <a:ext cx="497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5" name="Google Shape;2375;p56"/>
          <p:cNvSpPr/>
          <p:nvPr/>
        </p:nvSpPr>
        <p:spPr>
          <a:xfrm>
            <a:off x="6191898" y="198792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Djikstra’s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6" name="Google Shape;2376;p56"/>
          <p:cNvSpPr/>
          <p:nvPr/>
        </p:nvSpPr>
        <p:spPr>
          <a:xfrm>
            <a:off x="7810000" y="9898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7" name="Google Shape;2377;p56"/>
          <p:cNvCxnSpPr>
            <a:stCxn id="2372" idx="0"/>
            <a:endCxn id="2376" idx="2"/>
          </p:cNvCxnSpPr>
          <p:nvPr/>
        </p:nvCxnSpPr>
        <p:spPr>
          <a:xfrm rot="10800000">
            <a:off x="8027800" y="1425425"/>
            <a:ext cx="0" cy="498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8" name="Google Shape;2378;p56"/>
          <p:cNvSpPr/>
          <p:nvPr/>
        </p:nvSpPr>
        <p:spPr>
          <a:xfrm>
            <a:off x="7810000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9" name="Google Shape;2379;p56"/>
          <p:cNvCxnSpPr>
            <a:stCxn id="2372" idx="2"/>
            <a:endCxn id="2378" idx="0"/>
          </p:cNvCxnSpPr>
          <p:nvPr/>
        </p:nvCxnSpPr>
        <p:spPr>
          <a:xfrm>
            <a:off x="8027800" y="2359625"/>
            <a:ext cx="0" cy="88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0" name="Google Shape;2380;p56"/>
          <p:cNvSpPr/>
          <p:nvPr/>
        </p:nvSpPr>
        <p:spPr>
          <a:xfrm>
            <a:off x="7642600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, p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1" name="Google Shape;2381;p56"/>
          <p:cNvSpPr/>
          <p:nvPr/>
        </p:nvSpPr>
        <p:spPr>
          <a:xfrm>
            <a:off x="6676525" y="2632250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a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82" name="Google Shape;2382;p56"/>
          <p:cNvSpPr/>
          <p:nvPr/>
        </p:nvSpPr>
        <p:spPr>
          <a:xfrm>
            <a:off x="6676525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3" name="Google Shape;2383;p56"/>
          <p:cNvCxnSpPr>
            <a:stCxn id="2380" idx="1"/>
            <a:endCxn id="2381" idx="3"/>
          </p:cNvCxnSpPr>
          <p:nvPr/>
        </p:nvCxnSpPr>
        <p:spPr>
          <a:xfrm rot="10800000">
            <a:off x="7112200" y="2850050"/>
            <a:ext cx="53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4" name="Google Shape;2384;p56"/>
          <p:cNvCxnSpPr>
            <a:stCxn id="2378" idx="1"/>
            <a:endCxn id="2382" idx="3"/>
          </p:cNvCxnSpPr>
          <p:nvPr/>
        </p:nvCxnSpPr>
        <p:spPr>
          <a:xfrm rot="10800000">
            <a:off x="7112200" y="3461775"/>
            <a:ext cx="69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5" name="Google Shape;2385;p56"/>
          <p:cNvCxnSpPr>
            <a:stCxn id="2380" idx="1"/>
            <a:endCxn id="2382" idx="3"/>
          </p:cNvCxnSpPr>
          <p:nvPr/>
        </p:nvCxnSpPr>
        <p:spPr>
          <a:xfrm flipH="1">
            <a:off x="7112200" y="2850050"/>
            <a:ext cx="530400" cy="61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6" name="Google Shape;2386;p56"/>
          <p:cNvSpPr/>
          <p:nvPr/>
        </p:nvSpPr>
        <p:spPr>
          <a:xfrm>
            <a:off x="6262075" y="4169975"/>
            <a:ext cx="12645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cost, node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7" name="Google Shape;2387;p56"/>
          <p:cNvCxnSpPr>
            <a:stCxn id="2382" idx="2"/>
            <a:endCxn id="2386" idx="0"/>
          </p:cNvCxnSpPr>
          <p:nvPr/>
        </p:nvCxnSpPr>
        <p:spPr>
          <a:xfrm>
            <a:off x="6894325" y="3679575"/>
            <a:ext cx="0" cy="49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8" name="Google Shape;2388;p56"/>
          <p:cNvCxnSpPr>
            <a:stCxn id="2386" idx="1"/>
            <a:endCxn id="2381" idx="1"/>
          </p:cNvCxnSpPr>
          <p:nvPr/>
        </p:nvCxnSpPr>
        <p:spPr>
          <a:xfrm flipH="1" rot="10800000">
            <a:off x="6262075" y="2849975"/>
            <a:ext cx="414600" cy="1537800"/>
          </a:xfrm>
          <a:prstGeom prst="bentConnector3">
            <a:avLst>
              <a:gd fmla="val -201254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9" name="Google Shape;2389;p56"/>
          <p:cNvSpPr/>
          <p:nvPr/>
        </p:nvSpPr>
        <p:spPr>
          <a:xfrm>
            <a:off x="5114325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cost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90" name="Google Shape;2390;p56"/>
          <p:cNvCxnSpPr>
            <a:endCxn id="2382" idx="1"/>
          </p:cNvCxnSpPr>
          <p:nvPr/>
        </p:nvCxnSpPr>
        <p:spPr>
          <a:xfrm>
            <a:off x="5427625" y="3457275"/>
            <a:ext cx="1248900" cy="4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1" name="Google Shape;2391;p56"/>
          <p:cNvSpPr/>
          <p:nvPr/>
        </p:nvSpPr>
        <p:spPr>
          <a:xfrm>
            <a:off x="5666925" y="330577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outgoing edges</a:t>
            </a:r>
            <a:endParaRPr b="1" sz="9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2" name="Google Shape;2392;p56"/>
          <p:cNvSpPr/>
          <p:nvPr/>
        </p:nvSpPr>
        <p:spPr>
          <a:xfrm>
            <a:off x="6509125" y="24189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return!</a:t>
            </a:r>
            <a:endParaRPr b="1" sz="12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3" name="Google Shape;2393;p56"/>
          <p:cNvSpPr/>
          <p:nvPr/>
        </p:nvSpPr>
        <p:spPr>
          <a:xfrm>
            <a:off x="6876250" y="386275"/>
            <a:ext cx="1369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Graph creation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94" name="Google Shape;2394;p56"/>
          <p:cNvSpPr/>
          <p:nvPr/>
        </p:nvSpPr>
        <p:spPr>
          <a:xfrm>
            <a:off x="5114325" y="4661575"/>
            <a:ext cx="1369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K-pop algorithm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00" name="Google Shape;2400;p5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01" name="Google Shape;2401;p5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02" name="Google Shape;2402;p57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1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3" name="Google Shape;2403;p57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1: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Graph reversal / Dijkstra’s</a:t>
            </a:r>
            <a:endParaRPr i="1" sz="17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4" name="Google Shape;2404;p57"/>
          <p:cNvCxnSpPr>
            <a:stCxn id="2405" idx="2"/>
            <a:endCxn id="2406" idx="0"/>
          </p:cNvCxnSpPr>
          <p:nvPr/>
        </p:nvCxnSpPr>
        <p:spPr>
          <a:xfrm>
            <a:off x="5600725" y="3701750"/>
            <a:ext cx="0" cy="31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6" name="Google Shape;2406;p57"/>
          <p:cNvSpPr txBox="1"/>
          <p:nvPr/>
        </p:nvSpPr>
        <p:spPr>
          <a:xfrm>
            <a:off x="4325275" y="40162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Follows a well-documented, optimized Djikstra’s algorithm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5" name="Google Shape;2405;p57"/>
          <p:cNvSpPr/>
          <p:nvPr/>
        </p:nvSpPr>
        <p:spPr>
          <a:xfrm>
            <a:off x="3279775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7" name="Google Shape;2407;p57"/>
          <p:cNvCxnSpPr>
            <a:stCxn id="2403" idx="3"/>
            <a:endCxn id="2405" idx="1"/>
          </p:cNvCxnSpPr>
          <p:nvPr/>
        </p:nvCxnSpPr>
        <p:spPr>
          <a:xfrm>
            <a:off x="2209425" y="2803850"/>
            <a:ext cx="107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8" name="Google Shape;2408;p57"/>
          <p:cNvSpPr txBox="1"/>
          <p:nvPr/>
        </p:nvSpPr>
        <p:spPr>
          <a:xfrm>
            <a:off x="7776375" y="27206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9" name="Google Shape;2409;p57"/>
          <p:cNvSpPr txBox="1"/>
          <p:nvPr/>
        </p:nvSpPr>
        <p:spPr>
          <a:xfrm>
            <a:off x="7776375" y="30756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10" name="Google Shape;2410;p57"/>
          <p:cNvSpPr txBox="1"/>
          <p:nvPr/>
        </p:nvSpPr>
        <p:spPr>
          <a:xfrm>
            <a:off x="2137050" y="2882075"/>
            <a:ext cx="126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5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16" name="Google Shape;2416;p58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17" name="Google Shape;2417;p58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18" name="Google Shape;2418;p58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2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9" name="Google Shape;2419;p58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2: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G’ construction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0" name="Google Shape;2420;p58"/>
          <p:cNvSpPr txBox="1"/>
          <p:nvPr/>
        </p:nvSpPr>
        <p:spPr>
          <a:xfrm>
            <a:off x="4347875" y="40566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persistent heaps, all edges are visited once and all vertices have logarithmic inserts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21" name="Google Shape;2421;p58"/>
          <p:cNvCxnSpPr>
            <a:stCxn id="2422" idx="2"/>
            <a:endCxn id="2420" idx="0"/>
          </p:cNvCxnSpPr>
          <p:nvPr/>
        </p:nvCxnSpPr>
        <p:spPr>
          <a:xfrm>
            <a:off x="5623325" y="3701750"/>
            <a:ext cx="0" cy="354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2" name="Google Shape;2422;p58"/>
          <p:cNvSpPr/>
          <p:nvPr/>
        </p:nvSpPr>
        <p:spPr>
          <a:xfrm>
            <a:off x="3302375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23" name="Google Shape;2423;p58"/>
          <p:cNvCxnSpPr>
            <a:stCxn id="2419" idx="3"/>
            <a:endCxn id="2422" idx="1"/>
          </p:cNvCxnSpPr>
          <p:nvPr/>
        </p:nvCxnSpPr>
        <p:spPr>
          <a:xfrm>
            <a:off x="2209425" y="2803850"/>
            <a:ext cx="10929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58"/>
          <p:cNvSpPr txBox="1"/>
          <p:nvPr/>
        </p:nvSpPr>
        <p:spPr>
          <a:xfrm>
            <a:off x="7951375" y="26444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5" name="Google Shape;2425;p58"/>
          <p:cNvSpPr txBox="1"/>
          <p:nvPr/>
        </p:nvSpPr>
        <p:spPr>
          <a:xfrm>
            <a:off x="7951375" y="304610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6" name="Google Shape;2426;p58"/>
          <p:cNvSpPr txBox="1"/>
          <p:nvPr/>
        </p:nvSpPr>
        <p:spPr>
          <a:xfrm>
            <a:off x="2489825" y="28177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32" name="Google Shape;2432;p5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33" name="Google Shape;2433;p5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34" name="Google Shape;2434;p59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3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5" name="Google Shape;2435;p59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3: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k-pop algorithm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6" name="Google Shape;2436;p59"/>
          <p:cNvSpPr txBox="1"/>
          <p:nvPr/>
        </p:nvSpPr>
        <p:spPr>
          <a:xfrm>
            <a:off x="4374800" y="398925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loop through a constant time algorithm until we reach k total paths accumulated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37" name="Google Shape;2437;p59"/>
          <p:cNvCxnSpPr>
            <a:stCxn id="2438" idx="2"/>
            <a:endCxn id="2436" idx="0"/>
          </p:cNvCxnSpPr>
          <p:nvPr/>
        </p:nvCxnSpPr>
        <p:spPr>
          <a:xfrm>
            <a:off x="5650250" y="3701750"/>
            <a:ext cx="0" cy="287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59"/>
          <p:cNvSpPr/>
          <p:nvPr/>
        </p:nvSpPr>
        <p:spPr>
          <a:xfrm>
            <a:off x="3329300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9" name="Google Shape;2439;p59"/>
          <p:cNvSpPr txBox="1"/>
          <p:nvPr/>
        </p:nvSpPr>
        <p:spPr>
          <a:xfrm>
            <a:off x="7971200" y="25423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0000FF"/>
                </a:solidFill>
                <a:latin typeface="Lexend Light"/>
                <a:ea typeface="Lexend Light"/>
                <a:cs typeface="Lexend Light"/>
                <a:sym typeface="Lexend Light"/>
              </a:rPr>
              <a:t>k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40" name="Google Shape;2440;p59"/>
          <p:cNvSpPr txBox="1"/>
          <p:nvPr/>
        </p:nvSpPr>
        <p:spPr>
          <a:xfrm>
            <a:off x="7971200" y="280252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 (with persistence techniques)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41" name="Google Shape;2441;p59"/>
          <p:cNvCxnSpPr>
            <a:stCxn id="2435" idx="3"/>
            <a:endCxn id="2438" idx="1"/>
          </p:cNvCxnSpPr>
          <p:nvPr/>
        </p:nvCxnSpPr>
        <p:spPr>
          <a:xfrm>
            <a:off x="2209425" y="2803850"/>
            <a:ext cx="11199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2" name="Google Shape;2442;p59"/>
          <p:cNvSpPr txBox="1"/>
          <p:nvPr/>
        </p:nvSpPr>
        <p:spPr>
          <a:xfrm>
            <a:off x="4861500" y="887125"/>
            <a:ext cx="3302400" cy="3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Overall: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6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48" name="Google Shape;2448;p60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49" name="Google Shape;2449;p60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50" name="Google Shape;2450;p60"/>
          <p:cNvSpPr/>
          <p:nvPr/>
        </p:nvSpPr>
        <p:spPr>
          <a:xfrm>
            <a:off x="2713350" y="2644800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51" name="Google Shape;2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3824000"/>
            <a:ext cx="6899076" cy="1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000"/>
            <a:ext cx="2408550" cy="282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3630325"/>
            <a:ext cx="5459274" cy="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6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59" name="Google Shape;2459;p6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60" name="Google Shape;2460;p6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61" name="Google Shape;2461;p61"/>
          <p:cNvSpPr/>
          <p:nvPr/>
        </p:nvSpPr>
        <p:spPr>
          <a:xfrm>
            <a:off x="4649900" y="717625"/>
            <a:ext cx="4392900" cy="191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Need to generate many different paths to the same endpoint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Paths may share some edges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Speed is essential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2" name="Google Shape;2462;p61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3" name="Google Shape;2463;p61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4" name="Google Shape;2464;p61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5" name="Google Shape;2465;p61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6" name="Google Shape;2466;p61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7" name="Google Shape;2467;p61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8" name="Google Shape;2468;p61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9" name="Google Shape;2469;p61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70" name="Google Shape;2470;p61"/>
          <p:cNvCxnSpPr>
            <a:stCxn id="2471" idx="4"/>
            <a:endCxn id="2463" idx="0"/>
          </p:cNvCxnSpPr>
          <p:nvPr/>
        </p:nvCxnSpPr>
        <p:spPr>
          <a:xfrm flipH="1">
            <a:off x="793100" y="2502325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2" name="Google Shape;2472;p61"/>
          <p:cNvCxnSpPr>
            <a:stCxn id="2471" idx="6"/>
            <a:endCxn id="2462" idx="2"/>
          </p:cNvCxnSpPr>
          <p:nvPr/>
        </p:nvCxnSpPr>
        <p:spPr>
          <a:xfrm>
            <a:off x="1244563" y="22169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3" name="Google Shape;2473;p61"/>
          <p:cNvCxnSpPr>
            <a:stCxn id="2463" idx="4"/>
            <a:endCxn id="2465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4" name="Google Shape;2474;p61"/>
          <p:cNvCxnSpPr>
            <a:stCxn id="2462" idx="4"/>
            <a:endCxn id="2462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61"/>
          <p:cNvCxnSpPr>
            <a:stCxn id="2462" idx="3"/>
            <a:endCxn id="2463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76" name="Google Shape;2476;p61"/>
          <p:cNvCxnSpPr>
            <a:stCxn id="2467" idx="6"/>
            <a:endCxn id="2468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7" name="Google Shape;2477;p61"/>
          <p:cNvCxnSpPr>
            <a:stCxn id="2465" idx="6"/>
            <a:endCxn id="2464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78" name="Google Shape;2478;p61"/>
          <p:cNvCxnSpPr>
            <a:stCxn id="2464" idx="7"/>
            <a:endCxn id="246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9" name="Google Shape;2479;p61"/>
          <p:cNvCxnSpPr>
            <a:stCxn id="2466" idx="6"/>
            <a:endCxn id="2469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0" name="Google Shape;2480;p61"/>
          <p:cNvCxnSpPr>
            <a:stCxn id="2469" idx="4"/>
            <a:endCxn id="2468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1" name="Google Shape;2481;p61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2" name="Google Shape;2482;p61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3" name="Google Shape;2483;p61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4" name="Google Shape;2484;p61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5" name="Google Shape;2485;p61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6" name="Google Shape;2486;p61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7" name="Google Shape;2487;p61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8" name="Google Shape;2488;p61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89" name="Google Shape;2489;p61"/>
          <p:cNvCxnSpPr>
            <a:stCxn id="2464" idx="5"/>
            <a:endCxn id="2467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0" name="Google Shape;2490;p61"/>
          <p:cNvCxnSpPr>
            <a:stCxn id="2462" idx="4"/>
            <a:endCxn id="2464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1" name="Google Shape;2491;p61"/>
          <p:cNvCxnSpPr>
            <a:stCxn id="2465" idx="6"/>
            <a:endCxn id="2467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2" name="Google Shape;2492;p61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3" name="Google Shape;2493;p61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4" name="Google Shape;2494;p61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5" name="Google Shape;2495;p61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6" name="Google Shape;2496;p61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Motivation (bonus slide)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97" name="Google Shape;24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63" y="1807188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60963" y="2708075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73777">
            <a:off x="972387" y="3915524"/>
            <a:ext cx="953401" cy="95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0" y="2760525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48499">
            <a:off x="2980125" y="3871462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762" y="32516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614772">
            <a:off x="3429637" y="26855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247209">
            <a:off x="4547950" y="3673911"/>
            <a:ext cx="1058775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25" y="1745738"/>
            <a:ext cx="913200" cy="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225" y="1644750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913" y="1486175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8988" y="1628750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600" y="1486162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-34074" y="1644747"/>
            <a:ext cx="1058775" cy="97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2825" y="3741217"/>
            <a:ext cx="581400" cy="116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" name="Google Shape;19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450"/>
            <a:ext cx="7667850" cy="332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5" name="Google Shape;1935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8" name="Google Shape;1938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0" name="Google Shape;194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3" name="Google Shape;1943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4" name="Google Shape;1944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6" name="Google Shape;1946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48" name="Google Shape;1948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0" name="Google Shape;1950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2" name="Google Shape;1952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3" name="Google Shape;1953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54" name="Google Shape;195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9" name="Google Shape;1949;p46"/>
          <p:cNvSpPr/>
          <p:nvPr/>
        </p:nvSpPr>
        <p:spPr>
          <a:xfrm>
            <a:off x="663225" y="19319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9" name="Google Shape;1939;p46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1" name="Google Shape;1951;p46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6" name="Google Shape;1936;p46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6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955" name="Google Shape;1955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6" name="Google Shape;1956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7" name="Google Shape;1957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8" name="Google Shape;1958;p46"/>
          <p:cNvCxnSpPr>
            <a:stCxn id="1945" idx="4"/>
            <a:endCxn id="1945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0" name="Google Shape;196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1" name="Google Shape;1961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2" name="Google Shape;1962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3" name="Google Shape;1963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4" name="Google Shape;1964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5" name="Google Shape;1965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6" name="Google Shape;1966;p46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7" name="Google Shape;1967;p46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74" name="Google Shape;197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5" name="Google Shape;1975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6" name="Google Shape;1976;p46"/>
          <p:cNvCxnSpPr>
            <a:stCxn id="1951" idx="6"/>
            <a:endCxn id="1941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7" name="Google Shape;1977;p46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8" name="Google Shape;1978;p46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46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0" name="Google Shape;1980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1" name="Google Shape;1981;p46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2" name="Google Shape;1982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83" name="Google Shape;1983;p4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84" name="Google Shape;1984;p4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Problem statement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3368500" y="1644750"/>
            <a:ext cx="5390700" cy="927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Given graph G = (V,E), number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and vertices S and T, find and return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unique shortest paths between vertices S and 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7" name="Google Shape;1987;p46"/>
          <p:cNvSpPr/>
          <p:nvPr/>
        </p:nvSpPr>
        <p:spPr>
          <a:xfrm>
            <a:off x="7805800" y="2641075"/>
            <a:ext cx="953400" cy="570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|E|, 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|V|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8" name="Google Shape;1988;p46"/>
          <p:cNvSpPr/>
          <p:nvPr/>
        </p:nvSpPr>
        <p:spPr>
          <a:xfrm>
            <a:off x="6166200" y="3384575"/>
            <a:ext cx="2870400" cy="1396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Naive approach: modified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visiting each vertex at most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Runtime = O(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94" name="Google Shape;1994;p4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95" name="Google Shape;1995;p4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96" name="Google Shape;1996;p47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Why is this problem difficult?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7" name="Google Shape;1997;p47"/>
          <p:cNvSpPr/>
          <p:nvPr/>
        </p:nvSpPr>
        <p:spPr>
          <a:xfrm>
            <a:off x="441225" y="1910250"/>
            <a:ext cx="4130700" cy="2634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Finding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shortest paths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between two terminals, s and t, is difficult - a priority queue alone struggles to consider how each edge impacts the distance between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faster than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 We cannot simply pop off a new path in 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 as is.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can we reframe our problem to only contain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one terminal?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98" name="Google Shape;19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25" y="2212438"/>
            <a:ext cx="4014000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9" name="Google Shape;1999;p47"/>
          <p:cNvCxnSpPr>
            <a:stCxn id="2000" idx="6"/>
            <a:endCxn id="2001" idx="2"/>
          </p:cNvCxnSpPr>
          <p:nvPr/>
        </p:nvCxnSpPr>
        <p:spPr>
          <a:xfrm flipH="1" rot="10800000">
            <a:off x="7524439" y="3338028"/>
            <a:ext cx="608100" cy="2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2" name="Google Shape;2002;p47"/>
          <p:cNvCxnSpPr>
            <a:stCxn id="2003" idx="7"/>
            <a:endCxn id="2000" idx="2"/>
          </p:cNvCxnSpPr>
          <p:nvPr/>
        </p:nvCxnSpPr>
        <p:spPr>
          <a:xfrm flipH="1" rot="10800000">
            <a:off x="6472587" y="3340582"/>
            <a:ext cx="664800" cy="19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4" name="Google Shape;2004;p47"/>
          <p:cNvCxnSpPr>
            <a:stCxn id="2005" idx="6"/>
            <a:endCxn id="2006" idx="2"/>
          </p:cNvCxnSpPr>
          <p:nvPr/>
        </p:nvCxnSpPr>
        <p:spPr>
          <a:xfrm flipH="1" rot="10800000">
            <a:off x="7390415" y="3969746"/>
            <a:ext cx="516900" cy="238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7" name="Google Shape;2007;p47"/>
          <p:cNvCxnSpPr>
            <a:stCxn id="2001" idx="4"/>
            <a:endCxn id="2006" idx="7"/>
          </p:cNvCxnSpPr>
          <p:nvPr/>
        </p:nvCxnSpPr>
        <p:spPr>
          <a:xfrm flipH="1">
            <a:off x="8237617" y="3538561"/>
            <a:ext cx="88500" cy="289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8" name="Google Shape;2008;p47"/>
          <p:cNvCxnSpPr>
            <a:stCxn id="2009" idx="4"/>
            <a:endCxn id="2003" idx="0"/>
          </p:cNvCxnSpPr>
          <p:nvPr/>
        </p:nvCxnSpPr>
        <p:spPr>
          <a:xfrm>
            <a:off x="6241444" y="2946674"/>
            <a:ext cx="94200" cy="531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0" name="Google Shape;2010;p47"/>
          <p:cNvCxnSpPr>
            <a:stCxn id="2009" idx="3"/>
            <a:endCxn id="2011" idx="7"/>
          </p:cNvCxnSpPr>
          <p:nvPr/>
        </p:nvCxnSpPr>
        <p:spPr>
          <a:xfrm flipH="1">
            <a:off x="5370519" y="2887935"/>
            <a:ext cx="734100" cy="49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2" name="Google Shape;2012;p47"/>
          <p:cNvCxnSpPr>
            <a:stCxn id="2013" idx="4"/>
            <a:endCxn id="2011" idx="0"/>
          </p:cNvCxnSpPr>
          <p:nvPr/>
        </p:nvCxnSpPr>
        <p:spPr>
          <a:xfrm flipH="1">
            <a:off x="5233768" y="2857913"/>
            <a:ext cx="107100" cy="4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4" name="Google Shape;2014;p47"/>
          <p:cNvCxnSpPr>
            <a:stCxn id="2011" idx="4"/>
            <a:endCxn id="2015" idx="1"/>
          </p:cNvCxnSpPr>
          <p:nvPr/>
        </p:nvCxnSpPr>
        <p:spPr>
          <a:xfrm>
            <a:off x="5233792" y="3726485"/>
            <a:ext cx="280200" cy="33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6" name="Google Shape;2016;p47"/>
          <p:cNvCxnSpPr>
            <a:stCxn id="2013" idx="6"/>
            <a:endCxn id="2009" idx="2"/>
          </p:cNvCxnSpPr>
          <p:nvPr/>
        </p:nvCxnSpPr>
        <p:spPr>
          <a:xfrm>
            <a:off x="5534368" y="2657363"/>
            <a:ext cx="513600" cy="88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7" name="Google Shape;2017;p47"/>
          <p:cNvCxnSpPr>
            <a:stCxn id="2015" idx="6"/>
            <a:endCxn id="2003" idx="3"/>
          </p:cNvCxnSpPr>
          <p:nvPr/>
        </p:nvCxnSpPr>
        <p:spPr>
          <a:xfrm flipH="1" rot="10800000">
            <a:off x="5844294" y="3820946"/>
            <a:ext cx="354600" cy="38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8" name="Google Shape;2018;p47"/>
          <p:cNvCxnSpPr>
            <a:stCxn id="2003" idx="5"/>
            <a:endCxn id="2005" idx="2"/>
          </p:cNvCxnSpPr>
          <p:nvPr/>
        </p:nvCxnSpPr>
        <p:spPr>
          <a:xfrm>
            <a:off x="6472587" y="3821003"/>
            <a:ext cx="530700" cy="38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3" name="Google Shape;2013;p47"/>
          <p:cNvSpPr/>
          <p:nvPr/>
        </p:nvSpPr>
        <p:spPr>
          <a:xfrm>
            <a:off x="5147368" y="245681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6047944" y="2545574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1" name="Google Shape;2011;p47"/>
          <p:cNvSpPr/>
          <p:nvPr/>
        </p:nvSpPr>
        <p:spPr>
          <a:xfrm>
            <a:off x="5040292" y="3325385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3" name="Google Shape;2003;p47"/>
          <p:cNvSpPr/>
          <p:nvPr/>
        </p:nvSpPr>
        <p:spPr>
          <a:xfrm>
            <a:off x="6142262" y="347864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5" name="Google Shape;2015;p47"/>
          <p:cNvSpPr/>
          <p:nvPr/>
        </p:nvSpPr>
        <p:spPr>
          <a:xfrm>
            <a:off x="5457294" y="400739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7"/>
          <p:cNvSpPr/>
          <p:nvPr/>
        </p:nvSpPr>
        <p:spPr>
          <a:xfrm>
            <a:off x="7137439" y="3140178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5" name="Google Shape;2005;p47"/>
          <p:cNvSpPr/>
          <p:nvPr/>
        </p:nvSpPr>
        <p:spPr>
          <a:xfrm>
            <a:off x="7003415" y="400739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6" name="Google Shape;2006;p47"/>
          <p:cNvSpPr/>
          <p:nvPr/>
        </p:nvSpPr>
        <p:spPr>
          <a:xfrm>
            <a:off x="7907312" y="3769192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1" name="Google Shape;2001;p47"/>
          <p:cNvSpPr/>
          <p:nvPr/>
        </p:nvSpPr>
        <p:spPr>
          <a:xfrm>
            <a:off x="8132617" y="3137461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19" name="Google Shape;2019;p47"/>
          <p:cNvCxnSpPr>
            <a:stCxn id="2009" idx="4"/>
            <a:endCxn id="2009" idx="4"/>
          </p:cNvCxnSpPr>
          <p:nvPr/>
        </p:nvCxnSpPr>
        <p:spPr>
          <a:xfrm>
            <a:off x="6241444" y="2946674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47"/>
          <p:cNvSpPr/>
          <p:nvPr/>
        </p:nvSpPr>
        <p:spPr>
          <a:xfrm>
            <a:off x="5691437" y="253878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1" name="Google Shape;2021;p47"/>
          <p:cNvSpPr/>
          <p:nvPr/>
        </p:nvSpPr>
        <p:spPr>
          <a:xfrm>
            <a:off x="5187615" y="298341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2" name="Google Shape;2022;p47"/>
          <p:cNvSpPr/>
          <p:nvPr/>
        </p:nvSpPr>
        <p:spPr>
          <a:xfrm>
            <a:off x="5596745" y="303961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3" name="Google Shape;2023;p47"/>
          <p:cNvSpPr/>
          <p:nvPr/>
        </p:nvSpPr>
        <p:spPr>
          <a:xfrm>
            <a:off x="5271638" y="378811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4" name="Google Shape;2024;p47"/>
          <p:cNvSpPr/>
          <p:nvPr/>
        </p:nvSpPr>
        <p:spPr>
          <a:xfrm>
            <a:off x="5893589" y="3906220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5" name="Google Shape;2025;p47"/>
          <p:cNvSpPr/>
          <p:nvPr/>
        </p:nvSpPr>
        <p:spPr>
          <a:xfrm>
            <a:off x="7728805" y="322977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6" name="Google Shape;2026;p47"/>
          <p:cNvSpPr/>
          <p:nvPr/>
        </p:nvSpPr>
        <p:spPr>
          <a:xfrm>
            <a:off x="8326163" y="364501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7" name="Google Shape;2027;p47"/>
          <p:cNvSpPr/>
          <p:nvPr/>
        </p:nvSpPr>
        <p:spPr>
          <a:xfrm>
            <a:off x="7549141" y="400739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8" name="Google Shape;2028;p47"/>
          <p:cNvCxnSpPr>
            <a:stCxn id="2015" idx="6"/>
            <a:endCxn id="2005" idx="2"/>
          </p:cNvCxnSpPr>
          <p:nvPr/>
        </p:nvCxnSpPr>
        <p:spPr>
          <a:xfrm>
            <a:off x="5844294" y="4207946"/>
            <a:ext cx="1159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9" name="Google Shape;2029;p47"/>
          <p:cNvSpPr/>
          <p:nvPr/>
        </p:nvSpPr>
        <p:spPr>
          <a:xfrm>
            <a:off x="6287064" y="409399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0" name="Google Shape;2030;p47"/>
          <p:cNvSpPr/>
          <p:nvPr/>
        </p:nvSpPr>
        <p:spPr>
          <a:xfrm>
            <a:off x="6714802" y="3320901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1" name="Google Shape;2031;p47"/>
          <p:cNvSpPr/>
          <p:nvPr/>
        </p:nvSpPr>
        <p:spPr>
          <a:xfrm>
            <a:off x="6188868" y="304791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2" name="Google Shape;2032;p47"/>
          <p:cNvSpPr/>
          <p:nvPr/>
        </p:nvSpPr>
        <p:spPr>
          <a:xfrm>
            <a:off x="6589475" y="386150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33" name="Google Shape;2033;p47"/>
          <p:cNvCxnSpPr>
            <a:stCxn id="2024" idx="0"/>
            <a:endCxn id="2034" idx="2"/>
          </p:cNvCxnSpPr>
          <p:nvPr/>
        </p:nvCxnSpPr>
        <p:spPr>
          <a:xfrm flipH="1" rot="10800000">
            <a:off x="5993339" y="2041120"/>
            <a:ext cx="1133700" cy="1865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47"/>
          <p:cNvCxnSpPr>
            <a:stCxn id="2032" idx="0"/>
            <a:endCxn id="2034" idx="2"/>
          </p:cNvCxnSpPr>
          <p:nvPr/>
        </p:nvCxnSpPr>
        <p:spPr>
          <a:xfrm flipH="1" rot="10800000">
            <a:off x="6689225" y="2041106"/>
            <a:ext cx="437700" cy="1820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47"/>
          <p:cNvSpPr/>
          <p:nvPr/>
        </p:nvSpPr>
        <p:spPr>
          <a:xfrm>
            <a:off x="5796250" y="765982"/>
            <a:ext cx="2661600" cy="1275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How do these edges differ in priority considering both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? How about 3 paths down the line? We must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evaluate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times.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41" name="Google Shape;2041;p48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42" name="Google Shape;2042;p48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43" name="Google Shape;2043;p48"/>
          <p:cNvSpPr/>
          <p:nvPr/>
        </p:nvSpPr>
        <p:spPr>
          <a:xfrm>
            <a:off x="5112025" y="710100"/>
            <a:ext cx="27834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A solution!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4" name="Google Shape;2044;p48"/>
          <p:cNvSpPr/>
          <p:nvPr/>
        </p:nvSpPr>
        <p:spPr>
          <a:xfrm>
            <a:off x="441225" y="1757850"/>
            <a:ext cx="4422000" cy="1655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From Eppstein himself, “The main idea of our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shortest paths algorithm, then, is to translate the problem from one with two terminals,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and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to a problem with only one terminal. One can find paths from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simply by finding paths from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any other vertex and concatenating a shortest path from that vertex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.”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441225" y="3727650"/>
            <a:ext cx="4422000" cy="104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Djikstra’s finds the shortest path from s to all nodes, thus we reverse the graph to find the shortest path from all nodes to t.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46" name="Google Shape;20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25" y="2068700"/>
            <a:ext cx="3754624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7" name="Google Shape;2047;p48"/>
          <p:cNvCxnSpPr>
            <a:stCxn id="2048" idx="6"/>
            <a:endCxn id="2049" idx="2"/>
          </p:cNvCxnSpPr>
          <p:nvPr/>
        </p:nvCxnSpPr>
        <p:spPr>
          <a:xfrm flipH="1" rot="10800000">
            <a:off x="7723139" y="3194278"/>
            <a:ext cx="608100" cy="2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0" name="Google Shape;2050;p48"/>
          <p:cNvCxnSpPr>
            <a:stCxn id="2051" idx="7"/>
            <a:endCxn id="2048" idx="2"/>
          </p:cNvCxnSpPr>
          <p:nvPr/>
        </p:nvCxnSpPr>
        <p:spPr>
          <a:xfrm flipH="1" rot="10800000">
            <a:off x="6671287" y="3196832"/>
            <a:ext cx="664800" cy="19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2" name="Google Shape;2052;p48"/>
          <p:cNvCxnSpPr>
            <a:stCxn id="2053" idx="6"/>
            <a:endCxn id="2054" idx="2"/>
          </p:cNvCxnSpPr>
          <p:nvPr/>
        </p:nvCxnSpPr>
        <p:spPr>
          <a:xfrm flipH="1" rot="10800000">
            <a:off x="7589115" y="3825996"/>
            <a:ext cx="516900" cy="238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5" name="Google Shape;2055;p48"/>
          <p:cNvCxnSpPr>
            <a:stCxn id="2049" idx="4"/>
            <a:endCxn id="2054" idx="7"/>
          </p:cNvCxnSpPr>
          <p:nvPr/>
        </p:nvCxnSpPr>
        <p:spPr>
          <a:xfrm flipH="1">
            <a:off x="8436317" y="3394811"/>
            <a:ext cx="88500" cy="289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6" name="Google Shape;2056;p48"/>
          <p:cNvCxnSpPr>
            <a:stCxn id="2057" idx="4"/>
            <a:endCxn id="2051" idx="0"/>
          </p:cNvCxnSpPr>
          <p:nvPr/>
        </p:nvCxnSpPr>
        <p:spPr>
          <a:xfrm>
            <a:off x="6440144" y="2802924"/>
            <a:ext cx="94200" cy="531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8" name="Google Shape;2058;p48"/>
          <p:cNvCxnSpPr>
            <a:stCxn id="2057" idx="3"/>
            <a:endCxn id="2059" idx="7"/>
          </p:cNvCxnSpPr>
          <p:nvPr/>
        </p:nvCxnSpPr>
        <p:spPr>
          <a:xfrm flipH="1">
            <a:off x="5569219" y="2744185"/>
            <a:ext cx="734100" cy="49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0" name="Google Shape;2060;p48"/>
          <p:cNvCxnSpPr>
            <a:stCxn id="2061" idx="4"/>
            <a:endCxn id="2059" idx="0"/>
          </p:cNvCxnSpPr>
          <p:nvPr/>
        </p:nvCxnSpPr>
        <p:spPr>
          <a:xfrm flipH="1">
            <a:off x="5432468" y="2714163"/>
            <a:ext cx="107100" cy="4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2" name="Google Shape;2062;p48"/>
          <p:cNvCxnSpPr>
            <a:stCxn id="2059" idx="4"/>
            <a:endCxn id="2063" idx="1"/>
          </p:cNvCxnSpPr>
          <p:nvPr/>
        </p:nvCxnSpPr>
        <p:spPr>
          <a:xfrm>
            <a:off x="5432492" y="3582735"/>
            <a:ext cx="280200" cy="33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4" name="Google Shape;2064;p48"/>
          <p:cNvCxnSpPr>
            <a:stCxn id="2061" idx="6"/>
            <a:endCxn id="2057" idx="2"/>
          </p:cNvCxnSpPr>
          <p:nvPr/>
        </p:nvCxnSpPr>
        <p:spPr>
          <a:xfrm>
            <a:off x="5733068" y="2513613"/>
            <a:ext cx="513600" cy="88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5" name="Google Shape;2065;p48"/>
          <p:cNvCxnSpPr>
            <a:stCxn id="2063" idx="6"/>
            <a:endCxn id="2051" idx="3"/>
          </p:cNvCxnSpPr>
          <p:nvPr/>
        </p:nvCxnSpPr>
        <p:spPr>
          <a:xfrm flipH="1" rot="10800000">
            <a:off x="6042994" y="3677196"/>
            <a:ext cx="354600" cy="38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6" name="Google Shape;2066;p48"/>
          <p:cNvCxnSpPr>
            <a:stCxn id="2051" idx="5"/>
            <a:endCxn id="2053" idx="2"/>
          </p:cNvCxnSpPr>
          <p:nvPr/>
        </p:nvCxnSpPr>
        <p:spPr>
          <a:xfrm>
            <a:off x="6671287" y="3677253"/>
            <a:ext cx="530700" cy="38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61" name="Google Shape;2061;p48"/>
          <p:cNvSpPr/>
          <p:nvPr/>
        </p:nvSpPr>
        <p:spPr>
          <a:xfrm>
            <a:off x="5346068" y="231306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6246644" y="2401824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9" name="Google Shape;2059;p48"/>
          <p:cNvSpPr/>
          <p:nvPr/>
        </p:nvSpPr>
        <p:spPr>
          <a:xfrm>
            <a:off x="5238992" y="3181635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1" name="Google Shape;2051;p48"/>
          <p:cNvSpPr/>
          <p:nvPr/>
        </p:nvSpPr>
        <p:spPr>
          <a:xfrm>
            <a:off x="6340962" y="333489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5655994" y="386364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7336139" y="2996428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7202115" y="386364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8106012" y="3625442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8331317" y="2993711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67" name="Google Shape;2067;p48"/>
          <p:cNvCxnSpPr>
            <a:stCxn id="2057" idx="4"/>
            <a:endCxn id="2057" idx="4"/>
          </p:cNvCxnSpPr>
          <p:nvPr/>
        </p:nvCxnSpPr>
        <p:spPr>
          <a:xfrm>
            <a:off x="6440144" y="2802924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8" name="Google Shape;2068;p48"/>
          <p:cNvSpPr/>
          <p:nvPr/>
        </p:nvSpPr>
        <p:spPr>
          <a:xfrm>
            <a:off x="5890137" y="239503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5386315" y="283966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0" name="Google Shape;2070;p48"/>
          <p:cNvSpPr/>
          <p:nvPr/>
        </p:nvSpPr>
        <p:spPr>
          <a:xfrm>
            <a:off x="5795445" y="289586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1" name="Google Shape;2071;p48"/>
          <p:cNvSpPr/>
          <p:nvPr/>
        </p:nvSpPr>
        <p:spPr>
          <a:xfrm>
            <a:off x="5470338" y="364436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2" name="Google Shape;2072;p48"/>
          <p:cNvSpPr/>
          <p:nvPr/>
        </p:nvSpPr>
        <p:spPr>
          <a:xfrm>
            <a:off x="6092289" y="3762470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3" name="Google Shape;2073;p48"/>
          <p:cNvSpPr/>
          <p:nvPr/>
        </p:nvSpPr>
        <p:spPr>
          <a:xfrm>
            <a:off x="7927505" y="308602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4" name="Google Shape;2074;p48"/>
          <p:cNvSpPr/>
          <p:nvPr/>
        </p:nvSpPr>
        <p:spPr>
          <a:xfrm>
            <a:off x="8524863" y="350126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5" name="Google Shape;2075;p48"/>
          <p:cNvSpPr/>
          <p:nvPr/>
        </p:nvSpPr>
        <p:spPr>
          <a:xfrm>
            <a:off x="7747841" y="386364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76" name="Google Shape;2076;p48"/>
          <p:cNvCxnSpPr>
            <a:stCxn id="2063" idx="6"/>
            <a:endCxn id="2053" idx="2"/>
          </p:cNvCxnSpPr>
          <p:nvPr/>
        </p:nvCxnSpPr>
        <p:spPr>
          <a:xfrm>
            <a:off x="6042994" y="4064196"/>
            <a:ext cx="1159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77" name="Google Shape;2077;p48"/>
          <p:cNvSpPr/>
          <p:nvPr/>
        </p:nvSpPr>
        <p:spPr>
          <a:xfrm>
            <a:off x="6485764" y="395024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8" name="Google Shape;2078;p48"/>
          <p:cNvSpPr/>
          <p:nvPr/>
        </p:nvSpPr>
        <p:spPr>
          <a:xfrm>
            <a:off x="6913502" y="3177151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9" name="Google Shape;2079;p48"/>
          <p:cNvSpPr/>
          <p:nvPr/>
        </p:nvSpPr>
        <p:spPr>
          <a:xfrm>
            <a:off x="6387568" y="290416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0" name="Google Shape;2080;p48"/>
          <p:cNvSpPr/>
          <p:nvPr/>
        </p:nvSpPr>
        <p:spPr>
          <a:xfrm>
            <a:off x="6788175" y="371775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1" name="Google Shape;2081;p48"/>
          <p:cNvSpPr/>
          <p:nvPr/>
        </p:nvSpPr>
        <p:spPr>
          <a:xfrm>
            <a:off x="6987675" y="1706650"/>
            <a:ext cx="1923300" cy="807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A reversed graph gives the optimal path and weight from all nodes to terminal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!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6" name="Google Shape;2086;p49"/>
          <p:cNvCxnSpPr>
            <a:endCxn id="2087" idx="3"/>
          </p:cNvCxnSpPr>
          <p:nvPr/>
        </p:nvCxnSpPr>
        <p:spPr>
          <a:xfrm flipH="1" rot="10800000">
            <a:off x="5134102" y="1053460"/>
            <a:ext cx="1761300" cy="120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49"/>
          <p:cNvCxnSpPr>
            <a:stCxn id="2087" idx="6"/>
            <a:endCxn id="2089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9"/>
          <p:cNvCxnSpPr>
            <a:stCxn id="2091" idx="7"/>
            <a:endCxn id="2093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9"/>
          <p:cNvCxnSpPr>
            <a:stCxn id="2093" idx="7"/>
            <a:endCxn id="2095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49"/>
          <p:cNvCxnSpPr>
            <a:stCxn id="2093" idx="6"/>
          </p:cNvCxnSpPr>
          <p:nvPr/>
        </p:nvCxnSpPr>
        <p:spPr>
          <a:xfrm flipH="1" rot="10800000">
            <a:off x="8637985" y="407265"/>
            <a:ext cx="777600" cy="297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98" name="Google Shape;2098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99" name="Google Shape;2099;p4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00" name="Google Shape;2100;p49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Indirect paths</a:t>
            </a:r>
            <a:r>
              <a:rPr lang="en" sz="2000">
                <a:latin typeface="Lexend"/>
                <a:ea typeface="Lexend"/>
                <a:cs typeface="Lexend"/>
                <a:sym typeface="Lexend"/>
              </a:rPr>
              <a:t>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1" name="Google Shape;2101;p49"/>
          <p:cNvSpPr/>
          <p:nvPr/>
        </p:nvSpPr>
        <p:spPr>
          <a:xfrm>
            <a:off x="6100200" y="1910250"/>
            <a:ext cx="29295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Key concept: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edges</a:t>
            </a:r>
            <a:endParaRPr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Given the optimal path from S to E,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edges represent deviations from the optimal path. They are weighted by how much the total path weight increases from the optimal path by taking that edge.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7" name="Google Shape;2087;p49"/>
          <p:cNvSpPr/>
          <p:nvPr/>
        </p:nvSpPr>
        <p:spPr>
          <a:xfrm>
            <a:off x="6865483" y="894187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9" name="Google Shape;2089;p49"/>
          <p:cNvSpPr/>
          <p:nvPr/>
        </p:nvSpPr>
        <p:spPr>
          <a:xfrm>
            <a:off x="7473875" y="687689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1" name="Google Shape;2091;p49"/>
          <p:cNvSpPr/>
          <p:nvPr/>
        </p:nvSpPr>
        <p:spPr>
          <a:xfrm>
            <a:off x="8009015" y="874333"/>
            <a:ext cx="204300" cy="18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8433685" y="611265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8762611" y="268200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02" name="Google Shape;2102;p49"/>
          <p:cNvSpPr/>
          <p:nvPr/>
        </p:nvSpPr>
        <p:spPr>
          <a:xfrm>
            <a:off x="7917611" y="405323"/>
            <a:ext cx="204300" cy="186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03" name="Google Shape;2103;p49"/>
          <p:cNvCxnSpPr>
            <a:endCxn id="2087" idx="3"/>
          </p:cNvCxnSpPr>
          <p:nvPr/>
        </p:nvCxnSpPr>
        <p:spPr>
          <a:xfrm flipH="1" rot="10800000">
            <a:off x="5333002" y="1053460"/>
            <a:ext cx="1562400" cy="106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49"/>
          <p:cNvCxnSpPr>
            <a:stCxn id="2087" idx="6"/>
            <a:endCxn id="2089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9"/>
          <p:cNvCxnSpPr>
            <a:stCxn id="2089" idx="7"/>
            <a:endCxn id="2102" idx="2"/>
          </p:cNvCxnSpPr>
          <p:nvPr/>
        </p:nvCxnSpPr>
        <p:spPr>
          <a:xfrm flipH="1" rot="10800000">
            <a:off x="7648256" y="498715"/>
            <a:ext cx="269400" cy="21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9"/>
          <p:cNvCxnSpPr>
            <a:stCxn id="2091" idx="7"/>
            <a:endCxn id="2093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9"/>
          <p:cNvCxnSpPr>
            <a:stCxn id="2102" idx="7"/>
            <a:endCxn id="2095" idx="2"/>
          </p:cNvCxnSpPr>
          <p:nvPr/>
        </p:nvCxnSpPr>
        <p:spPr>
          <a:xfrm flipH="1" rot="10800000">
            <a:off x="8091992" y="361549"/>
            <a:ext cx="670500" cy="7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9"/>
          <p:cNvCxnSpPr>
            <a:stCxn id="2093" idx="7"/>
            <a:endCxn id="2095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9"/>
          <p:cNvCxnSpPr>
            <a:stCxn id="2093" idx="6"/>
          </p:cNvCxnSpPr>
          <p:nvPr/>
        </p:nvCxnSpPr>
        <p:spPr>
          <a:xfrm flipH="1" rot="10800000">
            <a:off x="8637985" y="505065"/>
            <a:ext cx="506100" cy="19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9"/>
          <p:cNvCxnSpPr>
            <a:stCxn id="2095" idx="6"/>
          </p:cNvCxnSpPr>
          <p:nvPr/>
        </p:nvCxnSpPr>
        <p:spPr>
          <a:xfrm>
            <a:off x="8966911" y="361500"/>
            <a:ext cx="148800" cy="10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49"/>
          <p:cNvSpPr/>
          <p:nvPr/>
        </p:nvSpPr>
        <p:spPr>
          <a:xfrm>
            <a:off x="441225" y="1910250"/>
            <a:ext cx="51570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Let’s find a way to c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onstruct a new graph from the input graph such that each edge popped from our min-heap represents the next shortest path - every pop is a path! This can only be done with one terminal and the weights/paths for each node to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Eppstein’s proper constructs this graph in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and the following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pops run in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giving a total runtime of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3" name="Google Shape;2113;p49"/>
          <p:cNvSpPr/>
          <p:nvPr/>
        </p:nvSpPr>
        <p:spPr>
          <a:xfrm>
            <a:off x="7452975" y="1137725"/>
            <a:ext cx="1316400" cy="509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Taking me makes your path weight 16 instead of 14!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4" name="Google Shape;2114;p49"/>
          <p:cNvSpPr txBox="1"/>
          <p:nvPr/>
        </p:nvSpPr>
        <p:spPr>
          <a:xfrm>
            <a:off x="8482000" y="340100"/>
            <a:ext cx="204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chemeClr val="lt2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highlight>
                <a:schemeClr val="lt2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15" name="Google Shape;2115;p49"/>
          <p:cNvCxnSpPr>
            <a:endCxn id="2113" idx="3"/>
          </p:cNvCxnSpPr>
          <p:nvPr/>
        </p:nvCxnSpPr>
        <p:spPr>
          <a:xfrm flipH="1" rot="-5400000">
            <a:off x="8311125" y="934025"/>
            <a:ext cx="823800" cy="92700"/>
          </a:xfrm>
          <a:prstGeom prst="curvedConnector4">
            <a:avLst>
              <a:gd fmla="val 4582" name="adj1"/>
              <a:gd fmla="val 35687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21" name="Google Shape;2121;p5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22" name="Google Shape;2122;p50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23" name="Google Shape;2123;p50"/>
          <p:cNvSpPr/>
          <p:nvPr/>
        </p:nvSpPr>
        <p:spPr>
          <a:xfrm>
            <a:off x="1610225" y="40151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4" name="Google Shape;2124;p50"/>
          <p:cNvSpPr/>
          <p:nvPr/>
        </p:nvSpPr>
        <p:spPr>
          <a:xfrm>
            <a:off x="792025" y="3071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5" name="Google Shape;2125;p50"/>
          <p:cNvSpPr/>
          <p:nvPr/>
        </p:nvSpPr>
        <p:spPr>
          <a:xfrm>
            <a:off x="1610225" y="13716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6" name="Google Shape;2126;p50"/>
          <p:cNvSpPr/>
          <p:nvPr/>
        </p:nvSpPr>
        <p:spPr>
          <a:xfrm>
            <a:off x="2674725" y="19666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7" name="Google Shape;2127;p50"/>
          <p:cNvSpPr/>
          <p:nvPr/>
        </p:nvSpPr>
        <p:spPr>
          <a:xfrm>
            <a:off x="1588125" y="25616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28" name="Google Shape;2128;p50"/>
          <p:cNvCxnSpPr>
            <a:stCxn id="2127" idx="4"/>
            <a:endCxn id="2123" idx="0"/>
          </p:cNvCxnSpPr>
          <p:nvPr/>
        </p:nvCxnSpPr>
        <p:spPr>
          <a:xfrm>
            <a:off x="1878825" y="3131975"/>
            <a:ext cx="22200" cy="883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29" name="Google Shape;2129;p50"/>
          <p:cNvSpPr/>
          <p:nvPr/>
        </p:nvSpPr>
        <p:spPr>
          <a:xfrm>
            <a:off x="1728975" y="34196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30" name="Google Shape;2130;p50"/>
          <p:cNvCxnSpPr>
            <a:stCxn id="2127" idx="0"/>
            <a:endCxn id="2125" idx="4"/>
          </p:cNvCxnSpPr>
          <p:nvPr/>
        </p:nvCxnSpPr>
        <p:spPr>
          <a:xfrm flipH="1" rot="10800000">
            <a:off x="1878825" y="1941875"/>
            <a:ext cx="22200" cy="61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1" name="Google Shape;2131;p50"/>
          <p:cNvCxnSpPr>
            <a:stCxn id="2124" idx="0"/>
            <a:endCxn id="2125" idx="3"/>
          </p:cNvCxnSpPr>
          <p:nvPr/>
        </p:nvCxnSpPr>
        <p:spPr>
          <a:xfrm flipH="1" rot="10800000">
            <a:off x="1082725" y="1858300"/>
            <a:ext cx="612600" cy="1213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2" name="Google Shape;2132;p50"/>
          <p:cNvCxnSpPr>
            <a:stCxn id="2126" idx="1"/>
            <a:endCxn id="2125" idx="5"/>
          </p:cNvCxnSpPr>
          <p:nvPr/>
        </p:nvCxnSpPr>
        <p:spPr>
          <a:xfrm rot="10800000">
            <a:off x="2106469" y="1858444"/>
            <a:ext cx="653400" cy="191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3" name="Google Shape;2133;p50"/>
          <p:cNvCxnSpPr>
            <a:stCxn id="2127" idx="7"/>
            <a:endCxn id="2126" idx="2"/>
          </p:cNvCxnSpPr>
          <p:nvPr/>
        </p:nvCxnSpPr>
        <p:spPr>
          <a:xfrm flipH="1" rot="10800000">
            <a:off x="2084381" y="2251894"/>
            <a:ext cx="590400" cy="393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4" name="Google Shape;2134;p50"/>
          <p:cNvCxnSpPr>
            <a:stCxn id="2124" idx="1"/>
            <a:endCxn id="2124" idx="2"/>
          </p:cNvCxnSpPr>
          <p:nvPr/>
        </p:nvCxnSpPr>
        <p:spPr>
          <a:xfrm rot="5400000">
            <a:off x="733769" y="3213219"/>
            <a:ext cx="201600" cy="85200"/>
          </a:xfrm>
          <a:prstGeom prst="curvedConnector4">
            <a:avLst>
              <a:gd fmla="val -80540" name="adj1"/>
              <a:gd fmla="val 453162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Google Shape;2135;p50"/>
          <p:cNvCxnSpPr>
            <a:stCxn id="2123" idx="1"/>
            <a:endCxn id="2124" idx="5"/>
          </p:cNvCxnSpPr>
          <p:nvPr/>
        </p:nvCxnSpPr>
        <p:spPr>
          <a:xfrm rot="10800000">
            <a:off x="1288269" y="3558394"/>
            <a:ext cx="407100" cy="540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6" name="Google Shape;2136;p50"/>
          <p:cNvSpPr/>
          <p:nvPr/>
        </p:nvSpPr>
        <p:spPr>
          <a:xfrm>
            <a:off x="1740000" y="2115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7" name="Google Shape;2137;p50"/>
          <p:cNvSpPr/>
          <p:nvPr/>
        </p:nvSpPr>
        <p:spPr>
          <a:xfrm>
            <a:off x="2207363" y="229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8" name="Google Shape;2138;p50"/>
          <p:cNvSpPr/>
          <p:nvPr/>
        </p:nvSpPr>
        <p:spPr>
          <a:xfrm>
            <a:off x="2229725" y="18004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9" name="Google Shape;2139;p50"/>
          <p:cNvSpPr/>
          <p:nvPr/>
        </p:nvSpPr>
        <p:spPr>
          <a:xfrm>
            <a:off x="1341975" y="367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0" name="Google Shape;2140;p50"/>
          <p:cNvSpPr/>
          <p:nvPr/>
        </p:nvSpPr>
        <p:spPr>
          <a:xfrm>
            <a:off x="387500" y="29123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1" name="Google Shape;2141;p50"/>
          <p:cNvSpPr/>
          <p:nvPr/>
        </p:nvSpPr>
        <p:spPr>
          <a:xfrm>
            <a:off x="1146750" y="24234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2" name="Google Shape;2142;p50"/>
          <p:cNvSpPr/>
          <p:nvPr/>
        </p:nvSpPr>
        <p:spPr>
          <a:xfrm>
            <a:off x="114225" y="1239738"/>
            <a:ext cx="1138500" cy="492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 = (V, 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43" name="Google Shape;2143;p50"/>
          <p:cNvCxnSpPr>
            <a:stCxn id="2126" idx="4"/>
            <a:endCxn id="2123" idx="7"/>
          </p:cNvCxnSpPr>
          <p:nvPr/>
        </p:nvCxnSpPr>
        <p:spPr>
          <a:xfrm flipH="1">
            <a:off x="2106525" y="2536925"/>
            <a:ext cx="858900" cy="1561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4" name="Google Shape;2144;p50"/>
          <p:cNvSpPr/>
          <p:nvPr/>
        </p:nvSpPr>
        <p:spPr>
          <a:xfrm>
            <a:off x="2384225" y="31639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5" name="Google Shape;2145;p50"/>
          <p:cNvSpPr/>
          <p:nvPr/>
        </p:nvSpPr>
        <p:spPr>
          <a:xfrm>
            <a:off x="7841725" y="949050"/>
            <a:ext cx="1245900" cy="619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Sidetrack graph G’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6" name="Google Shape;2146;p50"/>
          <p:cNvSpPr/>
          <p:nvPr/>
        </p:nvSpPr>
        <p:spPr>
          <a:xfrm>
            <a:off x="3072900" y="4186325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All sidetrack edges on the path from a node U to end node E are considered </a:t>
            </a:r>
            <a:r>
              <a:rPr i="1" lang="en" sz="1100">
                <a:latin typeface="Lexend"/>
                <a:ea typeface="Lexend"/>
                <a:cs typeface="Lexend"/>
                <a:sym typeface="Lexend"/>
              </a:rPr>
              <a:t>directly connected to U.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7" name="Google Shape;2147;p50"/>
          <p:cNvSpPr/>
          <p:nvPr/>
        </p:nvSpPr>
        <p:spPr>
          <a:xfrm>
            <a:off x="7878600" y="272438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8" name="Google Shape;2148;p50"/>
          <p:cNvSpPr/>
          <p:nvPr/>
        </p:nvSpPr>
        <p:spPr>
          <a:xfrm>
            <a:off x="6419425" y="401636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9" name="Google Shape;2149;p50"/>
          <p:cNvSpPr/>
          <p:nvPr/>
        </p:nvSpPr>
        <p:spPr>
          <a:xfrm>
            <a:off x="5753025" y="310631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0" name="Google Shape;2150;p50"/>
          <p:cNvSpPr/>
          <p:nvPr/>
        </p:nvSpPr>
        <p:spPr>
          <a:xfrm>
            <a:off x="6689200" y="11173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51" name="Google Shape;2151;p50"/>
          <p:cNvCxnSpPr>
            <a:stCxn id="2149" idx="1"/>
            <a:endCxn id="2149" idx="3"/>
          </p:cNvCxnSpPr>
          <p:nvPr/>
        </p:nvCxnSpPr>
        <p:spPr>
          <a:xfrm flipH="1" rot="-5400000">
            <a:off x="5636869" y="3391131"/>
            <a:ext cx="403200" cy="600"/>
          </a:xfrm>
          <a:prstGeom prst="curvedConnector5">
            <a:avLst>
              <a:gd fmla="val -79773" name="adj1"/>
              <a:gd fmla="val -53878176" name="adj2"/>
              <a:gd fmla="val 179788" name="adj3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2" name="Google Shape;2152;p50"/>
          <p:cNvCxnSpPr>
            <a:stCxn id="2150" idx="3"/>
            <a:endCxn id="2149" idx="7"/>
          </p:cNvCxnSpPr>
          <p:nvPr/>
        </p:nvCxnSpPr>
        <p:spPr>
          <a:xfrm flipH="1">
            <a:off x="6249344" y="1604119"/>
            <a:ext cx="525000" cy="1585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3" name="Google Shape;2153;p50"/>
          <p:cNvCxnSpPr>
            <a:stCxn id="2148" idx="7"/>
            <a:endCxn id="2147" idx="3"/>
          </p:cNvCxnSpPr>
          <p:nvPr/>
        </p:nvCxnSpPr>
        <p:spPr>
          <a:xfrm flipH="1" rot="10800000">
            <a:off x="6915681" y="3211281"/>
            <a:ext cx="1048200" cy="888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4" name="Google Shape;2154;p50"/>
          <p:cNvSpPr/>
          <p:nvPr/>
        </p:nvSpPr>
        <p:spPr>
          <a:xfrm>
            <a:off x="4798425" y="31897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5" name="Google Shape;2155;p50"/>
          <p:cNvSpPr/>
          <p:nvPr/>
        </p:nvSpPr>
        <p:spPr>
          <a:xfrm>
            <a:off x="7032075" y="3557838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6" name="Google Shape;2156;p50"/>
          <p:cNvSpPr/>
          <p:nvPr/>
        </p:nvSpPr>
        <p:spPr>
          <a:xfrm>
            <a:off x="5608475" y="24551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(S,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1)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57" name="Google Shape;2157;p50"/>
          <p:cNvCxnSpPr>
            <a:stCxn id="2147" idx="1"/>
            <a:endCxn id="2150" idx="6"/>
          </p:cNvCxnSpPr>
          <p:nvPr/>
        </p:nvCxnSpPr>
        <p:spPr>
          <a:xfrm flipH="1" rot="5400000">
            <a:off x="6914494" y="1758656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8" name="Google Shape;2158;p50"/>
          <p:cNvCxnSpPr>
            <a:stCxn id="2150" idx="5"/>
            <a:endCxn id="2147" idx="2"/>
          </p:cNvCxnSpPr>
          <p:nvPr/>
        </p:nvCxnSpPr>
        <p:spPr>
          <a:xfrm flipH="1" rot="-5400000">
            <a:off x="6829206" y="1960369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9" name="Google Shape;2159;p50"/>
          <p:cNvSpPr/>
          <p:nvPr/>
        </p:nvSpPr>
        <p:spPr>
          <a:xfrm>
            <a:off x="6929275" y="2243100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0" name="Google Shape;2160;p50"/>
          <p:cNvSpPr/>
          <p:nvPr/>
        </p:nvSpPr>
        <p:spPr>
          <a:xfrm>
            <a:off x="7702750" y="1879938"/>
            <a:ext cx="80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S, 4)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1" name="Google Shape;2161;p50"/>
          <p:cNvSpPr/>
          <p:nvPr/>
        </p:nvSpPr>
        <p:spPr>
          <a:xfrm>
            <a:off x="167325" y="391350"/>
            <a:ext cx="4014000" cy="661500"/>
          </a:xfrm>
          <a:prstGeom prst="roundRect">
            <a:avLst>
              <a:gd fmla="val 493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Sidetrack graph example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3171025" y="1117938"/>
            <a:ext cx="2998200" cy="783600"/>
          </a:xfrm>
          <a:prstGeom prst="roundRect">
            <a:avLst>
              <a:gd fmla="val 493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Edge weight: sidetrack(u, v, w) = w +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-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where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represents the weight of the optimal path from vertex a to E.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68" name="Google Shape;2168;p5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69" name="Google Shape;2169;p5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70" name="Google Shape;2170;p51"/>
          <p:cNvSpPr/>
          <p:nvPr/>
        </p:nvSpPr>
        <p:spPr>
          <a:xfrm>
            <a:off x="4777100" y="5393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Reconstructing paths from single sidetrack edges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1" name="Google Shape;2171;p51"/>
          <p:cNvSpPr/>
          <p:nvPr/>
        </p:nvSpPr>
        <p:spPr>
          <a:xfrm>
            <a:off x="4320500" y="1715625"/>
            <a:ext cx="4173900" cy="304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use of implicit path representations is key to Eppstein’s algorithm achieving its quick runtime - each popped sidetrack edge can be used with precalculated values to find the explicit path.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 use Dijkstra's on a reversed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set up the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values and optimal paths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for each vertex. Thus, we can take sidetrack edge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and paths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construct path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+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2" name="Google Shape;2172;p51"/>
          <p:cNvSpPr/>
          <p:nvPr/>
        </p:nvSpPr>
        <p:spPr>
          <a:xfrm>
            <a:off x="1726045" y="393757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3" name="Google Shape;2173;p51"/>
          <p:cNvSpPr/>
          <p:nvPr/>
        </p:nvSpPr>
        <p:spPr>
          <a:xfrm>
            <a:off x="822229" y="2878826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4" name="Google Shape;2174;p51"/>
          <p:cNvSpPr/>
          <p:nvPr/>
        </p:nvSpPr>
        <p:spPr>
          <a:xfrm>
            <a:off x="1726045" y="9716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5" name="Google Shape;2175;p51"/>
          <p:cNvSpPr/>
          <p:nvPr/>
        </p:nvSpPr>
        <p:spPr>
          <a:xfrm>
            <a:off x="2901933" y="1639215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6" name="Google Shape;2176;p51"/>
          <p:cNvSpPr/>
          <p:nvPr/>
        </p:nvSpPr>
        <p:spPr>
          <a:xfrm>
            <a:off x="1701632" y="23068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77" name="Google Shape;2177;p51"/>
          <p:cNvCxnSpPr>
            <a:stCxn id="2176" idx="4"/>
            <a:endCxn id="2172" idx="0"/>
          </p:cNvCxnSpPr>
          <p:nvPr/>
        </p:nvCxnSpPr>
        <p:spPr>
          <a:xfrm>
            <a:off x="2022782" y="2946729"/>
            <a:ext cx="24300" cy="99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78" name="Google Shape;2178;p51"/>
          <p:cNvSpPr/>
          <p:nvPr/>
        </p:nvSpPr>
        <p:spPr>
          <a:xfrm>
            <a:off x="1857220" y="326946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79" name="Google Shape;2179;p51"/>
          <p:cNvCxnSpPr>
            <a:stCxn id="2176" idx="0"/>
            <a:endCxn id="2174" idx="4"/>
          </p:cNvCxnSpPr>
          <p:nvPr/>
        </p:nvCxnSpPr>
        <p:spPr>
          <a:xfrm flipH="1" rot="10800000">
            <a:off x="2022782" y="1611429"/>
            <a:ext cx="24300" cy="69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0" name="Google Shape;2180;p51"/>
          <p:cNvCxnSpPr>
            <a:stCxn id="2173" idx="0"/>
            <a:endCxn id="2174" idx="3"/>
          </p:cNvCxnSpPr>
          <p:nvPr/>
        </p:nvCxnSpPr>
        <p:spPr>
          <a:xfrm flipH="1" rot="10800000">
            <a:off x="1143379" y="1517726"/>
            <a:ext cx="676800" cy="136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1" name="Google Shape;2181;p51"/>
          <p:cNvCxnSpPr>
            <a:stCxn id="2175" idx="1"/>
            <a:endCxn id="2174" idx="5"/>
          </p:cNvCxnSpPr>
          <p:nvPr/>
        </p:nvCxnSpPr>
        <p:spPr>
          <a:xfrm rot="10800000">
            <a:off x="2274195" y="1517826"/>
            <a:ext cx="721800" cy="215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2" name="Google Shape;2182;p51"/>
          <p:cNvCxnSpPr>
            <a:stCxn id="2176" idx="7"/>
            <a:endCxn id="2175" idx="2"/>
          </p:cNvCxnSpPr>
          <p:nvPr/>
        </p:nvCxnSpPr>
        <p:spPr>
          <a:xfrm flipH="1" rot="10800000">
            <a:off x="2249869" y="1959241"/>
            <a:ext cx="652200" cy="441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3" name="Google Shape;2183;p51"/>
          <p:cNvCxnSpPr>
            <a:stCxn id="2173" idx="1"/>
            <a:endCxn id="2173" idx="2"/>
          </p:cNvCxnSpPr>
          <p:nvPr/>
        </p:nvCxnSpPr>
        <p:spPr>
          <a:xfrm rot="5400000">
            <a:off x="756092" y="3038537"/>
            <a:ext cx="226200" cy="94200"/>
          </a:xfrm>
          <a:prstGeom prst="curvedConnector4">
            <a:avLst>
              <a:gd fmla="val -159545" name="adj1"/>
              <a:gd fmla="val 379424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4" name="Google Shape;2184;p51"/>
          <p:cNvCxnSpPr>
            <a:stCxn id="2172" idx="1"/>
            <a:endCxn id="2173" idx="5"/>
          </p:cNvCxnSpPr>
          <p:nvPr/>
        </p:nvCxnSpPr>
        <p:spPr>
          <a:xfrm rot="10800000">
            <a:off x="1370407" y="3424990"/>
            <a:ext cx="449700" cy="60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5" name="Google Shape;2185;p51"/>
          <p:cNvSpPr/>
          <p:nvPr/>
        </p:nvSpPr>
        <p:spPr>
          <a:xfrm>
            <a:off x="1869399" y="1806385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6" name="Google Shape;2186;p51"/>
          <p:cNvSpPr/>
          <p:nvPr/>
        </p:nvSpPr>
        <p:spPr>
          <a:xfrm>
            <a:off x="2385666" y="200724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7" name="Google Shape;2187;p51"/>
          <p:cNvSpPr/>
          <p:nvPr/>
        </p:nvSpPr>
        <p:spPr>
          <a:xfrm>
            <a:off x="2410368" y="1452719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8" name="Google Shape;2188;p51"/>
          <p:cNvSpPr/>
          <p:nvPr/>
        </p:nvSpPr>
        <p:spPr>
          <a:xfrm>
            <a:off x="1429725" y="3555528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9" name="Google Shape;2189;p51"/>
          <p:cNvSpPr/>
          <p:nvPr/>
        </p:nvSpPr>
        <p:spPr>
          <a:xfrm>
            <a:off x="375375" y="2700296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0" name="Google Shape;2190;p51"/>
          <p:cNvSpPr/>
          <p:nvPr/>
        </p:nvSpPr>
        <p:spPr>
          <a:xfrm>
            <a:off x="1214072" y="215172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1" name="Google Shape;2191;p51"/>
          <p:cNvCxnSpPr>
            <a:stCxn id="2175" idx="4"/>
            <a:endCxn id="2172" idx="7"/>
          </p:cNvCxnSpPr>
          <p:nvPr/>
        </p:nvCxnSpPr>
        <p:spPr>
          <a:xfrm flipH="1">
            <a:off x="2274183" y="2279115"/>
            <a:ext cx="948900" cy="1752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2" name="Google Shape;2192;p51"/>
          <p:cNvSpPr/>
          <p:nvPr/>
        </p:nvSpPr>
        <p:spPr>
          <a:xfrm>
            <a:off x="2581035" y="298252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3" name="Google Shape;2193;p51"/>
          <p:cNvCxnSpPr>
            <a:endCxn id="2172" idx="6"/>
          </p:cNvCxnSpPr>
          <p:nvPr/>
        </p:nvCxnSpPr>
        <p:spPr>
          <a:xfrm flipH="1" rot="-5400000">
            <a:off x="1558495" y="3447679"/>
            <a:ext cx="1599900" cy="19800"/>
          </a:xfrm>
          <a:prstGeom prst="curvedConnector4">
            <a:avLst>
              <a:gd fmla="val 3158" name="adj1"/>
              <a:gd fmla="val 6388056" name="adj2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51"/>
          <p:cNvCxnSpPr>
            <a:stCxn id="2174" idx="7"/>
            <a:endCxn id="2175" idx="7"/>
          </p:cNvCxnSpPr>
          <p:nvPr/>
        </p:nvCxnSpPr>
        <p:spPr>
          <a:xfrm flipH="1" rot="-5400000">
            <a:off x="2528532" y="811090"/>
            <a:ext cx="667500" cy="1176000"/>
          </a:xfrm>
          <a:prstGeom prst="curvedConnector3">
            <a:avLst>
              <a:gd fmla="val -18086" name="adj1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5" name="Google Shape;2195;p51"/>
          <p:cNvSpPr/>
          <p:nvPr/>
        </p:nvSpPr>
        <p:spPr>
          <a:xfrm>
            <a:off x="3358675" y="3173325"/>
            <a:ext cx="534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s-v2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6" name="Google Shape;2196;p51"/>
          <p:cNvSpPr/>
          <p:nvPr/>
        </p:nvSpPr>
        <p:spPr>
          <a:xfrm>
            <a:off x="2753193" y="823700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v3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02" name="Google Shape;2202;p5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203" name="Google Shape;2203;p52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04" name="Google Shape;2204;p52"/>
          <p:cNvSpPr/>
          <p:nvPr/>
        </p:nvSpPr>
        <p:spPr>
          <a:xfrm>
            <a:off x="2888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approach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5" name="Google Shape;2205;p52"/>
          <p:cNvSpPr/>
          <p:nvPr/>
        </p:nvSpPr>
        <p:spPr>
          <a:xfrm>
            <a:off x="288825" y="1638725"/>
            <a:ext cx="2627700" cy="140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1) Construct a graph that stores sidetrack edges as nodes and edge traversals as paths with sidetrack weights as path weights.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06" name="Google Shape;22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25" y="1892675"/>
            <a:ext cx="3730224" cy="2649251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7" name="Google Shape;2207;p52"/>
          <p:cNvSpPr/>
          <p:nvPr/>
        </p:nvSpPr>
        <p:spPr>
          <a:xfrm>
            <a:off x="6591082" y="904200"/>
            <a:ext cx="1957514" cy="1120594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8" name="Google Shape;2208;p52"/>
          <p:cNvSpPr txBox="1"/>
          <p:nvPr/>
        </p:nvSpPr>
        <p:spPr>
          <a:xfrm>
            <a:off x="6691826" y="1011548"/>
            <a:ext cx="1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Persistence omitted for simplicity!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9" name="Google Shape;2209;p52"/>
          <p:cNvSpPr/>
          <p:nvPr/>
        </p:nvSpPr>
        <p:spPr>
          <a:xfrm>
            <a:off x="3125025" y="1780775"/>
            <a:ext cx="1788600" cy="111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Built around using persistent heaps for each adjacency list </a:t>
            </a:r>
            <a:r>
              <a:rPr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adj</a:t>
            </a:r>
            <a:r>
              <a:rPr baseline="-25000"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our graph, with path traversals connecting heaps.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10" name="Google Shape;2210;p52"/>
          <p:cNvSpPr/>
          <p:nvPr/>
        </p:nvSpPr>
        <p:spPr>
          <a:xfrm>
            <a:off x="288825" y="3300225"/>
            <a:ext cx="4219200" cy="1165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2) Push the start node and its optimal path weight to a heap, then loop </a:t>
            </a:r>
            <a:r>
              <a:rPr lang="en" sz="13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times: popping from the heap, recording the implicit path representation, and pushing all neighboring sidetrack path weights and their vertices.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11" name="Google Shape;2211;p52"/>
          <p:cNvCxnSpPr>
            <a:stCxn id="2205" idx="3"/>
            <a:endCxn id="2209" idx="1"/>
          </p:cNvCxnSpPr>
          <p:nvPr/>
        </p:nvCxnSpPr>
        <p:spPr>
          <a:xfrm>
            <a:off x="2916525" y="2339675"/>
            <a:ext cx="208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17" name="Google Shape;2217;p5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218" name="Google Shape;2218;p5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19" name="Google Shape;2219;p53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20" name="Google Shape;22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5" y="489224"/>
            <a:ext cx="3670324" cy="208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53"/>
          <p:cNvCxnSpPr>
            <a:stCxn id="2222" idx="6"/>
            <a:endCxn id="2223" idx="2"/>
          </p:cNvCxnSpPr>
          <p:nvPr/>
        </p:nvCxnSpPr>
        <p:spPr>
          <a:xfrm flipH="1" rot="10800000">
            <a:off x="7504763" y="1490718"/>
            <a:ext cx="555900" cy="2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4" name="Google Shape;2224;p53"/>
          <p:cNvCxnSpPr>
            <a:stCxn id="2225" idx="7"/>
            <a:endCxn id="2222" idx="2"/>
          </p:cNvCxnSpPr>
          <p:nvPr/>
        </p:nvCxnSpPr>
        <p:spPr>
          <a:xfrm flipH="1" rot="10800000">
            <a:off x="6542950" y="1493126"/>
            <a:ext cx="607800" cy="174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6" name="Google Shape;2226;p53"/>
          <p:cNvCxnSpPr>
            <a:stCxn id="2227" idx="6"/>
            <a:endCxn id="2228" idx="2"/>
          </p:cNvCxnSpPr>
          <p:nvPr/>
        </p:nvCxnSpPr>
        <p:spPr>
          <a:xfrm flipH="1" rot="10800000">
            <a:off x="7382214" y="2052867"/>
            <a:ext cx="472500" cy="211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9" name="Google Shape;2229;p53"/>
          <p:cNvCxnSpPr>
            <a:stCxn id="2223" idx="4"/>
            <a:endCxn id="2228" idx="7"/>
          </p:cNvCxnSpPr>
          <p:nvPr/>
        </p:nvCxnSpPr>
        <p:spPr>
          <a:xfrm flipH="1">
            <a:off x="8156734" y="1669201"/>
            <a:ext cx="81000" cy="25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0" name="Google Shape;2230;p53"/>
          <p:cNvCxnSpPr>
            <a:stCxn id="2231" idx="4"/>
            <a:endCxn id="2225" idx="0"/>
          </p:cNvCxnSpPr>
          <p:nvPr/>
        </p:nvCxnSpPr>
        <p:spPr>
          <a:xfrm>
            <a:off x="6331549" y="1142610"/>
            <a:ext cx="86100" cy="473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2" name="Google Shape;2232;p53"/>
          <p:cNvCxnSpPr>
            <a:stCxn id="2231" idx="3"/>
            <a:endCxn id="2233" idx="7"/>
          </p:cNvCxnSpPr>
          <p:nvPr/>
        </p:nvCxnSpPr>
        <p:spPr>
          <a:xfrm flipH="1">
            <a:off x="5535291" y="1090328"/>
            <a:ext cx="671100" cy="44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34" name="Google Shape;2234;p53"/>
          <p:cNvCxnSpPr>
            <a:stCxn id="2235" idx="4"/>
            <a:endCxn id="2233" idx="0"/>
          </p:cNvCxnSpPr>
          <p:nvPr/>
        </p:nvCxnSpPr>
        <p:spPr>
          <a:xfrm flipH="1">
            <a:off x="5410279" y="1063640"/>
            <a:ext cx="97800" cy="415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6" name="Google Shape;2236;p53"/>
          <p:cNvCxnSpPr>
            <a:stCxn id="2233" idx="4"/>
            <a:endCxn id="2237" idx="1"/>
          </p:cNvCxnSpPr>
          <p:nvPr/>
        </p:nvCxnSpPr>
        <p:spPr>
          <a:xfrm>
            <a:off x="5410171" y="1836394"/>
            <a:ext cx="256200" cy="302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8" name="Google Shape;2238;p53"/>
          <p:cNvCxnSpPr>
            <a:stCxn id="2235" idx="6"/>
            <a:endCxn id="2231" idx="2"/>
          </p:cNvCxnSpPr>
          <p:nvPr/>
        </p:nvCxnSpPr>
        <p:spPr>
          <a:xfrm>
            <a:off x="5685079" y="885140"/>
            <a:ext cx="469500" cy="78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9" name="Google Shape;2239;p53"/>
          <p:cNvCxnSpPr>
            <a:stCxn id="2237" idx="6"/>
            <a:endCxn id="2225" idx="3"/>
          </p:cNvCxnSpPr>
          <p:nvPr/>
        </p:nvCxnSpPr>
        <p:spPr>
          <a:xfrm flipH="1" rot="10800000">
            <a:off x="5968470" y="1920567"/>
            <a:ext cx="324300" cy="344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40" name="Google Shape;2240;p53"/>
          <p:cNvCxnSpPr>
            <a:stCxn id="2225" idx="5"/>
            <a:endCxn id="2227" idx="2"/>
          </p:cNvCxnSpPr>
          <p:nvPr/>
        </p:nvCxnSpPr>
        <p:spPr>
          <a:xfrm>
            <a:off x="6542950" y="1920463"/>
            <a:ext cx="485400" cy="344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5" name="Google Shape;2235;p53"/>
          <p:cNvSpPr/>
          <p:nvPr/>
        </p:nvSpPr>
        <p:spPr>
          <a:xfrm>
            <a:off x="5331079" y="706640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1" name="Google Shape;2231;p53"/>
          <p:cNvSpPr/>
          <p:nvPr/>
        </p:nvSpPr>
        <p:spPr>
          <a:xfrm>
            <a:off x="6154549" y="785610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3" name="Google Shape;2233;p53"/>
          <p:cNvSpPr/>
          <p:nvPr/>
        </p:nvSpPr>
        <p:spPr>
          <a:xfrm>
            <a:off x="5233171" y="1479394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5" name="Google Shape;2225;p53"/>
          <p:cNvSpPr/>
          <p:nvPr/>
        </p:nvSpPr>
        <p:spPr>
          <a:xfrm>
            <a:off x="6240792" y="1615744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7" name="Google Shape;2237;p53"/>
          <p:cNvSpPr/>
          <p:nvPr/>
        </p:nvSpPr>
        <p:spPr>
          <a:xfrm>
            <a:off x="5614470" y="2086167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2" name="Google Shape;2222;p53"/>
          <p:cNvSpPr/>
          <p:nvPr/>
        </p:nvSpPr>
        <p:spPr>
          <a:xfrm>
            <a:off x="7150763" y="1314618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7" name="Google Shape;2227;p53"/>
          <p:cNvSpPr/>
          <p:nvPr/>
        </p:nvSpPr>
        <p:spPr>
          <a:xfrm>
            <a:off x="7028214" y="2086167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8" name="Google Shape;2228;p53"/>
          <p:cNvSpPr/>
          <p:nvPr/>
        </p:nvSpPr>
        <p:spPr>
          <a:xfrm>
            <a:off x="7854720" y="1874242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3" name="Google Shape;2223;p53"/>
          <p:cNvSpPr/>
          <p:nvPr/>
        </p:nvSpPr>
        <p:spPr>
          <a:xfrm>
            <a:off x="8060734" y="1312201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41" name="Google Shape;2241;p53"/>
          <p:cNvCxnSpPr>
            <a:stCxn id="2231" idx="4"/>
            <a:endCxn id="2231" idx="4"/>
          </p:cNvCxnSpPr>
          <p:nvPr/>
        </p:nvCxnSpPr>
        <p:spPr>
          <a:xfrm>
            <a:off x="6331549" y="114261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53"/>
          <p:cNvSpPr/>
          <p:nvPr/>
        </p:nvSpPr>
        <p:spPr>
          <a:xfrm>
            <a:off x="5828566" y="77957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3" name="Google Shape;2243;p53"/>
          <p:cNvSpPr/>
          <p:nvPr/>
        </p:nvSpPr>
        <p:spPr>
          <a:xfrm>
            <a:off x="5367881" y="1175147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4" name="Google Shape;2244;p53"/>
          <p:cNvSpPr/>
          <p:nvPr/>
        </p:nvSpPr>
        <p:spPr>
          <a:xfrm>
            <a:off x="5741981" y="1225152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5" name="Google Shape;2245;p53"/>
          <p:cNvSpPr/>
          <p:nvPr/>
        </p:nvSpPr>
        <p:spPr>
          <a:xfrm>
            <a:off x="5444710" y="1891074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6" name="Google Shape;2246;p53"/>
          <p:cNvSpPr/>
          <p:nvPr/>
        </p:nvSpPr>
        <p:spPr>
          <a:xfrm>
            <a:off x="6013409" y="1996153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7" name="Google Shape;2247;p53"/>
          <p:cNvSpPr/>
          <p:nvPr/>
        </p:nvSpPr>
        <p:spPr>
          <a:xfrm>
            <a:off x="7691496" y="139433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8" name="Google Shape;2248;p53"/>
          <p:cNvSpPr/>
          <p:nvPr/>
        </p:nvSpPr>
        <p:spPr>
          <a:xfrm>
            <a:off x="8237709" y="1763765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9" name="Google Shape;2249;p53"/>
          <p:cNvSpPr/>
          <p:nvPr/>
        </p:nvSpPr>
        <p:spPr>
          <a:xfrm>
            <a:off x="7527215" y="2086167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50" name="Google Shape;2250;p53"/>
          <p:cNvCxnSpPr>
            <a:stCxn id="2237" idx="6"/>
            <a:endCxn id="2227" idx="2"/>
          </p:cNvCxnSpPr>
          <p:nvPr/>
        </p:nvCxnSpPr>
        <p:spPr>
          <a:xfrm>
            <a:off x="5968470" y="2264667"/>
            <a:ext cx="10596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1" name="Google Shape;2251;p53"/>
          <p:cNvSpPr/>
          <p:nvPr/>
        </p:nvSpPr>
        <p:spPr>
          <a:xfrm>
            <a:off x="6373196" y="2163213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2" name="Google Shape;2252;p53"/>
          <p:cNvSpPr/>
          <p:nvPr/>
        </p:nvSpPr>
        <p:spPr>
          <a:xfrm>
            <a:off x="6764312" y="1475405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3" name="Google Shape;2253;p53"/>
          <p:cNvSpPr/>
          <p:nvPr/>
        </p:nvSpPr>
        <p:spPr>
          <a:xfrm>
            <a:off x="6283407" y="1232536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4" name="Google Shape;2254;p53"/>
          <p:cNvSpPr/>
          <p:nvPr/>
        </p:nvSpPr>
        <p:spPr>
          <a:xfrm>
            <a:off x="6649715" y="195637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55" name="Google Shape;22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88" y="2792775"/>
            <a:ext cx="3497100" cy="21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6" name="Google Shape;2256;p53"/>
          <p:cNvCxnSpPr>
            <a:stCxn id="2257" idx="6"/>
            <a:endCxn id="2258" idx="2"/>
          </p:cNvCxnSpPr>
          <p:nvPr/>
        </p:nvCxnSpPr>
        <p:spPr>
          <a:xfrm flipH="1" rot="10800000">
            <a:off x="7635853" y="3840278"/>
            <a:ext cx="566400" cy="2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59" name="Google Shape;2259;p53"/>
          <p:cNvCxnSpPr>
            <a:stCxn id="2260" idx="7"/>
            <a:endCxn id="2257" idx="2"/>
          </p:cNvCxnSpPr>
          <p:nvPr/>
        </p:nvCxnSpPr>
        <p:spPr>
          <a:xfrm flipH="1" rot="10800000">
            <a:off x="6656125" y="3842693"/>
            <a:ext cx="619200" cy="1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1" name="Google Shape;2261;p53"/>
          <p:cNvCxnSpPr>
            <a:stCxn id="2262" idx="6"/>
            <a:endCxn id="2263" idx="2"/>
          </p:cNvCxnSpPr>
          <p:nvPr/>
        </p:nvCxnSpPr>
        <p:spPr>
          <a:xfrm flipH="1" rot="10800000">
            <a:off x="7511022" y="4427973"/>
            <a:ext cx="481200" cy="221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4" name="Google Shape;2264;p53"/>
          <p:cNvCxnSpPr>
            <a:stCxn id="2258" idx="4"/>
            <a:endCxn id="2263" idx="7"/>
          </p:cNvCxnSpPr>
          <p:nvPr/>
        </p:nvCxnSpPr>
        <p:spPr>
          <a:xfrm flipH="1">
            <a:off x="8299973" y="4026750"/>
            <a:ext cx="82500" cy="269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5" name="Google Shape;2265;p53"/>
          <p:cNvCxnSpPr>
            <a:stCxn id="2266" idx="4"/>
            <a:endCxn id="2260" idx="0"/>
          </p:cNvCxnSpPr>
          <p:nvPr/>
        </p:nvCxnSpPr>
        <p:spPr>
          <a:xfrm>
            <a:off x="6440785" y="3475966"/>
            <a:ext cx="87900" cy="495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7" name="Google Shape;2267;p53"/>
          <p:cNvCxnSpPr>
            <a:stCxn id="2266" idx="3"/>
            <a:endCxn id="2268" idx="7"/>
          </p:cNvCxnSpPr>
          <p:nvPr/>
        </p:nvCxnSpPr>
        <p:spPr>
          <a:xfrm flipH="1">
            <a:off x="5629594" y="3421312"/>
            <a:ext cx="683700" cy="461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9" name="Google Shape;2269;p53"/>
          <p:cNvCxnSpPr>
            <a:stCxn id="2270" idx="4"/>
            <a:endCxn id="2268" idx="0"/>
          </p:cNvCxnSpPr>
          <p:nvPr/>
        </p:nvCxnSpPr>
        <p:spPr>
          <a:xfrm flipH="1">
            <a:off x="5502378" y="3393368"/>
            <a:ext cx="99600" cy="435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1" name="Google Shape;2271;p53"/>
          <p:cNvCxnSpPr>
            <a:stCxn id="2268" idx="4"/>
            <a:endCxn id="2272" idx="1"/>
          </p:cNvCxnSpPr>
          <p:nvPr/>
        </p:nvCxnSpPr>
        <p:spPr>
          <a:xfrm>
            <a:off x="5502246" y="4201624"/>
            <a:ext cx="261000" cy="31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3" name="Google Shape;2273;p53"/>
          <p:cNvCxnSpPr>
            <a:stCxn id="2270" idx="6"/>
            <a:endCxn id="2266" idx="2"/>
          </p:cNvCxnSpPr>
          <p:nvPr/>
        </p:nvCxnSpPr>
        <p:spPr>
          <a:xfrm>
            <a:off x="5782278" y="3206768"/>
            <a:ext cx="478200" cy="82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4" name="Google Shape;2274;p53"/>
          <p:cNvCxnSpPr>
            <a:stCxn id="2272" idx="6"/>
            <a:endCxn id="2260" idx="3"/>
          </p:cNvCxnSpPr>
          <p:nvPr/>
        </p:nvCxnSpPr>
        <p:spPr>
          <a:xfrm flipH="1" rot="10800000">
            <a:off x="6070947" y="4289673"/>
            <a:ext cx="330300" cy="360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5" name="Google Shape;2275;p53"/>
          <p:cNvCxnSpPr>
            <a:stCxn id="2260" idx="5"/>
            <a:endCxn id="2262" idx="2"/>
          </p:cNvCxnSpPr>
          <p:nvPr/>
        </p:nvCxnSpPr>
        <p:spPr>
          <a:xfrm>
            <a:off x="6656125" y="4289585"/>
            <a:ext cx="494400" cy="360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70" name="Google Shape;2270;p53"/>
          <p:cNvSpPr/>
          <p:nvPr/>
        </p:nvSpPr>
        <p:spPr>
          <a:xfrm>
            <a:off x="5421678" y="3020168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6260485" y="3102766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8" name="Google Shape;2268;p53"/>
          <p:cNvSpPr/>
          <p:nvPr/>
        </p:nvSpPr>
        <p:spPr>
          <a:xfrm>
            <a:off x="5321946" y="3828424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0" name="Google Shape;2260;p53"/>
          <p:cNvSpPr/>
          <p:nvPr/>
        </p:nvSpPr>
        <p:spPr>
          <a:xfrm>
            <a:off x="6348334" y="3971039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2" name="Google Shape;2272;p53"/>
          <p:cNvSpPr/>
          <p:nvPr/>
        </p:nvSpPr>
        <p:spPr>
          <a:xfrm>
            <a:off x="5710347" y="4463073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7" name="Google Shape;2257;p53"/>
          <p:cNvSpPr/>
          <p:nvPr/>
        </p:nvSpPr>
        <p:spPr>
          <a:xfrm>
            <a:off x="7275253" y="3656078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2" name="Google Shape;2262;p53"/>
          <p:cNvSpPr/>
          <p:nvPr/>
        </p:nvSpPr>
        <p:spPr>
          <a:xfrm>
            <a:off x="7150422" y="4463073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3" name="Google Shape;2263;p53"/>
          <p:cNvSpPr/>
          <p:nvPr/>
        </p:nvSpPr>
        <p:spPr>
          <a:xfrm>
            <a:off x="7992322" y="4241412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8" name="Google Shape;2258;p53"/>
          <p:cNvSpPr/>
          <p:nvPr/>
        </p:nvSpPr>
        <p:spPr>
          <a:xfrm>
            <a:off x="8202173" y="3653550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76" name="Google Shape;2276;p53"/>
          <p:cNvCxnSpPr>
            <a:stCxn id="2266" idx="4"/>
            <a:endCxn id="2266" idx="4"/>
          </p:cNvCxnSpPr>
          <p:nvPr/>
        </p:nvCxnSpPr>
        <p:spPr>
          <a:xfrm>
            <a:off x="6440785" y="3475966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7" name="Google Shape;2277;p53"/>
          <p:cNvSpPr/>
          <p:nvPr/>
        </p:nvSpPr>
        <p:spPr>
          <a:xfrm>
            <a:off x="5928430" y="3096450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8" name="Google Shape;2278;p53"/>
          <p:cNvSpPr/>
          <p:nvPr/>
        </p:nvSpPr>
        <p:spPr>
          <a:xfrm>
            <a:off x="5459164" y="3510199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9" name="Google Shape;2279;p53"/>
          <p:cNvSpPr/>
          <p:nvPr/>
        </p:nvSpPr>
        <p:spPr>
          <a:xfrm>
            <a:off x="5840233" y="3562501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0" name="Google Shape;2280;p53"/>
          <p:cNvSpPr/>
          <p:nvPr/>
        </p:nvSpPr>
        <p:spPr>
          <a:xfrm>
            <a:off x="5537424" y="4259017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1" name="Google Shape;2281;p53"/>
          <p:cNvSpPr/>
          <p:nvPr/>
        </p:nvSpPr>
        <p:spPr>
          <a:xfrm>
            <a:off x="6116716" y="436892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2" name="Google Shape;2282;p53"/>
          <p:cNvSpPr/>
          <p:nvPr/>
        </p:nvSpPr>
        <p:spPr>
          <a:xfrm>
            <a:off x="7826058" y="3739453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3" name="Google Shape;2283;p53"/>
          <p:cNvSpPr/>
          <p:nvPr/>
        </p:nvSpPr>
        <p:spPr>
          <a:xfrm>
            <a:off x="8382444" y="4125860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4" name="Google Shape;2284;p53"/>
          <p:cNvSpPr/>
          <p:nvPr/>
        </p:nvSpPr>
        <p:spPr>
          <a:xfrm>
            <a:off x="7658716" y="4463073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85" name="Google Shape;2285;p53"/>
          <p:cNvCxnSpPr>
            <a:stCxn id="2272" idx="6"/>
            <a:endCxn id="2262" idx="2"/>
          </p:cNvCxnSpPr>
          <p:nvPr/>
        </p:nvCxnSpPr>
        <p:spPr>
          <a:xfrm>
            <a:off x="6070947" y="4649673"/>
            <a:ext cx="10794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86" name="Google Shape;2286;p53"/>
          <p:cNvSpPr/>
          <p:nvPr/>
        </p:nvSpPr>
        <p:spPr>
          <a:xfrm>
            <a:off x="6483204" y="4543658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7" name="Google Shape;2287;p53"/>
          <p:cNvSpPr/>
          <p:nvPr/>
        </p:nvSpPr>
        <p:spPr>
          <a:xfrm>
            <a:off x="6881604" y="3824251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8" name="Google Shape;2288;p53"/>
          <p:cNvSpPr/>
          <p:nvPr/>
        </p:nvSpPr>
        <p:spPr>
          <a:xfrm>
            <a:off x="6391743" y="357022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9" name="Google Shape;2289;p53"/>
          <p:cNvSpPr/>
          <p:nvPr/>
        </p:nvSpPr>
        <p:spPr>
          <a:xfrm>
            <a:off x="6764873" y="432731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90" name="Google Shape;2290;p53"/>
          <p:cNvCxnSpPr>
            <a:stCxn id="2220" idx="2"/>
          </p:cNvCxnSpPr>
          <p:nvPr/>
        </p:nvCxnSpPr>
        <p:spPr>
          <a:xfrm flipH="1">
            <a:off x="6940837" y="2571749"/>
            <a:ext cx="11400" cy="73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1" name="Google Shape;2291;p53"/>
          <p:cNvCxnSpPr>
            <a:stCxn id="2255" idx="0"/>
          </p:cNvCxnSpPr>
          <p:nvPr/>
        </p:nvCxnSpPr>
        <p:spPr>
          <a:xfrm>
            <a:off x="6952238" y="2792775"/>
            <a:ext cx="854400" cy="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2" name="Google Shape;2292;p53"/>
          <p:cNvSpPr/>
          <p:nvPr/>
        </p:nvSpPr>
        <p:spPr>
          <a:xfrm>
            <a:off x="7202475" y="2597675"/>
            <a:ext cx="1878600" cy="795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Reversed Djikstra’s from </a:t>
            </a:r>
            <a:r>
              <a:rPr lang="en" sz="11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gives us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all vertices.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3" name="Google Shape;2293;p53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