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exend Light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exendLight-bold.fntdata"/><Relationship Id="rId16" Type="http://schemas.openxmlformats.org/officeDocument/2006/relationships/font" Target="fonts/LexendLight-regular.fntdata"/><Relationship Id="rId19" Type="http://schemas.openxmlformats.org/officeDocument/2006/relationships/font" Target="fonts/Lexend-bold.fntdata"/><Relationship Id="rId1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d6451c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d6451c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4d6451c021_0_2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4d6451c021_0_2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- go through full example (note each change in the animations), how djikstra’s can be quickly modified to match this, and a brief motivation (where can this be applied?)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that you’re maybe running a shady criminal organization where you might be moving suspicious individuals from one island to another, but you don’t want them to take the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ath since then that’s too obvious for the feds. What’s the most efficient way to have them get to the same location without taking the exact same path?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k = 2, our first exploration is a simple dijkstra algorithm, where the path is s —&gt; v1 —&gt; v2 —&gt; v4 —&gt; v5 —&gt;v7 —&gt;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we explore each of those nodes a second time (yellow), observing the paths from each of those nodes we did not 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34dac2030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34dac2030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TAO - highlight the fact that we go from popping multiple times to reach the terminal node to popping once and getting a path every pop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34db0064f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34db0064f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TAO - walk through example, be sure to explain how the two text boxes apply here (particularly how all edges on the path from U to T are directly connected to U, like V</a:t>
            </a:r>
            <a:r>
              <a:rPr baseline="-25000" lang="en"/>
              <a:t>2</a:t>
            </a:r>
            <a:r>
              <a:rPr lang="en"/>
              <a:t>, V</a:t>
            </a:r>
            <a:r>
              <a:rPr baseline="-25000" lang="en"/>
              <a:t>3</a:t>
            </a:r>
            <a:r>
              <a:rPr lang="en"/>
              <a:t>, 3 being connected to S in G’)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34db0064f1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34db0064f1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- re-iterate BRIEFLY that indirect representations are the only way to speed up runtime (1 pop 1 path), show how to go back to a full path representation quickly using our precomputed values. Be sure to mention that reverse Djikstra’s is what gives us the optimal path/weight for each vertex (essential for rebuilding path)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35093feb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35093feb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 - summarize previous mentioned high-level concepts and how they connect to overall approach. First, use reverse djikstra’s and graph construction as a “precursor/setup” step that allows for quick popping. Then, go over start to and actual loop, mentioning how implicit paths come in and pointing out persistence as a tool for speed up (omitted for time/simplicity)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34e378906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34e378906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 - be sure to click through slide animations as you explain, highlight the split in the algorithm between setup and k-pop, LEAVE TIME FOR RUNTIME PLZ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34db1096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34db1096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- pretty much read from the slides - all of these boil down to the overall runtime. Review slide 7 to be prepared for any extra pieces you might need to explain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34db10965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34db10965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0" name="Google Shape;1910;p45"/>
          <p:cNvCxnSpPr/>
          <p:nvPr/>
        </p:nvCxnSpPr>
        <p:spPr>
          <a:xfrm flipH="1" rot="10800000">
            <a:off x="-26240" y="4410291"/>
            <a:ext cx="1283700" cy="1013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45"/>
          <p:cNvCxnSpPr/>
          <p:nvPr/>
        </p:nvCxnSpPr>
        <p:spPr>
          <a:xfrm flipH="1" rot="10800000">
            <a:off x="1374300" y="3476200"/>
            <a:ext cx="2030100" cy="889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45"/>
          <p:cNvCxnSpPr/>
          <p:nvPr/>
        </p:nvCxnSpPr>
        <p:spPr>
          <a:xfrm flipH="1" rot="10800000">
            <a:off x="3512075" y="2326450"/>
            <a:ext cx="1473000" cy="1050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3" name="Google Shape;1913;p45"/>
          <p:cNvCxnSpPr/>
          <p:nvPr/>
        </p:nvCxnSpPr>
        <p:spPr>
          <a:xfrm>
            <a:off x="3584000" y="3628850"/>
            <a:ext cx="1688700" cy="664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45"/>
          <p:cNvCxnSpPr/>
          <p:nvPr/>
        </p:nvCxnSpPr>
        <p:spPr>
          <a:xfrm flipH="1" rot="10800000">
            <a:off x="5479235" y="3332541"/>
            <a:ext cx="1518000" cy="880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45"/>
          <p:cNvCxnSpPr/>
          <p:nvPr/>
        </p:nvCxnSpPr>
        <p:spPr>
          <a:xfrm flipH="1" rot="10800000">
            <a:off x="5200825" y="1832550"/>
            <a:ext cx="2973000" cy="467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45"/>
          <p:cNvCxnSpPr/>
          <p:nvPr/>
        </p:nvCxnSpPr>
        <p:spPr>
          <a:xfrm flipH="1" rot="10800000">
            <a:off x="7104910" y="1913191"/>
            <a:ext cx="1042200" cy="1203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45"/>
          <p:cNvCxnSpPr/>
          <p:nvPr/>
        </p:nvCxnSpPr>
        <p:spPr>
          <a:xfrm flipH="1" rot="10800000">
            <a:off x="6979250" y="2423475"/>
            <a:ext cx="2335200" cy="891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45"/>
          <p:cNvCxnSpPr/>
          <p:nvPr/>
        </p:nvCxnSpPr>
        <p:spPr>
          <a:xfrm>
            <a:off x="8398475" y="1850350"/>
            <a:ext cx="810900" cy="49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4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20" name="Google Shape;1920;p45"/>
          <p:cNvSpPr txBox="1"/>
          <p:nvPr>
            <p:ph idx="2" type="subTitle"/>
          </p:nvPr>
        </p:nvSpPr>
        <p:spPr>
          <a:xfrm>
            <a:off x="5767125" y="425525"/>
            <a:ext cx="3238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Gavin Crigger, Tao Groves, Matthew Lucio, Justin Park</a:t>
            </a:r>
            <a:endParaRPr/>
          </a:p>
        </p:txBody>
      </p:sp>
      <p:sp>
        <p:nvSpPr>
          <p:cNvPr id="1921" name="Google Shape;1921;p45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Eppstein’s Algorithm</a:t>
            </a:r>
            <a:endParaRPr/>
          </a:p>
        </p:txBody>
      </p:sp>
      <p:sp>
        <p:nvSpPr>
          <p:cNvPr id="1922" name="Google Shape;1922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1923" name="Google Shape;1923;p45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24" name="Google Shape;1924;p45"/>
          <p:cNvSpPr/>
          <p:nvPr/>
        </p:nvSpPr>
        <p:spPr>
          <a:xfrm>
            <a:off x="835975" y="3964100"/>
            <a:ext cx="759900" cy="738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5" name="Google Shape;1925;p45"/>
          <p:cNvSpPr/>
          <p:nvPr/>
        </p:nvSpPr>
        <p:spPr>
          <a:xfrm>
            <a:off x="3099875" y="3146600"/>
            <a:ext cx="759900" cy="738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6" name="Google Shape;1926;p45"/>
          <p:cNvSpPr/>
          <p:nvPr/>
        </p:nvSpPr>
        <p:spPr>
          <a:xfrm>
            <a:off x="5091200" y="3885500"/>
            <a:ext cx="759900" cy="738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7" name="Google Shape;1927;p45"/>
          <p:cNvSpPr/>
          <p:nvPr/>
        </p:nvSpPr>
        <p:spPr>
          <a:xfrm>
            <a:off x="6671450" y="2844050"/>
            <a:ext cx="759900" cy="738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8" name="Google Shape;1928;p45"/>
          <p:cNvSpPr/>
          <p:nvPr/>
        </p:nvSpPr>
        <p:spPr>
          <a:xfrm>
            <a:off x="7895425" y="1485900"/>
            <a:ext cx="759900" cy="738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9" name="Google Shape;1929;p45"/>
          <p:cNvSpPr/>
          <p:nvPr/>
        </p:nvSpPr>
        <p:spPr>
          <a:xfrm>
            <a:off x="4751075" y="2028750"/>
            <a:ext cx="759900" cy="738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4" name="Google Shape;19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4450"/>
            <a:ext cx="7667850" cy="332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5" name="Google Shape;1935;p46"/>
          <p:cNvCxnSpPr>
            <a:stCxn id="1936" idx="6"/>
            <a:endCxn id="1937" idx="2"/>
          </p:cNvCxnSpPr>
          <p:nvPr/>
        </p:nvCxnSpPr>
        <p:spPr>
          <a:xfrm flipH="1" rot="10800000">
            <a:off x="4233650" y="3184750"/>
            <a:ext cx="913200" cy="3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8" name="Google Shape;1938;p46"/>
          <p:cNvCxnSpPr>
            <a:stCxn id="1939" idx="7"/>
            <a:endCxn id="1936" idx="2"/>
          </p:cNvCxnSpPr>
          <p:nvPr/>
        </p:nvCxnSpPr>
        <p:spPr>
          <a:xfrm flipH="1" rot="10800000">
            <a:off x="2653781" y="3188644"/>
            <a:ext cx="998400" cy="27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0" name="Google Shape;1940;p46"/>
          <p:cNvCxnSpPr>
            <a:stCxn id="1941" idx="6"/>
            <a:endCxn id="1942" idx="2"/>
          </p:cNvCxnSpPr>
          <p:nvPr/>
        </p:nvCxnSpPr>
        <p:spPr>
          <a:xfrm flipH="1" rot="10800000">
            <a:off x="4032350" y="4082950"/>
            <a:ext cx="776100" cy="338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3" name="Google Shape;1943;p46"/>
          <p:cNvCxnSpPr>
            <a:stCxn id="1937" idx="4"/>
            <a:endCxn id="1942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4" name="Google Shape;1944;p46"/>
          <p:cNvCxnSpPr>
            <a:stCxn id="1945" idx="4"/>
            <a:endCxn id="1939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6" name="Google Shape;1946;p46"/>
          <p:cNvCxnSpPr>
            <a:stCxn id="1945" idx="3"/>
            <a:endCxn id="1947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48" name="Google Shape;1948;p46"/>
          <p:cNvCxnSpPr>
            <a:stCxn id="1949" idx="4"/>
            <a:endCxn id="1947" idx="0"/>
          </p:cNvCxnSpPr>
          <p:nvPr/>
        </p:nvCxnSpPr>
        <p:spPr>
          <a:xfrm flipH="1">
            <a:off x="793125" y="2502200"/>
            <a:ext cx="160800" cy="664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0" name="Google Shape;1950;p46"/>
          <p:cNvCxnSpPr>
            <a:stCxn id="1947" idx="4"/>
            <a:endCxn id="1951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2" name="Google Shape;1952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3" name="Google Shape;1953;p46"/>
          <p:cNvCxnSpPr>
            <a:stCxn id="1951" idx="6"/>
            <a:endCxn id="1939" idx="3"/>
          </p:cNvCxnSpPr>
          <p:nvPr/>
        </p:nvCxnSpPr>
        <p:spPr>
          <a:xfrm flipH="1" rot="10800000">
            <a:off x="1710125" y="3871450"/>
            <a:ext cx="532500" cy="550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54" name="Google Shape;1954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9" name="Google Shape;1949;p46"/>
          <p:cNvSpPr/>
          <p:nvPr/>
        </p:nvSpPr>
        <p:spPr>
          <a:xfrm>
            <a:off x="663225" y="19319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5" name="Google Shape;1945;p46"/>
          <p:cNvSpPr/>
          <p:nvPr/>
        </p:nvSpPr>
        <p:spPr>
          <a:xfrm>
            <a:off x="2015863" y="20581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7" name="Google Shape;1947;p46"/>
          <p:cNvSpPr/>
          <p:nvPr/>
        </p:nvSpPr>
        <p:spPr>
          <a:xfrm>
            <a:off x="502400" y="3166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9" name="Google Shape;1939;p46"/>
          <p:cNvSpPr/>
          <p:nvPr/>
        </p:nvSpPr>
        <p:spPr>
          <a:xfrm>
            <a:off x="2157525" y="33847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4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1" name="Google Shape;1951;p46"/>
          <p:cNvSpPr/>
          <p:nvPr/>
        </p:nvSpPr>
        <p:spPr>
          <a:xfrm>
            <a:off x="1128725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6" name="Google Shape;1936;p46"/>
          <p:cNvSpPr/>
          <p:nvPr/>
        </p:nvSpPr>
        <p:spPr>
          <a:xfrm>
            <a:off x="3652250" y="2903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1" name="Google Shape;1941;p46"/>
          <p:cNvSpPr/>
          <p:nvPr/>
        </p:nvSpPr>
        <p:spPr>
          <a:xfrm>
            <a:off x="3450950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2" name="Google Shape;1942;p46"/>
          <p:cNvSpPr/>
          <p:nvPr/>
        </p:nvSpPr>
        <p:spPr>
          <a:xfrm>
            <a:off x="4808575" y="3797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7" name="Google Shape;1937;p46"/>
          <p:cNvSpPr/>
          <p:nvPr/>
        </p:nvSpPr>
        <p:spPr>
          <a:xfrm>
            <a:off x="5146975" y="289963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7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1955" name="Google Shape;1955;p46"/>
          <p:cNvCxnSpPr>
            <a:stCxn id="1949" idx="4"/>
            <a:endCxn id="1947" idx="0"/>
          </p:cNvCxnSpPr>
          <p:nvPr/>
        </p:nvCxnSpPr>
        <p:spPr>
          <a:xfrm flipH="1">
            <a:off x="793125" y="2502200"/>
            <a:ext cx="160800" cy="664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6" name="Google Shape;1956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7" name="Google Shape;1957;p46"/>
          <p:cNvCxnSpPr>
            <a:stCxn id="1947" idx="4"/>
            <a:endCxn id="1951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8" name="Google Shape;1958;p46"/>
          <p:cNvCxnSpPr>
            <a:stCxn id="1945" idx="4"/>
            <a:endCxn id="1945" idx="4"/>
          </p:cNvCxnSpPr>
          <p:nvPr/>
        </p:nvCxnSpPr>
        <p:spPr>
          <a:xfrm>
            <a:off x="2306563" y="2628400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46"/>
          <p:cNvCxnSpPr>
            <a:stCxn id="1945" idx="3"/>
            <a:endCxn id="1947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0" name="Google Shape;1960;p46"/>
          <p:cNvCxnSpPr>
            <a:stCxn id="1941" idx="6"/>
            <a:endCxn id="1942" idx="2"/>
          </p:cNvCxnSpPr>
          <p:nvPr/>
        </p:nvCxnSpPr>
        <p:spPr>
          <a:xfrm flipH="1" rot="10800000">
            <a:off x="4032350" y="4082950"/>
            <a:ext cx="776100" cy="338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1" name="Google Shape;1961;p46"/>
          <p:cNvCxnSpPr>
            <a:stCxn id="1951" idx="6"/>
            <a:endCxn id="1939" idx="3"/>
          </p:cNvCxnSpPr>
          <p:nvPr/>
        </p:nvCxnSpPr>
        <p:spPr>
          <a:xfrm flipH="1" rot="10800000">
            <a:off x="1710125" y="3871450"/>
            <a:ext cx="532500" cy="550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2" name="Google Shape;1962;p46"/>
          <p:cNvCxnSpPr>
            <a:stCxn id="1939" idx="7"/>
            <a:endCxn id="1936" idx="2"/>
          </p:cNvCxnSpPr>
          <p:nvPr/>
        </p:nvCxnSpPr>
        <p:spPr>
          <a:xfrm flipH="1" rot="10800000">
            <a:off x="2653781" y="3188644"/>
            <a:ext cx="998400" cy="279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3" name="Google Shape;1963;p46"/>
          <p:cNvCxnSpPr>
            <a:stCxn id="1936" idx="6"/>
            <a:endCxn id="1937" idx="2"/>
          </p:cNvCxnSpPr>
          <p:nvPr/>
        </p:nvCxnSpPr>
        <p:spPr>
          <a:xfrm flipH="1" rot="10800000">
            <a:off x="4233650" y="3184750"/>
            <a:ext cx="913200" cy="3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4" name="Google Shape;1964;p46"/>
          <p:cNvCxnSpPr>
            <a:stCxn id="1937" idx="4"/>
            <a:endCxn id="1942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5" name="Google Shape;1965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6" name="Google Shape;1966;p46"/>
          <p:cNvSpPr/>
          <p:nvPr/>
        </p:nvSpPr>
        <p:spPr>
          <a:xfrm>
            <a:off x="1480400" y="2048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7" name="Google Shape;1967;p46"/>
          <p:cNvSpPr/>
          <p:nvPr/>
        </p:nvSpPr>
        <p:spPr>
          <a:xfrm>
            <a:off x="723675" y="2680613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8" name="Google Shape;1968;p46"/>
          <p:cNvSpPr/>
          <p:nvPr/>
        </p:nvSpPr>
        <p:spPr>
          <a:xfrm>
            <a:off x="1338175" y="27605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9" name="Google Shape;1969;p46"/>
          <p:cNvSpPr/>
          <p:nvPr/>
        </p:nvSpPr>
        <p:spPr>
          <a:xfrm>
            <a:off x="849875" y="38247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0" name="Google Shape;1970;p46"/>
          <p:cNvSpPr/>
          <p:nvPr/>
        </p:nvSpPr>
        <p:spPr>
          <a:xfrm>
            <a:off x="1784025" y="3992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1" name="Google Shape;1971;p46"/>
          <p:cNvSpPr/>
          <p:nvPr/>
        </p:nvSpPr>
        <p:spPr>
          <a:xfrm>
            <a:off x="4540463" y="3030888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2" name="Google Shape;1972;p46"/>
          <p:cNvSpPr/>
          <p:nvPr/>
        </p:nvSpPr>
        <p:spPr>
          <a:xfrm>
            <a:off x="5437675" y="36212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3" name="Google Shape;1973;p46"/>
          <p:cNvSpPr/>
          <p:nvPr/>
        </p:nvSpPr>
        <p:spPr>
          <a:xfrm>
            <a:off x="4270613" y="413650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74" name="Google Shape;1974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5" name="Google Shape;1975;p46"/>
          <p:cNvCxnSpPr>
            <a:stCxn id="1945" idx="4"/>
            <a:endCxn id="1939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6" name="Google Shape;1976;p46"/>
          <p:cNvCxnSpPr>
            <a:stCxn id="1951" idx="6"/>
            <a:endCxn id="1941" idx="2"/>
          </p:cNvCxnSpPr>
          <p:nvPr/>
        </p:nvCxnSpPr>
        <p:spPr>
          <a:xfrm>
            <a:off x="1710125" y="4421650"/>
            <a:ext cx="17409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7" name="Google Shape;1977;p46"/>
          <p:cNvSpPr/>
          <p:nvPr/>
        </p:nvSpPr>
        <p:spPr>
          <a:xfrm>
            <a:off x="2375013" y="42596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8" name="Google Shape;1978;p46"/>
          <p:cNvSpPr/>
          <p:nvPr/>
        </p:nvSpPr>
        <p:spPr>
          <a:xfrm>
            <a:off x="3017463" y="3160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9" name="Google Shape;1979;p46"/>
          <p:cNvSpPr/>
          <p:nvPr/>
        </p:nvSpPr>
        <p:spPr>
          <a:xfrm>
            <a:off x="2227525" y="27723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80" name="Google Shape;1980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81" name="Google Shape;1981;p46"/>
          <p:cNvSpPr/>
          <p:nvPr/>
        </p:nvSpPr>
        <p:spPr>
          <a:xfrm>
            <a:off x="2829225" y="39290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2" name="Google Shape;1982;p4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83" name="Google Shape;1983;p46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1984" name="Google Shape;1984;p46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85" name="Google Shape;1985;p46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Problem statement 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6" name="Google Shape;1986;p46"/>
          <p:cNvSpPr/>
          <p:nvPr/>
        </p:nvSpPr>
        <p:spPr>
          <a:xfrm>
            <a:off x="3368500" y="1644750"/>
            <a:ext cx="5390700" cy="9270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Given graph G = (V,E), number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and vertices S and T, find and return the k unique shortest paths between vertices S and E.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7" name="Google Shape;1987;p46"/>
          <p:cNvSpPr/>
          <p:nvPr/>
        </p:nvSpPr>
        <p:spPr>
          <a:xfrm>
            <a:off x="7805800" y="2641075"/>
            <a:ext cx="953400" cy="570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|E|, </a:t>
            </a:r>
            <a:r>
              <a:rPr lang="en">
                <a:solidFill>
                  <a:srgbClr val="E69138"/>
                </a:solidFill>
                <a:latin typeface="Lexend"/>
                <a:ea typeface="Lexend"/>
                <a:cs typeface="Lexend"/>
                <a:sym typeface="Lexend"/>
              </a:rPr>
              <a:t>n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|V|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8" name="Google Shape;1988;p46"/>
          <p:cNvSpPr/>
          <p:nvPr/>
        </p:nvSpPr>
        <p:spPr>
          <a:xfrm>
            <a:off x="6166200" y="3384575"/>
            <a:ext cx="2870400" cy="1396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Naive approach: modified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Dijkstra's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visiting each vertex at most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times.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Runtime = O(</a:t>
            </a:r>
            <a:r>
              <a:rPr lang="en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3" name="Google Shape;1993;p47"/>
          <p:cNvCxnSpPr>
            <a:endCxn id="1994" idx="3"/>
          </p:cNvCxnSpPr>
          <p:nvPr/>
        </p:nvCxnSpPr>
        <p:spPr>
          <a:xfrm flipH="1" rot="10800000">
            <a:off x="5134102" y="1053460"/>
            <a:ext cx="1761300" cy="1200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5" name="Google Shape;1995;p47"/>
          <p:cNvCxnSpPr>
            <a:stCxn id="1994" idx="6"/>
            <a:endCxn id="1996" idx="2"/>
          </p:cNvCxnSpPr>
          <p:nvPr/>
        </p:nvCxnSpPr>
        <p:spPr>
          <a:xfrm flipH="1" rot="10800000">
            <a:off x="7069783" y="781087"/>
            <a:ext cx="404100" cy="206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47"/>
          <p:cNvCxnSpPr>
            <a:stCxn id="1996" idx="5"/>
            <a:endCxn id="1998" idx="2"/>
          </p:cNvCxnSpPr>
          <p:nvPr/>
        </p:nvCxnSpPr>
        <p:spPr>
          <a:xfrm>
            <a:off x="7648256" y="846962"/>
            <a:ext cx="360900" cy="120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9" name="Google Shape;1999;p47"/>
          <p:cNvCxnSpPr>
            <a:stCxn id="1998" idx="7"/>
            <a:endCxn id="2000" idx="3"/>
          </p:cNvCxnSpPr>
          <p:nvPr/>
        </p:nvCxnSpPr>
        <p:spPr>
          <a:xfrm flipH="1" rot="10800000">
            <a:off x="8183396" y="770560"/>
            <a:ext cx="280200" cy="131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1" name="Google Shape;2001;p47"/>
          <p:cNvCxnSpPr>
            <a:stCxn id="2000" idx="7"/>
            <a:endCxn id="2002" idx="3"/>
          </p:cNvCxnSpPr>
          <p:nvPr/>
        </p:nvCxnSpPr>
        <p:spPr>
          <a:xfrm flipH="1" rot="10800000">
            <a:off x="8608066" y="427392"/>
            <a:ext cx="184500" cy="211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47"/>
          <p:cNvCxnSpPr>
            <a:stCxn id="2000" idx="6"/>
          </p:cNvCxnSpPr>
          <p:nvPr/>
        </p:nvCxnSpPr>
        <p:spPr>
          <a:xfrm flipH="1" rot="10800000">
            <a:off x="8637985" y="407265"/>
            <a:ext cx="777600" cy="297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4" name="Google Shape;2004;p4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05" name="Google Shape;2005;p47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006" name="Google Shape;2006;p47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007" name="Google Shape;2007;p47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How can we improve this? 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08" name="Google Shape;2008;p47"/>
          <p:cNvSpPr/>
          <p:nvPr/>
        </p:nvSpPr>
        <p:spPr>
          <a:xfrm>
            <a:off x="6100200" y="1910250"/>
            <a:ext cx="2929500" cy="2702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Key concept: </a:t>
            </a:r>
            <a:r>
              <a:rPr b="1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sidetrack </a:t>
            </a:r>
            <a:r>
              <a:rPr b="1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edges</a:t>
            </a:r>
            <a:endParaRPr b="1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Given the optimal path from S to E,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sidetrack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edges represent deviations from the optimal path. They are weighted by how much the total path weight increases from the optimal path by taking that edge.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4" name="Google Shape;1994;p47"/>
          <p:cNvSpPr/>
          <p:nvPr/>
        </p:nvSpPr>
        <p:spPr>
          <a:xfrm>
            <a:off x="6865483" y="894187"/>
            <a:ext cx="204300" cy="186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96" name="Google Shape;1996;p47"/>
          <p:cNvSpPr/>
          <p:nvPr/>
        </p:nvSpPr>
        <p:spPr>
          <a:xfrm>
            <a:off x="7473875" y="687689"/>
            <a:ext cx="204300" cy="186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98" name="Google Shape;1998;p47"/>
          <p:cNvSpPr/>
          <p:nvPr/>
        </p:nvSpPr>
        <p:spPr>
          <a:xfrm>
            <a:off x="8009015" y="874333"/>
            <a:ext cx="204300" cy="186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0" name="Google Shape;2000;p47"/>
          <p:cNvSpPr/>
          <p:nvPr/>
        </p:nvSpPr>
        <p:spPr>
          <a:xfrm>
            <a:off x="8433685" y="611265"/>
            <a:ext cx="204300" cy="186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2" name="Google Shape;2002;p47"/>
          <p:cNvSpPr/>
          <p:nvPr/>
        </p:nvSpPr>
        <p:spPr>
          <a:xfrm>
            <a:off x="8762611" y="268200"/>
            <a:ext cx="204300" cy="186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9" name="Google Shape;2009;p47"/>
          <p:cNvSpPr/>
          <p:nvPr/>
        </p:nvSpPr>
        <p:spPr>
          <a:xfrm>
            <a:off x="7917611" y="405323"/>
            <a:ext cx="204300" cy="186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10" name="Google Shape;2010;p47"/>
          <p:cNvCxnSpPr>
            <a:endCxn id="1994" idx="3"/>
          </p:cNvCxnSpPr>
          <p:nvPr/>
        </p:nvCxnSpPr>
        <p:spPr>
          <a:xfrm flipH="1" rot="10800000">
            <a:off x="5333002" y="1053460"/>
            <a:ext cx="1562400" cy="106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47"/>
          <p:cNvCxnSpPr>
            <a:stCxn id="1994" idx="6"/>
            <a:endCxn id="1996" idx="2"/>
          </p:cNvCxnSpPr>
          <p:nvPr/>
        </p:nvCxnSpPr>
        <p:spPr>
          <a:xfrm flipH="1" rot="10800000">
            <a:off x="7069783" y="781087"/>
            <a:ext cx="404100" cy="20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47"/>
          <p:cNvCxnSpPr>
            <a:stCxn id="1996" idx="7"/>
            <a:endCxn id="2009" idx="2"/>
          </p:cNvCxnSpPr>
          <p:nvPr/>
        </p:nvCxnSpPr>
        <p:spPr>
          <a:xfrm flipH="1" rot="10800000">
            <a:off x="7648256" y="498715"/>
            <a:ext cx="269400" cy="21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47"/>
          <p:cNvCxnSpPr>
            <a:stCxn id="1996" idx="5"/>
            <a:endCxn id="1998" idx="2"/>
          </p:cNvCxnSpPr>
          <p:nvPr/>
        </p:nvCxnSpPr>
        <p:spPr>
          <a:xfrm>
            <a:off x="7648256" y="846962"/>
            <a:ext cx="360900" cy="120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47"/>
          <p:cNvCxnSpPr>
            <a:stCxn id="1998" idx="7"/>
            <a:endCxn id="2000" idx="3"/>
          </p:cNvCxnSpPr>
          <p:nvPr/>
        </p:nvCxnSpPr>
        <p:spPr>
          <a:xfrm flipH="1" rot="10800000">
            <a:off x="8183396" y="770560"/>
            <a:ext cx="280200" cy="131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47"/>
          <p:cNvCxnSpPr>
            <a:stCxn id="2009" idx="7"/>
            <a:endCxn id="2002" idx="2"/>
          </p:cNvCxnSpPr>
          <p:nvPr/>
        </p:nvCxnSpPr>
        <p:spPr>
          <a:xfrm flipH="1" rot="10800000">
            <a:off x="8091992" y="361549"/>
            <a:ext cx="670500" cy="71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47"/>
          <p:cNvCxnSpPr>
            <a:stCxn id="2000" idx="7"/>
            <a:endCxn id="2002" idx="3"/>
          </p:cNvCxnSpPr>
          <p:nvPr/>
        </p:nvCxnSpPr>
        <p:spPr>
          <a:xfrm flipH="1" rot="10800000">
            <a:off x="8608066" y="427392"/>
            <a:ext cx="184500" cy="211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47"/>
          <p:cNvCxnSpPr>
            <a:stCxn id="2000" idx="6"/>
          </p:cNvCxnSpPr>
          <p:nvPr/>
        </p:nvCxnSpPr>
        <p:spPr>
          <a:xfrm flipH="1" rot="10800000">
            <a:off x="8637985" y="505065"/>
            <a:ext cx="506100" cy="199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47"/>
          <p:cNvCxnSpPr>
            <a:stCxn id="2002" idx="6"/>
          </p:cNvCxnSpPr>
          <p:nvPr/>
        </p:nvCxnSpPr>
        <p:spPr>
          <a:xfrm>
            <a:off x="8966911" y="361500"/>
            <a:ext cx="148800" cy="10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9" name="Google Shape;2019;p47"/>
          <p:cNvSpPr/>
          <p:nvPr/>
        </p:nvSpPr>
        <p:spPr>
          <a:xfrm>
            <a:off x="441225" y="1910250"/>
            <a:ext cx="5157000" cy="2702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Find a way to c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onstruct a new graph from the input graph such that each edge popped from our min-heap represents the next shortest path - every pop is a path!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Eppstein’s proper constructs this graph in O(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time, and the following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pops run in O(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time, giving a total runtime of O(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0" name="Google Shape;2020;p47"/>
          <p:cNvSpPr/>
          <p:nvPr/>
        </p:nvSpPr>
        <p:spPr>
          <a:xfrm>
            <a:off x="7452975" y="1137725"/>
            <a:ext cx="1316400" cy="509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Taking me makes your path weight 16 instead of 14!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1" name="Google Shape;2021;p47"/>
          <p:cNvSpPr txBox="1"/>
          <p:nvPr/>
        </p:nvSpPr>
        <p:spPr>
          <a:xfrm>
            <a:off x="8482000" y="340100"/>
            <a:ext cx="2043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chemeClr val="lt2"/>
                </a:highlight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highlight>
                <a:schemeClr val="lt2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22" name="Google Shape;2022;p47"/>
          <p:cNvCxnSpPr>
            <a:endCxn id="2020" idx="3"/>
          </p:cNvCxnSpPr>
          <p:nvPr/>
        </p:nvCxnSpPr>
        <p:spPr>
          <a:xfrm flipH="1" rot="-5400000">
            <a:off x="8311125" y="934025"/>
            <a:ext cx="823800" cy="92700"/>
          </a:xfrm>
          <a:prstGeom prst="curvedConnector4">
            <a:avLst>
              <a:gd fmla="val 4582" name="adj1"/>
              <a:gd fmla="val 35687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4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28" name="Google Shape;2028;p4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029" name="Google Shape;2029;p48"/>
          <p:cNvSpPr txBox="1"/>
          <p:nvPr>
            <p:ph idx="3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030" name="Google Shape;2030;p48"/>
          <p:cNvSpPr/>
          <p:nvPr/>
        </p:nvSpPr>
        <p:spPr>
          <a:xfrm>
            <a:off x="167325" y="391350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Sidetrack graph example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1" name="Google Shape;2031;p48"/>
          <p:cNvSpPr/>
          <p:nvPr/>
        </p:nvSpPr>
        <p:spPr>
          <a:xfrm>
            <a:off x="1610225" y="401517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32" name="Google Shape;2032;p48"/>
          <p:cNvSpPr/>
          <p:nvPr/>
        </p:nvSpPr>
        <p:spPr>
          <a:xfrm>
            <a:off x="792025" y="3071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33" name="Google Shape;2033;p48"/>
          <p:cNvSpPr/>
          <p:nvPr/>
        </p:nvSpPr>
        <p:spPr>
          <a:xfrm>
            <a:off x="1610225" y="13716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34" name="Google Shape;2034;p48"/>
          <p:cNvSpPr/>
          <p:nvPr/>
        </p:nvSpPr>
        <p:spPr>
          <a:xfrm>
            <a:off x="2674725" y="19666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35" name="Google Shape;2035;p48"/>
          <p:cNvSpPr/>
          <p:nvPr/>
        </p:nvSpPr>
        <p:spPr>
          <a:xfrm>
            <a:off x="1588125" y="256167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36" name="Google Shape;2036;p48"/>
          <p:cNvCxnSpPr>
            <a:stCxn id="2035" idx="4"/>
            <a:endCxn id="2031" idx="0"/>
          </p:cNvCxnSpPr>
          <p:nvPr/>
        </p:nvCxnSpPr>
        <p:spPr>
          <a:xfrm>
            <a:off x="1878825" y="3131975"/>
            <a:ext cx="22200" cy="883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37" name="Google Shape;2037;p48"/>
          <p:cNvSpPr/>
          <p:nvPr/>
        </p:nvSpPr>
        <p:spPr>
          <a:xfrm>
            <a:off x="1728975" y="34196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38" name="Google Shape;2038;p48"/>
          <p:cNvCxnSpPr>
            <a:stCxn id="2035" idx="0"/>
            <a:endCxn id="2033" idx="4"/>
          </p:cNvCxnSpPr>
          <p:nvPr/>
        </p:nvCxnSpPr>
        <p:spPr>
          <a:xfrm flipH="1" rot="10800000">
            <a:off x="1878825" y="1941875"/>
            <a:ext cx="22200" cy="619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9" name="Google Shape;2039;p48"/>
          <p:cNvCxnSpPr>
            <a:stCxn id="2032" idx="0"/>
            <a:endCxn id="2033" idx="3"/>
          </p:cNvCxnSpPr>
          <p:nvPr/>
        </p:nvCxnSpPr>
        <p:spPr>
          <a:xfrm flipH="1" rot="10800000">
            <a:off x="1082725" y="1858300"/>
            <a:ext cx="612600" cy="1213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0" name="Google Shape;2040;p48"/>
          <p:cNvCxnSpPr>
            <a:stCxn id="2034" idx="1"/>
            <a:endCxn id="2033" idx="5"/>
          </p:cNvCxnSpPr>
          <p:nvPr/>
        </p:nvCxnSpPr>
        <p:spPr>
          <a:xfrm rot="10800000">
            <a:off x="2106469" y="1858444"/>
            <a:ext cx="653400" cy="1917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1" name="Google Shape;2041;p48"/>
          <p:cNvCxnSpPr>
            <a:stCxn id="2035" idx="7"/>
            <a:endCxn id="2034" idx="2"/>
          </p:cNvCxnSpPr>
          <p:nvPr/>
        </p:nvCxnSpPr>
        <p:spPr>
          <a:xfrm flipH="1" rot="10800000">
            <a:off x="2084381" y="2251894"/>
            <a:ext cx="590400" cy="393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2" name="Google Shape;2042;p48"/>
          <p:cNvCxnSpPr>
            <a:stCxn id="2032" idx="1"/>
            <a:endCxn id="2032" idx="2"/>
          </p:cNvCxnSpPr>
          <p:nvPr/>
        </p:nvCxnSpPr>
        <p:spPr>
          <a:xfrm rot="5400000">
            <a:off x="733769" y="3213219"/>
            <a:ext cx="201600" cy="85200"/>
          </a:xfrm>
          <a:prstGeom prst="curvedConnector4">
            <a:avLst>
              <a:gd fmla="val -80540" name="adj1"/>
              <a:gd fmla="val 453162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48"/>
          <p:cNvCxnSpPr>
            <a:stCxn id="2031" idx="1"/>
            <a:endCxn id="2032" idx="5"/>
          </p:cNvCxnSpPr>
          <p:nvPr/>
        </p:nvCxnSpPr>
        <p:spPr>
          <a:xfrm rot="10800000">
            <a:off x="1288269" y="3558394"/>
            <a:ext cx="407100" cy="540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4" name="Google Shape;2044;p48"/>
          <p:cNvSpPr/>
          <p:nvPr/>
        </p:nvSpPr>
        <p:spPr>
          <a:xfrm>
            <a:off x="1740000" y="21156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5" name="Google Shape;2045;p48"/>
          <p:cNvSpPr/>
          <p:nvPr/>
        </p:nvSpPr>
        <p:spPr>
          <a:xfrm>
            <a:off x="2207363" y="2294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6" name="Google Shape;2046;p48"/>
          <p:cNvSpPr/>
          <p:nvPr/>
        </p:nvSpPr>
        <p:spPr>
          <a:xfrm>
            <a:off x="2229725" y="180040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7" name="Google Shape;2047;p48"/>
          <p:cNvSpPr/>
          <p:nvPr/>
        </p:nvSpPr>
        <p:spPr>
          <a:xfrm>
            <a:off x="1341975" y="3674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8" name="Google Shape;2048;p48"/>
          <p:cNvSpPr/>
          <p:nvPr/>
        </p:nvSpPr>
        <p:spPr>
          <a:xfrm>
            <a:off x="387500" y="29123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9" name="Google Shape;2049;p48"/>
          <p:cNvSpPr/>
          <p:nvPr/>
        </p:nvSpPr>
        <p:spPr>
          <a:xfrm>
            <a:off x="1146750" y="24234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0" name="Google Shape;2050;p48"/>
          <p:cNvSpPr/>
          <p:nvPr/>
        </p:nvSpPr>
        <p:spPr>
          <a:xfrm>
            <a:off x="114225" y="1239738"/>
            <a:ext cx="1138500" cy="492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G = (V, E)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51" name="Google Shape;2051;p48"/>
          <p:cNvCxnSpPr>
            <a:stCxn id="2034" idx="4"/>
            <a:endCxn id="2031" idx="7"/>
          </p:cNvCxnSpPr>
          <p:nvPr/>
        </p:nvCxnSpPr>
        <p:spPr>
          <a:xfrm flipH="1">
            <a:off x="2106525" y="2536925"/>
            <a:ext cx="858900" cy="1561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52" name="Google Shape;2052;p48"/>
          <p:cNvSpPr/>
          <p:nvPr/>
        </p:nvSpPr>
        <p:spPr>
          <a:xfrm>
            <a:off x="2384225" y="31639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3" name="Google Shape;2053;p48"/>
          <p:cNvSpPr/>
          <p:nvPr/>
        </p:nvSpPr>
        <p:spPr>
          <a:xfrm>
            <a:off x="7841725" y="949050"/>
            <a:ext cx="1245900" cy="619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Sidetrack graph G’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4" name="Google Shape;2054;p48"/>
          <p:cNvSpPr/>
          <p:nvPr/>
        </p:nvSpPr>
        <p:spPr>
          <a:xfrm>
            <a:off x="3072900" y="4186325"/>
            <a:ext cx="2998200" cy="783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All sidetrack edges on the path from a node U to end node T are considered </a:t>
            </a:r>
            <a:r>
              <a:rPr i="1" lang="en" sz="1100">
                <a:latin typeface="Lexend"/>
                <a:ea typeface="Lexend"/>
                <a:cs typeface="Lexend"/>
                <a:sym typeface="Lexend"/>
              </a:rPr>
              <a:t>directly connected to U.</a:t>
            </a:r>
            <a:endParaRPr i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5" name="Google Shape;2055;p48"/>
          <p:cNvSpPr/>
          <p:nvPr/>
        </p:nvSpPr>
        <p:spPr>
          <a:xfrm>
            <a:off x="7878600" y="272438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6" name="Google Shape;2056;p48"/>
          <p:cNvSpPr/>
          <p:nvPr/>
        </p:nvSpPr>
        <p:spPr>
          <a:xfrm>
            <a:off x="6419425" y="4016363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7" name="Google Shape;2057;p48"/>
          <p:cNvSpPr/>
          <p:nvPr/>
        </p:nvSpPr>
        <p:spPr>
          <a:xfrm>
            <a:off x="5753025" y="3106313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8" name="Google Shape;2058;p48"/>
          <p:cNvSpPr/>
          <p:nvPr/>
        </p:nvSpPr>
        <p:spPr>
          <a:xfrm>
            <a:off x="6689200" y="111733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59" name="Google Shape;2059;p48"/>
          <p:cNvCxnSpPr>
            <a:stCxn id="2057" idx="1"/>
            <a:endCxn id="2057" idx="3"/>
          </p:cNvCxnSpPr>
          <p:nvPr/>
        </p:nvCxnSpPr>
        <p:spPr>
          <a:xfrm flipH="1" rot="-5400000">
            <a:off x="5636869" y="3391131"/>
            <a:ext cx="403200" cy="600"/>
          </a:xfrm>
          <a:prstGeom prst="curvedConnector5">
            <a:avLst>
              <a:gd fmla="val -79773" name="adj1"/>
              <a:gd fmla="val -53878176" name="adj2"/>
              <a:gd fmla="val 179788" name="adj3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0" name="Google Shape;2060;p48"/>
          <p:cNvCxnSpPr>
            <a:stCxn id="2058" idx="3"/>
            <a:endCxn id="2057" idx="7"/>
          </p:cNvCxnSpPr>
          <p:nvPr/>
        </p:nvCxnSpPr>
        <p:spPr>
          <a:xfrm flipH="1">
            <a:off x="6249344" y="1604119"/>
            <a:ext cx="525000" cy="1585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1" name="Google Shape;2061;p48"/>
          <p:cNvCxnSpPr>
            <a:stCxn id="2056" idx="7"/>
            <a:endCxn id="2055" idx="3"/>
          </p:cNvCxnSpPr>
          <p:nvPr/>
        </p:nvCxnSpPr>
        <p:spPr>
          <a:xfrm flipH="1" rot="10800000">
            <a:off x="6915681" y="3211281"/>
            <a:ext cx="1048200" cy="888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2" name="Google Shape;2062;p48"/>
          <p:cNvSpPr/>
          <p:nvPr/>
        </p:nvSpPr>
        <p:spPr>
          <a:xfrm>
            <a:off x="4798425" y="3189763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3" name="Google Shape;2063;p48"/>
          <p:cNvSpPr/>
          <p:nvPr/>
        </p:nvSpPr>
        <p:spPr>
          <a:xfrm>
            <a:off x="7032075" y="3557838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4" name="Google Shape;2064;p48"/>
          <p:cNvSpPr/>
          <p:nvPr/>
        </p:nvSpPr>
        <p:spPr>
          <a:xfrm>
            <a:off x="5608475" y="2455163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(S,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1)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65" name="Google Shape;2065;p48"/>
          <p:cNvCxnSpPr>
            <a:stCxn id="2055" idx="1"/>
            <a:endCxn id="2058" idx="6"/>
          </p:cNvCxnSpPr>
          <p:nvPr/>
        </p:nvCxnSpPr>
        <p:spPr>
          <a:xfrm flipH="1" rot="5400000">
            <a:off x="6914494" y="1758656"/>
            <a:ext cx="1405500" cy="693000"/>
          </a:xfrm>
          <a:prstGeom prst="curvedConnector2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6" name="Google Shape;2066;p48"/>
          <p:cNvCxnSpPr>
            <a:stCxn id="2058" idx="5"/>
            <a:endCxn id="2055" idx="2"/>
          </p:cNvCxnSpPr>
          <p:nvPr/>
        </p:nvCxnSpPr>
        <p:spPr>
          <a:xfrm flipH="1" rot="-5400000">
            <a:off x="6829206" y="1960369"/>
            <a:ext cx="1405500" cy="693000"/>
          </a:xfrm>
          <a:prstGeom prst="curvedConnector2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7" name="Google Shape;2067;p48"/>
          <p:cNvSpPr/>
          <p:nvPr/>
        </p:nvSpPr>
        <p:spPr>
          <a:xfrm>
            <a:off x="6929275" y="2243100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8" name="Google Shape;2068;p48"/>
          <p:cNvSpPr/>
          <p:nvPr/>
        </p:nvSpPr>
        <p:spPr>
          <a:xfrm>
            <a:off x="7702750" y="1879938"/>
            <a:ext cx="8088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S, 4)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9" name="Google Shape;2069;p48"/>
          <p:cNvSpPr/>
          <p:nvPr/>
        </p:nvSpPr>
        <p:spPr>
          <a:xfrm>
            <a:off x="3171025" y="1117938"/>
            <a:ext cx="2998200" cy="783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Edge weight: sidetrack(u, v, w) = w +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-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, where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l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represents the weight of the optimal path from vertex l to T.</a:t>
            </a:r>
            <a:endParaRPr i="1" sz="1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75" name="Google Shape;2075;p49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076" name="Google Shape;2076;p49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077" name="Google Shape;2077;p49"/>
          <p:cNvSpPr/>
          <p:nvPr/>
        </p:nvSpPr>
        <p:spPr>
          <a:xfrm>
            <a:off x="4777100" y="5393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Reconstructing paths from single sidetrack edges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8" name="Google Shape;2078;p49"/>
          <p:cNvSpPr/>
          <p:nvPr/>
        </p:nvSpPr>
        <p:spPr>
          <a:xfrm>
            <a:off x="4320500" y="1715625"/>
            <a:ext cx="4173900" cy="304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use of implicit path representations is key to Eppstein’s algorithm achieving its quick runtime - each popped sidetrack edge can be used with precalculated values to find the explicit path.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We use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Dijkstra's on a reversed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set up the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values and optimal paths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for each vertex. Thus, we can take sidetrack edge 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and paths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s-u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construct path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s-u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+ 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9" name="Google Shape;2079;p49"/>
          <p:cNvSpPr/>
          <p:nvPr/>
        </p:nvSpPr>
        <p:spPr>
          <a:xfrm>
            <a:off x="1726045" y="393757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0" name="Google Shape;2080;p49"/>
          <p:cNvSpPr/>
          <p:nvPr/>
        </p:nvSpPr>
        <p:spPr>
          <a:xfrm>
            <a:off x="822229" y="2878826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1" name="Google Shape;2081;p49"/>
          <p:cNvSpPr/>
          <p:nvPr/>
        </p:nvSpPr>
        <p:spPr>
          <a:xfrm>
            <a:off x="1726045" y="97162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2" name="Google Shape;2082;p49"/>
          <p:cNvSpPr/>
          <p:nvPr/>
        </p:nvSpPr>
        <p:spPr>
          <a:xfrm>
            <a:off x="2901933" y="1639215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3" name="Google Shape;2083;p49"/>
          <p:cNvSpPr/>
          <p:nvPr/>
        </p:nvSpPr>
        <p:spPr>
          <a:xfrm>
            <a:off x="1701632" y="230682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84" name="Google Shape;2084;p49"/>
          <p:cNvCxnSpPr>
            <a:stCxn id="2083" idx="4"/>
            <a:endCxn id="2079" idx="0"/>
          </p:cNvCxnSpPr>
          <p:nvPr/>
        </p:nvCxnSpPr>
        <p:spPr>
          <a:xfrm>
            <a:off x="2022782" y="2946729"/>
            <a:ext cx="24300" cy="990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85" name="Google Shape;2085;p49"/>
          <p:cNvSpPr/>
          <p:nvPr/>
        </p:nvSpPr>
        <p:spPr>
          <a:xfrm>
            <a:off x="1857220" y="3269460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86" name="Google Shape;2086;p49"/>
          <p:cNvCxnSpPr>
            <a:stCxn id="2083" idx="0"/>
            <a:endCxn id="2081" idx="4"/>
          </p:cNvCxnSpPr>
          <p:nvPr/>
        </p:nvCxnSpPr>
        <p:spPr>
          <a:xfrm flipH="1" rot="10800000">
            <a:off x="2022782" y="1611429"/>
            <a:ext cx="24300" cy="695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7" name="Google Shape;2087;p49"/>
          <p:cNvCxnSpPr>
            <a:stCxn id="2080" idx="0"/>
            <a:endCxn id="2081" idx="3"/>
          </p:cNvCxnSpPr>
          <p:nvPr/>
        </p:nvCxnSpPr>
        <p:spPr>
          <a:xfrm flipH="1" rot="10800000">
            <a:off x="1143379" y="1517726"/>
            <a:ext cx="676800" cy="1361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8" name="Google Shape;2088;p49"/>
          <p:cNvCxnSpPr>
            <a:stCxn id="2082" idx="1"/>
            <a:endCxn id="2081" idx="5"/>
          </p:cNvCxnSpPr>
          <p:nvPr/>
        </p:nvCxnSpPr>
        <p:spPr>
          <a:xfrm rot="10800000">
            <a:off x="2274195" y="1517826"/>
            <a:ext cx="721800" cy="215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9" name="Google Shape;2089;p49"/>
          <p:cNvCxnSpPr>
            <a:stCxn id="2083" idx="7"/>
            <a:endCxn id="2082" idx="2"/>
          </p:cNvCxnSpPr>
          <p:nvPr/>
        </p:nvCxnSpPr>
        <p:spPr>
          <a:xfrm flipH="1" rot="10800000">
            <a:off x="2249869" y="1959241"/>
            <a:ext cx="652200" cy="4413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0" name="Google Shape;2090;p49"/>
          <p:cNvCxnSpPr>
            <a:stCxn id="2080" idx="1"/>
            <a:endCxn id="2080" idx="2"/>
          </p:cNvCxnSpPr>
          <p:nvPr/>
        </p:nvCxnSpPr>
        <p:spPr>
          <a:xfrm rot="5400000">
            <a:off x="756092" y="3038537"/>
            <a:ext cx="226200" cy="94200"/>
          </a:xfrm>
          <a:prstGeom prst="curvedConnector4">
            <a:avLst>
              <a:gd fmla="val -159545" name="adj1"/>
              <a:gd fmla="val 379424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1" name="Google Shape;2091;p49"/>
          <p:cNvCxnSpPr>
            <a:stCxn id="2079" idx="1"/>
            <a:endCxn id="2080" idx="5"/>
          </p:cNvCxnSpPr>
          <p:nvPr/>
        </p:nvCxnSpPr>
        <p:spPr>
          <a:xfrm rot="10800000">
            <a:off x="1370407" y="3424990"/>
            <a:ext cx="449700" cy="60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92" name="Google Shape;2092;p49"/>
          <p:cNvSpPr/>
          <p:nvPr/>
        </p:nvSpPr>
        <p:spPr>
          <a:xfrm>
            <a:off x="1869399" y="1806385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3" name="Google Shape;2093;p49"/>
          <p:cNvSpPr/>
          <p:nvPr/>
        </p:nvSpPr>
        <p:spPr>
          <a:xfrm>
            <a:off x="2385666" y="2007242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4" name="Google Shape;2094;p49"/>
          <p:cNvSpPr/>
          <p:nvPr/>
        </p:nvSpPr>
        <p:spPr>
          <a:xfrm>
            <a:off x="2410368" y="1452719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5" name="Google Shape;2095;p49"/>
          <p:cNvSpPr/>
          <p:nvPr/>
        </p:nvSpPr>
        <p:spPr>
          <a:xfrm>
            <a:off x="1429725" y="3555528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6" name="Google Shape;2096;p49"/>
          <p:cNvSpPr/>
          <p:nvPr/>
        </p:nvSpPr>
        <p:spPr>
          <a:xfrm>
            <a:off x="375375" y="2700296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7" name="Google Shape;2097;p49"/>
          <p:cNvSpPr/>
          <p:nvPr/>
        </p:nvSpPr>
        <p:spPr>
          <a:xfrm>
            <a:off x="1214072" y="2151720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98" name="Google Shape;2098;p49"/>
          <p:cNvCxnSpPr>
            <a:stCxn id="2082" idx="4"/>
            <a:endCxn id="2079" idx="7"/>
          </p:cNvCxnSpPr>
          <p:nvPr/>
        </p:nvCxnSpPr>
        <p:spPr>
          <a:xfrm flipH="1">
            <a:off x="2274183" y="2279115"/>
            <a:ext cx="948900" cy="1752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99" name="Google Shape;2099;p49"/>
          <p:cNvSpPr/>
          <p:nvPr/>
        </p:nvSpPr>
        <p:spPr>
          <a:xfrm>
            <a:off x="2581035" y="2982522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00" name="Google Shape;2100;p49"/>
          <p:cNvCxnSpPr>
            <a:endCxn id="2079" idx="6"/>
          </p:cNvCxnSpPr>
          <p:nvPr/>
        </p:nvCxnSpPr>
        <p:spPr>
          <a:xfrm flipH="1" rot="-5400000">
            <a:off x="1558495" y="3447679"/>
            <a:ext cx="1599900" cy="19800"/>
          </a:xfrm>
          <a:prstGeom prst="curvedConnector4">
            <a:avLst>
              <a:gd fmla="val 3158" name="adj1"/>
              <a:gd fmla="val 6388056" name="adj2"/>
            </a:avLst>
          </a:prstGeom>
          <a:noFill/>
          <a:ln cap="flat" cmpd="sng" w="19050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49"/>
          <p:cNvCxnSpPr>
            <a:stCxn id="2081" idx="7"/>
            <a:endCxn id="2082" idx="7"/>
          </p:cNvCxnSpPr>
          <p:nvPr/>
        </p:nvCxnSpPr>
        <p:spPr>
          <a:xfrm flipH="1" rot="-5400000">
            <a:off x="2528532" y="811090"/>
            <a:ext cx="667500" cy="1176000"/>
          </a:xfrm>
          <a:prstGeom prst="curvedConnector3">
            <a:avLst>
              <a:gd fmla="val -18086" name="adj1"/>
            </a:avLst>
          </a:prstGeom>
          <a:noFill/>
          <a:ln cap="flat" cmpd="sng" w="19050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02" name="Google Shape;2102;p49"/>
          <p:cNvSpPr/>
          <p:nvPr/>
        </p:nvSpPr>
        <p:spPr>
          <a:xfrm>
            <a:off x="3358675" y="3173325"/>
            <a:ext cx="5349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latin typeface="Lexend"/>
                <a:ea typeface="Lexend"/>
                <a:cs typeface="Lexend"/>
                <a:sym typeface="Lexend"/>
              </a:rPr>
              <a:t>s-v2</a:t>
            </a:r>
            <a:endParaRPr baseline="-2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3" name="Google Shape;2103;p49"/>
          <p:cNvSpPr/>
          <p:nvPr/>
        </p:nvSpPr>
        <p:spPr>
          <a:xfrm>
            <a:off x="2753193" y="823700"/>
            <a:ext cx="4719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latin typeface="Lexend"/>
                <a:ea typeface="Lexend"/>
                <a:cs typeface="Lexend"/>
                <a:sym typeface="Lexend"/>
              </a:rPr>
              <a:t>v3</a:t>
            </a:r>
            <a:endParaRPr baseline="-25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5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09" name="Google Shape;2109;p50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10" name="Google Shape;2110;p50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11" name="Google Shape;2111;p50"/>
          <p:cNvSpPr/>
          <p:nvPr/>
        </p:nvSpPr>
        <p:spPr>
          <a:xfrm>
            <a:off x="2888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Overall approach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2" name="Google Shape;2112;p50"/>
          <p:cNvSpPr/>
          <p:nvPr/>
        </p:nvSpPr>
        <p:spPr>
          <a:xfrm>
            <a:off x="288825" y="1638725"/>
            <a:ext cx="2627700" cy="140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1) Construct a graph that stores sidetrack edges as nodes and edge traversals as paths with sidetrack weights as path weights.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13" name="Google Shape;21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25" y="1892675"/>
            <a:ext cx="3730224" cy="2649251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4" name="Google Shape;2114;p50"/>
          <p:cNvSpPr/>
          <p:nvPr/>
        </p:nvSpPr>
        <p:spPr>
          <a:xfrm>
            <a:off x="6591082" y="904200"/>
            <a:ext cx="1957514" cy="1120594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5" name="Google Shape;2115;p50"/>
          <p:cNvSpPr txBox="1"/>
          <p:nvPr/>
        </p:nvSpPr>
        <p:spPr>
          <a:xfrm>
            <a:off x="6691826" y="1011548"/>
            <a:ext cx="195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Persistence omitted for simplicity!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6" name="Google Shape;2116;p50"/>
          <p:cNvSpPr/>
          <p:nvPr/>
        </p:nvSpPr>
        <p:spPr>
          <a:xfrm>
            <a:off x="3125025" y="1780775"/>
            <a:ext cx="1788600" cy="111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Built around using persistent heaps for each adjacency list </a:t>
            </a:r>
            <a:r>
              <a:rPr lang="en" sz="11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adj</a:t>
            </a:r>
            <a:r>
              <a:rPr baseline="-25000" lang="en" sz="11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 our graph, with path traversals connecting heaps.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7" name="Google Shape;2117;p50"/>
          <p:cNvSpPr/>
          <p:nvPr/>
        </p:nvSpPr>
        <p:spPr>
          <a:xfrm>
            <a:off x="288825" y="3300225"/>
            <a:ext cx="4219200" cy="1165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2) Push the start node and its optimal path weight to a heap, then loop </a:t>
            </a:r>
            <a:r>
              <a:rPr lang="en" sz="13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times: popping from the heap, recording the implicit path representation, and pushing all neighboring sidetrack path weights and their vertices.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18" name="Google Shape;2118;p50"/>
          <p:cNvCxnSpPr>
            <a:stCxn id="2112" idx="3"/>
            <a:endCxn id="2116" idx="1"/>
          </p:cNvCxnSpPr>
          <p:nvPr/>
        </p:nvCxnSpPr>
        <p:spPr>
          <a:xfrm>
            <a:off x="2916525" y="2339675"/>
            <a:ext cx="2085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24" name="Google Shape;2124;p51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25" name="Google Shape;2125;p51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26" name="Google Shape;2126;p51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Pseudocode walkthrough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27" name="Google Shape;2127;p51"/>
          <p:cNvSpPr/>
          <p:nvPr/>
        </p:nvSpPr>
        <p:spPr>
          <a:xfrm>
            <a:off x="361275" y="1639850"/>
            <a:ext cx="4630800" cy="3219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</a:t>
            </a: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graph</a:t>
            </a: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construction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Dijkstra's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sp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of sidetrack edges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6	create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overarching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28" name="Google Shape;2128;p51"/>
          <p:cNvSpPr/>
          <p:nvPr/>
        </p:nvSpPr>
        <p:spPr>
          <a:xfrm>
            <a:off x="5257175" y="717625"/>
            <a:ext cx="1169700" cy="435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G, s, t, k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9" name="Google Shape;2129;p51"/>
          <p:cNvSpPr/>
          <p:nvPr/>
        </p:nvSpPr>
        <p:spPr>
          <a:xfrm>
            <a:off x="5624225" y="192402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G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30" name="Google Shape;2130;p51"/>
          <p:cNvCxnSpPr>
            <a:stCxn id="2128" idx="2"/>
            <a:endCxn id="2129" idx="0"/>
          </p:cNvCxnSpPr>
          <p:nvPr/>
        </p:nvCxnSpPr>
        <p:spPr>
          <a:xfrm>
            <a:off x="5842025" y="1153225"/>
            <a:ext cx="0" cy="770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1" name="Google Shape;2131;p51"/>
          <p:cNvSpPr/>
          <p:nvPr/>
        </p:nvSpPr>
        <p:spPr>
          <a:xfrm>
            <a:off x="5664425" y="1332000"/>
            <a:ext cx="3552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b="1"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32" name="Google Shape;2132;p51"/>
          <p:cNvCxnSpPr/>
          <p:nvPr/>
        </p:nvCxnSpPr>
        <p:spPr>
          <a:xfrm flipH="1" rot="-5400000">
            <a:off x="5910800" y="1449250"/>
            <a:ext cx="1221900" cy="180000"/>
          </a:xfrm>
          <a:prstGeom prst="bentConnector3">
            <a:avLst>
              <a:gd fmla="val -775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3" name="Google Shape;2133;p51"/>
          <p:cNvSpPr/>
          <p:nvPr/>
        </p:nvSpPr>
        <p:spPr>
          <a:xfrm>
            <a:off x="7217950" y="1924025"/>
            <a:ext cx="1619700" cy="435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d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, p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∀ u ⋹ V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34" name="Google Shape;2134;p51"/>
          <p:cNvCxnSpPr>
            <a:stCxn id="2129" idx="3"/>
            <a:endCxn id="2133" idx="1"/>
          </p:cNvCxnSpPr>
          <p:nvPr/>
        </p:nvCxnSpPr>
        <p:spPr>
          <a:xfrm>
            <a:off x="6059825" y="2141825"/>
            <a:ext cx="11580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5" name="Google Shape;2135;p51"/>
          <p:cNvSpPr/>
          <p:nvPr/>
        </p:nvSpPr>
        <p:spPr>
          <a:xfrm>
            <a:off x="6346375" y="1332000"/>
            <a:ext cx="497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</a:t>
            </a: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 t</a:t>
            </a:r>
            <a:endParaRPr b="1"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6" name="Google Shape;2136;p51"/>
          <p:cNvSpPr/>
          <p:nvPr/>
        </p:nvSpPr>
        <p:spPr>
          <a:xfrm>
            <a:off x="6191898" y="1987925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Djikstra’s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37" name="Google Shape;2137;p51"/>
          <p:cNvSpPr/>
          <p:nvPr/>
        </p:nvSpPr>
        <p:spPr>
          <a:xfrm>
            <a:off x="7762600" y="989825"/>
            <a:ext cx="5304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r>
              <a:rPr baseline="-25000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sp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38" name="Google Shape;2138;p51"/>
          <p:cNvCxnSpPr>
            <a:stCxn id="2133" idx="0"/>
            <a:endCxn id="2137" idx="2"/>
          </p:cNvCxnSpPr>
          <p:nvPr/>
        </p:nvCxnSpPr>
        <p:spPr>
          <a:xfrm rot="10800000">
            <a:off x="8027800" y="1425425"/>
            <a:ext cx="0" cy="498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9" name="Google Shape;2139;p51"/>
          <p:cNvSpPr/>
          <p:nvPr/>
        </p:nvSpPr>
        <p:spPr>
          <a:xfrm>
            <a:off x="7810000" y="324397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40" name="Google Shape;2140;p51"/>
          <p:cNvCxnSpPr>
            <a:stCxn id="2133" idx="2"/>
            <a:endCxn id="2139" idx="0"/>
          </p:cNvCxnSpPr>
          <p:nvPr/>
        </p:nvCxnSpPr>
        <p:spPr>
          <a:xfrm>
            <a:off x="8027800" y="2359625"/>
            <a:ext cx="0" cy="88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1" name="Google Shape;2141;p51"/>
          <p:cNvSpPr/>
          <p:nvPr/>
        </p:nvSpPr>
        <p:spPr>
          <a:xfrm>
            <a:off x="7642600" y="26961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="1"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, p</a:t>
            </a:r>
            <a:r>
              <a:rPr b="1"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b="1"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2" name="Google Shape;2142;p51"/>
          <p:cNvSpPr/>
          <p:nvPr/>
        </p:nvSpPr>
        <p:spPr>
          <a:xfrm>
            <a:off x="6676525" y="2632250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a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3" name="Google Shape;2143;p51"/>
          <p:cNvSpPr/>
          <p:nvPr/>
        </p:nvSpPr>
        <p:spPr>
          <a:xfrm>
            <a:off x="6676525" y="324397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Q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p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44" name="Google Shape;2144;p51"/>
          <p:cNvCxnSpPr>
            <a:stCxn id="2141" idx="1"/>
            <a:endCxn id="2142" idx="3"/>
          </p:cNvCxnSpPr>
          <p:nvPr/>
        </p:nvCxnSpPr>
        <p:spPr>
          <a:xfrm rot="10800000">
            <a:off x="7112200" y="2850050"/>
            <a:ext cx="53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5" name="Google Shape;2145;p51"/>
          <p:cNvCxnSpPr>
            <a:stCxn id="2139" idx="1"/>
            <a:endCxn id="2143" idx="3"/>
          </p:cNvCxnSpPr>
          <p:nvPr/>
        </p:nvCxnSpPr>
        <p:spPr>
          <a:xfrm rot="10800000">
            <a:off x="7112200" y="3461775"/>
            <a:ext cx="69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6" name="Google Shape;2146;p51"/>
          <p:cNvCxnSpPr>
            <a:stCxn id="2141" idx="1"/>
            <a:endCxn id="2143" idx="3"/>
          </p:cNvCxnSpPr>
          <p:nvPr/>
        </p:nvCxnSpPr>
        <p:spPr>
          <a:xfrm flipH="1">
            <a:off x="7112200" y="2850050"/>
            <a:ext cx="530400" cy="611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7" name="Google Shape;2147;p51"/>
          <p:cNvSpPr/>
          <p:nvPr/>
        </p:nvSpPr>
        <p:spPr>
          <a:xfrm>
            <a:off x="6262075" y="4169975"/>
            <a:ext cx="1264500" cy="435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cost, node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48" name="Google Shape;2148;p51"/>
          <p:cNvCxnSpPr>
            <a:stCxn id="2143" idx="2"/>
            <a:endCxn id="2147" idx="0"/>
          </p:cNvCxnSpPr>
          <p:nvPr/>
        </p:nvCxnSpPr>
        <p:spPr>
          <a:xfrm>
            <a:off x="6894325" y="3679575"/>
            <a:ext cx="0" cy="490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9" name="Google Shape;2149;p51"/>
          <p:cNvCxnSpPr>
            <a:stCxn id="2147" idx="1"/>
            <a:endCxn id="2142" idx="1"/>
          </p:cNvCxnSpPr>
          <p:nvPr/>
        </p:nvCxnSpPr>
        <p:spPr>
          <a:xfrm flipH="1" rot="10800000">
            <a:off x="6262075" y="2849975"/>
            <a:ext cx="414600" cy="1537800"/>
          </a:xfrm>
          <a:prstGeom prst="bentConnector3">
            <a:avLst>
              <a:gd fmla="val -201254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0" name="Google Shape;2150;p51"/>
          <p:cNvSpPr/>
          <p:nvPr/>
        </p:nvSpPr>
        <p:spPr>
          <a:xfrm>
            <a:off x="5114325" y="26961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cost</a:t>
            </a:r>
            <a:endParaRPr b="1"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51" name="Google Shape;2151;p51"/>
          <p:cNvCxnSpPr>
            <a:endCxn id="2143" idx="1"/>
          </p:cNvCxnSpPr>
          <p:nvPr/>
        </p:nvCxnSpPr>
        <p:spPr>
          <a:xfrm>
            <a:off x="5427625" y="3457275"/>
            <a:ext cx="1248900" cy="4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2" name="Google Shape;2152;p51"/>
          <p:cNvSpPr/>
          <p:nvPr/>
        </p:nvSpPr>
        <p:spPr>
          <a:xfrm>
            <a:off x="5666925" y="3305775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outgoing edges</a:t>
            </a:r>
            <a:endParaRPr b="1" sz="9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3" name="Google Shape;2153;p51"/>
          <p:cNvSpPr/>
          <p:nvPr/>
        </p:nvSpPr>
        <p:spPr>
          <a:xfrm>
            <a:off x="6509125" y="24189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  <a:latin typeface="Lexend"/>
                <a:ea typeface="Lexend"/>
                <a:cs typeface="Lexend"/>
                <a:sym typeface="Lexend"/>
              </a:rPr>
              <a:t>return!</a:t>
            </a:r>
            <a:endParaRPr b="1" sz="1200">
              <a:solidFill>
                <a:srgbClr val="6AA8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5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59" name="Google Shape;2159;p5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60" name="Google Shape;2160;p52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61" name="Google Shape;2161;p52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2" name="Google Shape;2162;p52"/>
          <p:cNvSpPr/>
          <p:nvPr/>
        </p:nvSpPr>
        <p:spPr>
          <a:xfrm>
            <a:off x="894675" y="195875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1: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Graph reversal / Dijkstra’s</a:t>
            </a:r>
            <a:endParaRPr i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3" name="Google Shape;2163;p52"/>
          <p:cNvSpPr/>
          <p:nvPr/>
        </p:nvSpPr>
        <p:spPr>
          <a:xfrm>
            <a:off x="3687900" y="195875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2: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G’ construction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4" name="Google Shape;2164;p52"/>
          <p:cNvSpPr/>
          <p:nvPr/>
        </p:nvSpPr>
        <p:spPr>
          <a:xfrm>
            <a:off x="6481125" y="195875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3: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k-pop algorithm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65" name="Google Shape;2165;p52"/>
          <p:cNvCxnSpPr>
            <a:stCxn id="2162" idx="3"/>
            <a:endCxn id="2163" idx="1"/>
          </p:cNvCxnSpPr>
          <p:nvPr/>
        </p:nvCxnSpPr>
        <p:spPr>
          <a:xfrm>
            <a:off x="2662875" y="2524700"/>
            <a:ext cx="10251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52"/>
          <p:cNvCxnSpPr>
            <a:stCxn id="2163" idx="3"/>
            <a:endCxn id="2164" idx="1"/>
          </p:cNvCxnSpPr>
          <p:nvPr/>
        </p:nvCxnSpPr>
        <p:spPr>
          <a:xfrm>
            <a:off x="5456100" y="2524700"/>
            <a:ext cx="10251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7" name="Google Shape;2167;p52"/>
          <p:cNvCxnSpPr>
            <a:stCxn id="2162" idx="2"/>
            <a:endCxn id="2168" idx="0"/>
          </p:cNvCxnSpPr>
          <p:nvPr/>
        </p:nvCxnSpPr>
        <p:spPr>
          <a:xfrm>
            <a:off x="1778775" y="3090650"/>
            <a:ext cx="4500" cy="663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8" name="Google Shape;2168;p52"/>
          <p:cNvSpPr txBox="1"/>
          <p:nvPr/>
        </p:nvSpPr>
        <p:spPr>
          <a:xfrm>
            <a:off x="507675" y="3754625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Follows a well-documented, optimized Djikstra’s algorithm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69" name="Google Shape;2169;p52"/>
          <p:cNvSpPr txBox="1"/>
          <p:nvPr/>
        </p:nvSpPr>
        <p:spPr>
          <a:xfrm>
            <a:off x="3296550" y="3754625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With persistent heaps, all edges are visited once and all vertices have logarithmic inserts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0" name="Google Shape;2170;p52"/>
          <p:cNvSpPr txBox="1"/>
          <p:nvPr/>
        </p:nvSpPr>
        <p:spPr>
          <a:xfrm>
            <a:off x="6085425" y="3754625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loop through a constant time heap algorithm (with persistence techniques) until we reach k total paths accumulated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71" name="Google Shape;2171;p52"/>
          <p:cNvCxnSpPr>
            <a:stCxn id="2163" idx="2"/>
            <a:endCxn id="2169" idx="0"/>
          </p:cNvCxnSpPr>
          <p:nvPr/>
        </p:nvCxnSpPr>
        <p:spPr>
          <a:xfrm>
            <a:off x="4572000" y="3090650"/>
            <a:ext cx="0" cy="663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52"/>
          <p:cNvCxnSpPr>
            <a:stCxn id="2164" idx="2"/>
            <a:endCxn id="2170" idx="0"/>
          </p:cNvCxnSpPr>
          <p:nvPr/>
        </p:nvCxnSpPr>
        <p:spPr>
          <a:xfrm flipH="1">
            <a:off x="7360725" y="3090650"/>
            <a:ext cx="4500" cy="663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3" name="Google Shape;2173;p52"/>
          <p:cNvSpPr txBox="1"/>
          <p:nvPr/>
        </p:nvSpPr>
        <p:spPr>
          <a:xfrm>
            <a:off x="3072000" y="1537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+ </a:t>
            </a:r>
            <a:r>
              <a:rPr b="1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5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79" name="Google Shape;2179;p53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80" name="Google Shape;2180;p53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81" name="Google Shape;2181;p53"/>
          <p:cNvSpPr/>
          <p:nvPr/>
        </p:nvSpPr>
        <p:spPr>
          <a:xfrm>
            <a:off x="2713350" y="2644800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Thank you!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82" name="Google Shape;21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5" y="3824000"/>
            <a:ext cx="6899076" cy="10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0000"/>
            <a:ext cx="2408550" cy="2822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25" y="3630325"/>
            <a:ext cx="5459274" cy="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