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10" r:id="rId2"/>
    <p:sldId id="435" r:id="rId3"/>
    <p:sldId id="436" r:id="rId4"/>
    <p:sldId id="437" r:id="rId5"/>
    <p:sldId id="438" r:id="rId6"/>
    <p:sldId id="439" r:id="rId7"/>
    <p:sldId id="440" r:id="rId8"/>
    <p:sldId id="441" r:id="rId9"/>
    <p:sldId id="388" r:id="rId10"/>
    <p:sldId id="349" r:id="rId11"/>
    <p:sldId id="399" r:id="rId12"/>
    <p:sldId id="400" r:id="rId13"/>
    <p:sldId id="401" r:id="rId14"/>
    <p:sldId id="417" r:id="rId15"/>
    <p:sldId id="418" r:id="rId16"/>
    <p:sldId id="419" r:id="rId17"/>
    <p:sldId id="420" r:id="rId18"/>
    <p:sldId id="402" r:id="rId19"/>
    <p:sldId id="404" r:id="rId20"/>
    <p:sldId id="421" r:id="rId21"/>
    <p:sldId id="405" r:id="rId22"/>
    <p:sldId id="406" r:id="rId23"/>
    <p:sldId id="424" r:id="rId24"/>
    <p:sldId id="449" r:id="rId25"/>
    <p:sldId id="422" r:id="rId26"/>
    <p:sldId id="423" r:id="rId27"/>
    <p:sldId id="448" r:id="rId28"/>
    <p:sldId id="415" r:id="rId29"/>
    <p:sldId id="411" r:id="rId30"/>
    <p:sldId id="450" r:id="rId31"/>
    <p:sldId id="427" r:id="rId32"/>
    <p:sldId id="428" r:id="rId33"/>
    <p:sldId id="412" r:id="rId34"/>
    <p:sldId id="413" r:id="rId35"/>
    <p:sldId id="429" r:id="rId36"/>
    <p:sldId id="431" r:id="rId37"/>
    <p:sldId id="432" r:id="rId38"/>
    <p:sldId id="433" r:id="rId39"/>
    <p:sldId id="445" r:id="rId40"/>
    <p:sldId id="446" r:id="rId41"/>
    <p:sldId id="442" r:id="rId42"/>
    <p:sldId id="447" r:id="rId43"/>
    <p:sldId id="443" r:id="rId44"/>
    <p:sldId id="34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518" autoAdjust="0"/>
    <p:restoredTop sz="80962" autoAdjust="0"/>
  </p:normalViewPr>
  <p:slideViewPr>
    <p:cSldViewPr>
      <p:cViewPr varScale="1">
        <p:scale>
          <a:sx n="87" d="100"/>
          <a:sy n="87" d="100"/>
        </p:scale>
        <p:origin x="-245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602BE-71A8-4323-9BFF-DCF5E3064325}" type="datetimeFigureOut">
              <a:rPr lang="zh-CN" altLang="en-US" smtClean="0"/>
              <a:pPr/>
              <a:t>2017/11/30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08E1-CDCB-4E8C-99DE-1BD32F1386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baike.baidu.com/item/%E4%BC%81%E4%B8%9A%E5%8F%91%E5%B1%95" TargetMode="External"/><Relationship Id="rId3" Type="http://schemas.openxmlformats.org/officeDocument/2006/relationships/hyperlink" Target="https://baike.baidu.com/item/%E7%BB%8F%E8%90%A5%E8%87%AA%E4%B8%BB%E6%9D%83" TargetMode="External"/><Relationship Id="rId7" Type="http://schemas.openxmlformats.org/officeDocument/2006/relationships/hyperlink" Target="https://baike.baidu.com/item/%E9%AB%98%E5%B1%82%E7%AE%A1%E7%90%86%E8%80%85" TargetMode="External"/><Relationship Id="rId12" Type="http://schemas.openxmlformats.org/officeDocument/2006/relationships/hyperlink" Target="https://baike.baidu.com/item/%E7%AE%A1%E7%90%86%E5%B9%85%E5%BA%A6"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baike.baidu.com/item/%E5%86%B3%E7%AD%96%E6%9C%BA%E6%9E%84" TargetMode="External"/><Relationship Id="rId11" Type="http://schemas.openxmlformats.org/officeDocument/2006/relationships/hyperlink" Target="https://baike.baidu.com/item/%E7%9B%AE%E6%A0%87%E7%AE%A1%E7%90%86" TargetMode="External"/><Relationship Id="rId5" Type="http://schemas.openxmlformats.org/officeDocument/2006/relationships/hyperlink" Target="https://baike.baidu.com/item/%E5%88%A9%E6%B6%A6%E4%B8%AD%E5%BF%83" TargetMode="External"/><Relationship Id="rId10" Type="http://schemas.openxmlformats.org/officeDocument/2006/relationships/hyperlink" Target="https://baike.baidu.com/item/%E4%BC%81%E4%B8%9A%E7%BB%8F%E6%B5%8E%E6%95%88%E7%9B%8A" TargetMode="External"/><Relationship Id="rId4" Type="http://schemas.openxmlformats.org/officeDocument/2006/relationships/hyperlink" Target="https://baike.baidu.com/item/%E7%8B%AC%E7%AB%8B%E6%A0%B8%E7%AE%97" TargetMode="External"/><Relationship Id="rId9" Type="http://schemas.openxmlformats.org/officeDocument/2006/relationships/hyperlink" Target="https://baike.baidu.com/item/%E4%B8%93%E4%B8%9A%E7%9F%A5%E8%AF%86"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baike.baidu.com/item/%E8%B4%B9%E7%94%A8"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baike.baidu.com/item/%E6%88%98%E7%95%A5%E8%81%94%E7%9B%9F" TargetMode="External"/><Relationship Id="rId4" Type="http://schemas.openxmlformats.org/officeDocument/2006/relationships/hyperlink" Target="https://baike.baidu.com/item/%E4%BC%81%E4%B8%9A%E8%81%94%E7%9B%9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smtClean="0"/>
          </a:p>
        </p:txBody>
      </p:sp>
      <p:sp>
        <p:nvSpPr>
          <p:cNvPr id="22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06EFBA-BCC1-4006-8E3B-D92822F1F974}"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14</a:t>
            </a:fld>
            <a:endParaRPr lang="zh-CN" altLang="en-US"/>
          </a:p>
        </p:txBody>
      </p:sp>
    </p:spTree>
    <p:extLst>
      <p:ext uri="{BB962C8B-B14F-4D97-AF65-F5344CB8AC3E}">
        <p14:creationId xmlns:p14="http://schemas.microsoft.com/office/powerpoint/2010/main" xmlns="" val="3682406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zh-CN" altLang="en-US" dirty="0" smtClean="0"/>
              <a:t>事业部制，就是按照企业所经营的事业，包括按产品、按地区、按顾客（市场）等来划分部门，设立若干事业部。事业部是在企业宏观领导下，拥有完全的</a:t>
            </a:r>
            <a:r>
              <a:rPr lang="zh-CN" altLang="en-US" dirty="0" smtClean="0">
                <a:hlinkClick r:id="rId3" action="ppaction://hlinkfile"/>
              </a:rPr>
              <a:t>经营自主权</a:t>
            </a:r>
            <a:r>
              <a:rPr lang="zh-CN" altLang="en-US" dirty="0" smtClean="0"/>
              <a:t>，实行独立经营、</a:t>
            </a:r>
            <a:r>
              <a:rPr lang="zh-CN" altLang="en-US" dirty="0" smtClean="0">
                <a:hlinkClick r:id="rId4" action="ppaction://hlinkfile"/>
              </a:rPr>
              <a:t>独立核算</a:t>
            </a:r>
            <a:r>
              <a:rPr lang="zh-CN" altLang="en-US" dirty="0" smtClean="0"/>
              <a:t>的部门，既是受公司控制</a:t>
            </a:r>
            <a:r>
              <a:rPr lang="zh-CN" altLang="en-US" dirty="0" smtClean="0">
                <a:hlinkClick r:id="rId5" action="ppaction://hlinkfile"/>
              </a:rPr>
              <a:t>利润中心</a:t>
            </a:r>
            <a:r>
              <a:rPr lang="zh-CN" altLang="en-US" dirty="0" smtClean="0"/>
              <a:t>，具有利润生产和经营管理的职能，同时也是产品责任单位或市场责任单位，对产品设计、生产制造及销售活动负有统一领导的职能</a:t>
            </a:r>
            <a:r>
              <a:rPr lang="en-US" altLang="zh-CN" dirty="0" smtClean="0"/>
              <a:t>.</a:t>
            </a:r>
          </a:p>
          <a:p>
            <a:r>
              <a:rPr lang="zh-CN" altLang="en-US" dirty="0" smtClean="0"/>
              <a:t>专业化管理部门。</a:t>
            </a:r>
            <a:endParaRPr lang="en-US" altLang="zh-CN" dirty="0" smtClean="0"/>
          </a:p>
          <a:p>
            <a:r>
              <a:rPr lang="zh-CN" altLang="en-US" dirty="0" smtClean="0"/>
              <a:t>政策与经营不同</a:t>
            </a:r>
            <a:endParaRPr lang="en-US" altLang="zh-CN" dirty="0" smtClean="0"/>
          </a:p>
          <a:p>
            <a:r>
              <a:rPr lang="zh-CN" altLang="en-US" dirty="0" smtClean="0"/>
              <a:t>利润独立核算</a:t>
            </a:r>
            <a:endParaRPr lang="en-US" altLang="zh-CN" dirty="0" smtClean="0"/>
          </a:p>
          <a:p>
            <a:r>
              <a:rPr lang="zh-CN" altLang="en-US" dirty="0" smtClean="0"/>
              <a:t>职能制结构组织</a:t>
            </a:r>
            <a:endParaRPr lang="en-US" altLang="zh-CN" dirty="0" smtClean="0"/>
          </a:p>
          <a:p>
            <a:endParaRPr lang="en-US" dirty="0" smtClean="0"/>
          </a:p>
          <a:p>
            <a:endParaRPr lang="en-US" dirty="0" smtClean="0"/>
          </a:p>
          <a:p>
            <a:r>
              <a:rPr lang="en-US" altLang="zh-CN" dirty="0" smtClean="0"/>
              <a:t>1</a:t>
            </a:r>
            <a:r>
              <a:rPr lang="zh-CN" altLang="en-US" dirty="0" smtClean="0"/>
              <a:t>、每个事业部都有自己的产品和市场，能够规划其未来发展，也能灵活自主的适应市场出现的新情况迅速作出反应，所以，这种组织结构既有高度的稳定性，又有良好的适应性。</a:t>
            </a:r>
          </a:p>
          <a:p>
            <a:r>
              <a:rPr lang="en-US" altLang="zh-CN" dirty="0" smtClean="0"/>
              <a:t>2</a:t>
            </a:r>
            <a:r>
              <a:rPr lang="zh-CN" altLang="en-US" dirty="0" smtClean="0"/>
              <a:t>、权力下放，有利于最高领导层摆脱日常行政事务和直接管理具体经营工作的繁杂事务，而成为坚强有力的</a:t>
            </a:r>
            <a:r>
              <a:rPr lang="zh-CN" altLang="en-US" dirty="0" smtClean="0">
                <a:hlinkClick r:id="rId6" action="ppaction://hlinkfile"/>
              </a:rPr>
              <a:t>决策机构</a:t>
            </a:r>
            <a:r>
              <a:rPr lang="zh-CN" altLang="en-US" dirty="0" smtClean="0"/>
              <a:t>，同时又能使各事业部发挥经营管理的积极性和创造性，从而提高企业的整体效益。</a:t>
            </a:r>
          </a:p>
          <a:p>
            <a:r>
              <a:rPr lang="en-US" altLang="zh-CN" dirty="0" smtClean="0"/>
              <a:t>3</a:t>
            </a:r>
            <a:r>
              <a:rPr lang="zh-CN" altLang="en-US" dirty="0" smtClean="0"/>
              <a:t>、事业部经理虽然只是负责领导一个比所属企业小的多的单位，但是，由于事业部自成系统，独立经营，相当于一个完整的企业，所以，他能经受企业</a:t>
            </a:r>
            <a:r>
              <a:rPr lang="zh-CN" altLang="en-US" dirty="0" smtClean="0">
                <a:hlinkClick r:id="rId7" action="ppaction://hlinkfile"/>
              </a:rPr>
              <a:t>高层管理者</a:t>
            </a:r>
            <a:r>
              <a:rPr lang="zh-CN" altLang="en-US" dirty="0" smtClean="0"/>
              <a:t>面临的各种考验。显然，这有利于培养全面管理人才，为企业的未来发展储备干部。</a:t>
            </a:r>
          </a:p>
          <a:p>
            <a:r>
              <a:rPr lang="en-US" altLang="zh-CN" dirty="0" smtClean="0"/>
              <a:t>4</a:t>
            </a:r>
            <a:r>
              <a:rPr lang="zh-CN" altLang="en-US" dirty="0" smtClean="0"/>
              <a:t>、事业部作为</a:t>
            </a:r>
            <a:r>
              <a:rPr lang="zh-CN" altLang="en-US" dirty="0" smtClean="0">
                <a:hlinkClick r:id="rId5" action="ppaction://hlinkfile"/>
              </a:rPr>
              <a:t>利润中心</a:t>
            </a:r>
            <a:r>
              <a:rPr lang="zh-CN" altLang="en-US" dirty="0" smtClean="0"/>
              <a:t>，既便于建立衡量事业部及其经理工作效率的标准，进行严格的考核，易于评价每种产品对公司总利润的贡献大小，用以指导</a:t>
            </a:r>
            <a:r>
              <a:rPr lang="zh-CN" altLang="en-US" dirty="0" smtClean="0">
                <a:hlinkClick r:id="rId8" action="ppaction://hlinkfile"/>
              </a:rPr>
              <a:t>企业发展</a:t>
            </a:r>
            <a:r>
              <a:rPr lang="zh-CN" altLang="en-US" dirty="0" smtClean="0"/>
              <a:t>的战略决策。</a:t>
            </a:r>
          </a:p>
          <a:p>
            <a:r>
              <a:rPr lang="en-US" altLang="zh-CN" dirty="0" smtClean="0"/>
              <a:t>5</a:t>
            </a:r>
            <a:r>
              <a:rPr lang="zh-CN" altLang="en-US" dirty="0" smtClean="0"/>
              <a:t>、按产品划分事业部，便于组织专业化生产，形成经济规模，采用专用设备，并能使个人的技术和</a:t>
            </a:r>
            <a:r>
              <a:rPr lang="zh-CN" altLang="en-US" dirty="0" smtClean="0">
                <a:hlinkClick r:id="rId9" action="ppaction://hlinkfile"/>
              </a:rPr>
              <a:t>专业知识</a:t>
            </a:r>
            <a:r>
              <a:rPr lang="zh-CN" altLang="en-US" dirty="0" smtClean="0"/>
              <a:t>在生产和销售领域得到最大限度地发挥，因而有利于提高劳动生产率和</a:t>
            </a:r>
            <a:r>
              <a:rPr lang="zh-CN" altLang="en-US" dirty="0" smtClean="0">
                <a:hlinkClick r:id="rId10" action="ppaction://hlinkfile"/>
              </a:rPr>
              <a:t>企业经济效益</a:t>
            </a:r>
            <a:r>
              <a:rPr lang="zh-CN" altLang="en-US" dirty="0" smtClean="0"/>
              <a:t>。</a:t>
            </a:r>
          </a:p>
          <a:p>
            <a:r>
              <a:rPr lang="en-US" altLang="zh-CN" dirty="0" smtClean="0"/>
              <a:t>6</a:t>
            </a:r>
            <a:r>
              <a:rPr lang="zh-CN" altLang="en-US" dirty="0" smtClean="0"/>
              <a:t>、各事业部门之间可以有比较、有竞争。由此而增强企业活力，促进企业的全面发展。</a:t>
            </a:r>
          </a:p>
          <a:p>
            <a:r>
              <a:rPr lang="en-US" altLang="zh-CN" dirty="0" smtClean="0"/>
              <a:t>7</a:t>
            </a:r>
            <a:r>
              <a:rPr lang="zh-CN" altLang="en-US" dirty="0" smtClean="0"/>
              <a:t>、各事业部自主经营，责任明确，使得</a:t>
            </a:r>
            <a:r>
              <a:rPr lang="zh-CN" altLang="en-US" dirty="0" smtClean="0">
                <a:hlinkClick r:id="rId11" action="ppaction://hlinkfile"/>
              </a:rPr>
              <a:t>目标管理</a:t>
            </a:r>
            <a:r>
              <a:rPr lang="zh-CN" altLang="en-US" dirty="0" smtClean="0"/>
              <a:t>和自我控制能有效的进行，在这样的条件下，高层领导的</a:t>
            </a:r>
            <a:r>
              <a:rPr lang="zh-CN" altLang="en-US" dirty="0" smtClean="0">
                <a:hlinkClick r:id="rId12" action="ppaction://hlinkfile"/>
              </a:rPr>
              <a:t>管理幅度</a:t>
            </a:r>
            <a:r>
              <a:rPr lang="zh-CN" altLang="en-US" dirty="0" smtClean="0"/>
              <a:t>便可以适当扩大。</a:t>
            </a:r>
          </a:p>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15</a:t>
            </a:fld>
            <a:endParaRPr lang="zh-CN" altLang="en-US"/>
          </a:p>
        </p:txBody>
      </p:sp>
    </p:spTree>
    <p:extLst>
      <p:ext uri="{BB962C8B-B14F-4D97-AF65-F5344CB8AC3E}">
        <p14:creationId xmlns:p14="http://schemas.microsoft.com/office/powerpoint/2010/main" xmlns="" val="2081447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16</a:t>
            </a:fld>
            <a:endParaRPr lang="zh-CN" altLang="en-US"/>
          </a:p>
        </p:txBody>
      </p:sp>
    </p:spTree>
    <p:extLst>
      <p:ext uri="{BB962C8B-B14F-4D97-AF65-F5344CB8AC3E}">
        <p14:creationId xmlns:p14="http://schemas.microsoft.com/office/powerpoint/2010/main" xmlns="" val="92362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虚拟企业（</a:t>
            </a:r>
            <a:r>
              <a:rPr lang="en-US" altLang="zh-CN" dirty="0" smtClean="0"/>
              <a:t>Virtual Enterprise</a:t>
            </a:r>
            <a:r>
              <a:rPr lang="zh-CN" altLang="en-US" dirty="0" smtClean="0"/>
              <a:t>），是当市场出现新机遇时，具有不同资源与优势的企业为了共同开拓市场，共同对付其他的竞争者而组织的、建立在信息网络基础上的共享技术与信息，分担</a:t>
            </a:r>
            <a:r>
              <a:rPr lang="zh-CN" altLang="en-US" dirty="0" smtClean="0">
                <a:hlinkClick r:id="rId3" action="ppaction://hlinkfile"/>
              </a:rPr>
              <a:t>费用</a:t>
            </a:r>
            <a:r>
              <a:rPr lang="zh-CN" altLang="en-US" dirty="0" smtClean="0"/>
              <a:t>，联合开发的、互利的</a:t>
            </a:r>
            <a:r>
              <a:rPr lang="zh-CN" altLang="en-US" dirty="0" smtClean="0">
                <a:hlinkClick r:id="rId4" action="ppaction://hlinkfile"/>
              </a:rPr>
              <a:t>企业联盟</a:t>
            </a:r>
            <a:r>
              <a:rPr lang="zh-CN" altLang="en-US" dirty="0" smtClean="0"/>
              <a:t>体。虚拟企业的出现常常是参与联盟的企业追求一种完全靠自身能力达不到的超常目标，即这种目标要高于企业运用自身资源可以达到的限度。因此企业自发的要求突破自身的组织界限，必须与其他对此目标有共识的企业实现全方位的</a:t>
            </a:r>
            <a:r>
              <a:rPr lang="zh-CN" altLang="en-US" dirty="0" smtClean="0">
                <a:hlinkClick r:id="rId5" action="ppaction://hlinkfile"/>
              </a:rPr>
              <a:t>战略联盟</a:t>
            </a:r>
            <a:r>
              <a:rPr lang="zh-CN" altLang="en-US" dirty="0" smtClean="0"/>
              <a:t>，共建虚拟企业，才有可能实现这一目标。</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17</a:t>
            </a:fld>
            <a:endParaRPr lang="zh-CN" altLang="en-US"/>
          </a:p>
        </p:txBody>
      </p:sp>
    </p:spTree>
    <p:extLst>
      <p:ext uri="{BB962C8B-B14F-4D97-AF65-F5344CB8AC3E}">
        <p14:creationId xmlns:p14="http://schemas.microsoft.com/office/powerpoint/2010/main" xmlns="" val="1358820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18</a:t>
            </a:fld>
            <a:endParaRPr lang="zh-CN" altLang="en-US"/>
          </a:p>
        </p:txBody>
      </p:sp>
    </p:spTree>
    <p:extLst>
      <p:ext uri="{BB962C8B-B14F-4D97-AF65-F5344CB8AC3E}">
        <p14:creationId xmlns:p14="http://schemas.microsoft.com/office/powerpoint/2010/main" xmlns="" val="3998356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1" indent="-342900">
              <a:lnSpc>
                <a:spcPct val="90000"/>
              </a:lnSpc>
              <a:buClr>
                <a:schemeClr val="hlink"/>
              </a:buClr>
              <a:buNone/>
            </a:pPr>
            <a:r>
              <a:rPr lang="zh-CN" altLang="zh-CN" sz="2000" b="1" dirty="0" smtClean="0"/>
              <a:t>决策是为了达到某一目标而在多个可选择的行动方案中选择最优方案付诸实施。</a:t>
            </a:r>
            <a:endParaRPr lang="en-US" altLang="zh-CN" sz="2000" b="1" dirty="0" smtClean="0"/>
          </a:p>
          <a:p>
            <a:pPr>
              <a:buNone/>
            </a:pPr>
            <a:r>
              <a:rPr lang="en-US" altLang="zh-CN" sz="2000" b="1" dirty="0" smtClean="0"/>
              <a:t>     </a:t>
            </a:r>
            <a:r>
              <a:rPr lang="zh-CN" altLang="zh-CN" sz="2000" b="1" dirty="0" smtClean="0"/>
              <a:t>决策支持系统的特征：</a:t>
            </a:r>
            <a:endParaRPr lang="zh-CN" altLang="zh-CN" sz="2000" dirty="0" smtClean="0"/>
          </a:p>
          <a:p>
            <a:r>
              <a:rPr lang="zh-CN" altLang="en-US" sz="2000" dirty="0" smtClean="0"/>
              <a:t>面向决策者</a:t>
            </a:r>
            <a:r>
              <a:rPr lang="zh-CN" altLang="zh-CN" sz="2000" dirty="0" smtClean="0"/>
              <a:t>。</a:t>
            </a:r>
          </a:p>
          <a:p>
            <a:r>
              <a:rPr lang="zh-CN" altLang="zh-CN" sz="2000" dirty="0" smtClean="0"/>
              <a:t>解决半结构化和非结构化的决策问题。</a:t>
            </a:r>
          </a:p>
          <a:p>
            <a:r>
              <a:rPr lang="zh-CN" altLang="en-US" sz="2000" dirty="0" smtClean="0"/>
              <a:t>强调支持的概念</a:t>
            </a:r>
            <a:r>
              <a:rPr lang="zh-CN" altLang="zh-CN" sz="2000" dirty="0" smtClean="0"/>
              <a:t>。</a:t>
            </a:r>
          </a:p>
          <a:p>
            <a:r>
              <a:rPr lang="zh-CN" altLang="en-US" sz="2000" dirty="0" smtClean="0"/>
              <a:t>强调交互式处理方法</a:t>
            </a:r>
            <a:r>
              <a:rPr lang="zh-CN" altLang="zh-CN" sz="2000" dirty="0" smtClean="0"/>
              <a:t>。</a:t>
            </a:r>
          </a:p>
          <a:p>
            <a:r>
              <a:rPr lang="zh-CN" altLang="en-US" sz="2000" dirty="0" smtClean="0"/>
              <a:t>追求效果和效益</a:t>
            </a:r>
            <a:r>
              <a:rPr lang="zh-CN" altLang="zh-CN" sz="2000" dirty="0" smtClean="0"/>
              <a:t>。</a:t>
            </a:r>
          </a:p>
          <a:p>
            <a:r>
              <a:rPr lang="zh-CN" altLang="en-US" sz="2000" dirty="0" smtClean="0"/>
              <a:t>模型和</a:t>
            </a:r>
            <a:r>
              <a:rPr lang="zh-CN" altLang="zh-CN" sz="2000" dirty="0" smtClean="0"/>
              <a:t>用户</a:t>
            </a:r>
            <a:r>
              <a:rPr lang="zh-CN" altLang="en-US" sz="2000" dirty="0" smtClean="0"/>
              <a:t>共同驱动</a:t>
            </a:r>
            <a:r>
              <a:rPr lang="zh-CN" altLang="zh-CN" sz="2000" dirty="0" smtClean="0"/>
              <a:t>。 </a:t>
            </a:r>
            <a:endParaRPr lang="en-US" altLang="zh-CN" sz="2000" dirty="0" smtClean="0"/>
          </a:p>
          <a:p>
            <a:r>
              <a:rPr lang="zh-CN" altLang="en-US" sz="2000" dirty="0" smtClean="0"/>
              <a:t>友好的人机交互界面。</a:t>
            </a:r>
            <a:endParaRPr lang="zh-CN" altLang="zh-CN" sz="2000" dirty="0" smtClean="0"/>
          </a:p>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19</a:t>
            </a:fld>
            <a:endParaRPr lang="zh-CN" altLang="en-US"/>
          </a:p>
        </p:txBody>
      </p:sp>
    </p:spTree>
    <p:extLst>
      <p:ext uri="{BB962C8B-B14F-4D97-AF65-F5344CB8AC3E}">
        <p14:creationId xmlns:p14="http://schemas.microsoft.com/office/powerpoint/2010/main" xmlns="" val="2086814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21</a:t>
            </a:fld>
            <a:endParaRPr lang="zh-CN" altLang="en-US"/>
          </a:p>
        </p:txBody>
      </p:sp>
    </p:spTree>
    <p:extLst>
      <p:ext uri="{BB962C8B-B14F-4D97-AF65-F5344CB8AC3E}">
        <p14:creationId xmlns:p14="http://schemas.microsoft.com/office/powerpoint/2010/main" xmlns="" val="71843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22</a:t>
            </a:fld>
            <a:endParaRPr lang="zh-CN" altLang="en-US"/>
          </a:p>
        </p:txBody>
      </p:sp>
    </p:spTree>
    <p:extLst>
      <p:ext uri="{BB962C8B-B14F-4D97-AF65-F5344CB8AC3E}">
        <p14:creationId xmlns:p14="http://schemas.microsoft.com/office/powerpoint/2010/main" xmlns="" val="2306227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28</a:t>
            </a:fld>
            <a:endParaRPr lang="zh-CN" altLang="en-US"/>
          </a:p>
        </p:txBody>
      </p:sp>
    </p:spTree>
    <p:extLst>
      <p:ext uri="{BB962C8B-B14F-4D97-AF65-F5344CB8AC3E}">
        <p14:creationId xmlns:p14="http://schemas.microsoft.com/office/powerpoint/2010/main" xmlns="" val="2097456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29</a:t>
            </a:fld>
            <a:endParaRPr lang="zh-CN" altLang="en-US"/>
          </a:p>
        </p:txBody>
      </p:sp>
    </p:spTree>
    <p:extLst>
      <p:ext uri="{BB962C8B-B14F-4D97-AF65-F5344CB8AC3E}">
        <p14:creationId xmlns:p14="http://schemas.microsoft.com/office/powerpoint/2010/main" xmlns="" val="3046395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85000" lnSpcReduction="20000"/>
          </a:bodyPr>
          <a:lstStyle/>
          <a:p>
            <a:pPr>
              <a:defRPr/>
            </a:pPr>
            <a:r>
              <a:rPr lang="zh-CN" altLang="en-US" sz="800" dirty="0" smtClean="0"/>
              <a:t> </a:t>
            </a:r>
            <a:r>
              <a:rPr lang="zh-CN" altLang="en-US" b="1" dirty="0" smtClean="0">
                <a:latin typeface="楷体_GB2312" pitchFamily="49" charset="-122"/>
                <a:ea typeface="楷体_GB2312" pitchFamily="49" charset="-122"/>
              </a:rPr>
              <a:t>立丰公司是全球供应链管理中著名的创新者。它地处香港，为全世界约</a:t>
            </a:r>
            <a:r>
              <a:rPr lang="en-US" altLang="zh-CN" b="1" dirty="0" smtClean="0">
                <a:latin typeface="楷体_GB2312" pitchFamily="49" charset="-122"/>
                <a:ea typeface="楷体_GB2312" pitchFamily="49" charset="-122"/>
              </a:rPr>
              <a:t>26</a:t>
            </a:r>
            <a:r>
              <a:rPr lang="zh-CN" altLang="en-US" b="1" dirty="0" smtClean="0">
                <a:latin typeface="楷体_GB2312" pitchFamily="49" charset="-122"/>
                <a:ea typeface="楷体_GB2312" pitchFamily="49" charset="-122"/>
              </a:rPr>
              <a:t>个国家（以美国和欧洲为主）的</a:t>
            </a:r>
            <a:r>
              <a:rPr lang="en-US" altLang="zh-CN" b="1" dirty="0" smtClean="0">
                <a:latin typeface="楷体_GB2312" pitchFamily="49" charset="-122"/>
                <a:ea typeface="楷体_GB2312" pitchFamily="49" charset="-122"/>
              </a:rPr>
              <a:t>350</a:t>
            </a:r>
            <a:r>
              <a:rPr lang="zh-CN" altLang="en-US" b="1" dirty="0" smtClean="0">
                <a:latin typeface="楷体_GB2312" pitchFamily="49" charset="-122"/>
                <a:ea typeface="楷体_GB2312" pitchFamily="49" charset="-122"/>
              </a:rPr>
              <a:t>个经销商生产制造各种服装。但说起</a:t>
            </a:r>
            <a:r>
              <a:rPr lang="zh-CN" altLang="en-US" b="1" dirty="0" smtClean="0">
                <a:latin typeface="Arial"/>
                <a:ea typeface="楷体_GB2312" pitchFamily="49" charset="-122"/>
              </a:rPr>
              <a:t>“</a:t>
            </a:r>
            <a:r>
              <a:rPr lang="zh-CN" altLang="en-US" b="1" dirty="0" smtClean="0">
                <a:latin typeface="楷体_GB2312" pitchFamily="49" charset="-122"/>
                <a:ea typeface="楷体_GB2312" pitchFamily="49" charset="-122"/>
              </a:rPr>
              <a:t>生产制造</a:t>
            </a:r>
            <a:r>
              <a:rPr lang="zh-CN" altLang="en-US" b="1" dirty="0" smtClean="0">
                <a:latin typeface="Arial"/>
                <a:ea typeface="楷体_GB2312" pitchFamily="49" charset="-122"/>
              </a:rPr>
              <a:t>”</a:t>
            </a:r>
            <a:r>
              <a:rPr lang="zh-CN" altLang="en-US" b="1" dirty="0" smtClean="0">
                <a:latin typeface="楷体_GB2312" pitchFamily="49" charset="-122"/>
                <a:ea typeface="楷体_GB2312" pitchFamily="49" charset="-122"/>
              </a:rPr>
              <a:t>，它</a:t>
            </a:r>
            <a:r>
              <a:rPr lang="zh-CN" altLang="en-US" b="1" dirty="0" smtClean="0">
                <a:solidFill>
                  <a:schemeClr val="hlink"/>
                </a:solidFill>
                <a:latin typeface="楷体_GB2312" pitchFamily="49" charset="-122"/>
                <a:ea typeface="楷体_GB2312" pitchFamily="49" charset="-122"/>
              </a:rPr>
              <a:t>却没有一个车间和生产工人</a:t>
            </a:r>
            <a:r>
              <a:rPr lang="zh-CN" altLang="en-US" b="1" dirty="0" smtClean="0">
                <a:latin typeface="楷体_GB2312" pitchFamily="49" charset="-122"/>
                <a:ea typeface="楷体_GB2312" pitchFamily="49" charset="-122"/>
              </a:rPr>
              <a:t>。但它在很多国家和地区（主要是中国内地、台湾、韩国、马来西亚等）拥有</a:t>
            </a:r>
            <a:r>
              <a:rPr lang="en-US" altLang="zh-CN" b="1" dirty="0" smtClean="0">
                <a:latin typeface="楷体_GB2312" pitchFamily="49" charset="-122"/>
                <a:ea typeface="楷体_GB2312" pitchFamily="49" charset="-122"/>
              </a:rPr>
              <a:t>7500</a:t>
            </a:r>
            <a:r>
              <a:rPr lang="zh-CN" altLang="en-US" b="1" dirty="0" smtClean="0">
                <a:latin typeface="楷体_GB2312" pitchFamily="49" charset="-122"/>
                <a:ea typeface="楷体_GB2312" pitchFamily="49" charset="-122"/>
              </a:rPr>
              <a:t>个生产服装所需要的各种类型的生产厂家（如原材料生产运输、生产毛线、织染、缝纫等等），并与它们保持非常密切的联系。该公司最重要的核心能力之一，就是它在长期的经营过程中所掌握的、对其所有供应厂家的制造资源进行统一集成和协调的技术，它对各生产厂家的管理控制就象管理自家内部的各部门一样熟练自如。</a:t>
            </a:r>
            <a:endParaRPr lang="en-US" altLang="zh-CN" b="1" dirty="0" smtClean="0">
              <a:latin typeface="楷体_GB2312" pitchFamily="49" charset="-122"/>
              <a:ea typeface="楷体_GB2312" pitchFamily="49" charset="-122"/>
            </a:endParaRPr>
          </a:p>
          <a:p>
            <a:pPr>
              <a:lnSpc>
                <a:spcPct val="120000"/>
              </a:lnSpc>
              <a:defRPr/>
            </a:pPr>
            <a:r>
              <a:rPr lang="zh-CN" altLang="en-US" b="1" dirty="0" smtClean="0">
                <a:latin typeface="楷体_GB2312" pitchFamily="49" charset="-122"/>
                <a:ea typeface="楷体_GB2312" pitchFamily="49" charset="-122"/>
              </a:rPr>
              <a:t>下面以公司接受欧洲零售商</a:t>
            </a:r>
            <a:r>
              <a:rPr lang="en-US" altLang="zh-CN" b="1" dirty="0" smtClean="0">
                <a:latin typeface="楷体_GB2312" pitchFamily="49" charset="-122"/>
                <a:ea typeface="楷体_GB2312" pitchFamily="49" charset="-122"/>
              </a:rPr>
              <a:t>10,000</a:t>
            </a:r>
            <a:r>
              <a:rPr lang="zh-CN" altLang="en-US" b="1" dirty="0" smtClean="0">
                <a:latin typeface="楷体_GB2312" pitchFamily="49" charset="-122"/>
                <a:ea typeface="楷体_GB2312" pitchFamily="49" charset="-122"/>
              </a:rPr>
              <a:t>件服装的定单为例来说明它处理定单的管理过程。为了这个客户，公司可能向韩国制造商购买纱，而在台湾纺织和染色。由于日本有最好的拉链和钮扣，但大部分在中国制造，那么公司就找到</a:t>
            </a:r>
            <a:r>
              <a:rPr lang="en-US" altLang="zh-CN" b="1" dirty="0" smtClean="0">
                <a:latin typeface="楷体_GB2312" pitchFamily="49" charset="-122"/>
                <a:ea typeface="楷体_GB2312" pitchFamily="49" charset="-122"/>
              </a:rPr>
              <a:t>YKK</a:t>
            </a:r>
            <a:r>
              <a:rPr lang="zh-CN" altLang="en-US" b="1" dirty="0" smtClean="0">
                <a:latin typeface="楷体_GB2312" pitchFamily="49" charset="-122"/>
                <a:ea typeface="楷体_GB2312" pitchFamily="49" charset="-122"/>
              </a:rPr>
              <a:t>（日本最大的拉链制造商），向中国的工厂定购适当数量的拉链。考虑到生产定额和劳动力资源，立丰选择泰国为最好的加工地点，同时为了满足交货期的要求，公司在泰国的</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个工厂加工所有的服装。</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周以后，</a:t>
            </a:r>
            <a:r>
              <a:rPr lang="en-US" altLang="zh-CN" b="1" dirty="0" smtClean="0">
                <a:latin typeface="楷体_GB2312" pitchFamily="49" charset="-122"/>
                <a:ea typeface="楷体_GB2312" pitchFamily="49" charset="-122"/>
              </a:rPr>
              <a:t>10,000</a:t>
            </a:r>
            <a:r>
              <a:rPr lang="zh-CN" altLang="en-US" b="1" dirty="0" smtClean="0">
                <a:latin typeface="楷体_GB2312" pitchFamily="49" charset="-122"/>
                <a:ea typeface="楷体_GB2312" pitchFamily="49" charset="-122"/>
              </a:rPr>
              <a:t>件服装全部达到欧洲，如同出自一家工 厂。</a:t>
            </a:r>
          </a:p>
          <a:p>
            <a:pPr>
              <a:lnSpc>
                <a:spcPct val="120000"/>
              </a:lnSpc>
              <a:defRPr/>
            </a:pPr>
            <a:r>
              <a:rPr lang="zh-CN" altLang="en-US" b="1" dirty="0" smtClean="0">
                <a:latin typeface="楷体_GB2312" pitchFamily="49" charset="-122"/>
                <a:ea typeface="楷体_GB2312" pitchFamily="49" charset="-122"/>
              </a:rPr>
              <a:t>        在这个过程中，立丰公司甚至还帮助该欧洲客户正确地分析市场消费者的需要，对服装的设计提出建议，从而最好地满足订货者的需要。</a:t>
            </a:r>
          </a:p>
          <a:p>
            <a:pPr>
              <a:defRPr/>
            </a:pPr>
            <a:r>
              <a:rPr lang="zh-CN" altLang="en-US" b="1" dirty="0" smtClean="0"/>
              <a:t> </a:t>
            </a:r>
            <a:r>
              <a:rPr lang="zh-CN" altLang="en-US" b="1" dirty="0" smtClean="0">
                <a:latin typeface="楷体_GB2312" pitchFamily="49" charset="-122"/>
                <a:ea typeface="楷体_GB2312" pitchFamily="49" charset="-122"/>
              </a:rPr>
              <a:t>现在，人们在服装上越来越爱赶时髦，一年好象有</a:t>
            </a:r>
            <a:r>
              <a:rPr lang="en-US" altLang="zh-CN" b="1" dirty="0" smtClean="0">
                <a:latin typeface="楷体_GB2312" pitchFamily="49" charset="-122"/>
                <a:ea typeface="楷体_GB2312" pitchFamily="49" charset="-122"/>
              </a:rPr>
              <a:t>6</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7</a:t>
            </a:r>
            <a:r>
              <a:rPr lang="zh-CN" altLang="en-US" b="1" dirty="0" smtClean="0">
                <a:latin typeface="楷体_GB2312" pitchFamily="49" charset="-122"/>
                <a:ea typeface="楷体_GB2312" pitchFamily="49" charset="-122"/>
              </a:rPr>
              <a:t>个季节似的，衣服的式样或颜色变化很快。因此，订货者从自身的利益出发，常常是先提前</a:t>
            </a:r>
            <a:r>
              <a:rPr lang="en-US" altLang="zh-CN" b="1" dirty="0" smtClean="0">
                <a:latin typeface="楷体_GB2312" pitchFamily="49" charset="-122"/>
                <a:ea typeface="楷体_GB2312" pitchFamily="49" charset="-122"/>
              </a:rPr>
              <a:t>10</a:t>
            </a:r>
            <a:r>
              <a:rPr lang="zh-CN" altLang="en-US" b="1" dirty="0" smtClean="0">
                <a:latin typeface="楷体_GB2312" pitchFamily="49" charset="-122"/>
                <a:ea typeface="楷体_GB2312" pitchFamily="49" charset="-122"/>
              </a:rPr>
              <a:t>周订货，但很多方面如颜色或式样还事先定不下来。常常是，只能在交货期前</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周订货者才告诉公司衣服的颜色，而衣服的式样甚至在前</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周才能知道。面对这些高要求，立丰公司能靠着它与其供应商网络之间的相互信任以及高超的集成协</a:t>
            </a:r>
            <a:endParaRPr lang="en-US" altLang="zh-CN" b="1" dirty="0" smtClean="0">
              <a:latin typeface="楷体_GB2312" pitchFamily="49" charset="-122"/>
              <a:ea typeface="楷体_GB2312" pitchFamily="49" charset="-122"/>
            </a:endParaRPr>
          </a:p>
          <a:p>
            <a:pPr>
              <a:lnSpc>
                <a:spcPct val="140000"/>
              </a:lnSpc>
              <a:defRPr/>
            </a:pPr>
            <a:r>
              <a:rPr lang="zh-CN" altLang="en-US" sz="1100"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在交货前</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周，立丰从订货者那里得知所需颜色并迅速告之有关织布和染色厂，然后通知最后的整衣缝制厂：</a:t>
            </a:r>
            <a:r>
              <a:rPr lang="zh-CN" altLang="en-US" b="1" dirty="0" smtClean="0">
                <a:latin typeface="Arial"/>
                <a:ea typeface="楷体_GB2312" pitchFamily="49" charset="-122"/>
              </a:rPr>
              <a:t>“</a:t>
            </a:r>
            <a:r>
              <a:rPr lang="zh-CN" altLang="en-US" b="1" dirty="0" smtClean="0">
                <a:latin typeface="楷体_GB2312" pitchFamily="49" charset="-122"/>
                <a:ea typeface="楷体_GB2312" pitchFamily="49" charset="-122"/>
              </a:rPr>
              <a:t>我还不知道服装的特定式样，但我已为你 组织了染色、织布和裁剪等前面工序，你有最后</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周的时间制作这么多服装。</a:t>
            </a:r>
            <a:r>
              <a:rPr lang="zh-CN" altLang="en-US" b="1" dirty="0" smtClean="0">
                <a:latin typeface="Arial"/>
                <a:ea typeface="楷体_GB2312" pitchFamily="49" charset="-122"/>
              </a:rPr>
              <a:t>”</a:t>
            </a:r>
            <a:endParaRPr lang="zh-CN" altLang="en-US" b="1" dirty="0" smtClean="0">
              <a:latin typeface="楷体_GB2312" pitchFamily="49" charset="-122"/>
              <a:ea typeface="楷体_GB2312" pitchFamily="49" charset="-122"/>
            </a:endParaRPr>
          </a:p>
          <a:p>
            <a:pPr>
              <a:lnSpc>
                <a:spcPct val="140000"/>
              </a:lnSpc>
              <a:defRPr/>
            </a:pPr>
            <a:r>
              <a:rPr lang="zh-CN" altLang="en-US" b="1" dirty="0" smtClean="0">
                <a:latin typeface="楷体_GB2312" pitchFamily="49" charset="-122"/>
                <a:ea typeface="楷体_GB2312" pitchFamily="49" charset="-122"/>
              </a:rPr>
              <a:t>    最后的结果当然是令人满意的。按照一般的情况，如果让最后的缝纫厂自己去组织前面这些工序的话，交货期可能就是</a:t>
            </a:r>
            <a:r>
              <a:rPr lang="en-US" altLang="zh-CN" b="1" dirty="0" smtClean="0">
                <a:latin typeface="楷体_GB2312" pitchFamily="49" charset="-122"/>
                <a:ea typeface="楷体_GB2312" pitchFamily="49" charset="-122"/>
              </a:rPr>
              <a:t>3</a:t>
            </a:r>
            <a:r>
              <a:rPr lang="zh-CN" altLang="en-US" b="1" dirty="0" smtClean="0">
                <a:latin typeface="楷体_GB2312" pitchFamily="49" charset="-122"/>
                <a:ea typeface="楷体_GB2312" pitchFamily="49" charset="-122"/>
              </a:rPr>
              <a:t>个月，而不是</a:t>
            </a:r>
            <a:r>
              <a:rPr lang="en-US" altLang="zh-CN" b="1" dirty="0" smtClean="0">
                <a:latin typeface="楷体_GB2312" pitchFamily="49" charset="-122"/>
                <a:ea typeface="楷体_GB2312" pitchFamily="49" charset="-122"/>
              </a:rPr>
              <a:t>5</a:t>
            </a:r>
            <a:r>
              <a:rPr lang="zh-CN" altLang="en-US" b="1" dirty="0" smtClean="0">
                <a:latin typeface="楷体_GB2312" pitchFamily="49" charset="-122"/>
                <a:ea typeface="楷体_GB2312" pitchFamily="49" charset="-122"/>
              </a:rPr>
              <a:t>周。显然，交货期的缩短，以及衣服能跟上最新的流行趋势，全靠立丰公司对其所有生产厂家的统一协调控制，使之能象一个公司那样行动。调技术，可以向纱生产商预定未染的纱，向有关生产厂家预订织布和染色的生产能力。</a:t>
            </a:r>
            <a:endParaRPr lang="zh-CN" altLang="en-US" dirty="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8A7281-2606-4DB0-A15F-1F83FD031CCA}" type="slidenum">
              <a:rPr lang="en-US" altLang="zh-CN"/>
              <a:pPr eaLnBrk="1" hangingPunct="1"/>
              <a:t>5</a:t>
            </a:fld>
            <a:endParaRPr lang="en-US" altLang="zh-CN"/>
          </a:p>
        </p:txBody>
      </p:sp>
    </p:spTree>
    <p:extLst>
      <p:ext uri="{BB962C8B-B14F-4D97-AF65-F5344CB8AC3E}">
        <p14:creationId xmlns:p14="http://schemas.microsoft.com/office/powerpoint/2010/main" xmlns="" val="2931045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31</a:t>
            </a:fld>
            <a:endParaRPr lang="zh-CN" altLang="en-US"/>
          </a:p>
        </p:txBody>
      </p:sp>
    </p:spTree>
    <p:extLst>
      <p:ext uri="{BB962C8B-B14F-4D97-AF65-F5344CB8AC3E}">
        <p14:creationId xmlns:p14="http://schemas.microsoft.com/office/powerpoint/2010/main" xmlns="" val="2626376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33</a:t>
            </a:fld>
            <a:endParaRPr lang="zh-CN" altLang="en-US"/>
          </a:p>
        </p:txBody>
      </p:sp>
    </p:spTree>
    <p:extLst>
      <p:ext uri="{BB962C8B-B14F-4D97-AF65-F5344CB8AC3E}">
        <p14:creationId xmlns:p14="http://schemas.microsoft.com/office/powerpoint/2010/main" xmlns="" val="1099254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34</a:t>
            </a:fld>
            <a:endParaRPr lang="zh-CN" altLang="en-US"/>
          </a:p>
        </p:txBody>
      </p:sp>
    </p:spTree>
    <p:extLst>
      <p:ext uri="{BB962C8B-B14F-4D97-AF65-F5344CB8AC3E}">
        <p14:creationId xmlns:p14="http://schemas.microsoft.com/office/powerpoint/2010/main" xmlns="" val="1041058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44</a:t>
            </a:fld>
            <a:endParaRPr lang="zh-CN" altLang="en-US"/>
          </a:p>
        </p:txBody>
      </p:sp>
    </p:spTree>
    <p:extLst>
      <p:ext uri="{BB962C8B-B14F-4D97-AF65-F5344CB8AC3E}">
        <p14:creationId xmlns:p14="http://schemas.microsoft.com/office/powerpoint/2010/main" xmlns="" val="4043227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外联网是不同单位间为了频繁交换业务信息，而基于互联网或其他公网设施构建的单位间专用网络通道。外联网，不仅要求能够实现外联单位间迅捷、安全的数据传输，而且需要能够对通过外联</a:t>
            </a:r>
            <a:r>
              <a:rPr lang="en-US" altLang="zh-CN" dirty="0" smtClean="0"/>
              <a:t>VPN</a:t>
            </a:r>
            <a:r>
              <a:rPr lang="zh-CN" altLang="en-US" dirty="0" smtClean="0"/>
              <a:t>通道的相互访问进行严格的访问控制。</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7</a:t>
            </a:fld>
            <a:endParaRPr lang="zh-CN" altLang="en-US"/>
          </a:p>
        </p:txBody>
      </p:sp>
    </p:spTree>
    <p:extLst>
      <p:ext uri="{BB962C8B-B14F-4D97-AF65-F5344CB8AC3E}">
        <p14:creationId xmlns:p14="http://schemas.microsoft.com/office/powerpoint/2010/main" xmlns="" val="250887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smtClean="0">
                <a:latin typeface="Arial" panose="020B0604020202020204" pitchFamily="34" charset="0"/>
              </a:rPr>
              <a:t>供应链的卓越管理者</a:t>
            </a:r>
          </a:p>
        </p:txBody>
      </p:sp>
    </p:spTree>
    <p:extLst>
      <p:ext uri="{BB962C8B-B14F-4D97-AF65-F5344CB8AC3E}">
        <p14:creationId xmlns:p14="http://schemas.microsoft.com/office/powerpoint/2010/main" xmlns="" val="2830737970"/>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9</a:t>
            </a:fld>
            <a:endParaRPr lang="zh-CN" altLang="en-US"/>
          </a:p>
        </p:txBody>
      </p:sp>
    </p:spTree>
    <p:extLst>
      <p:ext uri="{BB962C8B-B14F-4D97-AF65-F5344CB8AC3E}">
        <p14:creationId xmlns:p14="http://schemas.microsoft.com/office/powerpoint/2010/main" xmlns="" val="533333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10</a:t>
            </a:fld>
            <a:endParaRPr lang="zh-CN" altLang="en-US"/>
          </a:p>
        </p:txBody>
      </p:sp>
    </p:spTree>
    <p:extLst>
      <p:ext uri="{BB962C8B-B14F-4D97-AF65-F5344CB8AC3E}">
        <p14:creationId xmlns:p14="http://schemas.microsoft.com/office/powerpoint/2010/main" xmlns="" val="3525836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11</a:t>
            </a:fld>
            <a:endParaRPr lang="zh-CN" altLang="en-US"/>
          </a:p>
        </p:txBody>
      </p:sp>
    </p:spTree>
    <p:extLst>
      <p:ext uri="{BB962C8B-B14F-4D97-AF65-F5344CB8AC3E}">
        <p14:creationId xmlns:p14="http://schemas.microsoft.com/office/powerpoint/2010/main" xmlns="" val="1019792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12</a:t>
            </a:fld>
            <a:endParaRPr lang="zh-CN" altLang="en-US"/>
          </a:p>
        </p:txBody>
      </p:sp>
    </p:spTree>
    <p:extLst>
      <p:ext uri="{BB962C8B-B14F-4D97-AF65-F5344CB8AC3E}">
        <p14:creationId xmlns:p14="http://schemas.microsoft.com/office/powerpoint/2010/main" xmlns="" val="4029242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天猫的翻拍策略，京东的推荐购买</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13</a:t>
            </a:fld>
            <a:endParaRPr lang="zh-CN" altLang="en-US"/>
          </a:p>
        </p:txBody>
      </p:sp>
    </p:spTree>
    <p:extLst>
      <p:ext uri="{BB962C8B-B14F-4D97-AF65-F5344CB8AC3E}">
        <p14:creationId xmlns:p14="http://schemas.microsoft.com/office/powerpoint/2010/main" xmlns="" val="793136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cstate="print"/>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3EBC3231-6E2E-42FD-B814-F1982C9EDB0B}"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75B78F43-6D9E-40F3-AFF4-6AC9E804E7B9}"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B5D3F279-5A12-4697-BDE3-EE8B6AC4AA7D}"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0EA594A-3D0D-4F31-8FE1-19C2C23DDD1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A89BBC3-8438-453A-99B3-3AC7DCF3909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1BDA0CD6-A870-4020-B8C6-959F39B01DF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29EC006E-1DE0-4213-90B6-84595D40E855}"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7F0780F8-46A9-462D-B35B-E94D138A1491}"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E1205A77-1CFA-49A9-ACD2-09F86F1A3BEA}"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3183AA7F-A7BA-4F4F-9DC2-F1F61B7A799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6C7ED8C7-8B2F-4369-A909-E5B8F584E07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fld id="{DB654F7F-C0D2-4F21-8DB4-880F6C1C763F}"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http:/static.arttoday.com/thm/thm3/CL/gc5/gcorp2/clothes/clth218.thm.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2130425"/>
            <a:ext cx="7772400" cy="1069975"/>
          </a:xfrm>
        </p:spPr>
        <p:txBody>
          <a:bodyPr/>
          <a:lstStyle/>
          <a:p>
            <a:pPr eaLnBrk="1" hangingPunct="1"/>
            <a:r>
              <a:rPr lang="zh-CN" altLang="en-US" sz="3600" dirty="0" smtClean="0">
                <a:latin typeface="微软雅黑" pitchFamily="34" charset="-122"/>
                <a:ea typeface="微软雅黑" pitchFamily="34" charset="-122"/>
              </a:rPr>
              <a:t>信息系统与管理决策</a:t>
            </a:r>
          </a:p>
        </p:txBody>
      </p:sp>
      <p:sp>
        <p:nvSpPr>
          <p:cNvPr id="2051" name="副标题 2"/>
          <p:cNvSpPr>
            <a:spLocks noGrp="1"/>
          </p:cNvSpPr>
          <p:nvPr>
            <p:ph type="subTitle" idx="1"/>
          </p:nvPr>
        </p:nvSpPr>
        <p:spPr>
          <a:xfrm>
            <a:off x="1371600" y="5589240"/>
            <a:ext cx="6553200" cy="811560"/>
          </a:xfrm>
        </p:spPr>
        <p:txBody>
          <a:bodyPr/>
          <a:lstStyle/>
          <a:p>
            <a:pPr eaLnBrk="1" hangingPunct="1"/>
            <a:r>
              <a:rPr lang="zh-CN" altLang="en-US" dirty="0" smtClean="0">
                <a:latin typeface="Times New Roman" pitchFamily="18" charset="0"/>
                <a:ea typeface="微软雅黑" pitchFamily="34" charset="-122"/>
              </a:rPr>
              <a:t>王灿</a:t>
            </a:r>
            <a:endParaRPr lang="en-US" altLang="zh-CN" dirty="0" smtClean="0">
              <a:latin typeface="Times New Roman" pitchFamily="18" charset="0"/>
              <a:ea typeface="微软雅黑" pitchFamily="34" charset="-122"/>
            </a:endParaRPr>
          </a:p>
          <a:p>
            <a:pPr eaLnBrk="1" hangingPunct="1"/>
            <a:r>
              <a:rPr lang="en-US" altLang="zh-CN" dirty="0" smtClean="0">
                <a:latin typeface="Times New Roman" pitchFamily="18" charset="0"/>
                <a:ea typeface="微软雅黑" pitchFamily="34" charset="-122"/>
              </a:rPr>
              <a:t>2017</a:t>
            </a:r>
            <a:r>
              <a:rPr lang="zh-CN" altLang="en-US" dirty="0" smtClean="0">
                <a:latin typeface="Times New Roman" pitchFamily="18" charset="0"/>
                <a:ea typeface="微软雅黑" pitchFamily="34" charset="-122"/>
              </a:rPr>
              <a:t>年秋季</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r>
              <a:rPr lang="zh-CN" altLang="en-US" sz="3600" dirty="0" smtClean="0">
                <a:latin typeface="宋体" panose="02010600030101010101" pitchFamily="2" charset="-122"/>
                <a:ea typeface="宋体" panose="02010600030101010101" pitchFamily="2" charset="-122"/>
              </a:rPr>
              <a:t>经济全球化</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世界是平的</a:t>
            </a:r>
            <a:endParaRPr lang="en-US" altLang="zh-CN" sz="3600" dirty="0" smtClean="0">
              <a:latin typeface="宋体" panose="02010600030101010101" pitchFamily="2" charset="-122"/>
              <a:ea typeface="宋体" panose="02010600030101010101" pitchFamily="2" charset="-122"/>
            </a:endParaRPr>
          </a:p>
          <a:p>
            <a:r>
              <a:rPr lang="zh-CN" altLang="en-US" sz="3600" dirty="0" smtClean="0">
                <a:latin typeface="宋体" panose="02010600030101010101" pitchFamily="2" charset="-122"/>
                <a:ea typeface="宋体" panose="02010600030101010101" pitchFamily="2" charset="-122"/>
              </a:rPr>
              <a:t>现代技术更新加快</a:t>
            </a:r>
            <a:endParaRPr lang="en-US" altLang="zh-CN" sz="3600" dirty="0" smtClean="0">
              <a:latin typeface="宋体" panose="02010600030101010101" pitchFamily="2" charset="-122"/>
              <a:ea typeface="宋体" panose="02010600030101010101" pitchFamily="2" charset="-122"/>
            </a:endParaRPr>
          </a:p>
          <a:p>
            <a:r>
              <a:rPr lang="zh-CN" altLang="en-US" sz="3600" dirty="0" smtClean="0">
                <a:latin typeface="宋体" panose="02010600030101010101" pitchFamily="2" charset="-122"/>
                <a:ea typeface="宋体" panose="02010600030101010101" pitchFamily="2" charset="-122"/>
              </a:rPr>
              <a:t>市场需求的多样性和多变性</a:t>
            </a:r>
            <a:endParaRPr lang="en-US" altLang="zh-CN" sz="3600" dirty="0" smtClean="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 </a:t>
            </a:r>
            <a:r>
              <a:rPr lang="en-US" altLang="zh-CN" sz="36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个性化，高质量需求，迅捷服务</a:t>
            </a:r>
            <a:endParaRPr lang="en-US" altLang="zh-CN" sz="2400" dirty="0" smtClean="0">
              <a:latin typeface="宋体" panose="02010600030101010101" pitchFamily="2" charset="-122"/>
              <a:ea typeface="宋体" panose="02010600030101010101" pitchFamily="2" charset="-122"/>
            </a:endParaRPr>
          </a:p>
          <a:p>
            <a:r>
              <a:rPr lang="zh-CN" altLang="en-US" sz="3600" dirty="0" smtClean="0">
                <a:latin typeface="宋体" panose="02010600030101010101" pitchFamily="2" charset="-122"/>
                <a:ea typeface="宋体" panose="02010600030101010101" pitchFamily="2" charset="-122"/>
              </a:rPr>
              <a:t>“虚拟组织”的形成和发展</a:t>
            </a:r>
            <a:endParaRPr lang="en-US" altLang="zh-CN" sz="3600" dirty="0" smtClean="0">
              <a:latin typeface="宋体" panose="02010600030101010101" pitchFamily="2" charset="-122"/>
              <a:ea typeface="宋体" panose="02010600030101010101" pitchFamily="2" charset="-122"/>
            </a:endParaRPr>
          </a:p>
          <a:p>
            <a:r>
              <a:rPr lang="en-US" altLang="zh-CN" sz="3600" dirty="0" smtClean="0">
                <a:latin typeface="宋体" panose="02010600030101010101" pitchFamily="2" charset="-122"/>
                <a:ea typeface="宋体" panose="02010600030101010101" pitchFamily="2" charset="-122"/>
              </a:rPr>
              <a:t> </a:t>
            </a:r>
            <a:r>
              <a:rPr lang="zh-CN" altLang="en-US" sz="3600" dirty="0" smtClean="0">
                <a:latin typeface="宋体" panose="02010600030101010101" pitchFamily="2" charset="-122"/>
                <a:ea typeface="宋体" panose="02010600030101010101" pitchFamily="2" charset="-122"/>
              </a:rPr>
              <a:t>互联网经济的到来</a:t>
            </a:r>
            <a:endParaRPr lang="en-US" altLang="zh-CN" sz="3600" dirty="0">
              <a:latin typeface="宋体" panose="02010600030101010101" pitchFamily="2" charset="-122"/>
              <a:ea typeface="宋体" panose="02010600030101010101" pitchFamily="2" charset="-122"/>
            </a:endParaRPr>
          </a:p>
          <a:p>
            <a:pPr marL="0" indent="0">
              <a:buNone/>
            </a:pPr>
            <a:r>
              <a:rPr lang="en-US" altLang="zh-CN" sz="3600" dirty="0">
                <a:latin typeface="宋体" panose="02010600030101010101" pitchFamily="2" charset="-122"/>
                <a:ea typeface="宋体" panose="02010600030101010101" pitchFamily="2" charset="-122"/>
              </a:rPr>
              <a:t> </a:t>
            </a:r>
            <a:r>
              <a:rPr lang="en-US" altLang="zh-CN" sz="36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互联网思维，互联网运营模式，实现实业互联</a:t>
            </a: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当今世界经济发展的特点</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10</a:t>
            </a:fld>
            <a:endParaRPr lang="en-US" altLang="zh-CN"/>
          </a:p>
        </p:txBody>
      </p:sp>
    </p:spTree>
    <p:extLst>
      <p:ext uri="{BB962C8B-B14F-4D97-AF65-F5344CB8AC3E}">
        <p14:creationId xmlns:p14="http://schemas.microsoft.com/office/powerpoint/2010/main" xmlns="" val="24701100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r>
              <a:rPr lang="zh-CN" altLang="en-US" dirty="0" smtClean="0">
                <a:latin typeface="宋体" panose="02010600030101010101" pitchFamily="2" charset="-122"/>
                <a:ea typeface="宋体" panose="02010600030101010101" pitchFamily="2" charset="-122"/>
              </a:rPr>
              <a:t>管理体制合理化</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人工分散处理→分布处理与集中控制结合</a:t>
            </a:r>
            <a:endParaRPr lang="en-US" altLang="zh-CN" sz="2400"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管理方法科学化</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 </a:t>
            </a:r>
            <a:r>
              <a:rPr lang="en-US" altLang="zh-CN"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数学模型</a:t>
            </a:r>
            <a:r>
              <a:rPr lang="zh-CN" altLang="en-US" sz="2400" dirty="0">
                <a:latin typeface="宋体" panose="02010600030101010101" pitchFamily="2" charset="-122"/>
                <a:ea typeface="宋体" panose="02010600030101010101" pitchFamily="2" charset="-122"/>
              </a:rPr>
              <a:t>定量分析，数据库分析</a:t>
            </a:r>
            <a:endParaRPr lang="en-US" altLang="zh-CN" sz="2400" dirty="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加强企业管理的基础工作</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提高管理人员的素质和管理水平</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提高企业的经济效益和社会效益</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smtClean="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规范，科学，高速，资源合理</a:t>
            </a:r>
            <a:endParaRPr lang="en-US" altLang="zh-CN" sz="2400" dirty="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管理信息系统对企业经济的影响</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11</a:t>
            </a:fld>
            <a:endParaRPr lang="en-US" altLang="zh-CN"/>
          </a:p>
        </p:txBody>
      </p:sp>
    </p:spTree>
    <p:extLst>
      <p:ext uri="{BB962C8B-B14F-4D97-AF65-F5344CB8AC3E}">
        <p14:creationId xmlns:p14="http://schemas.microsoft.com/office/powerpoint/2010/main" xmlns="" val="16752249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35707"/>
          </a:xfrm>
        </p:spPr>
        <p:txBody>
          <a:bodyPr/>
          <a:lstStyle/>
          <a:p>
            <a:pPr marL="0" indent="0">
              <a:buNone/>
            </a:pPr>
            <a:r>
              <a:rPr lang="zh-CN" altLang="en-US" sz="2400" dirty="0" smtClean="0">
                <a:latin typeface="宋体" panose="02010600030101010101" pitchFamily="2" charset="-122"/>
                <a:ea typeface="宋体" panose="02010600030101010101" pitchFamily="2" charset="-122"/>
              </a:rPr>
              <a:t>管理信息系统对计划职能的支持</a:t>
            </a: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12</a:t>
            </a:fld>
            <a:endParaRPr lang="en-US" altLang="zh-CN"/>
          </a:p>
        </p:txBody>
      </p:sp>
      <p:sp>
        <p:nvSpPr>
          <p:cNvPr id="6" name="Rectangle 3"/>
          <p:cNvSpPr txBox="1">
            <a:spLocks noChangeArrowheads="1"/>
          </p:cNvSpPr>
          <p:nvPr/>
        </p:nvSpPr>
        <p:spPr bwMode="auto">
          <a:xfrm>
            <a:off x="1475656" y="1916832"/>
            <a:ext cx="7439744" cy="4608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kern="0" dirty="0" smtClean="0">
                <a:latin typeface="宋体" panose="02010600030101010101" pitchFamily="2" charset="-122"/>
                <a:ea typeface="宋体" panose="02010600030101010101" pitchFamily="2" charset="-122"/>
              </a:rPr>
              <a:t>支持计划编制工作</a:t>
            </a:r>
            <a:endParaRPr lang="en-US" altLang="zh-CN" kern="0" dirty="0" smtClean="0">
              <a:latin typeface="宋体" panose="02010600030101010101" pitchFamily="2" charset="-122"/>
              <a:ea typeface="宋体" panose="02010600030101010101" pitchFamily="2" charset="-122"/>
            </a:endParaRPr>
          </a:p>
          <a:p>
            <a:r>
              <a:rPr lang="zh-CN" altLang="en-US" kern="0" dirty="0" smtClean="0">
                <a:latin typeface="宋体" panose="02010600030101010101" pitchFamily="2" charset="-122"/>
                <a:ea typeface="宋体" panose="02010600030101010101" pitchFamily="2" charset="-122"/>
              </a:rPr>
              <a:t>支持对数据的快速、准确存取</a:t>
            </a:r>
            <a:endParaRPr lang="en-US" altLang="zh-CN" kern="0" dirty="0" smtClean="0">
              <a:latin typeface="宋体" panose="02010600030101010101" pitchFamily="2" charset="-122"/>
              <a:ea typeface="宋体" panose="02010600030101010101" pitchFamily="2" charset="-122"/>
            </a:endParaRPr>
          </a:p>
          <a:p>
            <a:r>
              <a:rPr lang="zh-CN" altLang="en-US" kern="0" dirty="0" smtClean="0">
                <a:latin typeface="宋体" panose="02010600030101010101" pitchFamily="2" charset="-122"/>
                <a:ea typeface="宋体" panose="02010600030101010101" pitchFamily="2" charset="-122"/>
              </a:rPr>
              <a:t>支持计划的基础</a:t>
            </a:r>
            <a:r>
              <a:rPr lang="en-US" altLang="zh-CN" kern="0" dirty="0" smtClean="0">
                <a:latin typeface="宋体" panose="02010600030101010101" pitchFamily="2" charset="-122"/>
                <a:ea typeface="宋体" panose="02010600030101010101" pitchFamily="2" charset="-122"/>
              </a:rPr>
              <a:t>——</a:t>
            </a:r>
            <a:r>
              <a:rPr lang="zh-CN" altLang="en-US" kern="0" dirty="0" smtClean="0">
                <a:latin typeface="宋体" panose="02010600030101010101" pitchFamily="2" charset="-122"/>
                <a:ea typeface="宋体" panose="02010600030101010101" pitchFamily="2" charset="-122"/>
              </a:rPr>
              <a:t>预测</a:t>
            </a:r>
            <a:endParaRPr lang="en-US" altLang="zh-CN" kern="0" dirty="0" smtClean="0">
              <a:latin typeface="宋体" panose="02010600030101010101" pitchFamily="2" charset="-122"/>
              <a:ea typeface="宋体" panose="02010600030101010101" pitchFamily="2" charset="-122"/>
            </a:endParaRPr>
          </a:p>
          <a:p>
            <a:r>
              <a:rPr lang="zh-CN" altLang="en-US" kern="0" dirty="0" smtClean="0">
                <a:latin typeface="宋体" panose="02010600030101010101" pitchFamily="2" charset="-122"/>
                <a:ea typeface="宋体" panose="02010600030101010101" pitchFamily="2" charset="-122"/>
              </a:rPr>
              <a:t>支持计划的优化</a:t>
            </a:r>
            <a:endParaRPr lang="en-US" altLang="zh-CN"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1039151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pPr marL="0" indent="0">
              <a:buNone/>
            </a:pPr>
            <a:r>
              <a:rPr lang="zh-CN" altLang="en-US" sz="2400" dirty="0" smtClean="0">
                <a:latin typeface="宋体" panose="02010600030101010101" pitchFamily="2" charset="-122"/>
                <a:ea typeface="宋体" panose="02010600030101010101" pitchFamily="2" charset="-122"/>
              </a:rPr>
              <a:t>管理信息系统对组织职能的支持</a:t>
            </a:r>
            <a:endParaRPr lang="en-US" altLang="zh-CN" sz="2400" dirty="0" smtClean="0">
              <a:latin typeface="宋体" panose="02010600030101010101" pitchFamily="2" charset="-122"/>
              <a:ea typeface="宋体" panose="02010600030101010101" pitchFamily="2" charset="-122"/>
            </a:endParaRPr>
          </a:p>
          <a:p>
            <a:pPr>
              <a:lnSpc>
                <a:spcPct val="150000"/>
              </a:lnSpc>
              <a:defRPr/>
            </a:pPr>
            <a:r>
              <a:rPr lang="zh-CN" altLang="en-US" sz="2400" dirty="0"/>
              <a:t>简单结构（创业型结构）</a:t>
            </a:r>
          </a:p>
          <a:p>
            <a:pPr lvl="1">
              <a:lnSpc>
                <a:spcPct val="150000"/>
              </a:lnSpc>
              <a:defRPr/>
            </a:pPr>
            <a:r>
              <a:rPr lang="zh-CN" altLang="en-US" sz="2000" dirty="0"/>
              <a:t>单人与少部分信任的伙伴共同制定公司的战略以及执行该战略的组织设计</a:t>
            </a:r>
          </a:p>
          <a:p>
            <a:pPr lvl="1">
              <a:lnSpc>
                <a:spcPct val="150000"/>
              </a:lnSpc>
              <a:defRPr/>
            </a:pPr>
            <a:r>
              <a:rPr lang="zh-CN" altLang="en-US" sz="2000" dirty="0"/>
              <a:t>优点：简单易行　反应敏捷　费用低廉　责任明确</a:t>
            </a:r>
          </a:p>
          <a:p>
            <a:pPr lvl="1">
              <a:lnSpc>
                <a:spcPct val="150000"/>
              </a:lnSpc>
              <a:defRPr/>
            </a:pPr>
            <a:r>
              <a:rPr lang="zh-CN" altLang="en-US" sz="2000" dirty="0"/>
              <a:t>缺点：适合于小型组织</a:t>
            </a:r>
            <a:endParaRPr lang="en-US" altLang="zh-CN" sz="2000" dirty="0"/>
          </a:p>
          <a:p>
            <a:pPr marL="365125" lvl="1" indent="-255588">
              <a:lnSpc>
                <a:spcPct val="150000"/>
              </a:lnSpc>
              <a:spcBef>
                <a:spcPts val="400"/>
              </a:spcBef>
              <a:buSzPct val="68000"/>
              <a:buFont typeface="Wingdings 3" pitchFamily="18" charset="2"/>
              <a:buChar char=""/>
              <a:defRPr/>
            </a:pPr>
            <a:r>
              <a:rPr lang="en-US" altLang="zh-CN" sz="2000" dirty="0"/>
              <a:t>IT</a:t>
            </a:r>
            <a:r>
              <a:rPr lang="zh-CN" altLang="en-US" sz="2000" dirty="0"/>
              <a:t>在一定程度上有助于消除信息淤积现象，避免由于组织的扩大所带来的决策延滞问题 </a:t>
            </a:r>
          </a:p>
          <a:p>
            <a:pPr marL="0" indent="0">
              <a:buNone/>
            </a:pP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13</a:t>
            </a:fld>
            <a:endParaRPr lang="en-US" altLang="zh-CN"/>
          </a:p>
        </p:txBody>
      </p:sp>
    </p:spTree>
    <p:extLst>
      <p:ext uri="{BB962C8B-B14F-4D97-AF65-F5344CB8AC3E}">
        <p14:creationId xmlns:p14="http://schemas.microsoft.com/office/powerpoint/2010/main" xmlns="" val="371237007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pPr marL="0" indent="0">
              <a:buNone/>
            </a:pPr>
            <a:r>
              <a:rPr lang="zh-CN" altLang="en-US" sz="2400" dirty="0" smtClean="0">
                <a:latin typeface="宋体" panose="02010600030101010101" pitchFamily="2" charset="-122"/>
                <a:ea typeface="宋体" panose="02010600030101010101" pitchFamily="2" charset="-122"/>
              </a:rPr>
              <a:t>管理信息系统对组织职能的支持</a:t>
            </a:r>
            <a:endParaRPr lang="en-US" altLang="zh-CN" sz="2400" dirty="0" smtClean="0">
              <a:latin typeface="宋体" panose="02010600030101010101" pitchFamily="2" charset="-122"/>
              <a:ea typeface="宋体" panose="02010600030101010101" pitchFamily="2" charset="-122"/>
            </a:endParaRPr>
          </a:p>
          <a:p>
            <a:pPr>
              <a:lnSpc>
                <a:spcPct val="150000"/>
              </a:lnSpc>
              <a:defRPr/>
            </a:pPr>
            <a:r>
              <a:rPr lang="zh-CN" altLang="en-US" sz="2800" dirty="0"/>
              <a:t>官僚层级结构</a:t>
            </a:r>
          </a:p>
          <a:p>
            <a:pPr lvl="1">
              <a:lnSpc>
                <a:spcPct val="150000"/>
              </a:lnSpc>
              <a:defRPr/>
            </a:pPr>
            <a:r>
              <a:rPr lang="zh-CN" altLang="en-US" sz="2400" dirty="0"/>
              <a:t>核心是标准化，对职务进行专门化</a:t>
            </a:r>
          </a:p>
          <a:p>
            <a:pPr lvl="1">
              <a:lnSpc>
                <a:spcPct val="150000"/>
              </a:lnSpc>
              <a:defRPr/>
            </a:pPr>
            <a:r>
              <a:rPr lang="zh-CN" altLang="en-US" sz="2400" dirty="0"/>
              <a:t>优点：高效进行标准化活动操作</a:t>
            </a:r>
          </a:p>
          <a:p>
            <a:pPr lvl="1">
              <a:lnSpc>
                <a:spcPct val="150000"/>
              </a:lnSpc>
              <a:defRPr/>
            </a:pPr>
            <a:r>
              <a:rPr lang="zh-CN" altLang="en-US" sz="2400" dirty="0"/>
              <a:t>缺点：容易走向僵化　　信息传递缓慢</a:t>
            </a:r>
            <a:endParaRPr lang="en-US" altLang="zh-CN" sz="2400" dirty="0"/>
          </a:p>
          <a:p>
            <a:pPr marL="365125" lvl="1" indent="-255588">
              <a:lnSpc>
                <a:spcPct val="150000"/>
              </a:lnSpc>
              <a:spcBef>
                <a:spcPts val="400"/>
              </a:spcBef>
              <a:buSzPct val="68000"/>
              <a:buFont typeface="Wingdings 3" pitchFamily="18" charset="2"/>
              <a:buChar char=""/>
              <a:defRPr/>
            </a:pPr>
            <a:r>
              <a:rPr lang="en-US" altLang="zh-CN" sz="2400" dirty="0"/>
              <a:t>IT</a:t>
            </a:r>
            <a:r>
              <a:rPr lang="zh-CN" altLang="en-US" sz="2400" dirty="0"/>
              <a:t>扩大了控制跨度，组织结构趋于扁平化 ，具有更高的灵活性和更快的反应能力 </a:t>
            </a:r>
          </a:p>
          <a:p>
            <a:pPr marL="0" indent="0">
              <a:buNone/>
            </a:pP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14</a:t>
            </a:fld>
            <a:endParaRPr lang="en-US" altLang="zh-CN"/>
          </a:p>
        </p:txBody>
      </p:sp>
    </p:spTree>
    <p:extLst>
      <p:ext uri="{BB962C8B-B14F-4D97-AF65-F5344CB8AC3E}">
        <p14:creationId xmlns:p14="http://schemas.microsoft.com/office/powerpoint/2010/main" xmlns="" val="2390847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107504" y="1204541"/>
            <a:ext cx="5302696" cy="5256584"/>
          </a:xfrm>
        </p:spPr>
        <p:txBody>
          <a:bodyPr/>
          <a:lstStyle/>
          <a:p>
            <a:pPr marL="0" indent="0">
              <a:buNone/>
            </a:pPr>
            <a:r>
              <a:rPr lang="zh-CN" altLang="en-US" sz="2000" dirty="0" smtClean="0">
                <a:latin typeface="宋体" panose="02010600030101010101" pitchFamily="2" charset="-122"/>
                <a:ea typeface="宋体" panose="02010600030101010101" pitchFamily="2" charset="-122"/>
              </a:rPr>
              <a:t>管理信息系统对组织职能的支持</a:t>
            </a:r>
            <a:endParaRPr lang="en-US" altLang="zh-CN" sz="2000" dirty="0" smtClean="0">
              <a:latin typeface="宋体" panose="02010600030101010101" pitchFamily="2" charset="-122"/>
              <a:ea typeface="宋体" panose="02010600030101010101" pitchFamily="2" charset="-122"/>
            </a:endParaRPr>
          </a:p>
          <a:p>
            <a:pPr marL="365125" indent="-255588">
              <a:lnSpc>
                <a:spcPct val="150000"/>
              </a:lnSpc>
              <a:spcBef>
                <a:spcPts val="400"/>
              </a:spcBef>
              <a:buClr>
                <a:schemeClr val="accent1"/>
              </a:buClr>
              <a:buSzPct val="68000"/>
              <a:buFont typeface="Wingdings 3" pitchFamily="18" charset="2"/>
              <a:buChar char=""/>
              <a:defRPr/>
            </a:pPr>
            <a:r>
              <a:rPr lang="zh-CN" altLang="en-US" sz="2400" dirty="0"/>
              <a:t>事业部结构</a:t>
            </a:r>
            <a:endParaRPr lang="en-US" altLang="zh-CN" sz="2400" dirty="0"/>
          </a:p>
          <a:p>
            <a:pPr marL="620713" lvl="1" indent="-228600">
              <a:lnSpc>
                <a:spcPct val="150000"/>
              </a:lnSpc>
              <a:spcBef>
                <a:spcPts val="325"/>
              </a:spcBef>
              <a:buClr>
                <a:schemeClr val="accent1"/>
              </a:buClr>
              <a:buFont typeface="Verdana" pitchFamily="34" charset="0"/>
              <a:buChar char="◦"/>
              <a:defRPr/>
            </a:pPr>
            <a:r>
              <a:rPr lang="zh-CN" altLang="en-US" sz="2000" dirty="0"/>
              <a:t>官僚层级结构的一种特殊形式</a:t>
            </a:r>
            <a:endParaRPr lang="en-US" altLang="zh-CN" sz="2000" dirty="0"/>
          </a:p>
          <a:p>
            <a:pPr marL="620713" lvl="1" indent="-228600">
              <a:lnSpc>
                <a:spcPct val="150000"/>
              </a:lnSpc>
              <a:spcBef>
                <a:spcPts val="325"/>
              </a:spcBef>
              <a:buClr>
                <a:schemeClr val="accent1"/>
              </a:buClr>
              <a:buFont typeface="Verdana" pitchFamily="34" charset="0"/>
              <a:buChar char="◦"/>
              <a:defRPr/>
            </a:pPr>
            <a:r>
              <a:rPr lang="zh-CN" altLang="en-US" sz="2000" dirty="0"/>
              <a:t>采用产品</a:t>
            </a:r>
            <a:r>
              <a:rPr lang="zh-CN" altLang="en-US" sz="2000" dirty="0" smtClean="0"/>
              <a:t>部门化</a:t>
            </a:r>
            <a:endParaRPr lang="en-US" altLang="zh-CN" sz="2000" dirty="0" smtClean="0"/>
          </a:p>
          <a:p>
            <a:pPr marL="620713" lvl="1" indent="-228600">
              <a:lnSpc>
                <a:spcPct val="150000"/>
              </a:lnSpc>
              <a:spcBef>
                <a:spcPts val="325"/>
              </a:spcBef>
              <a:buClr>
                <a:schemeClr val="accent1"/>
              </a:buClr>
              <a:buFont typeface="Verdana" pitchFamily="34" charset="0"/>
              <a:buChar char="◦"/>
              <a:defRPr/>
            </a:pPr>
            <a:r>
              <a:rPr lang="zh-CN" altLang="en-US" sz="2000" dirty="0" smtClean="0"/>
              <a:t>拥有经营自主权，独立核算</a:t>
            </a:r>
            <a:endParaRPr lang="en-US" altLang="zh-CN" sz="2000" dirty="0"/>
          </a:p>
          <a:p>
            <a:pPr marL="620713" lvl="1" indent="-228600">
              <a:lnSpc>
                <a:spcPct val="150000"/>
              </a:lnSpc>
              <a:spcBef>
                <a:spcPts val="325"/>
              </a:spcBef>
              <a:buClr>
                <a:schemeClr val="accent1"/>
              </a:buClr>
              <a:buFont typeface="Verdana" pitchFamily="34" charset="0"/>
              <a:buChar char="◦"/>
              <a:defRPr/>
            </a:pPr>
            <a:r>
              <a:rPr lang="zh-CN" altLang="en-US" sz="2000" dirty="0"/>
              <a:t>战略决策和日常运营决策职能分离</a:t>
            </a:r>
            <a:endParaRPr lang="en-US" altLang="zh-CN" sz="2000" dirty="0"/>
          </a:p>
          <a:p>
            <a:pPr marL="620713" lvl="1" indent="-228600">
              <a:lnSpc>
                <a:spcPct val="150000"/>
              </a:lnSpc>
              <a:spcBef>
                <a:spcPts val="325"/>
              </a:spcBef>
              <a:buClr>
                <a:schemeClr val="accent1"/>
              </a:buClr>
              <a:buFont typeface="Verdana" pitchFamily="34" charset="0"/>
              <a:buChar char="◦"/>
              <a:defRPr/>
            </a:pPr>
            <a:r>
              <a:rPr lang="zh-CN" altLang="en-US" sz="2000" dirty="0"/>
              <a:t>优点：克服僵化　避免反应迟缓</a:t>
            </a:r>
            <a:endParaRPr lang="en-US" altLang="zh-CN" sz="2000" dirty="0"/>
          </a:p>
          <a:p>
            <a:pPr marL="620713" lvl="1" indent="-228600">
              <a:lnSpc>
                <a:spcPct val="150000"/>
              </a:lnSpc>
              <a:spcBef>
                <a:spcPts val="325"/>
              </a:spcBef>
              <a:buClr>
                <a:schemeClr val="accent1"/>
              </a:buClr>
              <a:buFont typeface="Verdana" pitchFamily="34" charset="0"/>
              <a:buChar char="◦"/>
              <a:defRPr/>
            </a:pPr>
            <a:r>
              <a:rPr lang="zh-CN" altLang="en-US" sz="2000" dirty="0"/>
              <a:t>缺点：信息不对称</a:t>
            </a:r>
            <a:endParaRPr lang="en-US" altLang="zh-CN" sz="2000" dirty="0"/>
          </a:p>
          <a:p>
            <a:pPr marL="365125" lvl="1" indent="-255588">
              <a:lnSpc>
                <a:spcPct val="150000"/>
              </a:lnSpc>
              <a:spcBef>
                <a:spcPts val="400"/>
              </a:spcBef>
              <a:buClr>
                <a:schemeClr val="accent1"/>
              </a:buClr>
              <a:buSzPct val="68000"/>
              <a:buFont typeface="Wingdings 3" pitchFamily="18" charset="2"/>
              <a:buChar char=""/>
              <a:defRPr/>
            </a:pPr>
            <a:r>
              <a:rPr lang="zh-CN" altLang="en-US" sz="2400" dirty="0"/>
              <a:t>有助于消除总部与事业部之间的信息不对称 </a:t>
            </a:r>
          </a:p>
          <a:p>
            <a:pPr marL="0" indent="0">
              <a:buNone/>
            </a:pP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15</a:t>
            </a:fld>
            <a:endParaRPr lang="en-US" altLang="zh-CN"/>
          </a:p>
        </p:txBody>
      </p:sp>
      <p:pic>
        <p:nvPicPr>
          <p:cNvPr id="2" name="图片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54676" y="1772816"/>
            <a:ext cx="4289324" cy="2734444"/>
          </a:xfrm>
          <a:prstGeom prst="rect">
            <a:avLst/>
          </a:prstGeom>
        </p:spPr>
      </p:pic>
    </p:spTree>
    <p:extLst>
      <p:ext uri="{BB962C8B-B14F-4D97-AF65-F5344CB8AC3E}">
        <p14:creationId xmlns:p14="http://schemas.microsoft.com/office/powerpoint/2010/main" xmlns="" val="50803366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863136" cy="5248275"/>
          </a:xfrm>
        </p:spPr>
        <p:txBody>
          <a:bodyPr/>
          <a:lstStyle/>
          <a:p>
            <a:pPr marL="0" indent="0">
              <a:buNone/>
            </a:pPr>
            <a:r>
              <a:rPr lang="zh-CN" altLang="en-US" sz="2400" dirty="0" smtClean="0">
                <a:latin typeface="宋体" panose="02010600030101010101" pitchFamily="2" charset="-122"/>
                <a:ea typeface="宋体" panose="02010600030101010101" pitchFamily="2" charset="-122"/>
              </a:rPr>
              <a:t>管理信息系统对组织职能的支持</a:t>
            </a:r>
            <a:endParaRPr lang="en-US" altLang="zh-CN" sz="2400" dirty="0" smtClean="0">
              <a:latin typeface="宋体" panose="02010600030101010101" pitchFamily="2" charset="-122"/>
              <a:ea typeface="宋体" panose="02010600030101010101" pitchFamily="2" charset="-122"/>
            </a:endParaRPr>
          </a:p>
          <a:p>
            <a:pPr marL="0" indent="0">
              <a:spcBef>
                <a:spcPts val="0"/>
              </a:spcBef>
              <a:defRPr/>
            </a:pPr>
            <a:r>
              <a:rPr lang="zh-CN" altLang="en-US" sz="2000" dirty="0"/>
              <a:t>矩阵式结构</a:t>
            </a:r>
            <a:endParaRPr lang="en-US" sz="2000" dirty="0">
              <a:ea typeface="黑体" pitchFamily="2" charset="-122"/>
            </a:endParaRPr>
          </a:p>
          <a:p>
            <a:pPr marL="0" lvl="1" indent="0">
              <a:spcBef>
                <a:spcPts val="0"/>
              </a:spcBef>
              <a:defRPr/>
            </a:pPr>
            <a:r>
              <a:rPr lang="zh-CN" altLang="en-US" sz="2400" dirty="0"/>
              <a:t>在研发、服务性组织中常见</a:t>
            </a:r>
            <a:endParaRPr lang="en-US" altLang="en-US" sz="2400" dirty="0"/>
          </a:p>
          <a:p>
            <a:pPr marL="0" lvl="1" indent="0">
              <a:spcBef>
                <a:spcPts val="0"/>
              </a:spcBef>
              <a:defRPr/>
            </a:pPr>
            <a:r>
              <a:rPr lang="zh-CN" altLang="en-US" sz="2400" dirty="0"/>
              <a:t>是对两种部门化形式（职能部门化和产品部门化）的融合</a:t>
            </a:r>
            <a:endParaRPr lang="en-US" altLang="en-US" sz="2400" dirty="0"/>
          </a:p>
          <a:p>
            <a:pPr marL="0" lvl="1" indent="0">
              <a:spcBef>
                <a:spcPts val="0"/>
              </a:spcBef>
              <a:defRPr/>
            </a:pPr>
            <a:r>
              <a:rPr lang="zh-CN" altLang="en-US" sz="2400" dirty="0"/>
              <a:t>优点：突破了控制统一性的限制　有助于活动的协调</a:t>
            </a:r>
            <a:endParaRPr lang="en-US" altLang="en-US" sz="2400" dirty="0"/>
          </a:p>
          <a:p>
            <a:pPr marL="0" lvl="1" indent="0">
              <a:spcBef>
                <a:spcPts val="0"/>
              </a:spcBef>
              <a:defRPr/>
            </a:pPr>
            <a:r>
              <a:rPr lang="zh-CN" altLang="en-US" sz="2400" dirty="0"/>
              <a:t>缺点：有时会产生混乱</a:t>
            </a:r>
            <a:endParaRPr lang="en-US" altLang="zh-CN" sz="2400" dirty="0"/>
          </a:p>
          <a:p>
            <a:pPr marL="0" lvl="1" indent="0">
              <a:spcBef>
                <a:spcPts val="0"/>
              </a:spcBef>
              <a:buSzPct val="68000"/>
              <a:buFont typeface="Wingdings 3" pitchFamily="18" charset="2"/>
              <a:buChar char=""/>
              <a:defRPr/>
            </a:pPr>
            <a:r>
              <a:rPr lang="en-US" altLang="zh-CN" sz="2400" dirty="0"/>
              <a:t>IT</a:t>
            </a:r>
            <a:r>
              <a:rPr lang="zh-CN" altLang="en-US" sz="2400" dirty="0"/>
              <a:t>使得矩阵式结构变得更具可行性 </a:t>
            </a:r>
            <a:endParaRPr lang="en-US" sz="2000" dirty="0">
              <a:ea typeface="黑体" pitchFamily="2" charset="-122"/>
            </a:endParaRPr>
          </a:p>
          <a:p>
            <a:pPr marL="0" indent="0">
              <a:spcBef>
                <a:spcPts val="0"/>
              </a:spcBef>
              <a:buNone/>
            </a:pP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16</a:t>
            </a:fld>
            <a:endParaRPr lang="en-US" altLang="zh-CN"/>
          </a:p>
        </p:txBody>
      </p:sp>
      <p:pic>
        <p:nvPicPr>
          <p:cNvPr id="3" name="图片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91680" y="3748881"/>
            <a:ext cx="4972050" cy="2286000"/>
          </a:xfrm>
          <a:prstGeom prst="rect">
            <a:avLst/>
          </a:prstGeom>
        </p:spPr>
      </p:pic>
    </p:spTree>
    <p:extLst>
      <p:ext uri="{BB962C8B-B14F-4D97-AF65-F5344CB8AC3E}">
        <p14:creationId xmlns:p14="http://schemas.microsoft.com/office/powerpoint/2010/main" xmlns="" val="394390866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pPr marL="0" indent="0">
              <a:buNone/>
            </a:pPr>
            <a:r>
              <a:rPr lang="zh-CN" altLang="en-US" sz="2400" dirty="0" smtClean="0">
                <a:latin typeface="宋体" panose="02010600030101010101" pitchFamily="2" charset="-122"/>
                <a:ea typeface="宋体" panose="02010600030101010101" pitchFamily="2" charset="-122"/>
              </a:rPr>
              <a:t>管理信息系统对组织结构的影响</a:t>
            </a:r>
            <a:endParaRPr lang="en-US" altLang="zh-CN" sz="2400" dirty="0" smtClean="0">
              <a:latin typeface="宋体" panose="02010600030101010101" pitchFamily="2" charset="-122"/>
              <a:ea typeface="宋体" panose="02010600030101010101" pitchFamily="2" charset="-122"/>
            </a:endParaRPr>
          </a:p>
          <a:p>
            <a:pPr>
              <a:lnSpc>
                <a:spcPct val="130000"/>
              </a:lnSpc>
            </a:pPr>
            <a:r>
              <a:rPr lang="zh-CN" altLang="en-US" sz="2400" dirty="0">
                <a:ea typeface="宋体" panose="02010600030101010101" pitchFamily="2" charset="-122"/>
              </a:rPr>
              <a:t>管理层次扁平化 </a:t>
            </a:r>
          </a:p>
          <a:p>
            <a:pPr>
              <a:lnSpc>
                <a:spcPct val="130000"/>
              </a:lnSpc>
            </a:pPr>
            <a:r>
              <a:rPr lang="zh-CN" altLang="en-US" sz="2400" dirty="0">
                <a:ea typeface="宋体" panose="02010600030101010101" pitchFamily="2" charset="-122"/>
              </a:rPr>
              <a:t>组织内部关系网络化 </a:t>
            </a:r>
          </a:p>
          <a:p>
            <a:pPr>
              <a:lnSpc>
                <a:spcPct val="130000"/>
              </a:lnSpc>
            </a:pPr>
            <a:r>
              <a:rPr lang="zh-CN" altLang="en-US" sz="2400" dirty="0">
                <a:ea typeface="宋体" panose="02010600030101010101" pitchFamily="2" charset="-122"/>
              </a:rPr>
              <a:t>企业经营虚拟化  </a:t>
            </a:r>
          </a:p>
          <a:p>
            <a:pPr>
              <a:lnSpc>
                <a:spcPct val="130000"/>
              </a:lnSpc>
            </a:pPr>
            <a:r>
              <a:rPr lang="zh-CN" altLang="en-US" sz="2400" dirty="0">
                <a:ea typeface="宋体" panose="02010600030101010101" pitchFamily="2" charset="-122"/>
              </a:rPr>
              <a:t>企业组织集群化 </a:t>
            </a:r>
          </a:p>
          <a:p>
            <a:pPr marL="0" indent="0">
              <a:buNone/>
            </a:pP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17</a:t>
            </a:fld>
            <a:endParaRPr lang="en-US" altLang="zh-CN"/>
          </a:p>
        </p:txBody>
      </p:sp>
      <p:sp>
        <p:nvSpPr>
          <p:cNvPr id="16" name="AutoShape 21"/>
          <p:cNvSpPr>
            <a:spLocks noChangeArrowheads="1"/>
          </p:cNvSpPr>
          <p:nvPr/>
        </p:nvSpPr>
        <p:spPr bwMode="auto">
          <a:xfrm rot="20820220">
            <a:off x="2436046" y="5100888"/>
            <a:ext cx="1220788" cy="504825"/>
          </a:xfrm>
          <a:custGeom>
            <a:avLst/>
            <a:gdLst>
              <a:gd name="T0" fmla="*/ 2147483647 w 21600"/>
              <a:gd name="T1" fmla="*/ 0 h 21600"/>
              <a:gd name="T2" fmla="*/ 2147483647 w 21600"/>
              <a:gd name="T3" fmla="*/ 2147483647 h 21600"/>
              <a:gd name="T4" fmla="*/ 2147483647 w 21600"/>
              <a:gd name="T5" fmla="*/ 1611169765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99CCCC"/>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pic>
        <p:nvPicPr>
          <p:cNvPr id="17" name="21.jpg" descr="id:2147499891;FounderCE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638800" y="805304"/>
            <a:ext cx="3009755" cy="2255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Rectangle 19"/>
          <p:cNvSpPr>
            <a:spLocks noChangeArrowheads="1"/>
          </p:cNvSpPr>
          <p:nvPr/>
        </p:nvSpPr>
        <p:spPr bwMode="auto">
          <a:xfrm>
            <a:off x="5999086" y="3213571"/>
            <a:ext cx="25209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smtClean="0">
                <a:ln>
                  <a:noFill/>
                </a:ln>
                <a:solidFill>
                  <a:srgbClr val="000000"/>
                </a:solidFill>
                <a:effectLst/>
                <a:uLnTx/>
                <a:uFillTx/>
                <a:latin typeface="Verdana" pitchFamily="34" charset="0"/>
                <a:ea typeface="宋体" panose="02010600030101010101" pitchFamily="2" charset="-122"/>
              </a:rPr>
              <a:t>扁平化组织示意图</a:t>
            </a:r>
          </a:p>
        </p:txBody>
      </p:sp>
      <p:sp>
        <p:nvSpPr>
          <p:cNvPr id="19" name="AutoShape 20"/>
          <p:cNvSpPr>
            <a:spLocks noChangeArrowheads="1"/>
          </p:cNvSpPr>
          <p:nvPr/>
        </p:nvSpPr>
        <p:spPr bwMode="auto">
          <a:xfrm rot="20820220">
            <a:off x="3748854" y="1687617"/>
            <a:ext cx="1220787" cy="503237"/>
          </a:xfrm>
          <a:custGeom>
            <a:avLst/>
            <a:gdLst>
              <a:gd name="T0" fmla="*/ 2147483647 w 21600"/>
              <a:gd name="T1" fmla="*/ 0 h 21600"/>
              <a:gd name="T2" fmla="*/ 2147483647 w 21600"/>
              <a:gd name="T3" fmla="*/ 2147483647 h 21600"/>
              <a:gd name="T4" fmla="*/ 2147483647 w 21600"/>
              <a:gd name="T5" fmla="*/ 1590992442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99CCCC"/>
          </a:solidFill>
          <a:ln w="9525">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pic>
        <p:nvPicPr>
          <p:cNvPr id="20" name="22.jpg" descr="id:2147499898;FounderCES"/>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83968" y="4190763"/>
            <a:ext cx="3018165" cy="23250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Rectangle 23"/>
          <p:cNvSpPr>
            <a:spLocks noChangeArrowheads="1"/>
          </p:cNvSpPr>
          <p:nvPr/>
        </p:nvSpPr>
        <p:spPr bwMode="auto">
          <a:xfrm>
            <a:off x="5638800" y="6521450"/>
            <a:ext cx="3505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algn="ctr" eaLnBrk="1" hangingPunct="1"/>
            <a:r>
              <a:rPr lang="zh-CN" altLang="en-US" sz="1600" dirty="0" smtClean="0"/>
              <a:t>虚拟</a:t>
            </a:r>
            <a:r>
              <a:rPr lang="zh-CN" altLang="en-US" sz="1600" dirty="0"/>
              <a:t>企业的结构示意图</a:t>
            </a:r>
          </a:p>
        </p:txBody>
      </p:sp>
    </p:spTree>
    <p:extLst>
      <p:ext uri="{BB962C8B-B14F-4D97-AF65-F5344CB8AC3E}">
        <p14:creationId xmlns:p14="http://schemas.microsoft.com/office/powerpoint/2010/main" xmlns="" val="5381222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r>
              <a:rPr lang="zh-CN" altLang="en-US" sz="2400" dirty="0" smtClean="0">
                <a:latin typeface="宋体" panose="02010600030101010101" pitchFamily="2" charset="-122"/>
                <a:ea typeface="宋体" panose="02010600030101010101" pitchFamily="2" charset="-122"/>
              </a:rPr>
              <a:t>管理信息系统对领导职能的支持</a:t>
            </a:r>
            <a:endParaRPr lang="en-US" altLang="zh-CN" sz="2400" dirty="0" smtClean="0">
              <a:latin typeface="宋体" panose="02010600030101010101" pitchFamily="2" charset="-122"/>
              <a:ea typeface="宋体" panose="02010600030101010101" pitchFamily="2" charset="-122"/>
            </a:endParaRPr>
          </a:p>
          <a:p>
            <a:pPr marL="0" indent="0">
              <a:lnSpc>
                <a:spcPct val="140000"/>
              </a:lnSpc>
              <a:spcBef>
                <a:spcPct val="50000"/>
              </a:spcBef>
              <a:buNone/>
            </a:pPr>
            <a:r>
              <a:rPr lang="zh-CN" altLang="en-US" sz="2400" dirty="0" smtClean="0">
                <a:latin typeface="宋体" panose="02010600030101010101" pitchFamily="2" charset="-122"/>
              </a:rPr>
              <a:t>     领导</a:t>
            </a:r>
            <a:r>
              <a:rPr lang="zh-CN" altLang="en-US" sz="2400" dirty="0">
                <a:latin typeface="宋体" panose="02010600030101010101" pitchFamily="2" charset="-122"/>
              </a:rPr>
              <a:t>职能的作用在于指引、影响个人和组织按照计划去实现目标。 </a:t>
            </a:r>
          </a:p>
          <a:p>
            <a:pPr>
              <a:lnSpc>
                <a:spcPct val="140000"/>
              </a:lnSpc>
              <a:spcBef>
                <a:spcPct val="50000"/>
              </a:spcBef>
            </a:pPr>
            <a:r>
              <a:rPr lang="zh-CN" altLang="en-US" sz="2400" dirty="0" smtClean="0">
                <a:latin typeface="宋体" panose="02010600030101010101" pitchFamily="2" charset="-122"/>
              </a:rPr>
              <a:t>信息系统</a:t>
            </a:r>
            <a:r>
              <a:rPr lang="zh-CN" altLang="en-US" sz="2400" dirty="0">
                <a:latin typeface="宋体" panose="02010600030101010101" pitchFamily="2" charset="-122"/>
              </a:rPr>
              <a:t>对</a:t>
            </a:r>
            <a:r>
              <a:rPr lang="zh-CN" altLang="en-US" sz="2400" dirty="0">
                <a:solidFill>
                  <a:srgbClr val="FF5050"/>
                </a:solidFill>
                <a:latin typeface="宋体" panose="02010600030101010101" pitchFamily="2" charset="-122"/>
              </a:rPr>
              <a:t>控制职能</a:t>
            </a:r>
            <a:r>
              <a:rPr lang="zh-CN" altLang="en-US" sz="2400" dirty="0">
                <a:latin typeface="宋体" panose="02010600030101010101" pitchFamily="2" charset="-122"/>
              </a:rPr>
              <a:t>的支持</a:t>
            </a:r>
          </a:p>
          <a:p>
            <a:pPr marL="0" indent="0">
              <a:lnSpc>
                <a:spcPct val="140000"/>
              </a:lnSpc>
              <a:spcBef>
                <a:spcPct val="50000"/>
              </a:spcBef>
              <a:buNone/>
            </a:pPr>
            <a:r>
              <a:rPr lang="zh-CN" altLang="en-US" sz="2400" dirty="0" smtClean="0">
                <a:latin typeface="宋体" panose="02010600030101010101" pitchFamily="2" charset="-122"/>
              </a:rPr>
              <a:t>    为了</a:t>
            </a:r>
            <a:r>
              <a:rPr lang="zh-CN" altLang="en-US" sz="2400" dirty="0">
                <a:latin typeface="宋体" panose="02010600030101010101" pitchFamily="2" charset="-122"/>
              </a:rPr>
              <a:t>实现管理的控制职能，就应随时掌握反映管理运行动态的系统监测信息和调控所必要的反馈信息。信息系统可以提供这些信息。 </a:t>
            </a:r>
          </a:p>
          <a:p>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管理信息系统对企业管理的支持</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18</a:t>
            </a:fld>
            <a:endParaRPr lang="en-US" altLang="zh-CN"/>
          </a:p>
        </p:txBody>
      </p:sp>
    </p:spTree>
    <p:extLst>
      <p:ext uri="{BB962C8B-B14F-4D97-AF65-F5344CB8AC3E}">
        <p14:creationId xmlns:p14="http://schemas.microsoft.com/office/powerpoint/2010/main" xmlns="" val="7042039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pPr marL="0" indent="0">
              <a:buNone/>
            </a:pPr>
            <a:r>
              <a:rPr lang="zh-CN" altLang="en-US" sz="2400" dirty="0" smtClean="0">
                <a:latin typeface="宋体" panose="02010600030101010101" pitchFamily="2" charset="-122"/>
                <a:ea typeface="宋体" panose="02010600030101010101" pitchFamily="2" charset="-122"/>
              </a:rPr>
              <a:t>    决策就是</a:t>
            </a:r>
            <a:r>
              <a:rPr lang="zh-CN" altLang="en-US" sz="2400" dirty="0">
                <a:latin typeface="宋体" panose="02010600030101010101" pitchFamily="2" charset="-122"/>
                <a:ea typeface="宋体" panose="02010600030101010101" pitchFamily="2" charset="-122"/>
              </a:rPr>
              <a:t>为了解决现实中出现的问题，实现某个特定的目标，在充分收集并详细分析了</a:t>
            </a:r>
            <a:r>
              <a:rPr lang="zh-CN" altLang="en-US" sz="2400" dirty="0" smtClean="0">
                <a:latin typeface="宋体" panose="02010600030101010101" pitchFamily="2" charset="-122"/>
                <a:ea typeface="宋体" panose="02010600030101010101" pitchFamily="2" charset="-122"/>
              </a:rPr>
              <a:t>相关信息后</a:t>
            </a:r>
            <a:r>
              <a:rPr lang="zh-CN" altLang="en-US" sz="2400" dirty="0">
                <a:latin typeface="宋体" panose="02010600030101010101" pitchFamily="2" charset="-122"/>
                <a:ea typeface="宋体" panose="02010600030101010101" pitchFamily="2" charset="-122"/>
              </a:rPr>
              <a:t>，提出解决问题和实现目标的各种可行方案，并</a:t>
            </a:r>
            <a:r>
              <a:rPr lang="zh-CN" altLang="en-US" sz="2400" dirty="0" smtClean="0">
                <a:latin typeface="宋体" panose="02010600030101010101" pitchFamily="2" charset="-122"/>
                <a:ea typeface="宋体" panose="02010600030101010101" pitchFamily="2" charset="-122"/>
              </a:rPr>
              <a:t>依据</a:t>
            </a:r>
            <a:r>
              <a:rPr lang="zh-CN" altLang="en-US" sz="2400" dirty="0">
                <a:latin typeface="宋体" panose="02010600030101010101" pitchFamily="2" charset="-122"/>
                <a:ea typeface="宋体" panose="02010600030101010101" pitchFamily="2" charset="-122"/>
              </a:rPr>
              <a:t>评定</a:t>
            </a:r>
            <a:r>
              <a:rPr lang="zh-CN" altLang="en-US" sz="2400" dirty="0" smtClean="0">
                <a:latin typeface="宋体" panose="02010600030101010101" pitchFamily="2" charset="-122"/>
                <a:ea typeface="宋体" panose="02010600030101010101" pitchFamily="2" charset="-122"/>
              </a:rPr>
              <a:t>准则</a:t>
            </a:r>
            <a:r>
              <a:rPr lang="zh-CN" altLang="en-US" sz="2400" dirty="0">
                <a:latin typeface="宋体" panose="02010600030101010101" pitchFamily="2" charset="-122"/>
                <a:ea typeface="宋体" panose="02010600030101010101" pitchFamily="2" charset="-122"/>
              </a:rPr>
              <a:t>，选定方案并实施</a:t>
            </a:r>
            <a:r>
              <a:rPr lang="zh-CN" altLang="en-US" sz="2400" dirty="0" smtClean="0">
                <a:latin typeface="宋体" panose="02010600030101010101" pitchFamily="2" charset="-122"/>
                <a:ea typeface="宋体" panose="02010600030101010101" pitchFamily="2" charset="-122"/>
              </a:rPr>
              <a:t>，是解决问题</a:t>
            </a:r>
            <a:r>
              <a:rPr lang="zh-CN" altLang="en-US" sz="2400" dirty="0">
                <a:latin typeface="宋体" panose="02010600030101010101" pitchFamily="2" charset="-122"/>
                <a:ea typeface="宋体" panose="02010600030101010101" pitchFamily="2" charset="-122"/>
              </a:rPr>
              <a:t>，达到目标的一种方法和途径</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决策必须有问题和目标</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决策需要有可行方案</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决策是一个方案的取舍过程</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决策必须有效</a:t>
            </a: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管理信息系统与决策</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19</a:t>
            </a:fld>
            <a:endParaRPr lang="en-US" altLang="zh-CN"/>
          </a:p>
        </p:txBody>
      </p:sp>
      <p:sp>
        <p:nvSpPr>
          <p:cNvPr id="6" name="圆角矩形标注 5"/>
          <p:cNvSpPr>
            <a:spLocks noChangeArrowheads="1"/>
          </p:cNvSpPr>
          <p:nvPr/>
        </p:nvSpPr>
        <p:spPr bwMode="auto">
          <a:xfrm>
            <a:off x="411163" y="1097400"/>
            <a:ext cx="8351837" cy="1683528"/>
          </a:xfrm>
          <a:prstGeom prst="wedgeRoundRectCallout">
            <a:avLst>
              <a:gd name="adj1" fmla="val -19288"/>
              <a:gd name="adj2" fmla="val 65352"/>
              <a:gd name="adj3" fmla="val 16667"/>
            </a:avLst>
          </a:prstGeom>
          <a:noFill/>
          <a:ln w="9525" algn="ctr">
            <a:solidFill>
              <a:srgbClr val="7F7F7F"/>
            </a:solidFill>
            <a:miter lim="800000"/>
            <a:headEnd/>
            <a:tailEnd/>
          </a:ln>
        </p:spPr>
        <p:txBody>
          <a:bodyPr anchor="ctr"/>
          <a:lstStyle/>
          <a:p>
            <a:pPr>
              <a:defRPr/>
            </a:pPr>
            <a:endParaRPr lang="en-US" altLang="zh-CN" sz="2000">
              <a:solidFill>
                <a:srgbClr val="262626"/>
              </a:solidFill>
              <a:latin typeface="Mistral" pitchFamily="66" charset="0"/>
              <a:ea typeface="+mn-ea"/>
            </a:endParaRPr>
          </a:p>
        </p:txBody>
      </p:sp>
    </p:spTree>
    <p:extLst>
      <p:ext uri="{BB962C8B-B14F-4D97-AF65-F5344CB8AC3E}">
        <p14:creationId xmlns:p14="http://schemas.microsoft.com/office/powerpoint/2010/main" xmlns="" val="89560005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zh-CN" altLang="en-US"/>
              <a:t>案例：利丰公司</a:t>
            </a:r>
          </a:p>
        </p:txBody>
      </p:sp>
      <p:sp>
        <p:nvSpPr>
          <p:cNvPr id="11267" name="Rectangle 3"/>
          <p:cNvSpPr>
            <a:spLocks noGrp="1" noChangeArrowheads="1"/>
          </p:cNvSpPr>
          <p:nvPr>
            <p:ph type="body" idx="1"/>
          </p:nvPr>
        </p:nvSpPr>
        <p:spPr>
          <a:xfrm>
            <a:off x="539750" y="1989138"/>
            <a:ext cx="8191500" cy="3960812"/>
          </a:xfrm>
        </p:spPr>
        <p:txBody>
          <a:bodyPr/>
          <a:lstStyle/>
          <a:p>
            <a:pPr eaLnBrk="1" hangingPunct="1"/>
            <a:r>
              <a:rPr lang="zh-CN" altLang="en-US" sz="2800" dirty="0" smtClean="0">
                <a:ea typeface="宋体" panose="02010600030101010101" pitchFamily="2" charset="-122"/>
              </a:rPr>
              <a:t>曾有人预言，全球化及电子商务将消灭中间商，</a:t>
            </a:r>
          </a:p>
          <a:p>
            <a:pPr eaLnBrk="1" hangingPunct="1"/>
            <a:r>
              <a:rPr lang="zh-CN" altLang="en-US" sz="2800" dirty="0" smtClean="0">
                <a:ea typeface="宋体" panose="02010600030101010101" pitchFamily="2" charset="-122"/>
              </a:rPr>
              <a:t>但作为香港最大的中间贸易商，创立于</a:t>
            </a:r>
            <a:r>
              <a:rPr lang="en-US" altLang="zh-CN" sz="2800" dirty="0" smtClean="0">
                <a:ea typeface="宋体" panose="02010600030101010101" pitchFamily="2" charset="-122"/>
              </a:rPr>
              <a:t>1906</a:t>
            </a:r>
            <a:r>
              <a:rPr lang="zh-CN" altLang="en-US" sz="2800" dirty="0" smtClean="0">
                <a:ea typeface="宋体" panose="02010600030101010101" pitchFamily="2" charset="-122"/>
              </a:rPr>
              <a:t>年的利丰集团，却在全球化的竞争中不断壮大，成为香港最具竞争力的跨国集团。</a:t>
            </a:r>
          </a:p>
          <a:p>
            <a:pPr eaLnBrk="1" hangingPunct="1"/>
            <a:r>
              <a:rPr lang="zh-CN" altLang="en-US" sz="2800" dirty="0" smtClean="0">
                <a:ea typeface="宋体" panose="02010600030101010101" pitchFamily="2" charset="-122"/>
              </a:rPr>
              <a:t>即使在危机重重的</a:t>
            </a:r>
            <a:r>
              <a:rPr lang="en-US" altLang="zh-CN" sz="2800" dirty="0" smtClean="0">
                <a:ea typeface="宋体" panose="02010600030101010101" pitchFamily="2" charset="-122"/>
              </a:rPr>
              <a:t>2008</a:t>
            </a:r>
            <a:r>
              <a:rPr lang="zh-CN" altLang="en-US" sz="2800" dirty="0" smtClean="0">
                <a:ea typeface="宋体" panose="02010600030101010101" pitchFamily="2" charset="-122"/>
              </a:rPr>
              <a:t>年，依然实现营业额</a:t>
            </a:r>
            <a:r>
              <a:rPr lang="en-US" altLang="zh-CN" sz="2800" dirty="0" smtClean="0">
                <a:ea typeface="宋体" panose="02010600030101010101" pitchFamily="2" charset="-122"/>
              </a:rPr>
              <a:t>1107.22</a:t>
            </a:r>
            <a:r>
              <a:rPr lang="zh-CN" altLang="en-US" sz="2800" dirty="0" smtClean="0">
                <a:ea typeface="宋体" panose="02010600030101010101" pitchFamily="2" charset="-122"/>
              </a:rPr>
              <a:t>亿港币，盈利</a:t>
            </a:r>
            <a:r>
              <a:rPr lang="en-US" altLang="zh-CN" sz="2800" dirty="0" smtClean="0">
                <a:ea typeface="宋体" panose="02010600030101010101" pitchFamily="2" charset="-122"/>
              </a:rPr>
              <a:t>24.22</a:t>
            </a:r>
            <a:r>
              <a:rPr lang="zh-CN" altLang="en-US" sz="2800" dirty="0" smtClean="0">
                <a:ea typeface="宋体" panose="02010600030101010101" pitchFamily="2" charset="-122"/>
              </a:rPr>
              <a:t>亿港币。</a:t>
            </a:r>
          </a:p>
          <a:p>
            <a:pPr eaLnBrk="1" hangingPunct="1"/>
            <a:r>
              <a:rPr lang="zh-CN" altLang="en-US" sz="2800" dirty="0" smtClean="0">
                <a:ea typeface="宋体" panose="02010600030101010101" pitchFamily="2" charset="-122"/>
              </a:rPr>
              <a:t>在平的世界中竞争，利丰的诀窍是什么？ </a:t>
            </a:r>
          </a:p>
        </p:txBody>
      </p:sp>
      <p:pic>
        <p:nvPicPr>
          <p:cNvPr id="11268" name="Picture 4" descr="xupeng89392010431550279056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10300" y="715963"/>
            <a:ext cx="2771775" cy="116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69" name="Picture 5" descr="%E5%88%A9%E4%B8%B0%E9%9B%86%E5%9B%A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596188" y="4724400"/>
            <a:ext cx="1204912" cy="191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6" name="Rectangle 6"/>
          <p:cNvSpPr>
            <a:spLocks noChangeArrowheads="1"/>
          </p:cNvSpPr>
          <p:nvPr/>
        </p:nvSpPr>
        <p:spPr bwMode="auto">
          <a:xfrm>
            <a:off x="684213" y="1268413"/>
            <a:ext cx="3167062" cy="579437"/>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defRPr/>
            </a:pPr>
            <a:r>
              <a:rPr lang="zh-CN" altLang="en-US" sz="3200" b="1">
                <a:solidFill>
                  <a:srgbClr val="9900CC"/>
                </a:solidFill>
                <a:latin typeface="Arial" charset="0"/>
              </a:rPr>
              <a:t>利丰是谁？</a:t>
            </a:r>
          </a:p>
        </p:txBody>
      </p:sp>
    </p:spTree>
    <p:extLst>
      <p:ext uri="{BB962C8B-B14F-4D97-AF65-F5344CB8AC3E}">
        <p14:creationId xmlns:p14="http://schemas.microsoft.com/office/powerpoint/2010/main" xmlns="" val="42948776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E1205A77-1CFA-49A9-ACD2-09F86F1A3BEA}" type="slidenum">
              <a:rPr lang="en-US" altLang="zh-CN" smtClean="0"/>
              <a:pPr/>
              <a:t>20</a:t>
            </a:fld>
            <a:endParaRPr lang="en-US" altLang="zh-CN"/>
          </a:p>
        </p:txBody>
      </p:sp>
      <p:pic>
        <p:nvPicPr>
          <p:cNvPr id="3" name="Picture 12" descr="图片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8313" y="1844824"/>
            <a:ext cx="8485187" cy="351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 name="组合 26"/>
          <p:cNvGrpSpPr>
            <a:grpSpLocks/>
          </p:cNvGrpSpPr>
          <p:nvPr/>
        </p:nvGrpSpPr>
        <p:grpSpPr bwMode="auto">
          <a:xfrm>
            <a:off x="0" y="1916262"/>
            <a:ext cx="9144000" cy="1081087"/>
            <a:chOff x="0" y="1700808"/>
            <a:chExt cx="9144000" cy="1439714"/>
          </a:xfrm>
        </p:grpSpPr>
        <p:sp>
          <p:nvSpPr>
            <p:cNvPr id="5" name="椭圆 16"/>
            <p:cNvSpPr/>
            <p:nvPr/>
          </p:nvSpPr>
          <p:spPr>
            <a:xfrm>
              <a:off x="0" y="2853002"/>
              <a:ext cx="9144000" cy="287520"/>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nvGrpSpPr>
            <p:cNvPr id="6" name="组合 7"/>
            <p:cNvGrpSpPr>
              <a:grpSpLocks/>
            </p:cNvGrpSpPr>
            <p:nvPr/>
          </p:nvGrpSpPr>
          <p:grpSpPr bwMode="auto">
            <a:xfrm>
              <a:off x="539552" y="1700808"/>
              <a:ext cx="8064896" cy="1224136"/>
              <a:chOff x="467544" y="1412776"/>
              <a:chExt cx="8064896" cy="1224136"/>
            </a:xfrm>
          </p:grpSpPr>
          <p:grpSp>
            <p:nvGrpSpPr>
              <p:cNvPr id="7" name="组合 8"/>
              <p:cNvGrpSpPr>
                <a:grpSpLocks/>
              </p:cNvGrpSpPr>
              <p:nvPr/>
            </p:nvGrpSpPr>
            <p:grpSpPr bwMode="auto">
              <a:xfrm>
                <a:off x="467544" y="1412776"/>
                <a:ext cx="8064896" cy="1224136"/>
                <a:chOff x="251520" y="1916832"/>
                <a:chExt cx="8352928" cy="1440160"/>
              </a:xfrm>
            </p:grpSpPr>
            <p:sp>
              <p:nvSpPr>
                <p:cNvPr id="10" name="圆角矩形 21"/>
                <p:cNvSpPr/>
                <p:nvPr/>
              </p:nvSpPr>
              <p:spPr>
                <a:xfrm>
                  <a:off x="251725" y="1916832"/>
                  <a:ext cx="8352518" cy="1440086"/>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sp>
              <p:nvSpPr>
                <p:cNvPr id="11" name="对角圆角矩形 23"/>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sp>
            <p:nvSpPr>
              <p:cNvPr id="8" name="TextBox 19"/>
              <p:cNvSpPr txBox="1">
                <a:spLocks noChangeArrowheads="1"/>
              </p:cNvSpPr>
              <p:nvPr/>
            </p:nvSpPr>
            <p:spPr bwMode="auto">
              <a:xfrm>
                <a:off x="612205" y="1412776"/>
                <a:ext cx="2663825" cy="851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50000"/>
                  </a:lnSpc>
                </a:pPr>
                <a:r>
                  <a:rPr lang="zh-CN" altLang="en-US" sz="2400" b="1">
                    <a:solidFill>
                      <a:srgbClr val="CC00FF"/>
                    </a:solidFill>
                    <a:latin typeface="微软雅黑" panose="020B0503020204020204" pitchFamily="34" charset="-122"/>
                    <a:ea typeface="微软雅黑" panose="020B0503020204020204" pitchFamily="34" charset="-122"/>
                  </a:rPr>
                  <a:t>决策者：</a:t>
                </a:r>
              </a:p>
            </p:txBody>
          </p:sp>
          <p:sp>
            <p:nvSpPr>
              <p:cNvPr id="9" name="矩形 20"/>
              <p:cNvSpPr>
                <a:spLocks noChangeArrowheads="1"/>
              </p:cNvSpPr>
              <p:nvPr/>
            </p:nvSpPr>
            <p:spPr bwMode="auto">
              <a:xfrm>
                <a:off x="3033142" y="1499454"/>
                <a:ext cx="5472113" cy="7314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50000"/>
                  </a:lnSpc>
                </a:pPr>
                <a:r>
                  <a:rPr lang="zh-CN" altLang="en-US" sz="2000">
                    <a:solidFill>
                      <a:srgbClr val="262626"/>
                    </a:solidFill>
                    <a:latin typeface="微软雅黑" panose="020B0503020204020204" pitchFamily="34" charset="-122"/>
                    <a:ea typeface="微软雅黑" panose="020B0503020204020204" pitchFamily="34" charset="-122"/>
                  </a:rPr>
                  <a:t>决策的主体。可以是一个人或一个集体</a:t>
                </a:r>
              </a:p>
            </p:txBody>
          </p:sp>
        </p:grpSp>
      </p:grpSp>
      <p:grpSp>
        <p:nvGrpSpPr>
          <p:cNvPr id="12" name="组合 26"/>
          <p:cNvGrpSpPr>
            <a:grpSpLocks/>
          </p:cNvGrpSpPr>
          <p:nvPr/>
        </p:nvGrpSpPr>
        <p:grpSpPr bwMode="auto">
          <a:xfrm>
            <a:off x="0" y="4003824"/>
            <a:ext cx="9144000" cy="1296988"/>
            <a:chOff x="0" y="1700808"/>
            <a:chExt cx="9144000" cy="1439714"/>
          </a:xfrm>
        </p:grpSpPr>
        <p:sp>
          <p:nvSpPr>
            <p:cNvPr id="13" name="椭圆 16"/>
            <p:cNvSpPr/>
            <p:nvPr/>
          </p:nvSpPr>
          <p:spPr>
            <a:xfrm>
              <a:off x="0" y="2853284"/>
              <a:ext cx="9144000" cy="287238"/>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nvGrpSpPr>
            <p:cNvPr id="14" name="组合 7"/>
            <p:cNvGrpSpPr>
              <a:grpSpLocks/>
            </p:cNvGrpSpPr>
            <p:nvPr/>
          </p:nvGrpSpPr>
          <p:grpSpPr bwMode="auto">
            <a:xfrm>
              <a:off x="539552" y="1700808"/>
              <a:ext cx="8064896" cy="1224136"/>
              <a:chOff x="467544" y="1412776"/>
              <a:chExt cx="8064896" cy="1224136"/>
            </a:xfrm>
          </p:grpSpPr>
          <p:grpSp>
            <p:nvGrpSpPr>
              <p:cNvPr id="15" name="组合 8"/>
              <p:cNvGrpSpPr>
                <a:grpSpLocks/>
              </p:cNvGrpSpPr>
              <p:nvPr/>
            </p:nvGrpSpPr>
            <p:grpSpPr bwMode="auto">
              <a:xfrm>
                <a:off x="467544" y="1412776"/>
                <a:ext cx="8064896" cy="1224136"/>
                <a:chOff x="251520" y="1916832"/>
                <a:chExt cx="8352928" cy="1440160"/>
              </a:xfrm>
            </p:grpSpPr>
            <p:sp>
              <p:nvSpPr>
                <p:cNvPr id="18" name="圆角矩形 21"/>
                <p:cNvSpPr/>
                <p:nvPr/>
              </p:nvSpPr>
              <p:spPr>
                <a:xfrm>
                  <a:off x="251725" y="1916832"/>
                  <a:ext cx="8352518" cy="1440855"/>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sp>
              <p:nvSpPr>
                <p:cNvPr id="19" name="对角圆角矩形 23"/>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sp>
            <p:nvSpPr>
              <p:cNvPr id="16" name="TextBox 19"/>
              <p:cNvSpPr txBox="1">
                <a:spLocks noChangeArrowheads="1"/>
              </p:cNvSpPr>
              <p:nvPr/>
            </p:nvSpPr>
            <p:spPr bwMode="auto">
              <a:xfrm>
                <a:off x="612205" y="1412776"/>
                <a:ext cx="2663825" cy="710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50000"/>
                  </a:lnSpc>
                </a:pPr>
                <a:r>
                  <a:rPr lang="zh-CN" altLang="en-US" sz="2400" b="1">
                    <a:solidFill>
                      <a:srgbClr val="CC00FF"/>
                    </a:solidFill>
                    <a:latin typeface="微软雅黑" panose="020B0503020204020204" pitchFamily="34" charset="-122"/>
                    <a:ea typeface="微软雅黑" panose="020B0503020204020204" pitchFamily="34" charset="-122"/>
                  </a:rPr>
                  <a:t>决策环境：</a:t>
                </a:r>
              </a:p>
            </p:txBody>
          </p:sp>
          <p:sp>
            <p:nvSpPr>
              <p:cNvPr id="17" name="矩形 20"/>
              <p:cNvSpPr>
                <a:spLocks noChangeArrowheads="1"/>
              </p:cNvSpPr>
              <p:nvPr/>
            </p:nvSpPr>
            <p:spPr bwMode="auto">
              <a:xfrm>
                <a:off x="3033142" y="1500886"/>
                <a:ext cx="5472113" cy="1118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50000"/>
                  </a:lnSpc>
                </a:pPr>
                <a:r>
                  <a:rPr lang="zh-CN" altLang="en-US" sz="2000">
                    <a:solidFill>
                      <a:srgbClr val="262626"/>
                    </a:solidFill>
                    <a:latin typeface="微软雅黑" panose="020B0503020204020204" pitchFamily="34" charset="-122"/>
                    <a:ea typeface="微软雅黑" panose="020B0503020204020204" pitchFamily="34" charset="-122"/>
                  </a:rPr>
                  <a:t>决策者与决策对象所处的环境，它可以作用于   决策对象，但决策者不能对它施加影响。</a:t>
                </a:r>
              </a:p>
            </p:txBody>
          </p:sp>
        </p:grpSp>
      </p:grpSp>
      <p:grpSp>
        <p:nvGrpSpPr>
          <p:cNvPr id="20" name="组合 26"/>
          <p:cNvGrpSpPr>
            <a:grpSpLocks/>
          </p:cNvGrpSpPr>
          <p:nvPr/>
        </p:nvGrpSpPr>
        <p:grpSpPr bwMode="auto">
          <a:xfrm>
            <a:off x="0" y="2924324"/>
            <a:ext cx="9144000" cy="1079500"/>
            <a:chOff x="0" y="1700808"/>
            <a:chExt cx="9144000" cy="1439714"/>
          </a:xfrm>
        </p:grpSpPr>
        <p:sp>
          <p:nvSpPr>
            <p:cNvPr id="21" name="椭圆 20"/>
            <p:cNvSpPr/>
            <p:nvPr/>
          </p:nvSpPr>
          <p:spPr>
            <a:xfrm>
              <a:off x="0" y="2852579"/>
              <a:ext cx="9144000" cy="287943"/>
            </a:xfrm>
            <a:prstGeom prst="ellipse">
              <a:avLst/>
            </a:prstGeom>
            <a:gradFill flip="none" rotWithShape="1">
              <a:gsLst>
                <a:gs pos="0">
                  <a:schemeClr val="tx1">
                    <a:alpha val="7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nvGrpSpPr>
            <p:cNvPr id="22" name="组合 7"/>
            <p:cNvGrpSpPr>
              <a:grpSpLocks/>
            </p:cNvGrpSpPr>
            <p:nvPr/>
          </p:nvGrpSpPr>
          <p:grpSpPr bwMode="auto">
            <a:xfrm>
              <a:off x="539552" y="1700808"/>
              <a:ext cx="8064896" cy="1224136"/>
              <a:chOff x="467544" y="1412776"/>
              <a:chExt cx="8064896" cy="1224136"/>
            </a:xfrm>
          </p:grpSpPr>
          <p:grpSp>
            <p:nvGrpSpPr>
              <p:cNvPr id="23" name="组合 8"/>
              <p:cNvGrpSpPr>
                <a:grpSpLocks/>
              </p:cNvGrpSpPr>
              <p:nvPr/>
            </p:nvGrpSpPr>
            <p:grpSpPr bwMode="auto">
              <a:xfrm>
                <a:off x="467544" y="1412776"/>
                <a:ext cx="8064896" cy="1224136"/>
                <a:chOff x="251520" y="1916832"/>
                <a:chExt cx="8352928" cy="1440160"/>
              </a:xfrm>
            </p:grpSpPr>
            <p:sp>
              <p:nvSpPr>
                <p:cNvPr id="26" name="圆角矩形 25"/>
                <p:cNvSpPr/>
                <p:nvPr/>
              </p:nvSpPr>
              <p:spPr>
                <a:xfrm>
                  <a:off x="251725" y="1916832"/>
                  <a:ext cx="8352518" cy="1439714"/>
                </a:xfrm>
                <a:prstGeom prst="roundRect">
                  <a:avLst>
                    <a:gd name="adj" fmla="val 7320"/>
                  </a:avLst>
                </a:prstGeom>
                <a:solidFill>
                  <a:schemeClr val="bg1"/>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sp>
              <p:nvSpPr>
                <p:cNvPr id="27" name="对角圆角矩形 26"/>
                <p:cNvSpPr/>
                <p:nvPr/>
              </p:nvSpPr>
              <p:spPr>
                <a:xfrm>
                  <a:off x="7799660" y="2543314"/>
                  <a:ext cx="792088" cy="792088"/>
                </a:xfrm>
                <a:prstGeom prst="round2DiagRect">
                  <a:avLst>
                    <a:gd name="adj1" fmla="val 11055"/>
                    <a:gd name="adj2" fmla="val 0"/>
                  </a:avLst>
                </a:prstGeom>
                <a:gradFill flip="none" rotWithShape="1">
                  <a:gsLst>
                    <a:gs pos="51000">
                      <a:schemeClr val="tx1">
                        <a:alpha val="0"/>
                      </a:schemeClr>
                    </a:gs>
                    <a:gs pos="100000">
                      <a:schemeClr val="tx1">
                        <a:alpha val="33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mn-ea"/>
                  </a:endParaRPr>
                </a:p>
              </p:txBody>
            </p:sp>
          </p:grpSp>
          <p:sp>
            <p:nvSpPr>
              <p:cNvPr id="24" name="TextBox 19"/>
              <p:cNvSpPr txBox="1">
                <a:spLocks noChangeArrowheads="1"/>
              </p:cNvSpPr>
              <p:nvPr/>
            </p:nvSpPr>
            <p:spPr bwMode="auto">
              <a:xfrm>
                <a:off x="612205" y="1412776"/>
                <a:ext cx="2663825" cy="853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50000"/>
                  </a:lnSpc>
                </a:pPr>
                <a:r>
                  <a:rPr lang="zh-CN" altLang="en-US" sz="2400" b="1">
                    <a:solidFill>
                      <a:srgbClr val="CC00FF"/>
                    </a:solidFill>
                    <a:latin typeface="微软雅黑" panose="020B0503020204020204" pitchFamily="34" charset="-122"/>
                    <a:ea typeface="微软雅黑" panose="020B0503020204020204" pitchFamily="34" charset="-122"/>
                  </a:rPr>
                  <a:t>决策对象：</a:t>
                </a:r>
              </a:p>
            </p:txBody>
          </p:sp>
          <p:sp>
            <p:nvSpPr>
              <p:cNvPr id="25" name="矩形 20"/>
              <p:cNvSpPr>
                <a:spLocks noChangeArrowheads="1"/>
              </p:cNvSpPr>
              <p:nvPr/>
            </p:nvSpPr>
            <p:spPr bwMode="auto">
              <a:xfrm>
                <a:off x="3033142" y="1499583"/>
                <a:ext cx="5472113" cy="7325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50000"/>
                  </a:lnSpc>
                </a:pPr>
                <a:r>
                  <a:rPr lang="zh-CN" altLang="en-US" sz="2000">
                    <a:solidFill>
                      <a:srgbClr val="262626"/>
                    </a:solidFill>
                    <a:latin typeface="微软雅黑" panose="020B0503020204020204" pitchFamily="34" charset="-122"/>
                    <a:ea typeface="微软雅黑" panose="020B0503020204020204" pitchFamily="34" charset="-122"/>
                  </a:rPr>
                  <a:t>决策者施加选择和决定的对象</a:t>
                </a:r>
              </a:p>
            </p:txBody>
          </p:sp>
        </p:grpSp>
      </p:grpSp>
      <p:sp>
        <p:nvSpPr>
          <p:cNvPr id="28" name="Rectangle 3"/>
          <p:cNvSpPr txBox="1">
            <a:spLocks noChangeArrowheads="1"/>
          </p:cNvSpPr>
          <p:nvPr/>
        </p:nvSpPr>
        <p:spPr bwMode="auto">
          <a:xfrm>
            <a:off x="533400" y="1124744"/>
            <a:ext cx="8229600" cy="558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zh-CN" altLang="en-US" sz="2400" kern="0" dirty="0" smtClean="0">
                <a:latin typeface="宋体" panose="02010600030101010101" pitchFamily="2" charset="-122"/>
                <a:ea typeface="宋体" panose="02010600030101010101" pitchFamily="2" charset="-122"/>
              </a:rPr>
              <a:t>决策活动的三要素</a:t>
            </a:r>
            <a:endParaRPr lang="en-US" altLang="zh-CN" sz="2400" kern="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2021830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r>
              <a:rPr lang="zh-CN" altLang="en-US" sz="2400" dirty="0" smtClean="0">
                <a:latin typeface="宋体" panose="02010600030101010101" pitchFamily="2" charset="-122"/>
                <a:ea typeface="宋体" panose="02010600030101010101" pitchFamily="2" charset="-122"/>
              </a:rPr>
              <a:t>决策的过程</a:t>
            </a: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管理信息系统与决策</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21</a:t>
            </a:fld>
            <a:endParaRPr lang="en-US" altLang="zh-CN"/>
          </a:p>
        </p:txBody>
      </p:sp>
      <p:sp>
        <p:nvSpPr>
          <p:cNvPr id="6" name="Rectangle 7"/>
          <p:cNvSpPr>
            <a:spLocks noChangeArrowheads="1"/>
          </p:cNvSpPr>
          <p:nvPr/>
        </p:nvSpPr>
        <p:spPr bwMode="auto">
          <a:xfrm>
            <a:off x="1116013" y="3141663"/>
            <a:ext cx="1492250" cy="115252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情报阶段</a:t>
            </a:r>
          </a:p>
          <a:p>
            <a:pPr algn="just" eaLnBrk="1" hangingPunct="1"/>
            <a:endParaRPr lang="zh-CN" altLang="en-US" b="1">
              <a:latin typeface="Times New Roman" panose="02020603050405020304" pitchFamily="18" charset="0"/>
            </a:endParaRPr>
          </a:p>
          <a:p>
            <a:pPr algn="just" eaLnBrk="1" hangingPunct="1"/>
            <a:r>
              <a:rPr lang="zh-CN" altLang="en-US" b="1">
                <a:latin typeface="Times New Roman" panose="02020603050405020304" pitchFamily="18" charset="0"/>
              </a:rPr>
              <a:t>识别问题</a:t>
            </a:r>
            <a:endParaRPr lang="zh-CN" altLang="en-US" b="1">
              <a:latin typeface="Arial" panose="020B0604020202020204" pitchFamily="34" charset="0"/>
            </a:endParaRPr>
          </a:p>
        </p:txBody>
      </p:sp>
      <p:sp>
        <p:nvSpPr>
          <p:cNvPr id="7" name="Line 8"/>
          <p:cNvSpPr>
            <a:spLocks noChangeShapeType="1"/>
          </p:cNvSpPr>
          <p:nvPr/>
        </p:nvSpPr>
        <p:spPr bwMode="auto">
          <a:xfrm>
            <a:off x="1116013" y="3500438"/>
            <a:ext cx="149225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8" name="Rectangle 10"/>
          <p:cNvSpPr>
            <a:spLocks noChangeArrowheads="1"/>
          </p:cNvSpPr>
          <p:nvPr/>
        </p:nvSpPr>
        <p:spPr bwMode="auto">
          <a:xfrm>
            <a:off x="3059113" y="1773238"/>
            <a:ext cx="1490662" cy="115252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设计阶段</a:t>
            </a:r>
          </a:p>
          <a:p>
            <a:pPr algn="just" eaLnBrk="1" hangingPunct="1"/>
            <a:r>
              <a:rPr lang="zh-CN" altLang="en-US" b="1">
                <a:latin typeface="Times New Roman" panose="02020603050405020304" pitchFamily="18" charset="0"/>
              </a:rPr>
              <a:t>开    发</a:t>
            </a:r>
          </a:p>
          <a:p>
            <a:pPr algn="just" eaLnBrk="1" hangingPunct="1"/>
            <a:r>
              <a:rPr lang="zh-CN" altLang="en-US" b="1">
                <a:latin typeface="Times New Roman" panose="02020603050405020304" pitchFamily="18" charset="0"/>
              </a:rPr>
              <a:t>替代方案</a:t>
            </a:r>
            <a:endParaRPr lang="zh-CN" altLang="en-US" b="1">
              <a:latin typeface="Arial" panose="020B0604020202020204" pitchFamily="34" charset="0"/>
            </a:endParaRPr>
          </a:p>
        </p:txBody>
      </p:sp>
      <p:sp>
        <p:nvSpPr>
          <p:cNvPr id="9" name="Line 11"/>
          <p:cNvSpPr>
            <a:spLocks noChangeShapeType="1"/>
          </p:cNvSpPr>
          <p:nvPr/>
        </p:nvSpPr>
        <p:spPr bwMode="auto">
          <a:xfrm>
            <a:off x="3059113" y="2060575"/>
            <a:ext cx="1490662"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Rectangle 13"/>
          <p:cNvSpPr>
            <a:spLocks noChangeArrowheads="1"/>
          </p:cNvSpPr>
          <p:nvPr/>
        </p:nvSpPr>
        <p:spPr bwMode="auto">
          <a:xfrm>
            <a:off x="5127625" y="3211513"/>
            <a:ext cx="1492250" cy="115252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选择阶段</a:t>
            </a:r>
          </a:p>
          <a:p>
            <a:pPr algn="just" eaLnBrk="1" hangingPunct="1">
              <a:lnSpc>
                <a:spcPct val="140000"/>
              </a:lnSpc>
            </a:pPr>
            <a:r>
              <a:rPr lang="zh-CN" altLang="en-US" b="1">
                <a:latin typeface="Times New Roman" panose="02020603050405020304" pitchFamily="18" charset="0"/>
              </a:rPr>
              <a:t>挑选一个</a:t>
            </a:r>
          </a:p>
          <a:p>
            <a:pPr algn="just" eaLnBrk="1" hangingPunct="1">
              <a:lnSpc>
                <a:spcPct val="140000"/>
              </a:lnSpc>
            </a:pPr>
            <a:r>
              <a:rPr lang="zh-CN" altLang="en-US" b="1">
                <a:latin typeface="Times New Roman" panose="02020603050405020304" pitchFamily="18" charset="0"/>
              </a:rPr>
              <a:t>替代方案</a:t>
            </a:r>
            <a:endParaRPr lang="zh-CN" altLang="en-US" b="1">
              <a:latin typeface="Arial" panose="020B0604020202020204" pitchFamily="34" charset="0"/>
            </a:endParaRPr>
          </a:p>
        </p:txBody>
      </p:sp>
      <p:sp>
        <p:nvSpPr>
          <p:cNvPr id="11" name="Line 14"/>
          <p:cNvSpPr>
            <a:spLocks noChangeShapeType="1"/>
          </p:cNvSpPr>
          <p:nvPr/>
        </p:nvSpPr>
        <p:spPr bwMode="auto">
          <a:xfrm>
            <a:off x="5148263" y="3573463"/>
            <a:ext cx="1492250"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Rectangle 16"/>
          <p:cNvSpPr>
            <a:spLocks noChangeArrowheads="1"/>
          </p:cNvSpPr>
          <p:nvPr/>
        </p:nvSpPr>
        <p:spPr bwMode="auto">
          <a:xfrm>
            <a:off x="3203575" y="4365625"/>
            <a:ext cx="1490663" cy="1152525"/>
          </a:xfrm>
          <a:prstGeom prst="rect">
            <a:avLst/>
          </a:prstGeom>
          <a:solidFill>
            <a:srgbClr val="FFFFFF"/>
          </a:solidFill>
          <a:ln w="12700">
            <a:solidFill>
              <a:srgbClr val="000000"/>
            </a:solidFill>
            <a:miter lim="800000"/>
            <a:headEnd/>
            <a:tailEnd/>
          </a:ln>
        </p:spPr>
        <p:txBody>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algn="just" eaLnBrk="1" hangingPunct="1"/>
            <a:r>
              <a:rPr lang="zh-CN" altLang="en-US" b="1">
                <a:latin typeface="Times New Roman" panose="02020603050405020304" pitchFamily="18" charset="0"/>
              </a:rPr>
              <a:t>执行阶段</a:t>
            </a:r>
          </a:p>
          <a:p>
            <a:pPr algn="just" eaLnBrk="1" hangingPunct="1"/>
            <a:endParaRPr lang="zh-CN" altLang="en-US" b="1">
              <a:latin typeface="Times New Roman" panose="02020603050405020304" pitchFamily="18" charset="0"/>
            </a:endParaRPr>
          </a:p>
          <a:p>
            <a:pPr algn="just" eaLnBrk="1" hangingPunct="1"/>
            <a:r>
              <a:rPr lang="zh-CN" altLang="en-US" b="1">
                <a:latin typeface="Times New Roman" panose="02020603050405020304" pitchFamily="18" charset="0"/>
              </a:rPr>
              <a:t>实施方案</a:t>
            </a:r>
            <a:endParaRPr lang="zh-CN" altLang="en-US" b="1">
              <a:latin typeface="Arial" panose="020B0604020202020204" pitchFamily="34" charset="0"/>
            </a:endParaRPr>
          </a:p>
        </p:txBody>
      </p:sp>
      <p:sp>
        <p:nvSpPr>
          <p:cNvPr id="13" name="Line 17"/>
          <p:cNvSpPr>
            <a:spLocks noChangeShapeType="1"/>
          </p:cNvSpPr>
          <p:nvPr/>
        </p:nvSpPr>
        <p:spPr bwMode="auto">
          <a:xfrm>
            <a:off x="3149600" y="4794250"/>
            <a:ext cx="1447800" cy="31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 name="Arc 18"/>
          <p:cNvSpPr>
            <a:spLocks/>
          </p:cNvSpPr>
          <p:nvPr/>
        </p:nvSpPr>
        <p:spPr bwMode="auto">
          <a:xfrm rot="2688735">
            <a:off x="3924300" y="2349500"/>
            <a:ext cx="1819275" cy="1827213"/>
          </a:xfrm>
          <a:custGeom>
            <a:avLst/>
            <a:gdLst>
              <a:gd name="T0" fmla="*/ 0 w 19675"/>
              <a:gd name="T1" fmla="*/ 2147483647 h 21600"/>
              <a:gd name="T2" fmla="*/ 2147483647 w 19675"/>
              <a:gd name="T3" fmla="*/ 2147483647 h 21600"/>
              <a:gd name="T4" fmla="*/ 2147483647 w 19675"/>
              <a:gd name="T5" fmla="*/ 2147483647 h 21600"/>
              <a:gd name="T6" fmla="*/ 0 60000 65536"/>
              <a:gd name="T7" fmla="*/ 0 60000 65536"/>
              <a:gd name="T8" fmla="*/ 0 60000 65536"/>
              <a:gd name="T9" fmla="*/ 0 w 19675"/>
              <a:gd name="T10" fmla="*/ 0 h 21600"/>
              <a:gd name="T11" fmla="*/ 19675 w 19675"/>
              <a:gd name="T12" fmla="*/ 21600 h 21600"/>
            </a:gdLst>
            <a:ahLst/>
            <a:cxnLst>
              <a:cxn ang="T6">
                <a:pos x="T0" y="T1"/>
              </a:cxn>
              <a:cxn ang="T7">
                <a:pos x="T2" y="T3"/>
              </a:cxn>
              <a:cxn ang="T8">
                <a:pos x="T4" y="T5"/>
              </a:cxn>
            </a:cxnLst>
            <a:rect l="T9" t="T10" r="T11" b="T12"/>
            <a:pathLst>
              <a:path w="19675" h="21600" fill="none" extrusionOk="0">
                <a:moveTo>
                  <a:pt x="0" y="4588"/>
                </a:moveTo>
                <a:cubicBezTo>
                  <a:pt x="3799" y="1615"/>
                  <a:pt x="8485" y="-1"/>
                  <a:pt x="13310" y="0"/>
                </a:cubicBezTo>
                <a:cubicBezTo>
                  <a:pt x="15467" y="0"/>
                  <a:pt x="17613" y="323"/>
                  <a:pt x="19674" y="959"/>
                </a:cubicBezTo>
              </a:path>
              <a:path w="19675" h="21600" stroke="0" extrusionOk="0">
                <a:moveTo>
                  <a:pt x="0" y="4588"/>
                </a:moveTo>
                <a:cubicBezTo>
                  <a:pt x="3799" y="1615"/>
                  <a:pt x="8485" y="-1"/>
                  <a:pt x="13310" y="0"/>
                </a:cubicBezTo>
                <a:cubicBezTo>
                  <a:pt x="15467" y="0"/>
                  <a:pt x="17613" y="323"/>
                  <a:pt x="19674" y="959"/>
                </a:cubicBezTo>
                <a:lnTo>
                  <a:pt x="13310" y="21600"/>
                </a:lnTo>
                <a:lnTo>
                  <a:pt x="0" y="4588"/>
                </a:lnTo>
                <a:close/>
              </a:path>
            </a:pathLst>
          </a:custGeom>
          <a:noFill/>
          <a:ln w="38100">
            <a:solidFill>
              <a:srgbClr val="808080"/>
            </a:solidFill>
            <a:prstDash val="sysDot"/>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5" name="Arc 19"/>
          <p:cNvSpPr>
            <a:spLocks/>
          </p:cNvSpPr>
          <p:nvPr/>
        </p:nvSpPr>
        <p:spPr bwMode="auto">
          <a:xfrm rot="20876537" flipH="1">
            <a:off x="1646238" y="2276475"/>
            <a:ext cx="1635125" cy="1028700"/>
          </a:xfrm>
          <a:custGeom>
            <a:avLst/>
            <a:gdLst>
              <a:gd name="T0" fmla="*/ 2147483647 w 20052"/>
              <a:gd name="T1" fmla="*/ 0 h 21570"/>
              <a:gd name="T2" fmla="*/ 2147483647 w 20052"/>
              <a:gd name="T3" fmla="*/ 2147483647 h 21570"/>
              <a:gd name="T4" fmla="*/ 0 w 20052"/>
              <a:gd name="T5" fmla="*/ 2147483647 h 21570"/>
              <a:gd name="T6" fmla="*/ 0 60000 65536"/>
              <a:gd name="T7" fmla="*/ 0 60000 65536"/>
              <a:gd name="T8" fmla="*/ 0 60000 65536"/>
              <a:gd name="T9" fmla="*/ 0 w 20052"/>
              <a:gd name="T10" fmla="*/ 0 h 21570"/>
              <a:gd name="T11" fmla="*/ 20052 w 20052"/>
              <a:gd name="T12" fmla="*/ 21570 h 21570"/>
            </a:gdLst>
            <a:ahLst/>
            <a:cxnLst>
              <a:cxn ang="T6">
                <a:pos x="T0" y="T1"/>
              </a:cxn>
              <a:cxn ang="T7">
                <a:pos x="T2" y="T3"/>
              </a:cxn>
              <a:cxn ang="T8">
                <a:pos x="T4" y="T5"/>
              </a:cxn>
            </a:cxnLst>
            <a:rect l="T9" t="T10" r="T11" b="T12"/>
            <a:pathLst>
              <a:path w="20052" h="21570" fill="none" extrusionOk="0">
                <a:moveTo>
                  <a:pt x="1136" y="-1"/>
                </a:moveTo>
                <a:cubicBezTo>
                  <a:pt x="9540" y="442"/>
                  <a:pt x="16923" y="5726"/>
                  <a:pt x="20051" y="13540"/>
                </a:cubicBezTo>
              </a:path>
              <a:path w="20052" h="21570" stroke="0" extrusionOk="0">
                <a:moveTo>
                  <a:pt x="1136" y="-1"/>
                </a:moveTo>
                <a:cubicBezTo>
                  <a:pt x="9540" y="442"/>
                  <a:pt x="16923" y="5726"/>
                  <a:pt x="20051" y="13540"/>
                </a:cubicBezTo>
                <a:lnTo>
                  <a:pt x="0" y="21570"/>
                </a:lnTo>
                <a:lnTo>
                  <a:pt x="1136" y="-1"/>
                </a:lnTo>
                <a:close/>
              </a:path>
            </a:pathLst>
          </a:custGeom>
          <a:noFill/>
          <a:ln w="38100">
            <a:solidFill>
              <a:srgbClr val="80808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6" name="Arc 20"/>
          <p:cNvSpPr>
            <a:spLocks/>
          </p:cNvSpPr>
          <p:nvPr/>
        </p:nvSpPr>
        <p:spPr bwMode="auto">
          <a:xfrm rot="3460042" flipH="1">
            <a:off x="3917950" y="1706563"/>
            <a:ext cx="1457325" cy="2597150"/>
          </a:xfrm>
          <a:custGeom>
            <a:avLst/>
            <a:gdLst>
              <a:gd name="T0" fmla="*/ 0 w 14476"/>
              <a:gd name="T1" fmla="*/ 0 h 21600"/>
              <a:gd name="T2" fmla="*/ 2147483647 w 14476"/>
              <a:gd name="T3" fmla="*/ 2147483647 h 21600"/>
              <a:gd name="T4" fmla="*/ 0 w 14476"/>
              <a:gd name="T5" fmla="*/ 2147483647 h 21600"/>
              <a:gd name="T6" fmla="*/ 0 60000 65536"/>
              <a:gd name="T7" fmla="*/ 0 60000 65536"/>
              <a:gd name="T8" fmla="*/ 0 60000 65536"/>
              <a:gd name="T9" fmla="*/ 0 w 14476"/>
              <a:gd name="T10" fmla="*/ 0 h 21600"/>
              <a:gd name="T11" fmla="*/ 14476 w 14476"/>
              <a:gd name="T12" fmla="*/ 21600 h 21600"/>
            </a:gdLst>
            <a:ahLst/>
            <a:cxnLst>
              <a:cxn ang="T6">
                <a:pos x="T0" y="T1"/>
              </a:cxn>
              <a:cxn ang="T7">
                <a:pos x="T2" y="T3"/>
              </a:cxn>
              <a:cxn ang="T8">
                <a:pos x="T4" y="T5"/>
              </a:cxn>
            </a:cxnLst>
            <a:rect l="T9" t="T10" r="T11" b="T12"/>
            <a:pathLst>
              <a:path w="14476" h="21600" fill="none" extrusionOk="0">
                <a:moveTo>
                  <a:pt x="-1" y="0"/>
                </a:moveTo>
                <a:cubicBezTo>
                  <a:pt x="5348" y="0"/>
                  <a:pt x="10506" y="1984"/>
                  <a:pt x="14476" y="5568"/>
                </a:cubicBezTo>
              </a:path>
              <a:path w="14476" h="21600" stroke="0" extrusionOk="0">
                <a:moveTo>
                  <a:pt x="-1" y="0"/>
                </a:moveTo>
                <a:cubicBezTo>
                  <a:pt x="5348" y="0"/>
                  <a:pt x="10506" y="1984"/>
                  <a:pt x="14476" y="5568"/>
                </a:cubicBezTo>
                <a:lnTo>
                  <a:pt x="0" y="21600"/>
                </a:lnTo>
                <a:lnTo>
                  <a:pt x="-1" y="0"/>
                </a:lnTo>
                <a:close/>
              </a:path>
            </a:pathLst>
          </a:custGeom>
          <a:noFill/>
          <a:ln w="38100">
            <a:solidFill>
              <a:srgbClr val="80808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7" name="Arc 21"/>
          <p:cNvSpPr>
            <a:spLocks/>
          </p:cNvSpPr>
          <p:nvPr/>
        </p:nvSpPr>
        <p:spPr bwMode="auto">
          <a:xfrm rot="11331165" flipH="1">
            <a:off x="4891088" y="4076700"/>
            <a:ext cx="1243012" cy="1179513"/>
          </a:xfrm>
          <a:custGeom>
            <a:avLst/>
            <a:gdLst>
              <a:gd name="T0" fmla="*/ 2147483647 w 20372"/>
              <a:gd name="T1" fmla="*/ 0 h 21599"/>
              <a:gd name="T2" fmla="*/ 2147483647 w 20372"/>
              <a:gd name="T3" fmla="*/ 2147483647 h 21599"/>
              <a:gd name="T4" fmla="*/ 0 w 20372"/>
              <a:gd name="T5" fmla="*/ 2147483647 h 21599"/>
              <a:gd name="T6" fmla="*/ 0 60000 65536"/>
              <a:gd name="T7" fmla="*/ 0 60000 65536"/>
              <a:gd name="T8" fmla="*/ 0 60000 65536"/>
              <a:gd name="T9" fmla="*/ 0 w 20372"/>
              <a:gd name="T10" fmla="*/ 0 h 21599"/>
              <a:gd name="T11" fmla="*/ 20372 w 20372"/>
              <a:gd name="T12" fmla="*/ 21599 h 21599"/>
            </a:gdLst>
            <a:ahLst/>
            <a:cxnLst>
              <a:cxn ang="T6">
                <a:pos x="T0" y="T1"/>
              </a:cxn>
              <a:cxn ang="T7">
                <a:pos x="T2" y="T3"/>
              </a:cxn>
              <a:cxn ang="T8">
                <a:pos x="T4" y="T5"/>
              </a:cxn>
            </a:cxnLst>
            <a:rect l="T9" t="T10" r="T11" b="T12"/>
            <a:pathLst>
              <a:path w="20372" h="21599" fill="none" extrusionOk="0">
                <a:moveTo>
                  <a:pt x="191" y="-1"/>
                </a:moveTo>
                <a:cubicBezTo>
                  <a:pt x="9282" y="80"/>
                  <a:pt x="17350" y="5845"/>
                  <a:pt x="20372" y="14419"/>
                </a:cubicBezTo>
              </a:path>
              <a:path w="20372" h="21599" stroke="0" extrusionOk="0">
                <a:moveTo>
                  <a:pt x="191" y="-1"/>
                </a:moveTo>
                <a:cubicBezTo>
                  <a:pt x="9282" y="80"/>
                  <a:pt x="17350" y="5845"/>
                  <a:pt x="20372" y="14419"/>
                </a:cubicBezTo>
                <a:lnTo>
                  <a:pt x="0" y="21599"/>
                </a:lnTo>
                <a:lnTo>
                  <a:pt x="191" y="-1"/>
                </a:lnTo>
                <a:close/>
              </a:path>
            </a:pathLst>
          </a:custGeom>
          <a:noFill/>
          <a:ln w="38100">
            <a:solidFill>
              <a:srgbClr val="80808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8" name="Arc 22"/>
          <p:cNvSpPr>
            <a:spLocks/>
          </p:cNvSpPr>
          <p:nvPr/>
        </p:nvSpPr>
        <p:spPr bwMode="auto">
          <a:xfrm rot="5482068">
            <a:off x="3867150" y="3038475"/>
            <a:ext cx="2589213" cy="1065213"/>
          </a:xfrm>
          <a:custGeom>
            <a:avLst/>
            <a:gdLst>
              <a:gd name="T0" fmla="*/ 2147483647 w 21600"/>
              <a:gd name="T1" fmla="*/ 0 h 11336"/>
              <a:gd name="T2" fmla="*/ 2147483647 w 21600"/>
              <a:gd name="T3" fmla="*/ 2147483647 h 11336"/>
              <a:gd name="T4" fmla="*/ 0 w 21600"/>
              <a:gd name="T5" fmla="*/ 2147483647 h 11336"/>
              <a:gd name="T6" fmla="*/ 0 60000 65536"/>
              <a:gd name="T7" fmla="*/ 0 60000 65536"/>
              <a:gd name="T8" fmla="*/ 0 60000 65536"/>
              <a:gd name="T9" fmla="*/ 0 w 21600"/>
              <a:gd name="T10" fmla="*/ 0 h 11336"/>
              <a:gd name="T11" fmla="*/ 21600 w 21600"/>
              <a:gd name="T12" fmla="*/ 11336 h 11336"/>
            </a:gdLst>
            <a:ahLst/>
            <a:cxnLst>
              <a:cxn ang="T6">
                <a:pos x="T0" y="T1"/>
              </a:cxn>
              <a:cxn ang="T7">
                <a:pos x="T2" y="T3"/>
              </a:cxn>
              <a:cxn ang="T8">
                <a:pos x="T4" y="T5"/>
              </a:cxn>
            </a:cxnLst>
            <a:rect l="T9" t="T10" r="T11" b="T12"/>
            <a:pathLst>
              <a:path w="21600" h="11336" fill="none" extrusionOk="0">
                <a:moveTo>
                  <a:pt x="18386" y="-1"/>
                </a:moveTo>
                <a:cubicBezTo>
                  <a:pt x="20477" y="3391"/>
                  <a:pt x="21589" y="7296"/>
                  <a:pt x="21599" y="11281"/>
                </a:cubicBezTo>
              </a:path>
              <a:path w="21600" h="11336" stroke="0" extrusionOk="0">
                <a:moveTo>
                  <a:pt x="18386" y="-1"/>
                </a:moveTo>
                <a:cubicBezTo>
                  <a:pt x="20477" y="3391"/>
                  <a:pt x="21589" y="7296"/>
                  <a:pt x="21599" y="11281"/>
                </a:cubicBezTo>
                <a:lnTo>
                  <a:pt x="0" y="11336"/>
                </a:lnTo>
                <a:lnTo>
                  <a:pt x="18386" y="-1"/>
                </a:lnTo>
                <a:close/>
              </a:path>
            </a:pathLst>
          </a:custGeom>
          <a:noFill/>
          <a:ln w="38100">
            <a:solidFill>
              <a:srgbClr val="808080"/>
            </a:solidFill>
            <a:prstDash val="sysDot"/>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9" name="Arc 23"/>
          <p:cNvSpPr>
            <a:spLocks/>
          </p:cNvSpPr>
          <p:nvPr/>
        </p:nvSpPr>
        <p:spPr bwMode="auto">
          <a:xfrm rot="15448231">
            <a:off x="2353469" y="2255044"/>
            <a:ext cx="1011238" cy="1543050"/>
          </a:xfrm>
          <a:custGeom>
            <a:avLst/>
            <a:gdLst>
              <a:gd name="T0" fmla="*/ 2147483647 w 21194"/>
              <a:gd name="T1" fmla="*/ 0 h 17720"/>
              <a:gd name="T2" fmla="*/ 2147483647 w 21194"/>
              <a:gd name="T3" fmla="*/ 2147483647 h 17720"/>
              <a:gd name="T4" fmla="*/ 0 w 21194"/>
              <a:gd name="T5" fmla="*/ 2147483647 h 17720"/>
              <a:gd name="T6" fmla="*/ 0 60000 65536"/>
              <a:gd name="T7" fmla="*/ 0 60000 65536"/>
              <a:gd name="T8" fmla="*/ 0 60000 65536"/>
              <a:gd name="T9" fmla="*/ 0 w 21194"/>
              <a:gd name="T10" fmla="*/ 0 h 17720"/>
              <a:gd name="T11" fmla="*/ 21194 w 21194"/>
              <a:gd name="T12" fmla="*/ 17720 h 17720"/>
            </a:gdLst>
            <a:ahLst/>
            <a:cxnLst>
              <a:cxn ang="T6">
                <a:pos x="T0" y="T1"/>
              </a:cxn>
              <a:cxn ang="T7">
                <a:pos x="T2" y="T3"/>
              </a:cxn>
              <a:cxn ang="T8">
                <a:pos x="T4" y="T5"/>
              </a:cxn>
            </a:cxnLst>
            <a:rect l="T9" t="T10" r="T11" b="T12"/>
            <a:pathLst>
              <a:path w="21194" h="17720" fill="none" extrusionOk="0">
                <a:moveTo>
                  <a:pt x="12351" y="-1"/>
                </a:moveTo>
                <a:cubicBezTo>
                  <a:pt x="16943" y="3200"/>
                  <a:pt x="20113" y="8059"/>
                  <a:pt x="21194" y="13551"/>
                </a:cubicBezTo>
              </a:path>
              <a:path w="21194" h="17720" stroke="0" extrusionOk="0">
                <a:moveTo>
                  <a:pt x="12351" y="-1"/>
                </a:moveTo>
                <a:cubicBezTo>
                  <a:pt x="16943" y="3200"/>
                  <a:pt x="20113" y="8059"/>
                  <a:pt x="21194" y="13551"/>
                </a:cubicBezTo>
                <a:lnTo>
                  <a:pt x="0" y="17720"/>
                </a:lnTo>
                <a:lnTo>
                  <a:pt x="12351" y="-1"/>
                </a:lnTo>
                <a:close/>
              </a:path>
            </a:pathLst>
          </a:custGeom>
          <a:noFill/>
          <a:ln w="38100">
            <a:solidFill>
              <a:srgbClr val="808080"/>
            </a:solidFill>
            <a:prstDash val="sysDot"/>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 name="Arc 24"/>
          <p:cNvSpPr>
            <a:spLocks/>
          </p:cNvSpPr>
          <p:nvPr/>
        </p:nvSpPr>
        <p:spPr bwMode="auto">
          <a:xfrm rot="15743839" flipH="1">
            <a:off x="1721644" y="3056732"/>
            <a:ext cx="2216150" cy="1382712"/>
          </a:xfrm>
          <a:custGeom>
            <a:avLst/>
            <a:gdLst>
              <a:gd name="T0" fmla="*/ 2147483647 w 20137"/>
              <a:gd name="T1" fmla="*/ 0 h 14745"/>
              <a:gd name="T2" fmla="*/ 2147483647 w 20137"/>
              <a:gd name="T3" fmla="*/ 2147483647 h 14745"/>
              <a:gd name="T4" fmla="*/ 0 w 20137"/>
              <a:gd name="T5" fmla="*/ 2147483647 h 14745"/>
              <a:gd name="T6" fmla="*/ 0 60000 65536"/>
              <a:gd name="T7" fmla="*/ 0 60000 65536"/>
              <a:gd name="T8" fmla="*/ 0 60000 65536"/>
              <a:gd name="T9" fmla="*/ 0 w 20137"/>
              <a:gd name="T10" fmla="*/ 0 h 14745"/>
              <a:gd name="T11" fmla="*/ 20137 w 20137"/>
              <a:gd name="T12" fmla="*/ 14745 h 14745"/>
            </a:gdLst>
            <a:ahLst/>
            <a:cxnLst>
              <a:cxn ang="T6">
                <a:pos x="T0" y="T1"/>
              </a:cxn>
              <a:cxn ang="T7">
                <a:pos x="T2" y="T3"/>
              </a:cxn>
              <a:cxn ang="T8">
                <a:pos x="T4" y="T5"/>
              </a:cxn>
            </a:cxnLst>
            <a:rect l="T9" t="T10" r="T11" b="T12"/>
            <a:pathLst>
              <a:path w="20137" h="14745" fill="none" extrusionOk="0">
                <a:moveTo>
                  <a:pt x="15784" y="-1"/>
                </a:moveTo>
                <a:cubicBezTo>
                  <a:pt x="17663" y="2011"/>
                  <a:pt x="19141" y="4364"/>
                  <a:pt x="20137" y="6931"/>
                </a:cubicBezTo>
              </a:path>
              <a:path w="20137" h="14745" stroke="0" extrusionOk="0">
                <a:moveTo>
                  <a:pt x="15784" y="-1"/>
                </a:moveTo>
                <a:cubicBezTo>
                  <a:pt x="17663" y="2011"/>
                  <a:pt x="19141" y="4364"/>
                  <a:pt x="20137" y="6931"/>
                </a:cubicBezTo>
                <a:lnTo>
                  <a:pt x="0" y="14745"/>
                </a:lnTo>
                <a:lnTo>
                  <a:pt x="15784" y="-1"/>
                </a:lnTo>
                <a:close/>
              </a:path>
            </a:pathLst>
          </a:custGeom>
          <a:noFill/>
          <a:ln w="38100">
            <a:solidFill>
              <a:srgbClr val="808080"/>
            </a:solidFill>
            <a:prstDash val="sysDot"/>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1" name="Text Box 25"/>
          <p:cNvSpPr txBox="1">
            <a:spLocks noChangeArrowheads="1"/>
          </p:cNvSpPr>
          <p:nvPr/>
        </p:nvSpPr>
        <p:spPr bwMode="auto">
          <a:xfrm>
            <a:off x="1116013" y="5661025"/>
            <a:ext cx="684053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50000"/>
              </a:spcBef>
            </a:pPr>
            <a:r>
              <a:rPr lang="en-US" altLang="zh-CN" b="1" dirty="0">
                <a:latin typeface="Arial" panose="020B0604020202020204" pitchFamily="34" charset="0"/>
              </a:rPr>
              <a:t>                    </a:t>
            </a:r>
            <a:r>
              <a:rPr lang="en-US" altLang="zh-CN" b="1" dirty="0" smtClean="0">
                <a:latin typeface="Arial" panose="020B0604020202020204" pitchFamily="34" charset="0"/>
              </a:rPr>
              <a:t>        </a:t>
            </a:r>
            <a:r>
              <a:rPr lang="zh-CN" altLang="en-US" b="1" dirty="0">
                <a:latin typeface="Arial" panose="020B0604020202020204" pitchFamily="34" charset="0"/>
              </a:rPr>
              <a:t>决策过程的流程图</a:t>
            </a:r>
          </a:p>
        </p:txBody>
      </p:sp>
      <p:sp>
        <p:nvSpPr>
          <p:cNvPr id="22" name="Arc 21"/>
          <p:cNvSpPr>
            <a:spLocks/>
          </p:cNvSpPr>
          <p:nvPr/>
        </p:nvSpPr>
        <p:spPr bwMode="auto">
          <a:xfrm rot="14302340" flipH="1">
            <a:off x="1874120" y="4171844"/>
            <a:ext cx="1243012" cy="1179513"/>
          </a:xfrm>
          <a:custGeom>
            <a:avLst/>
            <a:gdLst>
              <a:gd name="T0" fmla="*/ 2147483647 w 20372"/>
              <a:gd name="T1" fmla="*/ 0 h 21599"/>
              <a:gd name="T2" fmla="*/ 2147483647 w 20372"/>
              <a:gd name="T3" fmla="*/ 2147483647 h 21599"/>
              <a:gd name="T4" fmla="*/ 0 w 20372"/>
              <a:gd name="T5" fmla="*/ 2147483647 h 21599"/>
              <a:gd name="T6" fmla="*/ 0 60000 65536"/>
              <a:gd name="T7" fmla="*/ 0 60000 65536"/>
              <a:gd name="T8" fmla="*/ 0 60000 65536"/>
              <a:gd name="T9" fmla="*/ 0 w 20372"/>
              <a:gd name="T10" fmla="*/ 0 h 21599"/>
              <a:gd name="T11" fmla="*/ 20372 w 20372"/>
              <a:gd name="T12" fmla="*/ 21599 h 21599"/>
            </a:gdLst>
            <a:ahLst/>
            <a:cxnLst>
              <a:cxn ang="T6">
                <a:pos x="T0" y="T1"/>
              </a:cxn>
              <a:cxn ang="T7">
                <a:pos x="T2" y="T3"/>
              </a:cxn>
              <a:cxn ang="T8">
                <a:pos x="T4" y="T5"/>
              </a:cxn>
            </a:cxnLst>
            <a:rect l="T9" t="T10" r="T11" b="T12"/>
            <a:pathLst>
              <a:path w="20372" h="21599" fill="none" extrusionOk="0">
                <a:moveTo>
                  <a:pt x="191" y="-1"/>
                </a:moveTo>
                <a:cubicBezTo>
                  <a:pt x="9282" y="80"/>
                  <a:pt x="17350" y="5845"/>
                  <a:pt x="20372" y="14419"/>
                </a:cubicBezTo>
              </a:path>
              <a:path w="20372" h="21599" stroke="0" extrusionOk="0">
                <a:moveTo>
                  <a:pt x="191" y="-1"/>
                </a:moveTo>
                <a:cubicBezTo>
                  <a:pt x="9282" y="80"/>
                  <a:pt x="17350" y="5845"/>
                  <a:pt x="20372" y="14419"/>
                </a:cubicBezTo>
                <a:lnTo>
                  <a:pt x="0" y="21599"/>
                </a:lnTo>
                <a:lnTo>
                  <a:pt x="191" y="-1"/>
                </a:lnTo>
                <a:close/>
              </a:path>
            </a:pathLst>
          </a:custGeom>
          <a:noFill/>
          <a:ln w="38100">
            <a:solidFill>
              <a:srgbClr val="80808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a:p>
        </p:txBody>
      </p:sp>
    </p:spTree>
    <p:extLst>
      <p:ext uri="{BB962C8B-B14F-4D97-AF65-F5344CB8AC3E}">
        <p14:creationId xmlns:p14="http://schemas.microsoft.com/office/powerpoint/2010/main" xmlns="" val="179779372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4294967295"/>
          </p:nvPr>
        </p:nvSpPr>
        <p:spPr>
          <a:xfrm>
            <a:off x="533400" y="1124744"/>
            <a:ext cx="8229600" cy="5248275"/>
          </a:xfrm>
        </p:spPr>
        <p:txBody>
          <a:bodyPr/>
          <a:lstStyle/>
          <a:p>
            <a:r>
              <a:rPr lang="zh-CN" altLang="en-US" sz="2000" dirty="0" smtClean="0">
                <a:latin typeface="宋体" panose="02010600030101010101" pitchFamily="2" charset="-122"/>
                <a:ea typeface="宋体" panose="02010600030101010101" pitchFamily="2" charset="-122"/>
              </a:rPr>
              <a:t>决策的类型：</a:t>
            </a:r>
            <a:r>
              <a:rPr lang="zh-CN" altLang="en-US" sz="2000" dirty="0" smtClean="0">
                <a:latin typeface="Arial" panose="020B0604020202020204" pitchFamily="34" charset="0"/>
              </a:rPr>
              <a:t> </a:t>
            </a:r>
            <a:r>
              <a:rPr lang="zh-CN" altLang="en-US" sz="2000" dirty="0">
                <a:latin typeface="Arial" panose="020B0604020202020204" pitchFamily="34" charset="0"/>
              </a:rPr>
              <a:t>结构化决策、半结构化决策和非结构化决策</a:t>
            </a:r>
            <a:endParaRPr lang="zh-CN" altLang="en-US" sz="2000" dirty="0">
              <a:latin typeface="宋体" panose="02010600030101010101" pitchFamily="2" charset="-122"/>
            </a:endParaRPr>
          </a:p>
          <a:p>
            <a:pPr>
              <a:lnSpc>
                <a:spcPct val="115000"/>
              </a:lnSpc>
              <a:spcBef>
                <a:spcPct val="30000"/>
              </a:spcBef>
              <a:buClr>
                <a:schemeClr val="tx1"/>
              </a:buClr>
              <a:buFont typeface="Wingdings" panose="05000000000000000000" pitchFamily="2" charset="2"/>
              <a:buChar char="u"/>
            </a:pPr>
            <a:r>
              <a:rPr lang="zh-CN" altLang="en-US" sz="2400" dirty="0">
                <a:solidFill>
                  <a:srgbClr val="CC00FF"/>
                </a:solidFill>
                <a:latin typeface="宋体" panose="02010600030101010101" pitchFamily="2" charset="-122"/>
              </a:rPr>
              <a:t> 结构化决策</a:t>
            </a:r>
            <a:r>
              <a:rPr lang="zh-CN" altLang="en-US" sz="2400" dirty="0">
                <a:latin typeface="宋体" panose="02010600030101010101" pitchFamily="2" charset="-122"/>
              </a:rPr>
              <a:t>问题相对比较简单，目标明确，容易理解，决策过程、方法有规律，可依据一定的通用模型和决策规则实现其决策过程的基本自动化。如</a:t>
            </a:r>
            <a:r>
              <a:rPr lang="zh-CN" altLang="en-US" sz="2400" dirty="0">
                <a:solidFill>
                  <a:srgbClr val="3228B6"/>
                </a:solidFill>
                <a:latin typeface="宋体" panose="02010600030101010101" pitchFamily="2" charset="-122"/>
              </a:rPr>
              <a:t>客户订单定价</a:t>
            </a:r>
          </a:p>
          <a:p>
            <a:pPr>
              <a:lnSpc>
                <a:spcPct val="115000"/>
              </a:lnSpc>
              <a:spcBef>
                <a:spcPct val="30000"/>
              </a:spcBef>
              <a:buClr>
                <a:schemeClr val="tx1"/>
              </a:buClr>
              <a:buFont typeface="Wingdings" panose="05000000000000000000" pitchFamily="2" charset="2"/>
              <a:buChar char="u"/>
            </a:pPr>
            <a:r>
              <a:rPr lang="zh-CN" altLang="en-US" sz="2400" dirty="0">
                <a:latin typeface="宋体" panose="02010600030101010101" pitchFamily="2" charset="-122"/>
              </a:rPr>
              <a:t> </a:t>
            </a:r>
            <a:r>
              <a:rPr lang="zh-CN" altLang="en-US" sz="2400" dirty="0">
                <a:solidFill>
                  <a:srgbClr val="CC00FF"/>
                </a:solidFill>
                <a:latin typeface="宋体" panose="02010600030101010101" pitchFamily="2" charset="-122"/>
              </a:rPr>
              <a:t>非结构化决策</a:t>
            </a:r>
            <a:r>
              <a:rPr lang="zh-CN" altLang="en-US" sz="2400" dirty="0">
                <a:latin typeface="宋体" panose="02010600030101010101" pitchFamily="2" charset="-122"/>
              </a:rPr>
              <a:t>问题决策过程复杂，目标不明确或不同的目标相冲突，无规律可循。往往是决策者根据掌握的情况和数据并依经验临时作出决定。如</a:t>
            </a:r>
            <a:r>
              <a:rPr lang="zh-CN" altLang="en-US" sz="2400" dirty="0">
                <a:solidFill>
                  <a:srgbClr val="3228B6"/>
                </a:solidFill>
                <a:latin typeface="宋体" panose="02010600030101010101" pitchFamily="2" charset="-122"/>
              </a:rPr>
              <a:t>厂址选择</a:t>
            </a:r>
          </a:p>
          <a:p>
            <a:pPr>
              <a:lnSpc>
                <a:spcPct val="115000"/>
              </a:lnSpc>
              <a:spcBef>
                <a:spcPct val="30000"/>
              </a:spcBef>
              <a:buClr>
                <a:schemeClr val="tx1"/>
              </a:buClr>
              <a:buFont typeface="Wingdings" panose="05000000000000000000" pitchFamily="2" charset="2"/>
              <a:buChar char="u"/>
            </a:pPr>
            <a:r>
              <a:rPr lang="zh-CN" altLang="en-US" sz="2400" dirty="0">
                <a:solidFill>
                  <a:srgbClr val="CC00FF"/>
                </a:solidFill>
                <a:latin typeface="宋体" panose="02010600030101010101" pitchFamily="2" charset="-122"/>
              </a:rPr>
              <a:t> 半结构化决策</a:t>
            </a:r>
            <a:r>
              <a:rPr lang="zh-CN" altLang="en-US" sz="2400" dirty="0">
                <a:latin typeface="宋体" panose="02010600030101010101" pitchFamily="2" charset="-122"/>
              </a:rPr>
              <a:t>问题介于两者之间。一般可适当建立模型，但难以确定最优方案。如</a:t>
            </a:r>
            <a:r>
              <a:rPr lang="zh-CN" altLang="en-US" sz="2400" dirty="0">
                <a:solidFill>
                  <a:srgbClr val="3228B6"/>
                </a:solidFill>
                <a:latin typeface="宋体" panose="02010600030101010101" pitchFamily="2" charset="-122"/>
              </a:rPr>
              <a:t>设备的维修</a:t>
            </a:r>
            <a:endParaRPr lang="en-US" altLang="zh-CN" sz="2400" dirty="0" smtClean="0">
              <a:latin typeface="宋体" panose="02010600030101010101" pitchFamily="2" charset="-122"/>
              <a:ea typeface="宋体" panose="02010600030101010101" pitchFamily="2" charset="-122"/>
            </a:endParaRPr>
          </a:p>
        </p:txBody>
      </p:sp>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管理信息系统与决策</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22</a:t>
            </a:fld>
            <a:endParaRPr lang="en-US" altLang="zh-CN"/>
          </a:p>
        </p:txBody>
      </p:sp>
    </p:spTree>
    <p:extLst>
      <p:ext uri="{BB962C8B-B14F-4D97-AF65-F5344CB8AC3E}">
        <p14:creationId xmlns:p14="http://schemas.microsoft.com/office/powerpoint/2010/main" xmlns="" val="27674484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E1205A77-1CFA-49A9-ACD2-09F86F1A3BEA}" type="slidenum">
              <a:rPr lang="en-US" altLang="zh-CN" smtClean="0"/>
              <a:pPr/>
              <a:t>23</a:t>
            </a:fld>
            <a:endParaRPr lang="en-US" altLang="zh-CN"/>
          </a:p>
        </p:txBody>
      </p:sp>
      <p:sp>
        <p:nvSpPr>
          <p:cNvPr id="4" name="Line 5"/>
          <p:cNvSpPr>
            <a:spLocks noChangeShapeType="1"/>
          </p:cNvSpPr>
          <p:nvPr/>
        </p:nvSpPr>
        <p:spPr bwMode="auto">
          <a:xfrm>
            <a:off x="3348038" y="2234407"/>
            <a:ext cx="160020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aphicFrame>
        <p:nvGraphicFramePr>
          <p:cNvPr id="5" name="Group 61"/>
          <p:cNvGraphicFramePr>
            <a:graphicFrameLocks noGrp="1"/>
          </p:cNvGraphicFramePr>
          <p:nvPr>
            <p:extLst>
              <p:ext uri="{D42A27DB-BD31-4B8C-83A1-F6EECF244321}">
                <p14:modId xmlns:p14="http://schemas.microsoft.com/office/powerpoint/2010/main" xmlns="" val="283804831"/>
              </p:ext>
            </p:extLst>
          </p:nvPr>
        </p:nvGraphicFramePr>
        <p:xfrm>
          <a:off x="611188" y="1874044"/>
          <a:ext cx="7559675" cy="2016125"/>
        </p:xfrm>
        <a:graphic>
          <a:graphicData uri="http://schemas.openxmlformats.org/drawingml/2006/table">
            <a:tbl>
              <a:tblPr/>
              <a:tblGrid>
                <a:gridCol w="1054100">
                  <a:extLst>
                    <a:ext uri="{9D8B030D-6E8A-4147-A177-3AD203B41FA5}">
                      <a16:colId xmlns:a16="http://schemas.microsoft.com/office/drawing/2014/main" xmlns="" val="20000"/>
                    </a:ext>
                  </a:extLst>
                </a:gridCol>
                <a:gridCol w="2165350">
                  <a:extLst>
                    <a:ext uri="{9D8B030D-6E8A-4147-A177-3AD203B41FA5}">
                      <a16:colId xmlns:a16="http://schemas.microsoft.com/office/drawing/2014/main" xmlns="" val="20001"/>
                    </a:ext>
                  </a:extLst>
                </a:gridCol>
                <a:gridCol w="2168525">
                  <a:extLst>
                    <a:ext uri="{9D8B030D-6E8A-4147-A177-3AD203B41FA5}">
                      <a16:colId xmlns:a16="http://schemas.microsoft.com/office/drawing/2014/main" xmlns="" val="20002"/>
                    </a:ext>
                  </a:extLst>
                </a:gridCol>
                <a:gridCol w="2171700">
                  <a:extLst>
                    <a:ext uri="{9D8B030D-6E8A-4147-A177-3AD203B41FA5}">
                      <a16:colId xmlns:a16="http://schemas.microsoft.com/office/drawing/2014/main" xmlns="" val="20003"/>
                    </a:ext>
                  </a:extLst>
                </a:gridCol>
              </a:tblGrid>
              <a:tr h="8382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8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结构化                                                      非结构化</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1177925">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战略性</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战术性</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业务性</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生产计划</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作业计划</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库存补充</a:t>
                      </a:r>
                      <a:endParaRPr kumimoji="0" lang="zh-CN" altLang="en-US" sz="2000" b="1" i="0" u="none" strike="noStrike" cap="none" normalizeH="0" baseline="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资金分配计划</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作业调度</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奖金分配</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厂址选择</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广告部署</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tx2"/>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选择销售对象</a:t>
                      </a:r>
                      <a:endParaRPr kumimoji="0" lang="zh-CN" altLang="en-US" sz="2000" b="1" i="0" u="none" strike="noStrike" cap="none" normalizeH="0" baseline="0" dirty="0" smtClean="0">
                        <a:ln>
                          <a:noFill/>
                        </a:ln>
                        <a:solidFill>
                          <a:schemeClr val="tx1"/>
                        </a:solidFill>
                        <a:effectLst/>
                        <a:latin typeface="Verdana"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6" name="Text Box 53"/>
          <p:cNvSpPr txBox="1">
            <a:spLocks noChangeArrowheads="1"/>
          </p:cNvSpPr>
          <p:nvPr/>
        </p:nvSpPr>
        <p:spPr bwMode="auto">
          <a:xfrm>
            <a:off x="395288" y="1297782"/>
            <a:ext cx="81724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50000"/>
              </a:spcBef>
            </a:pPr>
            <a:r>
              <a:rPr lang="en-US" altLang="zh-CN" dirty="0">
                <a:latin typeface="Arial" panose="020B0604020202020204" pitchFamily="34" charset="0"/>
              </a:rPr>
              <a:t>          </a:t>
            </a:r>
            <a:r>
              <a:rPr lang="en-US" altLang="zh-CN" sz="2000" b="1" dirty="0" smtClean="0">
                <a:latin typeface="Arial" panose="020B0604020202020204" pitchFamily="34" charset="0"/>
              </a:rPr>
              <a:t>                      </a:t>
            </a:r>
            <a:r>
              <a:rPr lang="zh-CN" altLang="en-US" sz="2000" b="1" dirty="0">
                <a:latin typeface="Arial" panose="020B0604020202020204" pitchFamily="34" charset="0"/>
              </a:rPr>
              <a:t>不同结构化程度的决策问题</a:t>
            </a:r>
          </a:p>
        </p:txBody>
      </p:sp>
      <p:sp>
        <p:nvSpPr>
          <p:cNvPr id="7" name="文本框 6"/>
          <p:cNvSpPr txBox="1"/>
          <p:nvPr/>
        </p:nvSpPr>
        <p:spPr>
          <a:xfrm>
            <a:off x="755576" y="4293096"/>
            <a:ext cx="7415287" cy="646331"/>
          </a:xfrm>
          <a:prstGeom prst="rect">
            <a:avLst/>
          </a:prstGeom>
          <a:noFill/>
        </p:spPr>
        <p:txBody>
          <a:bodyPr wrap="square" rtlCol="0">
            <a:spAutoFit/>
          </a:bodyPr>
          <a:lstStyle/>
          <a:p>
            <a:r>
              <a:rPr lang="zh-CN" altLang="en-US" dirty="0" smtClean="0"/>
              <a:t>       通常认为，管理信息系统主要解决结构化的决策问题，而决策支持系统则以支持半结构化和非结构化问题为目的。</a:t>
            </a:r>
            <a:endParaRPr lang="en-US" dirty="0"/>
          </a:p>
        </p:txBody>
      </p:sp>
    </p:spTree>
    <p:extLst>
      <p:ext uri="{BB962C8B-B14F-4D97-AF65-F5344CB8AC3E}">
        <p14:creationId xmlns:p14="http://schemas.microsoft.com/office/powerpoint/2010/main" xmlns="" val="3315754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E1205A77-1CFA-49A9-ACD2-09F86F1A3BEA}" type="slidenum">
              <a:rPr lang="en-US" altLang="zh-CN" smtClean="0"/>
              <a:pPr/>
              <a:t>24</a:t>
            </a:fld>
            <a:endParaRPr lang="en-US" altLang="zh-CN"/>
          </a:p>
        </p:txBody>
      </p:sp>
      <p:sp>
        <p:nvSpPr>
          <p:cNvPr id="3" name="矩形 2"/>
          <p:cNvSpPr/>
          <p:nvPr/>
        </p:nvSpPr>
        <p:spPr>
          <a:xfrm>
            <a:off x="899592" y="1268761"/>
            <a:ext cx="7992888" cy="4413516"/>
          </a:xfrm>
          <a:prstGeom prst="rect">
            <a:avLst/>
          </a:prstGeom>
        </p:spPr>
        <p:txBody>
          <a:bodyPr wrap="square">
            <a:spAutoFit/>
          </a:bodyPr>
          <a:lstStyle/>
          <a:p>
            <a:pPr eaLnBrk="1" hangingPunct="1">
              <a:lnSpc>
                <a:spcPct val="130000"/>
              </a:lnSpc>
            </a:pPr>
            <a:r>
              <a:rPr lang="zh-CN" altLang="en-US" sz="2400" dirty="0" smtClean="0"/>
              <a:t>决策者</a:t>
            </a:r>
            <a:r>
              <a:rPr lang="zh-CN" altLang="en-US" sz="2400" dirty="0"/>
              <a:t>的属性</a:t>
            </a:r>
          </a:p>
          <a:p>
            <a:pPr eaLnBrk="1" hangingPunct="1">
              <a:lnSpc>
                <a:spcPct val="130000"/>
              </a:lnSpc>
            </a:pPr>
            <a:r>
              <a:rPr lang="zh-CN" altLang="en-US" sz="2400" dirty="0"/>
              <a:t>       决策者的属性包括洞察力、信息容量、风险偏好和渴望</a:t>
            </a:r>
            <a:r>
              <a:rPr lang="zh-CN" altLang="en-US" sz="2400" dirty="0" smtClean="0"/>
              <a:t>程度</a:t>
            </a:r>
            <a:r>
              <a:rPr lang="zh-CN" altLang="en-US" sz="2400" dirty="0"/>
              <a:t>。</a:t>
            </a:r>
          </a:p>
          <a:p>
            <a:pPr eaLnBrk="1" hangingPunct="1">
              <a:lnSpc>
                <a:spcPct val="130000"/>
              </a:lnSpc>
              <a:buClr>
                <a:schemeClr val="tx1"/>
              </a:buClr>
              <a:buFont typeface="Wingdings" panose="05000000000000000000" pitchFamily="2" charset="2"/>
              <a:buChar char="u"/>
            </a:pPr>
            <a:r>
              <a:rPr lang="zh-CN" altLang="en-US" sz="2400" dirty="0"/>
              <a:t> </a:t>
            </a:r>
            <a:r>
              <a:rPr lang="zh-CN" altLang="en-US" sz="2400" b="1" dirty="0"/>
              <a:t>洞察力</a:t>
            </a:r>
            <a:r>
              <a:rPr lang="zh-CN" altLang="en-US" sz="2400" dirty="0"/>
              <a:t>是指决策者观察决策问题的方法。</a:t>
            </a:r>
          </a:p>
          <a:p>
            <a:pPr eaLnBrk="1" hangingPunct="1">
              <a:lnSpc>
                <a:spcPct val="130000"/>
              </a:lnSpc>
              <a:buClr>
                <a:schemeClr val="tx1"/>
              </a:buClr>
              <a:buFont typeface="Wingdings" panose="05000000000000000000" pitchFamily="2" charset="2"/>
              <a:buChar char="u"/>
            </a:pPr>
            <a:r>
              <a:rPr lang="zh-CN" altLang="en-US" sz="2400" dirty="0"/>
              <a:t> 信息容量：决策者从大量浩繁的信息中提取有用信息，找出解决问题的方法或线索。</a:t>
            </a:r>
          </a:p>
          <a:p>
            <a:pPr eaLnBrk="1" hangingPunct="1">
              <a:lnSpc>
                <a:spcPct val="130000"/>
              </a:lnSpc>
              <a:buClr>
                <a:schemeClr val="tx1"/>
              </a:buClr>
              <a:buFont typeface="Wingdings" panose="05000000000000000000" pitchFamily="2" charset="2"/>
              <a:buChar char="u"/>
            </a:pPr>
            <a:r>
              <a:rPr lang="zh-CN" altLang="en-US" sz="2400" dirty="0"/>
              <a:t> </a:t>
            </a:r>
            <a:r>
              <a:rPr lang="zh-CN" altLang="en-US" sz="2400" b="1" dirty="0"/>
              <a:t>风险偏好</a:t>
            </a:r>
          </a:p>
          <a:p>
            <a:pPr eaLnBrk="1" hangingPunct="1">
              <a:lnSpc>
                <a:spcPct val="130000"/>
              </a:lnSpc>
              <a:buClr>
                <a:schemeClr val="tx1"/>
              </a:buClr>
              <a:buFont typeface="Wingdings" panose="05000000000000000000" pitchFamily="2" charset="2"/>
              <a:buChar char="u"/>
            </a:pPr>
            <a:r>
              <a:rPr lang="zh-CN" altLang="en-US" sz="2400" dirty="0"/>
              <a:t> </a:t>
            </a:r>
            <a:r>
              <a:rPr lang="zh-CN" altLang="en-US" sz="2400" b="1" dirty="0"/>
              <a:t>渴望程度</a:t>
            </a:r>
            <a:r>
              <a:rPr lang="zh-CN" altLang="en-US" sz="2400" dirty="0"/>
              <a:t>影响决策者认识问题、评价可选项和作出选择的效果。</a:t>
            </a:r>
          </a:p>
        </p:txBody>
      </p:sp>
    </p:spTree>
    <p:extLst>
      <p:ext uri="{BB962C8B-B14F-4D97-AF65-F5344CB8AC3E}">
        <p14:creationId xmlns:p14="http://schemas.microsoft.com/office/powerpoint/2010/main" xmlns="" val="1493001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68313" y="1484784"/>
            <a:ext cx="8496300" cy="5078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25000"/>
              </a:spcBef>
            </a:pPr>
            <a:r>
              <a:rPr lang="zh-CN" altLang="en-US" sz="2400" dirty="0" smtClean="0">
                <a:latin typeface="Arial" panose="020B0604020202020204" pitchFamily="34" charset="0"/>
              </a:rPr>
              <a:t>决策</a:t>
            </a:r>
            <a:r>
              <a:rPr lang="zh-CN" altLang="en-US" sz="2400" dirty="0">
                <a:latin typeface="Arial" panose="020B0604020202020204" pitchFamily="34" charset="0"/>
              </a:rPr>
              <a:t>的策略</a:t>
            </a:r>
          </a:p>
          <a:p>
            <a:pPr eaLnBrk="1" hangingPunct="1">
              <a:spcBef>
                <a:spcPct val="25000"/>
              </a:spcBef>
              <a:buClr>
                <a:schemeClr val="tx1"/>
              </a:buClr>
              <a:buFont typeface="Wingdings" panose="05000000000000000000" pitchFamily="2" charset="2"/>
              <a:buNone/>
            </a:pPr>
            <a:r>
              <a:rPr lang="zh-CN" altLang="en-US" sz="2400" dirty="0"/>
              <a:t>      决策的策略分为</a:t>
            </a:r>
            <a:r>
              <a:rPr lang="zh-CN" altLang="en-US" sz="2400" dirty="0">
                <a:solidFill>
                  <a:srgbClr val="CC00FF"/>
                </a:solidFill>
              </a:rPr>
              <a:t>最大化</a:t>
            </a:r>
            <a:r>
              <a:rPr lang="zh-CN" altLang="en-US" sz="2400" dirty="0"/>
              <a:t>、</a:t>
            </a:r>
            <a:r>
              <a:rPr lang="zh-CN" altLang="en-US" sz="2400" dirty="0">
                <a:solidFill>
                  <a:srgbClr val="CC00FF"/>
                </a:solidFill>
              </a:rPr>
              <a:t>满意</a:t>
            </a:r>
            <a:r>
              <a:rPr lang="zh-CN" altLang="en-US" sz="2400" dirty="0"/>
              <a:t>和</a:t>
            </a:r>
            <a:r>
              <a:rPr lang="zh-CN" altLang="en-US" sz="2400" dirty="0">
                <a:solidFill>
                  <a:srgbClr val="CC00FF"/>
                </a:solidFill>
              </a:rPr>
              <a:t>渐进</a:t>
            </a:r>
            <a:r>
              <a:rPr lang="zh-CN" altLang="en-US" sz="2400" dirty="0"/>
              <a:t>三种。决策问题的</a:t>
            </a:r>
            <a:endParaRPr lang="en-US" altLang="zh-CN" sz="2400" dirty="0"/>
          </a:p>
          <a:p>
            <a:pPr eaLnBrk="1" hangingPunct="1">
              <a:spcBef>
                <a:spcPct val="25000"/>
              </a:spcBef>
              <a:buClr>
                <a:schemeClr val="tx1"/>
              </a:buClr>
              <a:buFont typeface="Wingdings" panose="05000000000000000000" pitchFamily="2" charset="2"/>
              <a:buNone/>
            </a:pPr>
            <a:r>
              <a:rPr lang="zh-CN" altLang="en-US" sz="2400" dirty="0"/>
              <a:t>类型和决策者的属性均会对决策的策略产生影响。</a:t>
            </a:r>
          </a:p>
          <a:p>
            <a:pPr eaLnBrk="1" hangingPunct="1">
              <a:spcBef>
                <a:spcPct val="25000"/>
              </a:spcBef>
              <a:buClr>
                <a:schemeClr val="tx1"/>
              </a:buClr>
              <a:buFont typeface="Wingdings" panose="05000000000000000000" pitchFamily="2" charset="2"/>
              <a:buNone/>
            </a:pPr>
            <a:r>
              <a:rPr lang="zh-CN" altLang="en-US" sz="2400" dirty="0">
                <a:latin typeface="Arial" panose="020B0604020202020204" pitchFamily="34" charset="0"/>
              </a:rPr>
              <a:t> ①</a:t>
            </a:r>
            <a:r>
              <a:rPr lang="zh-CN" altLang="en-US" sz="2400" dirty="0">
                <a:solidFill>
                  <a:srgbClr val="CC00FF"/>
                </a:solidFill>
                <a:latin typeface="Arial" panose="020B0604020202020204" pitchFamily="34" charset="0"/>
              </a:rPr>
              <a:t>最大化</a:t>
            </a:r>
          </a:p>
          <a:p>
            <a:pPr eaLnBrk="1" hangingPunct="1">
              <a:spcBef>
                <a:spcPct val="25000"/>
              </a:spcBef>
              <a:buClr>
                <a:schemeClr val="tx1"/>
              </a:buClr>
              <a:buFont typeface="Wingdings" panose="05000000000000000000" pitchFamily="2" charset="2"/>
              <a:buNone/>
            </a:pPr>
            <a:r>
              <a:rPr lang="zh-CN" altLang="en-US" sz="2400" dirty="0">
                <a:latin typeface="Arial" panose="020B0604020202020204" pitchFamily="34" charset="0"/>
              </a:rPr>
              <a:t>       当决策的结果是清晰的并且其他可选项已经建立时，决策</a:t>
            </a:r>
            <a:endParaRPr lang="en-US" altLang="zh-CN" sz="2400" dirty="0">
              <a:latin typeface="Arial" panose="020B0604020202020204" pitchFamily="34" charset="0"/>
            </a:endParaRPr>
          </a:p>
          <a:p>
            <a:pPr eaLnBrk="1" hangingPunct="1">
              <a:spcBef>
                <a:spcPct val="25000"/>
              </a:spcBef>
              <a:buClr>
                <a:schemeClr val="tx1"/>
              </a:buClr>
              <a:buFont typeface="Wingdings" panose="05000000000000000000" pitchFamily="2" charset="2"/>
              <a:buNone/>
            </a:pPr>
            <a:r>
              <a:rPr lang="zh-CN" altLang="en-US" sz="2400" dirty="0">
                <a:latin typeface="Arial" panose="020B0604020202020204" pitchFamily="34" charset="0"/>
              </a:rPr>
              <a:t>者应该选择使他期望的结果为最大化的策略。</a:t>
            </a:r>
          </a:p>
          <a:p>
            <a:pPr eaLnBrk="1" hangingPunct="1">
              <a:spcBef>
                <a:spcPct val="25000"/>
              </a:spcBef>
              <a:buClr>
                <a:schemeClr val="tx1"/>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25000"/>
              </a:spcBef>
              <a:buClr>
                <a:schemeClr val="tx1"/>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25000"/>
              </a:spcBef>
              <a:buClr>
                <a:schemeClr val="tx1"/>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25000"/>
              </a:spcBef>
              <a:buClr>
                <a:schemeClr val="tx1"/>
              </a:buClr>
              <a:buFont typeface="Wingdings" panose="05000000000000000000" pitchFamily="2" charset="2"/>
              <a:buNone/>
            </a:pPr>
            <a:endParaRPr lang="zh-CN" altLang="en-US" sz="2400" b="1" dirty="0">
              <a:latin typeface="Arial" panose="020B0604020202020204" pitchFamily="34" charset="0"/>
            </a:endParaRPr>
          </a:p>
          <a:p>
            <a:pPr eaLnBrk="1" hangingPunct="1">
              <a:spcBef>
                <a:spcPct val="25000"/>
              </a:spcBef>
              <a:buClr>
                <a:schemeClr val="tx1"/>
              </a:buClr>
              <a:buFont typeface="Wingdings" panose="05000000000000000000" pitchFamily="2" charset="2"/>
              <a:buNone/>
            </a:pPr>
            <a:r>
              <a:rPr lang="zh-CN" altLang="en-US" sz="2400" dirty="0">
                <a:latin typeface="Arial" panose="020B0604020202020204" pitchFamily="34" charset="0"/>
              </a:rPr>
              <a:t>最大化方法假设决策者是理性的，并知道每个可选项的概率</a:t>
            </a:r>
            <a:r>
              <a:rPr lang="zh-CN" altLang="en-US" sz="2400" b="1" dirty="0">
                <a:latin typeface="Arial" panose="020B0604020202020204" pitchFamily="34" charset="0"/>
              </a:rPr>
              <a:t>。</a:t>
            </a:r>
          </a:p>
        </p:txBody>
      </p:sp>
      <p:sp>
        <p:nvSpPr>
          <p:cNvPr id="22" name="矩形标注 21"/>
          <p:cNvSpPr>
            <a:spLocks noChangeArrowheads="1"/>
          </p:cNvSpPr>
          <p:nvPr/>
        </p:nvSpPr>
        <p:spPr bwMode="auto">
          <a:xfrm>
            <a:off x="468313" y="4365625"/>
            <a:ext cx="8280400" cy="1479550"/>
          </a:xfrm>
          <a:prstGeom prst="wedgeRectCallout">
            <a:avLst>
              <a:gd name="adj1" fmla="val 10551"/>
              <a:gd name="adj2" fmla="val 62981"/>
            </a:avLst>
          </a:prstGeom>
          <a:solidFill>
            <a:schemeClr val="bg1"/>
          </a:solidFill>
          <a:ln w="3175" algn="ctr">
            <a:solidFill>
              <a:srgbClr val="D9D9D9"/>
            </a:solidFill>
            <a:miter lim="800000"/>
            <a:headEnd/>
            <a:tailEnd/>
          </a:ln>
          <a:effectLst>
            <a:outerShdw dist="38100" dir="5400000" algn="t" rotWithShape="0">
              <a:srgbClr val="000000">
                <a:alpha val="39999"/>
              </a:srgbClr>
            </a:outerShdw>
          </a:effectLst>
        </p:spPr>
        <p:txBody>
          <a:bodyPr anchor="ctr"/>
          <a:lstStyle/>
          <a:p>
            <a:pPr algn="ctr" fontAlgn="auto">
              <a:spcBef>
                <a:spcPts val="0"/>
              </a:spcBef>
              <a:spcAft>
                <a:spcPts val="0"/>
              </a:spcAft>
              <a:defRPr/>
            </a:pPr>
            <a:endParaRPr lang="zh-CN" altLang="en-US">
              <a:solidFill>
                <a:schemeClr val="lt1"/>
              </a:solidFill>
              <a:latin typeface="+mn-lt"/>
              <a:ea typeface="+mn-ea"/>
            </a:endParaRPr>
          </a:p>
        </p:txBody>
      </p:sp>
      <p:sp>
        <p:nvSpPr>
          <p:cNvPr id="24" name="矩形 23"/>
          <p:cNvSpPr/>
          <p:nvPr/>
        </p:nvSpPr>
        <p:spPr>
          <a:xfrm>
            <a:off x="1042988" y="4581525"/>
            <a:ext cx="7461250" cy="1106488"/>
          </a:xfrm>
          <a:prstGeom prst="rect">
            <a:avLst/>
          </a:prstGeom>
          <a:solidFill>
            <a:schemeClr val="accent4">
              <a:lumMod val="20000"/>
              <a:lumOff val="80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rPr>
              <a:t>1</a:t>
            </a:r>
            <a:r>
              <a:rPr lang="zh-CN" altLang="en-US" b="1" dirty="0">
                <a:solidFill>
                  <a:schemeClr val="tx1"/>
                </a:solidFill>
              </a:rPr>
              <a:t>％的机会获得</a:t>
            </a:r>
            <a:r>
              <a:rPr lang="en-US" altLang="zh-CN" b="1" dirty="0">
                <a:solidFill>
                  <a:schemeClr val="tx1"/>
                </a:solidFill>
              </a:rPr>
              <a:t>20000</a:t>
            </a:r>
            <a:r>
              <a:rPr lang="zh-CN" altLang="en-US" b="1" dirty="0">
                <a:solidFill>
                  <a:schemeClr val="tx1"/>
                </a:solidFill>
              </a:rPr>
              <a:t>元</a:t>
            </a:r>
            <a:r>
              <a:rPr lang="en-US" altLang="zh-CN" b="1" dirty="0">
                <a:solidFill>
                  <a:schemeClr val="tx1"/>
                </a:solidFill>
              </a:rPr>
              <a:t>/</a:t>
            </a:r>
            <a:r>
              <a:rPr lang="zh-CN" altLang="en-US" b="1" dirty="0">
                <a:solidFill>
                  <a:schemeClr val="tx1"/>
                </a:solidFill>
              </a:rPr>
              <a:t>月</a:t>
            </a:r>
          </a:p>
          <a:p>
            <a:pPr algn="ctr">
              <a:defRPr/>
            </a:pPr>
            <a:r>
              <a:rPr lang="zh-CN" altLang="en-US" b="1" dirty="0">
                <a:solidFill>
                  <a:schemeClr val="tx1"/>
                </a:solidFill>
              </a:rPr>
              <a:t>               </a:t>
            </a:r>
            <a:r>
              <a:rPr lang="en-US" altLang="zh-CN" b="1" dirty="0">
                <a:solidFill>
                  <a:schemeClr val="tx1"/>
                </a:solidFill>
              </a:rPr>
              <a:t>50</a:t>
            </a:r>
            <a:r>
              <a:rPr lang="zh-CN" altLang="en-US" b="1" dirty="0">
                <a:solidFill>
                  <a:schemeClr val="tx1"/>
                </a:solidFill>
              </a:rPr>
              <a:t>％的机会获得</a:t>
            </a:r>
            <a:r>
              <a:rPr lang="en-US" altLang="zh-CN" b="1" dirty="0">
                <a:solidFill>
                  <a:schemeClr val="tx1"/>
                </a:solidFill>
              </a:rPr>
              <a:t>500</a:t>
            </a:r>
            <a:r>
              <a:rPr lang="zh-CN" altLang="en-US" b="1" dirty="0">
                <a:solidFill>
                  <a:schemeClr val="tx1"/>
                </a:solidFill>
              </a:rPr>
              <a:t>元</a:t>
            </a:r>
            <a:r>
              <a:rPr lang="en-US" altLang="zh-CN" b="1" dirty="0">
                <a:solidFill>
                  <a:schemeClr val="tx1"/>
                </a:solidFill>
              </a:rPr>
              <a:t>/</a:t>
            </a:r>
            <a:r>
              <a:rPr lang="zh-CN" altLang="en-US" b="1" dirty="0">
                <a:solidFill>
                  <a:schemeClr val="tx1"/>
                </a:solidFill>
              </a:rPr>
              <a:t>月，需要在两者作出选择</a:t>
            </a:r>
          </a:p>
          <a:p>
            <a:pPr algn="ctr">
              <a:defRPr/>
            </a:pPr>
            <a:r>
              <a:rPr lang="zh-CN" altLang="en-US" b="1" dirty="0">
                <a:solidFill>
                  <a:schemeClr val="tx1"/>
                </a:solidFill>
              </a:rPr>
              <a:t>         方法：</a:t>
            </a:r>
            <a:r>
              <a:rPr lang="en-US" altLang="zh-CN" b="1" dirty="0">
                <a:solidFill>
                  <a:schemeClr val="tx1"/>
                </a:solidFill>
              </a:rPr>
              <a:t>0.01*20000=200(</a:t>
            </a:r>
            <a:r>
              <a:rPr lang="zh-CN" altLang="en-US" b="1" dirty="0">
                <a:solidFill>
                  <a:schemeClr val="tx1"/>
                </a:solidFill>
              </a:rPr>
              <a:t>元</a:t>
            </a:r>
            <a:r>
              <a:rPr lang="en-US" altLang="zh-CN" b="1" dirty="0">
                <a:solidFill>
                  <a:schemeClr val="tx1"/>
                </a:solidFill>
              </a:rPr>
              <a:t>)     0.50*500=250(</a:t>
            </a:r>
            <a:r>
              <a:rPr lang="zh-CN" altLang="en-US" b="1" dirty="0">
                <a:solidFill>
                  <a:schemeClr val="tx1"/>
                </a:solidFill>
              </a:rPr>
              <a:t>元</a:t>
            </a:r>
            <a:r>
              <a:rPr lang="en-US" altLang="zh-CN" b="1" dirty="0">
                <a:solidFill>
                  <a:schemeClr val="tx1"/>
                </a:solidFill>
              </a:rPr>
              <a:t>)</a:t>
            </a:r>
            <a:r>
              <a:rPr lang="en-US" altLang="zh-CN" b="1" dirty="0">
                <a:solidFill>
                  <a:srgbClr val="FF5050"/>
                </a:solidFill>
              </a:rPr>
              <a:t>√</a:t>
            </a:r>
            <a:endParaRPr lang="en-US" altLang="zh-CN" b="1" dirty="0">
              <a:solidFill>
                <a:schemeClr val="tx1"/>
              </a:solidFill>
            </a:endParaRPr>
          </a:p>
        </p:txBody>
      </p:sp>
      <p:sp>
        <p:nvSpPr>
          <p:cNvPr id="32773" name="矩形 9"/>
          <p:cNvSpPr>
            <a:spLocks noChangeArrowheads="1"/>
          </p:cNvSpPr>
          <p:nvPr/>
        </p:nvSpPr>
        <p:spPr bwMode="auto">
          <a:xfrm>
            <a:off x="468313" y="4508500"/>
            <a:ext cx="647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algn="ctr" eaLnBrk="1" hangingPunct="1">
              <a:spcBef>
                <a:spcPts val="900"/>
              </a:spcBef>
            </a:pPr>
            <a:r>
              <a:rPr lang="zh-CN" altLang="en-US" b="1"/>
              <a:t>如：</a:t>
            </a:r>
          </a:p>
        </p:txBody>
      </p:sp>
      <p:sp>
        <p:nvSpPr>
          <p:cNvPr id="15"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管理信息系统与决策</a:t>
            </a:r>
            <a:endParaRPr lang="en-US" kern="0" dirty="0"/>
          </a:p>
        </p:txBody>
      </p:sp>
    </p:spTree>
    <p:extLst>
      <p:ext uri="{BB962C8B-B14F-4D97-AF65-F5344CB8AC3E}">
        <p14:creationId xmlns:p14="http://schemas.microsoft.com/office/powerpoint/2010/main" xmlns="" val="2437142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1456" y="1307953"/>
            <a:ext cx="8624887"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25000"/>
              </a:spcBef>
              <a:buClr>
                <a:schemeClr val="tx1"/>
              </a:buClr>
              <a:buFont typeface="Wingdings" panose="05000000000000000000" pitchFamily="2" charset="2"/>
              <a:buNone/>
            </a:pPr>
            <a:r>
              <a:rPr lang="zh-CN" altLang="en-US" sz="2400" dirty="0">
                <a:solidFill>
                  <a:srgbClr val="CC00FF"/>
                </a:solidFill>
              </a:rPr>
              <a:t>  </a:t>
            </a:r>
            <a:r>
              <a:rPr lang="zh-CN" altLang="en-US" sz="2400" dirty="0"/>
              <a:t>②</a:t>
            </a:r>
            <a:r>
              <a:rPr lang="zh-CN" altLang="en-US" sz="2400" dirty="0">
                <a:solidFill>
                  <a:srgbClr val="CC00FF"/>
                </a:solidFill>
              </a:rPr>
              <a:t>满意</a:t>
            </a:r>
            <a:r>
              <a:rPr lang="zh-CN" altLang="en-US" sz="2400" dirty="0"/>
              <a:t> </a:t>
            </a:r>
          </a:p>
          <a:p>
            <a:pPr eaLnBrk="1" hangingPunct="1">
              <a:spcBef>
                <a:spcPct val="25000"/>
              </a:spcBef>
              <a:buClr>
                <a:schemeClr val="tx1"/>
              </a:buClr>
              <a:buFont typeface="Wingdings" panose="05000000000000000000" pitchFamily="2" charset="2"/>
              <a:buNone/>
            </a:pPr>
            <a:r>
              <a:rPr lang="zh-CN" altLang="en-US" sz="2400" dirty="0"/>
              <a:t>         按照美国经济学家西蒙的说法，决策者只能在自身的经验、背景和给定条件下的可选方案等方面的限制下表现出理性。一个决策者会建立一个合理的愿望标准，并且寻找可能的备选方案，直到找到符合这个标准的方案。西蒙称这种行为为满意，因为决策者一旦发现一个满意的结果，他就会停止搜索</a:t>
            </a:r>
            <a:r>
              <a:rPr lang="en-US" altLang="zh-CN" sz="2400" dirty="0"/>
              <a:t>.</a:t>
            </a:r>
          </a:p>
          <a:p>
            <a:pPr eaLnBrk="1" hangingPunct="1">
              <a:spcBef>
                <a:spcPct val="25000"/>
              </a:spcBef>
              <a:buClr>
                <a:schemeClr val="tx1"/>
              </a:buClr>
              <a:buFont typeface="Wingdings" panose="05000000000000000000" pitchFamily="2" charset="2"/>
              <a:buNone/>
            </a:pPr>
            <a:r>
              <a:rPr lang="en-US" altLang="zh-CN" sz="2400" dirty="0"/>
              <a:t>  ③</a:t>
            </a:r>
            <a:r>
              <a:rPr lang="zh-CN" altLang="en-US" sz="2400" dirty="0">
                <a:solidFill>
                  <a:srgbClr val="CC00FF"/>
                </a:solidFill>
              </a:rPr>
              <a:t>渐进</a:t>
            </a:r>
            <a:r>
              <a:rPr lang="zh-CN" altLang="en-US" sz="2400" dirty="0">
                <a:solidFill>
                  <a:srgbClr val="FF5050"/>
                </a:solidFill>
              </a:rPr>
              <a:t> </a:t>
            </a:r>
          </a:p>
          <a:p>
            <a:pPr eaLnBrk="1" hangingPunct="1">
              <a:spcBef>
                <a:spcPct val="25000"/>
              </a:spcBef>
              <a:buClr>
                <a:schemeClr val="tx1"/>
              </a:buClr>
              <a:buFont typeface="Wingdings" panose="05000000000000000000" pitchFamily="2" charset="2"/>
              <a:buNone/>
            </a:pPr>
            <a:r>
              <a:rPr lang="zh-CN" altLang="en-US" sz="2400" dirty="0">
                <a:solidFill>
                  <a:srgbClr val="FF5050"/>
                </a:solidFill>
              </a:rPr>
              <a:t>      </a:t>
            </a:r>
            <a:r>
              <a:rPr lang="zh-CN" altLang="en-US" sz="2400" dirty="0" smtClean="0"/>
              <a:t>在</a:t>
            </a:r>
            <a:r>
              <a:rPr lang="zh-CN" altLang="en-US" sz="2400" dirty="0"/>
              <a:t>渐进决策的策略中，决策者试图从现实状态向期望的状态迈进一小步。这种方法可能会忽视重要的结果，因为决策者考虑的方案大多是自己熟悉的。</a:t>
            </a:r>
            <a:endParaRPr lang="zh-CN" altLang="en-US" sz="2400" dirty="0">
              <a:latin typeface="Arial" panose="020B0604020202020204" pitchFamily="34" charset="0"/>
            </a:endParaRPr>
          </a:p>
        </p:txBody>
      </p:sp>
      <p:sp>
        <p:nvSpPr>
          <p:cNvPr id="13"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管理信息系统与决策</a:t>
            </a:r>
            <a:endParaRPr lang="en-US" kern="0" dirty="0"/>
          </a:p>
        </p:txBody>
      </p:sp>
    </p:spTree>
    <p:extLst>
      <p:ext uri="{BB962C8B-B14F-4D97-AF65-F5344CB8AC3E}">
        <p14:creationId xmlns:p14="http://schemas.microsoft.com/office/powerpoint/2010/main" xmlns="" val="15787688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27</a:t>
            </a:fld>
            <a:endParaRPr lang="en-US" altLang="zh-CN"/>
          </a:p>
        </p:txBody>
      </p:sp>
      <p:sp>
        <p:nvSpPr>
          <p:cNvPr id="31" name="Rectangle 30"/>
          <p:cNvSpPr>
            <a:spLocks noChangeArrowheads="1"/>
          </p:cNvSpPr>
          <p:nvPr/>
        </p:nvSpPr>
        <p:spPr bwMode="auto">
          <a:xfrm rot="2700000">
            <a:off x="3124200" y="2689249"/>
            <a:ext cx="2743200" cy="2743200"/>
          </a:xfrm>
          <a:prstGeom prst="rect">
            <a:avLst/>
          </a:prstGeom>
          <a:solidFill>
            <a:srgbClr val="C0C0C0"/>
          </a:solidFill>
          <a:ln w="25400">
            <a:solidFill>
              <a:srgbClr val="808080"/>
            </a:solidFill>
            <a:miter lim="800000"/>
            <a:headEnd/>
            <a:tailEnd/>
          </a:ln>
          <a:effectLst/>
        </p:spPr>
        <p:txBody>
          <a:bodyPr wrap="none" anchor="ctr"/>
          <a:lstStyle/>
          <a:p>
            <a:pPr algn="ctr"/>
            <a:endParaRPr lang="zh-CN" altLang="en-US">
              <a:solidFill>
                <a:srgbClr val="000000"/>
              </a:solidFill>
              <a:ea typeface="宋体" pitchFamily="2" charset="-122"/>
            </a:endParaRPr>
          </a:p>
        </p:txBody>
      </p:sp>
      <p:sp>
        <p:nvSpPr>
          <p:cNvPr id="36" name="Rectangle 17"/>
          <p:cNvSpPr>
            <a:spLocks noChangeArrowheads="1"/>
          </p:cNvSpPr>
          <p:nvPr/>
        </p:nvSpPr>
        <p:spPr bwMode="black">
          <a:xfrm>
            <a:off x="3429000" y="3679849"/>
            <a:ext cx="2133600" cy="646331"/>
          </a:xfrm>
          <a:prstGeom prst="rect">
            <a:avLst/>
          </a:prstGeom>
          <a:noFill/>
          <a:ln w="9525" algn="ctr">
            <a:noFill/>
            <a:miter lim="800000"/>
            <a:headEnd/>
            <a:tailEnd/>
          </a:ln>
          <a:effectLst/>
        </p:spPr>
        <p:txBody>
          <a:bodyPr>
            <a:spAutoFit/>
          </a:bodyPr>
          <a:lstStyle/>
          <a:p>
            <a:pPr algn="ctr"/>
            <a:r>
              <a:rPr lang="zh-CN" altLang="en-US" sz="3600" b="1" dirty="0" smtClean="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决策</a:t>
            </a:r>
            <a:endParaRPr lang="en-US" altLang="zh-CN" sz="36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grpSp>
        <p:nvGrpSpPr>
          <p:cNvPr id="37" name="Group 34"/>
          <p:cNvGrpSpPr>
            <a:grpSpLocks/>
          </p:cNvGrpSpPr>
          <p:nvPr/>
        </p:nvGrpSpPr>
        <p:grpSpPr bwMode="auto">
          <a:xfrm>
            <a:off x="3870325" y="1949474"/>
            <a:ext cx="1336675" cy="1346200"/>
            <a:chOff x="2390" y="1358"/>
            <a:chExt cx="842" cy="848"/>
          </a:xfrm>
        </p:grpSpPr>
        <p:sp>
          <p:nvSpPr>
            <p:cNvPr id="38" name="AutoShape 4"/>
            <p:cNvSpPr>
              <a:spLocks noChangeArrowheads="1"/>
            </p:cNvSpPr>
            <p:nvPr/>
          </p:nvSpPr>
          <p:spPr bwMode="gray">
            <a:xfrm>
              <a:off x="2390" y="1358"/>
              <a:ext cx="842" cy="848"/>
            </a:xfrm>
            <a:prstGeom prst="roundRect">
              <a:avLst>
                <a:gd name="adj" fmla="val 13537"/>
              </a:avLst>
            </a:prstGeom>
            <a:gradFill rotWithShape="0">
              <a:gsLst>
                <a:gs pos="0">
                  <a:srgbClr val="BBE0E3">
                    <a:gamma/>
                    <a:shade val="46275"/>
                    <a:invGamma/>
                  </a:srgbClr>
                </a:gs>
                <a:gs pos="50000">
                  <a:srgbClr val="BBE0E3"/>
                </a:gs>
                <a:gs pos="100000">
                  <a:srgbClr val="BBE0E3">
                    <a:gamma/>
                    <a:shade val="46275"/>
                    <a:invGamma/>
                  </a:srgbClr>
                </a:gs>
              </a:gsLst>
              <a:lin ang="2700000" scaled="1"/>
            </a:gradFill>
            <a:ln w="38100">
              <a:solidFill>
                <a:srgbClr val="EAEAEA"/>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rgbClr val="000000"/>
                </a:solidFill>
                <a:effectLst/>
                <a:uLnTx/>
                <a:uFillTx/>
                <a:ea typeface="宋体" pitchFamily="2" charset="-122"/>
              </a:endParaRPr>
            </a:p>
          </p:txBody>
        </p:sp>
        <p:pic>
          <p:nvPicPr>
            <p:cNvPr id="39" name="Picture 26" descr="Picture3"/>
            <p:cNvPicPr>
              <a:picLocks noChangeAspect="1" noChangeArrowheads="1"/>
            </p:cNvPicPr>
            <p:nvPr/>
          </p:nvPicPr>
          <p:blipFill>
            <a:blip r:embed="rId2"/>
            <a:srcRect/>
            <a:stretch>
              <a:fillRect/>
            </a:stretch>
          </p:blipFill>
          <p:spPr bwMode="auto">
            <a:xfrm>
              <a:off x="2430" y="1927"/>
              <a:ext cx="309" cy="246"/>
            </a:xfrm>
            <a:prstGeom prst="rect">
              <a:avLst/>
            </a:prstGeom>
            <a:noFill/>
            <a:ln w="9525">
              <a:noFill/>
              <a:miter lim="800000"/>
              <a:headEnd/>
              <a:tailEnd/>
            </a:ln>
          </p:spPr>
        </p:pic>
        <p:pic>
          <p:nvPicPr>
            <p:cNvPr id="40" name="Picture 27" descr="Picture3"/>
            <p:cNvPicPr>
              <a:picLocks noChangeAspect="1" noChangeArrowheads="1"/>
            </p:cNvPicPr>
            <p:nvPr/>
          </p:nvPicPr>
          <p:blipFill>
            <a:blip r:embed="rId2"/>
            <a:srcRect/>
            <a:stretch>
              <a:fillRect/>
            </a:stretch>
          </p:blipFill>
          <p:spPr bwMode="auto">
            <a:xfrm rot="10800000">
              <a:off x="2881" y="1380"/>
              <a:ext cx="309" cy="246"/>
            </a:xfrm>
            <a:prstGeom prst="rect">
              <a:avLst/>
            </a:prstGeom>
            <a:noFill/>
            <a:ln w="9525">
              <a:noFill/>
              <a:miter lim="800000"/>
              <a:headEnd/>
              <a:tailEnd/>
            </a:ln>
          </p:spPr>
        </p:pic>
      </p:grpSp>
      <p:grpSp>
        <p:nvGrpSpPr>
          <p:cNvPr id="41" name="Group 35"/>
          <p:cNvGrpSpPr>
            <a:grpSpLocks/>
          </p:cNvGrpSpPr>
          <p:nvPr/>
        </p:nvGrpSpPr>
        <p:grpSpPr bwMode="auto">
          <a:xfrm>
            <a:off x="5656263" y="3375049"/>
            <a:ext cx="1339850" cy="1346200"/>
            <a:chOff x="3515" y="2256"/>
            <a:chExt cx="844" cy="848"/>
          </a:xfrm>
        </p:grpSpPr>
        <p:sp>
          <p:nvSpPr>
            <p:cNvPr id="42" name="AutoShape 5"/>
            <p:cNvSpPr>
              <a:spLocks noChangeArrowheads="1"/>
            </p:cNvSpPr>
            <p:nvPr/>
          </p:nvSpPr>
          <p:spPr bwMode="gray">
            <a:xfrm>
              <a:off x="3515" y="2256"/>
              <a:ext cx="844" cy="848"/>
            </a:xfrm>
            <a:prstGeom prst="roundRect">
              <a:avLst>
                <a:gd name="adj" fmla="val 12440"/>
              </a:avLst>
            </a:prstGeom>
            <a:gradFill rotWithShape="0">
              <a:gsLst>
                <a:gs pos="0">
                  <a:srgbClr val="333399">
                    <a:gamma/>
                    <a:shade val="46275"/>
                    <a:invGamma/>
                  </a:srgbClr>
                </a:gs>
                <a:gs pos="50000">
                  <a:srgbClr val="333399"/>
                </a:gs>
                <a:gs pos="100000">
                  <a:srgbClr val="333399">
                    <a:gamma/>
                    <a:shade val="46275"/>
                    <a:invGamma/>
                  </a:srgbClr>
                </a:gs>
              </a:gsLst>
              <a:lin ang="2700000" scaled="1"/>
            </a:gradFill>
            <a:ln w="38100">
              <a:solidFill>
                <a:srgbClr val="EAEAEA"/>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rgbClr val="000000"/>
                </a:solidFill>
                <a:effectLst/>
                <a:uLnTx/>
                <a:uFillTx/>
                <a:ea typeface="宋体" pitchFamily="2" charset="-122"/>
              </a:endParaRPr>
            </a:p>
          </p:txBody>
        </p:sp>
        <p:pic>
          <p:nvPicPr>
            <p:cNvPr id="43" name="Picture 28" descr="Picture3"/>
            <p:cNvPicPr>
              <a:picLocks noChangeAspect="1" noChangeArrowheads="1"/>
            </p:cNvPicPr>
            <p:nvPr/>
          </p:nvPicPr>
          <p:blipFill>
            <a:blip r:embed="rId2"/>
            <a:srcRect/>
            <a:stretch>
              <a:fillRect/>
            </a:stretch>
          </p:blipFill>
          <p:spPr bwMode="gray">
            <a:xfrm>
              <a:off x="3544" y="2826"/>
              <a:ext cx="309" cy="246"/>
            </a:xfrm>
            <a:prstGeom prst="rect">
              <a:avLst/>
            </a:prstGeom>
            <a:noFill/>
            <a:ln w="9525">
              <a:noFill/>
              <a:miter lim="800000"/>
              <a:headEnd/>
              <a:tailEnd/>
            </a:ln>
          </p:spPr>
        </p:pic>
        <p:pic>
          <p:nvPicPr>
            <p:cNvPr id="44" name="Picture 29" descr="Picture3"/>
            <p:cNvPicPr>
              <a:picLocks noChangeAspect="1" noChangeArrowheads="1"/>
            </p:cNvPicPr>
            <p:nvPr/>
          </p:nvPicPr>
          <p:blipFill>
            <a:blip r:embed="rId2"/>
            <a:srcRect/>
            <a:stretch>
              <a:fillRect/>
            </a:stretch>
          </p:blipFill>
          <p:spPr bwMode="gray">
            <a:xfrm rot="10800000">
              <a:off x="4013" y="2273"/>
              <a:ext cx="309" cy="246"/>
            </a:xfrm>
            <a:prstGeom prst="rect">
              <a:avLst/>
            </a:prstGeom>
            <a:noFill/>
            <a:ln w="9525">
              <a:noFill/>
              <a:miter lim="800000"/>
              <a:headEnd/>
              <a:tailEnd/>
            </a:ln>
          </p:spPr>
        </p:pic>
      </p:grpSp>
      <p:grpSp>
        <p:nvGrpSpPr>
          <p:cNvPr id="45" name="Group 36"/>
          <p:cNvGrpSpPr>
            <a:grpSpLocks/>
          </p:cNvGrpSpPr>
          <p:nvPr/>
        </p:nvGrpSpPr>
        <p:grpSpPr bwMode="auto">
          <a:xfrm>
            <a:off x="3838575" y="4891112"/>
            <a:ext cx="1336675" cy="1346200"/>
            <a:chOff x="2370" y="3211"/>
            <a:chExt cx="842" cy="848"/>
          </a:xfrm>
        </p:grpSpPr>
        <p:sp>
          <p:nvSpPr>
            <p:cNvPr id="46" name="AutoShape 7"/>
            <p:cNvSpPr>
              <a:spLocks noChangeArrowheads="1"/>
            </p:cNvSpPr>
            <p:nvPr/>
          </p:nvSpPr>
          <p:spPr bwMode="gray">
            <a:xfrm>
              <a:off x="2370" y="3211"/>
              <a:ext cx="842" cy="848"/>
            </a:xfrm>
            <a:prstGeom prst="roundRect">
              <a:avLst>
                <a:gd name="adj" fmla="val 13537"/>
              </a:avLst>
            </a:prstGeom>
            <a:gradFill rotWithShape="1">
              <a:gsLst>
                <a:gs pos="0">
                  <a:srgbClr val="009999">
                    <a:gamma/>
                    <a:shade val="46275"/>
                    <a:invGamma/>
                  </a:srgbClr>
                </a:gs>
                <a:gs pos="50000">
                  <a:srgbClr val="009999"/>
                </a:gs>
                <a:gs pos="100000">
                  <a:srgbClr val="009999">
                    <a:gamma/>
                    <a:shade val="46275"/>
                    <a:invGamma/>
                  </a:srgbClr>
                </a:gs>
              </a:gsLst>
              <a:lin ang="2700000" scaled="1"/>
            </a:gradFill>
            <a:ln w="38100">
              <a:solidFill>
                <a:srgbClr val="EAEAEA"/>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smtClean="0">
                <a:ln>
                  <a:noFill/>
                </a:ln>
                <a:solidFill>
                  <a:srgbClr val="000000"/>
                </a:solidFill>
                <a:effectLst/>
                <a:uLnTx/>
                <a:uFillTx/>
                <a:ea typeface="宋体" pitchFamily="2" charset="-122"/>
              </a:endParaRPr>
            </a:p>
          </p:txBody>
        </p:sp>
        <p:pic>
          <p:nvPicPr>
            <p:cNvPr id="47" name="Picture 30" descr="Picture3"/>
            <p:cNvPicPr>
              <a:picLocks noChangeAspect="1" noChangeArrowheads="1"/>
            </p:cNvPicPr>
            <p:nvPr/>
          </p:nvPicPr>
          <p:blipFill>
            <a:blip r:embed="rId2"/>
            <a:srcRect/>
            <a:stretch>
              <a:fillRect/>
            </a:stretch>
          </p:blipFill>
          <p:spPr bwMode="gray">
            <a:xfrm>
              <a:off x="2406" y="3781"/>
              <a:ext cx="309" cy="246"/>
            </a:xfrm>
            <a:prstGeom prst="rect">
              <a:avLst/>
            </a:prstGeom>
            <a:noFill/>
            <a:ln w="9525">
              <a:noFill/>
              <a:miter lim="800000"/>
              <a:headEnd/>
              <a:tailEnd/>
            </a:ln>
          </p:spPr>
        </p:pic>
        <p:pic>
          <p:nvPicPr>
            <p:cNvPr id="48" name="Picture 31" descr="Picture3"/>
            <p:cNvPicPr>
              <a:picLocks noChangeAspect="1" noChangeArrowheads="1"/>
            </p:cNvPicPr>
            <p:nvPr/>
          </p:nvPicPr>
          <p:blipFill>
            <a:blip r:embed="rId2"/>
            <a:srcRect/>
            <a:stretch>
              <a:fillRect/>
            </a:stretch>
          </p:blipFill>
          <p:spPr bwMode="gray">
            <a:xfrm rot="10800000">
              <a:off x="2863" y="3228"/>
              <a:ext cx="309" cy="246"/>
            </a:xfrm>
            <a:prstGeom prst="rect">
              <a:avLst/>
            </a:prstGeom>
            <a:noFill/>
            <a:ln w="9525">
              <a:noFill/>
              <a:miter lim="800000"/>
              <a:headEnd/>
              <a:tailEnd/>
            </a:ln>
          </p:spPr>
        </p:pic>
      </p:grpSp>
      <p:grpSp>
        <p:nvGrpSpPr>
          <p:cNvPr id="49" name="Group 37"/>
          <p:cNvGrpSpPr>
            <a:grpSpLocks/>
          </p:cNvGrpSpPr>
          <p:nvPr/>
        </p:nvGrpSpPr>
        <p:grpSpPr bwMode="auto">
          <a:xfrm>
            <a:off x="1966913" y="3295674"/>
            <a:ext cx="1336675" cy="1346200"/>
            <a:chOff x="1197" y="2249"/>
            <a:chExt cx="842" cy="848"/>
          </a:xfrm>
        </p:grpSpPr>
        <p:sp>
          <p:nvSpPr>
            <p:cNvPr id="50" name="AutoShape 6"/>
            <p:cNvSpPr>
              <a:spLocks noChangeArrowheads="1"/>
            </p:cNvSpPr>
            <p:nvPr/>
          </p:nvSpPr>
          <p:spPr bwMode="gray">
            <a:xfrm>
              <a:off x="1197" y="2249"/>
              <a:ext cx="842" cy="848"/>
            </a:xfrm>
            <a:prstGeom prst="roundRect">
              <a:avLst>
                <a:gd name="adj" fmla="val 11875"/>
              </a:avLst>
            </a:prstGeom>
            <a:gradFill rotWithShape="1">
              <a:gsLst>
                <a:gs pos="0">
                  <a:srgbClr val="006BD6">
                    <a:gamma/>
                    <a:shade val="46275"/>
                    <a:invGamma/>
                  </a:srgbClr>
                </a:gs>
                <a:gs pos="50000">
                  <a:srgbClr val="006BD6"/>
                </a:gs>
                <a:gs pos="100000">
                  <a:srgbClr val="006BD6">
                    <a:gamma/>
                    <a:shade val="46275"/>
                    <a:invGamma/>
                  </a:srgbClr>
                </a:gs>
              </a:gsLst>
              <a:lin ang="2700000" scaled="1"/>
            </a:gradFill>
            <a:ln w="38100">
              <a:solidFill>
                <a:srgbClr val="EAEAEA"/>
              </a:solidFill>
              <a:round/>
              <a:headEnd/>
              <a:tailEnd/>
            </a:ln>
          </p:spPr>
          <p:txBody>
            <a:bodyPr wrap="none" anchor="ctr"/>
            <a:lstStyle/>
            <a:p>
              <a:pPr algn="ctr"/>
              <a:endParaRPr lang="zh-CN" altLang="zh-CN">
                <a:solidFill>
                  <a:srgbClr val="000000"/>
                </a:solidFill>
                <a:ea typeface="宋体" pitchFamily="2" charset="-122"/>
              </a:endParaRPr>
            </a:p>
          </p:txBody>
        </p:sp>
        <p:pic>
          <p:nvPicPr>
            <p:cNvPr id="51" name="Picture 32" descr="Picture3"/>
            <p:cNvPicPr>
              <a:picLocks noChangeAspect="1" noChangeArrowheads="1"/>
            </p:cNvPicPr>
            <p:nvPr/>
          </p:nvPicPr>
          <p:blipFill>
            <a:blip r:embed="rId2"/>
            <a:srcRect/>
            <a:stretch>
              <a:fillRect/>
            </a:stretch>
          </p:blipFill>
          <p:spPr bwMode="auto">
            <a:xfrm>
              <a:off x="1224" y="2832"/>
              <a:ext cx="309" cy="246"/>
            </a:xfrm>
            <a:prstGeom prst="rect">
              <a:avLst/>
            </a:prstGeom>
            <a:noFill/>
            <a:ln w="9525">
              <a:noFill/>
              <a:miter lim="800000"/>
              <a:headEnd/>
              <a:tailEnd/>
            </a:ln>
          </p:spPr>
        </p:pic>
        <p:pic>
          <p:nvPicPr>
            <p:cNvPr id="52" name="Picture 33" descr="Picture3"/>
            <p:cNvPicPr>
              <a:picLocks noChangeAspect="1" noChangeArrowheads="1"/>
            </p:cNvPicPr>
            <p:nvPr/>
          </p:nvPicPr>
          <p:blipFill>
            <a:blip r:embed="rId2"/>
            <a:srcRect/>
            <a:stretch>
              <a:fillRect/>
            </a:stretch>
          </p:blipFill>
          <p:spPr bwMode="auto">
            <a:xfrm rot="10800000">
              <a:off x="1687" y="2267"/>
              <a:ext cx="309" cy="246"/>
            </a:xfrm>
            <a:prstGeom prst="rect">
              <a:avLst/>
            </a:prstGeom>
            <a:noFill/>
            <a:ln w="9525">
              <a:noFill/>
              <a:miter lim="800000"/>
              <a:headEnd/>
              <a:tailEnd/>
            </a:ln>
          </p:spPr>
        </p:pic>
      </p:grpSp>
      <p:sp>
        <p:nvSpPr>
          <p:cNvPr id="53" name="Rectangle 9"/>
          <p:cNvSpPr>
            <a:spLocks noChangeArrowheads="1"/>
          </p:cNvSpPr>
          <p:nvPr/>
        </p:nvSpPr>
        <p:spPr bwMode="white">
          <a:xfrm>
            <a:off x="1966913" y="3679849"/>
            <a:ext cx="1295400" cy="646331"/>
          </a:xfrm>
          <a:prstGeom prst="rect">
            <a:avLst/>
          </a:prstGeom>
          <a:noFill/>
          <a:ln w="9525">
            <a:noFill/>
            <a:miter lim="800000"/>
            <a:headEnd/>
            <a:tailEnd/>
          </a:ln>
          <a:effectLst>
            <a:outerShdw dist="17961" dir="2700000" algn="ctr" rotWithShape="0">
              <a:srgbClr val="080808">
                <a:alpha val="50000"/>
              </a:srgbClr>
            </a:outerShdw>
          </a:effectLst>
        </p:spPr>
        <p:txBody>
          <a:bodyPr>
            <a:spAutoFit/>
          </a:bodyPr>
          <a:lstStyle/>
          <a:p>
            <a:pPr algn="ctr" eaLnBrk="0" hangingPunct="0">
              <a:defRPr/>
            </a:pPr>
            <a:r>
              <a:rPr lang="zh-CN" altLang="en-US" b="1" dirty="0">
                <a:solidFill>
                  <a:schemeClr val="bg1"/>
                </a:solidFill>
              </a:rPr>
              <a:t>多目标综合决策</a:t>
            </a:r>
            <a:endParaRPr lang="en-US" b="1" dirty="0">
              <a:solidFill>
                <a:schemeClr val="bg1"/>
              </a:solidFill>
              <a:ea typeface="宋体" pitchFamily="2" charset="-122"/>
            </a:endParaRPr>
          </a:p>
        </p:txBody>
      </p:sp>
      <p:sp>
        <p:nvSpPr>
          <p:cNvPr id="54" name="Rectangle 10"/>
          <p:cNvSpPr>
            <a:spLocks noChangeArrowheads="1"/>
          </p:cNvSpPr>
          <p:nvPr/>
        </p:nvSpPr>
        <p:spPr bwMode="white">
          <a:xfrm>
            <a:off x="5718175" y="3679849"/>
            <a:ext cx="1295400" cy="923330"/>
          </a:xfrm>
          <a:prstGeom prst="rect">
            <a:avLst/>
          </a:prstGeom>
          <a:noFill/>
          <a:ln w="9525">
            <a:noFill/>
            <a:miter lim="800000"/>
            <a:headEnd/>
            <a:tailEnd/>
          </a:ln>
          <a:effectLst>
            <a:outerShdw dist="17961" dir="2700000" algn="ctr" rotWithShape="0">
              <a:srgbClr val="080808">
                <a:alpha val="50000"/>
              </a:srgbClr>
            </a:outerShdw>
          </a:effectLst>
        </p:spPr>
        <p:txBody>
          <a:bodyPr>
            <a:spAutoFit/>
          </a:bodyPr>
          <a:lstStyle/>
          <a:p>
            <a:pPr eaLnBrk="1" hangingPunct="1">
              <a:spcBef>
                <a:spcPct val="25000"/>
              </a:spcBef>
              <a:buClr>
                <a:schemeClr val="tx1"/>
              </a:buClr>
              <a:buFont typeface="Wingdings" panose="05000000000000000000" pitchFamily="2" charset="2"/>
              <a:buNone/>
            </a:pPr>
            <a:r>
              <a:rPr lang="zh-CN" altLang="en-US" b="1" dirty="0">
                <a:solidFill>
                  <a:schemeClr val="bg1"/>
                </a:solidFill>
              </a:rPr>
              <a:t>用信息系统支持和辅助决策</a:t>
            </a:r>
            <a:endParaRPr lang="en-US" altLang="zh-CN" b="1" dirty="0">
              <a:solidFill>
                <a:schemeClr val="bg1"/>
              </a:solidFill>
            </a:endParaRPr>
          </a:p>
        </p:txBody>
      </p:sp>
      <p:sp>
        <p:nvSpPr>
          <p:cNvPr id="55" name="Rectangle 8"/>
          <p:cNvSpPr>
            <a:spLocks noChangeArrowheads="1"/>
          </p:cNvSpPr>
          <p:nvPr/>
        </p:nvSpPr>
        <p:spPr bwMode="white">
          <a:xfrm>
            <a:off x="3871913" y="2145630"/>
            <a:ext cx="1295400" cy="923330"/>
          </a:xfrm>
          <a:prstGeom prst="rect">
            <a:avLst/>
          </a:prstGeom>
          <a:noFill/>
          <a:ln w="9525">
            <a:noFill/>
            <a:miter lim="800000"/>
            <a:headEnd/>
            <a:tailEnd/>
          </a:ln>
          <a:effectLst>
            <a:outerShdw dist="17961" dir="2700000" algn="ctr" rotWithShape="0">
              <a:srgbClr val="080808">
                <a:alpha val="50000"/>
              </a:srgbClr>
            </a:outerShdw>
          </a:effectLst>
        </p:spPr>
        <p:txBody>
          <a:bodyPr>
            <a:spAutoFit/>
          </a:bodyPr>
          <a:lstStyle/>
          <a:p>
            <a:pPr algn="ctr" eaLnBrk="0" hangingPunct="0">
              <a:defRPr/>
            </a:pPr>
            <a:r>
              <a:rPr lang="zh-CN" altLang="en-US" b="1" dirty="0">
                <a:solidFill>
                  <a:schemeClr val="bg1"/>
                </a:solidFill>
              </a:rPr>
              <a:t>战略</a:t>
            </a:r>
            <a:r>
              <a:rPr lang="zh-CN" altLang="en-US" b="1" dirty="0" smtClean="0">
                <a:solidFill>
                  <a:schemeClr val="bg1"/>
                </a:solidFill>
              </a:rPr>
              <a:t>决策</a:t>
            </a:r>
            <a:endParaRPr lang="en-US" altLang="zh-CN" b="1" dirty="0" smtClean="0">
              <a:solidFill>
                <a:schemeClr val="bg1"/>
              </a:solidFill>
            </a:endParaRPr>
          </a:p>
          <a:p>
            <a:pPr algn="ctr" eaLnBrk="0" hangingPunct="0">
              <a:defRPr/>
            </a:pPr>
            <a:r>
              <a:rPr lang="zh-CN" altLang="en-US" b="1" dirty="0" smtClean="0">
                <a:solidFill>
                  <a:srgbClr val="FEFEFE"/>
                </a:solidFill>
                <a:ea typeface="宋体" pitchFamily="2" charset="-122"/>
              </a:rPr>
              <a:t>向更远的未来发展</a:t>
            </a:r>
            <a:endParaRPr lang="en-US" b="1" dirty="0">
              <a:solidFill>
                <a:srgbClr val="FEFEFE"/>
              </a:solidFill>
              <a:ea typeface="宋体" pitchFamily="2" charset="-122"/>
            </a:endParaRPr>
          </a:p>
        </p:txBody>
      </p:sp>
      <p:sp>
        <p:nvSpPr>
          <p:cNvPr id="56" name="Rectangle 11"/>
          <p:cNvSpPr>
            <a:spLocks noChangeArrowheads="1"/>
          </p:cNvSpPr>
          <p:nvPr/>
        </p:nvSpPr>
        <p:spPr bwMode="white">
          <a:xfrm>
            <a:off x="3871913" y="5249887"/>
            <a:ext cx="1295400" cy="646331"/>
          </a:xfrm>
          <a:prstGeom prst="rect">
            <a:avLst/>
          </a:prstGeom>
          <a:noFill/>
          <a:ln w="9525">
            <a:noFill/>
            <a:miter lim="800000"/>
            <a:headEnd/>
            <a:tailEnd/>
          </a:ln>
          <a:effectLst>
            <a:outerShdw dist="17961" dir="2700000" algn="ctr" rotWithShape="0">
              <a:srgbClr val="080808">
                <a:alpha val="50000"/>
              </a:srgbClr>
            </a:outerShdw>
          </a:effectLst>
        </p:spPr>
        <p:txBody>
          <a:bodyPr>
            <a:spAutoFit/>
          </a:bodyPr>
          <a:lstStyle/>
          <a:p>
            <a:pPr algn="ctr" eaLnBrk="0" hangingPunct="0">
              <a:defRPr/>
            </a:pPr>
            <a:r>
              <a:rPr lang="zh-CN" altLang="en-US" b="1" dirty="0">
                <a:solidFill>
                  <a:schemeClr val="bg1"/>
                </a:solidFill>
              </a:rPr>
              <a:t>定量与定性相结合</a:t>
            </a:r>
            <a:endParaRPr lang="en-US" b="1" dirty="0">
              <a:solidFill>
                <a:schemeClr val="bg1"/>
              </a:solidFill>
              <a:ea typeface="宋体" pitchFamily="2" charset="-122"/>
            </a:endParaRPr>
          </a:p>
        </p:txBody>
      </p:sp>
      <p:sp>
        <p:nvSpPr>
          <p:cNvPr id="57" name="Text Box 2"/>
          <p:cNvSpPr txBox="1">
            <a:spLocks noChangeArrowheads="1"/>
          </p:cNvSpPr>
          <p:nvPr/>
        </p:nvSpPr>
        <p:spPr bwMode="auto">
          <a:xfrm>
            <a:off x="221456" y="1307953"/>
            <a:ext cx="8624887"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25000"/>
              </a:spcBef>
              <a:buClr>
                <a:schemeClr val="tx1"/>
              </a:buClr>
              <a:buFont typeface="Wingdings" panose="05000000000000000000" pitchFamily="2" charset="2"/>
              <a:buNone/>
            </a:pPr>
            <a:r>
              <a:rPr lang="zh-CN" altLang="en-US" sz="2400" dirty="0" smtClean="0"/>
              <a:t>决策的发展方向</a:t>
            </a:r>
            <a:endParaRPr lang="en-US" altLang="zh-CN" sz="2400" dirty="0" smtClean="0"/>
          </a:p>
        </p:txBody>
      </p:sp>
    </p:spTree>
    <p:extLst>
      <p:ext uri="{BB962C8B-B14F-4D97-AF65-F5344CB8AC3E}">
        <p14:creationId xmlns:p14="http://schemas.microsoft.com/office/powerpoint/2010/main" xmlns="" val="5904842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pPr algn="l"/>
            <a:r>
              <a:rPr lang="zh-CN" altLang="en-US" kern="0" dirty="0" smtClean="0"/>
              <a:t>决策学</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28</a:t>
            </a:fld>
            <a:endParaRPr lang="en-US" altLang="zh-CN"/>
          </a:p>
        </p:txBody>
      </p:sp>
      <p:pic>
        <p:nvPicPr>
          <p:cNvPr id="2" name="图片 1"/>
          <p:cNvPicPr>
            <a:picLocks noChangeAspect="1"/>
          </p:cNvPicPr>
          <p:nvPr/>
        </p:nvPicPr>
        <p:blipFill>
          <a:blip r:embed="rId3"/>
          <a:stretch>
            <a:fillRect/>
          </a:stretch>
        </p:blipFill>
        <p:spPr>
          <a:xfrm>
            <a:off x="2912043" y="1628800"/>
            <a:ext cx="3243713" cy="4549207"/>
          </a:xfrm>
          <a:prstGeom prst="rect">
            <a:avLst/>
          </a:prstGeom>
        </p:spPr>
      </p:pic>
    </p:spTree>
    <p:extLst>
      <p:ext uri="{BB962C8B-B14F-4D97-AF65-F5344CB8AC3E}">
        <p14:creationId xmlns:p14="http://schemas.microsoft.com/office/powerpoint/2010/main" xmlns="" val="26133119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企业信息化</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29</a:t>
            </a:fld>
            <a:endParaRPr lang="en-US" altLang="zh-CN"/>
          </a:p>
        </p:txBody>
      </p:sp>
      <p:pic>
        <p:nvPicPr>
          <p:cNvPr id="6" name="Picture 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0825" y="4293071"/>
            <a:ext cx="1008063" cy="141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圆角矩形标注 6"/>
          <p:cNvSpPr>
            <a:spLocks noChangeArrowheads="1"/>
          </p:cNvSpPr>
          <p:nvPr/>
        </p:nvSpPr>
        <p:spPr bwMode="auto">
          <a:xfrm>
            <a:off x="684213" y="1484784"/>
            <a:ext cx="7272337" cy="3384550"/>
          </a:xfrm>
          <a:prstGeom prst="wedgeRoundRectCallout">
            <a:avLst>
              <a:gd name="adj1" fmla="val -20292"/>
              <a:gd name="adj2" fmla="val 23356"/>
              <a:gd name="adj3" fmla="val 16667"/>
            </a:avLst>
          </a:prstGeom>
          <a:noFill/>
          <a:ln w="9525" algn="ctr">
            <a:solidFill>
              <a:srgbClr val="7F7F7F"/>
            </a:solidFill>
            <a:miter lim="800000"/>
            <a:headEnd/>
            <a:tailEnd/>
          </a:ln>
        </p:spPr>
        <p:txBody>
          <a:bodyPr anchor="ctr"/>
          <a:lstStyle/>
          <a:p>
            <a:pPr>
              <a:defRPr/>
            </a:pPr>
            <a:endParaRPr lang="en-US" altLang="zh-CN" sz="2000">
              <a:solidFill>
                <a:srgbClr val="262626"/>
              </a:solidFill>
              <a:latin typeface="Mistral" pitchFamily="66" charset="0"/>
              <a:ea typeface="+mn-ea"/>
            </a:endParaRPr>
          </a:p>
        </p:txBody>
      </p:sp>
      <p:sp>
        <p:nvSpPr>
          <p:cNvPr id="8" name="矩形 76"/>
          <p:cNvSpPr>
            <a:spLocks noChangeArrowheads="1"/>
          </p:cNvSpPr>
          <p:nvPr/>
        </p:nvSpPr>
        <p:spPr bwMode="auto">
          <a:xfrm>
            <a:off x="1692275" y="1845146"/>
            <a:ext cx="5976938" cy="2647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lnSpc>
                <a:spcPct val="140000"/>
              </a:lnSpc>
            </a:pPr>
            <a:r>
              <a:rPr lang="en-US" altLang="zh-CN" dirty="0"/>
              <a:t> </a:t>
            </a:r>
            <a:r>
              <a:rPr lang="zh-CN" altLang="en-US" sz="2400" b="1" dirty="0">
                <a:solidFill>
                  <a:srgbClr val="FF5050"/>
                </a:solidFill>
              </a:rPr>
              <a:t>企业信息化</a:t>
            </a:r>
            <a:r>
              <a:rPr lang="zh-CN" altLang="en-US" sz="2400" b="1" dirty="0"/>
              <a:t>是指企业利用现代信息技术，通过对信息资源的深入开发和广泛利用，使企业资源合理配置，不断提高企业生产、经营、管理、决策的效率和水平，进而提高企业经济效益和企业市场竞争力的过程。</a:t>
            </a:r>
          </a:p>
        </p:txBody>
      </p:sp>
      <p:sp>
        <p:nvSpPr>
          <p:cNvPr id="9" name="椭圆 8"/>
          <p:cNvSpPr>
            <a:spLocks noChangeArrowheads="1"/>
          </p:cNvSpPr>
          <p:nvPr/>
        </p:nvSpPr>
        <p:spPr bwMode="auto">
          <a:xfrm>
            <a:off x="1116013" y="1772121"/>
            <a:ext cx="414337" cy="412750"/>
          </a:xfrm>
          <a:prstGeom prst="ellipse">
            <a:avLst/>
          </a:prstGeom>
          <a:solidFill>
            <a:schemeClr val="accent2"/>
          </a:solidFill>
          <a:ln w="25400" algn="ctr">
            <a:noFill/>
            <a:round/>
            <a:headEnd/>
            <a:tailEnd/>
          </a:ln>
        </p:spPr>
        <p:txBody>
          <a:bodyPr anchor="ctr"/>
          <a:lstStyle/>
          <a:p>
            <a:pPr algn="ctr" fontAlgn="auto">
              <a:spcBef>
                <a:spcPts val="0"/>
              </a:spcBef>
              <a:spcAft>
                <a:spcPts val="0"/>
              </a:spcAft>
              <a:defRPr/>
            </a:pPr>
            <a:endParaRPr lang="zh-CN" altLang="en-US" sz="1600" b="1" dirty="0">
              <a:solidFill>
                <a:srgbClr val="FF0000"/>
              </a:solidFill>
              <a:latin typeface="+mn-ea"/>
              <a:ea typeface="+mn-ea"/>
            </a:endParaRPr>
          </a:p>
        </p:txBody>
      </p:sp>
    </p:spTree>
    <p:extLst>
      <p:ext uri="{BB962C8B-B14F-4D97-AF65-F5344CB8AC3E}">
        <p14:creationId xmlns:p14="http://schemas.microsoft.com/office/powerpoint/2010/main" xmlns="" val="172337662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30163" y="-58018"/>
            <a:ext cx="8229600" cy="1143000"/>
          </a:xfrm>
        </p:spPr>
        <p:txBody>
          <a:bodyPr/>
          <a:lstStyle/>
          <a:p>
            <a:pPr eaLnBrk="1" hangingPunct="1">
              <a:defRPr/>
            </a:pPr>
            <a:r>
              <a:rPr lang="zh-CN" altLang="en-US" dirty="0"/>
              <a:t>案例：利丰（</a:t>
            </a:r>
            <a:r>
              <a:rPr lang="en-US" altLang="zh-CN" dirty="0"/>
              <a:t>Li &amp; Fung</a:t>
            </a:r>
            <a:r>
              <a:rPr lang="zh-CN" altLang="en-US" dirty="0"/>
              <a:t>）</a:t>
            </a:r>
          </a:p>
        </p:txBody>
      </p:sp>
      <p:sp>
        <p:nvSpPr>
          <p:cNvPr id="12291" name="Rectangle 3"/>
          <p:cNvSpPr>
            <a:spLocks noChangeArrowheads="1"/>
          </p:cNvSpPr>
          <p:nvPr/>
        </p:nvSpPr>
        <p:spPr bwMode="auto">
          <a:xfrm>
            <a:off x="971550" y="4260850"/>
            <a:ext cx="1849438" cy="1256326"/>
          </a:xfrm>
          <a:prstGeom prst="rect">
            <a:avLst/>
          </a:prstGeom>
          <a:solidFill>
            <a:schemeClr val="bg1"/>
          </a:solidFill>
          <a:ln w="12700">
            <a:solidFill>
              <a:schemeClr val="tx1"/>
            </a:solidFill>
            <a:miter lim="800000"/>
            <a:headEnd/>
            <a:tailEnd/>
          </a:ln>
        </p:spPr>
        <p:txBody>
          <a:bodyPr lIns="92029" tIns="46016" rIns="92029" bIns="46016">
            <a:spAutoFit/>
          </a:bodyP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dirty="0">
                <a:cs typeface="Arial" panose="020B0604020202020204" pitchFamily="34" charset="0"/>
              </a:rPr>
              <a:t>1976</a:t>
            </a:r>
            <a:r>
              <a:rPr lang="zh-CN" altLang="en-US" sz="1400" b="1" dirty="0">
                <a:cs typeface="Arial" panose="020B0604020202020204" pitchFamily="34" charset="0"/>
              </a:rPr>
              <a:t>年</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地区采购代理行业走向衰落</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冯国经、冯国纶兄弟接手管理利丰</a:t>
            </a:r>
          </a:p>
        </p:txBody>
      </p:sp>
      <p:sp>
        <p:nvSpPr>
          <p:cNvPr id="12292" name="Rectangle 4"/>
          <p:cNvSpPr>
            <a:spLocks noChangeArrowheads="1"/>
          </p:cNvSpPr>
          <p:nvPr/>
        </p:nvSpPr>
        <p:spPr bwMode="auto">
          <a:xfrm>
            <a:off x="3492500" y="4260850"/>
            <a:ext cx="2554288" cy="1256326"/>
          </a:xfrm>
          <a:prstGeom prst="rect">
            <a:avLst/>
          </a:prstGeom>
          <a:solidFill>
            <a:schemeClr val="bg1"/>
          </a:solidFill>
          <a:ln w="12700">
            <a:solidFill>
              <a:schemeClr val="tx1"/>
            </a:solidFill>
            <a:miter lim="800000"/>
            <a:headEnd/>
            <a:tailEnd/>
          </a:ln>
        </p:spPr>
        <p:txBody>
          <a:bodyPr lIns="92029" tIns="46016" rIns="92029" bIns="46016">
            <a:spAutoFit/>
          </a:bodyP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dirty="0">
                <a:cs typeface="Arial" panose="020B0604020202020204" pitchFamily="34" charset="0"/>
              </a:rPr>
              <a:t>20</a:t>
            </a:r>
            <a:r>
              <a:rPr lang="zh-CN" altLang="en-US" sz="1400" b="1" dirty="0">
                <a:cs typeface="Arial" panose="020B0604020202020204" pitchFamily="34" charset="0"/>
              </a:rPr>
              <a:t>世纪</a:t>
            </a:r>
            <a:r>
              <a:rPr lang="en-US" altLang="zh-CN" sz="1400" b="1" dirty="0">
                <a:cs typeface="Arial" panose="020B0604020202020204" pitchFamily="34" charset="0"/>
              </a:rPr>
              <a:t>80</a:t>
            </a:r>
            <a:r>
              <a:rPr lang="zh-CN" altLang="en-US" sz="1400" b="1" dirty="0">
                <a:cs typeface="Arial" panose="020B0604020202020204" pitchFamily="34" charset="0"/>
              </a:rPr>
              <a:t>年代后期</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从货源代理商拓展为生产计划的管理者和实施者</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在东亚地区管理和安排分散生产</a:t>
            </a:r>
          </a:p>
        </p:txBody>
      </p:sp>
      <p:grpSp>
        <p:nvGrpSpPr>
          <p:cNvPr id="12293" name="Group 5"/>
          <p:cNvGrpSpPr>
            <a:grpSpLocks/>
          </p:cNvGrpSpPr>
          <p:nvPr/>
        </p:nvGrpSpPr>
        <p:grpSpPr bwMode="auto">
          <a:xfrm>
            <a:off x="482600" y="3683000"/>
            <a:ext cx="8147050" cy="149225"/>
            <a:chOff x="0" y="0"/>
            <a:chExt cx="4737" cy="94"/>
          </a:xfrm>
        </p:grpSpPr>
        <p:sp>
          <p:nvSpPr>
            <p:cNvPr id="12311" name="Line 6"/>
            <p:cNvSpPr>
              <a:spLocks noChangeShapeType="1"/>
            </p:cNvSpPr>
            <p:nvPr/>
          </p:nvSpPr>
          <p:spPr bwMode="auto">
            <a:xfrm flipV="1">
              <a:off x="0"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2" name="Line 7"/>
            <p:cNvSpPr>
              <a:spLocks noChangeShapeType="1"/>
            </p:cNvSpPr>
            <p:nvPr/>
          </p:nvSpPr>
          <p:spPr bwMode="auto">
            <a:xfrm flipV="1">
              <a:off x="316"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3" name="Line 8"/>
            <p:cNvSpPr>
              <a:spLocks noChangeShapeType="1"/>
            </p:cNvSpPr>
            <p:nvPr/>
          </p:nvSpPr>
          <p:spPr bwMode="auto">
            <a:xfrm flipV="1">
              <a:off x="631"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4" name="Line 9"/>
            <p:cNvSpPr>
              <a:spLocks noChangeShapeType="1"/>
            </p:cNvSpPr>
            <p:nvPr/>
          </p:nvSpPr>
          <p:spPr bwMode="auto">
            <a:xfrm flipV="1">
              <a:off x="947"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5" name="Line 10"/>
            <p:cNvSpPr>
              <a:spLocks noChangeShapeType="1"/>
            </p:cNvSpPr>
            <p:nvPr/>
          </p:nvSpPr>
          <p:spPr bwMode="auto">
            <a:xfrm flipV="1">
              <a:off x="1263"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6" name="Line 11"/>
            <p:cNvSpPr>
              <a:spLocks noChangeShapeType="1"/>
            </p:cNvSpPr>
            <p:nvPr/>
          </p:nvSpPr>
          <p:spPr bwMode="auto">
            <a:xfrm flipV="1">
              <a:off x="1578"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7" name="Line 12"/>
            <p:cNvSpPr>
              <a:spLocks noChangeShapeType="1"/>
            </p:cNvSpPr>
            <p:nvPr/>
          </p:nvSpPr>
          <p:spPr bwMode="auto">
            <a:xfrm flipV="1">
              <a:off x="1894"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8" name="Line 13"/>
            <p:cNvSpPr>
              <a:spLocks noChangeShapeType="1"/>
            </p:cNvSpPr>
            <p:nvPr/>
          </p:nvSpPr>
          <p:spPr bwMode="auto">
            <a:xfrm flipV="1">
              <a:off x="2210"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19" name="Line 14"/>
            <p:cNvSpPr>
              <a:spLocks noChangeShapeType="1"/>
            </p:cNvSpPr>
            <p:nvPr/>
          </p:nvSpPr>
          <p:spPr bwMode="auto">
            <a:xfrm flipV="1">
              <a:off x="2526"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0" name="Line 15"/>
            <p:cNvSpPr>
              <a:spLocks noChangeShapeType="1"/>
            </p:cNvSpPr>
            <p:nvPr/>
          </p:nvSpPr>
          <p:spPr bwMode="auto">
            <a:xfrm flipV="1">
              <a:off x="2842"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1" name="Line 16"/>
            <p:cNvSpPr>
              <a:spLocks noChangeShapeType="1"/>
            </p:cNvSpPr>
            <p:nvPr/>
          </p:nvSpPr>
          <p:spPr bwMode="auto">
            <a:xfrm flipV="1">
              <a:off x="3158"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2" name="Line 17"/>
            <p:cNvSpPr>
              <a:spLocks noChangeShapeType="1"/>
            </p:cNvSpPr>
            <p:nvPr/>
          </p:nvSpPr>
          <p:spPr bwMode="auto">
            <a:xfrm flipV="1">
              <a:off x="3473"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3" name="Line 18"/>
            <p:cNvSpPr>
              <a:spLocks noChangeShapeType="1"/>
            </p:cNvSpPr>
            <p:nvPr/>
          </p:nvSpPr>
          <p:spPr bwMode="auto">
            <a:xfrm flipV="1">
              <a:off x="3789"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4" name="Line 19"/>
            <p:cNvSpPr>
              <a:spLocks noChangeShapeType="1"/>
            </p:cNvSpPr>
            <p:nvPr/>
          </p:nvSpPr>
          <p:spPr bwMode="auto">
            <a:xfrm flipV="1">
              <a:off x="4105"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5" name="Line 20"/>
            <p:cNvSpPr>
              <a:spLocks noChangeShapeType="1"/>
            </p:cNvSpPr>
            <p:nvPr/>
          </p:nvSpPr>
          <p:spPr bwMode="auto">
            <a:xfrm flipV="1">
              <a:off x="4420"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326" name="Line 21"/>
            <p:cNvSpPr>
              <a:spLocks noChangeShapeType="1"/>
            </p:cNvSpPr>
            <p:nvPr/>
          </p:nvSpPr>
          <p:spPr bwMode="auto">
            <a:xfrm flipV="1">
              <a:off x="4737" y="0"/>
              <a:ext cx="0" cy="94"/>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2294" name="Rectangle 22"/>
          <p:cNvSpPr>
            <a:spLocks noChangeArrowheads="1"/>
          </p:cNvSpPr>
          <p:nvPr/>
        </p:nvSpPr>
        <p:spPr bwMode="auto">
          <a:xfrm>
            <a:off x="220663" y="3917950"/>
            <a:ext cx="520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29" tIns="46016" rIns="92029" bIns="460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cs typeface="Arial" panose="020B0604020202020204" pitchFamily="34" charset="0"/>
              </a:rPr>
              <a:t>1906</a:t>
            </a:r>
          </a:p>
        </p:txBody>
      </p:sp>
      <p:sp>
        <p:nvSpPr>
          <p:cNvPr id="12295" name="Rectangle 23"/>
          <p:cNvSpPr>
            <a:spLocks noChangeArrowheads="1"/>
          </p:cNvSpPr>
          <p:nvPr/>
        </p:nvSpPr>
        <p:spPr bwMode="auto">
          <a:xfrm>
            <a:off x="3421063" y="3917950"/>
            <a:ext cx="520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29" tIns="46016" rIns="92029" bIns="460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cs typeface="Arial" panose="020B0604020202020204" pitchFamily="34" charset="0"/>
              </a:rPr>
              <a:t>1986</a:t>
            </a:r>
          </a:p>
        </p:txBody>
      </p:sp>
      <p:sp>
        <p:nvSpPr>
          <p:cNvPr id="12296" name="Rectangle 24"/>
          <p:cNvSpPr>
            <a:spLocks noChangeArrowheads="1"/>
          </p:cNvSpPr>
          <p:nvPr/>
        </p:nvSpPr>
        <p:spPr bwMode="auto">
          <a:xfrm>
            <a:off x="5651500" y="3917950"/>
            <a:ext cx="520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29" tIns="46016" rIns="92029" bIns="460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cs typeface="Arial" panose="020B0604020202020204" pitchFamily="34" charset="0"/>
              </a:rPr>
              <a:t>1992</a:t>
            </a:r>
          </a:p>
        </p:txBody>
      </p:sp>
      <p:sp>
        <p:nvSpPr>
          <p:cNvPr id="12297" name="Rectangle 25"/>
          <p:cNvSpPr>
            <a:spLocks noChangeArrowheads="1"/>
          </p:cNvSpPr>
          <p:nvPr/>
        </p:nvSpPr>
        <p:spPr bwMode="auto">
          <a:xfrm>
            <a:off x="6738938" y="3917950"/>
            <a:ext cx="520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29" tIns="46016" rIns="92029" bIns="460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cs typeface="Arial" panose="020B0604020202020204" pitchFamily="34" charset="0"/>
              </a:rPr>
              <a:t>1995</a:t>
            </a:r>
          </a:p>
        </p:txBody>
      </p:sp>
      <p:sp>
        <p:nvSpPr>
          <p:cNvPr id="12298" name="未知"/>
          <p:cNvSpPr>
            <a:spLocks/>
          </p:cNvSpPr>
          <p:nvPr/>
        </p:nvSpPr>
        <p:spPr bwMode="auto">
          <a:xfrm>
            <a:off x="525463" y="3154363"/>
            <a:ext cx="728662" cy="681037"/>
          </a:xfrm>
          <a:custGeom>
            <a:avLst/>
            <a:gdLst>
              <a:gd name="T0" fmla="*/ 2147483647 w 423"/>
              <a:gd name="T1" fmla="*/ 0 h 614"/>
              <a:gd name="T2" fmla="*/ 2147483647 w 423"/>
              <a:gd name="T3" fmla="*/ 2147483647 h 614"/>
              <a:gd name="T4" fmla="*/ 0 w 423"/>
              <a:gd name="T5" fmla="*/ 2147483647 h 614"/>
              <a:gd name="T6" fmla="*/ 0 w 423"/>
              <a:gd name="T7" fmla="*/ 2147483647 h 614"/>
              <a:gd name="T8" fmla="*/ 0 60000 65536"/>
              <a:gd name="T9" fmla="*/ 0 60000 65536"/>
              <a:gd name="T10" fmla="*/ 0 60000 65536"/>
              <a:gd name="T11" fmla="*/ 0 60000 65536"/>
              <a:gd name="T12" fmla="*/ 0 w 423"/>
              <a:gd name="T13" fmla="*/ 0 h 614"/>
              <a:gd name="T14" fmla="*/ 423 w 423"/>
              <a:gd name="T15" fmla="*/ 614 h 614"/>
            </a:gdLst>
            <a:ahLst/>
            <a:cxnLst>
              <a:cxn ang="T8">
                <a:pos x="T0" y="T1"/>
              </a:cxn>
              <a:cxn ang="T9">
                <a:pos x="T2" y="T3"/>
              </a:cxn>
              <a:cxn ang="T10">
                <a:pos x="T4" y="T5"/>
              </a:cxn>
              <a:cxn ang="T11">
                <a:pos x="T6" y="T7"/>
              </a:cxn>
            </a:cxnLst>
            <a:rect l="T12" t="T13" r="T14" b="T15"/>
            <a:pathLst>
              <a:path w="423" h="614">
                <a:moveTo>
                  <a:pt x="422" y="0"/>
                </a:moveTo>
                <a:lnTo>
                  <a:pt x="422" y="144"/>
                </a:lnTo>
                <a:lnTo>
                  <a:pt x="0" y="144"/>
                </a:lnTo>
                <a:lnTo>
                  <a:pt x="0" y="613"/>
                </a:lnTo>
              </a:path>
            </a:pathLst>
          </a:custGeom>
          <a:noFill/>
          <a:ln w="1270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299" name="未知"/>
          <p:cNvSpPr>
            <a:spLocks/>
          </p:cNvSpPr>
          <p:nvPr/>
        </p:nvSpPr>
        <p:spPr bwMode="auto">
          <a:xfrm>
            <a:off x="3376614" y="2904257"/>
            <a:ext cx="188860" cy="931143"/>
          </a:xfrm>
          <a:custGeom>
            <a:avLst/>
            <a:gdLst>
              <a:gd name="T0" fmla="*/ 2147483647 w 245"/>
              <a:gd name="T1" fmla="*/ 0 h 403"/>
              <a:gd name="T2" fmla="*/ 2147483647 w 245"/>
              <a:gd name="T3" fmla="*/ 2147483647 h 403"/>
              <a:gd name="T4" fmla="*/ 0 w 245"/>
              <a:gd name="T5" fmla="*/ 2147483647 h 403"/>
              <a:gd name="T6" fmla="*/ 0 w 245"/>
              <a:gd name="T7" fmla="*/ 2147483647 h 403"/>
              <a:gd name="T8" fmla="*/ 0 60000 65536"/>
              <a:gd name="T9" fmla="*/ 0 60000 65536"/>
              <a:gd name="T10" fmla="*/ 0 60000 65536"/>
              <a:gd name="T11" fmla="*/ 0 60000 65536"/>
              <a:gd name="T12" fmla="*/ 0 w 245"/>
              <a:gd name="T13" fmla="*/ 0 h 403"/>
              <a:gd name="T14" fmla="*/ 245 w 245"/>
              <a:gd name="T15" fmla="*/ 403 h 403"/>
            </a:gdLst>
            <a:ahLst/>
            <a:cxnLst>
              <a:cxn ang="T8">
                <a:pos x="T0" y="T1"/>
              </a:cxn>
              <a:cxn ang="T9">
                <a:pos x="T2" y="T3"/>
              </a:cxn>
              <a:cxn ang="T10">
                <a:pos x="T4" y="T5"/>
              </a:cxn>
              <a:cxn ang="T11">
                <a:pos x="T6" y="T7"/>
              </a:cxn>
            </a:cxnLst>
            <a:rect l="T12" t="T13" r="T14" b="T15"/>
            <a:pathLst>
              <a:path w="245" h="403">
                <a:moveTo>
                  <a:pt x="244" y="0"/>
                </a:moveTo>
                <a:lnTo>
                  <a:pt x="244" y="144"/>
                </a:lnTo>
                <a:lnTo>
                  <a:pt x="0" y="144"/>
                </a:lnTo>
                <a:lnTo>
                  <a:pt x="0" y="402"/>
                </a:lnTo>
              </a:path>
            </a:pathLst>
          </a:custGeom>
          <a:noFill/>
          <a:ln w="1270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0" name="未知"/>
          <p:cNvSpPr>
            <a:spLocks/>
          </p:cNvSpPr>
          <p:nvPr/>
        </p:nvSpPr>
        <p:spPr bwMode="auto">
          <a:xfrm>
            <a:off x="4955037" y="3803650"/>
            <a:ext cx="472625" cy="457200"/>
          </a:xfrm>
          <a:custGeom>
            <a:avLst/>
            <a:gdLst>
              <a:gd name="T0" fmla="*/ 2147483647 w 288"/>
              <a:gd name="T1" fmla="*/ 2147483647 h 364"/>
              <a:gd name="T2" fmla="*/ 2147483647 w 288"/>
              <a:gd name="T3" fmla="*/ 2147483647 h 364"/>
              <a:gd name="T4" fmla="*/ 0 w 288"/>
              <a:gd name="T5" fmla="*/ 2147483647 h 364"/>
              <a:gd name="T6" fmla="*/ 0 w 288"/>
              <a:gd name="T7" fmla="*/ 0 h 364"/>
              <a:gd name="T8" fmla="*/ 0 60000 65536"/>
              <a:gd name="T9" fmla="*/ 0 60000 65536"/>
              <a:gd name="T10" fmla="*/ 0 60000 65536"/>
              <a:gd name="T11" fmla="*/ 0 60000 65536"/>
              <a:gd name="T12" fmla="*/ 0 w 288"/>
              <a:gd name="T13" fmla="*/ 0 h 364"/>
              <a:gd name="T14" fmla="*/ 288 w 288"/>
              <a:gd name="T15" fmla="*/ 364 h 364"/>
            </a:gdLst>
            <a:ahLst/>
            <a:cxnLst>
              <a:cxn ang="T8">
                <a:pos x="T0" y="T1"/>
              </a:cxn>
              <a:cxn ang="T9">
                <a:pos x="T2" y="T3"/>
              </a:cxn>
              <a:cxn ang="T10">
                <a:pos x="T4" y="T5"/>
              </a:cxn>
              <a:cxn ang="T11">
                <a:pos x="T6" y="T7"/>
              </a:cxn>
            </a:cxnLst>
            <a:rect l="T12" t="T13" r="T14" b="T15"/>
            <a:pathLst>
              <a:path w="288" h="364">
                <a:moveTo>
                  <a:pt x="287" y="363"/>
                </a:moveTo>
                <a:lnTo>
                  <a:pt x="287" y="219"/>
                </a:lnTo>
                <a:lnTo>
                  <a:pt x="0" y="219"/>
                </a:lnTo>
                <a:lnTo>
                  <a:pt x="0" y="0"/>
                </a:lnTo>
              </a:path>
            </a:pathLst>
          </a:custGeom>
          <a:noFill/>
          <a:ln w="1270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1" name="未知"/>
          <p:cNvSpPr>
            <a:spLocks/>
          </p:cNvSpPr>
          <p:nvPr/>
        </p:nvSpPr>
        <p:spPr bwMode="auto">
          <a:xfrm>
            <a:off x="7885113" y="3370263"/>
            <a:ext cx="665162" cy="465137"/>
          </a:xfrm>
          <a:custGeom>
            <a:avLst/>
            <a:gdLst>
              <a:gd name="T0" fmla="*/ 0 w 387"/>
              <a:gd name="T1" fmla="*/ 0 h 518"/>
              <a:gd name="T2" fmla="*/ 0 w 387"/>
              <a:gd name="T3" fmla="*/ 2147483647 h 518"/>
              <a:gd name="T4" fmla="*/ 2147483647 w 387"/>
              <a:gd name="T5" fmla="*/ 2147483647 h 518"/>
              <a:gd name="T6" fmla="*/ 2147483647 w 387"/>
              <a:gd name="T7" fmla="*/ 2147483647 h 518"/>
              <a:gd name="T8" fmla="*/ 0 60000 65536"/>
              <a:gd name="T9" fmla="*/ 0 60000 65536"/>
              <a:gd name="T10" fmla="*/ 0 60000 65536"/>
              <a:gd name="T11" fmla="*/ 0 60000 65536"/>
              <a:gd name="T12" fmla="*/ 0 w 387"/>
              <a:gd name="T13" fmla="*/ 0 h 518"/>
              <a:gd name="T14" fmla="*/ 387 w 387"/>
              <a:gd name="T15" fmla="*/ 518 h 518"/>
            </a:gdLst>
            <a:ahLst/>
            <a:cxnLst>
              <a:cxn ang="T8">
                <a:pos x="T0" y="T1"/>
              </a:cxn>
              <a:cxn ang="T9">
                <a:pos x="T2" y="T3"/>
              </a:cxn>
              <a:cxn ang="T10">
                <a:pos x="T4" y="T5"/>
              </a:cxn>
              <a:cxn ang="T11">
                <a:pos x="T6" y="T7"/>
              </a:cxn>
            </a:cxnLst>
            <a:rect l="T12" t="T13" r="T14" b="T15"/>
            <a:pathLst>
              <a:path w="387" h="518">
                <a:moveTo>
                  <a:pt x="0" y="0"/>
                </a:moveTo>
                <a:lnTo>
                  <a:pt x="0" y="144"/>
                </a:lnTo>
                <a:lnTo>
                  <a:pt x="386" y="144"/>
                </a:lnTo>
                <a:lnTo>
                  <a:pt x="386" y="517"/>
                </a:lnTo>
              </a:path>
            </a:pathLst>
          </a:custGeom>
          <a:noFill/>
          <a:ln w="1270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2" name="Rectangle 30"/>
          <p:cNvSpPr>
            <a:spLocks noChangeArrowheads="1"/>
          </p:cNvSpPr>
          <p:nvPr/>
        </p:nvSpPr>
        <p:spPr bwMode="auto">
          <a:xfrm>
            <a:off x="287338" y="1887081"/>
            <a:ext cx="1771650" cy="1397903"/>
          </a:xfrm>
          <a:prstGeom prst="rect">
            <a:avLst/>
          </a:prstGeom>
          <a:solidFill>
            <a:schemeClr val="bg1"/>
          </a:solidFill>
          <a:ln w="12700">
            <a:solidFill>
              <a:schemeClr val="tx1"/>
            </a:solidFill>
            <a:miter lim="800000"/>
            <a:headEnd/>
            <a:tailEnd/>
          </a:ln>
        </p:spPr>
        <p:txBody>
          <a:bodyPr lIns="92029" tIns="46016" rIns="92029" bIns="46016">
            <a:spAutoFit/>
          </a:bodyP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dirty="0">
                <a:cs typeface="Arial" panose="020B0604020202020204" pitchFamily="34" charset="0"/>
              </a:rPr>
              <a:t>1906</a:t>
            </a:r>
            <a:r>
              <a:rPr lang="zh-CN" altLang="en-US" sz="1200" b="1" dirty="0">
                <a:cs typeface="Arial" panose="020B0604020202020204" pitchFamily="34" charset="0"/>
              </a:rPr>
              <a:t>年</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现任主席冯国经的祖父利用自己会说英语的优势而创办，作为国际贸易经纪人</a:t>
            </a:r>
            <a:r>
              <a:rPr lang="en-US" altLang="zh-CN" sz="1400" dirty="0">
                <a:cs typeface="Arial" panose="020B0604020202020204" pitchFamily="34" charset="0"/>
              </a:rPr>
              <a:t>/</a:t>
            </a:r>
            <a:r>
              <a:rPr lang="zh-CN" altLang="en-US" sz="1400" dirty="0">
                <a:cs typeface="Arial" panose="020B0604020202020204" pitchFamily="34" charset="0"/>
              </a:rPr>
              <a:t>采购代理商</a:t>
            </a:r>
          </a:p>
        </p:txBody>
      </p:sp>
      <p:sp>
        <p:nvSpPr>
          <p:cNvPr id="12303" name="Rectangle 31"/>
          <p:cNvSpPr>
            <a:spLocks noChangeArrowheads="1"/>
          </p:cNvSpPr>
          <p:nvPr/>
        </p:nvSpPr>
        <p:spPr bwMode="auto">
          <a:xfrm>
            <a:off x="2354263" y="1916832"/>
            <a:ext cx="2482850" cy="987425"/>
          </a:xfrm>
          <a:prstGeom prst="rect">
            <a:avLst/>
          </a:prstGeom>
          <a:solidFill>
            <a:schemeClr val="bg1"/>
          </a:solidFill>
          <a:ln w="12700">
            <a:solidFill>
              <a:schemeClr val="tx1"/>
            </a:solidFill>
            <a:miter lim="800000"/>
            <a:headEnd/>
            <a:tailEnd/>
          </a:ln>
        </p:spPr>
        <p:txBody>
          <a:bodyPr lIns="92029" tIns="46016" rIns="92029" bIns="46016">
            <a:spAutoFit/>
          </a:bodyP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dirty="0">
                <a:cs typeface="Arial" panose="020B0604020202020204" pitchFamily="34" charset="0"/>
              </a:rPr>
              <a:t>20</a:t>
            </a:r>
            <a:r>
              <a:rPr lang="zh-CN" altLang="en-US" sz="1200" b="1" dirty="0">
                <a:cs typeface="Arial" panose="020B0604020202020204" pitchFamily="34" charset="0"/>
              </a:rPr>
              <a:t>世纪</a:t>
            </a:r>
            <a:r>
              <a:rPr lang="en-US" altLang="zh-CN" sz="1200" b="1" dirty="0">
                <a:cs typeface="Arial" panose="020B0604020202020204" pitchFamily="34" charset="0"/>
              </a:rPr>
              <a:t>80</a:t>
            </a:r>
            <a:r>
              <a:rPr lang="zh-CN" altLang="en-US" sz="1200" b="1" dirty="0">
                <a:cs typeface="Arial" panose="020B0604020202020204" pitchFamily="34" charset="0"/>
              </a:rPr>
              <a:t>年代中期</a:t>
            </a:r>
            <a:endParaRPr lang="zh-CN" altLang="en-US" sz="1000" b="1" dirty="0">
              <a:cs typeface="Arial" panose="020B0604020202020204" pitchFamily="34" charset="0"/>
            </a:endParaRPr>
          </a:p>
          <a:p>
            <a:pPr>
              <a:spcBef>
                <a:spcPct val="20000"/>
              </a:spcBef>
              <a:buClr>
                <a:schemeClr val="tx2"/>
              </a:buClr>
              <a:buFont typeface="Wingdings" panose="05000000000000000000" pitchFamily="2" charset="2"/>
              <a:buChar char="§"/>
            </a:pPr>
            <a:r>
              <a:rPr lang="zh-CN" altLang="en-US" sz="1000" dirty="0">
                <a:cs typeface="Arial" panose="020B0604020202020204" pitchFamily="34" charset="0"/>
              </a:rPr>
              <a:t>在中国台湾地区、韩国、新加坡开设办事处</a:t>
            </a:r>
          </a:p>
          <a:p>
            <a:pPr>
              <a:spcBef>
                <a:spcPct val="20000"/>
              </a:spcBef>
              <a:buClr>
                <a:schemeClr val="tx2"/>
              </a:buClr>
              <a:buFont typeface="Wingdings" panose="05000000000000000000" pitchFamily="2" charset="2"/>
              <a:buChar char="§"/>
            </a:pPr>
            <a:r>
              <a:rPr lang="zh-CN" altLang="en-US" sz="1000" dirty="0">
                <a:cs typeface="Arial" panose="020B0604020202020204" pitchFamily="34" charset="0"/>
              </a:rPr>
              <a:t>拓展成为地区性的货源代理商</a:t>
            </a:r>
          </a:p>
          <a:p>
            <a:pPr>
              <a:spcBef>
                <a:spcPct val="20000"/>
              </a:spcBef>
              <a:buClr>
                <a:schemeClr val="tx2"/>
              </a:buClr>
              <a:buFont typeface="Wingdings" panose="05000000000000000000" pitchFamily="2" charset="2"/>
              <a:buChar char="§"/>
            </a:pPr>
            <a:r>
              <a:rPr lang="zh-CN" altLang="en-US" sz="1000" dirty="0">
                <a:cs typeface="Arial" panose="020B0604020202020204" pitchFamily="34" charset="0"/>
              </a:rPr>
              <a:t>主业为经营纺织产品</a:t>
            </a:r>
          </a:p>
        </p:txBody>
      </p:sp>
      <p:sp>
        <p:nvSpPr>
          <p:cNvPr id="12304" name="Rectangle 32"/>
          <p:cNvSpPr>
            <a:spLocks noChangeArrowheads="1"/>
          </p:cNvSpPr>
          <p:nvPr/>
        </p:nvSpPr>
        <p:spPr bwMode="auto">
          <a:xfrm>
            <a:off x="6443663" y="2241550"/>
            <a:ext cx="2589212" cy="1440992"/>
          </a:xfrm>
          <a:prstGeom prst="rect">
            <a:avLst/>
          </a:prstGeom>
          <a:solidFill>
            <a:schemeClr val="bg1"/>
          </a:solidFill>
          <a:ln w="12700">
            <a:solidFill>
              <a:schemeClr val="tx1"/>
            </a:solidFill>
            <a:miter lim="800000"/>
            <a:headEnd/>
            <a:tailEnd/>
          </a:ln>
        </p:spPr>
        <p:txBody>
          <a:bodyPr lIns="92029" tIns="46016" rIns="92029" bIns="46016">
            <a:spAutoFit/>
          </a:bodyP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dirty="0">
                <a:cs typeface="Arial" panose="020B0604020202020204" pitchFamily="34" charset="0"/>
              </a:rPr>
              <a:t>21</a:t>
            </a:r>
            <a:r>
              <a:rPr lang="zh-CN" altLang="en-US" sz="1400" b="1" dirty="0">
                <a:cs typeface="Arial" panose="020B0604020202020204" pitchFamily="34" charset="0"/>
              </a:rPr>
              <a:t>世纪初</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成功的全球供应链管理者：一个信息结点</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进入风险投资领域，帮助创业者成长，从而获利</a:t>
            </a:r>
          </a:p>
          <a:p>
            <a:pPr>
              <a:spcBef>
                <a:spcPct val="20000"/>
              </a:spcBef>
              <a:buClr>
                <a:schemeClr val="tx2"/>
              </a:buClr>
              <a:buFont typeface="Wingdings" panose="05000000000000000000" pitchFamily="2" charset="2"/>
              <a:buChar char="§"/>
            </a:pPr>
            <a:endParaRPr lang="zh-CN" altLang="en-US" sz="1000" dirty="0">
              <a:cs typeface="Arial" panose="020B0604020202020204" pitchFamily="34" charset="0"/>
            </a:endParaRPr>
          </a:p>
        </p:txBody>
      </p:sp>
      <p:sp>
        <p:nvSpPr>
          <p:cNvPr id="12305" name="Rectangle 33"/>
          <p:cNvSpPr>
            <a:spLocks noChangeArrowheads="1"/>
          </p:cNvSpPr>
          <p:nvPr/>
        </p:nvSpPr>
        <p:spPr bwMode="auto">
          <a:xfrm>
            <a:off x="8731250" y="3917950"/>
            <a:ext cx="5207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29" tIns="46016" rIns="92029" bIns="460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200" b="1">
                <a:cs typeface="Arial" panose="020B0604020202020204" pitchFamily="34" charset="0"/>
              </a:rPr>
              <a:t>2005</a:t>
            </a:r>
          </a:p>
        </p:txBody>
      </p:sp>
      <p:sp>
        <p:nvSpPr>
          <p:cNvPr id="12306" name="未知"/>
          <p:cNvSpPr>
            <a:spLocks/>
          </p:cNvSpPr>
          <p:nvPr/>
        </p:nvSpPr>
        <p:spPr bwMode="auto">
          <a:xfrm>
            <a:off x="2195513" y="3803650"/>
            <a:ext cx="425501" cy="431800"/>
          </a:xfrm>
          <a:custGeom>
            <a:avLst/>
            <a:gdLst>
              <a:gd name="T0" fmla="*/ 2147483647 w 245"/>
              <a:gd name="T1" fmla="*/ 0 h 403"/>
              <a:gd name="T2" fmla="*/ 2147483647 w 245"/>
              <a:gd name="T3" fmla="*/ 2147483647 h 403"/>
              <a:gd name="T4" fmla="*/ 0 w 245"/>
              <a:gd name="T5" fmla="*/ 2147483647 h 403"/>
              <a:gd name="T6" fmla="*/ 0 w 245"/>
              <a:gd name="T7" fmla="*/ 2147483647 h 403"/>
              <a:gd name="T8" fmla="*/ 0 60000 65536"/>
              <a:gd name="T9" fmla="*/ 0 60000 65536"/>
              <a:gd name="T10" fmla="*/ 0 60000 65536"/>
              <a:gd name="T11" fmla="*/ 0 60000 65536"/>
              <a:gd name="T12" fmla="*/ 0 w 245"/>
              <a:gd name="T13" fmla="*/ 0 h 403"/>
              <a:gd name="T14" fmla="*/ 245 w 245"/>
              <a:gd name="T15" fmla="*/ 403 h 403"/>
            </a:gdLst>
            <a:ahLst/>
            <a:cxnLst>
              <a:cxn ang="T8">
                <a:pos x="T0" y="T1"/>
              </a:cxn>
              <a:cxn ang="T9">
                <a:pos x="T2" y="T3"/>
              </a:cxn>
              <a:cxn ang="T10">
                <a:pos x="T4" y="T5"/>
              </a:cxn>
              <a:cxn ang="T11">
                <a:pos x="T6" y="T7"/>
              </a:cxn>
            </a:cxnLst>
            <a:rect l="T12" t="T13" r="T14" b="T15"/>
            <a:pathLst>
              <a:path w="245" h="403">
                <a:moveTo>
                  <a:pt x="244" y="0"/>
                </a:moveTo>
                <a:lnTo>
                  <a:pt x="244" y="144"/>
                </a:lnTo>
                <a:lnTo>
                  <a:pt x="0" y="144"/>
                </a:lnTo>
                <a:lnTo>
                  <a:pt x="0" y="402"/>
                </a:lnTo>
              </a:path>
            </a:pathLst>
          </a:custGeom>
          <a:noFill/>
          <a:ln w="1270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7" name="Rectangle 35"/>
          <p:cNvSpPr>
            <a:spLocks noChangeArrowheads="1"/>
          </p:cNvSpPr>
          <p:nvPr/>
        </p:nvSpPr>
        <p:spPr bwMode="auto">
          <a:xfrm>
            <a:off x="6899275" y="4294188"/>
            <a:ext cx="1849438" cy="1256326"/>
          </a:xfrm>
          <a:prstGeom prst="rect">
            <a:avLst/>
          </a:prstGeom>
          <a:solidFill>
            <a:schemeClr val="bg1"/>
          </a:solidFill>
          <a:ln w="12700">
            <a:solidFill>
              <a:schemeClr val="tx1"/>
            </a:solidFill>
            <a:miter lim="800000"/>
            <a:headEnd/>
            <a:tailEnd/>
          </a:ln>
        </p:spPr>
        <p:txBody>
          <a:bodyPr lIns="92029" tIns="46016" rIns="92029" bIns="46016">
            <a:spAutoFit/>
          </a:bodyPr>
          <a:lstStyle>
            <a:lvl1pPr marL="114300" indent="-1143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400" b="1" dirty="0">
                <a:cs typeface="Arial" panose="020B0604020202020204" pitchFamily="34" charset="0"/>
              </a:rPr>
              <a:t>1995</a:t>
            </a:r>
            <a:r>
              <a:rPr lang="zh-CN" altLang="en-US" sz="1400" b="1" dirty="0">
                <a:cs typeface="Arial" panose="020B0604020202020204" pitchFamily="34" charset="0"/>
              </a:rPr>
              <a:t>年</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开始全球扩张</a:t>
            </a:r>
          </a:p>
          <a:p>
            <a:pPr>
              <a:spcBef>
                <a:spcPct val="20000"/>
              </a:spcBef>
              <a:buClr>
                <a:schemeClr val="tx2"/>
              </a:buClr>
              <a:buFont typeface="Wingdings" panose="05000000000000000000" pitchFamily="2" charset="2"/>
              <a:buChar char="§"/>
            </a:pPr>
            <a:r>
              <a:rPr lang="zh-CN" altLang="en-US" sz="1400" dirty="0">
                <a:cs typeface="Arial" panose="020B0604020202020204" pitchFamily="34" charset="0"/>
              </a:rPr>
              <a:t>专门从事设计、生产管理等高附加值业务</a:t>
            </a:r>
          </a:p>
        </p:txBody>
      </p:sp>
      <p:sp>
        <p:nvSpPr>
          <p:cNvPr id="12308" name="未知"/>
          <p:cNvSpPr>
            <a:spLocks/>
          </p:cNvSpPr>
          <p:nvPr/>
        </p:nvSpPr>
        <p:spPr bwMode="auto">
          <a:xfrm>
            <a:off x="7056383" y="3784142"/>
            <a:ext cx="468367" cy="452896"/>
          </a:xfrm>
          <a:custGeom>
            <a:avLst/>
            <a:gdLst>
              <a:gd name="T0" fmla="*/ 2147483647 w 288"/>
              <a:gd name="T1" fmla="*/ 2147483647 h 364"/>
              <a:gd name="T2" fmla="*/ 2147483647 w 288"/>
              <a:gd name="T3" fmla="*/ 2147483647 h 364"/>
              <a:gd name="T4" fmla="*/ 0 w 288"/>
              <a:gd name="T5" fmla="*/ 2147483647 h 364"/>
              <a:gd name="T6" fmla="*/ 0 w 288"/>
              <a:gd name="T7" fmla="*/ 0 h 364"/>
              <a:gd name="T8" fmla="*/ 0 60000 65536"/>
              <a:gd name="T9" fmla="*/ 0 60000 65536"/>
              <a:gd name="T10" fmla="*/ 0 60000 65536"/>
              <a:gd name="T11" fmla="*/ 0 60000 65536"/>
              <a:gd name="T12" fmla="*/ 0 w 288"/>
              <a:gd name="T13" fmla="*/ 0 h 364"/>
              <a:gd name="T14" fmla="*/ 288 w 288"/>
              <a:gd name="T15" fmla="*/ 364 h 364"/>
            </a:gdLst>
            <a:ahLst/>
            <a:cxnLst>
              <a:cxn ang="T8">
                <a:pos x="T0" y="T1"/>
              </a:cxn>
              <a:cxn ang="T9">
                <a:pos x="T2" y="T3"/>
              </a:cxn>
              <a:cxn ang="T10">
                <a:pos x="T4" y="T5"/>
              </a:cxn>
              <a:cxn ang="T11">
                <a:pos x="T6" y="T7"/>
              </a:cxn>
            </a:cxnLst>
            <a:rect l="T12" t="T13" r="T14" b="T15"/>
            <a:pathLst>
              <a:path w="288" h="364">
                <a:moveTo>
                  <a:pt x="287" y="363"/>
                </a:moveTo>
                <a:lnTo>
                  <a:pt x="287" y="219"/>
                </a:lnTo>
                <a:lnTo>
                  <a:pt x="0" y="219"/>
                </a:lnTo>
                <a:lnTo>
                  <a:pt x="0" y="0"/>
                </a:lnTo>
              </a:path>
            </a:pathLst>
          </a:custGeom>
          <a:noFill/>
          <a:ln w="1270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2309" name="Line 37"/>
          <p:cNvSpPr>
            <a:spLocks noChangeShapeType="1"/>
          </p:cNvSpPr>
          <p:nvPr/>
        </p:nvSpPr>
        <p:spPr bwMode="auto">
          <a:xfrm>
            <a:off x="30163" y="3803650"/>
            <a:ext cx="9064625" cy="0"/>
          </a:xfrm>
          <a:prstGeom prst="line">
            <a:avLst/>
          </a:prstGeom>
          <a:noFill/>
          <a:ln w="76200">
            <a:solidFill>
              <a:schemeClr val="tx1"/>
            </a:solidFill>
            <a:round/>
            <a:headEnd type="stealth" w="med" len="med"/>
            <a:tailEnd type="stealth" w="med" len="med"/>
          </a:ln>
          <a:extLst>
            <a:ext uri="{909E8E84-426E-40DD-AFC4-6F175D3DCCD1}">
              <a14:hiddenFill xmlns:a14="http://schemas.microsoft.com/office/drawing/2010/main" xmlns="">
                <a:noFill/>
              </a14:hiddenFill>
            </a:ext>
          </a:extLst>
        </p:spPr>
        <p:txBody>
          <a:bodyPr/>
          <a:lstStyle/>
          <a:p>
            <a:endParaRPr lang="en-US"/>
          </a:p>
        </p:txBody>
      </p:sp>
      <p:sp>
        <p:nvSpPr>
          <p:cNvPr id="6182" name="Rectangle 38"/>
          <p:cNvSpPr>
            <a:spLocks noChangeArrowheads="1"/>
          </p:cNvSpPr>
          <p:nvPr/>
        </p:nvSpPr>
        <p:spPr bwMode="auto">
          <a:xfrm>
            <a:off x="611188" y="1412875"/>
            <a:ext cx="4392612" cy="457200"/>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defRPr/>
            </a:pPr>
            <a:r>
              <a:rPr lang="zh-CN" altLang="en-US" sz="2400" b="1" dirty="0">
                <a:solidFill>
                  <a:srgbClr val="9900CC"/>
                </a:solidFill>
                <a:latin typeface="Arial" charset="0"/>
              </a:rPr>
              <a:t>利丰（</a:t>
            </a:r>
            <a:r>
              <a:rPr lang="en-US" sz="2400" b="1" dirty="0">
                <a:solidFill>
                  <a:srgbClr val="9900CC"/>
                </a:solidFill>
                <a:latin typeface="Arial" charset="0"/>
              </a:rPr>
              <a:t>Li &amp; Fung</a:t>
            </a:r>
            <a:r>
              <a:rPr lang="zh-CN" altLang="en-US" sz="2400" b="1" dirty="0">
                <a:solidFill>
                  <a:srgbClr val="9900CC"/>
                </a:solidFill>
                <a:latin typeface="Arial" charset="0"/>
              </a:rPr>
              <a:t>）的成长</a:t>
            </a:r>
          </a:p>
        </p:txBody>
      </p:sp>
    </p:spTree>
    <p:extLst>
      <p:ext uri="{BB962C8B-B14F-4D97-AF65-F5344CB8AC3E}">
        <p14:creationId xmlns:p14="http://schemas.microsoft.com/office/powerpoint/2010/main" xmlns="" val="9598260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E1205A77-1CFA-49A9-ACD2-09F86F1A3BEA}" type="slidenum">
              <a:rPr lang="en-US" altLang="zh-CN" smtClean="0"/>
              <a:pPr/>
              <a:t>30</a:t>
            </a:fld>
            <a:endParaRPr lang="en-US" altLang="zh-CN"/>
          </a:p>
        </p:txBody>
      </p:sp>
      <p:sp>
        <p:nvSpPr>
          <p:cNvPr id="3"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企业信息化</a:t>
            </a:r>
            <a:endParaRPr lang="en-US" kern="0" dirty="0"/>
          </a:p>
        </p:txBody>
      </p:sp>
      <p:sp>
        <p:nvSpPr>
          <p:cNvPr id="4" name="Rectangle 3"/>
          <p:cNvSpPr txBox="1">
            <a:spLocks noChangeArrowheads="1"/>
          </p:cNvSpPr>
          <p:nvPr/>
        </p:nvSpPr>
        <p:spPr>
          <a:xfrm>
            <a:off x="539750" y="1196752"/>
            <a:ext cx="8191500" cy="4753198"/>
          </a:xfrm>
          <a:prstGeom prst="rect">
            <a:avLst/>
          </a:prstGeom>
        </p:spPr>
        <p:txBody>
          <a:bodyPr/>
          <a:lst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zh-CN" altLang="en-US" sz="2800" kern="0" dirty="0" smtClean="0">
                <a:ea typeface="宋体" panose="02010600030101010101" pitchFamily="2" charset="-122"/>
              </a:rPr>
              <a:t>企业信息化的内涵</a:t>
            </a:r>
            <a:endParaRPr lang="en-US" altLang="zh-CN" sz="2800" kern="0" dirty="0" smtClean="0">
              <a:ea typeface="宋体" panose="02010600030101010101" pitchFamily="2" charset="-122"/>
            </a:endParaRPr>
          </a:p>
          <a:p>
            <a:r>
              <a:rPr lang="zh-CN" altLang="en-US" sz="2800" kern="0" dirty="0" smtClean="0">
                <a:ea typeface="宋体" panose="02010600030101010101" pitchFamily="2" charset="-122"/>
              </a:rPr>
              <a:t>以信息技术为基础</a:t>
            </a:r>
            <a:endParaRPr lang="en-US" altLang="zh-CN" sz="2800" kern="0" dirty="0" smtClean="0">
              <a:ea typeface="宋体" panose="02010600030101010101" pitchFamily="2" charset="-122"/>
            </a:endParaRPr>
          </a:p>
          <a:p>
            <a:r>
              <a:rPr lang="zh-CN" altLang="en-US" sz="2800" kern="0" dirty="0" smtClean="0">
                <a:ea typeface="宋体" panose="02010600030101010101" pitchFamily="2" charset="-122"/>
              </a:rPr>
              <a:t>以信息资源开发为核心</a:t>
            </a:r>
            <a:endParaRPr lang="en-US" altLang="zh-CN" sz="2800" kern="0" dirty="0" smtClean="0">
              <a:ea typeface="宋体" panose="02010600030101010101" pitchFamily="2" charset="-122"/>
            </a:endParaRPr>
          </a:p>
          <a:p>
            <a:r>
              <a:rPr lang="zh-CN" altLang="en-US" sz="2800" kern="0" dirty="0">
                <a:ea typeface="宋体" panose="02010600030101010101" pitchFamily="2" charset="-122"/>
              </a:rPr>
              <a:t>涵盖企业经营活动的所有方面</a:t>
            </a:r>
          </a:p>
          <a:p>
            <a:r>
              <a:rPr lang="zh-CN" altLang="en-US" sz="2800" kern="0" dirty="0">
                <a:ea typeface="宋体" panose="02010600030101010101" pitchFamily="2" charset="-122"/>
              </a:rPr>
              <a:t>目的是增强企业核心竞争力</a:t>
            </a:r>
            <a:endParaRPr lang="en-US" altLang="zh-CN" sz="2800" kern="0" dirty="0">
              <a:ea typeface="宋体" panose="02010600030101010101" pitchFamily="2" charset="-122"/>
            </a:endParaRPr>
          </a:p>
          <a:p>
            <a:r>
              <a:rPr lang="zh-CN" altLang="en-US" sz="2800" kern="0" dirty="0">
                <a:ea typeface="宋体" panose="02010600030101010101" pitchFamily="2" charset="-122"/>
              </a:rPr>
              <a:t>企业信息化是一个过程</a:t>
            </a:r>
          </a:p>
          <a:p>
            <a:endParaRPr lang="zh-CN" altLang="en-US" sz="2800" kern="0" dirty="0" smtClean="0">
              <a:ea typeface="宋体" panose="02010600030101010101" pitchFamily="2" charset="-122"/>
            </a:endParaRPr>
          </a:p>
        </p:txBody>
      </p:sp>
    </p:spTree>
    <p:extLst>
      <p:ext uri="{BB962C8B-B14F-4D97-AF65-F5344CB8AC3E}">
        <p14:creationId xmlns:p14="http://schemas.microsoft.com/office/powerpoint/2010/main" xmlns="" val="78018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企业信息化过程</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31</a:t>
            </a:fld>
            <a:endParaRPr lang="en-US" altLang="zh-CN"/>
          </a:p>
        </p:txBody>
      </p:sp>
      <p:sp>
        <p:nvSpPr>
          <p:cNvPr id="6" name="Text Box 4"/>
          <p:cNvSpPr txBox="1">
            <a:spLocks noChangeArrowheads="1"/>
          </p:cNvSpPr>
          <p:nvPr/>
        </p:nvSpPr>
        <p:spPr bwMode="auto">
          <a:xfrm>
            <a:off x="755401" y="1268760"/>
            <a:ext cx="7993063" cy="4772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50000"/>
              </a:spcBef>
            </a:pPr>
            <a:r>
              <a:rPr lang="en-US" altLang="zh-CN" sz="2000" dirty="0">
                <a:latin typeface="Arial" panose="020B0604020202020204" pitchFamily="34" charset="0"/>
              </a:rPr>
              <a:t>       </a:t>
            </a:r>
            <a:r>
              <a:rPr lang="zh-CN" altLang="en-US" sz="2000" b="1" dirty="0">
                <a:latin typeface="Arial" panose="020B0604020202020204" pitchFamily="34" charset="0"/>
              </a:rPr>
              <a:t>企业信息化是随着企业发展而逐渐深入，其发展过程呈现出螺旋式上升趋势。如下图所示：</a:t>
            </a: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eaLnBrk="1" hangingPunct="1">
              <a:spcBef>
                <a:spcPct val="50000"/>
              </a:spcBef>
            </a:pPr>
            <a:endParaRPr lang="zh-CN" altLang="en-US" sz="2000" dirty="0">
              <a:latin typeface="Arial" panose="020B0604020202020204" pitchFamily="34" charset="0"/>
            </a:endParaRPr>
          </a:p>
          <a:p>
            <a:pPr algn="ctr" eaLnBrk="1" hangingPunct="1">
              <a:spcBef>
                <a:spcPct val="50000"/>
              </a:spcBef>
            </a:pPr>
            <a:r>
              <a:rPr lang="zh-CN" altLang="en-US" b="1" dirty="0">
                <a:latin typeface="Arial" panose="020B0604020202020204" pitchFamily="34" charset="0"/>
              </a:rPr>
              <a:t>图</a:t>
            </a:r>
            <a:r>
              <a:rPr lang="en-US" altLang="zh-CN" b="1" dirty="0">
                <a:latin typeface="Arial" panose="020B0604020202020204" pitchFamily="34" charset="0"/>
              </a:rPr>
              <a:t>2-6</a:t>
            </a:r>
            <a:r>
              <a:rPr lang="zh-CN" altLang="en-US" b="1" dirty="0">
                <a:latin typeface="Arial" panose="020B0604020202020204" pitchFamily="34" charset="0"/>
              </a:rPr>
              <a:t>　企业信息化螺旋式深化发展过程</a:t>
            </a:r>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19001" y="1987897"/>
            <a:ext cx="5616575" cy="3592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9956709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E1205A77-1CFA-49A9-ACD2-09F86F1A3BEA}" type="slidenum">
              <a:rPr lang="en-US" altLang="zh-CN" smtClean="0"/>
              <a:pPr/>
              <a:t>32</a:t>
            </a:fld>
            <a:endParaRPr lang="en-US" altLang="zh-CN"/>
          </a:p>
        </p:txBody>
      </p:sp>
      <p:sp>
        <p:nvSpPr>
          <p:cNvPr id="3"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企业流程再造</a:t>
            </a:r>
            <a:endParaRPr lang="en-US" kern="0" dirty="0"/>
          </a:p>
        </p:txBody>
      </p:sp>
      <p:sp>
        <p:nvSpPr>
          <p:cNvPr id="7" name="Text Box 15"/>
          <p:cNvSpPr txBox="1">
            <a:spLocks noChangeArrowheads="1"/>
          </p:cNvSpPr>
          <p:nvPr/>
        </p:nvSpPr>
        <p:spPr bwMode="auto">
          <a:xfrm>
            <a:off x="0" y="2205038"/>
            <a:ext cx="7556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50000"/>
              </a:spcBef>
            </a:pPr>
            <a:r>
              <a:rPr lang="zh-CN" altLang="en-US" sz="2000" b="1">
                <a:solidFill>
                  <a:schemeClr val="bg1"/>
                </a:solidFill>
              </a:rPr>
              <a:t>定义</a:t>
            </a:r>
          </a:p>
        </p:txBody>
      </p:sp>
      <p:sp>
        <p:nvSpPr>
          <p:cNvPr id="8" name="Rectangle 16"/>
          <p:cNvSpPr>
            <a:spLocks noChangeArrowheads="1"/>
          </p:cNvSpPr>
          <p:nvPr/>
        </p:nvSpPr>
        <p:spPr bwMode="auto">
          <a:xfrm>
            <a:off x="1907704" y="3399094"/>
            <a:ext cx="3960813" cy="156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en-US" altLang="zh-CN" sz="2400" b="1" dirty="0">
                <a:solidFill>
                  <a:srgbClr val="33CCCC"/>
                </a:solidFill>
              </a:rPr>
              <a:t>(1)</a:t>
            </a:r>
            <a:r>
              <a:rPr lang="en-US" altLang="zh-CN" sz="2400" b="1" dirty="0">
                <a:solidFill>
                  <a:srgbClr val="33CCCC"/>
                </a:solidFill>
                <a:latin typeface="Arial" panose="020B0604020202020204" pitchFamily="34" charset="0"/>
              </a:rPr>
              <a:t>“</a:t>
            </a:r>
            <a:r>
              <a:rPr lang="zh-CN" altLang="en-US" sz="2400" b="1" dirty="0">
                <a:solidFill>
                  <a:srgbClr val="33CCCC"/>
                </a:solidFill>
              </a:rPr>
              <a:t>根本</a:t>
            </a:r>
            <a:r>
              <a:rPr lang="zh-CN" altLang="en-US" sz="2400" b="1" dirty="0">
                <a:solidFill>
                  <a:srgbClr val="33CCCC"/>
                </a:solidFill>
                <a:latin typeface="Arial" panose="020B0604020202020204" pitchFamily="34" charset="0"/>
              </a:rPr>
              <a:t>”</a:t>
            </a:r>
            <a:endParaRPr lang="zh-CN" altLang="en-US" sz="2400" b="1" dirty="0">
              <a:solidFill>
                <a:srgbClr val="33CCCC"/>
              </a:solidFill>
            </a:endParaRPr>
          </a:p>
          <a:p>
            <a:pPr eaLnBrk="1" hangingPunct="1"/>
            <a:r>
              <a:rPr lang="en-US" altLang="zh-CN" sz="2400" b="1" dirty="0">
                <a:solidFill>
                  <a:srgbClr val="33CCCC"/>
                </a:solidFill>
              </a:rPr>
              <a:t>(2)</a:t>
            </a:r>
            <a:r>
              <a:rPr lang="en-US" altLang="zh-CN" sz="2400" b="1" dirty="0">
                <a:solidFill>
                  <a:srgbClr val="33CCCC"/>
                </a:solidFill>
                <a:latin typeface="Arial" panose="020B0604020202020204" pitchFamily="34" charset="0"/>
              </a:rPr>
              <a:t>“</a:t>
            </a:r>
            <a:r>
              <a:rPr lang="zh-CN" altLang="en-US" sz="2400" b="1" dirty="0">
                <a:solidFill>
                  <a:srgbClr val="33CCCC"/>
                </a:solidFill>
              </a:rPr>
              <a:t>彻底</a:t>
            </a:r>
            <a:r>
              <a:rPr lang="zh-CN" altLang="en-US" sz="2400" b="1" dirty="0">
                <a:solidFill>
                  <a:srgbClr val="33CCCC"/>
                </a:solidFill>
                <a:latin typeface="Arial" panose="020B0604020202020204" pitchFamily="34" charset="0"/>
              </a:rPr>
              <a:t>”</a:t>
            </a:r>
            <a:endParaRPr lang="zh-CN" altLang="en-US" sz="2400" b="1" dirty="0">
              <a:solidFill>
                <a:srgbClr val="33CCCC"/>
              </a:solidFill>
            </a:endParaRPr>
          </a:p>
          <a:p>
            <a:pPr eaLnBrk="1" hangingPunct="1"/>
            <a:r>
              <a:rPr lang="en-US" altLang="zh-CN" sz="2400" b="1" dirty="0">
                <a:solidFill>
                  <a:srgbClr val="33CCCC"/>
                </a:solidFill>
              </a:rPr>
              <a:t>(3)</a:t>
            </a:r>
            <a:r>
              <a:rPr lang="en-US" altLang="zh-CN" sz="2400" b="1" dirty="0">
                <a:solidFill>
                  <a:srgbClr val="33CCCC"/>
                </a:solidFill>
                <a:latin typeface="Arial" panose="020B0604020202020204" pitchFamily="34" charset="0"/>
              </a:rPr>
              <a:t>“</a:t>
            </a:r>
            <a:r>
              <a:rPr lang="zh-CN" altLang="en-US" sz="2400" b="1" dirty="0">
                <a:solidFill>
                  <a:srgbClr val="33CCCC"/>
                </a:solidFill>
              </a:rPr>
              <a:t>显著</a:t>
            </a:r>
            <a:r>
              <a:rPr lang="zh-CN" altLang="en-US" sz="2400" b="1" dirty="0">
                <a:solidFill>
                  <a:srgbClr val="33CCCC"/>
                </a:solidFill>
                <a:latin typeface="Arial" panose="020B0604020202020204" pitchFamily="34" charset="0"/>
              </a:rPr>
              <a:t>”</a:t>
            </a:r>
            <a:r>
              <a:rPr lang="zh-CN" altLang="en-US" sz="2400" b="1" dirty="0">
                <a:solidFill>
                  <a:srgbClr val="33CCCC"/>
                </a:solidFill>
              </a:rPr>
              <a:t> </a:t>
            </a:r>
          </a:p>
          <a:p>
            <a:pPr eaLnBrk="1" hangingPunct="1"/>
            <a:r>
              <a:rPr lang="en-US" altLang="zh-CN" sz="2400" b="1" dirty="0">
                <a:solidFill>
                  <a:srgbClr val="33CCCC"/>
                </a:solidFill>
              </a:rPr>
              <a:t>(4)</a:t>
            </a:r>
            <a:r>
              <a:rPr lang="en-US" altLang="zh-CN" sz="2400" b="1" dirty="0">
                <a:solidFill>
                  <a:srgbClr val="33CCCC"/>
                </a:solidFill>
                <a:latin typeface="Arial" panose="020B0604020202020204" pitchFamily="34" charset="0"/>
              </a:rPr>
              <a:t>“</a:t>
            </a:r>
            <a:r>
              <a:rPr lang="zh-CN" altLang="en-US" sz="2400" b="1" dirty="0">
                <a:solidFill>
                  <a:srgbClr val="33CCCC"/>
                </a:solidFill>
              </a:rPr>
              <a:t>业务流程</a:t>
            </a:r>
            <a:r>
              <a:rPr lang="zh-CN" altLang="en-US" sz="2400" b="1" dirty="0">
                <a:solidFill>
                  <a:srgbClr val="33CCCC"/>
                </a:solidFill>
                <a:latin typeface="Arial" panose="020B0604020202020204" pitchFamily="34" charset="0"/>
              </a:rPr>
              <a:t>”</a:t>
            </a:r>
            <a:r>
              <a:rPr lang="zh-CN" altLang="en-US" sz="2400" b="1" dirty="0">
                <a:solidFill>
                  <a:srgbClr val="33CCCC"/>
                </a:solidFill>
              </a:rPr>
              <a:t> </a:t>
            </a:r>
          </a:p>
        </p:txBody>
      </p:sp>
      <p:sp>
        <p:nvSpPr>
          <p:cNvPr id="9" name="矩形 8"/>
          <p:cNvSpPr/>
          <p:nvPr/>
        </p:nvSpPr>
        <p:spPr>
          <a:xfrm>
            <a:off x="406222" y="1664811"/>
            <a:ext cx="8356778" cy="1569660"/>
          </a:xfrm>
          <a:prstGeom prst="rect">
            <a:avLst/>
          </a:prstGeom>
        </p:spPr>
        <p:txBody>
          <a:bodyPr wrap="square">
            <a:spAutoFit/>
          </a:bodyPr>
          <a:lstStyle/>
          <a:p>
            <a:pPr eaLnBrk="1" hangingPunct="1"/>
            <a:r>
              <a:rPr lang="zh-CN" altLang="en-US" sz="2400" dirty="0"/>
              <a:t> 企业再造就是从根本上考虑和彻底地设计企业的业务流程，使其在成本、质量、服务和速度等关键指标上取得显著的提高。</a:t>
            </a:r>
            <a:endParaRPr lang="en-US" altLang="zh-CN" sz="2400" dirty="0"/>
          </a:p>
          <a:p>
            <a:pPr eaLnBrk="1" hangingPunct="1"/>
            <a:r>
              <a:rPr lang="zh-CN" altLang="en-US" sz="2400" dirty="0"/>
              <a:t>      可以从以下四个关键词去把握企业流程再造的含义 ：</a:t>
            </a:r>
            <a:endParaRPr lang="en-US" sz="2400" dirty="0"/>
          </a:p>
        </p:txBody>
      </p:sp>
    </p:spTree>
    <p:extLst>
      <p:ext uri="{BB962C8B-B14F-4D97-AF65-F5344CB8AC3E}">
        <p14:creationId xmlns:p14="http://schemas.microsoft.com/office/powerpoint/2010/main" xmlns="" val="21991835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企业流程再造</a:t>
            </a:r>
            <a:endParaRPr lang="en-US" kern="0" dirty="0"/>
          </a:p>
        </p:txBody>
      </p:sp>
      <p:sp>
        <p:nvSpPr>
          <p:cNvPr id="5" name="灯片编号占位符 4"/>
          <p:cNvSpPr>
            <a:spLocks noGrp="1"/>
          </p:cNvSpPr>
          <p:nvPr>
            <p:ph type="sldNum" sz="quarter" idx="11"/>
          </p:nvPr>
        </p:nvSpPr>
        <p:spPr/>
        <p:txBody>
          <a:bodyPr/>
          <a:lstStyle/>
          <a:p>
            <a:fld id="{E1205A77-1CFA-49A9-ACD2-09F86F1A3BEA}" type="slidenum">
              <a:rPr lang="en-US" altLang="zh-CN" smtClean="0"/>
              <a:pPr/>
              <a:t>33</a:t>
            </a:fld>
            <a:endParaRPr lang="en-US" altLang="zh-CN"/>
          </a:p>
        </p:txBody>
      </p:sp>
      <p:sp>
        <p:nvSpPr>
          <p:cNvPr id="7" name="Text Box 22"/>
          <p:cNvSpPr txBox="1">
            <a:spLocks noChangeArrowheads="1"/>
          </p:cNvSpPr>
          <p:nvPr/>
        </p:nvSpPr>
        <p:spPr bwMode="auto">
          <a:xfrm>
            <a:off x="7235825" y="1773238"/>
            <a:ext cx="15827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spcBef>
                <a:spcPct val="50000"/>
              </a:spcBef>
            </a:pPr>
            <a:r>
              <a:rPr lang="zh-CN" altLang="en-US" sz="2000" b="1">
                <a:solidFill>
                  <a:schemeClr val="bg1"/>
                </a:solidFill>
              </a:rPr>
              <a:t>原则</a:t>
            </a:r>
          </a:p>
        </p:txBody>
      </p:sp>
      <p:sp>
        <p:nvSpPr>
          <p:cNvPr id="8" name="Text Box 24"/>
          <p:cNvSpPr txBox="1">
            <a:spLocks noChangeArrowheads="1"/>
          </p:cNvSpPr>
          <p:nvPr/>
        </p:nvSpPr>
        <p:spPr bwMode="auto">
          <a:xfrm>
            <a:off x="641783" y="1259701"/>
            <a:ext cx="7359650" cy="5201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zh-CN" altLang="en-US" sz="2800" b="1" dirty="0" smtClean="0">
                <a:solidFill>
                  <a:srgbClr val="CC00FF"/>
                </a:solidFill>
              </a:rPr>
              <a:t>企业流程再造的</a:t>
            </a:r>
            <a:r>
              <a:rPr lang="zh-CN" altLang="en-US" sz="2800" b="1" dirty="0">
                <a:solidFill>
                  <a:srgbClr val="CC00FF"/>
                </a:solidFill>
              </a:rPr>
              <a:t>原则</a:t>
            </a:r>
          </a:p>
          <a:p>
            <a:pPr eaLnBrk="1" hangingPunct="1"/>
            <a:r>
              <a:rPr lang="zh-CN" altLang="en-US" sz="2800" dirty="0"/>
              <a:t>    </a:t>
            </a:r>
            <a:r>
              <a:rPr lang="zh-CN" altLang="en-US" sz="2800" dirty="0" smtClean="0"/>
              <a:t>①</a:t>
            </a:r>
            <a:r>
              <a:rPr lang="zh-CN" altLang="en-US" sz="2800" dirty="0"/>
              <a:t>以过程管理代替职能管理</a:t>
            </a:r>
            <a:r>
              <a:rPr lang="en-US" altLang="zh-CN" sz="2800" dirty="0"/>
              <a:t>,</a:t>
            </a:r>
            <a:r>
              <a:rPr lang="zh-CN" altLang="en-US" sz="2800" dirty="0"/>
              <a:t>取消不增值的管理环节。</a:t>
            </a:r>
          </a:p>
          <a:p>
            <a:pPr eaLnBrk="1" hangingPunct="1"/>
            <a:r>
              <a:rPr lang="zh-CN" altLang="en-US" sz="2800" dirty="0"/>
              <a:t>    </a:t>
            </a:r>
            <a:r>
              <a:rPr lang="zh-CN" altLang="en-US" sz="2800" dirty="0" smtClean="0"/>
              <a:t>②</a:t>
            </a:r>
            <a:r>
              <a:rPr lang="zh-CN" altLang="en-US" sz="2800" dirty="0"/>
              <a:t>以事前管理代替事后监督</a:t>
            </a:r>
            <a:r>
              <a:rPr lang="en-US" altLang="zh-CN" sz="2800" dirty="0"/>
              <a:t>,</a:t>
            </a:r>
            <a:r>
              <a:rPr lang="zh-CN" altLang="en-US" sz="2800" dirty="0"/>
              <a:t>减少不必要的审核、检查和控制活动。</a:t>
            </a:r>
          </a:p>
          <a:p>
            <a:pPr eaLnBrk="1" hangingPunct="1"/>
            <a:r>
              <a:rPr lang="zh-CN" altLang="en-US" sz="2800" dirty="0"/>
              <a:t>    </a:t>
            </a:r>
            <a:r>
              <a:rPr lang="zh-CN" altLang="en-US" sz="2800" dirty="0" smtClean="0"/>
              <a:t>③</a:t>
            </a:r>
            <a:r>
              <a:rPr lang="zh-CN" altLang="en-US" sz="2800" dirty="0"/>
              <a:t>取消不必要的信息处理环节</a:t>
            </a:r>
            <a:r>
              <a:rPr lang="en-US" altLang="zh-CN" sz="2800" dirty="0"/>
              <a:t>,</a:t>
            </a:r>
            <a:r>
              <a:rPr lang="zh-CN" altLang="en-US" sz="2800" dirty="0"/>
              <a:t>消除冗余信息集。</a:t>
            </a:r>
          </a:p>
          <a:p>
            <a:pPr eaLnBrk="1" hangingPunct="1"/>
            <a:r>
              <a:rPr lang="zh-CN" altLang="en-US" sz="2800" dirty="0"/>
              <a:t>    </a:t>
            </a:r>
            <a:r>
              <a:rPr lang="zh-CN" altLang="en-US" sz="2800" dirty="0" smtClean="0"/>
              <a:t>④</a:t>
            </a:r>
            <a:r>
              <a:rPr lang="zh-CN" altLang="en-US" sz="2800" dirty="0"/>
              <a:t>以计算机协同处理为基础的并行过程取代串行和反馈控制管理过程。</a:t>
            </a:r>
          </a:p>
          <a:p>
            <a:pPr eaLnBrk="1" hangingPunct="1"/>
            <a:r>
              <a:rPr lang="zh-CN" altLang="en-US" sz="2800" dirty="0"/>
              <a:t>    </a:t>
            </a:r>
            <a:r>
              <a:rPr lang="zh-CN" altLang="en-US" sz="2800" dirty="0" smtClean="0"/>
              <a:t>⑤</a:t>
            </a:r>
            <a:r>
              <a:rPr lang="zh-CN" altLang="en-US" sz="2800" dirty="0"/>
              <a:t>用信息技术实现过程自动化</a:t>
            </a:r>
            <a:r>
              <a:rPr lang="en-US" altLang="zh-CN" sz="2800" dirty="0"/>
              <a:t>,</a:t>
            </a:r>
            <a:r>
              <a:rPr lang="zh-CN" altLang="en-US" sz="2800" dirty="0"/>
              <a:t>尽可能抛弃手工管理过程。</a:t>
            </a:r>
          </a:p>
          <a:p>
            <a:pPr eaLnBrk="1" hangingPunct="1"/>
            <a:endParaRPr lang="en-US" altLang="zh-CN" sz="2400" dirty="0"/>
          </a:p>
        </p:txBody>
      </p:sp>
    </p:spTree>
    <p:extLst>
      <p:ext uri="{BB962C8B-B14F-4D97-AF65-F5344CB8AC3E}">
        <p14:creationId xmlns:p14="http://schemas.microsoft.com/office/powerpoint/2010/main" xmlns="" val="335782765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E1205A77-1CFA-49A9-ACD2-09F86F1A3BEA}" type="slidenum">
              <a:rPr lang="en-US" altLang="zh-CN" smtClean="0"/>
              <a:pPr/>
              <a:t>34</a:t>
            </a:fld>
            <a:endParaRPr lang="en-US" altLang="zh-CN"/>
          </a:p>
        </p:txBody>
      </p:sp>
      <p:sp>
        <p:nvSpPr>
          <p:cNvPr id="58" name="Text Box 13"/>
          <p:cNvSpPr txBox="1">
            <a:spLocks noChangeArrowheads="1"/>
          </p:cNvSpPr>
          <p:nvPr/>
        </p:nvSpPr>
        <p:spPr bwMode="auto">
          <a:xfrm>
            <a:off x="7957815" y="1124744"/>
            <a:ext cx="15827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smtClean="0">
                <a:ln>
                  <a:noFill/>
                </a:ln>
                <a:solidFill>
                  <a:srgbClr val="FFFFFF"/>
                </a:solidFill>
                <a:effectLst/>
                <a:uLnTx/>
                <a:uFillTx/>
                <a:latin typeface="Verdana" pitchFamily="34" charset="0"/>
                <a:ea typeface="宋体" panose="02010600030101010101" pitchFamily="2" charset="-122"/>
              </a:rPr>
              <a:t>内容</a:t>
            </a:r>
          </a:p>
        </p:txBody>
      </p:sp>
      <p:sp>
        <p:nvSpPr>
          <p:cNvPr id="59" name="AutoShape 15"/>
          <p:cNvSpPr>
            <a:spLocks noChangeArrowheads="1"/>
          </p:cNvSpPr>
          <p:nvPr/>
        </p:nvSpPr>
        <p:spPr bwMode="gray">
          <a:xfrm>
            <a:off x="1909440" y="1558131"/>
            <a:ext cx="4827587" cy="490538"/>
          </a:xfrm>
          <a:prstGeom prst="roundRect">
            <a:avLst>
              <a:gd name="adj" fmla="val 50000"/>
            </a:avLst>
          </a:prstGeom>
          <a:gradFill rotWithShape="1">
            <a:gsLst>
              <a:gs pos="0">
                <a:srgbClr val="99CCCC"/>
              </a:gs>
              <a:gs pos="50000">
                <a:srgbClr val="99CCCC">
                  <a:gamma/>
                  <a:tint val="24314"/>
                  <a:invGamma/>
                </a:srgbClr>
              </a:gs>
              <a:gs pos="100000">
                <a:srgbClr val="99CCCC"/>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1" indent="0" algn="ctr" defTabSz="914400" eaLnBrk="1" fontAlgn="auto" latinLnBrk="0" hangingPunct="1">
              <a:lnSpc>
                <a:spcPct val="140000"/>
              </a:lnSpc>
              <a:spcBef>
                <a:spcPts val="0"/>
              </a:spcBef>
              <a:spcAft>
                <a:spcPts val="0"/>
              </a:spcAft>
              <a:buClrTx/>
              <a:buSzTx/>
              <a:buFontTx/>
              <a:buNone/>
              <a:tabLst/>
              <a:defRPr/>
            </a:pPr>
            <a:r>
              <a:rPr kumimoji="0" lang="en-US" altLang="zh-CN" sz="2800" b="1" i="0" u="none" strike="noStrike" kern="0" cap="none" spc="0" normalizeH="0" baseline="0" noProof="0">
                <a:ln>
                  <a:noFill/>
                </a:ln>
                <a:solidFill>
                  <a:srgbClr val="6B1EC0"/>
                </a:solidFill>
                <a:effectLst/>
                <a:uLnTx/>
                <a:uFillTx/>
                <a:latin typeface="楷体_GB2312" pitchFamily="49" charset="-122"/>
                <a:ea typeface="楷体_GB2312" pitchFamily="49" charset="-122"/>
              </a:rPr>
              <a:t>⑶</a:t>
            </a:r>
            <a:r>
              <a:rPr kumimoji="0" lang="zh-CN" altLang="en-US" sz="2800" b="1" i="0" u="none" strike="noStrike" kern="0" cap="none" spc="0" normalizeH="0" baseline="0" noProof="0">
                <a:ln>
                  <a:noFill/>
                </a:ln>
                <a:solidFill>
                  <a:srgbClr val="6B1EC0"/>
                </a:solidFill>
                <a:effectLst/>
                <a:uLnTx/>
                <a:uFillTx/>
                <a:latin typeface="楷体_GB2312" pitchFamily="49" charset="-122"/>
                <a:ea typeface="楷体_GB2312" pitchFamily="49" charset="-122"/>
              </a:rPr>
              <a:t>企业流程再造的内容</a:t>
            </a:r>
            <a:r>
              <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rPr>
              <a:t> </a:t>
            </a:r>
          </a:p>
        </p:txBody>
      </p:sp>
      <p:sp>
        <p:nvSpPr>
          <p:cNvPr id="60" name="AutoShape 16"/>
          <p:cNvSpPr>
            <a:spLocks noChangeArrowheads="1"/>
          </p:cNvSpPr>
          <p:nvPr/>
        </p:nvSpPr>
        <p:spPr bwMode="gray">
          <a:xfrm>
            <a:off x="1188715" y="2132806"/>
            <a:ext cx="6042025" cy="2344738"/>
          </a:xfrm>
          <a:prstGeom prst="upArrow">
            <a:avLst>
              <a:gd name="adj1" fmla="val 57824"/>
              <a:gd name="adj2" fmla="val 54398"/>
            </a:avLst>
          </a:prstGeom>
          <a:gradFill rotWithShape="1">
            <a:gsLst>
              <a:gs pos="0">
                <a:srgbClr val="006666"/>
              </a:gs>
              <a:gs pos="100000">
                <a:srgbClr val="006666">
                  <a:gamma/>
                  <a:tint val="0"/>
                  <a:invGamma/>
                </a:srgbClr>
              </a:gs>
            </a:gsLst>
            <a:lin ang="5400000" scaled="1"/>
          </a:gradFill>
          <a:ln w="9525" algn="ctr">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grpSp>
        <p:nvGrpSpPr>
          <p:cNvPr id="61" name="Group 17"/>
          <p:cNvGrpSpPr>
            <a:grpSpLocks/>
          </p:cNvGrpSpPr>
          <p:nvPr/>
        </p:nvGrpSpPr>
        <p:grpSpPr bwMode="auto">
          <a:xfrm>
            <a:off x="388615" y="4293394"/>
            <a:ext cx="8032750" cy="1751012"/>
            <a:chOff x="231" y="2557"/>
            <a:chExt cx="5286" cy="1103"/>
          </a:xfrm>
        </p:grpSpPr>
        <p:grpSp>
          <p:nvGrpSpPr>
            <p:cNvPr id="62" name="Group 18"/>
            <p:cNvGrpSpPr>
              <a:grpSpLocks/>
            </p:cNvGrpSpPr>
            <p:nvPr/>
          </p:nvGrpSpPr>
          <p:grpSpPr bwMode="auto">
            <a:xfrm>
              <a:off x="1647" y="2584"/>
              <a:ext cx="1049" cy="819"/>
              <a:chOff x="2016" y="1920"/>
              <a:chExt cx="1680" cy="1680"/>
            </a:xfrm>
          </p:grpSpPr>
          <p:sp>
            <p:nvSpPr>
              <p:cNvPr id="80" name="Oval 19"/>
              <p:cNvSpPr>
                <a:spLocks noChangeArrowheads="1"/>
              </p:cNvSpPr>
              <p:nvPr/>
            </p:nvSpPr>
            <p:spPr bwMode="gray">
              <a:xfrm>
                <a:off x="2014" y="1920"/>
                <a:ext cx="1686" cy="1680"/>
              </a:xfrm>
              <a:prstGeom prst="ellipse">
                <a:avLst/>
              </a:prstGeom>
              <a:gradFill rotWithShape="1">
                <a:gsLst>
                  <a:gs pos="0">
                    <a:srgbClr val="006666"/>
                  </a:gs>
                  <a:gs pos="100000">
                    <a:srgbClr val="006666">
                      <a:gamma/>
                      <a:shade val="51373"/>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sp>
            <p:nvSpPr>
              <p:cNvPr id="81" name="Freeform 20"/>
              <p:cNvSpPr>
                <a:spLocks/>
              </p:cNvSpPr>
              <p:nvPr/>
            </p:nvSpPr>
            <p:spPr bwMode="gray">
              <a:xfrm>
                <a:off x="2208" y="1949"/>
                <a:ext cx="1298"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006666">
                      <a:gamma/>
                      <a:tint val="0"/>
                      <a:invGamma/>
                    </a:srgbClr>
                  </a:gs>
                  <a:gs pos="100000">
                    <a:srgbClr val="006666"/>
                  </a:gs>
                </a:gsLst>
                <a:lin ang="5400000" scaled="1"/>
              </a:gradFill>
              <a:ln w="0">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grpSp>
        <p:sp>
          <p:nvSpPr>
            <p:cNvPr id="63" name="Text Box 21"/>
            <p:cNvSpPr txBox="1">
              <a:spLocks noChangeArrowheads="1"/>
            </p:cNvSpPr>
            <p:nvPr/>
          </p:nvSpPr>
          <p:spPr bwMode="gray">
            <a:xfrm>
              <a:off x="1655" y="2750"/>
              <a:ext cx="943"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5050"/>
                  </a:solidFill>
                  <a:effectLst/>
                  <a:uLnTx/>
                  <a:uFillTx/>
                  <a:latin typeface="楷体_GB2312" pitchFamily="49" charset="-122"/>
                  <a:ea typeface="楷体_GB2312" pitchFamily="49" charset="-122"/>
                </a:rPr>
                <a:t>2.</a:t>
              </a:r>
              <a:r>
                <a:rPr kumimoji="0" lang="zh-CN" altLang="en-US" sz="2400" b="1" i="0" u="none" strike="noStrike" kern="0" cap="none" spc="0" normalizeH="0" baseline="0" noProof="0" smtClean="0">
                  <a:ln>
                    <a:noFill/>
                  </a:ln>
                  <a:solidFill>
                    <a:srgbClr val="FF5050"/>
                  </a:solidFill>
                  <a:effectLst/>
                  <a:uLnTx/>
                  <a:uFillTx/>
                  <a:latin typeface="楷体_GB2312" pitchFamily="49" charset="-122"/>
                  <a:ea typeface="楷体_GB2312" pitchFamily="49" charset="-122"/>
                </a:rPr>
                <a:t>组织结构的再造</a:t>
              </a:r>
            </a:p>
          </p:txBody>
        </p:sp>
        <p:sp>
          <p:nvSpPr>
            <p:cNvPr id="64" name="Oval 22"/>
            <p:cNvSpPr>
              <a:spLocks noChangeArrowheads="1"/>
            </p:cNvSpPr>
            <p:nvPr/>
          </p:nvSpPr>
          <p:spPr bwMode="gray">
            <a:xfrm>
              <a:off x="1647" y="3397"/>
              <a:ext cx="1001" cy="263"/>
            </a:xfrm>
            <a:prstGeom prst="ellipse">
              <a:avLst/>
            </a:prstGeom>
            <a:gradFill rotWithShape="1">
              <a:gsLst>
                <a:gs pos="0">
                  <a:srgbClr val="CECECE"/>
                </a:gs>
                <a:gs pos="100000">
                  <a:srgbClr val="FFFFFF"/>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sp>
          <p:nvSpPr>
            <p:cNvPr id="65" name="Oval 23"/>
            <p:cNvSpPr>
              <a:spLocks noChangeArrowheads="1"/>
            </p:cNvSpPr>
            <p:nvPr/>
          </p:nvSpPr>
          <p:spPr bwMode="gray">
            <a:xfrm>
              <a:off x="433" y="3394"/>
              <a:ext cx="830" cy="209"/>
            </a:xfrm>
            <a:prstGeom prst="ellipse">
              <a:avLst/>
            </a:prstGeom>
            <a:gradFill rotWithShape="1">
              <a:gsLst>
                <a:gs pos="0">
                  <a:srgbClr val="CECECE"/>
                </a:gs>
                <a:gs pos="100000">
                  <a:srgbClr val="FFFFFF"/>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grpSp>
          <p:nvGrpSpPr>
            <p:cNvPr id="66" name="Group 24"/>
            <p:cNvGrpSpPr>
              <a:grpSpLocks/>
            </p:cNvGrpSpPr>
            <p:nvPr/>
          </p:nvGrpSpPr>
          <p:grpSpPr bwMode="auto">
            <a:xfrm>
              <a:off x="328" y="2614"/>
              <a:ext cx="1022" cy="815"/>
              <a:chOff x="2016" y="1920"/>
              <a:chExt cx="1680" cy="1680"/>
            </a:xfrm>
          </p:grpSpPr>
          <p:sp>
            <p:nvSpPr>
              <p:cNvPr id="78" name="Oval 25"/>
              <p:cNvSpPr>
                <a:spLocks noChangeArrowheads="1"/>
              </p:cNvSpPr>
              <p:nvPr/>
            </p:nvSpPr>
            <p:spPr bwMode="gray">
              <a:xfrm>
                <a:off x="2016" y="1920"/>
                <a:ext cx="1678" cy="1680"/>
              </a:xfrm>
              <a:prstGeom prst="ellipse">
                <a:avLst/>
              </a:prstGeom>
              <a:gradFill rotWithShape="1">
                <a:gsLst>
                  <a:gs pos="0">
                    <a:srgbClr val="99CCCC"/>
                  </a:gs>
                  <a:gs pos="100000">
                    <a:srgbClr val="99CCCC">
                      <a:gamma/>
                      <a:shade val="63529"/>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sp>
            <p:nvSpPr>
              <p:cNvPr id="79" name="Freeform 26"/>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CCCC"/>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grpSp>
        <p:sp>
          <p:nvSpPr>
            <p:cNvPr id="67" name="Text Box 27"/>
            <p:cNvSpPr txBox="1">
              <a:spLocks noChangeArrowheads="1"/>
            </p:cNvSpPr>
            <p:nvPr/>
          </p:nvSpPr>
          <p:spPr bwMode="gray">
            <a:xfrm>
              <a:off x="231" y="2823"/>
              <a:ext cx="1177" cy="3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algn="ctr" defTabSz="914400" eaLnBrk="1" fontAlgn="auto" latinLnBrk="0" hangingPunct="1">
                <a:lnSpc>
                  <a:spcPct val="14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5050"/>
                  </a:solidFill>
                  <a:effectLst/>
                  <a:uLnTx/>
                  <a:uFillTx/>
                  <a:latin typeface="楷体_GB2312" pitchFamily="49" charset="-122"/>
                  <a:ea typeface="楷体_GB2312" pitchFamily="49" charset="-122"/>
                </a:rPr>
                <a:t>1.</a:t>
              </a:r>
              <a:r>
                <a:rPr kumimoji="0" lang="zh-CN" altLang="en-US" sz="2400" b="1" i="0" u="none" strike="noStrike" kern="0" cap="none" spc="0" normalizeH="0" baseline="0" noProof="0" smtClean="0">
                  <a:ln>
                    <a:noFill/>
                  </a:ln>
                  <a:solidFill>
                    <a:srgbClr val="FF5050"/>
                  </a:solidFill>
                  <a:effectLst/>
                  <a:uLnTx/>
                  <a:uFillTx/>
                  <a:latin typeface="楷体_GB2312" pitchFamily="49" charset="-122"/>
                  <a:ea typeface="楷体_GB2312" pitchFamily="49" charset="-122"/>
                </a:rPr>
                <a:t>技术再造</a:t>
              </a:r>
              <a:r>
                <a:rPr kumimoji="0" lang="zh-CN" alt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rPr>
                <a:t> </a:t>
              </a:r>
            </a:p>
          </p:txBody>
        </p:sp>
        <p:sp>
          <p:nvSpPr>
            <p:cNvPr id="68" name="Oval 28"/>
            <p:cNvSpPr>
              <a:spLocks noChangeArrowheads="1"/>
            </p:cNvSpPr>
            <p:nvPr/>
          </p:nvSpPr>
          <p:spPr bwMode="gray">
            <a:xfrm>
              <a:off x="4394" y="3359"/>
              <a:ext cx="1002" cy="262"/>
            </a:xfrm>
            <a:prstGeom prst="ellipse">
              <a:avLst/>
            </a:prstGeom>
            <a:gradFill rotWithShape="1">
              <a:gsLst>
                <a:gs pos="0">
                  <a:srgbClr val="CECECE"/>
                </a:gs>
                <a:gs pos="100000">
                  <a:srgbClr val="FFFFFF"/>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grpSp>
          <p:nvGrpSpPr>
            <p:cNvPr id="69" name="Group 29"/>
            <p:cNvGrpSpPr>
              <a:grpSpLocks/>
            </p:cNvGrpSpPr>
            <p:nvPr/>
          </p:nvGrpSpPr>
          <p:grpSpPr bwMode="auto">
            <a:xfrm>
              <a:off x="4364" y="2557"/>
              <a:ext cx="1049" cy="825"/>
              <a:chOff x="2016" y="1920"/>
              <a:chExt cx="1680" cy="1680"/>
            </a:xfrm>
          </p:grpSpPr>
          <p:sp>
            <p:nvSpPr>
              <p:cNvPr id="76" name="Oval 30"/>
              <p:cNvSpPr>
                <a:spLocks noChangeArrowheads="1"/>
              </p:cNvSpPr>
              <p:nvPr/>
            </p:nvSpPr>
            <p:spPr bwMode="gray">
              <a:xfrm>
                <a:off x="2016" y="1920"/>
                <a:ext cx="1680" cy="1680"/>
              </a:xfrm>
              <a:prstGeom prst="ellipse">
                <a:avLst/>
              </a:prstGeom>
              <a:gradFill rotWithShape="1">
                <a:gsLst>
                  <a:gs pos="0">
                    <a:srgbClr val="B2B2B2"/>
                  </a:gs>
                  <a:gs pos="100000">
                    <a:srgbClr val="B2B2B2">
                      <a:gamma/>
                      <a:shade val="24314"/>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sp>
            <p:nvSpPr>
              <p:cNvPr id="77" name="Freeform 31"/>
              <p:cNvSpPr>
                <a:spLocks/>
              </p:cNvSpPr>
              <p:nvPr/>
            </p:nvSpPr>
            <p:spPr bwMode="gray">
              <a:xfrm>
                <a:off x="2208" y="1948"/>
                <a:ext cx="1296" cy="634"/>
              </a:xfrm>
              <a:custGeom>
                <a:avLst/>
                <a:gdLst>
                  <a:gd name="T0" fmla="*/ 1228 w 1321"/>
                  <a:gd name="T1" fmla="*/ 283 h 712"/>
                  <a:gd name="T2" fmla="*/ 1244 w 1321"/>
                  <a:gd name="T3" fmla="*/ 313 h 712"/>
                  <a:gd name="T4" fmla="*/ 1247 w 1321"/>
                  <a:gd name="T5" fmla="*/ 339 h 712"/>
                  <a:gd name="T6" fmla="*/ 1242 w 1321"/>
                  <a:gd name="T7" fmla="*/ 364 h 712"/>
                  <a:gd name="T8" fmla="*/ 1225 w 1321"/>
                  <a:gd name="T9" fmla="*/ 388 h 712"/>
                  <a:gd name="T10" fmla="*/ 1201 w 1321"/>
                  <a:gd name="T11" fmla="*/ 409 h 712"/>
                  <a:gd name="T12" fmla="*/ 1170 w 1321"/>
                  <a:gd name="T13" fmla="*/ 427 h 712"/>
                  <a:gd name="T14" fmla="*/ 1129 w 1321"/>
                  <a:gd name="T15" fmla="*/ 443 h 712"/>
                  <a:gd name="T16" fmla="*/ 1083 w 1321"/>
                  <a:gd name="T17" fmla="*/ 459 h 712"/>
                  <a:gd name="T18" fmla="*/ 1031 w 1321"/>
                  <a:gd name="T19" fmla="*/ 471 h 712"/>
                  <a:gd name="T20" fmla="*/ 973 w 1321"/>
                  <a:gd name="T21" fmla="*/ 482 h 712"/>
                  <a:gd name="T22" fmla="*/ 913 w 1321"/>
                  <a:gd name="T23" fmla="*/ 490 h 712"/>
                  <a:gd name="T24" fmla="*/ 846 w 1321"/>
                  <a:gd name="T25" fmla="*/ 497 h 712"/>
                  <a:gd name="T26" fmla="*/ 778 w 1321"/>
                  <a:gd name="T27" fmla="*/ 501 h 712"/>
                  <a:gd name="T28" fmla="*/ 751 w 1321"/>
                  <a:gd name="T29" fmla="*/ 503 h 712"/>
                  <a:gd name="T30" fmla="*/ 449 w 1321"/>
                  <a:gd name="T31" fmla="*/ 503 h 712"/>
                  <a:gd name="T32" fmla="*/ 445 w 1321"/>
                  <a:gd name="T33" fmla="*/ 503 h 712"/>
                  <a:gd name="T34" fmla="*/ 386 w 1321"/>
                  <a:gd name="T35" fmla="*/ 500 h 712"/>
                  <a:gd name="T36" fmla="*/ 329 w 1321"/>
                  <a:gd name="T37" fmla="*/ 497 h 712"/>
                  <a:gd name="T38" fmla="*/ 275 w 1321"/>
                  <a:gd name="T39" fmla="*/ 492 h 712"/>
                  <a:gd name="T40" fmla="*/ 223 w 1321"/>
                  <a:gd name="T41" fmla="*/ 487 h 712"/>
                  <a:gd name="T42" fmla="*/ 176 w 1321"/>
                  <a:gd name="T43" fmla="*/ 478 h 712"/>
                  <a:gd name="T44" fmla="*/ 132 w 1321"/>
                  <a:gd name="T45" fmla="*/ 467 h 712"/>
                  <a:gd name="T46" fmla="*/ 96 w 1321"/>
                  <a:gd name="T47" fmla="*/ 458 h 712"/>
                  <a:gd name="T48" fmla="*/ 64 w 1321"/>
                  <a:gd name="T49" fmla="*/ 445 h 712"/>
                  <a:gd name="T50" fmla="*/ 36 w 1321"/>
                  <a:gd name="T51" fmla="*/ 429 h 712"/>
                  <a:gd name="T52" fmla="*/ 18 w 1321"/>
                  <a:gd name="T53" fmla="*/ 411 h 712"/>
                  <a:gd name="T54" fmla="*/ 6 w 1321"/>
                  <a:gd name="T55" fmla="*/ 391 h 712"/>
                  <a:gd name="T56" fmla="*/ 0 w 1321"/>
                  <a:gd name="T57" fmla="*/ 370 h 712"/>
                  <a:gd name="T58" fmla="*/ 0 w 1321"/>
                  <a:gd name="T59" fmla="*/ 367 h 712"/>
                  <a:gd name="T60" fmla="*/ 4 w 1321"/>
                  <a:gd name="T61" fmla="*/ 344 h 712"/>
                  <a:gd name="T62" fmla="*/ 16 w 1321"/>
                  <a:gd name="T63" fmla="*/ 315 h 712"/>
                  <a:gd name="T64" fmla="*/ 48 w 1321"/>
                  <a:gd name="T65" fmla="*/ 261 h 712"/>
                  <a:gd name="T66" fmla="*/ 88 w 1321"/>
                  <a:gd name="T67" fmla="*/ 211 h 712"/>
                  <a:gd name="T68" fmla="*/ 138 w 1321"/>
                  <a:gd name="T69" fmla="*/ 166 h 712"/>
                  <a:gd name="T70" fmla="*/ 192 w 1321"/>
                  <a:gd name="T71" fmla="*/ 125 h 712"/>
                  <a:gd name="T72" fmla="*/ 255 w 1321"/>
                  <a:gd name="T73" fmla="*/ 88 h 712"/>
                  <a:gd name="T74" fmla="*/ 323 w 1321"/>
                  <a:gd name="T75" fmla="*/ 58 h 712"/>
                  <a:gd name="T76" fmla="*/ 391 w 1321"/>
                  <a:gd name="T77" fmla="*/ 33 h 712"/>
                  <a:gd name="T78" fmla="*/ 470 w 1321"/>
                  <a:gd name="T79" fmla="*/ 15 h 712"/>
                  <a:gd name="T80" fmla="*/ 548 w 1321"/>
                  <a:gd name="T81" fmla="*/ 4 h 712"/>
                  <a:gd name="T82" fmla="*/ 630 w 1321"/>
                  <a:gd name="T83" fmla="*/ 0 h 712"/>
                  <a:gd name="T84" fmla="*/ 630 w 1321"/>
                  <a:gd name="T85" fmla="*/ 0 h 712"/>
                  <a:gd name="T86" fmla="*/ 717 w 1321"/>
                  <a:gd name="T87" fmla="*/ 4 h 712"/>
                  <a:gd name="T88" fmla="*/ 800 w 1321"/>
                  <a:gd name="T89" fmla="*/ 16 h 712"/>
                  <a:gd name="T90" fmla="*/ 880 w 1321"/>
                  <a:gd name="T91" fmla="*/ 37 h 712"/>
                  <a:gd name="T92" fmla="*/ 954 w 1321"/>
                  <a:gd name="T93" fmla="*/ 63 h 712"/>
                  <a:gd name="T94" fmla="*/ 1022 w 1321"/>
                  <a:gd name="T95" fmla="*/ 97 h 712"/>
                  <a:gd name="T96" fmla="*/ 1085 w 1321"/>
                  <a:gd name="T97" fmla="*/ 137 h 712"/>
                  <a:gd name="T98" fmla="*/ 1141 w 1321"/>
                  <a:gd name="T99" fmla="*/ 181 h 712"/>
                  <a:gd name="T100" fmla="*/ 1188 w 1321"/>
                  <a:gd name="T101" fmla="*/ 229 h 712"/>
                  <a:gd name="T102" fmla="*/ 1228 w 1321"/>
                  <a:gd name="T103" fmla="*/ 283 h 712"/>
                  <a:gd name="T104" fmla="*/ 1228 w 1321"/>
                  <a:gd name="T105" fmla="*/ 28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B2B2B2"/>
                  </a:gs>
                </a:gsLst>
                <a:lin ang="5400000" scaled="1"/>
              </a:gradFill>
              <a:ln>
                <a:noFill/>
              </a:ln>
              <a:extLst>
                <a:ext uri="{91240B29-F687-4F45-9708-019B960494DF}">
                  <a14:hiddenLine xmlns:a14="http://schemas.microsoft.com/office/drawing/2010/main" xmlns="" w="0">
                    <a:solidFill>
                      <a:srgbClr val="000000"/>
                    </a:solidFill>
                    <a:prstDash val="solid"/>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grpSp>
        <p:sp>
          <p:nvSpPr>
            <p:cNvPr id="70" name="Text Box 32"/>
            <p:cNvSpPr txBox="1">
              <a:spLocks noChangeArrowheads="1"/>
            </p:cNvSpPr>
            <p:nvPr/>
          </p:nvSpPr>
          <p:spPr bwMode="gray">
            <a:xfrm>
              <a:off x="4039" y="2745"/>
              <a:ext cx="1478" cy="380"/>
            </a:xfrm>
            <a:prstGeom prst="rect">
              <a:avLst/>
            </a:prstGeom>
            <a:noFill/>
            <a:ln w="9525">
              <a:noFill/>
              <a:miter lim="800000"/>
              <a:headEnd/>
              <a:tailEnd/>
            </a:ln>
            <a:effectLst/>
          </p:spPr>
          <p:txBody>
            <a:bodyPr wrap="none">
              <a:spAutoFit/>
            </a:bodyPr>
            <a:lstStyle/>
            <a:p>
              <a:pPr marL="0" marR="0" lvl="1" indent="0" algn="ctr" defTabSz="914400" eaLnBrk="1" fontAlgn="auto" latinLnBrk="0" hangingPunct="1">
                <a:lnSpc>
                  <a:spcPct val="14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FF5050"/>
                  </a:solidFill>
                  <a:effectLst/>
                  <a:uLnTx/>
                  <a:uFillTx/>
                  <a:latin typeface="楷体_GB2312" pitchFamily="49" charset="-122"/>
                  <a:ea typeface="楷体_GB2312" pitchFamily="49" charset="-122"/>
                </a:rPr>
                <a:t>4.</a:t>
              </a:r>
              <a:r>
                <a:rPr kumimoji="0" lang="zh-CN" altLang="en-US" sz="2400" b="1" i="0" u="none" strike="noStrike" kern="0" cap="none" spc="0" normalizeH="0" baseline="0" noProof="0">
                  <a:ln>
                    <a:noFill/>
                  </a:ln>
                  <a:solidFill>
                    <a:srgbClr val="FF5050"/>
                  </a:solidFill>
                  <a:effectLst/>
                  <a:uLnTx/>
                  <a:uFillTx/>
                  <a:latin typeface="楷体_GB2312" pitchFamily="49" charset="-122"/>
                  <a:ea typeface="楷体_GB2312" pitchFamily="49" charset="-122"/>
                </a:rPr>
                <a:t>人的再造</a:t>
              </a:r>
              <a:r>
                <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rPr>
                <a:t> </a:t>
              </a:r>
              <a:endParaRPr kumimoji="0" lang="zh-CN" altLang="en-US" sz="2000" b="1" i="0" u="none" strike="noStrike" kern="0" cap="none" spc="0" normalizeH="0" baseline="0" noProof="0">
                <a:ln>
                  <a:noFill/>
                </a:ln>
                <a:solidFill>
                  <a:srgbClr val="FFFFFF"/>
                </a:solidFill>
                <a:effectLst>
                  <a:outerShdw blurRad="38100" dist="38100" dir="2700000" algn="tl">
                    <a:srgbClr val="C0C0C0"/>
                  </a:outerShdw>
                </a:effectLst>
                <a:uLnTx/>
                <a:uFillTx/>
                <a:latin typeface="Arial" charset="0"/>
                <a:ea typeface="宋体" panose="02010600030101010101" pitchFamily="2" charset="-122"/>
              </a:endParaRPr>
            </a:p>
          </p:txBody>
        </p:sp>
        <p:sp>
          <p:nvSpPr>
            <p:cNvPr id="71" name="Oval 33"/>
            <p:cNvSpPr>
              <a:spLocks noChangeArrowheads="1"/>
            </p:cNvSpPr>
            <p:nvPr/>
          </p:nvSpPr>
          <p:spPr bwMode="gray">
            <a:xfrm>
              <a:off x="3054" y="3370"/>
              <a:ext cx="1001" cy="263"/>
            </a:xfrm>
            <a:prstGeom prst="ellipse">
              <a:avLst/>
            </a:prstGeom>
            <a:gradFill rotWithShape="1">
              <a:gsLst>
                <a:gs pos="0">
                  <a:srgbClr val="CECECE"/>
                </a:gs>
                <a:gs pos="100000">
                  <a:srgbClr val="FFFFFF"/>
                </a:gs>
              </a:gsLst>
              <a:path path="shape">
                <a:fillToRect l="50000" t="50000" r="50000" b="50000"/>
              </a:path>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Verdana" pitchFamily="34" charset="0"/>
                <a:ea typeface="宋体" panose="02010600030101010101" pitchFamily="2" charset="-122"/>
              </a:endParaRPr>
            </a:p>
          </p:txBody>
        </p:sp>
        <p:grpSp>
          <p:nvGrpSpPr>
            <p:cNvPr id="72" name="Group 34"/>
            <p:cNvGrpSpPr>
              <a:grpSpLocks/>
            </p:cNvGrpSpPr>
            <p:nvPr/>
          </p:nvGrpSpPr>
          <p:grpSpPr bwMode="auto">
            <a:xfrm>
              <a:off x="3053" y="2557"/>
              <a:ext cx="1049" cy="819"/>
              <a:chOff x="2014" y="1920"/>
              <a:chExt cx="1679" cy="1680"/>
            </a:xfrm>
          </p:grpSpPr>
          <p:sp>
            <p:nvSpPr>
              <p:cNvPr id="74" name="Oval 35"/>
              <p:cNvSpPr>
                <a:spLocks noChangeArrowheads="1"/>
              </p:cNvSpPr>
              <p:nvPr/>
            </p:nvSpPr>
            <p:spPr bwMode="gray">
              <a:xfrm>
                <a:off x="2012" y="1920"/>
                <a:ext cx="1679" cy="1680"/>
              </a:xfrm>
              <a:prstGeom prst="ellipse">
                <a:avLst/>
              </a:prstGeom>
              <a:gradFill rotWithShape="1">
                <a:gsLst>
                  <a:gs pos="0">
                    <a:srgbClr val="33CCCC"/>
                  </a:gs>
                  <a:gs pos="100000">
                    <a:srgbClr val="33CCCC">
                      <a:gamma/>
                      <a:shade val="51373"/>
                      <a:invGamma/>
                    </a:srgbClr>
                  </a:gs>
                </a:gsLst>
                <a:lin ang="5400000" scaled="1"/>
              </a:gradFill>
              <a:ln w="9525">
                <a:no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sp>
            <p:nvSpPr>
              <p:cNvPr id="75" name="Freeform 36"/>
              <p:cNvSpPr>
                <a:spLocks/>
              </p:cNvSpPr>
              <p:nvPr/>
            </p:nvSpPr>
            <p:spPr bwMode="gray">
              <a:xfrm>
                <a:off x="2206" y="1949"/>
                <a:ext cx="1294" cy="634"/>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33CCCC">
                      <a:gamma/>
                      <a:tint val="0"/>
                      <a:invGamma/>
                    </a:srgbClr>
                  </a:gs>
                  <a:gs pos="100000">
                    <a:srgbClr val="33CCCC"/>
                  </a:gs>
                </a:gsLst>
                <a:lin ang="5400000" scaled="1"/>
              </a:gradFill>
              <a:ln w="0">
                <a:noFill/>
                <a:prstDash val="solid"/>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Verdana" pitchFamily="34" charset="0"/>
                  <a:ea typeface="宋体" panose="02010600030101010101" pitchFamily="2" charset="-122"/>
                </a:endParaRPr>
              </a:p>
            </p:txBody>
          </p:sp>
        </p:grpSp>
        <p:sp>
          <p:nvSpPr>
            <p:cNvPr id="73" name="Text Box 37"/>
            <p:cNvSpPr txBox="1">
              <a:spLocks noChangeArrowheads="1"/>
            </p:cNvSpPr>
            <p:nvPr/>
          </p:nvSpPr>
          <p:spPr bwMode="gray">
            <a:xfrm>
              <a:off x="2985" y="2750"/>
              <a:ext cx="1070"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5050"/>
                  </a:solidFill>
                  <a:effectLst/>
                  <a:uLnTx/>
                  <a:uFillTx/>
                  <a:latin typeface="楷体_GB2312" pitchFamily="49" charset="-122"/>
                  <a:ea typeface="楷体_GB2312" pitchFamily="49" charset="-122"/>
                </a:rPr>
                <a:t>3.</a:t>
              </a:r>
              <a:r>
                <a:rPr kumimoji="0" lang="zh-CN" altLang="en-US" sz="2400" b="1" i="0" u="none" strike="noStrike" kern="0" cap="none" spc="0" normalizeH="0" baseline="0" noProof="0" smtClean="0">
                  <a:ln>
                    <a:noFill/>
                  </a:ln>
                  <a:solidFill>
                    <a:srgbClr val="FF5050"/>
                  </a:solidFill>
                  <a:effectLst/>
                  <a:uLnTx/>
                  <a:uFillTx/>
                  <a:latin typeface="楷体_GB2312" pitchFamily="49" charset="-122"/>
                  <a:ea typeface="楷体_GB2312" pitchFamily="49" charset="-122"/>
                </a:rPr>
                <a:t>企业文化的再造</a:t>
              </a:r>
            </a:p>
          </p:txBody>
        </p:sp>
      </p:grpSp>
      <p:sp>
        <p:nvSpPr>
          <p:cNvPr id="82"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企业流程再造</a:t>
            </a:r>
            <a:endParaRPr lang="en-US" kern="0" dirty="0"/>
          </a:p>
        </p:txBody>
      </p:sp>
    </p:spTree>
    <p:extLst>
      <p:ext uri="{BB962C8B-B14F-4D97-AF65-F5344CB8AC3E}">
        <p14:creationId xmlns:p14="http://schemas.microsoft.com/office/powerpoint/2010/main" xmlns="" val="363892962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E1205A77-1CFA-49A9-ACD2-09F86F1A3BEA}" type="slidenum">
              <a:rPr lang="en-US" altLang="zh-CN" smtClean="0"/>
              <a:pPr/>
              <a:t>35</a:t>
            </a:fld>
            <a:endParaRPr lang="en-US" altLang="zh-CN"/>
          </a:p>
        </p:txBody>
      </p:sp>
      <p:sp>
        <p:nvSpPr>
          <p:cNvPr id="4" name="Text Box 14"/>
          <p:cNvSpPr txBox="1">
            <a:spLocks noChangeArrowheads="1"/>
          </p:cNvSpPr>
          <p:nvPr/>
        </p:nvSpPr>
        <p:spPr bwMode="auto">
          <a:xfrm>
            <a:off x="373104" y="1241747"/>
            <a:ext cx="5905500" cy="769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zh-CN" altLang="en-US" sz="2000" dirty="0"/>
              <a:t>用互联网思维进行业务流程再造</a:t>
            </a:r>
          </a:p>
          <a:p>
            <a:pPr eaLnBrk="1" hangingPunct="1"/>
            <a:r>
              <a:rPr lang="zh-CN" altLang="en-US" sz="2400" dirty="0"/>
              <a:t>  </a:t>
            </a:r>
            <a:endParaRPr lang="zh-CN" altLang="en-US" sz="2400" dirty="0">
              <a:latin typeface="宋体" panose="02010600030101010101" pitchFamily="2" charset="-122"/>
            </a:endParaRPr>
          </a:p>
        </p:txBody>
      </p:sp>
      <p:sp>
        <p:nvSpPr>
          <p:cNvPr id="5" name="Rectangle 16"/>
          <p:cNvSpPr>
            <a:spLocks noChangeArrowheads="1"/>
          </p:cNvSpPr>
          <p:nvPr/>
        </p:nvSpPr>
        <p:spPr bwMode="auto">
          <a:xfrm>
            <a:off x="347892" y="1772816"/>
            <a:ext cx="7993063"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zh-CN" altLang="en-US" sz="2400" dirty="0">
                <a:latin typeface="宋体" panose="02010600030101010101" pitchFamily="2" charset="-122"/>
              </a:rPr>
              <a:t>    互联网时代</a:t>
            </a:r>
            <a:r>
              <a:rPr lang="en-US" altLang="zh-CN" sz="2400" dirty="0">
                <a:latin typeface="宋体" panose="02010600030101010101" pitchFamily="2" charset="-122"/>
              </a:rPr>
              <a:t>,</a:t>
            </a:r>
            <a:r>
              <a:rPr lang="zh-CN" altLang="en-US" sz="2400" dirty="0">
                <a:latin typeface="宋体" panose="02010600030101010101" pitchFamily="2" charset="-122"/>
              </a:rPr>
              <a:t>企业业务流程变化的特征非常符合国际奥林匹克精神</a:t>
            </a:r>
            <a:r>
              <a:rPr lang="en-US" altLang="zh-CN" sz="2400" dirty="0">
                <a:latin typeface="宋体" panose="02010600030101010101" pitchFamily="2" charset="-122"/>
              </a:rPr>
              <a:t>(</a:t>
            </a:r>
            <a:r>
              <a:rPr lang="zh-CN" altLang="en-US" sz="2400" dirty="0">
                <a:latin typeface="宋体" panose="02010600030101010101" pitchFamily="2" charset="-122"/>
              </a:rPr>
              <a:t>更高、更快、更强</a:t>
            </a:r>
            <a:r>
              <a:rPr lang="en-US" altLang="zh-CN" sz="2400" dirty="0">
                <a:latin typeface="宋体" panose="02010600030101010101" pitchFamily="2" charset="-122"/>
              </a:rPr>
              <a:t>)</a:t>
            </a:r>
            <a:r>
              <a:rPr lang="zh-CN" altLang="en-US" sz="2400" dirty="0">
                <a:latin typeface="宋体" panose="02010600030101010101" pitchFamily="2" charset="-122"/>
              </a:rPr>
              <a:t>。</a:t>
            </a:r>
            <a:r>
              <a:rPr lang="zh-CN" altLang="en-US" dirty="0">
                <a:latin typeface="宋体" panose="02010600030101010101" pitchFamily="2" charset="-122"/>
              </a:rPr>
              <a:t> </a:t>
            </a:r>
          </a:p>
        </p:txBody>
      </p:sp>
      <p:sp>
        <p:nvSpPr>
          <p:cNvPr id="6" name="Rectangle 17"/>
          <p:cNvSpPr>
            <a:spLocks noChangeArrowheads="1"/>
          </p:cNvSpPr>
          <p:nvPr/>
        </p:nvSpPr>
        <p:spPr bwMode="auto">
          <a:xfrm>
            <a:off x="739775" y="2780928"/>
            <a:ext cx="495520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en-US" altLang="zh-CN" sz="2400" dirty="0">
                <a:solidFill>
                  <a:srgbClr val="0066CC"/>
                </a:solidFill>
              </a:rPr>
              <a:t>(1)</a:t>
            </a:r>
            <a:r>
              <a:rPr lang="zh-CN" altLang="en-US" sz="2400" dirty="0">
                <a:solidFill>
                  <a:srgbClr val="0066CC"/>
                </a:solidFill>
              </a:rPr>
              <a:t>扁平化是互联网企业的组织特征</a:t>
            </a:r>
          </a:p>
        </p:txBody>
      </p:sp>
      <p:sp>
        <p:nvSpPr>
          <p:cNvPr id="7" name="Rectangle 18"/>
          <p:cNvSpPr>
            <a:spLocks noChangeArrowheads="1"/>
          </p:cNvSpPr>
          <p:nvPr/>
        </p:nvSpPr>
        <p:spPr bwMode="auto">
          <a:xfrm>
            <a:off x="684213" y="3233366"/>
            <a:ext cx="568617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en-US" altLang="zh-CN" dirty="0">
                <a:solidFill>
                  <a:srgbClr val="0066CC"/>
                </a:solidFill>
              </a:rPr>
              <a:t> </a:t>
            </a:r>
            <a:r>
              <a:rPr lang="en-US" altLang="zh-CN" sz="2400" dirty="0">
                <a:solidFill>
                  <a:srgbClr val="0066CC"/>
                </a:solidFill>
              </a:rPr>
              <a:t>(2)</a:t>
            </a:r>
            <a:r>
              <a:rPr lang="zh-CN" altLang="en-US" sz="2400" dirty="0">
                <a:solidFill>
                  <a:srgbClr val="0066CC"/>
                </a:solidFill>
              </a:rPr>
              <a:t>企业将不再需要那么多的中层管理者</a:t>
            </a:r>
          </a:p>
        </p:txBody>
      </p:sp>
      <p:sp>
        <p:nvSpPr>
          <p:cNvPr id="8" name="Rectangle 19"/>
          <p:cNvSpPr>
            <a:spLocks noChangeArrowheads="1"/>
          </p:cNvSpPr>
          <p:nvPr/>
        </p:nvSpPr>
        <p:spPr bwMode="auto">
          <a:xfrm>
            <a:off x="769186" y="3875642"/>
            <a:ext cx="8404225" cy="20005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a:solidFill>
                  <a:schemeClr val="tx1"/>
                </a:solidFill>
                <a:latin typeface="Verdana" pitchFamily="34" charset="0"/>
                <a:ea typeface="宋体" panose="02010600030101010101" pitchFamily="2" charset="-122"/>
              </a:defRPr>
            </a:lvl1pPr>
            <a:lvl2pPr marL="742950" indent="-285750" eaLnBrk="0" hangingPunct="0">
              <a:defRPr>
                <a:solidFill>
                  <a:schemeClr val="tx1"/>
                </a:solidFill>
                <a:latin typeface="Verdana" pitchFamily="34" charset="0"/>
                <a:ea typeface="宋体" panose="02010600030101010101" pitchFamily="2" charset="-122"/>
              </a:defRPr>
            </a:lvl2pPr>
            <a:lvl3pPr marL="1143000" indent="-228600" eaLnBrk="0" hangingPunct="0">
              <a:defRPr>
                <a:solidFill>
                  <a:schemeClr val="tx1"/>
                </a:solidFill>
                <a:latin typeface="Verdana" pitchFamily="34" charset="0"/>
                <a:ea typeface="宋体" panose="02010600030101010101" pitchFamily="2" charset="-122"/>
              </a:defRPr>
            </a:lvl3pPr>
            <a:lvl4pPr marL="1600200" indent="-228600" eaLnBrk="0" hangingPunct="0">
              <a:defRPr>
                <a:solidFill>
                  <a:schemeClr val="tx1"/>
                </a:solidFill>
                <a:latin typeface="Verdana" pitchFamily="34" charset="0"/>
                <a:ea typeface="宋体" panose="02010600030101010101" pitchFamily="2" charset="-122"/>
              </a:defRPr>
            </a:lvl4pPr>
            <a:lvl5pPr marL="2057400" indent="-228600" eaLnBrk="0" hangingPunct="0">
              <a:defRPr>
                <a:solidFill>
                  <a:schemeClr val="tx1"/>
                </a:solidFill>
                <a:latin typeface="Verdana"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anose="02010600030101010101" pitchFamily="2" charset="-122"/>
              </a:defRPr>
            </a:lvl9pPr>
          </a:lstStyle>
          <a:p>
            <a:pPr eaLnBrk="1" hangingPunct="1"/>
            <a:r>
              <a:rPr lang="en-US" altLang="zh-CN" sz="2400" dirty="0">
                <a:solidFill>
                  <a:srgbClr val="0066CC"/>
                </a:solidFill>
              </a:rPr>
              <a:t>(3)</a:t>
            </a:r>
            <a:r>
              <a:rPr lang="zh-CN" altLang="en-US" sz="2400" dirty="0">
                <a:solidFill>
                  <a:srgbClr val="0066CC"/>
                </a:solidFill>
              </a:rPr>
              <a:t>互联网时代企业业务流程再造的关键</a:t>
            </a:r>
            <a:r>
              <a:rPr lang="en-US" altLang="zh-CN" sz="2400" dirty="0">
                <a:solidFill>
                  <a:srgbClr val="0066CC"/>
                </a:solidFill>
              </a:rPr>
              <a:t> </a:t>
            </a:r>
          </a:p>
          <a:p>
            <a:pPr eaLnBrk="1" hangingPunct="1"/>
            <a:r>
              <a:rPr lang="en-US" altLang="zh-CN" sz="2000" dirty="0"/>
              <a:t>   ①</a:t>
            </a:r>
            <a:r>
              <a:rPr lang="zh-CN" altLang="en-US" sz="2000" dirty="0"/>
              <a:t>用大数据思维</a:t>
            </a:r>
            <a:r>
              <a:rPr lang="en-US" altLang="zh-CN" sz="2000" dirty="0"/>
              <a:t>,</a:t>
            </a:r>
            <a:r>
              <a:rPr lang="zh-CN" altLang="en-US" sz="2000" dirty="0"/>
              <a:t>建立大数据平台和提升大数据运营能力</a:t>
            </a:r>
          </a:p>
          <a:p>
            <a:pPr eaLnBrk="1" hangingPunct="1"/>
            <a:r>
              <a:rPr lang="zh-CN" altLang="en-US" sz="2000" dirty="0"/>
              <a:t>   ②用客户思维</a:t>
            </a:r>
            <a:r>
              <a:rPr lang="en-US" altLang="zh-CN" sz="2000" dirty="0"/>
              <a:t>,</a:t>
            </a:r>
            <a:r>
              <a:rPr lang="zh-CN" altLang="en-US" sz="2000" dirty="0"/>
              <a:t>把客户当</a:t>
            </a:r>
            <a:r>
              <a:rPr lang="zh-CN" altLang="en-US" sz="2000" dirty="0">
                <a:latin typeface="Arial" panose="020B0604020202020204" pitchFamily="34" charset="0"/>
              </a:rPr>
              <a:t>“</a:t>
            </a:r>
            <a:r>
              <a:rPr lang="zh-CN" altLang="en-US" sz="2000" dirty="0"/>
              <a:t>神</a:t>
            </a:r>
            <a:r>
              <a:rPr lang="zh-CN" altLang="en-US" sz="2000" dirty="0">
                <a:latin typeface="Arial" panose="020B0604020202020204" pitchFamily="34" charset="0"/>
              </a:rPr>
              <a:t>”</a:t>
            </a:r>
            <a:r>
              <a:rPr lang="en-US" altLang="zh-CN" sz="2000" dirty="0"/>
              <a:t>,</a:t>
            </a:r>
            <a:r>
              <a:rPr lang="zh-CN" altLang="en-US" sz="2000" dirty="0"/>
              <a:t>把自己当人</a:t>
            </a:r>
          </a:p>
          <a:p>
            <a:pPr eaLnBrk="1" hangingPunct="1"/>
            <a:r>
              <a:rPr lang="zh-CN" altLang="en-US" sz="2000" dirty="0"/>
              <a:t>   ③用体验思维</a:t>
            </a:r>
            <a:r>
              <a:rPr lang="en-US" altLang="zh-CN" sz="2000" dirty="0"/>
              <a:t>,</a:t>
            </a:r>
            <a:r>
              <a:rPr lang="zh-CN" altLang="en-US" sz="2000" dirty="0"/>
              <a:t>卖的不是商品</a:t>
            </a:r>
            <a:r>
              <a:rPr lang="en-US" altLang="zh-CN" sz="2000" dirty="0"/>
              <a:t>,</a:t>
            </a:r>
            <a:r>
              <a:rPr lang="zh-CN" altLang="en-US" sz="2000" dirty="0"/>
              <a:t>而是体验</a:t>
            </a:r>
          </a:p>
          <a:p>
            <a:pPr eaLnBrk="1" hangingPunct="1"/>
            <a:r>
              <a:rPr lang="zh-CN" altLang="en-US" sz="2000" dirty="0"/>
              <a:t>   ④用平台思维</a:t>
            </a:r>
            <a:r>
              <a:rPr lang="en-US" altLang="zh-CN" sz="2000" dirty="0"/>
              <a:t>,</a:t>
            </a:r>
            <a:r>
              <a:rPr lang="zh-CN" altLang="en-US" sz="2000" dirty="0"/>
              <a:t>让企业所有利益相关方在同一个平台上跳舞</a:t>
            </a:r>
          </a:p>
          <a:p>
            <a:pPr eaLnBrk="1" hangingPunct="1"/>
            <a:r>
              <a:rPr lang="zh-CN" altLang="en-US" sz="2000" dirty="0"/>
              <a:t>   ⑤用极致思维</a:t>
            </a:r>
            <a:r>
              <a:rPr lang="en-US" altLang="zh-CN" sz="2000" dirty="0"/>
              <a:t>,</a:t>
            </a:r>
            <a:r>
              <a:rPr lang="zh-CN" altLang="en-US" sz="2000" dirty="0"/>
              <a:t>极致化满足客户某个至关重要的需求 </a:t>
            </a:r>
          </a:p>
        </p:txBody>
      </p:sp>
      <p:sp>
        <p:nvSpPr>
          <p:cNvPr id="9"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t>企业流程再造</a:t>
            </a:r>
            <a:endParaRPr lang="en-US" kern="0" dirty="0"/>
          </a:p>
        </p:txBody>
      </p:sp>
    </p:spTree>
    <p:extLst>
      <p:ext uri="{BB962C8B-B14F-4D97-AF65-F5344CB8AC3E}">
        <p14:creationId xmlns:p14="http://schemas.microsoft.com/office/powerpoint/2010/main" xmlns="" val="2534101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9750" y="0"/>
            <a:ext cx="8001000" cy="1216025"/>
          </a:xfrm>
        </p:spPr>
        <p:txBody>
          <a:bodyPr/>
          <a:lstStyle/>
          <a:p>
            <a:pPr algn="l" eaLnBrk="1" hangingPunct="1"/>
            <a:r>
              <a:rPr lang="zh-CN" altLang="en-US" dirty="0" smtClean="0"/>
              <a:t>拓展：信息系统在组织管理中的作用</a:t>
            </a:r>
          </a:p>
        </p:txBody>
      </p:sp>
      <p:sp>
        <p:nvSpPr>
          <p:cNvPr id="89091" name="Rectangle 3"/>
          <p:cNvSpPr>
            <a:spLocks noGrp="1" noChangeArrowheads="1"/>
          </p:cNvSpPr>
          <p:nvPr>
            <p:ph type="body" idx="1"/>
          </p:nvPr>
        </p:nvSpPr>
        <p:spPr>
          <a:xfrm>
            <a:off x="400050" y="1216025"/>
            <a:ext cx="8280400" cy="5256212"/>
          </a:xfrm>
        </p:spPr>
        <p:txBody>
          <a:bodyPr/>
          <a:lstStyle/>
          <a:p>
            <a:pPr marL="0" indent="0" eaLnBrk="1" hangingPunct="1">
              <a:lnSpc>
                <a:spcPct val="90000"/>
              </a:lnSpc>
            </a:pPr>
            <a:r>
              <a:rPr lang="zh-CN" altLang="en-US" sz="2400" dirty="0" smtClean="0">
                <a:latin typeface="宋体" panose="02010600030101010101" pitchFamily="2" charset="-122"/>
                <a:ea typeface="宋体" panose="02010600030101010101" pitchFamily="2" charset="-122"/>
              </a:rPr>
              <a:t>（积极）</a:t>
            </a:r>
          </a:p>
          <a:p>
            <a:pPr marL="830263" lvl="1" indent="-285750" eaLnBrk="1" hangingPunct="1">
              <a:lnSpc>
                <a:spcPct val="90000"/>
              </a:lnSpc>
            </a:pPr>
            <a:r>
              <a:rPr lang="zh-CN" altLang="en-US" sz="2400" dirty="0" smtClean="0">
                <a:latin typeface="宋体" panose="02010600030101010101" pitchFamily="2" charset="-122"/>
                <a:ea typeface="宋体" panose="02010600030101010101" pitchFamily="2" charset="-122"/>
              </a:rPr>
              <a:t>增强企业对内外环境变化响应的敏捷性和灵活性</a:t>
            </a:r>
          </a:p>
          <a:p>
            <a:pPr marL="830263" lvl="1" indent="-285750" eaLnBrk="1" hangingPunct="1">
              <a:lnSpc>
                <a:spcPct val="90000"/>
              </a:lnSpc>
            </a:pPr>
            <a:r>
              <a:rPr lang="zh-CN" altLang="en-US" sz="2400" dirty="0" smtClean="0">
                <a:latin typeface="宋体" panose="02010600030101010101" pitchFamily="2" charset="-122"/>
                <a:ea typeface="宋体" panose="02010600030101010101" pitchFamily="2" charset="-122"/>
              </a:rPr>
              <a:t>实现供应链上企业之间协调与合作</a:t>
            </a:r>
          </a:p>
          <a:p>
            <a:pPr marL="830263" lvl="1" indent="-285750" eaLnBrk="1" hangingPunct="1">
              <a:lnSpc>
                <a:spcPct val="90000"/>
              </a:lnSpc>
            </a:pPr>
            <a:r>
              <a:rPr lang="zh-CN" altLang="en-US" sz="2400" dirty="0" smtClean="0">
                <a:latin typeface="宋体" panose="02010600030101010101" pitchFamily="2" charset="-122"/>
                <a:ea typeface="宋体" panose="02010600030101010101" pitchFamily="2" charset="-122"/>
              </a:rPr>
              <a:t>加速组织内部信息的传递与共享，使得组织扁平化、网络化、虚拟化改造成为可能</a:t>
            </a:r>
          </a:p>
          <a:p>
            <a:pPr marL="830263" lvl="1" indent="-285750" eaLnBrk="1" hangingPunct="1">
              <a:lnSpc>
                <a:spcPct val="90000"/>
              </a:lnSpc>
            </a:pPr>
            <a:r>
              <a:rPr lang="zh-CN" altLang="en-US" sz="2400" dirty="0" smtClean="0">
                <a:latin typeface="宋体" panose="02010600030101010101" pitchFamily="2" charset="-122"/>
                <a:ea typeface="宋体" panose="02010600030101010101" pitchFamily="2" charset="-122"/>
              </a:rPr>
              <a:t>对业务流程诸多环节进行集成管理，实现生产与服务过程柔性化和个性化的重要手段</a:t>
            </a:r>
          </a:p>
          <a:p>
            <a:pPr marL="830263" lvl="1" indent="-285750" eaLnBrk="1" hangingPunct="1">
              <a:lnSpc>
                <a:spcPct val="90000"/>
              </a:lnSpc>
            </a:pPr>
            <a:r>
              <a:rPr lang="zh-CN" altLang="en-US" sz="2400" dirty="0" smtClean="0">
                <a:latin typeface="宋体" panose="02010600030101010101" pitchFamily="2" charset="-122"/>
                <a:ea typeface="宋体" panose="02010600030101010101" pitchFamily="2" charset="-122"/>
              </a:rPr>
              <a:t>信息系统实现了对企业生产经营信息的及时、统一的管理，</a:t>
            </a:r>
            <a:r>
              <a:rPr lang="zh-CN" altLang="en-US" sz="2400" dirty="0">
                <a:latin typeface="宋体" panose="02010600030101010101" pitchFamily="2" charset="-122"/>
                <a:ea typeface="宋体" panose="02010600030101010101" pitchFamily="2" charset="-122"/>
              </a:rPr>
              <a:t>降低了内部人员成本</a:t>
            </a:r>
          </a:p>
          <a:p>
            <a:pPr marL="830263" lvl="1" indent="-285750" eaLnBrk="1" hangingPunct="1">
              <a:lnSpc>
                <a:spcPct val="90000"/>
              </a:lnSpc>
            </a:pPr>
            <a:r>
              <a:rPr lang="zh-CN" altLang="en-US" sz="2400" dirty="0" smtClean="0">
                <a:latin typeface="宋体" panose="02010600030101010101" pitchFamily="2" charset="-122"/>
                <a:ea typeface="宋体" panose="02010600030101010101" pitchFamily="2" charset="-122"/>
              </a:rPr>
              <a:t>信息系统加强了业务、管理流程和数据的规范化，有利于形成具有本企业特色的团结、学习、创新的企业文化</a:t>
            </a:r>
          </a:p>
        </p:txBody>
      </p:sp>
    </p:spTree>
    <p:extLst>
      <p:ext uri="{BB962C8B-B14F-4D97-AF65-F5344CB8AC3E}">
        <p14:creationId xmlns:p14="http://schemas.microsoft.com/office/powerpoint/2010/main" xmlns="" val="22287613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dirty="0" smtClean="0"/>
              <a:t>信息系统在组织管理中的作用</a:t>
            </a:r>
          </a:p>
        </p:txBody>
      </p:sp>
      <p:sp>
        <p:nvSpPr>
          <p:cNvPr id="90115" name="Rectangle 3"/>
          <p:cNvSpPr>
            <a:spLocks noGrp="1" noChangeArrowheads="1"/>
          </p:cNvSpPr>
          <p:nvPr>
            <p:ph type="body" idx="1"/>
          </p:nvPr>
        </p:nvSpPr>
        <p:spPr>
          <a:xfrm>
            <a:off x="304800" y="1124744"/>
            <a:ext cx="8569325" cy="4535488"/>
          </a:xfrm>
        </p:spPr>
        <p:txBody>
          <a:bodyPr/>
          <a:lstStyle/>
          <a:p>
            <a:pPr marL="0" indent="0" eaLnBrk="1" hangingPunct="1"/>
            <a:r>
              <a:rPr lang="zh-CN" altLang="en-US" sz="2400" dirty="0" smtClean="0">
                <a:latin typeface="宋体" panose="02010600030101010101" pitchFamily="2" charset="-122"/>
                <a:ea typeface="宋体" panose="02010600030101010101" pitchFamily="2" charset="-122"/>
              </a:rPr>
              <a:t>（消极）</a:t>
            </a:r>
          </a:p>
          <a:p>
            <a:pPr marL="830263" lvl="1" indent="-285750" eaLnBrk="1" hangingPunct="1"/>
            <a:r>
              <a:rPr lang="zh-CN" altLang="en-US" sz="2400" dirty="0">
                <a:latin typeface="宋体" panose="02010600030101010101" pitchFamily="2" charset="-122"/>
                <a:ea typeface="宋体" panose="02010600030101010101" pitchFamily="2" charset="-122"/>
                <a:cs typeface="+mn-cs"/>
              </a:rPr>
              <a:t>当组织环境的变化超出预定的范围时，组织对变化响应的敏捷性和决策的科学性、及时性将受到影响</a:t>
            </a:r>
          </a:p>
          <a:p>
            <a:pPr marL="830263" lvl="1" indent="-285750" eaLnBrk="1" hangingPunct="1"/>
            <a:r>
              <a:rPr lang="zh-CN" altLang="en-US" sz="2400" dirty="0">
                <a:latin typeface="宋体" panose="02010600030101010101" pitchFamily="2" charset="-122"/>
                <a:ea typeface="宋体" panose="02010600030101010101" pitchFamily="2" charset="-122"/>
                <a:cs typeface="+mn-cs"/>
              </a:rPr>
              <a:t>使得人与人之间面对面交流的机会减少了，可能导致非正式组织作用的弱化和人们之间感情的疏远</a:t>
            </a:r>
          </a:p>
          <a:p>
            <a:pPr marL="830263" lvl="1" indent="-285750" eaLnBrk="1" hangingPunct="1"/>
            <a:r>
              <a:rPr lang="zh-CN" altLang="en-US" sz="2400" dirty="0">
                <a:latin typeface="宋体" panose="02010600030101010101" pitchFamily="2" charset="-122"/>
                <a:ea typeface="宋体" panose="02010600030101010101" pitchFamily="2" charset="-122"/>
                <a:cs typeface="+mn-cs"/>
              </a:rPr>
              <a:t>提高了工作效率与有效性的同时，可能使一些工作人员丧失工作机会</a:t>
            </a:r>
          </a:p>
          <a:p>
            <a:pPr marL="830263" lvl="1" indent="-285750" eaLnBrk="1" hangingPunct="1"/>
            <a:r>
              <a:rPr lang="zh-CN" altLang="en-US" sz="2400" dirty="0">
                <a:latin typeface="宋体" panose="02010600030101010101" pitchFamily="2" charset="-122"/>
                <a:ea typeface="宋体" panose="02010600030101010101" pitchFamily="2" charset="-122"/>
                <a:cs typeface="+mn-cs"/>
              </a:rPr>
              <a:t>一旦信息系统出现故障，会给组织带来巨大的损失，给社会生活和个人活动造成严重的、甚至是灾难性的后果</a:t>
            </a:r>
          </a:p>
        </p:txBody>
      </p:sp>
    </p:spTree>
    <p:extLst>
      <p:ext uri="{BB962C8B-B14F-4D97-AF65-F5344CB8AC3E}">
        <p14:creationId xmlns:p14="http://schemas.microsoft.com/office/powerpoint/2010/main" xmlns="" val="10870554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案例：北京市三露厂</a:t>
            </a:r>
            <a:endParaRPr lang="en-US" dirty="0"/>
          </a:p>
        </p:txBody>
      </p:sp>
      <p:sp>
        <p:nvSpPr>
          <p:cNvPr id="3" name="内容占位符 2"/>
          <p:cNvSpPr>
            <a:spLocks noGrp="1"/>
          </p:cNvSpPr>
          <p:nvPr>
            <p:ph idx="1"/>
          </p:nvPr>
        </p:nvSpPr>
        <p:spPr/>
        <p:txBody>
          <a:bodyPr/>
          <a:lstStyle/>
          <a:p>
            <a:r>
              <a:rPr lang="zh-CN" altLang="en-US" dirty="0" smtClean="0"/>
              <a:t>在</a:t>
            </a:r>
            <a:r>
              <a:rPr lang="en-US" altLang="zh-CN" dirty="0"/>
              <a:t>1998</a:t>
            </a:r>
            <a:r>
              <a:rPr lang="zh-CN" altLang="en-US" dirty="0"/>
              <a:t>年</a:t>
            </a:r>
            <a:r>
              <a:rPr lang="en-US" altLang="zh-CN" dirty="0"/>
              <a:t>3</a:t>
            </a:r>
            <a:r>
              <a:rPr lang="zh-CN" altLang="en-US" dirty="0"/>
              <a:t>月</a:t>
            </a:r>
            <a:r>
              <a:rPr lang="en-US" altLang="zh-CN" dirty="0"/>
              <a:t>20</a:t>
            </a:r>
            <a:r>
              <a:rPr lang="zh-CN" altLang="en-US" dirty="0"/>
              <a:t>日与联想集成（后来划归到神州数码）签订了</a:t>
            </a:r>
            <a:r>
              <a:rPr lang="en-US" altLang="zh-CN" dirty="0"/>
              <a:t>ERP</a:t>
            </a:r>
            <a:r>
              <a:rPr lang="zh-CN" altLang="en-US" dirty="0"/>
              <a:t>实施合同。合同中联想集成承诺</a:t>
            </a:r>
            <a:r>
              <a:rPr lang="en-US" altLang="zh-CN" dirty="0"/>
              <a:t>6</a:t>
            </a:r>
            <a:r>
              <a:rPr lang="zh-CN" altLang="en-US" dirty="0"/>
              <a:t>个月内完成实施，如不能按规定时间交工，违约金按</a:t>
            </a:r>
            <a:r>
              <a:rPr lang="en-US" altLang="zh-CN" dirty="0"/>
              <a:t>5%</a:t>
            </a:r>
            <a:r>
              <a:rPr lang="zh-CN" altLang="en-US" dirty="0"/>
              <a:t>。来赔偿。</a:t>
            </a:r>
            <a:r>
              <a:rPr lang="en-US" altLang="zh-CN" dirty="0"/>
              <a:t>ERP</a:t>
            </a:r>
            <a:r>
              <a:rPr lang="zh-CN" altLang="en-US" dirty="0"/>
              <a:t>软件是联想集成独家代理瑞典</a:t>
            </a:r>
            <a:r>
              <a:rPr lang="en-US" altLang="zh-CN" dirty="0" err="1"/>
              <a:t>Intentia</a:t>
            </a:r>
            <a:r>
              <a:rPr lang="zh-CN" altLang="en-US" dirty="0"/>
              <a:t>公司的</a:t>
            </a:r>
            <a:r>
              <a:rPr lang="en-US" altLang="zh-CN" dirty="0" smtClean="0"/>
              <a:t>MOVEX</a:t>
            </a:r>
            <a:r>
              <a:rPr lang="zh-CN" altLang="en-US" dirty="0" smtClean="0"/>
              <a:t>。</a:t>
            </a:r>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38</a:t>
            </a:fld>
            <a:endParaRPr lang="en-US" altLang="zh-CN"/>
          </a:p>
        </p:txBody>
      </p:sp>
    </p:spTree>
    <p:extLst>
      <p:ext uri="{BB962C8B-B14F-4D97-AF65-F5344CB8AC3E}">
        <p14:creationId xmlns:p14="http://schemas.microsoft.com/office/powerpoint/2010/main" xmlns="" val="10131932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案例：北京市三露厂</a:t>
            </a:r>
            <a:endParaRPr lang="en-US" dirty="0"/>
          </a:p>
        </p:txBody>
      </p:sp>
      <p:sp>
        <p:nvSpPr>
          <p:cNvPr id="3" name="内容占位符 2"/>
          <p:cNvSpPr>
            <a:spLocks noGrp="1"/>
          </p:cNvSpPr>
          <p:nvPr>
            <p:ph idx="1"/>
          </p:nvPr>
        </p:nvSpPr>
        <p:spPr/>
        <p:txBody>
          <a:bodyPr/>
          <a:lstStyle/>
          <a:p>
            <a:r>
              <a:rPr lang="zh-CN" altLang="en-US" dirty="0" smtClean="0"/>
              <a:t>合作的双方，一方是化妆品行业的著名企业，</a:t>
            </a:r>
            <a:r>
              <a:rPr lang="en-US" altLang="zh-CN" dirty="0" smtClean="0"/>
              <a:t>1998</a:t>
            </a:r>
            <a:r>
              <a:rPr lang="zh-CN" altLang="en-US" dirty="0" smtClean="0"/>
              <a:t>年销售额超过</a:t>
            </a:r>
            <a:r>
              <a:rPr lang="en-US" altLang="zh-CN" dirty="0" smtClean="0"/>
              <a:t>7</a:t>
            </a:r>
            <a:r>
              <a:rPr lang="zh-CN" altLang="en-US" dirty="0" smtClean="0"/>
              <a:t>亿，有职工</a:t>
            </a:r>
            <a:r>
              <a:rPr lang="en-US" altLang="zh-CN" dirty="0" smtClean="0"/>
              <a:t>1200</a:t>
            </a:r>
            <a:r>
              <a:rPr lang="zh-CN" altLang="en-US" dirty="0" smtClean="0"/>
              <a:t>多人。方是国内</a:t>
            </a:r>
            <a:r>
              <a:rPr lang="en-US" altLang="zh-CN" dirty="0" smtClean="0"/>
              <a:t>IT</a:t>
            </a:r>
            <a:r>
              <a:rPr lang="zh-CN" altLang="en-US" dirty="0" smtClean="0"/>
              <a:t>业领头羊的直属子公司。这场本应美满的“婚姻”，因为</a:t>
            </a:r>
            <a:r>
              <a:rPr lang="en-US" altLang="zh-CN" dirty="0" err="1" smtClean="0"/>
              <a:t>Intentia</a:t>
            </a:r>
            <a:r>
              <a:rPr lang="zh-CN" altLang="en-US" dirty="0" smtClean="0"/>
              <a:t>软件产品汉化不彻底，造成了一些表单无法正确生成等问题出现了“婚变”。</a:t>
            </a:r>
            <a:endParaRPr lang="en-US" altLang="zh-CN" dirty="0" smtClean="0"/>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39</a:t>
            </a:fld>
            <a:endParaRPr lang="en-US" altLang="zh-CN"/>
          </a:p>
        </p:txBody>
      </p:sp>
    </p:spTree>
    <p:extLst>
      <p:ext uri="{BB962C8B-B14F-4D97-AF65-F5344CB8AC3E}">
        <p14:creationId xmlns:p14="http://schemas.microsoft.com/office/powerpoint/2010/main" xmlns="" val="21636668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a:t>利丰模式：典型的供应链过程</a:t>
            </a:r>
          </a:p>
        </p:txBody>
      </p:sp>
      <p:sp>
        <p:nvSpPr>
          <p:cNvPr id="13315" name="Oval 3"/>
          <p:cNvSpPr>
            <a:spLocks noChangeArrowheads="1"/>
          </p:cNvSpPr>
          <p:nvPr/>
        </p:nvSpPr>
        <p:spPr bwMode="auto">
          <a:xfrm>
            <a:off x="4427538" y="3429000"/>
            <a:ext cx="1944687" cy="12239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Times New Roman" panose="02020603050405020304" pitchFamily="18" charset="0"/>
              </a:rPr>
              <a:t>香港</a:t>
            </a:r>
          </a:p>
          <a:p>
            <a:pPr algn="ctr" eaLnBrk="1" hangingPunct="1"/>
            <a:r>
              <a:rPr lang="zh-CN" altLang="en-US" sz="2400">
                <a:latin typeface="Times New Roman" panose="02020603050405020304" pitchFamily="18" charset="0"/>
              </a:rPr>
              <a:t>利丰集团</a:t>
            </a:r>
          </a:p>
        </p:txBody>
      </p:sp>
      <p:sp>
        <p:nvSpPr>
          <p:cNvPr id="13316" name="Line 4"/>
          <p:cNvSpPr>
            <a:spLocks noChangeShapeType="1"/>
          </p:cNvSpPr>
          <p:nvPr/>
        </p:nvSpPr>
        <p:spPr bwMode="auto">
          <a:xfrm>
            <a:off x="4427538" y="4078288"/>
            <a:ext cx="194468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2" name="Group 5"/>
          <p:cNvGrpSpPr>
            <a:grpSpLocks/>
          </p:cNvGrpSpPr>
          <p:nvPr/>
        </p:nvGrpSpPr>
        <p:grpSpPr bwMode="auto">
          <a:xfrm>
            <a:off x="6227763" y="2781300"/>
            <a:ext cx="2916237" cy="2665413"/>
            <a:chOff x="0" y="0"/>
            <a:chExt cx="1837" cy="1679"/>
          </a:xfrm>
        </p:grpSpPr>
        <p:sp>
          <p:nvSpPr>
            <p:cNvPr id="13350" name="Text Box 6"/>
            <p:cNvSpPr txBox="1">
              <a:spLocks noChangeArrowheads="1"/>
            </p:cNvSpPr>
            <p:nvPr/>
          </p:nvSpPr>
          <p:spPr bwMode="auto">
            <a:xfrm>
              <a:off x="771" y="0"/>
              <a:ext cx="544" cy="52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a:latin typeface="Times New Roman" panose="02020603050405020304" pitchFamily="18" charset="0"/>
                </a:rPr>
                <a:t>欧洲客户</a:t>
              </a:r>
            </a:p>
          </p:txBody>
        </p:sp>
        <p:sp>
          <p:nvSpPr>
            <p:cNvPr id="13351" name="AutoShape 7"/>
            <p:cNvSpPr>
              <a:spLocks noChangeArrowheads="1"/>
            </p:cNvSpPr>
            <p:nvPr/>
          </p:nvSpPr>
          <p:spPr bwMode="auto">
            <a:xfrm>
              <a:off x="953" y="862"/>
              <a:ext cx="884" cy="817"/>
            </a:xfrm>
            <a:prstGeom prst="wedgeEllipseCallout">
              <a:avLst>
                <a:gd name="adj1" fmla="val -26583"/>
                <a:gd name="adj2" fmla="val -98593"/>
              </a:avLst>
            </a:prstGeom>
            <a:noFill/>
            <a:ln w="9525">
              <a:solidFill>
                <a:srgbClr val="FFFF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订购</a:t>
              </a:r>
              <a:r>
                <a:rPr lang="en-US" altLang="zh-CN" sz="2000">
                  <a:latin typeface="Times New Roman" panose="02020603050405020304" pitchFamily="18" charset="0"/>
                </a:rPr>
                <a:t>1</a:t>
              </a:r>
              <a:r>
                <a:rPr lang="zh-CN" altLang="en-US" sz="2000">
                  <a:latin typeface="Times New Roman" panose="02020603050405020304" pitchFamily="18" charset="0"/>
                </a:rPr>
                <a:t>万件衣服</a:t>
              </a:r>
            </a:p>
          </p:txBody>
        </p:sp>
        <p:sp>
          <p:nvSpPr>
            <p:cNvPr id="13352" name="Line 8"/>
            <p:cNvSpPr>
              <a:spLocks noChangeShapeType="1"/>
            </p:cNvSpPr>
            <p:nvPr/>
          </p:nvSpPr>
          <p:spPr bwMode="auto">
            <a:xfrm flipV="1">
              <a:off x="0" y="272"/>
              <a:ext cx="726" cy="318"/>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9"/>
          <p:cNvGrpSpPr>
            <a:grpSpLocks/>
          </p:cNvGrpSpPr>
          <p:nvPr/>
        </p:nvGrpSpPr>
        <p:grpSpPr bwMode="auto">
          <a:xfrm>
            <a:off x="5219700" y="1557338"/>
            <a:ext cx="1079500" cy="1944687"/>
            <a:chOff x="0" y="0"/>
            <a:chExt cx="680" cy="1225"/>
          </a:xfrm>
        </p:grpSpPr>
        <p:grpSp>
          <p:nvGrpSpPr>
            <p:cNvPr id="13346" name="Group 10"/>
            <p:cNvGrpSpPr>
              <a:grpSpLocks/>
            </p:cNvGrpSpPr>
            <p:nvPr/>
          </p:nvGrpSpPr>
          <p:grpSpPr bwMode="auto">
            <a:xfrm>
              <a:off x="0" y="0"/>
              <a:ext cx="680" cy="639"/>
              <a:chOff x="0" y="0"/>
              <a:chExt cx="680" cy="639"/>
            </a:xfrm>
          </p:grpSpPr>
          <p:sp>
            <p:nvSpPr>
              <p:cNvPr id="13348" name="Text Box 11"/>
              <p:cNvSpPr txBox="1">
                <a:spLocks noChangeArrowheads="1"/>
              </p:cNvSpPr>
              <p:nvPr/>
            </p:nvSpPr>
            <p:spPr bwMode="auto">
              <a:xfrm>
                <a:off x="0" y="0"/>
                <a:ext cx="680" cy="639"/>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latin typeface="Times New Roman" panose="02020603050405020304" pitchFamily="18" charset="0"/>
                  </a:rPr>
                  <a:t>韩国</a:t>
                </a:r>
              </a:p>
              <a:p>
                <a:pPr algn="ctr" eaLnBrk="1" hangingPunct="1">
                  <a:spcBef>
                    <a:spcPct val="50000"/>
                  </a:spcBef>
                </a:pPr>
                <a:r>
                  <a:rPr lang="zh-CN" altLang="en-US" sz="2400">
                    <a:latin typeface="Times New Roman" panose="02020603050405020304" pitchFamily="18" charset="0"/>
                  </a:rPr>
                  <a:t>纱线</a:t>
                </a:r>
              </a:p>
            </p:txBody>
          </p:sp>
          <p:sp>
            <p:nvSpPr>
              <p:cNvPr id="13349" name="Line 12"/>
              <p:cNvSpPr>
                <a:spLocks noChangeShapeType="1"/>
              </p:cNvSpPr>
              <p:nvPr/>
            </p:nvSpPr>
            <p:spPr bwMode="auto">
              <a:xfrm>
                <a:off x="0" y="317"/>
                <a:ext cx="6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347" name="Line 13"/>
            <p:cNvSpPr>
              <a:spLocks noChangeShapeType="1"/>
            </p:cNvSpPr>
            <p:nvPr/>
          </p:nvSpPr>
          <p:spPr bwMode="auto">
            <a:xfrm flipH="1">
              <a:off x="272" y="635"/>
              <a:ext cx="46" cy="590"/>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5" name="Group 14"/>
          <p:cNvGrpSpPr>
            <a:grpSpLocks/>
          </p:cNvGrpSpPr>
          <p:nvPr/>
        </p:nvGrpSpPr>
        <p:grpSpPr bwMode="auto">
          <a:xfrm>
            <a:off x="2555875" y="1701800"/>
            <a:ext cx="2663825" cy="1871663"/>
            <a:chOff x="0" y="0"/>
            <a:chExt cx="1678" cy="1179"/>
          </a:xfrm>
        </p:grpSpPr>
        <p:grpSp>
          <p:nvGrpSpPr>
            <p:cNvPr id="13341" name="Group 15"/>
            <p:cNvGrpSpPr>
              <a:grpSpLocks/>
            </p:cNvGrpSpPr>
            <p:nvPr/>
          </p:nvGrpSpPr>
          <p:grpSpPr bwMode="auto">
            <a:xfrm>
              <a:off x="0" y="0"/>
              <a:ext cx="907" cy="554"/>
              <a:chOff x="0" y="0"/>
              <a:chExt cx="680" cy="554"/>
            </a:xfrm>
          </p:grpSpPr>
          <p:sp>
            <p:nvSpPr>
              <p:cNvPr id="13344" name="Text Box 16"/>
              <p:cNvSpPr txBox="1">
                <a:spLocks noChangeArrowheads="1"/>
              </p:cNvSpPr>
              <p:nvPr/>
            </p:nvSpPr>
            <p:spPr bwMode="auto">
              <a:xfrm>
                <a:off x="0" y="0"/>
                <a:ext cx="680" cy="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latin typeface="Times New Roman" panose="02020603050405020304" pitchFamily="18" charset="0"/>
                  </a:rPr>
                  <a:t>台湾</a:t>
                </a:r>
              </a:p>
              <a:p>
                <a:pPr algn="ctr" eaLnBrk="1" hangingPunct="1">
                  <a:spcBef>
                    <a:spcPct val="50000"/>
                  </a:spcBef>
                </a:pPr>
                <a:r>
                  <a:rPr lang="zh-CN" altLang="en-US">
                    <a:latin typeface="Times New Roman" panose="02020603050405020304" pitchFamily="18" charset="0"/>
                  </a:rPr>
                  <a:t>编织、染色</a:t>
                </a:r>
              </a:p>
            </p:txBody>
          </p:sp>
          <p:sp>
            <p:nvSpPr>
              <p:cNvPr id="13345" name="Line 17"/>
              <p:cNvSpPr>
                <a:spLocks noChangeShapeType="1"/>
              </p:cNvSpPr>
              <p:nvPr/>
            </p:nvSpPr>
            <p:spPr bwMode="auto">
              <a:xfrm>
                <a:off x="0" y="317"/>
                <a:ext cx="6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342" name="Line 18"/>
            <p:cNvSpPr>
              <a:spLocks noChangeShapeType="1"/>
            </p:cNvSpPr>
            <p:nvPr/>
          </p:nvSpPr>
          <p:spPr bwMode="auto">
            <a:xfrm>
              <a:off x="907" y="544"/>
              <a:ext cx="499" cy="635"/>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43" name="Line 19"/>
            <p:cNvSpPr>
              <a:spLocks noChangeShapeType="1"/>
            </p:cNvSpPr>
            <p:nvPr/>
          </p:nvSpPr>
          <p:spPr bwMode="auto">
            <a:xfrm flipH="1">
              <a:off x="952" y="226"/>
              <a:ext cx="726" cy="0"/>
            </a:xfrm>
            <a:prstGeom prst="line">
              <a:avLst/>
            </a:prstGeom>
            <a:noFill/>
            <a:ln w="57150" cmpd="thickThin">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7" name="Group 20"/>
          <p:cNvGrpSpPr>
            <a:grpSpLocks/>
          </p:cNvGrpSpPr>
          <p:nvPr/>
        </p:nvGrpSpPr>
        <p:grpSpPr bwMode="auto">
          <a:xfrm>
            <a:off x="3492500" y="3644900"/>
            <a:ext cx="3959225" cy="1944688"/>
            <a:chOff x="0" y="0"/>
            <a:chExt cx="2494" cy="1225"/>
          </a:xfrm>
        </p:grpSpPr>
        <p:sp>
          <p:nvSpPr>
            <p:cNvPr id="13339" name="未知"/>
            <p:cNvSpPr>
              <a:spLocks/>
            </p:cNvSpPr>
            <p:nvPr/>
          </p:nvSpPr>
          <p:spPr bwMode="auto">
            <a:xfrm>
              <a:off x="0" y="0"/>
              <a:ext cx="2494" cy="1225"/>
            </a:xfrm>
            <a:custGeom>
              <a:avLst/>
              <a:gdLst>
                <a:gd name="T0" fmla="*/ 0 w 2630"/>
                <a:gd name="T1" fmla="*/ 538 h 1399"/>
                <a:gd name="T2" fmla="*/ 1530 w 2630"/>
                <a:gd name="T3" fmla="*/ 631 h 1399"/>
                <a:gd name="T4" fmla="*/ 2017 w 2630"/>
                <a:gd name="T5" fmla="*/ 0 h 1399"/>
                <a:gd name="T6" fmla="*/ 0 60000 65536"/>
                <a:gd name="T7" fmla="*/ 0 60000 65536"/>
                <a:gd name="T8" fmla="*/ 0 60000 65536"/>
                <a:gd name="T9" fmla="*/ 0 w 2630"/>
                <a:gd name="T10" fmla="*/ 0 h 1399"/>
                <a:gd name="T11" fmla="*/ 2630 w 2630"/>
                <a:gd name="T12" fmla="*/ 1399 h 1399"/>
              </a:gdLst>
              <a:ahLst/>
              <a:cxnLst>
                <a:cxn ang="T6">
                  <a:pos x="T0" y="T1"/>
                </a:cxn>
                <a:cxn ang="T7">
                  <a:pos x="T2" y="T3"/>
                </a:cxn>
                <a:cxn ang="T8">
                  <a:pos x="T4" y="T5"/>
                </a:cxn>
              </a:cxnLst>
              <a:rect l="T9" t="T10" r="T11" b="T12"/>
              <a:pathLst>
                <a:path w="2630" h="1399">
                  <a:moveTo>
                    <a:pt x="0" y="1044"/>
                  </a:moveTo>
                  <a:cubicBezTo>
                    <a:pt x="778" y="1221"/>
                    <a:pt x="1557" y="1399"/>
                    <a:pt x="1995" y="1225"/>
                  </a:cubicBezTo>
                  <a:cubicBezTo>
                    <a:pt x="2433" y="1051"/>
                    <a:pt x="2524" y="204"/>
                    <a:pt x="2630" y="0"/>
                  </a:cubicBezTo>
                </a:path>
              </a:pathLst>
            </a:custGeom>
            <a:noFill/>
            <a:ln w="38100" cmpd="sng">
              <a:solidFill>
                <a:schemeClr val="accent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3340" name="Line 22"/>
            <p:cNvSpPr>
              <a:spLocks noChangeShapeType="1"/>
            </p:cNvSpPr>
            <p:nvPr/>
          </p:nvSpPr>
          <p:spPr bwMode="auto">
            <a:xfrm>
              <a:off x="1270" y="635"/>
              <a:ext cx="544" cy="454"/>
            </a:xfrm>
            <a:prstGeom prst="line">
              <a:avLst/>
            </a:prstGeom>
            <a:noFill/>
            <a:ln w="38100">
              <a:solidFill>
                <a:schemeClr val="accent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8" name="Group 23"/>
          <p:cNvGrpSpPr>
            <a:grpSpLocks/>
          </p:cNvGrpSpPr>
          <p:nvPr/>
        </p:nvGrpSpPr>
        <p:grpSpPr bwMode="auto">
          <a:xfrm>
            <a:off x="1439863" y="2620963"/>
            <a:ext cx="3024187" cy="2695575"/>
            <a:chOff x="0" y="0"/>
            <a:chExt cx="1905" cy="1698"/>
          </a:xfrm>
        </p:grpSpPr>
        <p:grpSp>
          <p:nvGrpSpPr>
            <p:cNvPr id="13332" name="Group 24"/>
            <p:cNvGrpSpPr>
              <a:grpSpLocks/>
            </p:cNvGrpSpPr>
            <p:nvPr/>
          </p:nvGrpSpPr>
          <p:grpSpPr bwMode="auto">
            <a:xfrm>
              <a:off x="0" y="963"/>
              <a:ext cx="1905" cy="735"/>
              <a:chOff x="0" y="0"/>
              <a:chExt cx="1905" cy="735"/>
            </a:xfrm>
          </p:grpSpPr>
          <p:grpSp>
            <p:nvGrpSpPr>
              <p:cNvPr id="13334" name="Group 25"/>
              <p:cNvGrpSpPr>
                <a:grpSpLocks/>
              </p:cNvGrpSpPr>
              <p:nvPr/>
            </p:nvGrpSpPr>
            <p:grpSpPr bwMode="auto">
              <a:xfrm>
                <a:off x="317" y="181"/>
                <a:ext cx="907" cy="554"/>
                <a:chOff x="0" y="0"/>
                <a:chExt cx="680" cy="554"/>
              </a:xfrm>
            </p:grpSpPr>
            <p:sp>
              <p:nvSpPr>
                <p:cNvPr id="13337" name="Text Box 26"/>
                <p:cNvSpPr txBox="1">
                  <a:spLocks noChangeArrowheads="1"/>
                </p:cNvSpPr>
                <p:nvPr/>
              </p:nvSpPr>
              <p:spPr bwMode="auto">
                <a:xfrm>
                  <a:off x="0" y="0"/>
                  <a:ext cx="680" cy="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latin typeface="Times New Roman" panose="02020603050405020304" pitchFamily="18" charset="0"/>
                    </a:rPr>
                    <a:t>泰国</a:t>
                  </a:r>
                </a:p>
                <a:p>
                  <a:pPr algn="ctr" eaLnBrk="1" hangingPunct="1">
                    <a:spcBef>
                      <a:spcPct val="50000"/>
                    </a:spcBef>
                  </a:pPr>
                  <a:r>
                    <a:rPr lang="zh-CN" altLang="en-US">
                      <a:latin typeface="Times New Roman" panose="02020603050405020304" pitchFamily="18" charset="0"/>
                    </a:rPr>
                    <a:t>裁剪、制衣</a:t>
                  </a:r>
                </a:p>
              </p:txBody>
            </p:sp>
            <p:sp>
              <p:nvSpPr>
                <p:cNvPr id="13338" name="Line 27"/>
                <p:cNvSpPr>
                  <a:spLocks noChangeShapeType="1"/>
                </p:cNvSpPr>
                <p:nvPr/>
              </p:nvSpPr>
              <p:spPr bwMode="auto">
                <a:xfrm>
                  <a:off x="0" y="317"/>
                  <a:ext cx="6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335" name="Line 28"/>
              <p:cNvSpPr>
                <a:spLocks noChangeShapeType="1"/>
              </p:cNvSpPr>
              <p:nvPr/>
            </p:nvSpPr>
            <p:spPr bwMode="auto">
              <a:xfrm flipV="1">
                <a:off x="1225" y="136"/>
                <a:ext cx="680" cy="363"/>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36" name="Line 29"/>
              <p:cNvSpPr>
                <a:spLocks noChangeShapeType="1"/>
              </p:cNvSpPr>
              <p:nvPr/>
            </p:nvSpPr>
            <p:spPr bwMode="auto">
              <a:xfrm>
                <a:off x="0" y="0"/>
                <a:ext cx="544" cy="181"/>
              </a:xfrm>
              <a:prstGeom prst="line">
                <a:avLst/>
              </a:prstGeom>
              <a:noFill/>
              <a:ln w="57150" cmpd="thinThick">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13333" name="Line 30"/>
            <p:cNvSpPr>
              <a:spLocks noChangeShapeType="1"/>
            </p:cNvSpPr>
            <p:nvPr/>
          </p:nvSpPr>
          <p:spPr bwMode="auto">
            <a:xfrm>
              <a:off x="1089" y="0"/>
              <a:ext cx="0" cy="1134"/>
            </a:xfrm>
            <a:prstGeom prst="line">
              <a:avLst/>
            </a:prstGeom>
            <a:noFill/>
            <a:ln w="57150" cmpd="thinThick">
              <a:solidFill>
                <a:schemeClr val="accent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grpSp>
        <p:nvGrpSpPr>
          <p:cNvPr id="11" name="Group 31"/>
          <p:cNvGrpSpPr>
            <a:grpSpLocks/>
          </p:cNvGrpSpPr>
          <p:nvPr/>
        </p:nvGrpSpPr>
        <p:grpSpPr bwMode="auto">
          <a:xfrm>
            <a:off x="0" y="2333625"/>
            <a:ext cx="4319588" cy="2103438"/>
            <a:chOff x="0" y="0"/>
            <a:chExt cx="2721" cy="1325"/>
          </a:xfrm>
        </p:grpSpPr>
        <p:grpSp>
          <p:nvGrpSpPr>
            <p:cNvPr id="13324" name="Group 32"/>
            <p:cNvGrpSpPr>
              <a:grpSpLocks/>
            </p:cNvGrpSpPr>
            <p:nvPr/>
          </p:nvGrpSpPr>
          <p:grpSpPr bwMode="auto">
            <a:xfrm>
              <a:off x="544" y="0"/>
              <a:ext cx="907" cy="554"/>
              <a:chOff x="0" y="0"/>
              <a:chExt cx="680" cy="554"/>
            </a:xfrm>
          </p:grpSpPr>
          <p:sp>
            <p:nvSpPr>
              <p:cNvPr id="13330" name="Text Box 33"/>
              <p:cNvSpPr txBox="1">
                <a:spLocks noChangeArrowheads="1"/>
              </p:cNvSpPr>
              <p:nvPr/>
            </p:nvSpPr>
            <p:spPr bwMode="auto">
              <a:xfrm>
                <a:off x="0" y="0"/>
                <a:ext cx="680" cy="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latin typeface="Times New Roman" panose="02020603050405020304" pitchFamily="18" charset="0"/>
                  </a:rPr>
                  <a:t>日本</a:t>
                </a:r>
              </a:p>
              <a:p>
                <a:pPr algn="ctr" eaLnBrk="1" hangingPunct="1">
                  <a:spcBef>
                    <a:spcPct val="50000"/>
                  </a:spcBef>
                </a:pPr>
                <a:r>
                  <a:rPr lang="zh-CN" altLang="en-US">
                    <a:latin typeface="Times New Roman" panose="02020603050405020304" pitchFamily="18" charset="0"/>
                  </a:rPr>
                  <a:t>纽扣、拉链</a:t>
                </a:r>
              </a:p>
            </p:txBody>
          </p:sp>
          <p:sp>
            <p:nvSpPr>
              <p:cNvPr id="13331" name="Line 34"/>
              <p:cNvSpPr>
                <a:spLocks noChangeShapeType="1"/>
              </p:cNvSpPr>
              <p:nvPr/>
            </p:nvSpPr>
            <p:spPr bwMode="auto">
              <a:xfrm>
                <a:off x="0" y="317"/>
                <a:ext cx="6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3325" name="Group 35"/>
            <p:cNvGrpSpPr>
              <a:grpSpLocks/>
            </p:cNvGrpSpPr>
            <p:nvPr/>
          </p:nvGrpSpPr>
          <p:grpSpPr bwMode="auto">
            <a:xfrm>
              <a:off x="0" y="771"/>
              <a:ext cx="907" cy="554"/>
              <a:chOff x="0" y="0"/>
              <a:chExt cx="680" cy="554"/>
            </a:xfrm>
          </p:grpSpPr>
          <p:sp>
            <p:nvSpPr>
              <p:cNvPr id="13328" name="Text Box 36"/>
              <p:cNvSpPr txBox="1">
                <a:spLocks noChangeArrowheads="1"/>
              </p:cNvSpPr>
              <p:nvPr/>
            </p:nvSpPr>
            <p:spPr bwMode="auto">
              <a:xfrm>
                <a:off x="0" y="0"/>
                <a:ext cx="680" cy="55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400">
                    <a:latin typeface="Times New Roman" panose="02020603050405020304" pitchFamily="18" charset="0"/>
                  </a:rPr>
                  <a:t>大陆</a:t>
                </a:r>
              </a:p>
              <a:p>
                <a:pPr algn="ctr" eaLnBrk="1" hangingPunct="1">
                  <a:spcBef>
                    <a:spcPct val="50000"/>
                  </a:spcBef>
                </a:pPr>
                <a:r>
                  <a:rPr lang="zh-CN" altLang="en-US">
                    <a:latin typeface="Times New Roman" panose="02020603050405020304" pitchFamily="18" charset="0"/>
                  </a:rPr>
                  <a:t>纽扣、拉链</a:t>
                </a:r>
              </a:p>
            </p:txBody>
          </p:sp>
          <p:sp>
            <p:nvSpPr>
              <p:cNvPr id="13329" name="Line 37"/>
              <p:cNvSpPr>
                <a:spLocks noChangeShapeType="1"/>
              </p:cNvSpPr>
              <p:nvPr/>
            </p:nvSpPr>
            <p:spPr bwMode="auto">
              <a:xfrm>
                <a:off x="0" y="317"/>
                <a:ext cx="6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3326" name="Line 38"/>
            <p:cNvSpPr>
              <a:spLocks noChangeShapeType="1"/>
            </p:cNvSpPr>
            <p:nvPr/>
          </p:nvSpPr>
          <p:spPr bwMode="auto">
            <a:xfrm>
              <a:off x="1497" y="544"/>
              <a:ext cx="1224" cy="454"/>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3327" name="Line 39"/>
            <p:cNvSpPr>
              <a:spLocks noChangeShapeType="1"/>
            </p:cNvSpPr>
            <p:nvPr/>
          </p:nvSpPr>
          <p:spPr bwMode="auto">
            <a:xfrm>
              <a:off x="771" y="544"/>
              <a:ext cx="0" cy="227"/>
            </a:xfrm>
            <a:prstGeom prst="line">
              <a:avLst/>
            </a:prstGeom>
            <a:noFill/>
            <a:ln w="28575">
              <a:solidFill>
                <a:srgbClr val="FFFF00"/>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grpSp>
      <p:pic>
        <p:nvPicPr>
          <p:cNvPr id="7208" name="Picture 40" descr="coat"/>
          <p:cNvPicPr>
            <a:picLocks noChangeAspect="1" noChangeArrowheads="1"/>
          </p:cNvPicPr>
          <p:nvPr/>
        </p:nvPicPr>
        <p:blipFill>
          <a:blip r:embed="rId2" r:link="rId3">
            <a:extLst>
              <a:ext uri="{28A0092B-C50C-407E-A947-70E740481C1C}">
                <a14:useLocalDpi xmlns:a14="http://schemas.microsoft.com/office/drawing/2010/main" xmlns="" val="0"/>
              </a:ext>
            </a:extLst>
          </a:blip>
          <a:srcRect/>
          <a:stretch>
            <a:fillRect/>
          </a:stretch>
        </p:blipFill>
        <p:spPr bwMode="auto">
          <a:xfrm>
            <a:off x="7019925" y="3968750"/>
            <a:ext cx="498475" cy="693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89933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208"/>
                                        </p:tgtEl>
                                        <p:attrNameLst>
                                          <p:attrName>style.visibility</p:attrName>
                                        </p:attrNameLst>
                                      </p:cBhvr>
                                      <p:to>
                                        <p:strVal val="visible"/>
                                      </p:to>
                                    </p:set>
                                    <p:animEffect transition="in" filter="blinds(horizontal)">
                                      <p:cBhvr>
                                        <p:cTn id="37" dur="500"/>
                                        <p:tgtEl>
                                          <p:spTgt spid="7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案例：北京市三露厂</a:t>
            </a:r>
            <a:endParaRPr lang="en-US" dirty="0"/>
          </a:p>
        </p:txBody>
      </p:sp>
      <p:sp>
        <p:nvSpPr>
          <p:cNvPr id="3" name="内容占位符 2"/>
          <p:cNvSpPr>
            <a:spLocks noGrp="1"/>
          </p:cNvSpPr>
          <p:nvPr>
            <p:ph idx="1"/>
          </p:nvPr>
        </p:nvSpPr>
        <p:spPr/>
        <p:txBody>
          <a:bodyPr/>
          <a:lstStyle/>
          <a:p>
            <a:r>
              <a:rPr lang="zh-CN" altLang="en-US" dirty="0" smtClean="0"/>
              <a:t>后虽经再次的实施、修改和汉化，包括软件产品提供商</a:t>
            </a:r>
            <a:r>
              <a:rPr lang="en-US" altLang="zh-CN" dirty="0" err="1" smtClean="0">
                <a:latin typeface="Times New Roman" panose="02020603050405020304" pitchFamily="18" charset="0"/>
                <a:cs typeface="Times New Roman" panose="02020603050405020304" pitchFamily="18" charset="0"/>
              </a:rPr>
              <a:t>Intentia</a:t>
            </a:r>
            <a:r>
              <a:rPr lang="zh-CN" altLang="en-US" dirty="0" smtClean="0"/>
              <a:t>公司也派人来三露厂解决了一些技术问题。但是由于汉化、报表生成等关键问题仍旧无法彻底解决，最终导致项目的失败。</a:t>
            </a:r>
            <a:endParaRPr lang="en-US" dirty="0"/>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40</a:t>
            </a:fld>
            <a:endParaRPr lang="en-US" altLang="zh-CN"/>
          </a:p>
        </p:txBody>
      </p:sp>
    </p:spTree>
    <p:extLst>
      <p:ext uri="{BB962C8B-B14F-4D97-AF65-F5344CB8AC3E}">
        <p14:creationId xmlns:p14="http://schemas.microsoft.com/office/powerpoint/2010/main" xmlns="" val="3801802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案例：</a:t>
            </a:r>
            <a:r>
              <a:rPr lang="zh-CN" altLang="en-US" dirty="0"/>
              <a:t>标致巨额投入</a:t>
            </a:r>
            <a:r>
              <a:rPr lang="zh-CN" altLang="en-US" dirty="0" smtClean="0"/>
              <a:t>搁浅</a:t>
            </a:r>
            <a:endParaRPr lang="en-US" dirty="0"/>
          </a:p>
        </p:txBody>
      </p:sp>
      <p:sp>
        <p:nvSpPr>
          <p:cNvPr id="3" name="内容占位符 2"/>
          <p:cNvSpPr>
            <a:spLocks noGrp="1"/>
          </p:cNvSpPr>
          <p:nvPr>
            <p:ph idx="1"/>
          </p:nvPr>
        </p:nvSpPr>
        <p:spPr/>
        <p:txBody>
          <a:bodyPr/>
          <a:lstStyle/>
          <a:p>
            <a:r>
              <a:rPr lang="zh-CN" altLang="en-US" dirty="0"/>
              <a:t>广州标致汽车公司于成立不久，开始着手</a:t>
            </a:r>
            <a:r>
              <a:rPr lang="en-US" altLang="zh-CN" dirty="0" err="1"/>
              <a:t>MRPlI</a:t>
            </a:r>
            <a:r>
              <a:rPr lang="zh-CN" altLang="en-US" dirty="0"/>
              <a:t>项目的设备，目标是实现全公司订单、生产、库存、销售、人事、财务等的统一管理，以提高公司运行效益，增进企业经济效益</a:t>
            </a:r>
            <a:r>
              <a:rPr lang="zh-CN" altLang="en-US" dirty="0" smtClean="0"/>
              <a:t>。</a:t>
            </a:r>
            <a:endParaRPr lang="en-US" altLang="zh-CN" dirty="0" smtClean="0"/>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41</a:t>
            </a:fld>
            <a:endParaRPr lang="en-US" altLang="zh-CN"/>
          </a:p>
        </p:txBody>
      </p:sp>
    </p:spTree>
    <p:extLst>
      <p:ext uri="{BB962C8B-B14F-4D97-AF65-F5344CB8AC3E}">
        <p14:creationId xmlns:p14="http://schemas.microsoft.com/office/powerpoint/2010/main" xmlns="" val="3636278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案例：</a:t>
            </a:r>
            <a:r>
              <a:rPr lang="zh-CN" altLang="en-US" dirty="0"/>
              <a:t>标致巨额投入</a:t>
            </a:r>
            <a:r>
              <a:rPr lang="zh-CN" altLang="en-US" dirty="0" smtClean="0"/>
              <a:t>搁浅</a:t>
            </a:r>
            <a:endParaRPr lang="en-US" dirty="0"/>
          </a:p>
        </p:txBody>
      </p:sp>
      <p:sp>
        <p:nvSpPr>
          <p:cNvPr id="3" name="内容占位符 2"/>
          <p:cNvSpPr>
            <a:spLocks noGrp="1"/>
          </p:cNvSpPr>
          <p:nvPr>
            <p:ph idx="1"/>
          </p:nvPr>
        </p:nvSpPr>
        <p:spPr/>
        <p:txBody>
          <a:bodyPr/>
          <a:lstStyle/>
          <a:p>
            <a:r>
              <a:rPr lang="en-US" altLang="zh-CN" sz="2800" dirty="0" smtClean="0"/>
              <a:t>1988</a:t>
            </a:r>
            <a:r>
              <a:rPr lang="zh-CN" altLang="en-US" sz="2800" dirty="0"/>
              <a:t>年公司开始投资计划。由于中法合资的性质，法方总经理和专家在决策层中起</a:t>
            </a:r>
            <a:r>
              <a:rPr lang="zh-CN" altLang="en-US" sz="2800" dirty="0" smtClean="0"/>
              <a:t>决定</a:t>
            </a:r>
            <a:r>
              <a:rPr lang="zh-CN" altLang="en-US" sz="2800" dirty="0"/>
              <a:t>作用</a:t>
            </a:r>
            <a:r>
              <a:rPr lang="zh-CN" altLang="en-US" sz="2800" dirty="0" smtClean="0"/>
              <a:t>。</a:t>
            </a:r>
            <a:r>
              <a:rPr lang="zh-CN" altLang="en-US" sz="2800" dirty="0"/>
              <a:t>他们照搬法国标致的模式，决定搞</a:t>
            </a:r>
            <a:r>
              <a:rPr lang="en-US" altLang="zh-CN" sz="2800" dirty="0" err="1"/>
              <a:t>MRPIl</a:t>
            </a:r>
            <a:r>
              <a:rPr lang="zh-CN" altLang="en-US" sz="2800" dirty="0"/>
              <a:t>，设计网络使用</a:t>
            </a:r>
            <a:r>
              <a:rPr lang="en-US" altLang="zh-CN" sz="2800" dirty="0"/>
              <a:t>20</a:t>
            </a:r>
            <a:r>
              <a:rPr lang="zh-CN" altLang="en-US" sz="2800" dirty="0"/>
              <a:t>年。</a:t>
            </a:r>
            <a:r>
              <a:rPr lang="en-US" altLang="zh-CN" sz="2800" dirty="0"/>
              <a:t>1989</a:t>
            </a:r>
            <a:r>
              <a:rPr lang="zh-CN" altLang="en-US" sz="2800" dirty="0"/>
              <a:t>年企业已经组建了自己的企业信息网，</a:t>
            </a:r>
            <a:r>
              <a:rPr lang="en-US" altLang="zh-CN" sz="2800" dirty="0"/>
              <a:t>1992</a:t>
            </a:r>
            <a:r>
              <a:rPr lang="zh-CN" altLang="en-US" sz="2800" dirty="0"/>
              <a:t>年又实施了比利时</a:t>
            </a:r>
            <a:r>
              <a:rPr lang="en-US" altLang="zh-CN" sz="2800" dirty="0"/>
              <a:t>MSG</a:t>
            </a:r>
            <a:r>
              <a:rPr lang="zh-CN" altLang="en-US" sz="2800" dirty="0"/>
              <a:t>公司的</a:t>
            </a:r>
            <a:r>
              <a:rPr lang="en-US" altLang="zh-CN" sz="2800" dirty="0"/>
              <a:t>MACH7</a:t>
            </a:r>
            <a:r>
              <a:rPr lang="zh-CN" altLang="en-US" sz="2800" dirty="0"/>
              <a:t>财务系统，</a:t>
            </a:r>
            <a:r>
              <a:rPr lang="en-US" altLang="zh-CN" sz="2800" dirty="0"/>
              <a:t>1993</a:t>
            </a:r>
            <a:r>
              <a:rPr lang="zh-CN" altLang="en-US" sz="2800" dirty="0"/>
              <a:t>年开始实施零配件销售管理系统</a:t>
            </a:r>
            <a:r>
              <a:rPr lang="en-US" altLang="zh-CN" sz="2800" dirty="0"/>
              <a:t>SMS</a:t>
            </a:r>
            <a:r>
              <a:rPr lang="zh-CN" altLang="en-US" sz="2800" dirty="0"/>
              <a:t>。总投入在</a:t>
            </a:r>
            <a:r>
              <a:rPr lang="en-US" altLang="zh-CN" sz="2800" dirty="0"/>
              <a:t>2000</a:t>
            </a:r>
            <a:r>
              <a:rPr lang="zh-CN" altLang="en-US" sz="2800" dirty="0"/>
              <a:t>多万法郎</a:t>
            </a:r>
            <a:r>
              <a:rPr lang="zh-CN" altLang="en-US" sz="2800" dirty="0" smtClean="0"/>
              <a:t>。</a:t>
            </a:r>
            <a:endParaRPr lang="en-US" altLang="zh-CN" sz="2800" dirty="0" smtClean="0"/>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42</a:t>
            </a:fld>
            <a:endParaRPr lang="en-US" altLang="zh-CN"/>
          </a:p>
        </p:txBody>
      </p:sp>
    </p:spTree>
    <p:extLst>
      <p:ext uri="{BB962C8B-B14F-4D97-AF65-F5344CB8AC3E}">
        <p14:creationId xmlns:p14="http://schemas.microsoft.com/office/powerpoint/2010/main" xmlns="" val="38757513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案例：</a:t>
            </a:r>
            <a:r>
              <a:rPr lang="zh-CN" altLang="en-US" dirty="0"/>
              <a:t>标致巨额投入</a:t>
            </a:r>
            <a:r>
              <a:rPr lang="zh-CN" altLang="en-US" dirty="0" smtClean="0"/>
              <a:t>搁浅</a:t>
            </a:r>
            <a:endParaRPr lang="en-US" dirty="0"/>
          </a:p>
        </p:txBody>
      </p:sp>
      <p:sp>
        <p:nvSpPr>
          <p:cNvPr id="3" name="内容占位符 2"/>
          <p:cNvSpPr>
            <a:spLocks noGrp="1"/>
          </p:cNvSpPr>
          <p:nvPr>
            <p:ph idx="1"/>
          </p:nvPr>
        </p:nvSpPr>
        <p:spPr/>
        <p:txBody>
          <a:bodyPr/>
          <a:lstStyle/>
          <a:p>
            <a:r>
              <a:rPr lang="zh-CN" altLang="en-US" sz="2800" dirty="0" smtClean="0"/>
              <a:t>假如</a:t>
            </a:r>
            <a:r>
              <a:rPr lang="zh-CN" altLang="en-US" sz="2800" dirty="0"/>
              <a:t>路子走对了，网络应该发展得很成熟。令人遗憾的是，广州标致公司的企业信息网事实上已陷入进退两难的境地。主系统十几个功能模块，已经启用的仅有非生产件的库存管理模块</a:t>
            </a:r>
            <a:r>
              <a:rPr lang="en-US" altLang="zh-CN" sz="2800" dirty="0"/>
              <a:t>MHF</a:t>
            </a:r>
            <a:r>
              <a:rPr lang="zh-CN" altLang="en-US" sz="2800" dirty="0"/>
              <a:t>，不到该软件内涵的十分之一，</a:t>
            </a:r>
            <a:r>
              <a:rPr lang="en-US" altLang="zh-CN" sz="2800" dirty="0"/>
              <a:t>1993</a:t>
            </a:r>
            <a:r>
              <a:rPr lang="zh-CN" altLang="en-US" sz="2800" dirty="0"/>
              <a:t>年后就没有多大进展：</a:t>
            </a:r>
            <a:r>
              <a:rPr lang="en-US" altLang="zh-CN" sz="2800" dirty="0"/>
              <a:t>MACH7</a:t>
            </a:r>
            <a:r>
              <a:rPr lang="zh-CN" altLang="en-US" sz="2800" dirty="0"/>
              <a:t>财务系统仅完成凭证录入、过帐对帐等功能，报表只能用微机处理；</a:t>
            </a:r>
            <a:r>
              <a:rPr lang="en-US" altLang="zh-CN" sz="2800" dirty="0"/>
              <a:t>PMS</a:t>
            </a:r>
            <a:r>
              <a:rPr lang="zh-CN" altLang="en-US" sz="2800" dirty="0"/>
              <a:t>人事系统准确地说只是一个数据库，只有输入、修改、</a:t>
            </a:r>
            <a:r>
              <a:rPr lang="en-US" altLang="zh-CN" sz="2800" dirty="0"/>
              <a:t>k</a:t>
            </a:r>
            <a:r>
              <a:rPr lang="zh-CN" altLang="en-US" sz="2800" dirty="0"/>
              <a:t>删除功能（没有查询），报表及各种统计均靠微机进行。整个来看，投下巨额资金，网络的效益却与当初的宏图大略相去甚远。</a:t>
            </a:r>
            <a:endParaRPr lang="en-US" sz="2800" dirty="0"/>
          </a:p>
        </p:txBody>
      </p:sp>
      <p:sp>
        <p:nvSpPr>
          <p:cNvPr id="4" name="灯片编号占位符 3"/>
          <p:cNvSpPr>
            <a:spLocks noGrp="1"/>
          </p:cNvSpPr>
          <p:nvPr>
            <p:ph type="sldNum" sz="quarter" idx="11"/>
          </p:nvPr>
        </p:nvSpPr>
        <p:spPr/>
        <p:txBody>
          <a:bodyPr/>
          <a:lstStyle/>
          <a:p>
            <a:fld id="{10EA594A-3D0D-4F31-8FE1-19C2C23DDD1C}" type="slidenum">
              <a:rPr lang="en-US" altLang="zh-CN" smtClean="0"/>
              <a:pPr/>
              <a:t>43</a:t>
            </a:fld>
            <a:endParaRPr lang="en-US" altLang="zh-CN"/>
          </a:p>
        </p:txBody>
      </p:sp>
    </p:spTree>
    <p:extLst>
      <p:ext uri="{BB962C8B-B14F-4D97-AF65-F5344CB8AC3E}">
        <p14:creationId xmlns:p14="http://schemas.microsoft.com/office/powerpoint/2010/main" xmlns="" val="3446609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p:spPr>
        <p:txBody>
          <a:bodyPr/>
          <a:lstStyle/>
          <a:p>
            <a:pPr>
              <a:lnSpc>
                <a:spcPct val="80000"/>
              </a:lnSpc>
            </a:pPr>
            <a:r>
              <a:rPr lang="en-US" altLang="zh-CN" sz="1600">
                <a:ea typeface="宋体" pitchFamily="2" charset="-122"/>
              </a:rPr>
              <a:t>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altLang="zh-CN"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ea typeface="Verdana"/>
                <a:cs typeface="Verdana"/>
              </a:rPr>
              <a:t>Thank You !</a:t>
            </a:r>
            <a:endParaRPr lang="zh-CN" alt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利丰集团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6688" y="620713"/>
            <a:ext cx="8810625" cy="540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6897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36625" y="-97631"/>
            <a:ext cx="8207375" cy="1143000"/>
          </a:xfrm>
        </p:spPr>
        <p:txBody>
          <a:bodyPr/>
          <a:lstStyle/>
          <a:p>
            <a:pPr eaLnBrk="1" hangingPunct="1">
              <a:defRPr/>
            </a:pPr>
            <a:r>
              <a:rPr lang="zh-CN" altLang="en-US" sz="3200" dirty="0"/>
              <a:t>利丰模式：当今国际化生产的玩具</a:t>
            </a:r>
          </a:p>
        </p:txBody>
      </p:sp>
      <p:sp>
        <p:nvSpPr>
          <p:cNvPr id="15363" name="Rectangle 3"/>
          <p:cNvSpPr>
            <a:spLocks noGrp="1" noChangeArrowheads="1"/>
          </p:cNvSpPr>
          <p:nvPr>
            <p:ph type="body" idx="1"/>
          </p:nvPr>
        </p:nvSpPr>
        <p:spPr>
          <a:xfrm>
            <a:off x="395288" y="1304925"/>
            <a:ext cx="7772400" cy="4114800"/>
          </a:xfrm>
        </p:spPr>
        <p:txBody>
          <a:bodyPr/>
          <a:lstStyle/>
          <a:p>
            <a:pPr eaLnBrk="1" hangingPunct="1"/>
            <a:r>
              <a:rPr lang="zh-CN" altLang="en-US" sz="1600" dirty="0" smtClean="0">
                <a:ea typeface="宋体" panose="02010600030101010101" pitchFamily="2" charset="-122"/>
              </a:rPr>
              <a:t>多宝得力是一只能说话会倒立的玩具狗，但关键的是组装他的零配件来源。位于广东南海的得力达实业公司一年内为利丰集团的美国客户旧金山玩具公司生产了</a:t>
            </a:r>
            <a:r>
              <a:rPr lang="en-US" altLang="zh-CN" sz="1600" dirty="0" smtClean="0">
                <a:ea typeface="宋体" panose="02010600030101010101" pitchFamily="2" charset="-122"/>
              </a:rPr>
              <a:t>7.5</a:t>
            </a:r>
            <a:r>
              <a:rPr lang="zh-CN" altLang="en-US" sz="1600" dirty="0" smtClean="0">
                <a:ea typeface="宋体" panose="02010600030101010101" pitchFamily="2" charset="-122"/>
              </a:rPr>
              <a:t>万只这样的玩具狗，其在美国的售价为</a:t>
            </a:r>
            <a:r>
              <a:rPr lang="en-US" altLang="zh-CN" sz="1600" dirty="0" smtClean="0">
                <a:ea typeface="宋体" panose="02010600030101010101" pitchFamily="2" charset="-122"/>
              </a:rPr>
              <a:t>29.9 </a:t>
            </a:r>
            <a:r>
              <a:rPr lang="zh-CN" altLang="en-US" sz="1600" dirty="0" smtClean="0">
                <a:ea typeface="宋体" panose="02010600030101010101" pitchFamily="2" charset="-122"/>
              </a:rPr>
              <a:t>美元。</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32138" y="2565400"/>
            <a:ext cx="2101850"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4643438" y="2349500"/>
            <a:ext cx="3517900" cy="1295401"/>
            <a:chOff x="0" y="0"/>
            <a:chExt cx="2216" cy="816"/>
          </a:xfrm>
        </p:grpSpPr>
        <p:grpSp>
          <p:nvGrpSpPr>
            <p:cNvPr id="15386" name="Group 6"/>
            <p:cNvGrpSpPr>
              <a:grpSpLocks/>
            </p:cNvGrpSpPr>
            <p:nvPr/>
          </p:nvGrpSpPr>
          <p:grpSpPr bwMode="auto">
            <a:xfrm>
              <a:off x="0" y="204"/>
              <a:ext cx="1180" cy="250"/>
              <a:chOff x="0" y="0"/>
              <a:chExt cx="1180" cy="250"/>
            </a:xfrm>
          </p:grpSpPr>
          <p:sp>
            <p:nvSpPr>
              <p:cNvPr id="15389" name="Line 7"/>
              <p:cNvSpPr>
                <a:spLocks noChangeShapeType="1"/>
              </p:cNvSpPr>
              <p:nvPr/>
            </p:nvSpPr>
            <p:spPr bwMode="auto">
              <a:xfrm>
                <a:off x="0" y="136"/>
                <a:ext cx="635"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0" name="Line 8"/>
              <p:cNvSpPr>
                <a:spLocks noChangeShapeType="1"/>
              </p:cNvSpPr>
              <p:nvPr/>
            </p:nvSpPr>
            <p:spPr bwMode="auto">
              <a:xfrm>
                <a:off x="635" y="0"/>
                <a:ext cx="0" cy="25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1" name="Line 9"/>
              <p:cNvSpPr>
                <a:spLocks noChangeShapeType="1"/>
              </p:cNvSpPr>
              <p:nvPr/>
            </p:nvSpPr>
            <p:spPr bwMode="auto">
              <a:xfrm>
                <a:off x="635" y="0"/>
                <a:ext cx="318"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92" name="Line 10"/>
              <p:cNvSpPr>
                <a:spLocks noChangeShapeType="1"/>
              </p:cNvSpPr>
              <p:nvPr/>
            </p:nvSpPr>
            <p:spPr bwMode="auto">
              <a:xfrm>
                <a:off x="635" y="249"/>
                <a:ext cx="545"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5387" name="Text Box 11"/>
            <p:cNvSpPr txBox="1">
              <a:spLocks noChangeArrowheads="1"/>
            </p:cNvSpPr>
            <p:nvPr/>
          </p:nvSpPr>
          <p:spPr bwMode="auto">
            <a:xfrm>
              <a:off x="953" y="0"/>
              <a:ext cx="1241"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rPr>
                <a:t>声音辨识需求单</a:t>
              </a:r>
            </a:p>
            <a:p>
              <a:pPr eaLnBrk="1" hangingPunct="1"/>
              <a:r>
                <a:rPr lang="zh-CN" altLang="en-US" b="1" dirty="0"/>
                <a:t>            </a:t>
              </a:r>
              <a:r>
                <a:rPr lang="zh-CN" altLang="en-US" sz="1600" b="1" dirty="0">
                  <a:solidFill>
                    <a:srgbClr val="FF3300"/>
                  </a:solidFill>
                </a:rPr>
                <a:t>美国旧金山</a:t>
              </a:r>
            </a:p>
          </p:txBody>
        </p:sp>
        <p:sp>
          <p:nvSpPr>
            <p:cNvPr id="15388" name="Text Box 12"/>
            <p:cNvSpPr txBox="1">
              <a:spLocks noChangeArrowheads="1"/>
            </p:cNvSpPr>
            <p:nvPr/>
          </p:nvSpPr>
          <p:spPr bwMode="auto">
            <a:xfrm>
              <a:off x="1144" y="412"/>
              <a:ext cx="107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rPr>
                <a:t>声音辨识编程</a:t>
              </a:r>
            </a:p>
            <a:p>
              <a:pPr eaLnBrk="1" hangingPunct="1"/>
              <a:r>
                <a:rPr lang="zh-CN" altLang="en-US" b="1" dirty="0"/>
                <a:t>           </a:t>
              </a:r>
              <a:r>
                <a:rPr lang="zh-CN" altLang="en-US" sz="1600" b="1" dirty="0">
                  <a:solidFill>
                    <a:srgbClr val="FF3300"/>
                  </a:solidFill>
                </a:rPr>
                <a:t>中国台湾</a:t>
              </a:r>
            </a:p>
          </p:txBody>
        </p:sp>
      </p:grpSp>
      <p:grpSp>
        <p:nvGrpSpPr>
          <p:cNvPr id="4" name="Group 13"/>
          <p:cNvGrpSpPr>
            <a:grpSpLocks/>
          </p:cNvGrpSpPr>
          <p:nvPr/>
        </p:nvGrpSpPr>
        <p:grpSpPr bwMode="auto">
          <a:xfrm>
            <a:off x="4716463" y="3716338"/>
            <a:ext cx="3238500" cy="641350"/>
            <a:chOff x="0" y="0"/>
            <a:chExt cx="2040" cy="404"/>
          </a:xfrm>
        </p:grpSpPr>
        <p:sp>
          <p:nvSpPr>
            <p:cNvPr id="15384" name="Line 14"/>
            <p:cNvSpPr>
              <a:spLocks noChangeShapeType="1"/>
            </p:cNvSpPr>
            <p:nvPr/>
          </p:nvSpPr>
          <p:spPr bwMode="auto">
            <a:xfrm>
              <a:off x="0" y="182"/>
              <a:ext cx="1088"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5" name="Text Box 15"/>
            <p:cNvSpPr txBox="1">
              <a:spLocks noChangeArrowheads="1"/>
            </p:cNvSpPr>
            <p:nvPr/>
          </p:nvSpPr>
          <p:spPr bwMode="auto">
            <a:xfrm>
              <a:off x="1088" y="0"/>
              <a:ext cx="952"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rPr>
                <a:t>发声扬声器</a:t>
              </a:r>
            </a:p>
            <a:p>
              <a:pPr eaLnBrk="1" hangingPunct="1"/>
              <a:r>
                <a:rPr lang="zh-CN" altLang="en-US" b="1"/>
                <a:t>        </a:t>
              </a:r>
              <a:r>
                <a:rPr lang="zh-CN" altLang="en-US" sz="1600" b="1">
                  <a:solidFill>
                    <a:srgbClr val="FF3300"/>
                  </a:solidFill>
                </a:rPr>
                <a:t>中国东莞</a:t>
              </a:r>
            </a:p>
          </p:txBody>
        </p:sp>
      </p:grpSp>
      <p:sp>
        <p:nvSpPr>
          <p:cNvPr id="9232" name="Text Box 16"/>
          <p:cNvSpPr txBox="1">
            <a:spLocks noChangeArrowheads="1"/>
          </p:cNvSpPr>
          <p:nvPr/>
        </p:nvSpPr>
        <p:spPr bwMode="auto">
          <a:xfrm>
            <a:off x="6335713" y="4762500"/>
            <a:ext cx="2295525"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accent1"/>
                </a:solidFill>
              </a:rPr>
              <a:t>半导体：</a:t>
            </a:r>
            <a:r>
              <a:rPr lang="zh-CN" altLang="en-US" b="1">
                <a:solidFill>
                  <a:srgbClr val="FF3300"/>
                </a:solidFill>
              </a:rPr>
              <a:t>中国深圳</a:t>
            </a:r>
          </a:p>
          <a:p>
            <a:pPr eaLnBrk="1" hangingPunct="1"/>
            <a:r>
              <a:rPr lang="zh-CN" altLang="en-US" b="1"/>
              <a:t> </a:t>
            </a:r>
            <a:r>
              <a:rPr lang="zh-CN" altLang="en-US" sz="1600" b="1">
                <a:solidFill>
                  <a:schemeClr val="accent1"/>
                </a:solidFill>
              </a:rPr>
              <a:t>集成电路板：</a:t>
            </a:r>
            <a:r>
              <a:rPr lang="zh-CN" altLang="en-US" sz="1600" b="1">
                <a:solidFill>
                  <a:srgbClr val="FF3300"/>
                </a:solidFill>
              </a:rPr>
              <a:t>中国台湾</a:t>
            </a:r>
          </a:p>
          <a:p>
            <a:pPr eaLnBrk="1" hangingPunct="1"/>
            <a:r>
              <a:rPr lang="zh-CN" altLang="en-US" b="1">
                <a:solidFill>
                  <a:schemeClr val="accent1"/>
                </a:solidFill>
              </a:rPr>
              <a:t>透明绞线：</a:t>
            </a:r>
            <a:r>
              <a:rPr lang="zh-CN" altLang="en-US" b="1">
                <a:solidFill>
                  <a:srgbClr val="FF3300"/>
                </a:solidFill>
              </a:rPr>
              <a:t>中国东莞</a:t>
            </a:r>
          </a:p>
          <a:p>
            <a:pPr eaLnBrk="1" hangingPunct="1"/>
            <a:r>
              <a:rPr lang="zh-CN" altLang="en-US" b="1">
                <a:solidFill>
                  <a:schemeClr val="accent1"/>
                </a:solidFill>
              </a:rPr>
              <a:t>     包装：</a:t>
            </a:r>
            <a:r>
              <a:rPr lang="zh-CN" altLang="en-US" b="1">
                <a:solidFill>
                  <a:srgbClr val="FF3300"/>
                </a:solidFill>
              </a:rPr>
              <a:t>中国香港</a:t>
            </a:r>
          </a:p>
        </p:txBody>
      </p:sp>
      <p:grpSp>
        <p:nvGrpSpPr>
          <p:cNvPr id="5" name="Group 17"/>
          <p:cNvGrpSpPr>
            <a:grpSpLocks/>
          </p:cNvGrpSpPr>
          <p:nvPr/>
        </p:nvGrpSpPr>
        <p:grpSpPr bwMode="auto">
          <a:xfrm>
            <a:off x="0" y="4652963"/>
            <a:ext cx="4175125" cy="641350"/>
            <a:chOff x="0" y="0"/>
            <a:chExt cx="2630" cy="404"/>
          </a:xfrm>
        </p:grpSpPr>
        <p:sp>
          <p:nvSpPr>
            <p:cNvPr id="15379" name="Line 18"/>
            <p:cNvSpPr>
              <a:spLocks noChangeShapeType="1"/>
            </p:cNvSpPr>
            <p:nvPr/>
          </p:nvSpPr>
          <p:spPr bwMode="auto">
            <a:xfrm>
              <a:off x="1814" y="227"/>
              <a:ext cx="816"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0" name="Line 19"/>
            <p:cNvSpPr>
              <a:spLocks noChangeShapeType="1"/>
            </p:cNvSpPr>
            <p:nvPr/>
          </p:nvSpPr>
          <p:spPr bwMode="auto">
            <a:xfrm>
              <a:off x="1814" y="114"/>
              <a:ext cx="0" cy="227"/>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1" name="Line 20"/>
            <p:cNvSpPr>
              <a:spLocks noChangeShapeType="1"/>
            </p:cNvSpPr>
            <p:nvPr/>
          </p:nvSpPr>
          <p:spPr bwMode="auto">
            <a:xfrm flipH="1">
              <a:off x="1383" y="114"/>
              <a:ext cx="431"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2" name="Line 21"/>
            <p:cNvSpPr>
              <a:spLocks noChangeShapeType="1"/>
            </p:cNvSpPr>
            <p:nvPr/>
          </p:nvSpPr>
          <p:spPr bwMode="auto">
            <a:xfrm flipH="1">
              <a:off x="1383" y="340"/>
              <a:ext cx="431"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83" name="Rectangle 22"/>
            <p:cNvSpPr>
              <a:spLocks noChangeArrowheads="1"/>
            </p:cNvSpPr>
            <p:nvPr/>
          </p:nvSpPr>
          <p:spPr bwMode="auto">
            <a:xfrm>
              <a:off x="0" y="0"/>
              <a:ext cx="1407"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a:solidFill>
                    <a:schemeClr val="accent1"/>
                  </a:solidFill>
                </a:rPr>
                <a:t>马达：</a:t>
              </a:r>
              <a:r>
                <a:rPr lang="zh-CN" altLang="en-US" b="1">
                  <a:solidFill>
                    <a:srgbClr val="FF3300"/>
                  </a:solidFill>
                </a:rPr>
                <a:t>中国韶山</a:t>
              </a:r>
            </a:p>
            <a:p>
              <a:pPr algn="r" eaLnBrk="1" hangingPunct="1"/>
              <a:r>
                <a:rPr lang="zh-CN" altLang="en-US" b="1">
                  <a:solidFill>
                    <a:schemeClr val="accent1"/>
                  </a:solidFill>
                </a:rPr>
                <a:t>塑料脚：</a:t>
              </a:r>
              <a:r>
                <a:rPr lang="zh-CN" altLang="en-US" b="1">
                  <a:solidFill>
                    <a:srgbClr val="FF3300"/>
                  </a:solidFill>
                </a:rPr>
                <a:t>中国台湾</a:t>
              </a:r>
            </a:p>
          </p:txBody>
        </p:sp>
      </p:grpSp>
      <p:grpSp>
        <p:nvGrpSpPr>
          <p:cNvPr id="6" name="Group 23"/>
          <p:cNvGrpSpPr>
            <a:grpSpLocks/>
          </p:cNvGrpSpPr>
          <p:nvPr/>
        </p:nvGrpSpPr>
        <p:grpSpPr bwMode="auto">
          <a:xfrm>
            <a:off x="549275" y="3500438"/>
            <a:ext cx="3051175" cy="1131887"/>
            <a:chOff x="0" y="0"/>
            <a:chExt cx="1922" cy="713"/>
          </a:xfrm>
        </p:grpSpPr>
        <p:sp>
          <p:nvSpPr>
            <p:cNvPr id="15373" name="Line 24"/>
            <p:cNvSpPr>
              <a:spLocks noChangeShapeType="1"/>
            </p:cNvSpPr>
            <p:nvPr/>
          </p:nvSpPr>
          <p:spPr bwMode="auto">
            <a:xfrm>
              <a:off x="1468" y="409"/>
              <a:ext cx="454"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4" name="Line 25"/>
            <p:cNvSpPr>
              <a:spLocks noChangeShapeType="1"/>
            </p:cNvSpPr>
            <p:nvPr/>
          </p:nvSpPr>
          <p:spPr bwMode="auto">
            <a:xfrm>
              <a:off x="1468" y="204"/>
              <a:ext cx="0" cy="319"/>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5" name="Line 26"/>
            <p:cNvSpPr>
              <a:spLocks noChangeShapeType="1"/>
            </p:cNvSpPr>
            <p:nvPr/>
          </p:nvSpPr>
          <p:spPr bwMode="auto">
            <a:xfrm flipH="1" flipV="1">
              <a:off x="1128" y="204"/>
              <a:ext cx="340" cy="1"/>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6" name="Line 27"/>
            <p:cNvSpPr>
              <a:spLocks noChangeShapeType="1"/>
            </p:cNvSpPr>
            <p:nvPr/>
          </p:nvSpPr>
          <p:spPr bwMode="auto">
            <a:xfrm flipH="1">
              <a:off x="1037" y="522"/>
              <a:ext cx="431"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7" name="Rectangle 28"/>
            <p:cNvSpPr>
              <a:spLocks noChangeArrowheads="1"/>
            </p:cNvSpPr>
            <p:nvPr/>
          </p:nvSpPr>
          <p:spPr bwMode="auto">
            <a:xfrm>
              <a:off x="216" y="0"/>
              <a:ext cx="841"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dirty="0">
                  <a:solidFill>
                    <a:schemeClr val="accent1"/>
                  </a:solidFill>
                </a:rPr>
                <a:t>塑料身体：</a:t>
              </a:r>
            </a:p>
            <a:p>
              <a:pPr algn="r" eaLnBrk="1" hangingPunct="1"/>
              <a:r>
                <a:rPr lang="zh-CN" altLang="en-US" b="1" dirty="0">
                  <a:solidFill>
                    <a:srgbClr val="FF3300"/>
                  </a:solidFill>
                </a:rPr>
                <a:t>马来西亚</a:t>
              </a:r>
            </a:p>
          </p:txBody>
        </p:sp>
        <p:sp>
          <p:nvSpPr>
            <p:cNvPr id="15378" name="Rectangle 29"/>
            <p:cNvSpPr>
              <a:spLocks noChangeArrowheads="1"/>
            </p:cNvSpPr>
            <p:nvPr/>
          </p:nvSpPr>
          <p:spPr bwMode="auto">
            <a:xfrm>
              <a:off x="0" y="309"/>
              <a:ext cx="986" cy="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lang="zh-CN" altLang="en-US" b="1">
                  <a:solidFill>
                    <a:schemeClr val="accent1"/>
                  </a:solidFill>
                </a:rPr>
                <a:t>外套纤维布：</a:t>
              </a:r>
            </a:p>
            <a:p>
              <a:pPr algn="r" eaLnBrk="1" hangingPunct="1"/>
              <a:r>
                <a:rPr lang="zh-CN" altLang="en-US" b="1">
                  <a:solidFill>
                    <a:srgbClr val="FF3300"/>
                  </a:solidFill>
                </a:rPr>
                <a:t>韩国</a:t>
              </a:r>
            </a:p>
          </p:txBody>
        </p:sp>
      </p:grpSp>
      <p:grpSp>
        <p:nvGrpSpPr>
          <p:cNvPr id="7" name="Group 30"/>
          <p:cNvGrpSpPr>
            <a:grpSpLocks/>
          </p:cNvGrpSpPr>
          <p:nvPr/>
        </p:nvGrpSpPr>
        <p:grpSpPr bwMode="auto">
          <a:xfrm>
            <a:off x="179388" y="3105150"/>
            <a:ext cx="4032250" cy="366713"/>
            <a:chOff x="0" y="0"/>
            <a:chExt cx="2540" cy="231"/>
          </a:xfrm>
        </p:grpSpPr>
        <p:sp>
          <p:nvSpPr>
            <p:cNvPr id="15371" name="Line 31"/>
            <p:cNvSpPr>
              <a:spLocks noChangeShapeType="1"/>
            </p:cNvSpPr>
            <p:nvPr/>
          </p:nvSpPr>
          <p:spPr bwMode="auto">
            <a:xfrm>
              <a:off x="1316" y="136"/>
              <a:ext cx="1224" cy="0"/>
            </a:xfrm>
            <a:prstGeom prst="line">
              <a:avLst/>
            </a:prstGeom>
            <a:noFill/>
            <a:ln w="9525">
              <a:solidFill>
                <a:srgbClr val="FF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372" name="Rectangle 32"/>
            <p:cNvSpPr>
              <a:spLocks noChangeArrowheads="1"/>
            </p:cNvSpPr>
            <p:nvPr/>
          </p:nvSpPr>
          <p:spPr bwMode="auto">
            <a:xfrm>
              <a:off x="0" y="0"/>
              <a:ext cx="142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accent1"/>
                  </a:solidFill>
                </a:rPr>
                <a:t>塑料眼球：</a:t>
              </a:r>
              <a:r>
                <a:rPr lang="zh-CN" altLang="en-US" b="1" dirty="0">
                  <a:solidFill>
                    <a:srgbClr val="FF3300"/>
                  </a:solidFill>
                </a:rPr>
                <a:t>中国深圳</a:t>
              </a:r>
            </a:p>
          </p:txBody>
        </p:sp>
      </p:grpSp>
    </p:spTree>
    <p:extLst>
      <p:ext uri="{BB962C8B-B14F-4D97-AF65-F5344CB8AC3E}">
        <p14:creationId xmlns:p14="http://schemas.microsoft.com/office/powerpoint/2010/main" xmlns="" val="4287662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0"/>
                                        <p:tgtEl>
                                          <p:spTgt spid="4"/>
                                        </p:tgtEl>
                                      </p:cBhvr>
                                    </p:animEffect>
                                  </p:childTnLst>
                                </p:cTn>
                              </p:par>
                            </p:childTnLst>
                          </p:cTn>
                        </p:par>
                        <p:par>
                          <p:cTn id="12" fill="hold" nodeType="afterGroup">
                            <p:stCondLst>
                              <p:cond delay="5500"/>
                            </p:stCondLst>
                            <p:childTnLst>
                              <p:par>
                                <p:cTn id="13" presetID="3" presetClass="entr" presetSubtype="1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3000"/>
                                        <p:tgtEl>
                                          <p:spTgt spid="5"/>
                                        </p:tgtEl>
                                      </p:cBhvr>
                                    </p:animEffect>
                                  </p:childTnLst>
                                </p:cTn>
                              </p:par>
                            </p:childTnLst>
                          </p:cTn>
                        </p:par>
                        <p:par>
                          <p:cTn id="16" fill="hold" nodeType="afterGroup">
                            <p:stCondLst>
                              <p:cond delay="8500"/>
                            </p:stCondLst>
                            <p:childTnLst>
                              <p:par>
                                <p:cTn id="17" presetID="3" presetClass="entr" presetSubtype="1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3000"/>
                                        <p:tgtEl>
                                          <p:spTgt spid="6"/>
                                        </p:tgtEl>
                                      </p:cBhvr>
                                    </p:animEffect>
                                  </p:childTnLst>
                                </p:cTn>
                              </p:par>
                            </p:childTnLst>
                          </p:cTn>
                        </p:par>
                        <p:par>
                          <p:cTn id="20" fill="hold" nodeType="afterGroup">
                            <p:stCondLst>
                              <p:cond delay="11500"/>
                            </p:stCondLst>
                            <p:childTnLst>
                              <p:par>
                                <p:cTn id="21" presetID="3" presetClass="entr" presetSubtype="1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3000"/>
                                        <p:tgtEl>
                                          <p:spTgt spid="7"/>
                                        </p:tgtEl>
                                      </p:cBhvr>
                                    </p:animEffect>
                                  </p:childTnLst>
                                </p:cTn>
                              </p:par>
                            </p:childTnLst>
                          </p:cTn>
                        </p:par>
                        <p:par>
                          <p:cTn id="24" fill="hold" nodeType="afterGroup">
                            <p:stCondLst>
                              <p:cond delay="14500"/>
                            </p:stCondLst>
                            <p:childTnLst>
                              <p:par>
                                <p:cTn id="25" presetID="3" presetClass="entr" presetSubtype="10" fill="hold" grpId="0" nodeType="afterEffect">
                                  <p:stCondLst>
                                    <p:cond delay="0"/>
                                  </p:stCondLst>
                                  <p:childTnLst>
                                    <p:set>
                                      <p:cBhvr>
                                        <p:cTn id="26" dur="1" fill="hold">
                                          <p:stCondLst>
                                            <p:cond delay="0"/>
                                          </p:stCondLst>
                                        </p:cTn>
                                        <p:tgtEl>
                                          <p:spTgt spid="9232"/>
                                        </p:tgtEl>
                                        <p:attrNameLst>
                                          <p:attrName>style.visibility</p:attrName>
                                        </p:attrNameLst>
                                      </p:cBhvr>
                                      <p:to>
                                        <p:strVal val="visible"/>
                                      </p:to>
                                    </p:set>
                                    <p:animEffect transition="in" filter="blinds(horizontal)">
                                      <p:cBhvr>
                                        <p:cTn id="27" dur="30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zh-CN" altLang="en-US"/>
              <a:t>利丰网站的定位</a:t>
            </a:r>
          </a:p>
        </p:txBody>
      </p:sp>
      <p:sp>
        <p:nvSpPr>
          <p:cNvPr id="10243" name="AutoShape 3"/>
          <p:cNvSpPr>
            <a:spLocks noChangeArrowheads="1"/>
          </p:cNvSpPr>
          <p:nvPr/>
        </p:nvSpPr>
        <p:spPr bwMode="auto">
          <a:xfrm>
            <a:off x="2914650" y="2420938"/>
            <a:ext cx="2449513" cy="2374900"/>
          </a:xfrm>
          <a:prstGeom prst="hexagon">
            <a:avLst>
              <a:gd name="adj" fmla="val 25785"/>
              <a:gd name="vf" fmla="val 115470"/>
            </a:avLst>
          </a:prstGeom>
          <a:gradFill rotWithShape="1">
            <a:gsLst>
              <a:gs pos="0">
                <a:schemeClr val="tx2"/>
              </a:gs>
              <a:gs pos="50000">
                <a:schemeClr val="accent1"/>
              </a:gs>
              <a:gs pos="100000">
                <a:schemeClr val="tx2"/>
              </a:gs>
            </a:gsLst>
            <a:lin ang="5400000" scaled="1"/>
          </a:gradFill>
          <a:ln w="9525" cmpd="sng">
            <a:solidFill>
              <a:schemeClr val="bg1"/>
            </a:solidFill>
            <a:miter lim="800000"/>
            <a:headEnd/>
            <a:tailEnd/>
          </a:ln>
          <a:effectLst/>
        </p:spPr>
        <p:txBody>
          <a:bodyPr wrap="none" anchor="ctr"/>
          <a:lstStyle/>
          <a:p>
            <a:pPr algn="ctr">
              <a:defRPr/>
            </a:pPr>
            <a:r>
              <a:rPr lang="zh-CN" altLang="en-US" sz="2400">
                <a:solidFill>
                  <a:schemeClr val="bg1"/>
                </a:solidFill>
                <a:latin typeface="Times New Roman" pitchFamily="18" charset="0"/>
              </a:rPr>
              <a:t>利丰贸易公司</a:t>
            </a:r>
          </a:p>
          <a:p>
            <a:pPr algn="ctr">
              <a:defRPr/>
            </a:pPr>
            <a:endParaRPr lang="zh-CN" altLang="en-US" sz="2400">
              <a:solidFill>
                <a:schemeClr val="bg1"/>
              </a:solidFill>
              <a:latin typeface="Times New Roman" pitchFamily="18" charset="0"/>
            </a:endParaRPr>
          </a:p>
          <a:p>
            <a:pPr algn="ctr">
              <a:defRPr/>
            </a:pPr>
            <a:r>
              <a:rPr lang="en-US" sz="2400" b="1">
                <a:solidFill>
                  <a:srgbClr val="FFFF00"/>
                </a:solidFill>
                <a:latin typeface="Times New Roman" pitchFamily="18" charset="0"/>
              </a:rPr>
              <a:t>Lifung.com</a:t>
            </a:r>
          </a:p>
          <a:p>
            <a:pPr algn="ctr">
              <a:defRPr/>
            </a:pPr>
            <a:r>
              <a:rPr lang="en-US" b="1">
                <a:solidFill>
                  <a:srgbClr val="FFFF00"/>
                </a:solidFill>
                <a:latin typeface="Times New Roman" pitchFamily="18" charset="0"/>
              </a:rPr>
              <a:t>StudioDirect.com</a:t>
            </a:r>
          </a:p>
        </p:txBody>
      </p:sp>
      <p:sp>
        <p:nvSpPr>
          <p:cNvPr id="16388" name="Line 4"/>
          <p:cNvSpPr>
            <a:spLocks noChangeShapeType="1"/>
          </p:cNvSpPr>
          <p:nvPr/>
        </p:nvSpPr>
        <p:spPr bwMode="auto">
          <a:xfrm>
            <a:off x="2914650" y="3573463"/>
            <a:ext cx="24479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389" name="Rectangle 5"/>
          <p:cNvSpPr>
            <a:spLocks noChangeArrowheads="1"/>
          </p:cNvSpPr>
          <p:nvPr/>
        </p:nvSpPr>
        <p:spPr bwMode="auto">
          <a:xfrm>
            <a:off x="682625" y="1773238"/>
            <a:ext cx="1295400" cy="3457575"/>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0" name="Oval 6"/>
          <p:cNvSpPr>
            <a:spLocks noChangeArrowheads="1"/>
          </p:cNvSpPr>
          <p:nvPr/>
        </p:nvSpPr>
        <p:spPr bwMode="auto">
          <a:xfrm>
            <a:off x="827088" y="2060575"/>
            <a:ext cx="503237"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1" name="Oval 7"/>
          <p:cNvSpPr>
            <a:spLocks noChangeArrowheads="1"/>
          </p:cNvSpPr>
          <p:nvPr/>
        </p:nvSpPr>
        <p:spPr bwMode="auto">
          <a:xfrm>
            <a:off x="1258888" y="2492375"/>
            <a:ext cx="576262"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2" name="Oval 8"/>
          <p:cNvSpPr>
            <a:spLocks noChangeArrowheads="1"/>
          </p:cNvSpPr>
          <p:nvPr/>
        </p:nvSpPr>
        <p:spPr bwMode="auto">
          <a:xfrm>
            <a:off x="827088" y="4868863"/>
            <a:ext cx="576262"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3" name="Oval 9"/>
          <p:cNvSpPr>
            <a:spLocks noChangeArrowheads="1"/>
          </p:cNvSpPr>
          <p:nvPr/>
        </p:nvSpPr>
        <p:spPr bwMode="auto">
          <a:xfrm>
            <a:off x="1258888" y="4437063"/>
            <a:ext cx="576262"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4" name="Oval 10"/>
          <p:cNvSpPr>
            <a:spLocks noChangeArrowheads="1"/>
          </p:cNvSpPr>
          <p:nvPr/>
        </p:nvSpPr>
        <p:spPr bwMode="auto">
          <a:xfrm>
            <a:off x="827088" y="4365625"/>
            <a:ext cx="576262"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5" name="Oval 11"/>
          <p:cNvSpPr>
            <a:spLocks noChangeArrowheads="1"/>
          </p:cNvSpPr>
          <p:nvPr/>
        </p:nvSpPr>
        <p:spPr bwMode="auto">
          <a:xfrm>
            <a:off x="898525" y="2852738"/>
            <a:ext cx="576263"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6" name="Oval 12"/>
          <p:cNvSpPr>
            <a:spLocks noChangeArrowheads="1"/>
          </p:cNvSpPr>
          <p:nvPr/>
        </p:nvSpPr>
        <p:spPr bwMode="auto">
          <a:xfrm>
            <a:off x="1403350" y="3284538"/>
            <a:ext cx="576263"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7" name="Oval 13"/>
          <p:cNvSpPr>
            <a:spLocks noChangeArrowheads="1"/>
          </p:cNvSpPr>
          <p:nvPr/>
        </p:nvSpPr>
        <p:spPr bwMode="auto">
          <a:xfrm>
            <a:off x="682625" y="3141663"/>
            <a:ext cx="576263"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8" name="Oval 14"/>
          <p:cNvSpPr>
            <a:spLocks noChangeArrowheads="1"/>
          </p:cNvSpPr>
          <p:nvPr/>
        </p:nvSpPr>
        <p:spPr bwMode="auto">
          <a:xfrm>
            <a:off x="898525" y="3573463"/>
            <a:ext cx="576263"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99" name="Oval 15"/>
          <p:cNvSpPr>
            <a:spLocks noChangeArrowheads="1"/>
          </p:cNvSpPr>
          <p:nvPr/>
        </p:nvSpPr>
        <p:spPr bwMode="auto">
          <a:xfrm>
            <a:off x="1185863" y="3933825"/>
            <a:ext cx="576262"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0" name="Oval 16"/>
          <p:cNvSpPr>
            <a:spLocks noChangeArrowheads="1"/>
          </p:cNvSpPr>
          <p:nvPr/>
        </p:nvSpPr>
        <p:spPr bwMode="auto">
          <a:xfrm>
            <a:off x="1403350" y="2133600"/>
            <a:ext cx="576263" cy="215900"/>
          </a:xfrm>
          <a:prstGeom prst="ellipse">
            <a:avLst/>
          </a:prstGeom>
          <a:solidFill>
            <a:schemeClr val="accent1"/>
          </a:solidFill>
          <a:ln w="28575">
            <a:solidFill>
              <a:schemeClr val="bg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1" name="Text Box 17"/>
          <p:cNvSpPr txBox="1">
            <a:spLocks noChangeArrowheads="1"/>
          </p:cNvSpPr>
          <p:nvPr/>
        </p:nvSpPr>
        <p:spPr bwMode="auto">
          <a:xfrm>
            <a:off x="177800" y="2528888"/>
            <a:ext cx="379413"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小供应商</a:t>
            </a:r>
          </a:p>
        </p:txBody>
      </p:sp>
      <p:sp>
        <p:nvSpPr>
          <p:cNvPr id="10258" name="Rectangle 18"/>
          <p:cNvSpPr>
            <a:spLocks noChangeArrowheads="1"/>
          </p:cNvSpPr>
          <p:nvPr/>
        </p:nvSpPr>
        <p:spPr bwMode="auto">
          <a:xfrm>
            <a:off x="6299200" y="1628775"/>
            <a:ext cx="1871663" cy="1512888"/>
          </a:xfrm>
          <a:prstGeom prst="rect">
            <a:avLst/>
          </a:prstGeom>
          <a:gradFill rotWithShape="1">
            <a:gsLst>
              <a:gs pos="0">
                <a:schemeClr val="accent2"/>
              </a:gs>
              <a:gs pos="50000">
                <a:schemeClr val="bg1"/>
              </a:gs>
              <a:gs pos="100000">
                <a:schemeClr val="accent2"/>
              </a:gs>
            </a:gsLst>
            <a:lin ang="5400000" scaled="1"/>
          </a:gradFill>
          <a:ln w="9525" cmpd="sng">
            <a:solidFill>
              <a:schemeClr val="tx1"/>
            </a:solidFill>
            <a:miter lim="800000"/>
            <a:headEnd/>
            <a:tailEnd/>
          </a:ln>
          <a:effectLst/>
        </p:spPr>
        <p:txBody>
          <a:bodyPr wrap="none" anchor="ctr"/>
          <a:lstStyle/>
          <a:p>
            <a:pPr>
              <a:defRPr/>
            </a:pPr>
            <a:endParaRPr lang="zh-CN" altLang="en-US">
              <a:latin typeface="Arial" charset="0"/>
            </a:endParaRPr>
          </a:p>
        </p:txBody>
      </p:sp>
      <p:sp>
        <p:nvSpPr>
          <p:cNvPr id="16403" name="Rectangle 19"/>
          <p:cNvSpPr>
            <a:spLocks noChangeArrowheads="1"/>
          </p:cNvSpPr>
          <p:nvPr/>
        </p:nvSpPr>
        <p:spPr bwMode="auto">
          <a:xfrm>
            <a:off x="6443663" y="1773238"/>
            <a:ext cx="15843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4" name="Rectangle 20"/>
          <p:cNvSpPr>
            <a:spLocks noChangeArrowheads="1"/>
          </p:cNvSpPr>
          <p:nvPr/>
        </p:nvSpPr>
        <p:spPr bwMode="auto">
          <a:xfrm>
            <a:off x="6443663" y="2133600"/>
            <a:ext cx="15843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5" name="Rectangle 21"/>
          <p:cNvSpPr>
            <a:spLocks noChangeArrowheads="1"/>
          </p:cNvSpPr>
          <p:nvPr/>
        </p:nvSpPr>
        <p:spPr bwMode="auto">
          <a:xfrm>
            <a:off x="6443663" y="2492375"/>
            <a:ext cx="15843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6" name="Rectangle 22"/>
          <p:cNvSpPr>
            <a:spLocks noChangeArrowheads="1"/>
          </p:cNvSpPr>
          <p:nvPr/>
        </p:nvSpPr>
        <p:spPr bwMode="auto">
          <a:xfrm>
            <a:off x="6443663" y="2852738"/>
            <a:ext cx="1584325" cy="215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3" name="Rectangle 23"/>
          <p:cNvSpPr>
            <a:spLocks noChangeArrowheads="1"/>
          </p:cNvSpPr>
          <p:nvPr/>
        </p:nvSpPr>
        <p:spPr bwMode="auto">
          <a:xfrm>
            <a:off x="6227763" y="3789363"/>
            <a:ext cx="1871662" cy="1512887"/>
          </a:xfrm>
          <a:prstGeom prst="rect">
            <a:avLst/>
          </a:prstGeom>
          <a:gradFill rotWithShape="1">
            <a:gsLst>
              <a:gs pos="0">
                <a:schemeClr val="accent2"/>
              </a:gs>
              <a:gs pos="50000">
                <a:schemeClr val="bg1"/>
              </a:gs>
              <a:gs pos="100000">
                <a:schemeClr val="accent2"/>
              </a:gs>
            </a:gsLst>
            <a:lin ang="5400000" scaled="1"/>
          </a:gradFill>
          <a:ln w="9525" cmpd="sng">
            <a:solidFill>
              <a:schemeClr val="tx1"/>
            </a:solidFill>
            <a:miter lim="800000"/>
            <a:headEnd/>
            <a:tailEnd/>
          </a:ln>
          <a:effectLst/>
        </p:spPr>
        <p:txBody>
          <a:bodyPr wrap="none" anchor="ctr"/>
          <a:lstStyle/>
          <a:p>
            <a:pPr>
              <a:defRPr/>
            </a:pPr>
            <a:endParaRPr lang="zh-CN" altLang="en-US">
              <a:latin typeface="Arial" charset="0"/>
            </a:endParaRPr>
          </a:p>
        </p:txBody>
      </p:sp>
      <p:sp>
        <p:nvSpPr>
          <p:cNvPr id="16408" name="Oval 24"/>
          <p:cNvSpPr>
            <a:spLocks noChangeArrowheads="1"/>
          </p:cNvSpPr>
          <p:nvPr/>
        </p:nvSpPr>
        <p:spPr bwMode="auto">
          <a:xfrm>
            <a:off x="6659563" y="3860800"/>
            <a:ext cx="503237" cy="215900"/>
          </a:xfrm>
          <a:prstGeom prst="ellipse">
            <a:avLst/>
          </a:prstGeom>
          <a:solidFill>
            <a:schemeClr val="accent1"/>
          </a:solidFill>
          <a:ln w="28575">
            <a:solidFill>
              <a:srgbClr val="FF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9" name="Oval 25"/>
          <p:cNvSpPr>
            <a:spLocks noChangeArrowheads="1"/>
          </p:cNvSpPr>
          <p:nvPr/>
        </p:nvSpPr>
        <p:spPr bwMode="auto">
          <a:xfrm>
            <a:off x="7091363" y="4292600"/>
            <a:ext cx="576262" cy="215900"/>
          </a:xfrm>
          <a:prstGeom prst="ellipse">
            <a:avLst/>
          </a:prstGeom>
          <a:solidFill>
            <a:schemeClr val="accent1"/>
          </a:solidFill>
          <a:ln w="28575">
            <a:solidFill>
              <a:srgbClr val="FF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0" name="Oval 26"/>
          <p:cNvSpPr>
            <a:spLocks noChangeArrowheads="1"/>
          </p:cNvSpPr>
          <p:nvPr/>
        </p:nvSpPr>
        <p:spPr bwMode="auto">
          <a:xfrm>
            <a:off x="6731000" y="4652963"/>
            <a:ext cx="576263" cy="215900"/>
          </a:xfrm>
          <a:prstGeom prst="ellipse">
            <a:avLst/>
          </a:prstGeom>
          <a:solidFill>
            <a:schemeClr val="accent1"/>
          </a:solidFill>
          <a:ln w="28575">
            <a:solidFill>
              <a:srgbClr val="FF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1" name="Oval 27"/>
          <p:cNvSpPr>
            <a:spLocks noChangeArrowheads="1"/>
          </p:cNvSpPr>
          <p:nvPr/>
        </p:nvSpPr>
        <p:spPr bwMode="auto">
          <a:xfrm>
            <a:off x="7235825" y="5084763"/>
            <a:ext cx="576263" cy="215900"/>
          </a:xfrm>
          <a:prstGeom prst="ellipse">
            <a:avLst/>
          </a:prstGeom>
          <a:solidFill>
            <a:schemeClr val="accent1"/>
          </a:solidFill>
          <a:ln w="28575">
            <a:solidFill>
              <a:srgbClr val="FF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2" name="Oval 28"/>
          <p:cNvSpPr>
            <a:spLocks noChangeArrowheads="1"/>
          </p:cNvSpPr>
          <p:nvPr/>
        </p:nvSpPr>
        <p:spPr bwMode="auto">
          <a:xfrm>
            <a:off x="6515100" y="4941888"/>
            <a:ext cx="576263" cy="215900"/>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3" name="Oval 29"/>
          <p:cNvSpPr>
            <a:spLocks noChangeArrowheads="1"/>
          </p:cNvSpPr>
          <p:nvPr/>
        </p:nvSpPr>
        <p:spPr bwMode="auto">
          <a:xfrm>
            <a:off x="7235825" y="3933825"/>
            <a:ext cx="576263" cy="215900"/>
          </a:xfrm>
          <a:prstGeom prst="ellipse">
            <a:avLst/>
          </a:prstGeom>
          <a:solidFill>
            <a:schemeClr val="accent1"/>
          </a:solidFill>
          <a:ln w="28575">
            <a:solidFill>
              <a:srgbClr val="FFFF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14" name="Text Box 30"/>
          <p:cNvSpPr txBox="1">
            <a:spLocks noChangeArrowheads="1"/>
          </p:cNvSpPr>
          <p:nvPr/>
        </p:nvSpPr>
        <p:spPr bwMode="auto">
          <a:xfrm>
            <a:off x="8027988" y="4005263"/>
            <a:ext cx="900112"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中小购买者</a:t>
            </a:r>
          </a:p>
        </p:txBody>
      </p:sp>
      <p:sp>
        <p:nvSpPr>
          <p:cNvPr id="16415" name="Text Box 31"/>
          <p:cNvSpPr txBox="1">
            <a:spLocks noChangeArrowheads="1"/>
          </p:cNvSpPr>
          <p:nvPr/>
        </p:nvSpPr>
        <p:spPr bwMode="auto">
          <a:xfrm>
            <a:off x="8027988" y="1700213"/>
            <a:ext cx="827087" cy="1247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大购买者</a:t>
            </a:r>
          </a:p>
          <a:p>
            <a:pPr eaLnBrk="1" hangingPunct="1"/>
            <a:r>
              <a:rPr lang="en-US" altLang="zh-CN" sz="1400" b="1">
                <a:latin typeface="Times New Roman" panose="02020603050405020304" pitchFamily="18" charset="0"/>
              </a:rPr>
              <a:t>(</a:t>
            </a:r>
            <a:r>
              <a:rPr lang="zh-CN" altLang="en-US" sz="1400" b="1">
                <a:latin typeface="Times New Roman" panose="02020603050405020304" pitchFamily="18" charset="0"/>
              </a:rPr>
              <a:t>窄而深的关系</a:t>
            </a:r>
            <a:r>
              <a:rPr lang="en-US" altLang="zh-CN" sz="1400" b="1">
                <a:latin typeface="Times New Roman" panose="02020603050405020304" pitchFamily="18" charset="0"/>
              </a:rPr>
              <a:t>)</a:t>
            </a:r>
          </a:p>
        </p:txBody>
      </p:sp>
      <p:sp>
        <p:nvSpPr>
          <p:cNvPr id="16416" name="Line 32"/>
          <p:cNvSpPr>
            <a:spLocks noChangeShapeType="1"/>
          </p:cNvSpPr>
          <p:nvPr/>
        </p:nvSpPr>
        <p:spPr bwMode="auto">
          <a:xfrm>
            <a:off x="1978025" y="2276475"/>
            <a:ext cx="1296988" cy="57626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17" name="Line 33"/>
          <p:cNvSpPr>
            <a:spLocks noChangeShapeType="1"/>
          </p:cNvSpPr>
          <p:nvPr/>
        </p:nvSpPr>
        <p:spPr bwMode="auto">
          <a:xfrm>
            <a:off x="1978025" y="2852738"/>
            <a:ext cx="129698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18" name="Line 34"/>
          <p:cNvSpPr>
            <a:spLocks noChangeShapeType="1"/>
          </p:cNvSpPr>
          <p:nvPr/>
        </p:nvSpPr>
        <p:spPr bwMode="auto">
          <a:xfrm flipV="1">
            <a:off x="1978025" y="2852738"/>
            <a:ext cx="1296988" cy="15128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19" name="Line 35"/>
          <p:cNvSpPr>
            <a:spLocks noChangeShapeType="1"/>
          </p:cNvSpPr>
          <p:nvPr/>
        </p:nvSpPr>
        <p:spPr bwMode="auto">
          <a:xfrm flipV="1">
            <a:off x="1978025" y="2852738"/>
            <a:ext cx="1296988" cy="9366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0" name="Line 36"/>
          <p:cNvSpPr>
            <a:spLocks noChangeShapeType="1"/>
          </p:cNvSpPr>
          <p:nvPr/>
        </p:nvSpPr>
        <p:spPr bwMode="auto">
          <a:xfrm flipV="1">
            <a:off x="5003800" y="2133600"/>
            <a:ext cx="1295400" cy="71913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1" name="Line 37"/>
          <p:cNvSpPr>
            <a:spLocks noChangeShapeType="1"/>
          </p:cNvSpPr>
          <p:nvPr/>
        </p:nvSpPr>
        <p:spPr bwMode="auto">
          <a:xfrm flipV="1">
            <a:off x="5003800" y="2420938"/>
            <a:ext cx="1295400" cy="4318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2" name="Line 38"/>
          <p:cNvSpPr>
            <a:spLocks noChangeShapeType="1"/>
          </p:cNvSpPr>
          <p:nvPr/>
        </p:nvSpPr>
        <p:spPr bwMode="auto">
          <a:xfrm flipV="1">
            <a:off x="5003800" y="1773238"/>
            <a:ext cx="1295400" cy="10795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3" name="Line 39"/>
          <p:cNvSpPr>
            <a:spLocks noChangeShapeType="1"/>
          </p:cNvSpPr>
          <p:nvPr/>
        </p:nvSpPr>
        <p:spPr bwMode="auto">
          <a:xfrm>
            <a:off x="5003800" y="2852738"/>
            <a:ext cx="1295400" cy="7143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4" name="Line 40"/>
          <p:cNvSpPr>
            <a:spLocks noChangeShapeType="1"/>
          </p:cNvSpPr>
          <p:nvPr/>
        </p:nvSpPr>
        <p:spPr bwMode="auto">
          <a:xfrm flipV="1">
            <a:off x="5003800" y="4005263"/>
            <a:ext cx="1223963" cy="2159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5" name="Line 41"/>
          <p:cNvSpPr>
            <a:spLocks noChangeShapeType="1"/>
          </p:cNvSpPr>
          <p:nvPr/>
        </p:nvSpPr>
        <p:spPr bwMode="auto">
          <a:xfrm>
            <a:off x="5003800" y="4221163"/>
            <a:ext cx="1223963" cy="2159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6" name="Line 42"/>
          <p:cNvSpPr>
            <a:spLocks noChangeShapeType="1"/>
          </p:cNvSpPr>
          <p:nvPr/>
        </p:nvSpPr>
        <p:spPr bwMode="auto">
          <a:xfrm>
            <a:off x="5075238" y="4221163"/>
            <a:ext cx="1152525" cy="72072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427" name="Text Box 43"/>
          <p:cNvSpPr txBox="1">
            <a:spLocks noChangeArrowheads="1"/>
          </p:cNvSpPr>
          <p:nvPr/>
        </p:nvSpPr>
        <p:spPr bwMode="auto">
          <a:xfrm>
            <a:off x="1978025" y="2060575"/>
            <a:ext cx="1057275"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bg1"/>
                </a:solidFill>
                <a:latin typeface="Times New Roman" panose="02020603050405020304" pitchFamily="18" charset="0"/>
              </a:rPr>
              <a:t>外联网</a:t>
            </a:r>
          </a:p>
          <a:p>
            <a:pPr eaLnBrk="1" hangingPunct="1"/>
            <a:r>
              <a:rPr lang="en-US" altLang="zh-CN" b="1">
                <a:solidFill>
                  <a:schemeClr val="bg1"/>
                </a:solidFill>
                <a:latin typeface="Times New Roman" panose="02020603050405020304" pitchFamily="18" charset="0"/>
              </a:rPr>
              <a:t>Extranet</a:t>
            </a:r>
          </a:p>
        </p:txBody>
      </p:sp>
      <p:sp>
        <p:nvSpPr>
          <p:cNvPr id="16428" name="Text Box 44"/>
          <p:cNvSpPr txBox="1">
            <a:spLocks noChangeArrowheads="1"/>
          </p:cNvSpPr>
          <p:nvPr/>
        </p:nvSpPr>
        <p:spPr bwMode="auto">
          <a:xfrm>
            <a:off x="4930775" y="1989138"/>
            <a:ext cx="10477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外联网</a:t>
            </a:r>
          </a:p>
          <a:p>
            <a:pPr eaLnBrk="1" hangingPunct="1"/>
            <a:r>
              <a:rPr lang="en-US" altLang="zh-CN" b="1">
                <a:latin typeface="Times New Roman" panose="02020603050405020304" pitchFamily="18" charset="0"/>
              </a:rPr>
              <a:t>Extranet</a:t>
            </a:r>
          </a:p>
        </p:txBody>
      </p:sp>
      <p:sp>
        <p:nvSpPr>
          <p:cNvPr id="16429" name="Text Box 45"/>
          <p:cNvSpPr txBox="1">
            <a:spLocks noChangeArrowheads="1"/>
          </p:cNvSpPr>
          <p:nvPr/>
        </p:nvSpPr>
        <p:spPr bwMode="auto">
          <a:xfrm>
            <a:off x="5003800" y="4365625"/>
            <a:ext cx="9842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互联网</a:t>
            </a:r>
          </a:p>
          <a:p>
            <a:pPr eaLnBrk="1" hangingPunct="1"/>
            <a:r>
              <a:rPr lang="en-US" altLang="zh-CN" b="1">
                <a:latin typeface="Times New Roman" panose="02020603050405020304" pitchFamily="18" charset="0"/>
              </a:rPr>
              <a:t>Internet</a:t>
            </a:r>
          </a:p>
        </p:txBody>
      </p:sp>
      <p:sp>
        <p:nvSpPr>
          <p:cNvPr id="16430" name="Text Box 46"/>
          <p:cNvSpPr txBox="1">
            <a:spLocks noChangeArrowheads="1"/>
          </p:cNvSpPr>
          <p:nvPr/>
        </p:nvSpPr>
        <p:spPr bwMode="auto">
          <a:xfrm>
            <a:off x="539750" y="5661025"/>
            <a:ext cx="86042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利用因特网技术和公司的传统优势，加强利丰公司现有的商业活动 ；</a:t>
            </a:r>
          </a:p>
        </p:txBody>
      </p:sp>
    </p:spTree>
    <p:extLst>
      <p:ext uri="{BB962C8B-B14F-4D97-AF65-F5344CB8AC3E}">
        <p14:creationId xmlns:p14="http://schemas.microsoft.com/office/powerpoint/2010/main" xmlns="" val="874310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9542" y="1124744"/>
            <a:ext cx="8064500" cy="792163"/>
          </a:xfrm>
        </p:spPr>
        <p:txBody>
          <a:bodyPr>
            <a:normAutofit fontScale="90000"/>
          </a:bodyPr>
          <a:lstStyle/>
          <a:p>
            <a:pPr algn="l" eaLnBrk="1" hangingPunct="1">
              <a:defRPr/>
            </a:pPr>
            <a:r>
              <a:rPr lang="zh-CN" altLang="en-US" sz="3200" dirty="0">
                <a:solidFill>
                  <a:schemeClr val="tx2"/>
                </a:solidFill>
              </a:rPr>
              <a:t>问题</a:t>
            </a:r>
            <a:r>
              <a:rPr lang="en-US" altLang="zh-CN" sz="3200" dirty="0">
                <a:solidFill>
                  <a:schemeClr val="tx2"/>
                </a:solidFill>
              </a:rPr>
              <a:t>1</a:t>
            </a:r>
            <a:r>
              <a:rPr lang="zh-CN" altLang="en-US" sz="3200" dirty="0">
                <a:solidFill>
                  <a:schemeClr val="tx2"/>
                </a:solidFill>
              </a:rPr>
              <a:t>：利丰的作用是什么？（什么角色</a:t>
            </a:r>
            <a:r>
              <a:rPr lang="zh-CN" altLang="en-US" sz="3200" dirty="0" smtClean="0">
                <a:solidFill>
                  <a:schemeClr val="tx2"/>
                </a:solidFill>
              </a:rPr>
              <a:t>）</a:t>
            </a:r>
            <a:r>
              <a:rPr lang="en-US" altLang="zh-CN" sz="3200" dirty="0" smtClean="0">
                <a:solidFill>
                  <a:schemeClr val="tx2"/>
                </a:solidFill>
              </a:rPr>
              <a:t/>
            </a:r>
            <a:br>
              <a:rPr lang="en-US" altLang="zh-CN" sz="3200" dirty="0" smtClean="0">
                <a:solidFill>
                  <a:schemeClr val="tx2"/>
                </a:solidFill>
              </a:rPr>
            </a:br>
            <a:r>
              <a:rPr lang="zh-CN" altLang="en-US" sz="3200" dirty="0" smtClean="0">
                <a:solidFill>
                  <a:schemeClr val="tx2"/>
                </a:solidFill>
              </a:rPr>
              <a:t>问题</a:t>
            </a:r>
            <a:r>
              <a:rPr lang="en-US" altLang="zh-CN" sz="3200" dirty="0">
                <a:solidFill>
                  <a:schemeClr val="tx2"/>
                </a:solidFill>
              </a:rPr>
              <a:t>2</a:t>
            </a:r>
            <a:r>
              <a:rPr lang="zh-CN" altLang="en-US" sz="3200" dirty="0">
                <a:solidFill>
                  <a:schemeClr val="tx2"/>
                </a:solidFill>
              </a:rPr>
              <a:t>：信息技术起什么作用？</a:t>
            </a:r>
          </a:p>
        </p:txBody>
      </p:sp>
      <p:pic>
        <p:nvPicPr>
          <p:cNvPr id="2" name="图片 1"/>
          <p:cNvPicPr>
            <a:picLocks noChangeAspect="1"/>
          </p:cNvPicPr>
          <p:nvPr/>
        </p:nvPicPr>
        <p:blipFill>
          <a:blip r:embed="rId3"/>
          <a:stretch>
            <a:fillRect/>
          </a:stretch>
        </p:blipFill>
        <p:spPr>
          <a:xfrm>
            <a:off x="1907704" y="2492896"/>
            <a:ext cx="5153025" cy="3933825"/>
          </a:xfrm>
          <a:prstGeom prst="rect">
            <a:avLst/>
          </a:prstGeom>
        </p:spPr>
      </p:pic>
      <p:sp>
        <p:nvSpPr>
          <p:cNvPr id="3" name="灯片编号占位符 2"/>
          <p:cNvSpPr>
            <a:spLocks noGrp="1"/>
          </p:cNvSpPr>
          <p:nvPr>
            <p:ph type="sldNum" sz="quarter" idx="11"/>
          </p:nvPr>
        </p:nvSpPr>
        <p:spPr/>
        <p:txBody>
          <a:bodyPr/>
          <a:lstStyle/>
          <a:p>
            <a:fld id="{E1205A77-1CFA-49A9-ACD2-09F86F1A3BEA}" type="slidenum">
              <a:rPr lang="en-US" altLang="zh-CN" smtClean="0"/>
              <a:pPr/>
              <a:t>8</a:t>
            </a:fld>
            <a:endParaRPr lang="en-US" altLang="zh-CN"/>
          </a:p>
        </p:txBody>
      </p:sp>
    </p:spTree>
    <p:extLst>
      <p:ext uri="{BB962C8B-B14F-4D97-AF65-F5344CB8AC3E}">
        <p14:creationId xmlns:p14="http://schemas.microsoft.com/office/powerpoint/2010/main" xmlns="" val="175912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8" name="AutoShape 50"/>
          <p:cNvSpPr>
            <a:spLocks noChangeArrowheads="1"/>
          </p:cNvSpPr>
          <p:nvPr/>
        </p:nvSpPr>
        <p:spPr bwMode="gray">
          <a:xfrm>
            <a:off x="2267744" y="47212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三、企业流程再造</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456656" y="3212976"/>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二、信息系统与决策</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一、信息系统对企业管理的影响</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2151856" y="3319339"/>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1907704" y="4776192"/>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38" name="灯片编号占位符 37"/>
          <p:cNvSpPr>
            <a:spLocks noGrp="1"/>
          </p:cNvSpPr>
          <p:nvPr>
            <p:ph type="sldNum" sz="quarter" idx="11"/>
          </p:nvPr>
        </p:nvSpPr>
        <p:spPr/>
        <p:txBody>
          <a:bodyPr/>
          <a:lstStyle/>
          <a:p>
            <a:fld id="{10EA594A-3D0D-4F31-8FE1-19C2C23DDD1C}" type="slidenum">
              <a:rPr lang="en-US" altLang="zh-CN" smtClean="0"/>
              <a:pPr/>
              <a:t>9</a:t>
            </a:fld>
            <a:endParaRPr lang="en-US" altLang="zh-CN"/>
          </a:p>
        </p:txBody>
      </p:sp>
    </p:spTree>
    <p:extLst>
      <p:ext uri="{BB962C8B-B14F-4D97-AF65-F5344CB8AC3E}">
        <p14:creationId xmlns:p14="http://schemas.microsoft.com/office/powerpoint/2010/main" xmlns="" val="1984330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逻辑图1">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逻辑图1</Template>
  <TotalTime>4208</TotalTime>
  <Words>4268</Words>
  <Application>Microsoft Office PowerPoint</Application>
  <PresentationFormat>全屏显示(4:3)</PresentationFormat>
  <Paragraphs>423</Paragraphs>
  <Slides>44</Slides>
  <Notes>23</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逻辑图1</vt:lpstr>
      <vt:lpstr>信息系统与管理决策</vt:lpstr>
      <vt:lpstr>案例：利丰公司</vt:lpstr>
      <vt:lpstr>案例：利丰（Li &amp; Fung）</vt:lpstr>
      <vt:lpstr>利丰模式：典型的供应链过程</vt:lpstr>
      <vt:lpstr>幻灯片 5</vt:lpstr>
      <vt:lpstr>利丰模式：当今国际化生产的玩具</vt:lpstr>
      <vt:lpstr>利丰网站的定位</vt:lpstr>
      <vt:lpstr>问题1：利丰的作用是什么？（什么角色） 问题2：信息技术起什么作用？</vt:lpstr>
      <vt:lpstr>目录</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拓展：信息系统在组织管理中的作用</vt:lpstr>
      <vt:lpstr>信息系统在组织管理中的作用</vt:lpstr>
      <vt:lpstr>案例：北京市三露厂</vt:lpstr>
      <vt:lpstr>案例：北京市三露厂</vt:lpstr>
      <vt:lpstr>案例：北京市三露厂</vt:lpstr>
      <vt:lpstr>案例：标致巨额投入搁浅</vt:lpstr>
      <vt:lpstr>案例：标致巨额投入搁浅</vt:lpstr>
      <vt:lpstr>案例：标致巨额投入搁浅</vt:lpstr>
      <vt:lpstr>幻灯片 44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dell</dc:creator>
  <cp:lastModifiedBy>HP</cp:lastModifiedBy>
  <cp:revision>234</cp:revision>
  <dcterms:created xsi:type="dcterms:W3CDTF">2015-12-05T07:56:49Z</dcterms:created>
  <dcterms:modified xsi:type="dcterms:W3CDTF">2017-11-30T06:26:42Z</dcterms:modified>
</cp:coreProperties>
</file>