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Default Extension="wav" ContentType="audio/wav"/>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ppt/tags/tag1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310" r:id="rId2"/>
    <p:sldId id="377" r:id="rId3"/>
    <p:sldId id="375" r:id="rId4"/>
    <p:sldId id="378" r:id="rId5"/>
    <p:sldId id="379" r:id="rId6"/>
    <p:sldId id="430" r:id="rId7"/>
    <p:sldId id="380" r:id="rId8"/>
    <p:sldId id="381" r:id="rId9"/>
    <p:sldId id="382" r:id="rId10"/>
    <p:sldId id="383" r:id="rId11"/>
    <p:sldId id="384" r:id="rId12"/>
    <p:sldId id="385" r:id="rId13"/>
    <p:sldId id="386" r:id="rId14"/>
    <p:sldId id="387" r:id="rId15"/>
    <p:sldId id="388" r:id="rId16"/>
    <p:sldId id="389" r:id="rId17"/>
    <p:sldId id="390" r:id="rId18"/>
    <p:sldId id="391" r:id="rId19"/>
    <p:sldId id="431" r:id="rId20"/>
    <p:sldId id="432" r:id="rId21"/>
    <p:sldId id="397" r:id="rId22"/>
    <p:sldId id="394" r:id="rId23"/>
    <p:sldId id="395" r:id="rId24"/>
    <p:sldId id="396" r:id="rId25"/>
    <p:sldId id="403" r:id="rId26"/>
    <p:sldId id="404" r:id="rId27"/>
    <p:sldId id="405" r:id="rId28"/>
    <p:sldId id="433" r:id="rId29"/>
    <p:sldId id="436" r:id="rId30"/>
    <p:sldId id="439" r:id="rId31"/>
    <p:sldId id="447" r:id="rId32"/>
    <p:sldId id="448" r:id="rId33"/>
    <p:sldId id="440" r:id="rId34"/>
    <p:sldId id="450" r:id="rId35"/>
    <p:sldId id="451" r:id="rId36"/>
    <p:sldId id="441" r:id="rId37"/>
    <p:sldId id="453" r:id="rId38"/>
    <p:sldId id="406" r:id="rId39"/>
    <p:sldId id="407" r:id="rId40"/>
    <p:sldId id="419" r:id="rId41"/>
    <p:sldId id="454" r:id="rId42"/>
    <p:sldId id="420" r:id="rId43"/>
    <p:sldId id="421" r:id="rId44"/>
    <p:sldId id="422" r:id="rId45"/>
    <p:sldId id="423" r:id="rId46"/>
    <p:sldId id="424" r:id="rId47"/>
    <p:sldId id="425" r:id="rId48"/>
    <p:sldId id="455" r:id="rId49"/>
    <p:sldId id="428" r:id="rId50"/>
    <p:sldId id="429" r:id="rId51"/>
    <p:sldId id="444" r:id="rId52"/>
    <p:sldId id="442" r:id="rId53"/>
    <p:sldId id="443" r:id="rId54"/>
    <p:sldId id="342"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438" autoAdjust="0"/>
    <p:restoredTop sz="83206" autoAdjust="0"/>
  </p:normalViewPr>
  <p:slideViewPr>
    <p:cSldViewPr>
      <p:cViewPr varScale="1">
        <p:scale>
          <a:sx n="94" d="100"/>
          <a:sy n="94" d="100"/>
        </p:scale>
        <p:origin x="-2220"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2AE41-948A-4A31-A45A-E69173D15E91}" type="doc">
      <dgm:prSet loTypeId="urn:microsoft.com/office/officeart/2005/8/layout/gear1" loCatId="cycle" qsTypeId="urn:microsoft.com/office/officeart/2005/8/quickstyle/3d1" qsCatId="3D" csTypeId="urn:microsoft.com/office/officeart/2005/8/colors/colorful2" csCatId="colorful" phldr="1"/>
      <dgm:spPr/>
    </dgm:pt>
    <dgm:pt modelId="{7E276E95-94C8-4833-8E3F-F5AF561DC89F}">
      <dgm:prSet custT="1"/>
      <dgm:spPr/>
      <dgm:t>
        <a:bodyPr/>
        <a:lstStyle/>
        <a:p>
          <a:r>
            <a:rPr lang="zh-CN" altLang="en-US" sz="2400" dirty="0" smtClean="0"/>
            <a:t>数据操纵语言</a:t>
          </a:r>
        </a:p>
      </dgm:t>
    </dgm:pt>
    <dgm:pt modelId="{808D5D9B-84B2-4E98-8F21-3E38954C413B}" type="parTrans" cxnId="{BE27D5FD-C19F-49F3-989C-39724A9C5A0A}">
      <dgm:prSet/>
      <dgm:spPr/>
      <dgm:t>
        <a:bodyPr/>
        <a:lstStyle/>
        <a:p>
          <a:endParaRPr lang="zh-CN" altLang="en-US"/>
        </a:p>
      </dgm:t>
    </dgm:pt>
    <dgm:pt modelId="{E3A98AE6-009B-4AF1-9C0A-66F8D1275B9E}" type="sibTrans" cxnId="{BE27D5FD-C19F-49F3-989C-39724A9C5A0A}">
      <dgm:prSet/>
      <dgm:spPr/>
      <dgm:t>
        <a:bodyPr/>
        <a:lstStyle/>
        <a:p>
          <a:endParaRPr lang="zh-CN" altLang="en-US"/>
        </a:p>
      </dgm:t>
    </dgm:pt>
    <dgm:pt modelId="{D52F81CE-D620-4F0D-B806-1049884D47E6}">
      <dgm:prSet phldrT="[文本]" custT="1"/>
      <dgm:spPr/>
      <dgm:t>
        <a:bodyPr/>
        <a:lstStyle/>
        <a:p>
          <a:r>
            <a:rPr lang="zh-CN" altLang="en-US" sz="2400" dirty="0" smtClean="0">
              <a:solidFill>
                <a:schemeClr val="tx2"/>
              </a:solidFill>
            </a:rPr>
            <a:t>数据定义</a:t>
          </a:r>
          <a:endParaRPr lang="zh-CN" altLang="en-US" sz="2400" dirty="0">
            <a:solidFill>
              <a:schemeClr val="tx2"/>
            </a:solidFill>
          </a:endParaRPr>
        </a:p>
      </dgm:t>
    </dgm:pt>
    <dgm:pt modelId="{5B5FB870-5BD1-4DA2-90DF-773547833461}" type="parTrans" cxnId="{BA82D1EF-F897-4FDB-91D5-94AFE460EC3F}">
      <dgm:prSet/>
      <dgm:spPr/>
      <dgm:t>
        <a:bodyPr/>
        <a:lstStyle/>
        <a:p>
          <a:endParaRPr lang="zh-CN" altLang="en-US"/>
        </a:p>
      </dgm:t>
    </dgm:pt>
    <dgm:pt modelId="{BEA88F34-C27B-4054-9A28-BE7DD07EFBBF}" type="sibTrans" cxnId="{BA82D1EF-F897-4FDB-91D5-94AFE460EC3F}">
      <dgm:prSet/>
      <dgm:spPr/>
      <dgm:t>
        <a:bodyPr/>
        <a:lstStyle/>
        <a:p>
          <a:endParaRPr lang="zh-CN" altLang="en-US"/>
        </a:p>
      </dgm:t>
    </dgm:pt>
    <dgm:pt modelId="{70393B7A-C9DB-4C8F-9529-226AB64AF099}">
      <dgm:prSet custT="1"/>
      <dgm:spPr/>
      <dgm:t>
        <a:bodyPr/>
        <a:lstStyle/>
        <a:p>
          <a:r>
            <a:rPr lang="zh-CN" altLang="en-US" sz="2400" dirty="0" smtClean="0">
              <a:solidFill>
                <a:schemeClr val="tx2"/>
              </a:solidFill>
            </a:rPr>
            <a:t>数据字典</a:t>
          </a:r>
          <a:endParaRPr lang="zh-CN" altLang="en-US" sz="2400" dirty="0">
            <a:solidFill>
              <a:schemeClr val="tx2"/>
            </a:solidFill>
          </a:endParaRPr>
        </a:p>
      </dgm:t>
    </dgm:pt>
    <dgm:pt modelId="{A0849202-767E-4A0C-A4D1-E9DDE9A7993F}" type="parTrans" cxnId="{B9B8D2BE-8669-4A4F-AE2C-10F9AE206A69}">
      <dgm:prSet/>
      <dgm:spPr/>
      <dgm:t>
        <a:bodyPr/>
        <a:lstStyle/>
        <a:p>
          <a:endParaRPr lang="zh-CN" altLang="en-US"/>
        </a:p>
      </dgm:t>
    </dgm:pt>
    <dgm:pt modelId="{292B91B3-2068-4957-BD89-67FBA856168E}" type="sibTrans" cxnId="{B9B8D2BE-8669-4A4F-AE2C-10F9AE206A69}">
      <dgm:prSet/>
      <dgm:spPr/>
      <dgm:t>
        <a:bodyPr/>
        <a:lstStyle/>
        <a:p>
          <a:endParaRPr lang="zh-CN" altLang="en-US"/>
        </a:p>
      </dgm:t>
    </dgm:pt>
    <dgm:pt modelId="{293C081B-C0D1-4A3E-AC29-4328F30FDBE7}" type="pres">
      <dgm:prSet presAssocID="{6D42AE41-948A-4A31-A45A-E69173D15E91}" presName="composite" presStyleCnt="0">
        <dgm:presLayoutVars>
          <dgm:chMax val="3"/>
          <dgm:animLvl val="lvl"/>
          <dgm:resizeHandles val="exact"/>
        </dgm:presLayoutVars>
      </dgm:prSet>
      <dgm:spPr/>
    </dgm:pt>
    <dgm:pt modelId="{1699A2C9-4F49-49E3-9B68-B4BB605A5D93}" type="pres">
      <dgm:prSet presAssocID="{7E276E95-94C8-4833-8E3F-F5AF561DC89F}" presName="gear1" presStyleLbl="node1" presStyleIdx="0" presStyleCnt="3">
        <dgm:presLayoutVars>
          <dgm:chMax val="1"/>
          <dgm:bulletEnabled val="1"/>
        </dgm:presLayoutVars>
      </dgm:prSet>
      <dgm:spPr/>
      <dgm:t>
        <a:bodyPr/>
        <a:lstStyle/>
        <a:p>
          <a:endParaRPr lang="zh-CN" altLang="en-US"/>
        </a:p>
      </dgm:t>
    </dgm:pt>
    <dgm:pt modelId="{EF39D427-6416-4AB5-9944-EA8C7F850BCE}" type="pres">
      <dgm:prSet presAssocID="{7E276E95-94C8-4833-8E3F-F5AF561DC89F}" presName="gear1srcNode" presStyleLbl="node1" presStyleIdx="0" presStyleCnt="3"/>
      <dgm:spPr/>
      <dgm:t>
        <a:bodyPr/>
        <a:lstStyle/>
        <a:p>
          <a:endParaRPr lang="zh-CN" altLang="en-US"/>
        </a:p>
      </dgm:t>
    </dgm:pt>
    <dgm:pt modelId="{39C5D003-84E5-409D-A5B0-D056513930C3}" type="pres">
      <dgm:prSet presAssocID="{7E276E95-94C8-4833-8E3F-F5AF561DC89F}" presName="gear1dstNode" presStyleLbl="node1" presStyleIdx="0" presStyleCnt="3"/>
      <dgm:spPr/>
      <dgm:t>
        <a:bodyPr/>
        <a:lstStyle/>
        <a:p>
          <a:endParaRPr lang="zh-CN" altLang="en-US"/>
        </a:p>
      </dgm:t>
    </dgm:pt>
    <dgm:pt modelId="{82E4FABA-B752-48C3-82FF-FB8F21835465}" type="pres">
      <dgm:prSet presAssocID="{D52F81CE-D620-4F0D-B806-1049884D47E6}" presName="gear2" presStyleLbl="node1" presStyleIdx="1" presStyleCnt="3">
        <dgm:presLayoutVars>
          <dgm:chMax val="1"/>
          <dgm:bulletEnabled val="1"/>
        </dgm:presLayoutVars>
      </dgm:prSet>
      <dgm:spPr/>
      <dgm:t>
        <a:bodyPr/>
        <a:lstStyle/>
        <a:p>
          <a:endParaRPr lang="zh-CN" altLang="en-US"/>
        </a:p>
      </dgm:t>
    </dgm:pt>
    <dgm:pt modelId="{B3EFE0AA-0E0F-487A-896F-6FFD2A628274}" type="pres">
      <dgm:prSet presAssocID="{D52F81CE-D620-4F0D-B806-1049884D47E6}" presName="gear2srcNode" presStyleLbl="node1" presStyleIdx="1" presStyleCnt="3"/>
      <dgm:spPr/>
      <dgm:t>
        <a:bodyPr/>
        <a:lstStyle/>
        <a:p>
          <a:endParaRPr lang="zh-CN" altLang="en-US"/>
        </a:p>
      </dgm:t>
    </dgm:pt>
    <dgm:pt modelId="{AAE4208D-805B-4C75-9BC1-17083B300670}" type="pres">
      <dgm:prSet presAssocID="{D52F81CE-D620-4F0D-B806-1049884D47E6}" presName="gear2dstNode" presStyleLbl="node1" presStyleIdx="1" presStyleCnt="3"/>
      <dgm:spPr/>
      <dgm:t>
        <a:bodyPr/>
        <a:lstStyle/>
        <a:p>
          <a:endParaRPr lang="zh-CN" altLang="en-US"/>
        </a:p>
      </dgm:t>
    </dgm:pt>
    <dgm:pt modelId="{E17CD7F7-CE79-416F-8608-EB91762DE50A}" type="pres">
      <dgm:prSet presAssocID="{70393B7A-C9DB-4C8F-9529-226AB64AF099}" presName="gear3" presStyleLbl="node1" presStyleIdx="2" presStyleCnt="3"/>
      <dgm:spPr/>
      <dgm:t>
        <a:bodyPr/>
        <a:lstStyle/>
        <a:p>
          <a:endParaRPr lang="zh-CN" altLang="en-US"/>
        </a:p>
      </dgm:t>
    </dgm:pt>
    <dgm:pt modelId="{A6CD6049-DBC8-4E42-BC98-001564372984}" type="pres">
      <dgm:prSet presAssocID="{70393B7A-C9DB-4C8F-9529-226AB64AF099}" presName="gear3tx" presStyleLbl="node1" presStyleIdx="2" presStyleCnt="3">
        <dgm:presLayoutVars>
          <dgm:chMax val="1"/>
          <dgm:bulletEnabled val="1"/>
        </dgm:presLayoutVars>
      </dgm:prSet>
      <dgm:spPr/>
      <dgm:t>
        <a:bodyPr/>
        <a:lstStyle/>
        <a:p>
          <a:endParaRPr lang="zh-CN" altLang="en-US"/>
        </a:p>
      </dgm:t>
    </dgm:pt>
    <dgm:pt modelId="{DF0159BC-14E5-4B73-AE32-00EDA3DFD851}" type="pres">
      <dgm:prSet presAssocID="{70393B7A-C9DB-4C8F-9529-226AB64AF099}" presName="gear3srcNode" presStyleLbl="node1" presStyleIdx="2" presStyleCnt="3"/>
      <dgm:spPr/>
      <dgm:t>
        <a:bodyPr/>
        <a:lstStyle/>
        <a:p>
          <a:endParaRPr lang="zh-CN" altLang="en-US"/>
        </a:p>
      </dgm:t>
    </dgm:pt>
    <dgm:pt modelId="{EFB6A385-8759-42D2-8208-765FE7D26C26}" type="pres">
      <dgm:prSet presAssocID="{70393B7A-C9DB-4C8F-9529-226AB64AF099}" presName="gear3dstNode" presStyleLbl="node1" presStyleIdx="2" presStyleCnt="3"/>
      <dgm:spPr/>
      <dgm:t>
        <a:bodyPr/>
        <a:lstStyle/>
        <a:p>
          <a:endParaRPr lang="zh-CN" altLang="en-US"/>
        </a:p>
      </dgm:t>
    </dgm:pt>
    <dgm:pt modelId="{DC3EB107-C49D-49AC-8B73-7C596A5399F2}" type="pres">
      <dgm:prSet presAssocID="{E3A98AE6-009B-4AF1-9C0A-66F8D1275B9E}" presName="connector1" presStyleLbl="sibTrans2D1" presStyleIdx="0" presStyleCnt="3"/>
      <dgm:spPr/>
      <dgm:t>
        <a:bodyPr/>
        <a:lstStyle/>
        <a:p>
          <a:endParaRPr lang="zh-CN" altLang="en-US"/>
        </a:p>
      </dgm:t>
    </dgm:pt>
    <dgm:pt modelId="{E36DA079-36F0-4F6C-9726-6FFEF6B005D6}" type="pres">
      <dgm:prSet presAssocID="{BEA88F34-C27B-4054-9A28-BE7DD07EFBBF}" presName="connector2" presStyleLbl="sibTrans2D1" presStyleIdx="1" presStyleCnt="3"/>
      <dgm:spPr/>
      <dgm:t>
        <a:bodyPr/>
        <a:lstStyle/>
        <a:p>
          <a:endParaRPr lang="zh-CN" altLang="en-US"/>
        </a:p>
      </dgm:t>
    </dgm:pt>
    <dgm:pt modelId="{361D41A8-3938-47E2-B611-43EA77A01D84}" type="pres">
      <dgm:prSet presAssocID="{292B91B3-2068-4957-BD89-67FBA856168E}" presName="connector3" presStyleLbl="sibTrans2D1" presStyleIdx="2" presStyleCnt="3"/>
      <dgm:spPr/>
      <dgm:t>
        <a:bodyPr/>
        <a:lstStyle/>
        <a:p>
          <a:endParaRPr lang="zh-CN" altLang="en-US"/>
        </a:p>
      </dgm:t>
    </dgm:pt>
  </dgm:ptLst>
  <dgm:cxnLst>
    <dgm:cxn modelId="{5F14AA9F-CF20-4797-AB14-A17FDC761802}" type="presOf" srcId="{7E276E95-94C8-4833-8E3F-F5AF561DC89F}" destId="{EF39D427-6416-4AB5-9944-EA8C7F850BCE}" srcOrd="1" destOrd="0" presId="urn:microsoft.com/office/officeart/2005/8/layout/gear1"/>
    <dgm:cxn modelId="{BCD6BC07-BAAD-4DE4-B1D5-B498A4BFAB4C}" type="presOf" srcId="{70393B7A-C9DB-4C8F-9529-226AB64AF099}" destId="{E17CD7F7-CE79-416F-8608-EB91762DE50A}" srcOrd="0" destOrd="0" presId="urn:microsoft.com/office/officeart/2005/8/layout/gear1"/>
    <dgm:cxn modelId="{BE27D5FD-C19F-49F3-989C-39724A9C5A0A}" srcId="{6D42AE41-948A-4A31-A45A-E69173D15E91}" destId="{7E276E95-94C8-4833-8E3F-F5AF561DC89F}" srcOrd="0" destOrd="0" parTransId="{808D5D9B-84B2-4E98-8F21-3E38954C413B}" sibTransId="{E3A98AE6-009B-4AF1-9C0A-66F8D1275B9E}"/>
    <dgm:cxn modelId="{C8596CF6-2455-46B1-BE8B-523DBF4EBB17}" type="presOf" srcId="{D52F81CE-D620-4F0D-B806-1049884D47E6}" destId="{82E4FABA-B752-48C3-82FF-FB8F21835465}" srcOrd="0" destOrd="0" presId="urn:microsoft.com/office/officeart/2005/8/layout/gear1"/>
    <dgm:cxn modelId="{BA82D1EF-F897-4FDB-91D5-94AFE460EC3F}" srcId="{6D42AE41-948A-4A31-A45A-E69173D15E91}" destId="{D52F81CE-D620-4F0D-B806-1049884D47E6}" srcOrd="1" destOrd="0" parTransId="{5B5FB870-5BD1-4DA2-90DF-773547833461}" sibTransId="{BEA88F34-C27B-4054-9A28-BE7DD07EFBBF}"/>
    <dgm:cxn modelId="{0676589F-7121-4317-A6A3-F32D569459F2}" type="presOf" srcId="{E3A98AE6-009B-4AF1-9C0A-66F8D1275B9E}" destId="{DC3EB107-C49D-49AC-8B73-7C596A5399F2}" srcOrd="0" destOrd="0" presId="urn:microsoft.com/office/officeart/2005/8/layout/gear1"/>
    <dgm:cxn modelId="{D6D580B5-31D1-4ADC-ADF4-140B115DC827}" type="presOf" srcId="{70393B7A-C9DB-4C8F-9529-226AB64AF099}" destId="{EFB6A385-8759-42D2-8208-765FE7D26C26}" srcOrd="3" destOrd="0" presId="urn:microsoft.com/office/officeart/2005/8/layout/gear1"/>
    <dgm:cxn modelId="{FC8D5214-3FC9-4198-A697-8CF34CBE1D42}" type="presOf" srcId="{BEA88F34-C27B-4054-9A28-BE7DD07EFBBF}" destId="{E36DA079-36F0-4F6C-9726-6FFEF6B005D6}" srcOrd="0" destOrd="0" presId="urn:microsoft.com/office/officeart/2005/8/layout/gear1"/>
    <dgm:cxn modelId="{CB4577FF-CF0A-4D5D-A65E-1306598615B8}" type="presOf" srcId="{70393B7A-C9DB-4C8F-9529-226AB64AF099}" destId="{A6CD6049-DBC8-4E42-BC98-001564372984}" srcOrd="1" destOrd="0" presId="urn:microsoft.com/office/officeart/2005/8/layout/gear1"/>
    <dgm:cxn modelId="{D585DC42-63C6-4EAB-95FD-A9028C6AFF5B}" type="presOf" srcId="{D52F81CE-D620-4F0D-B806-1049884D47E6}" destId="{B3EFE0AA-0E0F-487A-896F-6FFD2A628274}" srcOrd="1" destOrd="0" presId="urn:microsoft.com/office/officeart/2005/8/layout/gear1"/>
    <dgm:cxn modelId="{7D58F9E8-9075-4A48-9118-E8CA632E11E6}" type="presOf" srcId="{7E276E95-94C8-4833-8E3F-F5AF561DC89F}" destId="{1699A2C9-4F49-49E3-9B68-B4BB605A5D93}" srcOrd="0" destOrd="0" presId="urn:microsoft.com/office/officeart/2005/8/layout/gear1"/>
    <dgm:cxn modelId="{30F9FD7E-A44A-4B1E-9E0F-5C1F0C8E0F68}" type="presOf" srcId="{7E276E95-94C8-4833-8E3F-F5AF561DC89F}" destId="{39C5D003-84E5-409D-A5B0-D056513930C3}" srcOrd="2" destOrd="0" presId="urn:microsoft.com/office/officeart/2005/8/layout/gear1"/>
    <dgm:cxn modelId="{B9B8D2BE-8669-4A4F-AE2C-10F9AE206A69}" srcId="{6D42AE41-948A-4A31-A45A-E69173D15E91}" destId="{70393B7A-C9DB-4C8F-9529-226AB64AF099}" srcOrd="2" destOrd="0" parTransId="{A0849202-767E-4A0C-A4D1-E9DDE9A7993F}" sibTransId="{292B91B3-2068-4957-BD89-67FBA856168E}"/>
    <dgm:cxn modelId="{CD4B11C3-047A-4C5F-8E30-BBE1C5860A12}" type="presOf" srcId="{D52F81CE-D620-4F0D-B806-1049884D47E6}" destId="{AAE4208D-805B-4C75-9BC1-17083B300670}" srcOrd="2" destOrd="0" presId="urn:microsoft.com/office/officeart/2005/8/layout/gear1"/>
    <dgm:cxn modelId="{AFBD1632-F3DA-40C2-9EA1-473FC5FE87E7}" type="presOf" srcId="{6D42AE41-948A-4A31-A45A-E69173D15E91}" destId="{293C081B-C0D1-4A3E-AC29-4328F30FDBE7}" srcOrd="0" destOrd="0" presId="urn:microsoft.com/office/officeart/2005/8/layout/gear1"/>
    <dgm:cxn modelId="{8181C575-BD59-4DB9-BBAF-62377C43322C}" type="presOf" srcId="{70393B7A-C9DB-4C8F-9529-226AB64AF099}" destId="{DF0159BC-14E5-4B73-AE32-00EDA3DFD851}" srcOrd="2" destOrd="0" presId="urn:microsoft.com/office/officeart/2005/8/layout/gear1"/>
    <dgm:cxn modelId="{8525545E-BD92-42EE-BE9B-708B47770A0C}" type="presOf" srcId="{292B91B3-2068-4957-BD89-67FBA856168E}" destId="{361D41A8-3938-47E2-B611-43EA77A01D84}" srcOrd="0" destOrd="0" presId="urn:microsoft.com/office/officeart/2005/8/layout/gear1"/>
    <dgm:cxn modelId="{4979A84F-1EB6-40B5-B352-97F0936F0419}" type="presParOf" srcId="{293C081B-C0D1-4A3E-AC29-4328F30FDBE7}" destId="{1699A2C9-4F49-49E3-9B68-B4BB605A5D93}" srcOrd="0" destOrd="0" presId="urn:microsoft.com/office/officeart/2005/8/layout/gear1"/>
    <dgm:cxn modelId="{184A95F5-09C1-4325-946C-BB07957F094C}" type="presParOf" srcId="{293C081B-C0D1-4A3E-AC29-4328F30FDBE7}" destId="{EF39D427-6416-4AB5-9944-EA8C7F850BCE}" srcOrd="1" destOrd="0" presId="urn:microsoft.com/office/officeart/2005/8/layout/gear1"/>
    <dgm:cxn modelId="{A5BF49C9-8F12-4E38-BDF7-34C48164E106}" type="presParOf" srcId="{293C081B-C0D1-4A3E-AC29-4328F30FDBE7}" destId="{39C5D003-84E5-409D-A5B0-D056513930C3}" srcOrd="2" destOrd="0" presId="urn:microsoft.com/office/officeart/2005/8/layout/gear1"/>
    <dgm:cxn modelId="{744BBC1E-0178-4610-B18D-C0AF9F5D3577}" type="presParOf" srcId="{293C081B-C0D1-4A3E-AC29-4328F30FDBE7}" destId="{82E4FABA-B752-48C3-82FF-FB8F21835465}" srcOrd="3" destOrd="0" presId="urn:microsoft.com/office/officeart/2005/8/layout/gear1"/>
    <dgm:cxn modelId="{DBB3FC0D-5082-487C-92ED-B777A9F32FB9}" type="presParOf" srcId="{293C081B-C0D1-4A3E-AC29-4328F30FDBE7}" destId="{B3EFE0AA-0E0F-487A-896F-6FFD2A628274}" srcOrd="4" destOrd="0" presId="urn:microsoft.com/office/officeart/2005/8/layout/gear1"/>
    <dgm:cxn modelId="{73E8C2EA-5606-46DE-9638-D3FC00C424C4}" type="presParOf" srcId="{293C081B-C0D1-4A3E-AC29-4328F30FDBE7}" destId="{AAE4208D-805B-4C75-9BC1-17083B300670}" srcOrd="5" destOrd="0" presId="urn:microsoft.com/office/officeart/2005/8/layout/gear1"/>
    <dgm:cxn modelId="{00CC35DF-85E0-4D61-BB90-DA7AD4250A21}" type="presParOf" srcId="{293C081B-C0D1-4A3E-AC29-4328F30FDBE7}" destId="{E17CD7F7-CE79-416F-8608-EB91762DE50A}" srcOrd="6" destOrd="0" presId="urn:microsoft.com/office/officeart/2005/8/layout/gear1"/>
    <dgm:cxn modelId="{7EE9A5CC-02AC-4929-8B49-AFF5D45BBCA2}" type="presParOf" srcId="{293C081B-C0D1-4A3E-AC29-4328F30FDBE7}" destId="{A6CD6049-DBC8-4E42-BC98-001564372984}" srcOrd="7" destOrd="0" presId="urn:microsoft.com/office/officeart/2005/8/layout/gear1"/>
    <dgm:cxn modelId="{1F763EFF-4FDE-4BA1-8CB0-9FD984957AE3}" type="presParOf" srcId="{293C081B-C0D1-4A3E-AC29-4328F30FDBE7}" destId="{DF0159BC-14E5-4B73-AE32-00EDA3DFD851}" srcOrd="8" destOrd="0" presId="urn:microsoft.com/office/officeart/2005/8/layout/gear1"/>
    <dgm:cxn modelId="{368ADA29-43E5-4CBC-B8F8-462FEC72018E}" type="presParOf" srcId="{293C081B-C0D1-4A3E-AC29-4328F30FDBE7}" destId="{EFB6A385-8759-42D2-8208-765FE7D26C26}" srcOrd="9" destOrd="0" presId="urn:microsoft.com/office/officeart/2005/8/layout/gear1"/>
    <dgm:cxn modelId="{FFB46713-869C-4A01-9302-DF74E935D43B}" type="presParOf" srcId="{293C081B-C0D1-4A3E-AC29-4328F30FDBE7}" destId="{DC3EB107-C49D-49AC-8B73-7C596A5399F2}" srcOrd="10" destOrd="0" presId="urn:microsoft.com/office/officeart/2005/8/layout/gear1"/>
    <dgm:cxn modelId="{D700ABF8-6089-4709-B73C-3BA7B4AFB785}" type="presParOf" srcId="{293C081B-C0D1-4A3E-AC29-4328F30FDBE7}" destId="{E36DA079-36F0-4F6C-9726-6FFEF6B005D6}" srcOrd="11" destOrd="0" presId="urn:microsoft.com/office/officeart/2005/8/layout/gear1"/>
    <dgm:cxn modelId="{A84035FA-E3E1-4E89-B859-CD2837F2F25B}" type="presParOf" srcId="{293C081B-C0D1-4A3E-AC29-4328F30FDBE7}" destId="{361D41A8-3938-47E2-B611-43EA77A01D84}" srcOrd="12" destOrd="0" presId="urn:microsoft.com/office/officeart/2005/8/layout/gear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99A2C9-4F49-49E3-9B68-B4BB605A5D93}">
      <dsp:nvSpPr>
        <dsp:cNvPr id="0" name=""/>
        <dsp:cNvSpPr/>
      </dsp:nvSpPr>
      <dsp:spPr>
        <a:xfrm>
          <a:off x="2844800" y="1828800"/>
          <a:ext cx="2235200" cy="2235200"/>
        </a:xfrm>
        <a:prstGeom prst="gear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t>数据操纵语言</a:t>
          </a:r>
        </a:p>
      </dsp:txBody>
      <dsp:txXfrm>
        <a:off x="3294175" y="2352385"/>
        <a:ext cx="1336450" cy="1148939"/>
      </dsp:txXfrm>
    </dsp:sp>
    <dsp:sp modelId="{82E4FABA-B752-48C3-82FF-FB8F21835465}">
      <dsp:nvSpPr>
        <dsp:cNvPr id="0" name=""/>
        <dsp:cNvSpPr/>
      </dsp:nvSpPr>
      <dsp:spPr>
        <a:xfrm>
          <a:off x="1544320" y="1300480"/>
          <a:ext cx="1625600" cy="1625600"/>
        </a:xfrm>
        <a:prstGeom prst="gear6">
          <a:avLst/>
        </a:prstGeom>
        <a:gradFill rotWithShape="0">
          <a:gsLst>
            <a:gs pos="0">
              <a:schemeClr val="accent2">
                <a:hueOff val="0"/>
                <a:satOff val="-50000"/>
                <a:lumOff val="35000"/>
                <a:alphaOff val="0"/>
                <a:shade val="51000"/>
                <a:satMod val="130000"/>
              </a:schemeClr>
            </a:gs>
            <a:gs pos="80000">
              <a:schemeClr val="accent2">
                <a:hueOff val="0"/>
                <a:satOff val="-50000"/>
                <a:lumOff val="35000"/>
                <a:alphaOff val="0"/>
                <a:shade val="93000"/>
                <a:satMod val="130000"/>
              </a:schemeClr>
            </a:gs>
            <a:gs pos="100000">
              <a:schemeClr val="accent2">
                <a:hueOff val="0"/>
                <a:satOff val="-50000"/>
                <a:lumOff val="35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rPr>
            <a:t>数据定义</a:t>
          </a:r>
          <a:endParaRPr lang="zh-CN" altLang="en-US" sz="2400" kern="1200" dirty="0">
            <a:solidFill>
              <a:schemeClr val="tx2"/>
            </a:solidFill>
          </a:endParaRPr>
        </a:p>
      </dsp:txBody>
      <dsp:txXfrm>
        <a:off x="1953570" y="1712203"/>
        <a:ext cx="807100" cy="802154"/>
      </dsp:txXfrm>
    </dsp:sp>
    <dsp:sp modelId="{E17CD7F7-CE79-416F-8608-EB91762DE50A}">
      <dsp:nvSpPr>
        <dsp:cNvPr id="0" name=""/>
        <dsp:cNvSpPr/>
      </dsp:nvSpPr>
      <dsp:spPr>
        <a:xfrm rot="20700000">
          <a:off x="2454821" y="178981"/>
          <a:ext cx="1592756" cy="1592756"/>
        </a:xfrm>
        <a:prstGeom prst="gear6">
          <a:avLst/>
        </a:prstGeom>
        <a:gradFill rotWithShape="0">
          <a:gsLst>
            <a:gs pos="0">
              <a:schemeClr val="accent2">
                <a:hueOff val="0"/>
                <a:satOff val="-100000"/>
                <a:lumOff val="70000"/>
                <a:alphaOff val="0"/>
                <a:shade val="51000"/>
                <a:satMod val="130000"/>
              </a:schemeClr>
            </a:gs>
            <a:gs pos="80000">
              <a:schemeClr val="accent2">
                <a:hueOff val="0"/>
                <a:satOff val="-100000"/>
                <a:lumOff val="70000"/>
                <a:alphaOff val="0"/>
                <a:shade val="93000"/>
                <a:satMod val="130000"/>
              </a:schemeClr>
            </a:gs>
            <a:gs pos="100000">
              <a:schemeClr val="accent2">
                <a:hueOff val="0"/>
                <a:satOff val="-100000"/>
                <a:lumOff val="7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solidFill>
                <a:schemeClr val="tx2"/>
              </a:solidFill>
            </a:rPr>
            <a:t>数据字典</a:t>
          </a:r>
          <a:endParaRPr lang="zh-CN" altLang="en-US" sz="2400" kern="1200" dirty="0">
            <a:solidFill>
              <a:schemeClr val="tx2"/>
            </a:solidFill>
          </a:endParaRPr>
        </a:p>
      </dsp:txBody>
      <dsp:txXfrm rot="-20700000">
        <a:off x="2804160" y="528320"/>
        <a:ext cx="894080" cy="894080"/>
      </dsp:txXfrm>
    </dsp:sp>
    <dsp:sp modelId="{DC3EB107-C49D-49AC-8B73-7C596A5399F2}">
      <dsp:nvSpPr>
        <dsp:cNvPr id="0" name=""/>
        <dsp:cNvSpPr/>
      </dsp:nvSpPr>
      <dsp:spPr>
        <a:xfrm>
          <a:off x="2671505" y="1492320"/>
          <a:ext cx="2861056" cy="2861056"/>
        </a:xfrm>
        <a:prstGeom prst="circularArrow">
          <a:avLst>
            <a:gd name="adj1" fmla="val 4687"/>
            <a:gd name="adj2" fmla="val 299029"/>
            <a:gd name="adj3" fmla="val 2513083"/>
            <a:gd name="adj4" fmla="val 15867933"/>
            <a:gd name="adj5" fmla="val 5469"/>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E36DA079-36F0-4F6C-9726-6FFEF6B005D6}">
      <dsp:nvSpPr>
        <dsp:cNvPr id="0" name=""/>
        <dsp:cNvSpPr/>
      </dsp:nvSpPr>
      <dsp:spPr>
        <a:xfrm>
          <a:off x="1256429" y="941355"/>
          <a:ext cx="2078736" cy="2078736"/>
        </a:xfrm>
        <a:prstGeom prst="leftCircularArrow">
          <a:avLst>
            <a:gd name="adj1" fmla="val 6452"/>
            <a:gd name="adj2" fmla="val 429999"/>
            <a:gd name="adj3" fmla="val 10489124"/>
            <a:gd name="adj4" fmla="val 14837806"/>
            <a:gd name="adj5" fmla="val 7527"/>
          </a:avLst>
        </a:prstGeom>
        <a:gradFill rotWithShape="0">
          <a:gsLst>
            <a:gs pos="0">
              <a:schemeClr val="accent2">
                <a:hueOff val="0"/>
                <a:satOff val="-50000"/>
                <a:lumOff val="35000"/>
                <a:alphaOff val="0"/>
                <a:shade val="51000"/>
                <a:satMod val="130000"/>
              </a:schemeClr>
            </a:gs>
            <a:gs pos="80000">
              <a:schemeClr val="accent2">
                <a:hueOff val="0"/>
                <a:satOff val="-50000"/>
                <a:lumOff val="35000"/>
                <a:alphaOff val="0"/>
                <a:shade val="93000"/>
                <a:satMod val="130000"/>
              </a:schemeClr>
            </a:gs>
            <a:gs pos="100000">
              <a:schemeClr val="accent2">
                <a:hueOff val="0"/>
                <a:satOff val="-50000"/>
                <a:lumOff val="35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 modelId="{361D41A8-3938-47E2-B611-43EA77A01D84}">
      <dsp:nvSpPr>
        <dsp:cNvPr id="0" name=""/>
        <dsp:cNvSpPr/>
      </dsp:nvSpPr>
      <dsp:spPr>
        <a:xfrm>
          <a:off x="2086400" y="-169332"/>
          <a:ext cx="2241296" cy="2241296"/>
        </a:xfrm>
        <a:prstGeom prst="circularArrow">
          <a:avLst>
            <a:gd name="adj1" fmla="val 5984"/>
            <a:gd name="adj2" fmla="val 394124"/>
            <a:gd name="adj3" fmla="val 13313824"/>
            <a:gd name="adj4" fmla="val 10508221"/>
            <a:gd name="adj5" fmla="val 6981"/>
          </a:avLst>
        </a:prstGeom>
        <a:gradFill rotWithShape="0">
          <a:gsLst>
            <a:gs pos="0">
              <a:schemeClr val="accent2">
                <a:hueOff val="0"/>
                <a:satOff val="-100000"/>
                <a:lumOff val="70000"/>
                <a:alphaOff val="0"/>
                <a:shade val="51000"/>
                <a:satMod val="130000"/>
              </a:schemeClr>
            </a:gs>
            <a:gs pos="80000">
              <a:schemeClr val="accent2">
                <a:hueOff val="0"/>
                <a:satOff val="-100000"/>
                <a:lumOff val="70000"/>
                <a:alphaOff val="0"/>
                <a:shade val="93000"/>
                <a:satMod val="130000"/>
              </a:schemeClr>
            </a:gs>
            <a:gs pos="100000">
              <a:schemeClr val="accent2">
                <a:hueOff val="0"/>
                <a:satOff val="-100000"/>
                <a:lumOff val="7000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B602BE-71A8-4323-9BFF-DCF5E3064325}" type="datetimeFigureOut">
              <a:rPr lang="zh-CN" altLang="en-US" smtClean="0"/>
              <a:pPr/>
              <a:t>2017/11/30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1108E1-CDCB-4E8C-99DE-1BD32F1386A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baike.baidu.com/item/%E5%99%A8%E4%BB%B6" TargetMode="External"/><Relationship Id="rId3" Type="http://schemas.openxmlformats.org/officeDocument/2006/relationships/hyperlink" Target="https://baike.baidu.com/item/%E5%9F%83%E5%B0%BC%E9%98%BF%E5%85%8B" TargetMode="External"/><Relationship Id="rId7" Type="http://schemas.openxmlformats.org/officeDocument/2006/relationships/hyperlink" Target="https://baike.baidu.com/item/%E5%85%8B%E5%88%A9%E7%A6%8F%E7%89%B9%C2%B7%E8%B4%9D%E7%91%9E"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baike.baidu.com/item/%E7%88%B1%E8%8D%B7%E5%8D%8E%E5%B7%9E%E7%AB%8B%E5%A4%A7%E5%AD%A6" TargetMode="External"/><Relationship Id="rId5" Type="http://schemas.openxmlformats.org/officeDocument/2006/relationships/hyperlink" Target="https://baike.baidu.com/item/%E7%94%B5%E9%98%BB%E5%99%A8" TargetMode="External"/><Relationship Id="rId4" Type="http://schemas.openxmlformats.org/officeDocument/2006/relationships/hyperlink" Target="https://baike.baidu.com/item/%E4%BA%8C%E6%9E%81%E7%AE%A1" TargetMode="External"/><Relationship Id="rId9" Type="http://schemas.openxmlformats.org/officeDocument/2006/relationships/hyperlink" Target="https://baike.baidu.com/item/%E6%8E%A7%E5%88%B6%E7%B3%BB%E7%BB%9F"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baidu.com/s?wd=%E4%BF%A1%E5%8F%B7%E8%B0%83%E5%88%B6&amp;tn=44039180_cpr&amp;fenlei=mv6quAkxTZn0IZRqIHckPjm4nH00T1Y3uHK-uAcLmHT4uhFBPWP-0ZwV5Hcvrjm3rH6sPfKWUMw85HfYnjn4nH6sgvPsT6KdThsqpZwYTjCEQLGCpyw9Uz4Bmy-bIi4WUvYETgN-TLwGUv3EnH6vnj0znHfYPWbvn1Tsn1mzP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endParaRPr lang="zh-CN" altLang="en-US" dirty="0" smtClean="0"/>
          </a:p>
        </p:txBody>
      </p:sp>
      <p:sp>
        <p:nvSpPr>
          <p:cNvPr id="22532" name="灯片编号占位符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E06EFBA-BCC1-4006-8E3B-D92822F1F974}" type="slidenum">
              <a:rPr lang="zh-CN" altLang="en-US" smtClean="0">
                <a:ea typeface="宋体" pitchFamily="2" charset="-122"/>
              </a:rPr>
              <a:pPr/>
              <a:t>1</a:t>
            </a:fld>
            <a:endParaRPr lang="zh-CN" altLang="en-US" smtClean="0">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hlinkClick r:id="rId3" action="ppaction://hlinkfile"/>
              </a:rPr>
              <a:t>埃尼阿克</a:t>
            </a:r>
            <a:endParaRPr lang="en-US" altLang="zh-CN" dirty="0" smtClean="0"/>
          </a:p>
          <a:p>
            <a:r>
              <a:rPr lang="en-US" altLang="zh-CN" dirty="0" smtClean="0"/>
              <a:t>ENIAC</a:t>
            </a:r>
            <a:r>
              <a:rPr lang="zh-CN" altLang="en-US" dirty="0" smtClean="0"/>
              <a:t>长</a:t>
            </a:r>
            <a:r>
              <a:rPr lang="en-US" altLang="zh-CN" dirty="0" smtClean="0"/>
              <a:t>30.48</a:t>
            </a:r>
            <a:r>
              <a:rPr lang="zh-CN" altLang="en-US" dirty="0" smtClean="0"/>
              <a:t>米，宽</a:t>
            </a:r>
            <a:r>
              <a:rPr lang="en-US" altLang="zh-CN" dirty="0" smtClean="0"/>
              <a:t>6</a:t>
            </a:r>
            <a:r>
              <a:rPr lang="zh-CN" altLang="en-US" dirty="0" smtClean="0"/>
              <a:t>米，高</a:t>
            </a:r>
            <a:r>
              <a:rPr lang="en-US" altLang="zh-CN" dirty="0" smtClean="0"/>
              <a:t>2.4</a:t>
            </a:r>
            <a:r>
              <a:rPr lang="zh-CN" altLang="en-US" dirty="0" smtClean="0"/>
              <a:t>米，占地面积约</a:t>
            </a:r>
            <a:r>
              <a:rPr lang="en-US" altLang="zh-CN" dirty="0" smtClean="0"/>
              <a:t>170</a:t>
            </a:r>
            <a:r>
              <a:rPr lang="zh-CN" altLang="en-US" dirty="0" smtClean="0"/>
              <a:t>平方米，</a:t>
            </a:r>
            <a:r>
              <a:rPr lang="en-US" altLang="zh-CN" dirty="0" smtClean="0"/>
              <a:t>30</a:t>
            </a:r>
            <a:r>
              <a:rPr lang="zh-CN" altLang="en-US" dirty="0" smtClean="0"/>
              <a:t>个操作台，重达</a:t>
            </a:r>
            <a:r>
              <a:rPr lang="en-US" altLang="zh-CN" dirty="0" smtClean="0"/>
              <a:t>30</a:t>
            </a:r>
            <a:r>
              <a:rPr lang="zh-CN" altLang="en-US" dirty="0" smtClean="0"/>
              <a:t>英吨，耗电量</a:t>
            </a:r>
            <a:r>
              <a:rPr lang="en-US" altLang="zh-CN" dirty="0" smtClean="0"/>
              <a:t>150</a:t>
            </a:r>
            <a:r>
              <a:rPr lang="zh-CN" altLang="en-US" dirty="0" smtClean="0"/>
              <a:t>千瓦，造价</a:t>
            </a:r>
            <a:r>
              <a:rPr lang="en-US" altLang="zh-CN" dirty="0" smtClean="0"/>
              <a:t>48</a:t>
            </a:r>
            <a:r>
              <a:rPr lang="zh-CN" altLang="en-US" dirty="0" smtClean="0"/>
              <a:t>万美元。它包含了</a:t>
            </a:r>
            <a:r>
              <a:rPr lang="en-US" altLang="zh-CN" dirty="0" smtClean="0"/>
              <a:t>17,468</a:t>
            </a:r>
            <a:r>
              <a:rPr lang="zh-CN" altLang="en-US" dirty="0" smtClean="0"/>
              <a:t>根真空管（电子管）</a:t>
            </a:r>
            <a:r>
              <a:rPr lang="en-US" altLang="zh-CN" dirty="0" smtClean="0"/>
              <a:t>7,200</a:t>
            </a:r>
            <a:r>
              <a:rPr lang="zh-CN" altLang="en-US" dirty="0" smtClean="0"/>
              <a:t>根晶体</a:t>
            </a:r>
            <a:r>
              <a:rPr lang="zh-CN" altLang="en-US" dirty="0" smtClean="0">
                <a:hlinkClick r:id="rId4" action="ppaction://hlinkfile"/>
              </a:rPr>
              <a:t>二极管</a:t>
            </a:r>
            <a:r>
              <a:rPr lang="zh-CN" altLang="en-US" dirty="0" smtClean="0"/>
              <a:t>，</a:t>
            </a:r>
            <a:r>
              <a:rPr lang="en-US" altLang="zh-CN" dirty="0" smtClean="0"/>
              <a:t>1,500 </a:t>
            </a:r>
            <a:r>
              <a:rPr lang="zh-CN" altLang="en-US" dirty="0" smtClean="0"/>
              <a:t>个中转，</a:t>
            </a:r>
            <a:r>
              <a:rPr lang="en-US" altLang="zh-CN" dirty="0" smtClean="0"/>
              <a:t>70,000</a:t>
            </a:r>
            <a:r>
              <a:rPr lang="zh-CN" altLang="en-US" dirty="0" smtClean="0"/>
              <a:t>个</a:t>
            </a:r>
            <a:r>
              <a:rPr lang="zh-CN" altLang="en-US" dirty="0" smtClean="0">
                <a:hlinkClick r:id="rId5" action="ppaction://hlinkfile"/>
              </a:rPr>
              <a:t>电阻器</a:t>
            </a:r>
            <a:r>
              <a:rPr lang="zh-CN" altLang="en-US" dirty="0" smtClean="0"/>
              <a:t>，</a:t>
            </a:r>
            <a:r>
              <a:rPr lang="en-US" altLang="zh-CN" dirty="0" smtClean="0"/>
              <a:t>10,000</a:t>
            </a:r>
            <a:r>
              <a:rPr lang="zh-CN" altLang="en-US" dirty="0" smtClean="0"/>
              <a:t>个电容器，</a:t>
            </a:r>
            <a:r>
              <a:rPr lang="en-US" altLang="zh-CN" dirty="0" smtClean="0"/>
              <a:t>1500</a:t>
            </a:r>
            <a:r>
              <a:rPr lang="zh-CN" altLang="en-US" dirty="0" smtClean="0"/>
              <a:t>个继电器，</a:t>
            </a:r>
            <a:r>
              <a:rPr lang="en-US" altLang="zh-CN" dirty="0" smtClean="0"/>
              <a:t>6000</a:t>
            </a:r>
            <a:r>
              <a:rPr lang="zh-CN" altLang="en-US" dirty="0" smtClean="0"/>
              <a:t>多个开关，计算速度是每秒</a:t>
            </a:r>
            <a:r>
              <a:rPr lang="en-US" altLang="zh-CN" dirty="0" smtClean="0"/>
              <a:t>5000</a:t>
            </a:r>
            <a:r>
              <a:rPr lang="zh-CN" altLang="en-US" dirty="0" smtClean="0"/>
              <a:t>次加法或</a:t>
            </a:r>
            <a:r>
              <a:rPr lang="en-US" altLang="zh-CN" dirty="0" smtClean="0"/>
              <a:t>400</a:t>
            </a:r>
            <a:r>
              <a:rPr lang="zh-CN" altLang="en-US" dirty="0" smtClean="0"/>
              <a:t>次乘法，是使用继电器运转的机电式计算机的</a:t>
            </a:r>
            <a:r>
              <a:rPr lang="en-US" altLang="zh-CN" dirty="0" smtClean="0"/>
              <a:t>1000</a:t>
            </a:r>
            <a:r>
              <a:rPr lang="zh-CN" altLang="en-US" dirty="0" smtClean="0"/>
              <a:t>倍、手工计算的</a:t>
            </a:r>
            <a:r>
              <a:rPr lang="en-US" altLang="zh-CN" dirty="0" smtClean="0"/>
              <a:t>20</a:t>
            </a:r>
            <a:r>
              <a:rPr lang="zh-CN" altLang="en-US" dirty="0" smtClean="0"/>
              <a:t>万倍。</a:t>
            </a:r>
            <a:endParaRPr lang="en-US" altLang="zh-CN" dirty="0" smtClean="0"/>
          </a:p>
          <a:p>
            <a:endParaRPr lang="en-US" dirty="0" smtClean="0"/>
          </a:p>
          <a:p>
            <a:r>
              <a:rPr lang="zh-CN" altLang="en-US" dirty="0" smtClean="0"/>
              <a:t>阿塔纳索夫</a:t>
            </a:r>
            <a:r>
              <a:rPr lang="en-US" altLang="zh-CN" dirty="0" smtClean="0"/>
              <a:t>-</a:t>
            </a:r>
            <a:r>
              <a:rPr lang="zh-CN" altLang="en-US" dirty="0" smtClean="0"/>
              <a:t>贝瑞计算机（</a:t>
            </a:r>
            <a:r>
              <a:rPr lang="en-US" altLang="zh-CN" dirty="0" err="1" smtClean="0"/>
              <a:t>Atanasoff</a:t>
            </a:r>
            <a:r>
              <a:rPr lang="en-US" altLang="zh-CN" dirty="0" smtClean="0"/>
              <a:t>-Berry Computer</a:t>
            </a:r>
            <a:r>
              <a:rPr lang="zh-CN" altLang="en-US" dirty="0" smtClean="0"/>
              <a:t>，简称</a:t>
            </a:r>
            <a:r>
              <a:rPr lang="en-US" altLang="zh-CN" dirty="0" smtClean="0"/>
              <a:t>ABC</a:t>
            </a:r>
            <a:r>
              <a:rPr lang="zh-CN" altLang="en-US" dirty="0" smtClean="0"/>
              <a:t>）是法定的世界上第一台电子计算机，是</a:t>
            </a:r>
            <a:r>
              <a:rPr lang="zh-CN" altLang="en-US" dirty="0" smtClean="0">
                <a:hlinkClick r:id="rId6" action="ppaction://hlinkfile"/>
              </a:rPr>
              <a:t>爱荷华州立大学</a:t>
            </a:r>
            <a:r>
              <a:rPr lang="zh-CN" altLang="en-US" dirty="0" smtClean="0"/>
              <a:t>的约翰</a:t>
            </a:r>
            <a:r>
              <a:rPr lang="en-US" altLang="zh-CN" dirty="0" smtClean="0"/>
              <a:t>·</a:t>
            </a:r>
            <a:r>
              <a:rPr lang="zh-CN" altLang="en-US" dirty="0" smtClean="0"/>
              <a:t>文特森</a:t>
            </a:r>
            <a:r>
              <a:rPr lang="en-US" altLang="zh-CN" dirty="0" smtClean="0"/>
              <a:t>·</a:t>
            </a:r>
            <a:r>
              <a:rPr lang="zh-CN" altLang="en-US" dirty="0" smtClean="0"/>
              <a:t>阿塔纳索夫（</a:t>
            </a:r>
            <a:r>
              <a:rPr lang="en-US" altLang="zh-CN" dirty="0" smtClean="0"/>
              <a:t>John Vincent </a:t>
            </a:r>
            <a:r>
              <a:rPr lang="en-US" altLang="zh-CN" dirty="0" err="1" smtClean="0"/>
              <a:t>Atanasoff</a:t>
            </a:r>
            <a:r>
              <a:rPr lang="zh-CN" altLang="en-US" dirty="0" smtClean="0"/>
              <a:t>）和他的研究生</a:t>
            </a:r>
            <a:r>
              <a:rPr lang="zh-CN" altLang="en-US" dirty="0" smtClean="0">
                <a:hlinkClick r:id="rId7" action="ppaction://hlinkfile"/>
              </a:rPr>
              <a:t>克利福特</a:t>
            </a:r>
            <a:r>
              <a:rPr lang="en-US" altLang="zh-CN" dirty="0" smtClean="0">
                <a:hlinkClick r:id="rId7" action="ppaction://hlinkfile"/>
              </a:rPr>
              <a:t>·</a:t>
            </a:r>
            <a:r>
              <a:rPr lang="zh-CN" altLang="en-US" dirty="0" smtClean="0">
                <a:hlinkClick r:id="rId7" action="ppaction://hlinkfile"/>
              </a:rPr>
              <a:t>贝瑞</a:t>
            </a:r>
            <a:r>
              <a:rPr lang="zh-CN" altLang="en-US" dirty="0" smtClean="0"/>
              <a:t>（</a:t>
            </a:r>
            <a:r>
              <a:rPr lang="en-US" altLang="zh-CN" dirty="0" smtClean="0"/>
              <a:t>Clifford Berry</a:t>
            </a:r>
            <a:r>
              <a:rPr lang="zh-CN" altLang="en-US" dirty="0" smtClean="0"/>
              <a:t>）在</a:t>
            </a:r>
            <a:r>
              <a:rPr lang="en-US" altLang="zh-CN" dirty="0" smtClean="0"/>
              <a:t>1937</a:t>
            </a:r>
            <a:r>
              <a:rPr lang="zh-CN" altLang="en-US" dirty="0" smtClean="0"/>
              <a:t>年设计，不可编程，仅仅设计用于求解线性方程组，并在</a:t>
            </a:r>
            <a:r>
              <a:rPr lang="en-US" altLang="zh-CN" dirty="0" smtClean="0"/>
              <a:t>1942</a:t>
            </a:r>
            <a:r>
              <a:rPr lang="zh-CN" altLang="en-US" dirty="0" smtClean="0"/>
              <a:t>年成功进行了测试。</a:t>
            </a:r>
            <a:endParaRPr lang="en-US" altLang="zh-CN" dirty="0" smtClean="0"/>
          </a:p>
          <a:p>
            <a:endParaRPr lang="en-US" dirty="0" smtClean="0"/>
          </a:p>
          <a:p>
            <a:r>
              <a:rPr lang="zh-CN" altLang="en-US" dirty="0" smtClean="0"/>
              <a:t>继电器（英文名称：</a:t>
            </a:r>
            <a:r>
              <a:rPr lang="en-US" altLang="zh-CN" dirty="0" smtClean="0"/>
              <a:t>relay</a:t>
            </a:r>
            <a:r>
              <a:rPr lang="zh-CN" altLang="en-US" dirty="0" smtClean="0"/>
              <a:t>）是一种电控制</a:t>
            </a:r>
            <a:r>
              <a:rPr lang="zh-CN" altLang="en-US" dirty="0" smtClean="0">
                <a:hlinkClick r:id="rId8" action="ppaction://hlinkfile"/>
              </a:rPr>
              <a:t>器件</a:t>
            </a:r>
            <a:r>
              <a:rPr lang="zh-CN" altLang="en-US" dirty="0" smtClean="0"/>
              <a:t>，是当输入量（激励量）的变化达到规定要求时，在电气输出电路中使被控量发生预定的阶跃变化的一种电器。它具有</a:t>
            </a:r>
            <a:r>
              <a:rPr lang="zh-CN" altLang="en-US" dirty="0" smtClean="0">
                <a:hlinkClick r:id="rId9" action="ppaction://hlinkfile"/>
              </a:rPr>
              <a:t>控制系统</a:t>
            </a:r>
            <a:r>
              <a:rPr lang="zh-CN" altLang="en-US" dirty="0" smtClean="0"/>
              <a:t>（又称输入回路）和被控制系统（又称输出回路）之间的互动关系。通常应用于自动化的控制电路中，它实际上是用小电流去控制大电流运作的一种“自动开关”。故在电路中起着自动调节、安全保护、转换电路等作用。</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a:t>
            </a:fld>
            <a:endParaRPr lang="zh-CN" altLang="en-US"/>
          </a:p>
        </p:txBody>
      </p:sp>
    </p:spTree>
    <p:extLst>
      <p:ext uri="{BB962C8B-B14F-4D97-AF65-F5344CB8AC3E}">
        <p14:creationId xmlns:p14="http://schemas.microsoft.com/office/powerpoint/2010/main" xmlns="" val="4187343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电子管</a:t>
            </a:r>
            <a:r>
              <a:rPr lang="en-US" altLang="zh-CN" dirty="0" smtClean="0"/>
              <a:t>:</a:t>
            </a:r>
            <a:r>
              <a:rPr lang="zh-CN" altLang="en-US" dirty="0" smtClean="0"/>
              <a:t>是一种在气密性封闭容器（一般为玻璃管）中产生电流传导，利用电场对真空中的电子流的作用以获得信号放大或振荡的电子器件。早期应用于电视机、收音机扩音机等电子产品中，近年来逐渐被晶体管和集成电路所取代，但目前在一些高保真音响器材中，仍然使用电子管作为音频功率放大器件（香港人称使用电子管功率放大器为“煲胆”）。晶体管</a:t>
            </a:r>
            <a:r>
              <a:rPr lang="en-US" altLang="zh-CN" dirty="0" smtClean="0"/>
              <a:t>:</a:t>
            </a:r>
            <a:r>
              <a:rPr lang="zh-CN" altLang="en-US" dirty="0" smtClean="0"/>
              <a:t>是一种固体半导体器件，可以用于检波、整流、放大、开关、稳压、</a:t>
            </a:r>
            <a:r>
              <a:rPr lang="zh-CN" altLang="en-US" dirty="0" smtClean="0">
                <a:hlinkClick r:id="rId3"/>
              </a:rPr>
              <a:t>信号调制</a:t>
            </a:r>
            <a:r>
              <a:rPr lang="zh-CN" altLang="en-US" dirty="0" smtClean="0"/>
              <a:t>和许多其它功能。晶体管作为一种可变开关，基于输入的电压，控制流出的电流，因此晶体管可做为电流的开关，和一般机械开关不同处在于晶体管是利用电讯号来控制，而且开关速度可以非常之快，在实验室中的切换速度可达</a:t>
            </a:r>
            <a:r>
              <a:rPr lang="en-US" altLang="zh-CN" dirty="0" smtClean="0"/>
              <a:t>100GHz</a:t>
            </a:r>
            <a:r>
              <a:rPr lang="zh-CN" altLang="en-US" dirty="0" smtClean="0"/>
              <a:t>以上。</a:t>
            </a:r>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3</a:t>
            </a:fld>
            <a:endParaRPr lang="zh-CN" altLang="en-US"/>
          </a:p>
        </p:txBody>
      </p:sp>
    </p:spTree>
    <p:extLst>
      <p:ext uri="{BB962C8B-B14F-4D97-AF65-F5344CB8AC3E}">
        <p14:creationId xmlns:p14="http://schemas.microsoft.com/office/powerpoint/2010/main" xmlns="" val="3823383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19</a:t>
            </a:fld>
            <a:endParaRPr lang="zh-CN" altLang="en-US"/>
          </a:p>
        </p:txBody>
      </p:sp>
    </p:spTree>
    <p:extLst>
      <p:ext uri="{BB962C8B-B14F-4D97-AF65-F5344CB8AC3E}">
        <p14:creationId xmlns:p14="http://schemas.microsoft.com/office/powerpoint/2010/main" xmlns="" val="3905439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Times New Roman" pitchFamily="18" charset="0"/>
              </a:rPr>
              <a:t>对信息进行收集、分类和抽象</a:t>
            </a:r>
            <a:endParaRPr lang="en-US" altLang="zh-CN" sz="1200" b="1" dirty="0" smtClean="0">
              <a:latin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b="1" dirty="0" smtClean="0">
                <a:latin typeface="Times New Roman" pitchFamily="18" charset="0"/>
              </a:rPr>
              <a:t>对信息进行加工转换</a:t>
            </a:r>
            <a:endParaRPr lang="zh-CN" altLang="en-US" sz="1200" b="1" dirty="0" smtClean="0">
              <a:latin typeface="Arial"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1" dirty="0" smtClean="0">
              <a:latin typeface="Arial" pitchFamily="34" charset="0"/>
            </a:endParaRPr>
          </a:p>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25</a:t>
            </a:fld>
            <a:endParaRPr lang="zh-CN" altLang="en-US"/>
          </a:p>
        </p:txBody>
      </p:sp>
    </p:spTree>
    <p:extLst>
      <p:ext uri="{BB962C8B-B14F-4D97-AF65-F5344CB8AC3E}">
        <p14:creationId xmlns:p14="http://schemas.microsoft.com/office/powerpoint/2010/main" xmlns="" val="4159556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C51108E1-CDCB-4E8C-99DE-1BD32F1386A9}" type="slidenum">
              <a:rPr lang="zh-CN" altLang="en-US" smtClean="0"/>
              <a:pPr/>
              <a:t>53</a:t>
            </a:fld>
            <a:endParaRPr lang="zh-CN" altLang="en-US"/>
          </a:p>
        </p:txBody>
      </p:sp>
    </p:spTree>
    <p:extLst>
      <p:ext uri="{BB962C8B-B14F-4D97-AF65-F5344CB8AC3E}">
        <p14:creationId xmlns:p14="http://schemas.microsoft.com/office/powerpoint/2010/main" xmlns="" val="14498535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090" name="Rectangle 18"/>
          <p:cNvSpPr>
            <a:spLocks noChangeArrowheads="1"/>
          </p:cNvSpPr>
          <p:nvPr/>
        </p:nvSpPr>
        <p:spPr bwMode="ltGray">
          <a:xfrm>
            <a:off x="0" y="6611938"/>
            <a:ext cx="9144000" cy="260350"/>
          </a:xfrm>
          <a:prstGeom prst="rect">
            <a:avLst/>
          </a:prstGeom>
          <a:solidFill>
            <a:schemeClr val="accent2"/>
          </a:solidFill>
          <a:ln w="9525">
            <a:noFill/>
            <a:miter lim="800000"/>
            <a:headEnd/>
            <a:tailEnd/>
          </a:ln>
          <a:effectLst/>
        </p:spPr>
        <p:txBody>
          <a:bodyPr wrap="none" anchor="ctr"/>
          <a:lstStyle/>
          <a:p>
            <a:endParaRPr lang="zh-CN" altLang="en-US"/>
          </a:p>
        </p:txBody>
      </p:sp>
      <p:pic>
        <p:nvPicPr>
          <p:cNvPr id="3092" name="Picture 20"/>
          <p:cNvPicPr>
            <a:picLocks noChangeAspect="1" noChangeArrowheads="1"/>
          </p:cNvPicPr>
          <p:nvPr/>
        </p:nvPicPr>
        <p:blipFill>
          <a:blip r:embed="rId2" cstate="print"/>
          <a:srcRect/>
          <a:stretch>
            <a:fillRect/>
          </a:stretch>
        </p:blipFill>
        <p:spPr bwMode="auto">
          <a:xfrm>
            <a:off x="0" y="0"/>
            <a:ext cx="9144000" cy="5373688"/>
          </a:xfrm>
          <a:prstGeom prst="rect">
            <a:avLst/>
          </a:prstGeom>
          <a:noFill/>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itchFamily="2" charset="2"/>
              <a:buNone/>
              <a:defRPr sz="1800" b="1">
                <a:solidFill>
                  <a:schemeClr val="tx2"/>
                </a:solidFill>
                <a:latin typeface="Verdana" pitchFamily="34" charset="0"/>
              </a:defRPr>
            </a:lvl1pPr>
          </a:lstStyle>
          <a:p>
            <a:r>
              <a:rPr lang="zh-CN" altLang="en-US" smtClean="0"/>
              <a:t>单击此处编辑母版副标题样式</a:t>
            </a:r>
            <a:endParaRPr lang="en-US" altLang="zh-CN"/>
          </a:p>
        </p:txBody>
      </p:sp>
      <p:sp>
        <p:nvSpPr>
          <p:cNvPr id="3093" name="Rectangle 21"/>
          <p:cNvSpPr>
            <a:spLocks noGrp="1" noChangeArrowheads="1"/>
          </p:cNvSpPr>
          <p:nvPr>
            <p:ph type="ctrTitle" sz="quarter"/>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p:spPr>
        <p:txBody>
          <a:bodyPr/>
          <a:lstStyle>
            <a:lvl1pPr>
              <a:defRPr sz="4000"/>
            </a:lvl1pPr>
          </a:lstStyle>
          <a:p>
            <a:r>
              <a:rPr lang="zh-CN" altLang="en-US" smtClean="0"/>
              <a:t>单击此处编辑母版标题样式</a:t>
            </a:r>
            <a:endParaRPr lang="en-US" altLang="ko-K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3EBC3231-6E2E-42FD-B814-F1982C9EDB0B}"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75B78F43-6D9E-40F3-AFF4-6AC9E804E7B9}"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r>
              <a:rPr lang="zh-CN" altLang="en-US" smtClean="0"/>
              <a:t>单击图标添加表格</a:t>
            </a:r>
            <a:endParaRPr lang="zh-CN" altLang="en-US"/>
          </a:p>
        </p:txBody>
      </p:sp>
      <p:sp>
        <p:nvSpPr>
          <p:cNvPr id="4" name="页脚占位符 3"/>
          <p:cNvSpPr>
            <a:spLocks noGrp="1"/>
          </p:cNvSpPr>
          <p:nvPr>
            <p:ph type="ftr" sz="quarter" idx="10"/>
          </p:nvPr>
        </p:nvSpPr>
        <p:spPr>
          <a:xfrm>
            <a:off x="5867400" y="6461125"/>
            <a:ext cx="2895600" cy="320675"/>
          </a:xfrm>
        </p:spPr>
        <p:txBody>
          <a:bodyPr/>
          <a:lstStyle>
            <a:lvl1pPr>
              <a:defRPr/>
            </a:lvl1pPr>
          </a:lstStyle>
          <a:p>
            <a:r>
              <a:rPr lang="en-US" altLang="zh-CN"/>
              <a:t>Company Logo</a:t>
            </a:r>
          </a:p>
        </p:txBody>
      </p:sp>
      <p:sp>
        <p:nvSpPr>
          <p:cNvPr id="5" name="灯片编号占位符 4"/>
          <p:cNvSpPr>
            <a:spLocks noGrp="1"/>
          </p:cNvSpPr>
          <p:nvPr>
            <p:ph type="sldNum" sz="quarter" idx="11"/>
          </p:nvPr>
        </p:nvSpPr>
        <p:spPr>
          <a:xfrm>
            <a:off x="3505200" y="6461125"/>
            <a:ext cx="2133600" cy="320675"/>
          </a:xfrm>
        </p:spPr>
        <p:txBody>
          <a:bodyPr/>
          <a:lstStyle>
            <a:lvl1pPr>
              <a:defRPr/>
            </a:lvl1pPr>
          </a:lstStyle>
          <a:p>
            <a:fld id="{B5D3F279-5A12-4697-BDE3-EE8B6AC4AA7D}" type="slidenum">
              <a:rPr lang="en-US" altLang="zh-CN"/>
              <a:pPr/>
              <a:t>‹#›</a:t>
            </a:fld>
            <a:endParaRPr lang="en-US" altLang="zh-CN"/>
          </a:p>
        </p:txBody>
      </p:sp>
      <p:sp>
        <p:nvSpPr>
          <p:cNvPr id="6" name="日期占位符 5"/>
          <p:cNvSpPr>
            <a:spLocks noGrp="1"/>
          </p:cNvSpPr>
          <p:nvPr>
            <p:ph type="dt" sz="half" idx="12"/>
          </p:nvPr>
        </p:nvSpPr>
        <p:spPr>
          <a:xfrm>
            <a:off x="14288" y="838200"/>
            <a:ext cx="8458200" cy="228600"/>
          </a:xfrm>
        </p:spPr>
        <p:txBody>
          <a:bodyPr/>
          <a:lstStyle>
            <a:lvl1pPr>
              <a:defRPr/>
            </a:lvl1pPr>
          </a:lstStyle>
          <a:p>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9750" y="260350"/>
            <a:ext cx="7086600" cy="631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33400" y="1295400"/>
            <a:ext cx="401955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5350" y="1295400"/>
            <a:ext cx="4019550" cy="51054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xmlns="" val="4041195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370013" y="301625"/>
            <a:ext cx="7313612" cy="56403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8"/>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9"/>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0"/>
          <p:cNvSpPr>
            <a:spLocks noGrp="1" noChangeArrowheads="1"/>
          </p:cNvSpPr>
          <p:nvPr>
            <p:ph type="sldNum" sz="quarter" idx="12"/>
          </p:nvPr>
        </p:nvSpPr>
        <p:spPr>
          <a:ln/>
        </p:spPr>
        <p:txBody>
          <a:bodyPr/>
          <a:lstStyle>
            <a:lvl1pPr>
              <a:defRPr/>
            </a:lvl1pPr>
          </a:lstStyle>
          <a:p>
            <a:pPr>
              <a:defRPr/>
            </a:pPr>
            <a:fld id="{31270A84-B9C4-4A9C-BB4A-C43AB02FAAF0}" type="slidenum">
              <a:rPr lang="en-US" altLang="zh-CN"/>
              <a:pPr>
                <a:defRPr/>
              </a:pPr>
              <a:t>‹#›</a:t>
            </a:fld>
            <a:endParaRPr lang="en-US" altLang="zh-CN"/>
          </a:p>
        </p:txBody>
      </p:sp>
    </p:spTree>
    <p:extLst>
      <p:ext uri="{BB962C8B-B14F-4D97-AF65-F5344CB8AC3E}">
        <p14:creationId xmlns:p14="http://schemas.microsoft.com/office/powerpoint/2010/main" xmlns="" val="2212513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0EA594A-3D0D-4F31-8FE1-19C2C23DDD1C}"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r>
              <a:rPr lang="en-US" altLang="zh-CN"/>
              <a:t>Company Logo</a:t>
            </a:r>
          </a:p>
        </p:txBody>
      </p:sp>
      <p:sp>
        <p:nvSpPr>
          <p:cNvPr id="5" name="灯片编号占位符 4"/>
          <p:cNvSpPr>
            <a:spLocks noGrp="1"/>
          </p:cNvSpPr>
          <p:nvPr>
            <p:ph type="sldNum" sz="quarter" idx="11"/>
          </p:nvPr>
        </p:nvSpPr>
        <p:spPr/>
        <p:txBody>
          <a:bodyPr/>
          <a:lstStyle>
            <a:lvl1pPr>
              <a:defRPr/>
            </a:lvl1pPr>
          </a:lstStyle>
          <a:p>
            <a:fld id="{1A89BBC3-8438-453A-99B3-3AC7DCF39091}" type="slidenum">
              <a:rPr lang="en-US" altLang="zh-CN"/>
              <a:pPr/>
              <a:t>‹#›</a:t>
            </a:fld>
            <a:endParaRPr lang="en-US" altLang="zh-CN"/>
          </a:p>
        </p:txBody>
      </p:sp>
      <p:sp>
        <p:nvSpPr>
          <p:cNvPr id="6" name="日期占位符 5"/>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1BDA0CD6-A870-4020-B8C6-959F39B01DF3}"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r>
              <a:rPr lang="en-US" altLang="zh-CN"/>
              <a:t>Company Logo</a:t>
            </a:r>
          </a:p>
        </p:txBody>
      </p:sp>
      <p:sp>
        <p:nvSpPr>
          <p:cNvPr id="8" name="灯片编号占位符 7"/>
          <p:cNvSpPr>
            <a:spLocks noGrp="1"/>
          </p:cNvSpPr>
          <p:nvPr>
            <p:ph type="sldNum" sz="quarter" idx="11"/>
          </p:nvPr>
        </p:nvSpPr>
        <p:spPr/>
        <p:txBody>
          <a:bodyPr/>
          <a:lstStyle>
            <a:lvl1pPr>
              <a:defRPr/>
            </a:lvl1pPr>
          </a:lstStyle>
          <a:p>
            <a:fld id="{29EC006E-1DE0-4213-90B6-84595D40E855}" type="slidenum">
              <a:rPr lang="en-US" altLang="zh-CN"/>
              <a:pPr/>
              <a:t>‹#›</a:t>
            </a:fld>
            <a:endParaRPr lang="en-US" altLang="zh-CN"/>
          </a:p>
        </p:txBody>
      </p:sp>
      <p:sp>
        <p:nvSpPr>
          <p:cNvPr id="9" name="日期占位符 8"/>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r>
              <a:rPr lang="en-US" altLang="zh-CN"/>
              <a:t>Company Logo</a:t>
            </a:r>
          </a:p>
        </p:txBody>
      </p:sp>
      <p:sp>
        <p:nvSpPr>
          <p:cNvPr id="4" name="灯片编号占位符 3"/>
          <p:cNvSpPr>
            <a:spLocks noGrp="1"/>
          </p:cNvSpPr>
          <p:nvPr>
            <p:ph type="sldNum" sz="quarter" idx="11"/>
          </p:nvPr>
        </p:nvSpPr>
        <p:spPr/>
        <p:txBody>
          <a:bodyPr/>
          <a:lstStyle>
            <a:lvl1pPr>
              <a:defRPr/>
            </a:lvl1pPr>
          </a:lstStyle>
          <a:p>
            <a:fld id="{7F0780F8-46A9-462D-B35B-E94D138A1491}" type="slidenum">
              <a:rPr lang="en-US" altLang="zh-CN"/>
              <a:pPr/>
              <a:t>‹#›</a:t>
            </a:fld>
            <a:endParaRPr lang="en-US" altLang="zh-CN"/>
          </a:p>
        </p:txBody>
      </p:sp>
      <p:sp>
        <p:nvSpPr>
          <p:cNvPr id="5" name="日期占位符 4"/>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r>
              <a:rPr lang="en-US" altLang="zh-CN"/>
              <a:t>Company Logo</a:t>
            </a:r>
          </a:p>
        </p:txBody>
      </p:sp>
      <p:sp>
        <p:nvSpPr>
          <p:cNvPr id="3" name="灯片编号占位符 2"/>
          <p:cNvSpPr>
            <a:spLocks noGrp="1"/>
          </p:cNvSpPr>
          <p:nvPr>
            <p:ph type="sldNum" sz="quarter" idx="11"/>
          </p:nvPr>
        </p:nvSpPr>
        <p:spPr/>
        <p:txBody>
          <a:bodyPr/>
          <a:lstStyle>
            <a:lvl1pPr>
              <a:defRPr/>
            </a:lvl1pPr>
          </a:lstStyle>
          <a:p>
            <a:fld id="{E1205A77-1CFA-49A9-ACD2-09F86F1A3BEA}" type="slidenum">
              <a:rPr lang="en-US" altLang="zh-CN"/>
              <a:pPr/>
              <a:t>‹#›</a:t>
            </a:fld>
            <a:endParaRPr lang="en-US" altLang="zh-CN"/>
          </a:p>
        </p:txBody>
      </p:sp>
      <p:sp>
        <p:nvSpPr>
          <p:cNvPr id="4" name="日期占位符 3"/>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3183AA7F-A7BA-4F4F-9DC2-F1F61B7A799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r>
              <a:rPr lang="en-US" altLang="zh-CN"/>
              <a:t>Company Logo</a:t>
            </a:r>
          </a:p>
        </p:txBody>
      </p:sp>
      <p:sp>
        <p:nvSpPr>
          <p:cNvPr id="6" name="灯片编号占位符 5"/>
          <p:cNvSpPr>
            <a:spLocks noGrp="1"/>
          </p:cNvSpPr>
          <p:nvPr>
            <p:ph type="sldNum" sz="quarter" idx="11"/>
          </p:nvPr>
        </p:nvSpPr>
        <p:spPr/>
        <p:txBody>
          <a:bodyPr/>
          <a:lstStyle>
            <a:lvl1pPr>
              <a:defRPr/>
            </a:lvl1pPr>
          </a:lstStyle>
          <a:p>
            <a:fld id="{6C7ED8C7-8B2F-4369-A909-E5B8F584E07A}" type="slidenum">
              <a:rPr lang="en-US" altLang="zh-CN"/>
              <a:pPr/>
              <a:t>‹#›</a:t>
            </a:fld>
            <a:endParaRPr lang="en-US" altLang="zh-CN"/>
          </a:p>
        </p:txBody>
      </p:sp>
      <p:sp>
        <p:nvSpPr>
          <p:cNvPr id="7" name="日期占位符 6"/>
          <p:cNvSpPr>
            <a:spLocks noGrp="1"/>
          </p:cNvSpPr>
          <p:nvPr>
            <p:ph type="dt" sz="half" idx="12"/>
          </p:nvPr>
        </p:nvSpPr>
        <p:spPr/>
        <p:txBody>
          <a:bodyPr/>
          <a:lstStyle>
            <a:lvl1pPr>
              <a:defRPr/>
            </a:lvl1pPr>
          </a:lstStyle>
          <a:p>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w="9525">
            <a:noFill/>
            <a:miter lim="800000"/>
            <a:headEnd/>
            <a:tailEnd/>
          </a:ln>
          <a:effectLst/>
        </p:spPr>
        <p:txBody>
          <a:bodyPr wrap="none" anchor="ctr"/>
          <a:lstStyle/>
          <a:p>
            <a:endParaRPr lang="zh-CN" altLang="en-US"/>
          </a:p>
        </p:txBody>
      </p:sp>
      <p:sp>
        <p:nvSpPr>
          <p:cNvPr id="1027" name="Rectangle 3"/>
          <p:cNvSpPr>
            <a:spLocks noGrp="1" noChangeArrowheads="1"/>
          </p:cNvSpPr>
          <p:nvPr>
            <p:ph type="body" idx="1"/>
          </p:nvPr>
        </p:nvSpPr>
        <p:spPr bwMode="auto">
          <a:xfrm>
            <a:off x="457200" y="1152525"/>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ltLang="zh-CN" smtClean="0"/>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1">
                <a:latin typeface="+mj-lt"/>
                <a:ea typeface="宋体" pitchFamily="2" charset="-122"/>
              </a:defRPr>
            </a:lvl1pPr>
          </a:lstStyle>
          <a:p>
            <a:r>
              <a:rPr lang="en-US" altLang="zh-CN"/>
              <a:t>Company Logo</a:t>
            </a:r>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mj-lt"/>
                <a:ea typeface="宋体" pitchFamily="2" charset="-122"/>
              </a:defRPr>
            </a:lvl1pPr>
          </a:lstStyle>
          <a:p>
            <a:fld id="{DB654F7F-C0D2-4F21-8DB4-880F6C1C763F}" type="slidenum">
              <a:rPr lang="en-US" altLang="zh-CN"/>
              <a:pPr/>
              <a:t>‹#›</a:t>
            </a:fld>
            <a:endParaRPr lang="en-US" altLang="zh-CN"/>
          </a:p>
        </p:txBody>
      </p:sp>
      <p:sp>
        <p:nvSpPr>
          <p:cNvPr id="1026" name="Rectangle 2"/>
          <p:cNvSpPr>
            <a:spLocks noGrp="1" noChangeArrowheads="1"/>
          </p:cNvSpPr>
          <p:nvPr>
            <p:ph type="title"/>
          </p:nvPr>
        </p:nvSpPr>
        <p:spPr bwMode="white">
          <a:xfrm>
            <a:off x="304800" y="15240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altLang="zh-CN" smtClean="0"/>
          </a:p>
        </p:txBody>
      </p:sp>
      <p:sp>
        <p:nvSpPr>
          <p:cNvPr id="1040" name="Text Box 16"/>
          <p:cNvSpPr txBox="1">
            <a:spLocks noChangeArrowheads="1"/>
          </p:cNvSpPr>
          <p:nvPr/>
        </p:nvSpPr>
        <p:spPr bwMode="gray">
          <a:xfrm>
            <a:off x="0" y="838200"/>
            <a:ext cx="9144000" cy="244475"/>
          </a:xfrm>
          <a:prstGeom prst="rect">
            <a:avLst/>
          </a:prstGeom>
          <a:solidFill>
            <a:schemeClr val="accent2"/>
          </a:solidFill>
          <a:ln w="9525">
            <a:noFill/>
            <a:miter lim="800000"/>
            <a:headEnd/>
            <a:tailEnd/>
          </a:ln>
          <a:effectLst/>
        </p:spPr>
        <p:txBody>
          <a:bodyPr>
            <a:spAutoFit/>
          </a:bodyPr>
          <a:lstStyle/>
          <a:p>
            <a:pPr>
              <a:spcBef>
                <a:spcPct val="50000"/>
              </a:spcBef>
            </a:pPr>
            <a:endParaRPr lang="zh-CN" altLang="zh-CN" sz="1000" b="1">
              <a:solidFill>
                <a:schemeClr val="bg1"/>
              </a:solidFill>
              <a:latin typeface="Verdana" pitchFamily="34" charset="0"/>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b="1">
                <a:solidFill>
                  <a:schemeClr val="bg1"/>
                </a:solidFill>
                <a:latin typeface="+mj-lt"/>
                <a:ea typeface="宋体"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chemeClr val="hlink"/>
        </a:buClr>
        <a:buFont typeface="Wingdings" pitchFamily="2" charset="2"/>
        <a:buChar char="v"/>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tx1"/>
        </a:buClr>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 Target="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6.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p:cNvSpPr>
          <p:nvPr>
            <p:ph type="ctrTitle"/>
          </p:nvPr>
        </p:nvSpPr>
        <p:spPr>
          <a:xfrm>
            <a:off x="685800" y="2130425"/>
            <a:ext cx="7772400" cy="1069975"/>
          </a:xfrm>
        </p:spPr>
        <p:txBody>
          <a:bodyPr/>
          <a:lstStyle/>
          <a:p>
            <a:pPr eaLnBrk="1" hangingPunct="1"/>
            <a:r>
              <a:rPr lang="zh-CN" altLang="en-US" sz="3600" dirty="0" smtClean="0">
                <a:latin typeface="微软雅黑" pitchFamily="34" charset="-122"/>
                <a:ea typeface="微软雅黑" pitchFamily="34" charset="-122"/>
              </a:rPr>
              <a:t>管理信息系统的技术基础：</a:t>
            </a:r>
            <a:r>
              <a:rPr lang="en-US" altLang="zh-CN" sz="3600" dirty="0" smtClean="0">
                <a:latin typeface="微软雅黑" pitchFamily="34" charset="-122"/>
                <a:ea typeface="微软雅黑" pitchFamily="34" charset="-122"/>
              </a:rPr>
              <a:t/>
            </a:r>
            <a:br>
              <a:rPr lang="en-US" altLang="zh-CN" sz="3600" dirty="0" smtClean="0">
                <a:latin typeface="微软雅黑" pitchFamily="34" charset="-122"/>
                <a:ea typeface="微软雅黑" pitchFamily="34" charset="-122"/>
              </a:rPr>
            </a:br>
            <a:r>
              <a:rPr lang="zh-CN" altLang="en-US" sz="3600" dirty="0" smtClean="0">
                <a:latin typeface="微软雅黑" pitchFamily="34" charset="-122"/>
                <a:ea typeface="微软雅黑" pitchFamily="34" charset="-122"/>
              </a:rPr>
              <a:t>数据管理技术</a:t>
            </a:r>
          </a:p>
        </p:txBody>
      </p:sp>
      <p:sp>
        <p:nvSpPr>
          <p:cNvPr id="2051" name="副标题 2"/>
          <p:cNvSpPr>
            <a:spLocks noGrp="1"/>
          </p:cNvSpPr>
          <p:nvPr>
            <p:ph type="subTitle" idx="1"/>
          </p:nvPr>
        </p:nvSpPr>
        <p:spPr>
          <a:xfrm>
            <a:off x="1295400" y="5661248"/>
            <a:ext cx="6553200" cy="533400"/>
          </a:xfrm>
        </p:spPr>
        <p:txBody>
          <a:bodyPr/>
          <a:lstStyle/>
          <a:p>
            <a:pPr eaLnBrk="1" hangingPunct="1"/>
            <a:r>
              <a:rPr lang="zh-CN" altLang="en-US" dirty="0" smtClean="0">
                <a:latin typeface="Times New Roman" pitchFamily="18" charset="0"/>
                <a:ea typeface="微软雅黑" pitchFamily="34" charset="-122"/>
              </a:rPr>
              <a:t>王灿</a:t>
            </a:r>
            <a:endParaRPr lang="en-US" altLang="zh-CN" dirty="0" smtClean="0">
              <a:latin typeface="Times New Roman" pitchFamily="18" charset="0"/>
              <a:ea typeface="微软雅黑" pitchFamily="34" charset="-122"/>
            </a:endParaRPr>
          </a:p>
          <a:p>
            <a:pPr eaLnBrk="1" hangingPunct="1"/>
            <a:r>
              <a:rPr lang="en-US" altLang="zh-CN" dirty="0" smtClean="0">
                <a:latin typeface="Times New Roman" pitchFamily="18" charset="0"/>
                <a:ea typeface="微软雅黑" pitchFamily="34" charset="-122"/>
              </a:rPr>
              <a:t>2017</a:t>
            </a:r>
            <a:r>
              <a:rPr lang="zh-CN" altLang="en-US" dirty="0" smtClean="0">
                <a:latin typeface="Times New Roman" pitchFamily="18" charset="0"/>
                <a:ea typeface="微软雅黑" pitchFamily="34" charset="-122"/>
              </a:rPr>
              <a:t>年秋季</a:t>
            </a:r>
            <a:endParaRPr lang="en-US" altLang="zh-CN" dirty="0" smtClean="0">
              <a:latin typeface="Times New Roman" pitchFamily="18" charset="0"/>
              <a:ea typeface="微软雅黑" pitchFamily="34" charset="-122"/>
            </a:endParaRPr>
          </a:p>
          <a:p>
            <a:pPr eaLnBrk="1" hangingPunct="1"/>
            <a:endParaRPr lang="zh-CN" altLang="en-US" dirty="0" smtClean="0">
              <a:latin typeface="Times New Roman" pitchFamily="18" charset="0"/>
              <a:ea typeface="微软雅黑"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179388" y="1484313"/>
            <a:ext cx="8785225" cy="3822585"/>
          </a:xfrm>
          <a:prstGeom prst="rect">
            <a:avLst/>
          </a:prstGeom>
          <a:noFill/>
          <a:ln w="9525">
            <a:noFill/>
            <a:miter lim="800000"/>
            <a:headEnd/>
            <a:tailEnd/>
          </a:ln>
        </p:spPr>
        <p:txBody>
          <a:bodyPr>
            <a:spAutoFit/>
          </a:bodyPr>
          <a:lstStyle/>
          <a:p>
            <a:pPr>
              <a:lnSpc>
                <a:spcPct val="140000"/>
              </a:lnSpc>
            </a:pPr>
            <a:r>
              <a:rPr kumimoji="1" lang="zh-CN" altLang="en-US" sz="2400" b="1" dirty="0" smtClean="0">
                <a:solidFill>
                  <a:srgbClr val="6600FF"/>
                </a:solidFill>
              </a:rPr>
              <a:t>★ </a:t>
            </a:r>
            <a:r>
              <a:rPr kumimoji="1" lang="zh-CN" altLang="en-US" sz="2400" b="1" dirty="0"/>
              <a:t>特点</a:t>
            </a:r>
          </a:p>
          <a:p>
            <a:pPr lvl="1">
              <a:lnSpc>
                <a:spcPct val="105000"/>
              </a:lnSpc>
              <a:spcBef>
                <a:spcPct val="20000"/>
              </a:spcBef>
            </a:pPr>
            <a:r>
              <a:rPr kumimoji="1" lang="zh-CN" altLang="en-US" sz="2400" b="1" dirty="0"/>
              <a:t> </a:t>
            </a:r>
            <a:r>
              <a:rPr kumimoji="1" lang="zh-CN" altLang="en-US" sz="1400" b="1" dirty="0">
                <a:solidFill>
                  <a:srgbClr val="FF5050"/>
                </a:solidFill>
              </a:rPr>
              <a:t>■  </a:t>
            </a:r>
            <a:r>
              <a:rPr kumimoji="1" lang="zh-CN" altLang="en-US" sz="2400" b="1" dirty="0"/>
              <a:t>用户完全负责数据管理工作</a:t>
            </a:r>
          </a:p>
          <a:p>
            <a:pPr lvl="2">
              <a:lnSpc>
                <a:spcPct val="105000"/>
              </a:lnSpc>
              <a:spcBef>
                <a:spcPct val="20000"/>
              </a:spcBef>
            </a:pPr>
            <a:r>
              <a:rPr kumimoji="1" lang="zh-CN" altLang="en-US" sz="2400" b="1" dirty="0"/>
              <a:t>   </a:t>
            </a:r>
            <a:r>
              <a:rPr kumimoji="1" lang="zh-CN" altLang="en-US" sz="2400" dirty="0"/>
              <a:t>数据的组织、存储结构、存取方法、输入输出等</a:t>
            </a:r>
          </a:p>
          <a:p>
            <a:pPr lvl="1">
              <a:lnSpc>
                <a:spcPct val="105000"/>
              </a:lnSpc>
              <a:spcBef>
                <a:spcPct val="20000"/>
              </a:spcBef>
            </a:pPr>
            <a:r>
              <a:rPr kumimoji="1" lang="zh-CN" altLang="en-US" sz="2400" b="1" dirty="0"/>
              <a:t> </a:t>
            </a:r>
            <a:r>
              <a:rPr kumimoji="1" lang="zh-CN" altLang="en-US" sz="1400" b="1" dirty="0">
                <a:solidFill>
                  <a:srgbClr val="FF5050"/>
                </a:solidFill>
              </a:rPr>
              <a:t>■  </a:t>
            </a:r>
            <a:r>
              <a:rPr kumimoji="1" lang="zh-CN" altLang="en-US" sz="2400" b="1" dirty="0"/>
              <a:t>数据完全面向特定的应用程序</a:t>
            </a:r>
          </a:p>
          <a:p>
            <a:pPr lvl="2">
              <a:lnSpc>
                <a:spcPct val="105000"/>
              </a:lnSpc>
              <a:spcBef>
                <a:spcPct val="20000"/>
              </a:spcBef>
            </a:pPr>
            <a:r>
              <a:rPr kumimoji="1" lang="zh-CN" altLang="en-US" sz="2400" dirty="0"/>
              <a:t>   每个程序使用自己的数据，数据不保存，用完就撤走</a:t>
            </a:r>
          </a:p>
          <a:p>
            <a:pPr lvl="1">
              <a:lnSpc>
                <a:spcPct val="105000"/>
              </a:lnSpc>
              <a:spcBef>
                <a:spcPct val="20000"/>
              </a:spcBef>
            </a:pPr>
            <a:r>
              <a:rPr kumimoji="1" lang="zh-CN" altLang="en-US" sz="2400" b="1" dirty="0"/>
              <a:t> </a:t>
            </a:r>
            <a:r>
              <a:rPr kumimoji="1" lang="zh-CN" altLang="en-US" sz="1400" b="1" dirty="0">
                <a:solidFill>
                  <a:srgbClr val="FF5050"/>
                </a:solidFill>
              </a:rPr>
              <a:t>■</a:t>
            </a:r>
            <a:r>
              <a:rPr kumimoji="1" lang="zh-CN" altLang="en-US" sz="2400" b="1" dirty="0"/>
              <a:t>  数据与程序没有独立性</a:t>
            </a:r>
          </a:p>
          <a:p>
            <a:pPr lvl="2">
              <a:lnSpc>
                <a:spcPct val="105000"/>
              </a:lnSpc>
              <a:spcBef>
                <a:spcPct val="20000"/>
              </a:spcBef>
            </a:pPr>
            <a:r>
              <a:rPr kumimoji="1" lang="zh-CN" altLang="en-US" sz="2400" dirty="0"/>
              <a:t>   程序中存取数据的子程序随着存储结构的改变而改变</a:t>
            </a:r>
          </a:p>
          <a:p>
            <a:pPr lvl="1">
              <a:spcBef>
                <a:spcPct val="20000"/>
              </a:spcBef>
            </a:pPr>
            <a:r>
              <a:rPr kumimoji="1" lang="zh-CN" altLang="en-US" sz="2400" b="1" dirty="0"/>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539750" y="1557338"/>
            <a:ext cx="8353425" cy="3847785"/>
          </a:xfrm>
          <a:prstGeom prst="rect">
            <a:avLst/>
          </a:prstGeom>
          <a:noFill/>
          <a:ln w="9525">
            <a:noFill/>
            <a:miter lim="800000"/>
            <a:headEnd/>
            <a:tailEnd/>
          </a:ln>
        </p:spPr>
        <p:txBody>
          <a:bodyPr>
            <a:spAutoFit/>
          </a:bodyPr>
          <a:lstStyle/>
          <a:p>
            <a:pPr>
              <a:lnSpc>
                <a:spcPct val="140000"/>
              </a:lnSpc>
            </a:pPr>
            <a:r>
              <a:rPr kumimoji="1" lang="zh-CN" altLang="en-US" sz="2400" b="1" dirty="0" smtClean="0">
                <a:solidFill>
                  <a:srgbClr val="6600FF"/>
                </a:solidFill>
              </a:rPr>
              <a:t>★ </a:t>
            </a:r>
            <a:r>
              <a:rPr kumimoji="1" lang="zh-CN" altLang="en-US" sz="2400" b="1" dirty="0"/>
              <a:t>背景</a:t>
            </a:r>
          </a:p>
          <a:p>
            <a:pPr lvl="1">
              <a:lnSpc>
                <a:spcPct val="105000"/>
              </a:lnSpc>
              <a:spcBef>
                <a:spcPct val="15000"/>
              </a:spcBef>
            </a:pPr>
            <a:r>
              <a:rPr kumimoji="1" lang="zh-CN" altLang="en-US" sz="2400" b="1" dirty="0"/>
              <a:t>  </a:t>
            </a:r>
            <a:r>
              <a:rPr kumimoji="1" lang="zh-CN" altLang="en-US" sz="1400" b="1" dirty="0">
                <a:solidFill>
                  <a:srgbClr val="FF5050"/>
                </a:solidFill>
              </a:rPr>
              <a:t>■  </a:t>
            </a:r>
            <a:r>
              <a:rPr kumimoji="1" lang="zh-CN" altLang="en-US" sz="2400" b="1" dirty="0"/>
              <a:t>计算机不但用于科学计算，还用于管理</a:t>
            </a:r>
          </a:p>
          <a:p>
            <a:pPr lvl="1">
              <a:lnSpc>
                <a:spcPct val="105000"/>
              </a:lnSpc>
              <a:spcBef>
                <a:spcPct val="15000"/>
              </a:spcBef>
            </a:pPr>
            <a:r>
              <a:rPr kumimoji="1" lang="zh-CN" altLang="en-US" sz="1400" b="1" dirty="0">
                <a:solidFill>
                  <a:srgbClr val="FF5050"/>
                </a:solidFill>
              </a:rPr>
              <a:t>    ■</a:t>
            </a:r>
            <a:r>
              <a:rPr kumimoji="1" lang="zh-CN" altLang="en-US" sz="2400" b="1" dirty="0"/>
              <a:t> 外存有了磁盘、磁鼓等直接存取设备</a:t>
            </a:r>
            <a:endParaRPr kumimoji="1" lang="zh-CN" altLang="en-US" sz="2400" dirty="0"/>
          </a:p>
          <a:p>
            <a:pPr lvl="3">
              <a:lnSpc>
                <a:spcPct val="105000"/>
              </a:lnSpc>
            </a:pPr>
            <a:r>
              <a:rPr kumimoji="1" lang="zh-CN" altLang="en-US" sz="2400" dirty="0"/>
              <a:t>无须顺序存取</a:t>
            </a:r>
          </a:p>
          <a:p>
            <a:pPr lvl="3">
              <a:lnSpc>
                <a:spcPct val="105000"/>
              </a:lnSpc>
            </a:pPr>
            <a:r>
              <a:rPr kumimoji="1" lang="zh-CN" altLang="en-US" sz="2400" dirty="0"/>
              <a:t>由地址直接访问所需记录</a:t>
            </a:r>
          </a:p>
          <a:p>
            <a:pPr lvl="1">
              <a:lnSpc>
                <a:spcPct val="105000"/>
              </a:lnSpc>
              <a:spcBef>
                <a:spcPct val="15000"/>
              </a:spcBef>
            </a:pPr>
            <a:r>
              <a:rPr kumimoji="1" lang="zh-CN" altLang="en-US" sz="1400" b="1" dirty="0">
                <a:solidFill>
                  <a:srgbClr val="FF5050"/>
                </a:solidFill>
              </a:rPr>
              <a:t>    ■</a:t>
            </a:r>
            <a:r>
              <a:rPr kumimoji="1" lang="zh-CN" altLang="en-US" sz="2400" b="1" dirty="0"/>
              <a:t> 有了专门管理数据的软件，一般称为文件系统</a:t>
            </a:r>
          </a:p>
          <a:p>
            <a:pPr lvl="2">
              <a:lnSpc>
                <a:spcPct val="105000"/>
              </a:lnSpc>
            </a:pPr>
            <a:r>
              <a:rPr kumimoji="1" lang="zh-CN" altLang="en-US" sz="2400" dirty="0"/>
              <a:t>    文件存储空间的管理、目录管理、文件读写管理</a:t>
            </a:r>
          </a:p>
          <a:p>
            <a:pPr lvl="2">
              <a:lnSpc>
                <a:spcPct val="105000"/>
              </a:lnSpc>
            </a:pPr>
            <a:r>
              <a:rPr kumimoji="1" lang="zh-CN" altLang="en-US" sz="2400" dirty="0"/>
              <a:t>    文件保护</a:t>
            </a:r>
          </a:p>
          <a:p>
            <a:pPr lvl="2">
              <a:lnSpc>
                <a:spcPct val="105000"/>
              </a:lnSpc>
            </a:pPr>
            <a:r>
              <a:rPr kumimoji="1" lang="zh-CN" altLang="en-US" sz="2400" dirty="0"/>
              <a:t>    向用户提供操作接口</a:t>
            </a:r>
          </a:p>
        </p:txBody>
      </p:sp>
      <p:sp>
        <p:nvSpPr>
          <p:cNvPr id="5" name="Rectangle 2"/>
          <p:cNvSpPr txBox="1">
            <a:spLocks noChangeArrowheads="1"/>
          </p:cNvSpPr>
          <p:nvPr/>
        </p:nvSpPr>
        <p:spPr bwMode="white">
          <a:xfrm>
            <a:off x="476592" y="18864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latin typeface="微软雅黑" pitchFamily="34" charset="-122"/>
                <a:ea typeface="微软雅黑" pitchFamily="34" charset="-122"/>
              </a:rPr>
              <a:t>文件管理阶段</a:t>
            </a:r>
            <a:endParaRPr lang="en-US" altLang="zh-CN"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250825" y="1557338"/>
            <a:ext cx="8353425" cy="4228850"/>
          </a:xfrm>
          <a:prstGeom prst="rect">
            <a:avLst/>
          </a:prstGeom>
          <a:noFill/>
          <a:ln w="9525">
            <a:noFill/>
            <a:miter lim="800000"/>
            <a:headEnd/>
            <a:tailEnd/>
          </a:ln>
        </p:spPr>
        <p:txBody>
          <a:bodyPr>
            <a:spAutoFit/>
          </a:bodyPr>
          <a:lstStyle/>
          <a:p>
            <a:pPr>
              <a:lnSpc>
                <a:spcPct val="140000"/>
              </a:lnSpc>
            </a:pPr>
            <a:r>
              <a:rPr kumimoji="1" lang="zh-CN" altLang="en-US" sz="2400" b="1" dirty="0" smtClean="0">
                <a:solidFill>
                  <a:srgbClr val="6600FF"/>
                </a:solidFill>
              </a:rPr>
              <a:t>★ </a:t>
            </a:r>
            <a:r>
              <a:rPr kumimoji="1" lang="zh-CN" altLang="en-US" sz="2400" b="1" dirty="0"/>
              <a:t>特点</a:t>
            </a:r>
          </a:p>
          <a:p>
            <a:pPr lvl="1">
              <a:spcBef>
                <a:spcPct val="10000"/>
              </a:spcBef>
            </a:pPr>
            <a:r>
              <a:rPr kumimoji="1" lang="zh-CN" altLang="en-US" sz="2400" b="1" dirty="0"/>
              <a:t>    </a:t>
            </a:r>
            <a:r>
              <a:rPr kumimoji="1" lang="zh-CN" altLang="en-US" sz="1400" b="1" dirty="0">
                <a:solidFill>
                  <a:srgbClr val="FF5050"/>
                </a:solidFill>
              </a:rPr>
              <a:t>■</a:t>
            </a:r>
            <a:r>
              <a:rPr kumimoji="1" lang="zh-CN" altLang="en-US" sz="2400" b="1" dirty="0"/>
              <a:t> 系统提供一定的数据管理功能</a:t>
            </a:r>
          </a:p>
          <a:p>
            <a:pPr lvl="2">
              <a:spcBef>
                <a:spcPct val="10000"/>
              </a:spcBef>
            </a:pPr>
            <a:r>
              <a:rPr kumimoji="1" lang="zh-CN" altLang="en-US" sz="2400" b="1" dirty="0"/>
              <a:t>      </a:t>
            </a:r>
            <a:r>
              <a:rPr kumimoji="1" lang="zh-CN" altLang="en-US" sz="2400" dirty="0"/>
              <a:t>支持对文件的基本操作</a:t>
            </a:r>
            <a:r>
              <a:rPr kumimoji="1" lang="en-US" altLang="zh-CN" sz="2400" dirty="0"/>
              <a:t>(</a:t>
            </a:r>
            <a:r>
              <a:rPr kumimoji="1" lang="zh-CN" altLang="en-US" sz="2400" dirty="0"/>
              <a:t>增、删、改、查等</a:t>
            </a:r>
            <a:r>
              <a:rPr kumimoji="1" lang="en-US" altLang="zh-CN" sz="2400" dirty="0"/>
              <a:t>)</a:t>
            </a:r>
            <a:r>
              <a:rPr kumimoji="1" lang="zh-CN" altLang="en-US" sz="2400" dirty="0"/>
              <a:t>，</a:t>
            </a:r>
          </a:p>
          <a:p>
            <a:pPr lvl="2">
              <a:spcBef>
                <a:spcPct val="10000"/>
              </a:spcBef>
            </a:pPr>
            <a:r>
              <a:rPr kumimoji="1" lang="zh-CN" altLang="en-US" sz="2400" dirty="0"/>
              <a:t>      用户程序不必考虑物理细节</a:t>
            </a:r>
          </a:p>
          <a:p>
            <a:pPr lvl="2">
              <a:spcBef>
                <a:spcPct val="10000"/>
              </a:spcBef>
            </a:pPr>
            <a:r>
              <a:rPr kumimoji="1" lang="zh-CN" altLang="en-US" sz="2400" dirty="0"/>
              <a:t>      数据的存取基本上以记录为单位</a:t>
            </a:r>
          </a:p>
          <a:p>
            <a:pPr lvl="1">
              <a:spcBef>
                <a:spcPct val="10000"/>
              </a:spcBef>
            </a:pPr>
            <a:r>
              <a:rPr kumimoji="1" lang="zh-CN" altLang="en-US" sz="2400" b="1" dirty="0"/>
              <a:t>    </a:t>
            </a:r>
            <a:r>
              <a:rPr kumimoji="1" lang="zh-CN" altLang="en-US" sz="1400" b="1" dirty="0">
                <a:solidFill>
                  <a:srgbClr val="FF5050"/>
                </a:solidFill>
              </a:rPr>
              <a:t>■  </a:t>
            </a:r>
            <a:r>
              <a:rPr kumimoji="1" lang="zh-CN" altLang="en-US" sz="2400" b="1" dirty="0"/>
              <a:t>数据仍是面向应用的</a:t>
            </a:r>
          </a:p>
          <a:p>
            <a:pPr lvl="2">
              <a:spcBef>
                <a:spcPct val="10000"/>
              </a:spcBef>
            </a:pPr>
            <a:r>
              <a:rPr kumimoji="1" lang="zh-CN" altLang="en-US" sz="2400" b="1" dirty="0"/>
              <a:t>       </a:t>
            </a:r>
            <a:r>
              <a:rPr kumimoji="1" lang="zh-CN" altLang="en-US" sz="2400" dirty="0"/>
              <a:t>一个数据文件对应一个或几个用户程序</a:t>
            </a:r>
          </a:p>
          <a:p>
            <a:pPr lvl="1">
              <a:spcBef>
                <a:spcPct val="10000"/>
              </a:spcBef>
            </a:pPr>
            <a:r>
              <a:rPr kumimoji="1" lang="zh-CN" altLang="en-US" sz="2400" b="1" dirty="0"/>
              <a:t>    </a:t>
            </a:r>
            <a:r>
              <a:rPr kumimoji="1" lang="zh-CN" altLang="en-US" sz="1400" b="1" dirty="0">
                <a:solidFill>
                  <a:srgbClr val="FF5050"/>
                </a:solidFill>
              </a:rPr>
              <a:t>■  </a:t>
            </a:r>
            <a:r>
              <a:rPr kumimoji="1" lang="zh-CN" altLang="en-US" sz="2400" b="1" dirty="0"/>
              <a:t>数据与程序有一定的独立性</a:t>
            </a:r>
          </a:p>
          <a:p>
            <a:pPr lvl="2">
              <a:spcBef>
                <a:spcPct val="10000"/>
              </a:spcBef>
            </a:pPr>
            <a:r>
              <a:rPr kumimoji="1" lang="zh-CN" altLang="en-US" sz="2400" dirty="0"/>
              <a:t>      文件的逻辑结构与存储结构由系统进行转换，数据在存储上的改变不一定反映在程序上</a:t>
            </a:r>
          </a:p>
        </p:txBody>
      </p:sp>
      <p:sp>
        <p:nvSpPr>
          <p:cNvPr id="21507" name="Rectangle 4"/>
          <p:cNvSpPr>
            <a:spLocks noChangeArrowheads="1"/>
          </p:cNvSpPr>
          <p:nvPr/>
        </p:nvSpPr>
        <p:spPr bwMode="auto">
          <a:xfrm>
            <a:off x="684213" y="6524625"/>
            <a:ext cx="3240087" cy="333375"/>
          </a:xfrm>
          <a:prstGeom prst="rect">
            <a:avLst/>
          </a:prstGeom>
          <a:solidFill>
            <a:schemeClr val="bg1"/>
          </a:solidFill>
          <a:ln w="9525">
            <a:solidFill>
              <a:schemeClr val="bg1"/>
            </a:solidFill>
            <a:miter lim="800000"/>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0" y="1700213"/>
            <a:ext cx="9144000" cy="2887522"/>
          </a:xfrm>
          <a:prstGeom prst="rect">
            <a:avLst/>
          </a:prstGeom>
          <a:noFill/>
          <a:ln w="9525">
            <a:noFill/>
            <a:miter lim="800000"/>
            <a:headEnd/>
            <a:tailEnd/>
          </a:ln>
        </p:spPr>
        <p:txBody>
          <a:bodyPr>
            <a:spAutoFit/>
          </a:bodyPr>
          <a:lstStyle/>
          <a:p>
            <a:pPr>
              <a:lnSpc>
                <a:spcPct val="140000"/>
              </a:lnSpc>
            </a:pPr>
            <a:r>
              <a:rPr kumimoji="1" lang="zh-CN" altLang="en-US" sz="2400" b="1" dirty="0" smtClean="0">
                <a:solidFill>
                  <a:srgbClr val="6600FF"/>
                </a:solidFill>
              </a:rPr>
              <a:t>★ </a:t>
            </a:r>
            <a:r>
              <a:rPr kumimoji="1" lang="zh-CN" altLang="en-US" sz="2400" b="1" dirty="0"/>
              <a:t>背景</a:t>
            </a:r>
          </a:p>
          <a:p>
            <a:pPr lvl="1">
              <a:lnSpc>
                <a:spcPct val="105000"/>
              </a:lnSpc>
              <a:spcBef>
                <a:spcPct val="20000"/>
              </a:spcBef>
            </a:pPr>
            <a:r>
              <a:rPr kumimoji="1" lang="zh-CN" altLang="en-US" sz="2400" b="1" dirty="0"/>
              <a:t>     </a:t>
            </a:r>
            <a:r>
              <a:rPr kumimoji="1" lang="zh-CN" altLang="en-US" sz="1400" b="1" dirty="0">
                <a:solidFill>
                  <a:srgbClr val="FF5050"/>
                </a:solidFill>
              </a:rPr>
              <a:t>■ </a:t>
            </a:r>
            <a:r>
              <a:rPr kumimoji="1" lang="zh-CN" altLang="en-US" sz="1400" b="1" dirty="0"/>
              <a:t>  </a:t>
            </a:r>
            <a:r>
              <a:rPr kumimoji="1" lang="zh-CN" altLang="en-US" sz="2400" b="1" dirty="0"/>
              <a:t>计算机管理的数据量大，关系复杂，共享性要求强</a:t>
            </a:r>
            <a:endParaRPr kumimoji="1" lang="en-US" altLang="zh-CN" sz="2400" b="1" dirty="0"/>
          </a:p>
          <a:p>
            <a:pPr lvl="1">
              <a:lnSpc>
                <a:spcPct val="105000"/>
              </a:lnSpc>
              <a:spcBef>
                <a:spcPct val="20000"/>
              </a:spcBef>
            </a:pPr>
            <a:r>
              <a:rPr kumimoji="1" lang="zh-CN" altLang="en-US" sz="2400" b="1" dirty="0"/>
              <a:t>  （多种应用、不同语言共享数据）</a:t>
            </a:r>
          </a:p>
          <a:p>
            <a:pPr lvl="1">
              <a:lnSpc>
                <a:spcPct val="105000"/>
              </a:lnSpc>
              <a:spcBef>
                <a:spcPct val="20000"/>
              </a:spcBef>
            </a:pPr>
            <a:r>
              <a:rPr kumimoji="1" lang="zh-CN" altLang="en-US" sz="2400" b="1" dirty="0"/>
              <a:t>     </a:t>
            </a:r>
            <a:r>
              <a:rPr kumimoji="1" lang="zh-CN" altLang="en-US" sz="1400" b="1" dirty="0">
                <a:solidFill>
                  <a:srgbClr val="FF5050"/>
                </a:solidFill>
              </a:rPr>
              <a:t>■   </a:t>
            </a:r>
            <a:r>
              <a:rPr kumimoji="1" lang="zh-CN" altLang="en-US" sz="2400" b="1" dirty="0"/>
              <a:t>外存有了大容量磁盘，光盘</a:t>
            </a:r>
          </a:p>
          <a:p>
            <a:pPr lvl="1">
              <a:lnSpc>
                <a:spcPct val="105000"/>
              </a:lnSpc>
              <a:spcBef>
                <a:spcPct val="20000"/>
              </a:spcBef>
            </a:pPr>
            <a:r>
              <a:rPr kumimoji="1" lang="zh-CN" altLang="en-US" sz="2400" b="1" dirty="0"/>
              <a:t>     </a:t>
            </a:r>
            <a:r>
              <a:rPr kumimoji="1" lang="zh-CN" altLang="en-US" sz="1400" b="1" dirty="0">
                <a:solidFill>
                  <a:srgbClr val="FF5050"/>
                </a:solidFill>
              </a:rPr>
              <a:t>■</a:t>
            </a:r>
            <a:r>
              <a:rPr kumimoji="1" lang="zh-CN" altLang="en-US" sz="2400" b="1" dirty="0"/>
              <a:t>  软件价格上升，硬件价格下降，编制和维护软件及</a:t>
            </a:r>
            <a:endParaRPr kumimoji="1" lang="en-US" altLang="zh-CN" sz="2400" b="1" dirty="0"/>
          </a:p>
          <a:p>
            <a:pPr lvl="1">
              <a:lnSpc>
                <a:spcPct val="105000"/>
              </a:lnSpc>
              <a:spcBef>
                <a:spcPct val="20000"/>
              </a:spcBef>
            </a:pPr>
            <a:r>
              <a:rPr kumimoji="1" lang="en-US" altLang="zh-CN" sz="2400" b="1" dirty="0"/>
              <a:t>  </a:t>
            </a:r>
            <a:r>
              <a:rPr kumimoji="1" lang="zh-CN" altLang="en-US" sz="2400" b="1" dirty="0"/>
              <a:t>  应用程序成本相对增加，其中维护的成本更高，力求降低</a:t>
            </a:r>
          </a:p>
        </p:txBody>
      </p:sp>
      <p:sp>
        <p:nvSpPr>
          <p:cNvPr id="5" name="Rectangle 2"/>
          <p:cNvSpPr txBox="1">
            <a:spLocks noChangeArrowheads="1"/>
          </p:cNvSpPr>
          <p:nvPr/>
        </p:nvSpPr>
        <p:spPr bwMode="white">
          <a:xfrm>
            <a:off x="476592" y="18864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latin typeface="微软雅黑" pitchFamily="34" charset="-122"/>
                <a:ea typeface="微软雅黑" pitchFamily="34" charset="-122"/>
              </a:rPr>
              <a:t>数据库管理阶段</a:t>
            </a:r>
            <a:endParaRPr lang="en-US" altLang="zh-CN"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250825" y="1700213"/>
            <a:ext cx="8353425" cy="4247317"/>
          </a:xfrm>
          <a:prstGeom prst="rect">
            <a:avLst/>
          </a:prstGeom>
          <a:noFill/>
          <a:ln w="9525">
            <a:noFill/>
            <a:miter lim="800000"/>
            <a:headEnd/>
            <a:tailEnd/>
          </a:ln>
        </p:spPr>
        <p:txBody>
          <a:bodyPr>
            <a:spAutoFit/>
          </a:bodyPr>
          <a:lstStyle/>
          <a:p>
            <a:pPr>
              <a:lnSpc>
                <a:spcPct val="140000"/>
              </a:lnSpc>
            </a:pPr>
            <a:r>
              <a:rPr kumimoji="1" lang="zh-CN" altLang="en-US" sz="2400" b="1" dirty="0" smtClean="0">
                <a:solidFill>
                  <a:srgbClr val="6600FF"/>
                </a:solidFill>
              </a:rPr>
              <a:t>★ </a:t>
            </a:r>
            <a:r>
              <a:rPr kumimoji="1" lang="zh-CN" altLang="en-US" sz="2400" b="1" dirty="0"/>
              <a:t>特点</a:t>
            </a:r>
          </a:p>
          <a:p>
            <a:pPr>
              <a:lnSpc>
                <a:spcPct val="105000"/>
              </a:lnSpc>
              <a:spcBef>
                <a:spcPct val="20000"/>
              </a:spcBef>
            </a:pPr>
            <a:r>
              <a:rPr kumimoji="1" lang="zh-CN" altLang="en-US" sz="2400" b="1" dirty="0"/>
              <a:t>    </a:t>
            </a:r>
            <a:r>
              <a:rPr kumimoji="1" lang="zh-CN" altLang="en-US" sz="1400" b="1" dirty="0">
                <a:solidFill>
                  <a:srgbClr val="FF5050"/>
                </a:solidFill>
              </a:rPr>
              <a:t>■  </a:t>
            </a:r>
            <a:r>
              <a:rPr kumimoji="1" lang="zh-CN" altLang="en-US" sz="2400" b="1" dirty="0"/>
              <a:t>有了数据库管理系统</a:t>
            </a:r>
            <a:endParaRPr kumimoji="1" lang="zh-CN" altLang="en-US" sz="1400" b="1" dirty="0"/>
          </a:p>
          <a:p>
            <a:pPr>
              <a:lnSpc>
                <a:spcPct val="105000"/>
              </a:lnSpc>
              <a:spcBef>
                <a:spcPct val="20000"/>
              </a:spcBef>
            </a:pPr>
            <a:r>
              <a:rPr kumimoji="1" lang="zh-CN" altLang="en-US" sz="1400" b="1" dirty="0"/>
              <a:t>       </a:t>
            </a:r>
            <a:r>
              <a:rPr kumimoji="1" lang="zh-CN" altLang="en-US" sz="1400" b="1" dirty="0">
                <a:solidFill>
                  <a:srgbClr val="FF5050"/>
                </a:solidFill>
              </a:rPr>
              <a:t>■</a:t>
            </a:r>
            <a:r>
              <a:rPr kumimoji="1" lang="zh-CN" altLang="en-US" sz="2400" b="1" dirty="0"/>
              <a:t> 采用复杂的数据模型表示数据结构</a:t>
            </a:r>
            <a:endParaRPr kumimoji="1" lang="zh-CN" altLang="en-US" sz="2400" dirty="0"/>
          </a:p>
          <a:p>
            <a:pPr lvl="1">
              <a:lnSpc>
                <a:spcPct val="105000"/>
              </a:lnSpc>
              <a:spcBef>
                <a:spcPct val="20000"/>
              </a:spcBef>
            </a:pPr>
            <a:r>
              <a:rPr kumimoji="1" lang="zh-CN" altLang="en-US" sz="1400" b="1" dirty="0">
                <a:solidFill>
                  <a:srgbClr val="FF5050"/>
                </a:solidFill>
              </a:rPr>
              <a:t>■  </a:t>
            </a:r>
            <a:r>
              <a:rPr kumimoji="1" lang="zh-CN" altLang="en-US" sz="2400" b="1" dirty="0"/>
              <a:t>数据冗余度小，能够实现数据共享，易于扩充</a:t>
            </a:r>
            <a:r>
              <a:rPr kumimoji="1" lang="zh-CN" altLang="en-US" sz="1400" b="1" dirty="0">
                <a:solidFill>
                  <a:srgbClr val="FF5050"/>
                </a:solidFill>
              </a:rPr>
              <a:t>      </a:t>
            </a:r>
          </a:p>
          <a:p>
            <a:pPr lvl="1">
              <a:lnSpc>
                <a:spcPct val="105000"/>
              </a:lnSpc>
              <a:spcBef>
                <a:spcPct val="20000"/>
              </a:spcBef>
            </a:pPr>
            <a:r>
              <a:rPr kumimoji="1" lang="zh-CN" altLang="en-US" sz="1400" b="1" dirty="0">
                <a:solidFill>
                  <a:srgbClr val="FF5050"/>
                </a:solidFill>
              </a:rPr>
              <a:t>■  </a:t>
            </a:r>
            <a:r>
              <a:rPr kumimoji="1" lang="zh-CN" altLang="en-US" sz="2400" b="1" dirty="0"/>
              <a:t>具有较高的数据独立性</a:t>
            </a:r>
          </a:p>
          <a:p>
            <a:pPr lvl="1">
              <a:lnSpc>
                <a:spcPct val="105000"/>
              </a:lnSpc>
              <a:spcBef>
                <a:spcPct val="20000"/>
              </a:spcBef>
            </a:pPr>
            <a:r>
              <a:rPr kumimoji="1" lang="zh-CN" altLang="en-US" sz="1400" b="1" dirty="0">
                <a:solidFill>
                  <a:srgbClr val="FF5050"/>
                </a:solidFill>
              </a:rPr>
              <a:t>■  </a:t>
            </a:r>
            <a:r>
              <a:rPr kumimoji="1" lang="zh-CN" altLang="en-US" sz="2400" b="1" dirty="0"/>
              <a:t>为用户提供了方便的用户接口</a:t>
            </a:r>
          </a:p>
          <a:p>
            <a:pPr lvl="1">
              <a:lnSpc>
                <a:spcPct val="105000"/>
              </a:lnSpc>
              <a:spcBef>
                <a:spcPct val="20000"/>
              </a:spcBef>
            </a:pPr>
            <a:r>
              <a:rPr kumimoji="1" lang="zh-CN" altLang="en-US" sz="1400" b="1" dirty="0">
                <a:solidFill>
                  <a:srgbClr val="FF5050"/>
                </a:solidFill>
              </a:rPr>
              <a:t>■   </a:t>
            </a:r>
            <a:r>
              <a:rPr kumimoji="1" lang="zh-CN" altLang="en-US" sz="2400" b="1" dirty="0"/>
              <a:t>提供统一的数据控制功能</a:t>
            </a:r>
          </a:p>
          <a:p>
            <a:pPr lvl="1">
              <a:lnSpc>
                <a:spcPct val="105000"/>
              </a:lnSpc>
              <a:spcBef>
                <a:spcPct val="20000"/>
              </a:spcBef>
            </a:pPr>
            <a:r>
              <a:rPr kumimoji="1" lang="zh-CN" altLang="en-US" sz="2400" b="1" dirty="0"/>
              <a:t>    </a:t>
            </a:r>
            <a:r>
              <a:rPr kumimoji="1" lang="zh-CN" altLang="en-US" sz="2400" dirty="0"/>
              <a:t>并发控制、数据恢复、数据完整性、数据安全性</a:t>
            </a:r>
            <a:endParaRPr kumimoji="1" lang="zh-CN" altLang="en-US" sz="1400" dirty="0"/>
          </a:p>
          <a:p>
            <a:pPr lvl="2">
              <a:spcBef>
                <a:spcPct val="10000"/>
              </a:spcBef>
            </a:pPr>
            <a:r>
              <a:rPr kumimoji="1" lang="zh-CN" altLang="en-US" sz="2400" dirty="0"/>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7459" name="Group 3"/>
          <p:cNvGraphicFramePr>
            <a:graphicFrameLocks noGrp="1"/>
          </p:cNvGraphicFramePr>
          <p:nvPr>
            <p:ph sz="half" idx="2"/>
          </p:nvPr>
        </p:nvGraphicFramePr>
        <p:xfrm>
          <a:off x="395288" y="2781300"/>
          <a:ext cx="8208962" cy="2679804"/>
        </p:xfrm>
        <a:graphic>
          <a:graphicData uri="http://schemas.openxmlformats.org/drawingml/2006/table">
            <a:tbl>
              <a:tblPr/>
              <a:tblGrid>
                <a:gridCol w="2000250">
                  <a:extLst>
                    <a:ext uri="{9D8B030D-6E8A-4147-A177-3AD203B41FA5}">
                      <a16:colId xmlns:a16="http://schemas.microsoft.com/office/drawing/2014/main" xmlns="" val="20000"/>
                    </a:ext>
                  </a:extLst>
                </a:gridCol>
                <a:gridCol w="2070100">
                  <a:extLst>
                    <a:ext uri="{9D8B030D-6E8A-4147-A177-3AD203B41FA5}">
                      <a16:colId xmlns:a16="http://schemas.microsoft.com/office/drawing/2014/main" xmlns="" val="20001"/>
                    </a:ext>
                  </a:extLst>
                </a:gridCol>
                <a:gridCol w="2085975">
                  <a:extLst>
                    <a:ext uri="{9D8B030D-6E8A-4147-A177-3AD203B41FA5}">
                      <a16:colId xmlns:a16="http://schemas.microsoft.com/office/drawing/2014/main" xmlns="" val="20002"/>
                    </a:ext>
                  </a:extLst>
                </a:gridCol>
                <a:gridCol w="2052637">
                  <a:extLst>
                    <a:ext uri="{9D8B030D-6E8A-4147-A177-3AD203B41FA5}">
                      <a16:colId xmlns:a16="http://schemas.microsoft.com/office/drawing/2014/main" xmlns="" val="20003"/>
                    </a:ext>
                  </a:extLst>
                </a:gridCol>
              </a:tblGrid>
              <a:tr h="47455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1900" b="1" i="0" u="none" strike="noStrike" cap="none" normalizeH="0" baseline="0" dirty="0" smtClean="0">
                        <a:ln>
                          <a:noFill/>
                        </a:ln>
                        <a:solidFill>
                          <a:schemeClr val="tx1"/>
                        </a:solidFill>
                        <a:effectLst/>
                        <a:latin typeface="Verdana" pitchFamily="34" charset="0"/>
                        <a:ea typeface="宋体" pitchFamily="2" charset="-122"/>
                      </a:endParaRPr>
                    </a:p>
                  </a:txBody>
                  <a:tcPr marL="90000" marR="90000" marT="46787" marB="467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手工管理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文件管理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数据库管理</a:t>
                      </a:r>
                      <a:r>
                        <a:rPr kumimoji="0" lang="zh-CN" altLang="en-US" sz="2500" b="1" i="0" u="none" strike="noStrike" cap="none" normalizeH="0" baseline="0" smtClean="0">
                          <a:ln>
                            <a:noFill/>
                          </a:ln>
                          <a:solidFill>
                            <a:schemeClr val="tx1"/>
                          </a:solidFill>
                          <a:effectLst/>
                          <a:latin typeface="Verdana" pitchFamily="34" charset="0"/>
                          <a:ea typeface="宋体" pitchFamily="2" charset="-122"/>
                        </a:rPr>
                        <a:t> </a:t>
                      </a:r>
                    </a:p>
                  </a:txBody>
                  <a:tcPr marL="90000" marR="90000" marT="46787" marB="467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312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smtClean="0">
                          <a:ln>
                            <a:noFill/>
                          </a:ln>
                          <a:solidFill>
                            <a:schemeClr val="tx1"/>
                          </a:solidFill>
                          <a:effectLst/>
                          <a:latin typeface="Verdana" pitchFamily="34" charset="0"/>
                          <a:ea typeface="宋体" pitchFamily="2" charset="-122"/>
                        </a:rPr>
                        <a:t>数据的管理者 </a:t>
                      </a:r>
                    </a:p>
                  </a:txBody>
                  <a:tcPr marL="90000" marR="90000" marT="46787" marB="467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用户（程序员）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文件系统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数据库系统 </a:t>
                      </a:r>
                    </a:p>
                  </a:txBody>
                  <a:tcPr marL="90000" marR="90000" marT="46787" marB="467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312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数据的针对者 </a:t>
                      </a:r>
                    </a:p>
                  </a:txBody>
                  <a:tcPr marL="90000" marR="90000" marT="46787" marB="467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特定应用程序</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面向某一应用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面向整体应用 </a:t>
                      </a:r>
                    </a:p>
                  </a:txBody>
                  <a:tcPr marL="90000" marR="90000" marT="46787" marB="467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312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数据的共享性 </a:t>
                      </a:r>
                    </a:p>
                  </a:txBody>
                  <a:tcPr marL="90000" marR="90000" marT="46787" marB="467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无共享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smtClean="0">
                          <a:ln>
                            <a:noFill/>
                          </a:ln>
                          <a:solidFill>
                            <a:schemeClr val="tx1"/>
                          </a:solidFill>
                          <a:effectLst/>
                          <a:latin typeface="Verdana" pitchFamily="34" charset="0"/>
                          <a:ea typeface="宋体" pitchFamily="2" charset="-122"/>
                        </a:rPr>
                        <a:t>共享差，冗余大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smtClean="0">
                          <a:ln>
                            <a:noFill/>
                          </a:ln>
                          <a:solidFill>
                            <a:schemeClr val="tx1"/>
                          </a:solidFill>
                          <a:effectLst/>
                          <a:latin typeface="Verdana" pitchFamily="34" charset="0"/>
                          <a:ea typeface="宋体" pitchFamily="2" charset="-122"/>
                        </a:rPr>
                        <a:t>共享好，冗余小</a:t>
                      </a:r>
                    </a:p>
                  </a:txBody>
                  <a:tcPr marL="90000" marR="90000" marT="46787" marB="467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3120">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数据的独立性 </a:t>
                      </a:r>
                    </a:p>
                  </a:txBody>
                  <a:tcPr marL="90000" marR="90000" marT="46787" marB="467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无独立性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smtClean="0">
                          <a:ln>
                            <a:noFill/>
                          </a:ln>
                          <a:solidFill>
                            <a:schemeClr val="tx1"/>
                          </a:solidFill>
                          <a:effectLst/>
                          <a:latin typeface="Verdana" pitchFamily="34" charset="0"/>
                          <a:ea typeface="宋体" pitchFamily="2" charset="-122"/>
                        </a:rPr>
                        <a:t>独立性差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smtClean="0">
                          <a:ln>
                            <a:noFill/>
                          </a:ln>
                          <a:solidFill>
                            <a:schemeClr val="tx1"/>
                          </a:solidFill>
                          <a:effectLst/>
                          <a:latin typeface="Verdana" pitchFamily="34" charset="0"/>
                          <a:ea typeface="宋体" pitchFamily="2" charset="-122"/>
                        </a:rPr>
                        <a:t>独立性好 </a:t>
                      </a:r>
                    </a:p>
                  </a:txBody>
                  <a:tcPr marL="90000" marR="90000" marT="46787" marB="467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672666">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数据的结构化 </a:t>
                      </a:r>
                    </a:p>
                  </a:txBody>
                  <a:tcPr marL="90000" marR="90000" marT="46787" marB="46787"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smtClean="0">
                          <a:ln>
                            <a:noFill/>
                          </a:ln>
                          <a:solidFill>
                            <a:schemeClr val="tx1"/>
                          </a:solidFill>
                          <a:effectLst/>
                          <a:latin typeface="Verdana" pitchFamily="34" charset="0"/>
                          <a:ea typeface="宋体" pitchFamily="2" charset="-122"/>
                        </a:rPr>
                        <a:t>无结构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smtClean="0">
                          <a:ln>
                            <a:noFill/>
                          </a:ln>
                          <a:solidFill>
                            <a:schemeClr val="tx1"/>
                          </a:solidFill>
                          <a:effectLst/>
                          <a:latin typeface="Verdana" pitchFamily="34" charset="0"/>
                          <a:ea typeface="宋体" pitchFamily="2" charset="-122"/>
                        </a:rPr>
                        <a:t>记录有结构，整体无结构 </a:t>
                      </a:r>
                    </a:p>
                  </a:txBody>
                  <a:tcPr marL="90000" marR="90000" marT="46787" marB="46787"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r>
                        <a:rPr kumimoji="0" lang="zh-CN" altLang="en-US" sz="1900" b="1" i="0" u="none" strike="noStrike" cap="none" normalizeH="0" baseline="0" dirty="0" smtClean="0">
                          <a:ln>
                            <a:noFill/>
                          </a:ln>
                          <a:solidFill>
                            <a:schemeClr val="tx1"/>
                          </a:solidFill>
                          <a:effectLst/>
                          <a:latin typeface="Verdana" pitchFamily="34" charset="0"/>
                          <a:ea typeface="宋体" pitchFamily="2" charset="-122"/>
                        </a:rPr>
                        <a:t>整体结构好 </a:t>
                      </a:r>
                    </a:p>
                  </a:txBody>
                  <a:tcPr marL="90000" marR="90000" marT="46787" marB="46787"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pic>
        <p:nvPicPr>
          <p:cNvPr id="25639" name="Picture 64" descr="966526_125042053009_2[1]">
            <a:hlinkClick r:id="rId2" action="ppaction://hlinksldjump"/>
          </p:cNvPr>
          <p:cNvPicPr>
            <a:picLocks noChangeAspect="1" noChangeArrowheads="1"/>
          </p:cNvPicPr>
          <p:nvPr/>
        </p:nvPicPr>
        <p:blipFill>
          <a:blip r:embed="rId3" cstate="print"/>
          <a:srcRect/>
          <a:stretch>
            <a:fillRect/>
          </a:stretch>
        </p:blipFill>
        <p:spPr bwMode="auto">
          <a:xfrm>
            <a:off x="8820150" y="6524625"/>
            <a:ext cx="323850" cy="333375"/>
          </a:xfrm>
          <a:prstGeom prst="rect">
            <a:avLst/>
          </a:prstGeom>
          <a:noFill/>
          <a:ln w="9525">
            <a:noFill/>
            <a:miter lim="800000"/>
            <a:headEnd/>
            <a:tailEnd/>
          </a:ln>
        </p:spPr>
      </p:pic>
      <p:sp>
        <p:nvSpPr>
          <p:cNvPr id="25641" name="Rectangle 68"/>
          <p:cNvSpPr>
            <a:spLocks noChangeArrowheads="1"/>
          </p:cNvSpPr>
          <p:nvPr/>
        </p:nvSpPr>
        <p:spPr bwMode="auto">
          <a:xfrm>
            <a:off x="395288" y="1916113"/>
            <a:ext cx="3889375" cy="519112"/>
          </a:xfrm>
          <a:prstGeom prst="rect">
            <a:avLst/>
          </a:prstGeom>
          <a:noFill/>
          <a:ln w="9525">
            <a:noFill/>
            <a:miter lim="800000"/>
            <a:headEnd/>
            <a:tailEnd/>
          </a:ln>
        </p:spPr>
        <p:txBody>
          <a:bodyPr>
            <a:spAutoFit/>
          </a:bodyPr>
          <a:lstStyle/>
          <a:p>
            <a:pPr>
              <a:lnSpc>
                <a:spcPct val="140000"/>
              </a:lnSpc>
            </a:pPr>
            <a:r>
              <a:rPr lang="zh-CN" altLang="en-US" sz="2000" b="1">
                <a:solidFill>
                  <a:srgbClr val="0066FF"/>
                </a:solidFill>
                <a:latin typeface="宋体" pitchFamily="2" charset="-122"/>
              </a:rPr>
              <a:t>三个阶段数据管理技术的特点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611188" y="1557338"/>
            <a:ext cx="8316912" cy="4967514"/>
          </a:xfrm>
          <a:prstGeom prst="rect">
            <a:avLst/>
          </a:prstGeom>
          <a:noFill/>
          <a:ln w="9525">
            <a:noFill/>
            <a:miter lim="800000"/>
            <a:headEnd/>
            <a:tailEnd/>
          </a:ln>
        </p:spPr>
        <p:txBody>
          <a:bodyPr>
            <a:spAutoFit/>
          </a:bodyPr>
          <a:lstStyle/>
          <a:p>
            <a:pPr>
              <a:spcBef>
                <a:spcPct val="20000"/>
              </a:spcBef>
            </a:pPr>
            <a:r>
              <a:rPr lang="en-US" altLang="zh-CN" sz="2400" b="1" dirty="0" smtClean="0">
                <a:latin typeface="宋体" pitchFamily="2" charset="-122"/>
              </a:rPr>
              <a:t>    </a:t>
            </a:r>
            <a:r>
              <a:rPr lang="zh-CN" altLang="en-US" sz="2400" b="1" dirty="0">
                <a:latin typeface="宋体" pitchFamily="2" charset="-122"/>
              </a:rPr>
              <a:t>数据库是以一定的组织方式存储在一起的相关数据的集合，它用综合的方法组织数据，使数据独立性高、冗余小，可供多个用户共享，能够保证数据的安全性和可靠性，允许并发地使用数据库，并能保证数据的一致性和完整性。</a:t>
            </a:r>
          </a:p>
          <a:p>
            <a:pPr>
              <a:spcBef>
                <a:spcPct val="20000"/>
              </a:spcBef>
            </a:pPr>
            <a:r>
              <a:rPr lang="zh-CN" altLang="en-US" sz="2400" b="1" dirty="0">
                <a:latin typeface="宋体" pitchFamily="2" charset="-122"/>
              </a:rPr>
              <a:t>    </a:t>
            </a:r>
            <a:endParaRPr lang="en-US" altLang="zh-CN" sz="2400" b="1" dirty="0" smtClean="0">
              <a:latin typeface="宋体" pitchFamily="2" charset="-122"/>
            </a:endParaRPr>
          </a:p>
          <a:p>
            <a:pPr>
              <a:spcBef>
                <a:spcPct val="20000"/>
              </a:spcBef>
            </a:pPr>
            <a:endParaRPr lang="en-US" altLang="zh-CN" sz="2400" b="1" dirty="0">
              <a:latin typeface="宋体" pitchFamily="2" charset="-122"/>
            </a:endParaRPr>
          </a:p>
          <a:p>
            <a:pPr>
              <a:spcBef>
                <a:spcPct val="20000"/>
              </a:spcBef>
            </a:pPr>
            <a:r>
              <a:rPr lang="zh-CN" altLang="en-US" sz="2400" b="1" dirty="0" smtClean="0">
                <a:latin typeface="宋体" pitchFamily="2" charset="-122"/>
              </a:rPr>
              <a:t>数据库</a:t>
            </a:r>
            <a:r>
              <a:rPr lang="zh-CN" altLang="en-US" sz="2400" b="1" dirty="0">
                <a:latin typeface="宋体" pitchFamily="2" charset="-122"/>
              </a:rPr>
              <a:t>的三个主要目标：使</a:t>
            </a:r>
            <a:r>
              <a:rPr lang="zh-CN" altLang="en-US" sz="2400" b="1" dirty="0">
                <a:solidFill>
                  <a:srgbClr val="FF5050"/>
                </a:solidFill>
                <a:latin typeface="宋体" pitchFamily="2" charset="-122"/>
              </a:rPr>
              <a:t>数据冗余</a:t>
            </a:r>
            <a:r>
              <a:rPr lang="zh-CN" altLang="en-US" sz="2400" b="1" dirty="0">
                <a:latin typeface="宋体" pitchFamily="2" charset="-122"/>
              </a:rPr>
              <a:t>最小，达到</a:t>
            </a:r>
            <a:r>
              <a:rPr lang="zh-CN" altLang="en-US" sz="2400" b="1" dirty="0">
                <a:solidFill>
                  <a:srgbClr val="FF5050"/>
                </a:solidFill>
                <a:latin typeface="宋体" pitchFamily="2" charset="-122"/>
              </a:rPr>
              <a:t>数据独立性</a:t>
            </a:r>
            <a:r>
              <a:rPr lang="zh-CN" altLang="en-US" sz="2400" b="1" dirty="0">
                <a:latin typeface="宋体" pitchFamily="2" charset="-122"/>
              </a:rPr>
              <a:t>和</a:t>
            </a:r>
            <a:r>
              <a:rPr lang="zh-CN" altLang="en-US" sz="2400" b="1" dirty="0">
                <a:solidFill>
                  <a:srgbClr val="FF5050"/>
                </a:solidFill>
                <a:latin typeface="宋体" pitchFamily="2" charset="-122"/>
              </a:rPr>
              <a:t>共享性</a:t>
            </a:r>
            <a:r>
              <a:rPr lang="zh-CN" altLang="en-US" sz="2400" b="1" dirty="0">
                <a:latin typeface="宋体" pitchFamily="2" charset="-122"/>
              </a:rPr>
              <a:t>。</a:t>
            </a:r>
          </a:p>
          <a:p>
            <a:pPr>
              <a:spcBef>
                <a:spcPct val="20000"/>
              </a:spcBef>
            </a:pPr>
            <a:r>
              <a:rPr lang="zh-CN" altLang="en-US" sz="2400" b="1" dirty="0">
                <a:latin typeface="宋体" pitchFamily="2" charset="-122"/>
              </a:rPr>
              <a:t>数据冗余：数据的重复，即同一数据存储在多个文件中。</a:t>
            </a:r>
          </a:p>
          <a:p>
            <a:pPr>
              <a:spcBef>
                <a:spcPct val="20000"/>
              </a:spcBef>
            </a:pPr>
            <a:r>
              <a:rPr lang="zh-CN" altLang="en-US" sz="2400" b="1" dirty="0">
                <a:latin typeface="宋体" pitchFamily="2" charset="-122"/>
              </a:rPr>
              <a:t>数据独立性：数据结构与处理该数据的应用程序相互独立。</a:t>
            </a:r>
          </a:p>
          <a:p>
            <a:pPr>
              <a:spcBef>
                <a:spcPct val="20000"/>
              </a:spcBef>
            </a:pPr>
            <a:r>
              <a:rPr lang="zh-CN" altLang="en-US" sz="2400" b="1" dirty="0">
                <a:latin typeface="宋体" pitchFamily="2" charset="-122"/>
              </a:rPr>
              <a:t>数据共享性：允许多用户并发地使用数据库中的数据。 </a:t>
            </a:r>
          </a:p>
          <a:p>
            <a:r>
              <a:rPr lang="zh-CN" altLang="en-US" sz="2400" dirty="0">
                <a:latin typeface="宋体" pitchFamily="2" charset="-122"/>
              </a:rPr>
              <a:t>   </a:t>
            </a:r>
            <a:endParaRPr lang="zh-CN" altLang="en-US" sz="2000" dirty="0">
              <a:latin typeface="宋体" pitchFamily="2" charset="-122"/>
            </a:endParaRPr>
          </a:p>
        </p:txBody>
      </p:sp>
      <p:sp>
        <p:nvSpPr>
          <p:cNvPr id="26631" name="Line 13"/>
          <p:cNvSpPr>
            <a:spLocks noChangeShapeType="1"/>
          </p:cNvSpPr>
          <p:nvPr/>
        </p:nvSpPr>
        <p:spPr bwMode="auto">
          <a:xfrm>
            <a:off x="899592" y="3645024"/>
            <a:ext cx="7345362" cy="0"/>
          </a:xfrm>
          <a:prstGeom prst="line">
            <a:avLst/>
          </a:prstGeom>
          <a:noFill/>
          <a:ln w="9525">
            <a:solidFill>
              <a:srgbClr val="00CCFF"/>
            </a:solidFill>
            <a:round/>
            <a:headEnd/>
            <a:tailEnd/>
          </a:ln>
        </p:spPr>
        <p:txBody>
          <a:bodyPr/>
          <a:lstStyle/>
          <a:p>
            <a:endParaRPr lang="zh-CN" altLang="en-US"/>
          </a:p>
        </p:txBody>
      </p:sp>
      <p:sp>
        <p:nvSpPr>
          <p:cNvPr id="9" name="Rectangle 2"/>
          <p:cNvSpPr txBox="1">
            <a:spLocks noChangeArrowheads="1"/>
          </p:cNvSpPr>
          <p:nvPr/>
        </p:nvSpPr>
        <p:spPr bwMode="white">
          <a:xfrm>
            <a:off x="476592" y="18864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latin typeface="微软雅黑" pitchFamily="34" charset="-122"/>
                <a:ea typeface="微软雅黑" pitchFamily="34" charset="-122"/>
              </a:rPr>
              <a:t>数据库</a:t>
            </a:r>
            <a:endParaRPr lang="en-US" altLang="zh-CN"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582955" y="1700108"/>
            <a:ext cx="8351837" cy="2455863"/>
          </a:xfrm>
          <a:prstGeom prst="rect">
            <a:avLst/>
          </a:prstGeom>
          <a:noFill/>
          <a:ln w="9525">
            <a:noFill/>
            <a:miter lim="800000"/>
            <a:headEnd/>
            <a:tailEnd/>
          </a:ln>
        </p:spPr>
        <p:txBody>
          <a:bodyPr>
            <a:spAutoFit/>
          </a:bodyPr>
          <a:lstStyle/>
          <a:p>
            <a:pPr>
              <a:lnSpc>
                <a:spcPct val="140000"/>
              </a:lnSpc>
            </a:pPr>
            <a:r>
              <a:rPr lang="zh-CN" altLang="en-US" sz="2400" b="1" dirty="0"/>
              <a:t>      数据库系统是指组织、存取和维护大量数据的人</a:t>
            </a:r>
            <a:r>
              <a:rPr lang="en-US" altLang="zh-CN" sz="2400" b="1" dirty="0">
                <a:latin typeface="Arial" pitchFamily="34" charset="0"/>
              </a:rPr>
              <a:t>—</a:t>
            </a:r>
            <a:r>
              <a:rPr lang="zh-CN" altLang="en-US" sz="2400" b="1" dirty="0"/>
              <a:t>机管理系统，是由计算机、数据库、数据库管理系统和有关人员组成的有机整体。</a:t>
            </a:r>
          </a:p>
          <a:p>
            <a:r>
              <a:rPr lang="zh-CN" altLang="en-US" sz="2400" b="1" dirty="0"/>
              <a:t>      一个组织的数据库系统一般有四个组成部分：</a:t>
            </a:r>
          </a:p>
          <a:p>
            <a:pPr>
              <a:lnSpc>
                <a:spcPct val="120000"/>
              </a:lnSpc>
            </a:pPr>
            <a:endParaRPr lang="en-US" altLang="zh-CN" sz="2400" b="1" dirty="0">
              <a:latin typeface="宋体" pitchFamily="2" charset="-122"/>
            </a:endParaRPr>
          </a:p>
        </p:txBody>
      </p:sp>
      <p:grpSp>
        <p:nvGrpSpPr>
          <p:cNvPr id="2" name="Group 9"/>
          <p:cNvGrpSpPr>
            <a:grpSpLocks/>
          </p:cNvGrpSpPr>
          <p:nvPr/>
        </p:nvGrpSpPr>
        <p:grpSpPr bwMode="auto">
          <a:xfrm>
            <a:off x="2124075" y="4292600"/>
            <a:ext cx="4733925" cy="2320925"/>
            <a:chOff x="1017" y="1152"/>
            <a:chExt cx="3735" cy="2486"/>
          </a:xfrm>
        </p:grpSpPr>
        <p:grpSp>
          <p:nvGrpSpPr>
            <p:cNvPr id="3" name="Group 10"/>
            <p:cNvGrpSpPr>
              <a:grpSpLocks/>
            </p:cNvGrpSpPr>
            <p:nvPr/>
          </p:nvGrpSpPr>
          <p:grpSpPr bwMode="auto">
            <a:xfrm>
              <a:off x="2132" y="1152"/>
              <a:ext cx="1487" cy="1247"/>
              <a:chOff x="2057" y="862"/>
              <a:chExt cx="1549" cy="1351"/>
            </a:xfrm>
          </p:grpSpPr>
          <p:sp>
            <p:nvSpPr>
              <p:cNvPr id="27675" name="AutoShape 11"/>
              <p:cNvSpPr>
                <a:spLocks noChangeArrowheads="1"/>
              </p:cNvSpPr>
              <p:nvPr/>
            </p:nvSpPr>
            <p:spPr bwMode="gray">
              <a:xfrm>
                <a:off x="2070" y="885"/>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7676" name="AutoShape 12"/>
              <p:cNvSpPr>
                <a:spLocks noChangeArrowheads="1"/>
              </p:cNvSpPr>
              <p:nvPr/>
            </p:nvSpPr>
            <p:spPr bwMode="gray">
              <a:xfrm>
                <a:off x="2057" y="862"/>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7677" name="AutoShape 13"/>
              <p:cNvSpPr>
                <a:spLocks noChangeArrowheads="1"/>
              </p:cNvSpPr>
              <p:nvPr/>
            </p:nvSpPr>
            <p:spPr bwMode="gray">
              <a:xfrm>
                <a:off x="2147" y="942"/>
                <a:ext cx="1350" cy="1168"/>
              </a:xfrm>
              <a:prstGeom prst="hexagon">
                <a:avLst>
                  <a:gd name="adj" fmla="val 28896"/>
                  <a:gd name="vf" fmla="val 115470"/>
                </a:avLst>
              </a:prstGeom>
              <a:gradFill rotWithShape="1">
                <a:gsLst>
                  <a:gs pos="0">
                    <a:srgbClr val="7262EC"/>
                  </a:gs>
                  <a:gs pos="100000">
                    <a:srgbClr val="2614AA"/>
                  </a:gs>
                </a:gsLst>
                <a:lin ang="2700000" scaled="1"/>
              </a:gradFill>
              <a:ln w="9525">
                <a:solidFill>
                  <a:schemeClr val="tx1"/>
                </a:solidFill>
                <a:miter lim="800000"/>
                <a:headEnd/>
                <a:tailEnd/>
              </a:ln>
            </p:spPr>
            <p:txBody>
              <a:bodyPr wrap="none" anchor="ctr"/>
              <a:lstStyle/>
              <a:p>
                <a:endParaRPr lang="zh-CN" altLang="en-US"/>
              </a:p>
            </p:txBody>
          </p:sp>
        </p:grpSp>
        <p:grpSp>
          <p:nvGrpSpPr>
            <p:cNvPr id="4" name="Group 14"/>
            <p:cNvGrpSpPr>
              <a:grpSpLocks/>
            </p:cNvGrpSpPr>
            <p:nvPr/>
          </p:nvGrpSpPr>
          <p:grpSpPr bwMode="auto">
            <a:xfrm>
              <a:off x="1017" y="1773"/>
              <a:ext cx="1488" cy="1247"/>
              <a:chOff x="1110" y="2656"/>
              <a:chExt cx="1549" cy="1351"/>
            </a:xfrm>
          </p:grpSpPr>
          <p:sp>
            <p:nvSpPr>
              <p:cNvPr id="27672" name="AutoShape 15"/>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7673" name="AutoShape 16"/>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7674" name="AutoShape 17"/>
              <p:cNvSpPr>
                <a:spLocks noChangeArrowheads="1"/>
              </p:cNvSpPr>
              <p:nvPr/>
            </p:nvSpPr>
            <p:spPr bwMode="gray">
              <a:xfrm>
                <a:off x="1200" y="2736"/>
                <a:ext cx="1350" cy="1168"/>
              </a:xfrm>
              <a:prstGeom prst="hexagon">
                <a:avLst>
                  <a:gd name="adj" fmla="val 28896"/>
                  <a:gd name="vf" fmla="val 115470"/>
                </a:avLst>
              </a:prstGeom>
              <a:gradFill rotWithShape="1">
                <a:gsLst>
                  <a:gs pos="0">
                    <a:srgbClr val="24B443"/>
                  </a:gs>
                  <a:gs pos="100000">
                    <a:srgbClr val="115D16"/>
                  </a:gs>
                </a:gsLst>
                <a:lin ang="2700000" scaled="1"/>
              </a:gradFill>
              <a:ln w="9525">
                <a:solidFill>
                  <a:schemeClr val="tx1"/>
                </a:solidFill>
                <a:miter lim="800000"/>
                <a:headEnd/>
                <a:tailEnd/>
              </a:ln>
            </p:spPr>
            <p:txBody>
              <a:bodyPr wrap="none" anchor="ctr"/>
              <a:lstStyle/>
              <a:p>
                <a:endParaRPr lang="zh-CN" altLang="en-US"/>
              </a:p>
            </p:txBody>
          </p:sp>
        </p:grpSp>
        <p:sp>
          <p:nvSpPr>
            <p:cNvPr id="27660" name="Text Box 18"/>
            <p:cNvSpPr txBox="1">
              <a:spLocks noChangeArrowheads="1"/>
            </p:cNvSpPr>
            <p:nvPr/>
          </p:nvSpPr>
          <p:spPr bwMode="gray">
            <a:xfrm>
              <a:off x="2361" y="1558"/>
              <a:ext cx="1053" cy="726"/>
            </a:xfrm>
            <a:prstGeom prst="rect">
              <a:avLst/>
            </a:prstGeom>
            <a:noFill/>
            <a:ln w="9525" algn="ctr">
              <a:noFill/>
              <a:miter lim="800000"/>
              <a:headEnd/>
              <a:tailEnd/>
            </a:ln>
          </p:spPr>
          <p:txBody>
            <a:bodyPr wrap="none">
              <a:spAutoFit/>
            </a:bodyPr>
            <a:lstStyle/>
            <a:p>
              <a:pPr algn="ctr">
                <a:lnSpc>
                  <a:spcPct val="120000"/>
                </a:lnSpc>
              </a:pPr>
              <a:r>
                <a:rPr lang="zh-CN" altLang="en-US" b="1">
                  <a:solidFill>
                    <a:schemeClr val="bg1"/>
                  </a:solidFill>
                </a:rPr>
                <a:t>计算机系统</a:t>
              </a:r>
            </a:p>
            <a:p>
              <a:pPr algn="ctr">
                <a:lnSpc>
                  <a:spcPct val="120000"/>
                </a:lnSpc>
              </a:pPr>
              <a:endParaRPr lang="en-US" altLang="zh-CN" sz="1400">
                <a:solidFill>
                  <a:srgbClr val="FFFFFF"/>
                </a:solidFill>
                <a:latin typeface="Arial" pitchFamily="34" charset="0"/>
              </a:endParaRPr>
            </a:p>
          </p:txBody>
        </p:sp>
        <p:sp>
          <p:nvSpPr>
            <p:cNvPr id="27661" name="Text Box 19"/>
            <p:cNvSpPr txBox="1">
              <a:spLocks noChangeArrowheads="1"/>
            </p:cNvSpPr>
            <p:nvPr/>
          </p:nvSpPr>
          <p:spPr bwMode="gray">
            <a:xfrm>
              <a:off x="1434" y="2233"/>
              <a:ext cx="690" cy="393"/>
            </a:xfrm>
            <a:prstGeom prst="rect">
              <a:avLst/>
            </a:prstGeom>
            <a:noFill/>
            <a:ln w="9525" algn="ctr">
              <a:noFill/>
              <a:miter lim="800000"/>
              <a:headEnd/>
              <a:tailEnd/>
            </a:ln>
          </p:spPr>
          <p:txBody>
            <a:bodyPr wrap="none">
              <a:spAutoFit/>
            </a:bodyPr>
            <a:lstStyle/>
            <a:p>
              <a:pPr algn="ctr"/>
              <a:r>
                <a:rPr lang="zh-CN" altLang="en-US" b="1">
                  <a:solidFill>
                    <a:schemeClr val="bg1"/>
                  </a:solidFill>
                </a:rPr>
                <a:t>数据库</a:t>
              </a:r>
            </a:p>
          </p:txBody>
        </p:sp>
        <p:grpSp>
          <p:nvGrpSpPr>
            <p:cNvPr id="5" name="Group 20"/>
            <p:cNvGrpSpPr>
              <a:grpSpLocks/>
            </p:cNvGrpSpPr>
            <p:nvPr/>
          </p:nvGrpSpPr>
          <p:grpSpPr bwMode="auto">
            <a:xfrm>
              <a:off x="3264" y="1776"/>
              <a:ext cx="1488" cy="1247"/>
              <a:chOff x="3174" y="2656"/>
              <a:chExt cx="1549" cy="1351"/>
            </a:xfrm>
          </p:grpSpPr>
          <p:sp>
            <p:nvSpPr>
              <p:cNvPr id="27669" name="AutoShape 21"/>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7670" name="AutoShape 22"/>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7671" name="AutoShape 23"/>
              <p:cNvSpPr>
                <a:spLocks noChangeArrowheads="1"/>
              </p:cNvSpPr>
              <p:nvPr/>
            </p:nvSpPr>
            <p:spPr bwMode="gray">
              <a:xfrm>
                <a:off x="3264" y="2736"/>
                <a:ext cx="1350" cy="1168"/>
              </a:xfrm>
              <a:prstGeom prst="hexagon">
                <a:avLst>
                  <a:gd name="adj" fmla="val 28896"/>
                  <a:gd name="vf" fmla="val 115470"/>
                </a:avLst>
              </a:prstGeom>
              <a:gradFill rotWithShape="1">
                <a:gsLst>
                  <a:gs pos="0">
                    <a:srgbClr val="6D440E"/>
                  </a:gs>
                  <a:gs pos="100000">
                    <a:srgbClr val="EC941E"/>
                  </a:gs>
                </a:gsLst>
                <a:lin ang="2700000" scaled="1"/>
              </a:gradFill>
              <a:ln w="9525">
                <a:solidFill>
                  <a:schemeClr val="tx1"/>
                </a:solidFill>
                <a:miter lim="800000"/>
                <a:headEnd/>
                <a:tailEnd/>
              </a:ln>
            </p:spPr>
            <p:txBody>
              <a:bodyPr wrap="none" anchor="ctr"/>
              <a:lstStyle/>
              <a:p>
                <a:endParaRPr lang="zh-CN" altLang="en-US"/>
              </a:p>
            </p:txBody>
          </p:sp>
        </p:grpSp>
        <p:sp>
          <p:nvSpPr>
            <p:cNvPr id="27663" name="Text Box 24"/>
            <p:cNvSpPr txBox="1">
              <a:spLocks noChangeArrowheads="1"/>
            </p:cNvSpPr>
            <p:nvPr/>
          </p:nvSpPr>
          <p:spPr bwMode="gray">
            <a:xfrm>
              <a:off x="3463" y="2233"/>
              <a:ext cx="1053" cy="393"/>
            </a:xfrm>
            <a:prstGeom prst="rect">
              <a:avLst/>
            </a:prstGeom>
            <a:noFill/>
            <a:ln w="9525" algn="ctr">
              <a:noFill/>
              <a:miter lim="800000"/>
              <a:headEnd/>
              <a:tailEnd/>
            </a:ln>
          </p:spPr>
          <p:txBody>
            <a:bodyPr wrap="none">
              <a:spAutoFit/>
            </a:bodyPr>
            <a:lstStyle/>
            <a:p>
              <a:pPr algn="ctr"/>
              <a:r>
                <a:rPr lang="zh-CN" altLang="en-US" b="1">
                  <a:solidFill>
                    <a:schemeClr val="bg1"/>
                  </a:solidFill>
                </a:rPr>
                <a:t>知识工作者</a:t>
              </a:r>
            </a:p>
          </p:txBody>
        </p:sp>
        <p:grpSp>
          <p:nvGrpSpPr>
            <p:cNvPr id="6" name="Group 25"/>
            <p:cNvGrpSpPr>
              <a:grpSpLocks/>
            </p:cNvGrpSpPr>
            <p:nvPr/>
          </p:nvGrpSpPr>
          <p:grpSpPr bwMode="auto">
            <a:xfrm>
              <a:off x="2142" y="2391"/>
              <a:ext cx="1488" cy="1247"/>
              <a:chOff x="3174" y="2656"/>
              <a:chExt cx="1549" cy="1351"/>
            </a:xfrm>
          </p:grpSpPr>
          <p:sp>
            <p:nvSpPr>
              <p:cNvPr id="27666" name="AutoShape 26"/>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p:spPr>
            <p:txBody>
              <a:bodyPr wrap="none" anchor="ctr"/>
              <a:lstStyle/>
              <a:p>
                <a:endParaRPr lang="zh-CN" altLang="en-US"/>
              </a:p>
            </p:txBody>
          </p:sp>
          <p:sp>
            <p:nvSpPr>
              <p:cNvPr id="27667" name="AutoShape 27"/>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p>
                <a:endParaRPr lang="zh-CN" altLang="en-US"/>
              </a:p>
            </p:txBody>
          </p:sp>
          <p:sp>
            <p:nvSpPr>
              <p:cNvPr id="27668" name="AutoShape 28"/>
              <p:cNvSpPr>
                <a:spLocks noChangeArrowheads="1"/>
              </p:cNvSpPr>
              <p:nvPr/>
            </p:nvSpPr>
            <p:spPr bwMode="gray">
              <a:xfrm>
                <a:off x="3264" y="2736"/>
                <a:ext cx="1350" cy="1168"/>
              </a:xfrm>
              <a:prstGeom prst="hexagon">
                <a:avLst>
                  <a:gd name="adj" fmla="val 28896"/>
                  <a:gd name="vf" fmla="val 115470"/>
                </a:avLst>
              </a:prstGeom>
              <a:gradFill rotWithShape="1">
                <a:gsLst>
                  <a:gs pos="0">
                    <a:srgbClr val="0066CC"/>
                  </a:gs>
                  <a:gs pos="100000">
                    <a:srgbClr val="002F5E"/>
                  </a:gs>
                </a:gsLst>
                <a:lin ang="5400000" scaled="1"/>
              </a:gradFill>
              <a:ln w="9525">
                <a:solidFill>
                  <a:schemeClr val="tx1"/>
                </a:solidFill>
                <a:miter lim="800000"/>
                <a:headEnd/>
                <a:tailEnd/>
              </a:ln>
            </p:spPr>
            <p:txBody>
              <a:bodyPr wrap="none" anchor="ctr"/>
              <a:lstStyle/>
              <a:p>
                <a:endParaRPr lang="zh-CN" altLang="en-US"/>
              </a:p>
            </p:txBody>
          </p:sp>
        </p:grpSp>
        <p:sp>
          <p:nvSpPr>
            <p:cNvPr id="27665" name="Text Box 29"/>
            <p:cNvSpPr txBox="1">
              <a:spLocks noChangeArrowheads="1"/>
            </p:cNvSpPr>
            <p:nvPr/>
          </p:nvSpPr>
          <p:spPr bwMode="gray">
            <a:xfrm>
              <a:off x="2194" y="2808"/>
              <a:ext cx="1417" cy="393"/>
            </a:xfrm>
            <a:prstGeom prst="rect">
              <a:avLst/>
            </a:prstGeom>
            <a:noFill/>
            <a:ln w="9525" algn="ctr">
              <a:noFill/>
              <a:miter lim="800000"/>
              <a:headEnd/>
              <a:tailEnd/>
            </a:ln>
          </p:spPr>
          <p:txBody>
            <a:bodyPr wrap="none">
              <a:spAutoFit/>
            </a:bodyPr>
            <a:lstStyle/>
            <a:p>
              <a:pPr algn="ctr"/>
              <a:r>
                <a:rPr lang="zh-CN" altLang="en-US" b="1">
                  <a:solidFill>
                    <a:schemeClr val="bg1"/>
                  </a:solidFill>
                </a:rPr>
                <a:t>数据库管理系统</a:t>
              </a:r>
            </a:p>
          </p:txBody>
        </p:sp>
      </p:grpSp>
      <p:sp>
        <p:nvSpPr>
          <p:cNvPr id="30" name="Rectangle 2"/>
          <p:cNvSpPr txBox="1">
            <a:spLocks noChangeArrowheads="1"/>
          </p:cNvSpPr>
          <p:nvPr/>
        </p:nvSpPr>
        <p:spPr bwMode="white">
          <a:xfrm>
            <a:off x="476592" y="18864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latin typeface="微软雅黑" pitchFamily="34" charset="-122"/>
                <a:ea typeface="微软雅黑" pitchFamily="34" charset="-122"/>
              </a:rPr>
              <a:t>数据库系统</a:t>
            </a:r>
            <a:endParaRPr lang="en-US" altLang="zh-CN"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97352" y="1196752"/>
            <a:ext cx="8316912" cy="4746625"/>
          </a:xfrm>
          <a:prstGeom prst="rect">
            <a:avLst/>
          </a:prstGeom>
          <a:noFill/>
          <a:ln w="9525">
            <a:noFill/>
            <a:miter lim="800000"/>
            <a:headEnd/>
            <a:tailEnd/>
          </a:ln>
        </p:spPr>
        <p:txBody>
          <a:bodyPr>
            <a:spAutoFit/>
          </a:bodyPr>
          <a:lstStyle/>
          <a:p>
            <a:pPr>
              <a:lnSpc>
                <a:spcPct val="140000"/>
              </a:lnSpc>
            </a:pPr>
            <a:endParaRPr lang="en-US" altLang="zh-CN" sz="2400" b="1" dirty="0">
              <a:latin typeface="宋体" pitchFamily="2" charset="-122"/>
            </a:endParaRPr>
          </a:p>
          <a:p>
            <a:pPr>
              <a:spcBef>
                <a:spcPct val="20000"/>
              </a:spcBef>
            </a:pPr>
            <a:r>
              <a:rPr lang="en-US" altLang="zh-CN" sz="2400" b="1" dirty="0">
                <a:latin typeface="宋体" pitchFamily="2" charset="-122"/>
              </a:rPr>
              <a:t>    </a:t>
            </a:r>
            <a:r>
              <a:rPr lang="zh-CN" altLang="en-US" sz="2400" b="1" dirty="0">
                <a:latin typeface="宋体" pitchFamily="2" charset="-122"/>
              </a:rPr>
              <a:t>数据库管理系统是指对数据进行管理的软件系统</a:t>
            </a:r>
            <a:r>
              <a:rPr lang="en-US" altLang="zh-CN" sz="2400" b="1" dirty="0">
                <a:latin typeface="宋体" pitchFamily="2" charset="-122"/>
              </a:rPr>
              <a:t>,</a:t>
            </a:r>
            <a:r>
              <a:rPr lang="zh-CN" altLang="en-US" sz="2400" b="1" dirty="0">
                <a:latin typeface="宋体" pitchFamily="2" charset="-122"/>
              </a:rPr>
              <a:t>是数据库系统的核心</a:t>
            </a:r>
            <a:r>
              <a:rPr lang="en-US" altLang="zh-CN" sz="2400" b="1" dirty="0">
                <a:latin typeface="宋体" pitchFamily="2" charset="-122"/>
              </a:rPr>
              <a:t>, </a:t>
            </a:r>
            <a:r>
              <a:rPr lang="zh-CN" altLang="en-US" sz="2400" b="1" dirty="0"/>
              <a:t>主要目的是使数据作为一种可管理的资源</a:t>
            </a:r>
            <a:r>
              <a:rPr lang="en-US" altLang="zh-CN" sz="2400" b="1" dirty="0"/>
              <a:t>,</a:t>
            </a:r>
            <a:r>
              <a:rPr lang="zh-CN" altLang="en-US" sz="2400" b="1" dirty="0"/>
              <a:t>从而使数据易于为各种用户所共享</a:t>
            </a:r>
            <a:r>
              <a:rPr lang="en-US" altLang="zh-CN" sz="2400" b="1" dirty="0"/>
              <a:t>,</a:t>
            </a:r>
            <a:r>
              <a:rPr lang="zh-CN" altLang="en-US" sz="2400" b="1" dirty="0"/>
              <a:t>同时还能保证数据的安全性、可靠性、完整性、一致性和高度独立性。应具备的功能：</a:t>
            </a:r>
            <a:r>
              <a:rPr lang="zh-CN" altLang="en-US" sz="2400" dirty="0">
                <a:latin typeface="宋体" pitchFamily="2" charset="-122"/>
              </a:rPr>
              <a:t> </a:t>
            </a:r>
            <a:endParaRPr lang="zh-CN" altLang="en-US" sz="2400" b="1" dirty="0">
              <a:latin typeface="宋体" pitchFamily="2" charset="-122"/>
            </a:endParaRPr>
          </a:p>
          <a:p>
            <a:pPr>
              <a:spcBef>
                <a:spcPct val="20000"/>
              </a:spcBef>
            </a:pPr>
            <a:r>
              <a:rPr lang="zh-CN" altLang="en-US" b="1" dirty="0" smtClean="0"/>
              <a:t>                               </a:t>
            </a:r>
            <a:r>
              <a:rPr lang="zh-CN" altLang="en-US" sz="2400" b="1" dirty="0" smtClean="0"/>
              <a:t>数据库定义</a:t>
            </a:r>
          </a:p>
          <a:p>
            <a:pPr>
              <a:spcBef>
                <a:spcPct val="20000"/>
              </a:spcBef>
            </a:pPr>
            <a:r>
              <a:rPr lang="zh-CN" altLang="en-US" sz="2400" b="1" dirty="0" smtClean="0"/>
              <a:t>                       数据库的操纵</a:t>
            </a:r>
          </a:p>
          <a:p>
            <a:pPr>
              <a:spcBef>
                <a:spcPct val="20000"/>
              </a:spcBef>
            </a:pPr>
            <a:r>
              <a:rPr lang="zh-CN" altLang="en-US" sz="2400" b="1" dirty="0" smtClean="0"/>
              <a:t>                       数据库查询</a:t>
            </a:r>
          </a:p>
          <a:p>
            <a:pPr>
              <a:spcBef>
                <a:spcPct val="20000"/>
              </a:spcBef>
            </a:pPr>
            <a:r>
              <a:rPr lang="zh-CN" altLang="en-US" sz="2400" b="1" dirty="0" smtClean="0"/>
              <a:t>                       数据库控制</a:t>
            </a:r>
          </a:p>
          <a:p>
            <a:pPr>
              <a:spcBef>
                <a:spcPct val="20000"/>
              </a:spcBef>
            </a:pPr>
            <a:r>
              <a:rPr lang="zh-CN" altLang="en-US" sz="2400" b="1" dirty="0" smtClean="0"/>
              <a:t>                       数据库通信 </a:t>
            </a:r>
            <a:endParaRPr lang="zh-CN" altLang="en-US" sz="2400" b="1" dirty="0" smtClean="0">
              <a:latin typeface="宋体" pitchFamily="2" charset="-122"/>
            </a:endParaRPr>
          </a:p>
          <a:p>
            <a:r>
              <a:rPr lang="zh-CN" altLang="en-US" sz="2400" dirty="0" smtClean="0">
                <a:latin typeface="宋体" pitchFamily="2" charset="-122"/>
              </a:rPr>
              <a:t>   </a:t>
            </a:r>
            <a:endParaRPr lang="zh-CN" altLang="en-US" sz="2400" dirty="0">
              <a:latin typeface="宋体" pitchFamily="2" charset="-122"/>
            </a:endParaRPr>
          </a:p>
        </p:txBody>
      </p:sp>
      <p:sp>
        <p:nvSpPr>
          <p:cNvPr id="14" name="Rectangle 2"/>
          <p:cNvSpPr txBox="1">
            <a:spLocks noChangeArrowheads="1"/>
          </p:cNvSpPr>
          <p:nvPr/>
        </p:nvSpPr>
        <p:spPr bwMode="white">
          <a:xfrm>
            <a:off x="476592" y="18864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latin typeface="微软雅黑" pitchFamily="34" charset="-122"/>
                <a:ea typeface="微软雅黑" pitchFamily="34" charset="-122"/>
              </a:rPr>
              <a:t>数据库管理系统</a:t>
            </a:r>
            <a:endParaRPr lang="en-US" altLang="zh-CN"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7"/>
          <p:cNvSpPr>
            <a:spLocks noGrp="1"/>
          </p:cNvSpPr>
          <p:nvPr>
            <p:ph idx="1"/>
          </p:nvPr>
        </p:nvSpPr>
        <p:spPr/>
        <p:txBody>
          <a:bodyPr/>
          <a:lstStyle/>
          <a:p>
            <a:pPr eaLnBrk="1" hangingPunct="1">
              <a:lnSpc>
                <a:spcPct val="112000"/>
              </a:lnSpc>
              <a:spcBef>
                <a:spcPts val="600"/>
              </a:spcBef>
              <a:spcAft>
                <a:spcPts val="600"/>
              </a:spcAft>
            </a:pPr>
            <a:r>
              <a:rPr lang="zh-CN" altLang="en-US" smtClean="0"/>
              <a:t>数据库管理系统的功能</a:t>
            </a:r>
          </a:p>
        </p:txBody>
      </p:sp>
      <p:graphicFrame>
        <p:nvGraphicFramePr>
          <p:cNvPr id="9" name="图示 8"/>
          <p:cNvGraphicFramePr/>
          <p:nvPr>
            <p:extLst>
              <p:ext uri="{D42A27DB-BD31-4B8C-83A1-F6EECF244321}">
                <p14:modId xmlns:p14="http://schemas.microsoft.com/office/powerpoint/2010/main" xmlns="" val="2597813956"/>
              </p:ext>
            </p:extLst>
          </p:nvPr>
        </p:nvGraphicFramePr>
        <p:xfrm>
          <a:off x="1905000" y="2057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15118949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idx="4294967295"/>
          </p:nvPr>
        </p:nvSpPr>
        <p:spPr>
          <a:xfrm>
            <a:off x="611560" y="0"/>
            <a:ext cx="8308975" cy="1143000"/>
          </a:xfrm>
        </p:spPr>
        <p:txBody>
          <a:bodyPr/>
          <a:lstStyle/>
          <a:p>
            <a:pPr>
              <a:defRPr/>
            </a:pPr>
            <a:r>
              <a:rPr lang="zh-CN" altLang="en-US" dirty="0" smtClean="0">
                <a:latin typeface="微软雅黑" pitchFamily="34" charset="-122"/>
                <a:ea typeface="微软雅黑" pitchFamily="34" charset="-122"/>
              </a:rPr>
              <a:t>计算机的起源</a:t>
            </a:r>
          </a:p>
        </p:txBody>
      </p:sp>
      <p:sp>
        <p:nvSpPr>
          <p:cNvPr id="20483" name="内容占位符 2"/>
          <p:cNvSpPr>
            <a:spLocks noGrp="1"/>
          </p:cNvSpPr>
          <p:nvPr>
            <p:ph idx="4294967295"/>
          </p:nvPr>
        </p:nvSpPr>
        <p:spPr>
          <a:xfrm>
            <a:off x="533400" y="3048000"/>
            <a:ext cx="3962400" cy="3048000"/>
          </a:xfrm>
        </p:spPr>
        <p:txBody>
          <a:bodyPr/>
          <a:lstStyle/>
          <a:p>
            <a:pPr lvl="1" eaLnBrk="1" hangingPunct="1">
              <a:lnSpc>
                <a:spcPct val="125000"/>
              </a:lnSpc>
              <a:spcBef>
                <a:spcPct val="0"/>
              </a:spcBef>
            </a:pPr>
            <a:r>
              <a:rPr lang="en-US" altLang="zh-CN" sz="2400" b="1" dirty="0" smtClean="0">
                <a:ea typeface="幼圆" pitchFamily="49" charset="-122"/>
              </a:rPr>
              <a:t>5000</a:t>
            </a:r>
            <a:r>
              <a:rPr lang="zh-CN" altLang="en-US" sz="2400" b="1" dirty="0" smtClean="0">
                <a:ea typeface="幼圆" pitchFamily="49" charset="-122"/>
              </a:rPr>
              <a:t>次加法</a:t>
            </a:r>
            <a:r>
              <a:rPr lang="en-US" altLang="zh-CN" sz="2400" b="1" dirty="0" smtClean="0">
                <a:ea typeface="幼圆" pitchFamily="49" charset="-122"/>
              </a:rPr>
              <a:t>/</a:t>
            </a:r>
            <a:r>
              <a:rPr lang="zh-CN" altLang="en-US" sz="2400" b="1" dirty="0" smtClean="0">
                <a:ea typeface="幼圆" pitchFamily="49" charset="-122"/>
              </a:rPr>
              <a:t>秒</a:t>
            </a:r>
          </a:p>
          <a:p>
            <a:pPr lvl="1" eaLnBrk="1" hangingPunct="1">
              <a:lnSpc>
                <a:spcPct val="125000"/>
              </a:lnSpc>
              <a:spcBef>
                <a:spcPct val="0"/>
              </a:spcBef>
            </a:pPr>
            <a:r>
              <a:rPr lang="zh-CN" altLang="en-US" sz="2400" b="1" dirty="0" smtClean="0">
                <a:ea typeface="幼圆" pitchFamily="49" charset="-122"/>
              </a:rPr>
              <a:t>体重</a:t>
            </a:r>
            <a:r>
              <a:rPr lang="en-US" altLang="zh-CN" sz="2400" b="1" dirty="0" smtClean="0">
                <a:ea typeface="幼圆" pitchFamily="49" charset="-122"/>
              </a:rPr>
              <a:t>28</a:t>
            </a:r>
            <a:r>
              <a:rPr lang="zh-CN" altLang="en-US" sz="2400" b="1" dirty="0" smtClean="0">
                <a:ea typeface="幼圆" pitchFamily="49" charset="-122"/>
              </a:rPr>
              <a:t>吨</a:t>
            </a:r>
          </a:p>
          <a:p>
            <a:pPr lvl="1" eaLnBrk="1" hangingPunct="1">
              <a:lnSpc>
                <a:spcPct val="125000"/>
              </a:lnSpc>
              <a:spcBef>
                <a:spcPct val="0"/>
              </a:spcBef>
            </a:pPr>
            <a:r>
              <a:rPr lang="zh-CN" altLang="en-US" sz="2400" b="1" dirty="0" smtClean="0">
                <a:ea typeface="幼圆" pitchFamily="49" charset="-122"/>
              </a:rPr>
              <a:t>占地</a:t>
            </a:r>
            <a:r>
              <a:rPr lang="en-US" altLang="zh-CN" sz="2400" b="1" dirty="0" smtClean="0">
                <a:ea typeface="幼圆" pitchFamily="49" charset="-122"/>
              </a:rPr>
              <a:t>170m</a:t>
            </a:r>
            <a:r>
              <a:rPr lang="en-US" altLang="zh-CN" sz="2400" b="1" baseline="30000" dirty="0" smtClean="0">
                <a:ea typeface="幼圆" pitchFamily="49" charset="-122"/>
              </a:rPr>
              <a:t>2</a:t>
            </a:r>
          </a:p>
          <a:p>
            <a:pPr lvl="1" eaLnBrk="1" hangingPunct="1">
              <a:lnSpc>
                <a:spcPct val="125000"/>
              </a:lnSpc>
              <a:spcBef>
                <a:spcPct val="0"/>
              </a:spcBef>
            </a:pPr>
            <a:r>
              <a:rPr lang="en-US" altLang="zh-CN" sz="2400" b="1" dirty="0" smtClean="0">
                <a:ea typeface="幼圆" pitchFamily="49" charset="-122"/>
              </a:rPr>
              <a:t>18800</a:t>
            </a:r>
            <a:r>
              <a:rPr lang="zh-CN" altLang="en-US" sz="2400" b="1" dirty="0" smtClean="0">
                <a:ea typeface="幼圆" pitchFamily="49" charset="-122"/>
              </a:rPr>
              <a:t>只电子管</a:t>
            </a:r>
          </a:p>
          <a:p>
            <a:pPr lvl="1" eaLnBrk="1" hangingPunct="1">
              <a:lnSpc>
                <a:spcPct val="125000"/>
              </a:lnSpc>
              <a:spcBef>
                <a:spcPct val="0"/>
              </a:spcBef>
            </a:pPr>
            <a:r>
              <a:rPr lang="en-US" altLang="zh-CN" sz="2400" b="1" dirty="0" smtClean="0">
                <a:ea typeface="幼圆" pitchFamily="49" charset="-122"/>
              </a:rPr>
              <a:t>1500</a:t>
            </a:r>
            <a:r>
              <a:rPr lang="zh-CN" altLang="en-US" sz="2400" b="1" dirty="0" smtClean="0">
                <a:ea typeface="幼圆" pitchFamily="49" charset="-122"/>
              </a:rPr>
              <a:t>个继电器</a:t>
            </a:r>
            <a:endParaRPr lang="en-US" altLang="zh-CN" sz="2400" b="1" dirty="0" smtClean="0">
              <a:ea typeface="幼圆" pitchFamily="49" charset="-122"/>
            </a:endParaRPr>
          </a:p>
          <a:p>
            <a:pPr lvl="1" eaLnBrk="1" hangingPunct="1">
              <a:lnSpc>
                <a:spcPct val="125000"/>
              </a:lnSpc>
              <a:spcBef>
                <a:spcPct val="0"/>
              </a:spcBef>
            </a:pPr>
            <a:r>
              <a:rPr lang="en-US" altLang="zh-CN" sz="2400" b="1" dirty="0" smtClean="0">
                <a:ea typeface="幼圆" pitchFamily="49" charset="-122"/>
              </a:rPr>
              <a:t>6000</a:t>
            </a:r>
            <a:r>
              <a:rPr lang="zh-CN" altLang="en-US" sz="2400" b="1" dirty="0" smtClean="0">
                <a:ea typeface="幼圆" pitchFamily="49" charset="-122"/>
              </a:rPr>
              <a:t>多个开关</a:t>
            </a:r>
          </a:p>
          <a:p>
            <a:pPr lvl="1" eaLnBrk="1" hangingPunct="1">
              <a:lnSpc>
                <a:spcPct val="125000"/>
              </a:lnSpc>
              <a:spcBef>
                <a:spcPct val="0"/>
              </a:spcBef>
            </a:pPr>
            <a:r>
              <a:rPr lang="zh-CN" altLang="en-US" sz="2400" b="1" dirty="0" smtClean="0">
                <a:ea typeface="幼圆" pitchFamily="49" charset="-122"/>
              </a:rPr>
              <a:t>功率</a:t>
            </a:r>
            <a:r>
              <a:rPr lang="en-US" altLang="zh-CN" sz="2400" b="1" dirty="0" smtClean="0">
                <a:ea typeface="幼圆" pitchFamily="49" charset="-122"/>
              </a:rPr>
              <a:t>150KW</a:t>
            </a:r>
            <a:endParaRPr lang="zh-CN" altLang="en-US" sz="2400" b="1" dirty="0" smtClean="0"/>
          </a:p>
        </p:txBody>
      </p:sp>
      <p:pic>
        <p:nvPicPr>
          <p:cNvPr id="20484" name="Picture 5" descr="2-1"/>
          <p:cNvPicPr>
            <a:picLocks noChangeAspect="1" noChangeArrowheads="1"/>
          </p:cNvPicPr>
          <p:nvPr/>
        </p:nvPicPr>
        <p:blipFill>
          <a:blip r:embed="rId3" cstate="print"/>
          <a:srcRect/>
          <a:stretch>
            <a:fillRect/>
          </a:stretch>
        </p:blipFill>
        <p:spPr bwMode="auto">
          <a:xfrm>
            <a:off x="5029200" y="2514600"/>
            <a:ext cx="3657600" cy="3846513"/>
          </a:xfrm>
          <a:prstGeom prst="rect">
            <a:avLst/>
          </a:prstGeom>
          <a:noFill/>
          <a:ln w="9525">
            <a:noFill/>
            <a:miter lim="800000"/>
            <a:headEnd/>
            <a:tailEnd/>
          </a:ln>
        </p:spPr>
      </p:pic>
      <p:sp>
        <p:nvSpPr>
          <p:cNvPr id="20485" name="内容占位符 2"/>
          <p:cNvSpPr txBox="1">
            <a:spLocks noChangeArrowheads="1"/>
          </p:cNvSpPr>
          <p:nvPr/>
        </p:nvSpPr>
        <p:spPr bwMode="auto">
          <a:xfrm>
            <a:off x="381000" y="1752600"/>
            <a:ext cx="8382000" cy="1100336"/>
          </a:xfrm>
          <a:prstGeom prst="rect">
            <a:avLst/>
          </a:prstGeom>
          <a:noFill/>
          <a:ln w="9525">
            <a:noFill/>
            <a:miter lim="800000"/>
            <a:headEnd/>
            <a:tailEnd/>
          </a:ln>
        </p:spPr>
        <p:txBody>
          <a:bodyPr/>
          <a:lstStyle/>
          <a:p>
            <a:pPr marL="342900" indent="-342900" eaLnBrk="0" hangingPunct="0">
              <a:lnSpc>
                <a:spcPct val="125000"/>
              </a:lnSpc>
              <a:spcBef>
                <a:spcPct val="20000"/>
              </a:spcBef>
              <a:buClr>
                <a:schemeClr val="hlink"/>
              </a:buClr>
              <a:buSzPct val="70000"/>
              <a:buFont typeface="Wingdings" pitchFamily="2" charset="2"/>
              <a:buChar char="v"/>
            </a:pPr>
            <a:r>
              <a:rPr lang="en-US" altLang="zh-CN" sz="2800" b="1" dirty="0"/>
              <a:t>1946</a:t>
            </a:r>
            <a:r>
              <a:rPr lang="zh-CN" altLang="en-US" sz="2800" b="1" dirty="0"/>
              <a:t>年</a:t>
            </a:r>
            <a:r>
              <a:rPr lang="en-US" altLang="zh-CN" sz="2800" b="1" dirty="0"/>
              <a:t>2</a:t>
            </a:r>
            <a:r>
              <a:rPr lang="zh-CN" altLang="en-US" sz="2800" b="1" dirty="0"/>
              <a:t>月世界上第一</a:t>
            </a:r>
            <a:r>
              <a:rPr lang="zh-CN" altLang="en-US" sz="2800" b="1" dirty="0" smtClean="0"/>
              <a:t>台</a:t>
            </a:r>
            <a:r>
              <a:rPr lang="zh-CN" altLang="en-US" sz="2800" b="1" dirty="0"/>
              <a:t>通用</a:t>
            </a:r>
            <a:r>
              <a:rPr lang="zh-CN" altLang="en-US" sz="2800" b="1" dirty="0" smtClean="0"/>
              <a:t>计算机</a:t>
            </a:r>
            <a:r>
              <a:rPr lang="en-US" altLang="zh-CN" sz="2800" b="1" dirty="0"/>
              <a:t>ENIAC</a:t>
            </a:r>
            <a:r>
              <a:rPr lang="zh-CN" altLang="en-US" sz="2800" b="1" dirty="0"/>
              <a:t>在美国的宾夕法尼亚大学诞生</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内容占位符 7"/>
          <p:cNvSpPr>
            <a:spLocks noGrp="1"/>
          </p:cNvSpPr>
          <p:nvPr>
            <p:ph idx="1"/>
          </p:nvPr>
        </p:nvSpPr>
        <p:spPr/>
        <p:txBody>
          <a:bodyPr/>
          <a:lstStyle/>
          <a:p>
            <a:pPr lvl="1" eaLnBrk="1" hangingPunct="1">
              <a:lnSpc>
                <a:spcPct val="112000"/>
              </a:lnSpc>
              <a:spcBef>
                <a:spcPts val="600"/>
              </a:spcBef>
              <a:spcAft>
                <a:spcPts val="600"/>
              </a:spcAft>
            </a:pPr>
            <a:r>
              <a:rPr lang="en-US" altLang="zh-CN" sz="2400" dirty="0" smtClean="0"/>
              <a:t>Access</a:t>
            </a:r>
            <a:r>
              <a:rPr lang="zh-CN" altLang="en-US" sz="2400" dirty="0" smtClean="0"/>
              <a:t>是个人电脑使用的</a:t>
            </a:r>
            <a:r>
              <a:rPr lang="en-US" altLang="zh-CN" sz="2400" dirty="0" smtClean="0"/>
              <a:t>DBMS</a:t>
            </a:r>
          </a:p>
          <a:p>
            <a:pPr lvl="1" eaLnBrk="1" hangingPunct="1">
              <a:lnSpc>
                <a:spcPct val="112000"/>
              </a:lnSpc>
              <a:spcBef>
                <a:spcPts val="600"/>
              </a:spcBef>
              <a:spcAft>
                <a:spcPts val="600"/>
              </a:spcAft>
            </a:pPr>
            <a:r>
              <a:rPr lang="en-US" altLang="zh-CN" sz="2400" dirty="0" smtClean="0"/>
              <a:t>Oracle</a:t>
            </a:r>
            <a:r>
              <a:rPr lang="zh-CN" altLang="en-US" sz="2400" dirty="0" smtClean="0"/>
              <a:t>和</a:t>
            </a:r>
            <a:r>
              <a:rPr lang="en-US" altLang="zh-CN" sz="2400" dirty="0" smtClean="0"/>
              <a:t>SQL Server</a:t>
            </a:r>
            <a:r>
              <a:rPr lang="zh-CN" altLang="en-US" sz="2400" dirty="0" smtClean="0"/>
              <a:t>是在大中型主机上使用的</a:t>
            </a:r>
            <a:r>
              <a:rPr lang="en-US" altLang="zh-CN" sz="2400" dirty="0" smtClean="0"/>
              <a:t>DBMS</a:t>
            </a:r>
          </a:p>
          <a:p>
            <a:pPr lvl="1" eaLnBrk="1" hangingPunct="1">
              <a:lnSpc>
                <a:spcPct val="112000"/>
              </a:lnSpc>
              <a:spcBef>
                <a:spcPts val="600"/>
              </a:spcBef>
              <a:spcAft>
                <a:spcPts val="600"/>
              </a:spcAft>
            </a:pPr>
            <a:r>
              <a:rPr lang="en-US" altLang="zh-CN" sz="2400" dirty="0" err="1" smtClean="0"/>
              <a:t>MySQL</a:t>
            </a:r>
            <a:r>
              <a:rPr lang="zh-CN" altLang="en-US" sz="2400" dirty="0" smtClean="0"/>
              <a:t>是一种流行的开源</a:t>
            </a:r>
            <a:r>
              <a:rPr lang="en-US" altLang="zh-CN" sz="2400" dirty="0" smtClean="0"/>
              <a:t>DBMS</a:t>
            </a:r>
            <a:endParaRPr lang="zh-CN" altLang="en-US" sz="2400" dirty="0" smtClean="0"/>
          </a:p>
        </p:txBody>
      </p:sp>
    </p:spTree>
    <p:extLst>
      <p:ext uri="{BB962C8B-B14F-4D97-AF65-F5344CB8AC3E}">
        <p14:creationId xmlns:p14="http://schemas.microsoft.com/office/powerpoint/2010/main" xmlns="" val="3206864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a:spLocks/>
          </p:cNvSpPr>
          <p:nvPr/>
        </p:nvSpPr>
        <p:spPr>
          <a:xfrm>
            <a:off x="0" y="919164"/>
            <a:ext cx="8540750" cy="1219200"/>
          </a:xfrm>
          <a:prstGeom prst="rect">
            <a:avLst/>
          </a:prstGeom>
        </p:spPr>
        <p:txBody>
          <a:bodyPr>
            <a:normAutofit/>
          </a:bodyPr>
          <a:lstStyle/>
          <a:p>
            <a:pPr marL="365760" indent="-256032" fontAlgn="auto">
              <a:spcBef>
                <a:spcPts val="400"/>
              </a:spcBef>
              <a:spcAft>
                <a:spcPts val="0"/>
              </a:spcAft>
              <a:buClr>
                <a:schemeClr val="accent1"/>
              </a:buClr>
              <a:buSzPct val="68000"/>
              <a:defRPr/>
            </a:pPr>
            <a:endParaRPr lang="en-US" altLang="zh-CN" sz="2800" dirty="0">
              <a:solidFill>
                <a:srgbClr val="000000"/>
              </a:solidFill>
              <a:latin typeface="+mn-lt"/>
              <a:ea typeface="+mn-ea"/>
            </a:endParaRPr>
          </a:p>
        </p:txBody>
      </p:sp>
      <p:sp>
        <p:nvSpPr>
          <p:cNvPr id="9" name="Rectangle 3"/>
          <p:cNvSpPr>
            <a:spLocks noChangeArrowheads="1"/>
          </p:cNvSpPr>
          <p:nvPr/>
        </p:nvSpPr>
        <p:spPr bwMode="auto">
          <a:xfrm>
            <a:off x="1082675" y="1905000"/>
            <a:ext cx="1784350" cy="647700"/>
          </a:xfrm>
          <a:prstGeom prst="rect">
            <a:avLst/>
          </a:prstGeom>
          <a:solidFill>
            <a:schemeClr val="accent2"/>
          </a:solidFill>
          <a:ln w="9525">
            <a:miter lim="800000"/>
            <a:headEnd/>
            <a:tailEnd/>
          </a:ln>
          <a:scene3d>
            <a:camera prst="legacyObliqueTopRight"/>
            <a:lightRig rig="legacyFlat3" dir="b"/>
          </a:scene3d>
          <a:sp3d extrusionH="125400" prstMaterial="legacyMatte">
            <a:bevelT w="13500" h="13500" prst="angle"/>
            <a:bevelB w="13500" h="13500" prst="angle"/>
            <a:extrusionClr>
              <a:schemeClr val="accent2"/>
            </a:extrusionClr>
            <a:contourClr>
              <a:schemeClr val="accent2"/>
            </a:contourClr>
          </a:sp3d>
        </p:spPr>
        <p:txBody>
          <a:bodyPr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bg1"/>
                </a:solidFill>
                <a:latin typeface="Times New Roman" panose="02020603050405020304" pitchFamily="18" charset="0"/>
                <a:ea typeface="华文新魏" panose="02010800040101010101" pitchFamily="2" charset="-122"/>
              </a:rPr>
              <a:t>现实世界</a:t>
            </a:r>
          </a:p>
        </p:txBody>
      </p:sp>
      <p:sp>
        <p:nvSpPr>
          <p:cNvPr id="10" name="Rectangle 4"/>
          <p:cNvSpPr>
            <a:spLocks noChangeArrowheads="1"/>
          </p:cNvSpPr>
          <p:nvPr/>
        </p:nvSpPr>
        <p:spPr bwMode="auto">
          <a:xfrm>
            <a:off x="1066800" y="3452813"/>
            <a:ext cx="1784350" cy="647700"/>
          </a:xfrm>
          <a:prstGeom prst="rect">
            <a:avLst/>
          </a:prstGeom>
          <a:solidFill>
            <a:schemeClr val="accent2"/>
          </a:solidFill>
          <a:ln w="9525">
            <a:miter lim="800000"/>
            <a:headEnd/>
            <a:tailEnd/>
          </a:ln>
          <a:scene3d>
            <a:camera prst="legacyObliqueTopRight"/>
            <a:lightRig rig="legacyFlat3" dir="b"/>
          </a:scene3d>
          <a:sp3d extrusionH="125400" prstMaterial="legacyMatte">
            <a:bevelT w="13500" h="13500" prst="angle"/>
            <a:bevelB w="13500" h="13500" prst="angle"/>
            <a:extrusionClr>
              <a:schemeClr val="accent2"/>
            </a:extrusionClr>
            <a:contourClr>
              <a:schemeClr val="accent2"/>
            </a:contourClr>
          </a:sp3d>
        </p:spPr>
        <p:txBody>
          <a:bodyPr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bg1"/>
                </a:solidFill>
                <a:latin typeface="Times New Roman" panose="02020603050405020304" pitchFamily="18" charset="0"/>
                <a:ea typeface="华文新魏" panose="02010800040101010101" pitchFamily="2" charset="-122"/>
              </a:rPr>
              <a:t>信息世界</a:t>
            </a:r>
          </a:p>
        </p:txBody>
      </p:sp>
      <p:sp>
        <p:nvSpPr>
          <p:cNvPr id="11" name="Rectangle 5"/>
          <p:cNvSpPr>
            <a:spLocks noChangeArrowheads="1"/>
          </p:cNvSpPr>
          <p:nvPr/>
        </p:nvSpPr>
        <p:spPr bwMode="auto">
          <a:xfrm>
            <a:off x="1082675" y="5000625"/>
            <a:ext cx="1784350" cy="647700"/>
          </a:xfrm>
          <a:prstGeom prst="rect">
            <a:avLst/>
          </a:prstGeom>
          <a:solidFill>
            <a:schemeClr val="accent2"/>
          </a:solidFill>
          <a:ln w="9525">
            <a:miter lim="800000"/>
            <a:headEnd/>
            <a:tailEnd/>
          </a:ln>
          <a:scene3d>
            <a:camera prst="legacyObliqueTopRight"/>
            <a:lightRig rig="legacyFlat3" dir="b"/>
          </a:scene3d>
          <a:sp3d extrusionH="125400" prstMaterial="legacyMatte">
            <a:bevelT w="13500" h="13500" prst="angle"/>
            <a:bevelB w="13500" h="13500" prst="angle"/>
            <a:extrusionClr>
              <a:schemeClr val="accent2"/>
            </a:extrusionClr>
            <a:contourClr>
              <a:schemeClr val="accent2"/>
            </a:contourClr>
          </a:sp3d>
        </p:spPr>
        <p:txBody>
          <a:bodyPr anchor="ctr">
            <a:flatTx/>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solidFill>
                  <a:schemeClr val="bg1"/>
                </a:solidFill>
                <a:latin typeface="Times New Roman" panose="02020603050405020304" pitchFamily="18" charset="0"/>
                <a:ea typeface="华文新魏" panose="02010800040101010101" pitchFamily="2" charset="-122"/>
              </a:rPr>
              <a:t>数据世界</a:t>
            </a:r>
          </a:p>
        </p:txBody>
      </p:sp>
      <p:sp>
        <p:nvSpPr>
          <p:cNvPr id="12" name="Line 6"/>
          <p:cNvSpPr>
            <a:spLocks noChangeShapeType="1"/>
          </p:cNvSpPr>
          <p:nvPr/>
        </p:nvSpPr>
        <p:spPr bwMode="auto">
          <a:xfrm>
            <a:off x="1895475" y="2660650"/>
            <a:ext cx="0" cy="762000"/>
          </a:xfrm>
          <a:prstGeom prst="line">
            <a:avLst/>
          </a:prstGeom>
          <a:noFill/>
          <a:ln w="38100">
            <a:solidFill>
              <a:schemeClr val="tx1"/>
            </a:solidFill>
            <a:round/>
            <a:headEnd/>
            <a:tailEnd type="triangle" w="med" len="med"/>
          </a:ln>
          <a:scene3d>
            <a:camera prst="legacyObliqueTopRight"/>
            <a:lightRig rig="legacyFlat3" dir="b"/>
          </a:scene3d>
          <a:sp3d extrusionH="125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xmlns="">
                <a:noFill/>
              </a14:hiddenFill>
            </a:ext>
          </a:extLst>
        </p:spPr>
        <p:txBody>
          <a:bodyPr wrap="none" anchor="ctr">
            <a:flatTx/>
          </a:bodyPr>
          <a:lstStyle/>
          <a:p>
            <a:endParaRPr lang="en-US"/>
          </a:p>
        </p:txBody>
      </p:sp>
      <p:sp>
        <p:nvSpPr>
          <p:cNvPr id="13" name="Line 7"/>
          <p:cNvSpPr>
            <a:spLocks noChangeShapeType="1"/>
          </p:cNvSpPr>
          <p:nvPr/>
        </p:nvSpPr>
        <p:spPr bwMode="auto">
          <a:xfrm>
            <a:off x="1858963" y="4171950"/>
            <a:ext cx="0" cy="792163"/>
          </a:xfrm>
          <a:prstGeom prst="line">
            <a:avLst/>
          </a:prstGeom>
          <a:noFill/>
          <a:ln w="38100">
            <a:solidFill>
              <a:schemeClr val="tx1"/>
            </a:solidFill>
            <a:round/>
            <a:headEnd/>
            <a:tailEnd type="triangle" w="med" len="med"/>
          </a:ln>
          <a:scene3d>
            <a:camera prst="legacyObliqueTopRight"/>
            <a:lightRig rig="legacyFlat3" dir="b"/>
          </a:scene3d>
          <a:sp3d extrusionH="125400" prstMaterial="legacyMatte">
            <a:bevelT w="13500" h="13500" prst="angle"/>
            <a:bevelB w="13500" h="13500" prst="angle"/>
            <a:extrusionClr>
              <a:schemeClr val="tx1"/>
            </a:extrusionClr>
            <a:contourClr>
              <a:schemeClr val="tx1"/>
            </a:contourClr>
          </a:sp3d>
          <a:extLst>
            <a:ext uri="{909E8E84-426E-40DD-AFC4-6F175D3DCCD1}">
              <a14:hiddenFill xmlns:a14="http://schemas.microsoft.com/office/drawing/2010/main" xmlns="">
                <a:noFill/>
              </a14:hiddenFill>
            </a:ext>
          </a:extLst>
        </p:spPr>
        <p:txBody>
          <a:bodyPr wrap="none" anchor="ctr">
            <a:flatTx/>
          </a:bodyPr>
          <a:lstStyle/>
          <a:p>
            <a:endParaRPr lang="en-US"/>
          </a:p>
        </p:txBody>
      </p:sp>
      <p:sp>
        <p:nvSpPr>
          <p:cNvPr id="14" name="Rectangle 8"/>
          <p:cNvSpPr>
            <a:spLocks noChangeArrowheads="1"/>
          </p:cNvSpPr>
          <p:nvPr/>
        </p:nvSpPr>
        <p:spPr bwMode="auto">
          <a:xfrm>
            <a:off x="3079750" y="1976438"/>
            <a:ext cx="5511800" cy="636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t>人们头脑之外的客观世界，它包含客观事物及其相互联系。它是人类社会存在和发展的环境。 </a:t>
            </a:r>
            <a:r>
              <a:rPr lang="zh-CN" altLang="en-US" sz="2400" b="1" dirty="0" smtClean="0"/>
              <a:t> </a:t>
            </a:r>
            <a:r>
              <a:rPr lang="zh-CN" altLang="en-US" sz="2400" b="1" dirty="0">
                <a:solidFill>
                  <a:srgbClr val="FF33CC"/>
                </a:solidFill>
              </a:rPr>
              <a:t>如</a:t>
            </a:r>
            <a:r>
              <a:rPr lang="zh-CN" altLang="en-US" sz="2400" b="1" dirty="0"/>
              <a:t>：学生、课程、教师等</a:t>
            </a:r>
          </a:p>
          <a:p>
            <a:pPr eaLnBrk="1" hangingPunct="1"/>
            <a:endParaRPr lang="zh-CN" altLang="en-US" sz="2400" b="1" dirty="0"/>
          </a:p>
        </p:txBody>
      </p:sp>
      <p:sp>
        <p:nvSpPr>
          <p:cNvPr id="15" name="Rectangle 9"/>
          <p:cNvSpPr>
            <a:spLocks noChangeArrowheads="1"/>
          </p:cNvSpPr>
          <p:nvPr/>
        </p:nvSpPr>
        <p:spPr bwMode="auto">
          <a:xfrm>
            <a:off x="3079750" y="3544888"/>
            <a:ext cx="5295900" cy="771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信息世界，是现实世界在人们头脑中的反映</a:t>
            </a:r>
            <a:r>
              <a:rPr lang="zh-CN" altLang="en-US" sz="2400" b="1" dirty="0" smtClean="0"/>
              <a:t>。是</a:t>
            </a:r>
            <a:r>
              <a:rPr lang="zh-CN" altLang="en-US" sz="2400" b="1" dirty="0"/>
              <a:t>一种抽象化、概念化了的世界。</a:t>
            </a:r>
          </a:p>
          <a:p>
            <a:pPr eaLnBrk="1" hangingPunct="1"/>
            <a:endParaRPr lang="zh-CN" altLang="en-US" sz="2400" b="1" dirty="0"/>
          </a:p>
        </p:txBody>
      </p:sp>
      <p:sp>
        <p:nvSpPr>
          <p:cNvPr id="16" name="Rectangle 10"/>
          <p:cNvSpPr>
            <a:spLocks noChangeArrowheads="1"/>
          </p:cNvSpPr>
          <p:nvPr/>
        </p:nvSpPr>
        <p:spPr bwMode="auto">
          <a:xfrm>
            <a:off x="3079750" y="4972050"/>
            <a:ext cx="5727700" cy="749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t>现实世界中的事物及其联系，在数据世界中用数据模型描述。</a:t>
            </a:r>
          </a:p>
        </p:txBody>
      </p:sp>
      <p:sp>
        <p:nvSpPr>
          <p:cNvPr id="17" name="标题 1"/>
          <p:cNvSpPr>
            <a:spLocks noGrp="1"/>
          </p:cNvSpPr>
          <p:nvPr>
            <p:ph type="title"/>
          </p:nvPr>
        </p:nvSpPr>
        <p:spPr>
          <a:xfrm>
            <a:off x="304800" y="152400"/>
            <a:ext cx="8458200" cy="563563"/>
          </a:xfrm>
        </p:spPr>
        <p:txBody>
          <a:bodyPr/>
          <a:lstStyle/>
          <a:p>
            <a:r>
              <a:rPr lang="zh-CN" altLang="en-US" dirty="0" smtClean="0"/>
              <a:t>现实世界，信息世界，数据世界</a:t>
            </a:r>
            <a:endParaRPr lang="en-US" dirty="0"/>
          </a:p>
        </p:txBody>
      </p:sp>
    </p:spTree>
    <p:custDataLst>
      <p:tags r:id="rId1"/>
    </p:custDataLst>
    <p:extLst>
      <p:ext uri="{BB962C8B-B14F-4D97-AF65-F5344CB8AC3E}">
        <p14:creationId xmlns:p14="http://schemas.microsoft.com/office/powerpoint/2010/main" xmlns="" val="802424523"/>
      </p:ext>
    </p:extLst>
  </p:cSld>
  <p:clrMapOvr>
    <a:masterClrMapping/>
  </p:clrMapOvr>
  <p:transition>
    <p:pull dir="rd"/>
    <p:sndAc>
      <p:stSnd>
        <p:snd r:embed="rId4"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0-#ppt_w/2"/>
                                          </p:val>
                                        </p:tav>
                                        <p:tav tm="100000">
                                          <p:val>
                                            <p:strVal val="#ppt_x"/>
                                          </p:val>
                                        </p:tav>
                                      </p:tavLst>
                                    </p:anim>
                                    <p:anim calcmode="lin" valueType="num">
                                      <p:cBhvr additive="base">
                                        <p:cTn id="14"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7" presetClass="entr" presetSubtype="1"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p:cTn id="19" dur="500" fill="hold"/>
                                        <p:tgtEl>
                                          <p:spTgt spid="12"/>
                                        </p:tgtEl>
                                        <p:attrNameLst>
                                          <p:attrName>ppt_x</p:attrName>
                                        </p:attrNameLst>
                                      </p:cBhvr>
                                      <p:tavLst>
                                        <p:tav tm="0">
                                          <p:val>
                                            <p:strVal val="#ppt_x"/>
                                          </p:val>
                                        </p:tav>
                                        <p:tav tm="100000">
                                          <p:val>
                                            <p:strVal val="#ppt_x"/>
                                          </p:val>
                                        </p:tav>
                                      </p:tavLst>
                                    </p:anim>
                                    <p:anim calcmode="lin" valueType="num">
                                      <p:cBhvr>
                                        <p:cTn id="20" dur="500" fill="hold"/>
                                        <p:tgtEl>
                                          <p:spTgt spid="12"/>
                                        </p:tgtEl>
                                        <p:attrNameLst>
                                          <p:attrName>ppt_y</p:attrName>
                                        </p:attrNameLst>
                                      </p:cBhvr>
                                      <p:tavLst>
                                        <p:tav tm="0">
                                          <p:val>
                                            <p:strVal val="#ppt_y-#ppt_h/2"/>
                                          </p:val>
                                        </p:tav>
                                        <p:tav tm="100000">
                                          <p:val>
                                            <p:strVal val="#ppt_y"/>
                                          </p:val>
                                        </p:tav>
                                      </p:tavLst>
                                    </p:anim>
                                    <p:anim calcmode="lin" valueType="num">
                                      <p:cBhvr>
                                        <p:cTn id="21" dur="500" fill="hold"/>
                                        <p:tgtEl>
                                          <p:spTgt spid="12"/>
                                        </p:tgtEl>
                                        <p:attrNameLst>
                                          <p:attrName>ppt_w</p:attrName>
                                        </p:attrNameLst>
                                      </p:cBhvr>
                                      <p:tavLst>
                                        <p:tav tm="0">
                                          <p:val>
                                            <p:strVal val="#ppt_w"/>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0-#ppt_w/2"/>
                                          </p:val>
                                        </p:tav>
                                        <p:tav tm="100000">
                                          <p:val>
                                            <p:strVal val="#ppt_x"/>
                                          </p:val>
                                        </p:tav>
                                      </p:tavLst>
                                    </p:anim>
                                    <p:anim calcmode="lin" valueType="num">
                                      <p:cBhvr additive="base">
                                        <p:cTn id="2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0-#ppt_w/2"/>
                                          </p:val>
                                        </p:tav>
                                        <p:tav tm="100000">
                                          <p:val>
                                            <p:strVal val="#ppt_x"/>
                                          </p:val>
                                        </p:tav>
                                      </p:tavLst>
                                    </p:anim>
                                    <p:anim calcmode="lin" valueType="num">
                                      <p:cBhvr additive="base">
                                        <p:cTn id="34"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500" fill="hold"/>
                                        <p:tgtEl>
                                          <p:spTgt spid="13"/>
                                        </p:tgtEl>
                                        <p:attrNameLst>
                                          <p:attrName>ppt_x</p:attrName>
                                        </p:attrNameLst>
                                      </p:cBhvr>
                                      <p:tavLst>
                                        <p:tav tm="0">
                                          <p:val>
                                            <p:strVal val="#ppt_x"/>
                                          </p:val>
                                        </p:tav>
                                        <p:tav tm="100000">
                                          <p:val>
                                            <p:strVal val="#ppt_x"/>
                                          </p:val>
                                        </p:tav>
                                      </p:tavLst>
                                    </p:anim>
                                    <p:anim calcmode="lin" valueType="num">
                                      <p:cBhvr>
                                        <p:cTn id="40" dur="500" fill="hold"/>
                                        <p:tgtEl>
                                          <p:spTgt spid="13"/>
                                        </p:tgtEl>
                                        <p:attrNameLst>
                                          <p:attrName>ppt_y</p:attrName>
                                        </p:attrNameLst>
                                      </p:cBhvr>
                                      <p:tavLst>
                                        <p:tav tm="0">
                                          <p:val>
                                            <p:strVal val="#ppt_y-#ppt_h/2"/>
                                          </p:val>
                                        </p:tav>
                                        <p:tav tm="100000">
                                          <p:val>
                                            <p:strVal val="#ppt_y"/>
                                          </p:val>
                                        </p:tav>
                                      </p:tavLst>
                                    </p:anim>
                                    <p:anim calcmode="lin" valueType="num">
                                      <p:cBhvr>
                                        <p:cTn id="41" dur="500" fill="hold"/>
                                        <p:tgtEl>
                                          <p:spTgt spid="13"/>
                                        </p:tgtEl>
                                        <p:attrNameLst>
                                          <p:attrName>ppt_w</p:attrName>
                                        </p:attrNameLst>
                                      </p:cBhvr>
                                      <p:tavLst>
                                        <p:tav tm="0">
                                          <p:val>
                                            <p:strVal val="#ppt_w"/>
                                          </p:val>
                                        </p:tav>
                                        <p:tav tm="100000">
                                          <p:val>
                                            <p:strVal val="#ppt_w"/>
                                          </p:val>
                                        </p:tav>
                                      </p:tavLst>
                                    </p:anim>
                                    <p:anim calcmode="lin" valueType="num">
                                      <p:cBhvr>
                                        <p:cTn id="42"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additive="base">
                                        <p:cTn id="47" dur="500" fill="hold"/>
                                        <p:tgtEl>
                                          <p:spTgt spid="11"/>
                                        </p:tgtEl>
                                        <p:attrNameLst>
                                          <p:attrName>ppt_x</p:attrName>
                                        </p:attrNameLst>
                                      </p:cBhvr>
                                      <p:tavLst>
                                        <p:tav tm="0">
                                          <p:val>
                                            <p:strVal val="0-#ppt_w/2"/>
                                          </p:val>
                                        </p:tav>
                                        <p:tav tm="100000">
                                          <p:val>
                                            <p:strVal val="#ppt_x"/>
                                          </p:val>
                                        </p:tav>
                                      </p:tavLst>
                                    </p:anim>
                                    <p:anim calcmode="lin" valueType="num">
                                      <p:cBhvr additive="base">
                                        <p:cTn id="4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8"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 calcmode="lin" valueType="num">
                                      <p:cBhvr additive="base">
                                        <p:cTn id="53" dur="500" fill="hold"/>
                                        <p:tgtEl>
                                          <p:spTgt spid="16"/>
                                        </p:tgtEl>
                                        <p:attrNameLst>
                                          <p:attrName>ppt_x</p:attrName>
                                        </p:attrNameLst>
                                      </p:cBhvr>
                                      <p:tavLst>
                                        <p:tav tm="0">
                                          <p:val>
                                            <p:strVal val="0-#ppt_w/2"/>
                                          </p:val>
                                        </p:tav>
                                        <p:tav tm="100000">
                                          <p:val>
                                            <p:strVal val="#ppt_x"/>
                                          </p:val>
                                        </p:tav>
                                      </p:tavLst>
                                    </p:anim>
                                    <p:anim calcmode="lin" valueType="num">
                                      <p:cBhvr additive="base">
                                        <p:cTn id="54"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autoUpdateAnimBg="0"/>
      <p:bldP spid="10" grpId="0" animBg="1" autoUpdateAnimBg="0"/>
      <p:bldP spid="11" grpId="0" animBg="1" autoUpdateAnimBg="0"/>
      <p:bldP spid="14" grpId="0" autoUpdateAnimBg="0"/>
      <p:bldP spid="15" grpId="0" autoUpdateAnimBg="0"/>
      <p:bldP spid="1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8"/>
          <p:cNvSpPr txBox="1">
            <a:spLocks noChangeArrowheads="1"/>
          </p:cNvSpPr>
          <p:nvPr/>
        </p:nvSpPr>
        <p:spPr bwMode="auto">
          <a:xfrm>
            <a:off x="611188" y="1412875"/>
            <a:ext cx="8280400" cy="4943475"/>
          </a:xfrm>
          <a:prstGeom prst="rect">
            <a:avLst/>
          </a:prstGeom>
          <a:noFill/>
          <a:ln w="9525">
            <a:noFill/>
            <a:miter lim="800000"/>
            <a:headEnd/>
            <a:tailEnd/>
          </a:ln>
        </p:spPr>
        <p:txBody>
          <a:bodyPr>
            <a:spAutoFit/>
          </a:bodyPr>
          <a:lstStyle/>
          <a:p>
            <a:pPr>
              <a:lnSpc>
                <a:spcPct val="105000"/>
              </a:lnSpc>
            </a:pPr>
            <a:endParaRPr lang="en-US" altLang="zh-CN" sz="2800" b="1">
              <a:solidFill>
                <a:schemeClr val="tx2"/>
              </a:solidFill>
              <a:latin typeface="Arial" pitchFamily="34" charset="0"/>
            </a:endParaRPr>
          </a:p>
          <a:p>
            <a:pPr>
              <a:lnSpc>
                <a:spcPct val="105000"/>
              </a:lnSpc>
            </a:pPr>
            <a:r>
              <a:rPr lang="zh-CN" altLang="en-US" sz="2400" b="1"/>
              <a:t>信息世界相关术语：</a:t>
            </a:r>
            <a:endParaRPr lang="zh-CN" altLang="en-US" sz="2400" b="1">
              <a:solidFill>
                <a:srgbClr val="FF5050"/>
              </a:solidFill>
              <a:latin typeface="Arial" pitchFamily="34" charset="0"/>
            </a:endParaRPr>
          </a:p>
          <a:p>
            <a:pPr>
              <a:lnSpc>
                <a:spcPct val="130000"/>
              </a:lnSpc>
              <a:spcBef>
                <a:spcPct val="20000"/>
              </a:spcBef>
            </a:pPr>
            <a:r>
              <a:rPr lang="zh-CN" altLang="en-US" sz="2400" b="1">
                <a:solidFill>
                  <a:srgbClr val="FF33CC"/>
                </a:solidFill>
                <a:latin typeface="Arial" pitchFamily="34" charset="0"/>
              </a:rPr>
              <a:t>实体</a:t>
            </a:r>
            <a:r>
              <a:rPr lang="zh-CN" altLang="en-US" sz="2400" b="1">
                <a:latin typeface="Arial" pitchFamily="34" charset="0"/>
              </a:rPr>
              <a:t>：是指客观存在并相互区别的事物。</a:t>
            </a:r>
          </a:p>
          <a:p>
            <a:pPr>
              <a:lnSpc>
                <a:spcPct val="130000"/>
              </a:lnSpc>
              <a:spcBef>
                <a:spcPct val="20000"/>
              </a:spcBef>
            </a:pPr>
            <a:r>
              <a:rPr lang="zh-CN" altLang="en-US" b="1"/>
              <a:t>　　</a:t>
            </a:r>
            <a:r>
              <a:rPr lang="zh-CN" altLang="en-US" sz="2000"/>
              <a:t>如：一名教师、一名学生 、学生的一次选课、一次借书</a:t>
            </a:r>
            <a:r>
              <a:rPr lang="zh-CN" altLang="en-US" b="1">
                <a:latin typeface="Arial" pitchFamily="34" charset="0"/>
              </a:rPr>
              <a:t> </a:t>
            </a:r>
          </a:p>
          <a:p>
            <a:pPr>
              <a:lnSpc>
                <a:spcPct val="130000"/>
              </a:lnSpc>
              <a:spcBef>
                <a:spcPct val="20000"/>
              </a:spcBef>
            </a:pPr>
            <a:r>
              <a:rPr lang="zh-CN" altLang="en-US" sz="2400" b="1">
                <a:solidFill>
                  <a:srgbClr val="FF33CC"/>
                </a:solidFill>
              </a:rPr>
              <a:t>属性</a:t>
            </a:r>
            <a:r>
              <a:rPr lang="zh-CN" altLang="en-US" sz="2400" b="1"/>
              <a:t>：实体具有许多特性，每一个特性都称为属性。</a:t>
            </a:r>
          </a:p>
          <a:p>
            <a:pPr>
              <a:lnSpc>
                <a:spcPct val="130000"/>
              </a:lnSpc>
              <a:spcBef>
                <a:spcPct val="20000"/>
              </a:spcBef>
            </a:pPr>
            <a:r>
              <a:rPr lang="zh-CN" altLang="en-US" b="1"/>
              <a:t>　　</a:t>
            </a:r>
            <a:r>
              <a:rPr lang="zh-CN" altLang="en-US" sz="2000"/>
              <a:t>如：学生实体可由学号、姓名、性别、年龄、系别等属性构成</a:t>
            </a:r>
            <a:endParaRPr lang="zh-CN" altLang="en-US" b="1"/>
          </a:p>
          <a:p>
            <a:pPr>
              <a:lnSpc>
                <a:spcPct val="130000"/>
              </a:lnSpc>
              <a:spcBef>
                <a:spcPct val="20000"/>
              </a:spcBef>
            </a:pPr>
            <a:r>
              <a:rPr lang="zh-CN" altLang="en-US" sz="2400" b="1">
                <a:solidFill>
                  <a:srgbClr val="FF33CC"/>
                </a:solidFill>
              </a:rPr>
              <a:t>主键</a:t>
            </a:r>
            <a:r>
              <a:rPr lang="zh-CN" altLang="en-US" sz="2400" b="1"/>
              <a:t>：惟一标识实体的属性集称为主键。</a:t>
            </a:r>
          </a:p>
          <a:p>
            <a:pPr>
              <a:lnSpc>
                <a:spcPct val="130000"/>
              </a:lnSpc>
              <a:spcBef>
                <a:spcPct val="20000"/>
              </a:spcBef>
            </a:pPr>
            <a:r>
              <a:rPr lang="zh-CN" altLang="en-US" b="1"/>
              <a:t>　　</a:t>
            </a:r>
            <a:r>
              <a:rPr lang="zh-CN" altLang="en-US" sz="2000"/>
              <a:t>如：学生实体的学号可作为学生实体的主键</a:t>
            </a:r>
          </a:p>
          <a:p>
            <a:pPr>
              <a:lnSpc>
                <a:spcPct val="130000"/>
              </a:lnSpc>
              <a:spcBef>
                <a:spcPct val="20000"/>
              </a:spcBef>
            </a:pPr>
            <a:r>
              <a:rPr lang="zh-CN" altLang="en-US" sz="2400" b="1">
                <a:solidFill>
                  <a:srgbClr val="FF33CC"/>
                </a:solidFill>
              </a:rPr>
              <a:t>实体集</a:t>
            </a:r>
            <a:r>
              <a:rPr lang="zh-CN" altLang="en-US" sz="2400" b="1"/>
              <a:t>：是具有相同特性的同类实体的集合。</a:t>
            </a:r>
            <a:endParaRPr lang="zh-CN" altLang="en-US" b="1"/>
          </a:p>
          <a:p>
            <a:pPr>
              <a:lnSpc>
                <a:spcPct val="130000"/>
              </a:lnSpc>
              <a:spcBef>
                <a:spcPct val="20000"/>
              </a:spcBef>
            </a:pPr>
            <a:r>
              <a:rPr lang="zh-CN" altLang="en-US" b="1"/>
              <a:t>　　 </a:t>
            </a:r>
            <a:r>
              <a:rPr lang="zh-CN" altLang="en-US" sz="2000"/>
              <a:t>如：所有教师、所有学生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611188" y="1773238"/>
            <a:ext cx="8064500" cy="4386262"/>
          </a:xfrm>
          <a:prstGeom prst="rect">
            <a:avLst/>
          </a:prstGeom>
          <a:noFill/>
          <a:ln w="9525">
            <a:noFill/>
            <a:miter lim="800000"/>
            <a:headEnd/>
            <a:tailEnd/>
          </a:ln>
        </p:spPr>
        <p:txBody>
          <a:bodyPr>
            <a:spAutoFit/>
          </a:bodyPr>
          <a:lstStyle/>
          <a:p>
            <a:pPr>
              <a:spcBef>
                <a:spcPct val="50000"/>
              </a:spcBef>
            </a:pPr>
            <a:r>
              <a:rPr lang="zh-CN" altLang="en-US" sz="2400" b="1">
                <a:solidFill>
                  <a:srgbClr val="FF33CC"/>
                </a:solidFill>
                <a:latin typeface="Arial" pitchFamily="34" charset="0"/>
              </a:rPr>
              <a:t>实体之间的联系 ：</a:t>
            </a:r>
          </a:p>
          <a:p>
            <a:pPr>
              <a:spcBef>
                <a:spcPct val="50000"/>
              </a:spcBef>
            </a:pPr>
            <a:r>
              <a:rPr lang="zh-CN" altLang="en-US" sz="2000">
                <a:latin typeface="Arial" pitchFamily="34" charset="0"/>
              </a:rPr>
              <a:t>  </a:t>
            </a:r>
            <a:r>
              <a:rPr lang="en-US" altLang="zh-CN" sz="2400" b="1">
                <a:latin typeface="宋体" pitchFamily="2" charset="-122"/>
              </a:rPr>
              <a:t>a. </a:t>
            </a:r>
            <a:r>
              <a:rPr lang="zh-CN" altLang="en-US" sz="2400" b="1">
                <a:latin typeface="宋体" pitchFamily="2" charset="-122"/>
              </a:rPr>
              <a:t>一对一联系</a:t>
            </a:r>
            <a:r>
              <a:rPr lang="en-US" altLang="zh-CN" sz="2400" b="1">
                <a:latin typeface="宋体" pitchFamily="2" charset="-122"/>
              </a:rPr>
              <a:t>(1</a:t>
            </a:r>
            <a:r>
              <a:rPr lang="zh-CN" altLang="en-US" sz="2400" b="1">
                <a:latin typeface="宋体" pitchFamily="2" charset="-122"/>
              </a:rPr>
              <a:t>：</a:t>
            </a:r>
            <a:r>
              <a:rPr lang="en-US" altLang="zh-CN" sz="2400" b="1">
                <a:latin typeface="宋体" pitchFamily="2" charset="-122"/>
              </a:rPr>
              <a:t>1)</a:t>
            </a:r>
          </a:p>
          <a:p>
            <a:pPr>
              <a:spcBef>
                <a:spcPct val="50000"/>
              </a:spcBef>
            </a:pPr>
            <a:r>
              <a:rPr lang="zh-CN" altLang="en-US"/>
              <a:t>　　</a:t>
            </a:r>
            <a:r>
              <a:rPr lang="zh-CN" altLang="en-US" sz="2000"/>
              <a:t>如：学校里一个班级中有一个正班长，而一个正班长只在一个班级中任职，则班级与班长之间具有一对一联系。</a:t>
            </a:r>
          </a:p>
          <a:p>
            <a:pPr>
              <a:spcBef>
                <a:spcPct val="50000"/>
              </a:spcBef>
            </a:pPr>
            <a:r>
              <a:rPr lang="zh-CN" altLang="en-US" sz="2400" b="1"/>
              <a:t>  </a:t>
            </a:r>
            <a:r>
              <a:rPr lang="en-US" altLang="zh-CN" sz="2400" b="1">
                <a:latin typeface="宋体" pitchFamily="2" charset="-122"/>
              </a:rPr>
              <a:t>b.</a:t>
            </a:r>
            <a:r>
              <a:rPr lang="zh-CN" altLang="en-US" sz="2400" b="1">
                <a:latin typeface="宋体" pitchFamily="2" charset="-122"/>
              </a:rPr>
              <a:t>一对多联系</a:t>
            </a:r>
            <a:r>
              <a:rPr lang="en-US" altLang="zh-CN" sz="2400" b="1">
                <a:latin typeface="宋体" pitchFamily="2" charset="-122"/>
              </a:rPr>
              <a:t>(1</a:t>
            </a:r>
            <a:r>
              <a:rPr lang="zh-CN" altLang="en-US" sz="2400" b="1">
                <a:latin typeface="宋体" pitchFamily="2" charset="-122"/>
              </a:rPr>
              <a:t>：</a:t>
            </a:r>
            <a:r>
              <a:rPr lang="en-US" altLang="zh-CN" sz="2400" b="1">
                <a:latin typeface="宋体" pitchFamily="2" charset="-122"/>
              </a:rPr>
              <a:t>n)</a:t>
            </a:r>
          </a:p>
          <a:p>
            <a:pPr>
              <a:spcBef>
                <a:spcPct val="50000"/>
              </a:spcBef>
            </a:pPr>
            <a:r>
              <a:rPr lang="zh-CN" altLang="en-US"/>
              <a:t>　　</a:t>
            </a:r>
            <a:r>
              <a:rPr lang="zh-CN" altLang="en-US" sz="2000"/>
              <a:t>如：一个班级中有若干名学生，而每个学生只在一个班级中学习，则班级与学生之间具有一对多联系。</a:t>
            </a:r>
          </a:p>
          <a:p>
            <a:pPr>
              <a:spcBef>
                <a:spcPct val="50000"/>
              </a:spcBef>
            </a:pPr>
            <a:r>
              <a:rPr lang="zh-CN" altLang="en-US" sz="2400">
                <a:latin typeface="宋体" pitchFamily="2" charset="-122"/>
              </a:rPr>
              <a:t>  </a:t>
            </a:r>
            <a:r>
              <a:rPr lang="en-US" altLang="zh-CN" sz="2400" b="1">
                <a:latin typeface="宋体" pitchFamily="2" charset="-122"/>
              </a:rPr>
              <a:t>c.</a:t>
            </a:r>
            <a:r>
              <a:rPr lang="zh-CN" altLang="en-US" sz="2400" b="1">
                <a:latin typeface="宋体" pitchFamily="2" charset="-122"/>
              </a:rPr>
              <a:t>多对多联系</a:t>
            </a:r>
            <a:r>
              <a:rPr lang="en-US" altLang="zh-CN" sz="2400" b="1">
                <a:latin typeface="宋体" pitchFamily="2" charset="-122"/>
              </a:rPr>
              <a:t>(m</a:t>
            </a:r>
            <a:r>
              <a:rPr lang="zh-CN" altLang="en-US" sz="2400" b="1">
                <a:latin typeface="宋体" pitchFamily="2" charset="-122"/>
              </a:rPr>
              <a:t>：</a:t>
            </a:r>
            <a:r>
              <a:rPr lang="en-US" altLang="zh-CN" sz="2400" b="1">
                <a:latin typeface="宋体" pitchFamily="2" charset="-122"/>
              </a:rPr>
              <a:t>n)</a:t>
            </a:r>
          </a:p>
          <a:p>
            <a:pPr>
              <a:spcBef>
                <a:spcPct val="50000"/>
              </a:spcBef>
            </a:pPr>
            <a:r>
              <a:rPr lang="zh-CN" altLang="en-US"/>
              <a:t>　　</a:t>
            </a:r>
            <a:r>
              <a:rPr lang="zh-CN" altLang="en-US" sz="2000"/>
              <a:t>如：一门课程同时有若干名学生选修，而一名学生可以同时选修多门课程，则课程与学生之间具有多对多联系。</a:t>
            </a:r>
            <a:endParaRPr lang="zh-CN" altLang="en-US" sz="2000">
              <a:latin typeface="Arial"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323850" y="1268413"/>
            <a:ext cx="8280400" cy="4760912"/>
          </a:xfrm>
          <a:prstGeom prst="rect">
            <a:avLst/>
          </a:prstGeom>
          <a:noFill/>
          <a:ln w="9525">
            <a:noFill/>
            <a:miter lim="800000"/>
            <a:headEnd/>
            <a:tailEnd/>
          </a:ln>
        </p:spPr>
        <p:txBody>
          <a:bodyPr>
            <a:spAutoFit/>
          </a:bodyPr>
          <a:lstStyle/>
          <a:p>
            <a:pPr>
              <a:lnSpc>
                <a:spcPct val="110000"/>
              </a:lnSpc>
              <a:spcBef>
                <a:spcPct val="25000"/>
              </a:spcBef>
            </a:pPr>
            <a:endParaRPr lang="en-US" altLang="zh-CN" sz="2400" b="1" dirty="0">
              <a:latin typeface="Arial" pitchFamily="34" charset="0"/>
            </a:endParaRPr>
          </a:p>
          <a:p>
            <a:pPr>
              <a:lnSpc>
                <a:spcPct val="110000"/>
              </a:lnSpc>
              <a:spcBef>
                <a:spcPct val="25000"/>
              </a:spcBef>
            </a:pPr>
            <a:r>
              <a:rPr lang="en-US" altLang="zh-CN" sz="2400" b="1" dirty="0">
                <a:latin typeface="Arial" pitchFamily="34" charset="0"/>
              </a:rPr>
              <a:t>    3.</a:t>
            </a:r>
            <a:r>
              <a:rPr lang="zh-CN" altLang="en-US" sz="2400" b="1" dirty="0">
                <a:latin typeface="Arial" pitchFamily="34" charset="0"/>
              </a:rPr>
              <a:t>数据世界</a:t>
            </a:r>
          </a:p>
          <a:p>
            <a:pPr>
              <a:lnSpc>
                <a:spcPct val="110000"/>
              </a:lnSpc>
              <a:spcBef>
                <a:spcPct val="25000"/>
              </a:spcBef>
            </a:pPr>
            <a:r>
              <a:rPr lang="zh-CN" altLang="en-US" sz="2000" dirty="0">
                <a:latin typeface="宋体" pitchFamily="2" charset="-122"/>
              </a:rPr>
              <a:t>     </a:t>
            </a:r>
            <a:r>
              <a:rPr lang="zh-CN" altLang="en-US" sz="2400" b="1" dirty="0">
                <a:latin typeface="宋体" pitchFamily="2" charset="-122"/>
              </a:rPr>
              <a:t>数据世界也称计算机世界，它是现实世界中的事物及其联系经过信息世界的抽象后，转换到计算机中的表示形式。 </a:t>
            </a:r>
          </a:p>
          <a:p>
            <a:pPr>
              <a:lnSpc>
                <a:spcPct val="110000"/>
              </a:lnSpc>
              <a:spcBef>
                <a:spcPct val="25000"/>
              </a:spcBef>
            </a:pPr>
            <a:r>
              <a:rPr lang="zh-CN" altLang="en-US" sz="2000" b="1" dirty="0">
                <a:solidFill>
                  <a:srgbClr val="FF33CC"/>
                </a:solidFill>
                <a:latin typeface="宋体" pitchFamily="2" charset="-122"/>
              </a:rPr>
              <a:t>字段</a:t>
            </a:r>
            <a:r>
              <a:rPr lang="zh-CN" altLang="en-US" sz="2000" b="1" dirty="0">
                <a:latin typeface="宋体" pitchFamily="2" charset="-122"/>
              </a:rPr>
              <a:t>（</a:t>
            </a:r>
            <a:r>
              <a:rPr lang="en-US" altLang="zh-CN" sz="2000" b="1" dirty="0">
                <a:latin typeface="宋体" pitchFamily="2" charset="-122"/>
              </a:rPr>
              <a:t>fields</a:t>
            </a:r>
            <a:r>
              <a:rPr lang="zh-CN" altLang="en-US" sz="2000" b="1" dirty="0">
                <a:latin typeface="宋体" pitchFamily="2" charset="-122"/>
              </a:rPr>
              <a:t>）：标记实体属性的命名单位称为字段（或数据项）</a:t>
            </a:r>
          </a:p>
          <a:p>
            <a:pPr>
              <a:lnSpc>
                <a:spcPct val="110000"/>
              </a:lnSpc>
              <a:spcBef>
                <a:spcPct val="25000"/>
              </a:spcBef>
            </a:pPr>
            <a:r>
              <a:rPr lang="zh-CN" altLang="en-US" sz="2000" dirty="0">
                <a:latin typeface="宋体" pitchFamily="2" charset="-122"/>
              </a:rPr>
              <a:t>      如：学生有学号、姓名、性别、出生年月等字段 </a:t>
            </a:r>
          </a:p>
          <a:p>
            <a:pPr>
              <a:lnSpc>
                <a:spcPct val="110000"/>
              </a:lnSpc>
              <a:spcBef>
                <a:spcPct val="25000"/>
              </a:spcBef>
            </a:pPr>
            <a:r>
              <a:rPr lang="zh-CN" altLang="en-US" sz="2000" b="1" dirty="0">
                <a:solidFill>
                  <a:srgbClr val="FF33CC"/>
                </a:solidFill>
                <a:latin typeface="宋体" pitchFamily="2" charset="-122"/>
              </a:rPr>
              <a:t>记录</a:t>
            </a:r>
            <a:r>
              <a:rPr lang="zh-CN" altLang="en-US" sz="2000" b="1" dirty="0">
                <a:latin typeface="宋体" pitchFamily="2" charset="-122"/>
              </a:rPr>
              <a:t>（</a:t>
            </a:r>
            <a:r>
              <a:rPr lang="en-US" altLang="zh-CN" sz="2000" b="1" dirty="0">
                <a:latin typeface="宋体" pitchFamily="2" charset="-122"/>
              </a:rPr>
              <a:t>record</a:t>
            </a:r>
            <a:r>
              <a:rPr lang="zh-CN" altLang="en-US" sz="2000" b="1" dirty="0">
                <a:latin typeface="宋体" pitchFamily="2" charset="-122"/>
              </a:rPr>
              <a:t>）：字段的有序集合称为记录 </a:t>
            </a:r>
          </a:p>
          <a:p>
            <a:pPr>
              <a:lnSpc>
                <a:spcPct val="110000"/>
              </a:lnSpc>
              <a:spcBef>
                <a:spcPct val="25000"/>
              </a:spcBef>
            </a:pPr>
            <a:r>
              <a:rPr lang="zh-CN" altLang="en-US" sz="2000" b="1" dirty="0">
                <a:solidFill>
                  <a:srgbClr val="FF33CC"/>
                </a:solidFill>
                <a:latin typeface="宋体" pitchFamily="2" charset="-122"/>
              </a:rPr>
              <a:t>文件</a:t>
            </a:r>
            <a:r>
              <a:rPr lang="zh-CN" altLang="en-US" sz="2000" b="1" dirty="0">
                <a:latin typeface="宋体" pitchFamily="2" charset="-122"/>
              </a:rPr>
              <a:t>（</a:t>
            </a:r>
            <a:r>
              <a:rPr lang="en-US" altLang="zh-CN" sz="2000" b="1" dirty="0">
                <a:latin typeface="宋体" pitchFamily="2" charset="-122"/>
              </a:rPr>
              <a:t>file</a:t>
            </a:r>
            <a:r>
              <a:rPr lang="zh-CN" altLang="en-US" sz="2000" b="1" dirty="0">
                <a:latin typeface="宋体" pitchFamily="2" charset="-122"/>
              </a:rPr>
              <a:t>）：同一类记录的汇集称为文件</a:t>
            </a:r>
          </a:p>
          <a:p>
            <a:pPr>
              <a:lnSpc>
                <a:spcPct val="110000"/>
              </a:lnSpc>
              <a:spcBef>
                <a:spcPct val="25000"/>
              </a:spcBef>
            </a:pPr>
            <a:r>
              <a:rPr lang="zh-CN" altLang="en-US" sz="2000" dirty="0">
                <a:latin typeface="宋体" pitchFamily="2" charset="-122"/>
              </a:rPr>
              <a:t>　　　如：所有学生记录组成一个学生文件 </a:t>
            </a:r>
          </a:p>
          <a:p>
            <a:pPr>
              <a:lnSpc>
                <a:spcPct val="110000"/>
              </a:lnSpc>
              <a:spcBef>
                <a:spcPct val="25000"/>
              </a:spcBef>
            </a:pPr>
            <a:r>
              <a:rPr lang="zh-CN" altLang="en-US" sz="2000" b="1" dirty="0">
                <a:solidFill>
                  <a:srgbClr val="FF33CC"/>
                </a:solidFill>
                <a:latin typeface="宋体" pitchFamily="2" charset="-122"/>
              </a:rPr>
              <a:t>主键</a:t>
            </a:r>
            <a:r>
              <a:rPr lang="zh-CN" altLang="en-US" sz="2000" b="1" dirty="0">
                <a:latin typeface="宋体" pitchFamily="2" charset="-122"/>
              </a:rPr>
              <a:t>（</a:t>
            </a:r>
            <a:r>
              <a:rPr lang="en-US" altLang="zh-CN" sz="2000" b="1" dirty="0">
                <a:latin typeface="宋体" pitchFamily="2" charset="-122"/>
              </a:rPr>
              <a:t>file</a:t>
            </a:r>
            <a:r>
              <a:rPr lang="zh-CN" altLang="en-US" sz="2000" b="1" dirty="0">
                <a:latin typeface="宋体" pitchFamily="2" charset="-122"/>
              </a:rPr>
              <a:t>）：能唯一标识文件中每个记录的字段或字段集</a:t>
            </a:r>
          </a:p>
          <a:p>
            <a:pPr>
              <a:lnSpc>
                <a:spcPct val="110000"/>
              </a:lnSpc>
              <a:spcBef>
                <a:spcPct val="25000"/>
              </a:spcBef>
            </a:pPr>
            <a:r>
              <a:rPr lang="zh-CN" altLang="en-US" sz="2000" dirty="0">
                <a:latin typeface="宋体" pitchFamily="2" charset="-122"/>
              </a:rPr>
              <a:t>     如：学号可以作为学生记录的主键</a:t>
            </a:r>
          </a:p>
        </p:txBody>
      </p:sp>
      <p:pic>
        <p:nvPicPr>
          <p:cNvPr id="34819" name="Picture 23" descr="966526_125042053009_2[1]">
            <a:hlinkClick r:id="rId2" action="ppaction://hlinksldjump"/>
          </p:cNvPr>
          <p:cNvPicPr>
            <a:picLocks noChangeAspect="1" noChangeArrowheads="1"/>
          </p:cNvPicPr>
          <p:nvPr/>
        </p:nvPicPr>
        <p:blipFill>
          <a:blip r:embed="rId3" cstate="print"/>
          <a:srcRect/>
          <a:stretch>
            <a:fillRect/>
          </a:stretch>
        </p:blipFill>
        <p:spPr bwMode="auto">
          <a:xfrm>
            <a:off x="8820150" y="6524625"/>
            <a:ext cx="323850" cy="333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Oval 3"/>
          <p:cNvSpPr>
            <a:spLocks noChangeArrowheads="1"/>
          </p:cNvSpPr>
          <p:nvPr/>
        </p:nvSpPr>
        <p:spPr bwMode="auto">
          <a:xfrm>
            <a:off x="776288" y="2035175"/>
            <a:ext cx="2292350" cy="10080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客观    事物类：</a:t>
            </a:r>
          </a:p>
          <a:p>
            <a:pPr eaLnBrk="1" hangingPunct="1"/>
            <a:r>
              <a:rPr lang="zh-CN" altLang="en-US" b="1">
                <a:latin typeface="Times New Roman" panose="02020603050405020304" pitchFamily="18" charset="0"/>
              </a:rPr>
              <a:t>事物    相关性质集合</a:t>
            </a:r>
          </a:p>
        </p:txBody>
      </p:sp>
      <p:sp>
        <p:nvSpPr>
          <p:cNvPr id="35844" name="Oval 4"/>
          <p:cNvSpPr>
            <a:spLocks noChangeArrowheads="1"/>
          </p:cNvSpPr>
          <p:nvPr/>
        </p:nvSpPr>
        <p:spPr bwMode="auto">
          <a:xfrm>
            <a:off x="3692525" y="2103438"/>
            <a:ext cx="417513" cy="804862"/>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人</a:t>
            </a:r>
          </a:p>
        </p:txBody>
      </p:sp>
      <p:sp>
        <p:nvSpPr>
          <p:cNvPr id="35845" name="Rectangle 5"/>
          <p:cNvSpPr>
            <a:spLocks noChangeArrowheads="1"/>
          </p:cNvSpPr>
          <p:nvPr/>
        </p:nvSpPr>
        <p:spPr bwMode="auto">
          <a:xfrm>
            <a:off x="4803775" y="2170113"/>
            <a:ext cx="1946275" cy="8064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实体      实体集合</a:t>
            </a:r>
          </a:p>
          <a:p>
            <a:pPr eaLnBrk="1" hangingPunct="1"/>
            <a:r>
              <a:rPr lang="zh-CN" altLang="en-US" b="1">
                <a:latin typeface="Times New Roman" panose="02020603050405020304" pitchFamily="18" charset="0"/>
              </a:rPr>
              <a:t>及          实体</a:t>
            </a:r>
          </a:p>
          <a:p>
            <a:pPr eaLnBrk="1" hangingPunct="1"/>
            <a:r>
              <a:rPr lang="zh-CN" altLang="en-US" b="1">
                <a:latin typeface="Times New Roman" panose="02020603050405020304" pitchFamily="18" charset="0"/>
              </a:rPr>
              <a:t>联系      相关属性集合 </a:t>
            </a:r>
          </a:p>
        </p:txBody>
      </p:sp>
      <p:sp>
        <p:nvSpPr>
          <p:cNvPr id="35846" name="Oval 6"/>
          <p:cNvSpPr>
            <a:spLocks noChangeArrowheads="1"/>
          </p:cNvSpPr>
          <p:nvPr/>
        </p:nvSpPr>
        <p:spPr bwMode="auto">
          <a:xfrm>
            <a:off x="4873625" y="3378200"/>
            <a:ext cx="1736725" cy="5381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加工、转换</a:t>
            </a:r>
          </a:p>
        </p:txBody>
      </p:sp>
      <p:sp>
        <p:nvSpPr>
          <p:cNvPr id="35847" name="Rectangle 7"/>
          <p:cNvSpPr>
            <a:spLocks noChangeArrowheads="1"/>
          </p:cNvSpPr>
          <p:nvPr/>
        </p:nvSpPr>
        <p:spPr bwMode="auto">
          <a:xfrm>
            <a:off x="4873625" y="4319588"/>
            <a:ext cx="1944688" cy="80486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数        文件</a:t>
            </a:r>
          </a:p>
          <a:p>
            <a:pPr eaLnBrk="1" hangingPunct="1"/>
            <a:r>
              <a:rPr lang="zh-CN" altLang="en-US" b="1">
                <a:latin typeface="Times New Roman" panose="02020603050405020304" pitchFamily="18" charset="0"/>
              </a:rPr>
              <a:t>据        记录</a:t>
            </a:r>
          </a:p>
          <a:p>
            <a:pPr eaLnBrk="1" hangingPunct="1"/>
            <a:r>
              <a:rPr lang="zh-CN" altLang="en-US" b="1">
                <a:latin typeface="Times New Roman" panose="02020603050405020304" pitchFamily="18" charset="0"/>
              </a:rPr>
              <a:t>库        相关数据项集合</a:t>
            </a:r>
          </a:p>
        </p:txBody>
      </p:sp>
      <p:sp>
        <p:nvSpPr>
          <p:cNvPr id="35848" name="Oval 8"/>
          <p:cNvSpPr>
            <a:spLocks noChangeArrowheads="1"/>
          </p:cNvSpPr>
          <p:nvPr/>
        </p:nvSpPr>
        <p:spPr bwMode="auto">
          <a:xfrm>
            <a:off x="3624263" y="4319588"/>
            <a:ext cx="623887" cy="87312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b="1">
                <a:latin typeface="Times New Roman" panose="02020603050405020304" pitchFamily="18" charset="0"/>
              </a:rPr>
              <a:t>加工</a:t>
            </a:r>
          </a:p>
          <a:p>
            <a:pPr algn="ctr" eaLnBrk="1" hangingPunct="1"/>
            <a:r>
              <a:rPr lang="zh-CN" altLang="en-US" b="1">
                <a:latin typeface="Times New Roman" panose="02020603050405020304" pitchFamily="18" charset="0"/>
              </a:rPr>
              <a:t>转换</a:t>
            </a:r>
          </a:p>
        </p:txBody>
      </p:sp>
      <p:sp>
        <p:nvSpPr>
          <p:cNvPr id="35849" name="Rectangle 9"/>
          <p:cNvSpPr>
            <a:spLocks noChangeArrowheads="1"/>
          </p:cNvSpPr>
          <p:nvPr/>
        </p:nvSpPr>
        <p:spPr bwMode="auto">
          <a:xfrm>
            <a:off x="984250" y="4386263"/>
            <a:ext cx="2014538" cy="738187"/>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b="1">
                <a:latin typeface="Times New Roman" panose="02020603050405020304" pitchFamily="18" charset="0"/>
              </a:rPr>
              <a:t>存储</a:t>
            </a:r>
          </a:p>
          <a:p>
            <a:pPr eaLnBrk="1" hangingPunct="1"/>
            <a:r>
              <a:rPr lang="zh-CN" altLang="en-US" b="1">
                <a:latin typeface="Times New Roman" panose="02020603050405020304" pitchFamily="18" charset="0"/>
              </a:rPr>
              <a:t>             二进制数据集合</a:t>
            </a:r>
          </a:p>
          <a:p>
            <a:pPr eaLnBrk="1" hangingPunct="1"/>
            <a:r>
              <a:rPr lang="zh-CN" altLang="en-US" b="1">
                <a:latin typeface="Times New Roman" panose="02020603050405020304" pitchFamily="18" charset="0"/>
              </a:rPr>
              <a:t>结构</a:t>
            </a:r>
          </a:p>
        </p:txBody>
      </p:sp>
      <p:sp>
        <p:nvSpPr>
          <p:cNvPr id="35850" name="Line 10"/>
          <p:cNvSpPr>
            <a:spLocks noChangeShapeType="1"/>
          </p:cNvSpPr>
          <p:nvPr/>
        </p:nvSpPr>
        <p:spPr bwMode="auto">
          <a:xfrm>
            <a:off x="1679575" y="2103438"/>
            <a:ext cx="0" cy="8731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51" name="Line 11"/>
          <p:cNvSpPr>
            <a:spLocks noChangeShapeType="1"/>
          </p:cNvSpPr>
          <p:nvPr/>
        </p:nvSpPr>
        <p:spPr bwMode="auto">
          <a:xfrm>
            <a:off x="5429250" y="2170113"/>
            <a:ext cx="0" cy="80645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52" name="Line 12"/>
          <p:cNvSpPr>
            <a:spLocks noChangeShapeType="1"/>
          </p:cNvSpPr>
          <p:nvPr/>
        </p:nvSpPr>
        <p:spPr bwMode="auto">
          <a:xfrm>
            <a:off x="5359400" y="4319588"/>
            <a:ext cx="0" cy="804862"/>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53" name="Line 13"/>
          <p:cNvSpPr>
            <a:spLocks noChangeShapeType="1"/>
          </p:cNvSpPr>
          <p:nvPr/>
        </p:nvSpPr>
        <p:spPr bwMode="auto">
          <a:xfrm>
            <a:off x="1539875" y="4386263"/>
            <a:ext cx="0" cy="7381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35854" name="Line 14"/>
          <p:cNvSpPr>
            <a:spLocks noChangeShapeType="1"/>
          </p:cNvSpPr>
          <p:nvPr/>
        </p:nvSpPr>
        <p:spPr bwMode="auto">
          <a:xfrm>
            <a:off x="3068638" y="2506663"/>
            <a:ext cx="623887"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5" name="Line 15"/>
          <p:cNvSpPr>
            <a:spLocks noChangeShapeType="1"/>
          </p:cNvSpPr>
          <p:nvPr/>
        </p:nvSpPr>
        <p:spPr bwMode="auto">
          <a:xfrm>
            <a:off x="4110038" y="2506663"/>
            <a:ext cx="693737"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6" name="Line 16"/>
          <p:cNvSpPr>
            <a:spLocks noChangeShapeType="1"/>
          </p:cNvSpPr>
          <p:nvPr/>
        </p:nvSpPr>
        <p:spPr bwMode="auto">
          <a:xfrm>
            <a:off x="5707063" y="2976563"/>
            <a:ext cx="0" cy="401637"/>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7" name="Line 17"/>
          <p:cNvSpPr>
            <a:spLocks noChangeShapeType="1"/>
          </p:cNvSpPr>
          <p:nvPr/>
        </p:nvSpPr>
        <p:spPr bwMode="auto">
          <a:xfrm>
            <a:off x="5707063" y="3916363"/>
            <a:ext cx="0" cy="403225"/>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8" name="Line 18"/>
          <p:cNvSpPr>
            <a:spLocks noChangeShapeType="1"/>
          </p:cNvSpPr>
          <p:nvPr/>
        </p:nvSpPr>
        <p:spPr bwMode="auto">
          <a:xfrm flipH="1">
            <a:off x="4248150" y="4721225"/>
            <a:ext cx="625475"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59" name="Line 19"/>
          <p:cNvSpPr>
            <a:spLocks noChangeShapeType="1"/>
          </p:cNvSpPr>
          <p:nvPr/>
        </p:nvSpPr>
        <p:spPr bwMode="auto">
          <a:xfrm flipH="1">
            <a:off x="2998788" y="4721225"/>
            <a:ext cx="625475" cy="0"/>
          </a:xfrm>
          <a:prstGeom prst="line">
            <a:avLst/>
          </a:prstGeom>
          <a:noFill/>
          <a:ln w="9525">
            <a:solidFill>
              <a:srgbClr val="FF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35860" name="Text Box 20"/>
          <p:cNvSpPr txBox="1">
            <a:spLocks noChangeArrowheads="1"/>
          </p:cNvSpPr>
          <p:nvPr/>
        </p:nvSpPr>
        <p:spPr bwMode="auto">
          <a:xfrm>
            <a:off x="1470025" y="5302250"/>
            <a:ext cx="147637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FF0066"/>
                </a:solidFill>
                <a:latin typeface="Times New Roman" panose="02020603050405020304" pitchFamily="18" charset="0"/>
              </a:rPr>
              <a:t>计算机世界</a:t>
            </a:r>
          </a:p>
        </p:txBody>
      </p:sp>
      <p:sp>
        <p:nvSpPr>
          <p:cNvPr id="35861" name="Text Box 21"/>
          <p:cNvSpPr txBox="1">
            <a:spLocks noChangeArrowheads="1"/>
          </p:cNvSpPr>
          <p:nvPr/>
        </p:nvSpPr>
        <p:spPr bwMode="auto">
          <a:xfrm>
            <a:off x="3624263" y="5305425"/>
            <a:ext cx="9271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b="1">
                <a:solidFill>
                  <a:srgbClr val="FF0066"/>
                </a:solidFill>
                <a:latin typeface="Times New Roman" panose="02020603050405020304" pitchFamily="18" charset="0"/>
              </a:rPr>
              <a:t>DBMS</a:t>
            </a:r>
          </a:p>
        </p:txBody>
      </p:sp>
      <p:sp>
        <p:nvSpPr>
          <p:cNvPr id="35862" name="Text Box 22"/>
          <p:cNvSpPr txBox="1">
            <a:spLocks noChangeArrowheads="1"/>
          </p:cNvSpPr>
          <p:nvPr/>
        </p:nvSpPr>
        <p:spPr bwMode="auto">
          <a:xfrm>
            <a:off x="5359400" y="5302250"/>
            <a:ext cx="12176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FF0066"/>
                </a:solidFill>
                <a:latin typeface="Times New Roman" panose="02020603050405020304" pitchFamily="18" charset="0"/>
              </a:rPr>
              <a:t>数据世界</a:t>
            </a:r>
          </a:p>
        </p:txBody>
      </p:sp>
      <p:sp>
        <p:nvSpPr>
          <p:cNvPr id="38" name="Text Box 23"/>
          <p:cNvSpPr txBox="1">
            <a:spLocks noChangeArrowheads="1"/>
          </p:cNvSpPr>
          <p:nvPr/>
        </p:nvSpPr>
        <p:spPr bwMode="auto">
          <a:xfrm>
            <a:off x="7100888" y="4191000"/>
            <a:ext cx="16764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400" b="1" dirty="0">
                <a:solidFill>
                  <a:srgbClr val="000000"/>
                </a:solidFill>
                <a:latin typeface="Times New Roman" panose="02020603050405020304" pitchFamily="18" charset="0"/>
              </a:rPr>
              <a:t>DBMS</a:t>
            </a:r>
            <a:r>
              <a:rPr lang="zh-CN" altLang="en-US" sz="2400" b="1" dirty="0">
                <a:solidFill>
                  <a:srgbClr val="000000"/>
                </a:solidFill>
                <a:latin typeface="Times New Roman" panose="02020603050405020304" pitchFamily="18" charset="0"/>
              </a:rPr>
              <a:t>的数据模型</a:t>
            </a:r>
          </a:p>
        </p:txBody>
      </p:sp>
      <p:sp>
        <p:nvSpPr>
          <p:cNvPr id="35864" name="Text Box 24"/>
          <p:cNvSpPr txBox="1">
            <a:spLocks noChangeArrowheads="1"/>
          </p:cNvSpPr>
          <p:nvPr/>
        </p:nvSpPr>
        <p:spPr bwMode="auto">
          <a:xfrm>
            <a:off x="5359400" y="1676400"/>
            <a:ext cx="12176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FF0066"/>
                </a:solidFill>
                <a:latin typeface="Times New Roman" panose="02020603050405020304" pitchFamily="18" charset="0"/>
              </a:rPr>
              <a:t>信息世界</a:t>
            </a:r>
          </a:p>
        </p:txBody>
      </p:sp>
      <p:sp>
        <p:nvSpPr>
          <p:cNvPr id="35865" name="Text Box 25"/>
          <p:cNvSpPr txBox="1">
            <a:spLocks noChangeArrowheads="1"/>
          </p:cNvSpPr>
          <p:nvPr/>
        </p:nvSpPr>
        <p:spPr bwMode="auto">
          <a:xfrm>
            <a:off x="3276600" y="1676400"/>
            <a:ext cx="17335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FF0066"/>
                </a:solidFill>
                <a:latin typeface="Times New Roman" panose="02020603050405020304" pitchFamily="18" charset="0"/>
              </a:rPr>
              <a:t>认识选择描述</a:t>
            </a:r>
          </a:p>
        </p:txBody>
      </p:sp>
      <p:sp>
        <p:nvSpPr>
          <p:cNvPr id="35866" name="Text Box 26"/>
          <p:cNvSpPr txBox="1">
            <a:spLocks noChangeArrowheads="1"/>
          </p:cNvSpPr>
          <p:nvPr/>
        </p:nvSpPr>
        <p:spPr bwMode="auto">
          <a:xfrm>
            <a:off x="1346200" y="1676400"/>
            <a:ext cx="121761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b="1">
                <a:solidFill>
                  <a:srgbClr val="FF0066"/>
                </a:solidFill>
                <a:latin typeface="Times New Roman" panose="02020603050405020304" pitchFamily="18" charset="0"/>
              </a:rPr>
              <a:t>现实世界</a:t>
            </a:r>
          </a:p>
        </p:txBody>
      </p:sp>
      <p:sp>
        <p:nvSpPr>
          <p:cNvPr id="42" name="Text Box 27"/>
          <p:cNvSpPr txBox="1">
            <a:spLocks noChangeArrowheads="1"/>
          </p:cNvSpPr>
          <p:nvPr/>
        </p:nvSpPr>
        <p:spPr bwMode="auto">
          <a:xfrm>
            <a:off x="7100888" y="2209800"/>
            <a:ext cx="1524000"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b="1" dirty="0">
                <a:solidFill>
                  <a:srgbClr val="000000"/>
                </a:solidFill>
                <a:latin typeface="Times New Roman" panose="02020603050405020304" pitchFamily="18" charset="0"/>
              </a:rPr>
              <a:t>E-R</a:t>
            </a:r>
            <a:r>
              <a:rPr lang="zh-CN" altLang="en-US" sz="2800" b="1" dirty="0">
                <a:solidFill>
                  <a:srgbClr val="000000"/>
                </a:solidFill>
                <a:latin typeface="Times New Roman" panose="02020603050405020304" pitchFamily="18" charset="0"/>
              </a:rPr>
              <a:t>模型</a:t>
            </a:r>
          </a:p>
        </p:txBody>
      </p:sp>
      <p:sp>
        <p:nvSpPr>
          <p:cNvPr id="29" name="标题 1"/>
          <p:cNvSpPr>
            <a:spLocks noGrp="1"/>
          </p:cNvSpPr>
          <p:nvPr>
            <p:ph type="title"/>
          </p:nvPr>
        </p:nvSpPr>
        <p:spPr>
          <a:xfrm>
            <a:off x="304800" y="152400"/>
            <a:ext cx="8458200" cy="563563"/>
          </a:xfrm>
        </p:spPr>
        <p:txBody>
          <a:bodyPr/>
          <a:lstStyle/>
          <a:p>
            <a:r>
              <a:rPr lang="zh-CN" altLang="en-US" dirty="0" smtClean="0"/>
              <a:t>信息的转换过程</a:t>
            </a:r>
            <a:endParaRPr lang="en-US" dirty="0"/>
          </a:p>
        </p:txBody>
      </p:sp>
    </p:spTree>
    <p:custDataLst>
      <p:tags r:id="rId1"/>
    </p:custDataLst>
    <p:extLst>
      <p:ext uri="{BB962C8B-B14F-4D97-AF65-F5344CB8AC3E}">
        <p14:creationId xmlns:p14="http://schemas.microsoft.com/office/powerpoint/2010/main" xmlns="" val="3196049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to="" calcmode="lin" valueType="num">
                                      <p:cBhvr>
                                        <p:cTn id="7" dur="1" fill="hold"/>
                                        <p:tgtEl>
                                          <p:spTgt spid="4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8"/>
                                        </p:tgtEl>
                                        <p:attrNameLst>
                                          <p:attrName>style.visibility</p:attrName>
                                        </p:attrNameLst>
                                      </p:cBhvr>
                                      <p:to>
                                        <p:strVal val="visible"/>
                                      </p:to>
                                    </p:set>
                                    <p:anim to="" calcmode="lin" valueType="num">
                                      <p:cBhvr>
                                        <p:cTn id="12" dur="1" fill="hold"/>
                                        <p:tgtEl>
                                          <p:spTgt spid="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数据模型简介</a:t>
            </a:r>
            <a:endParaRPr lang="en-US" dirty="0"/>
          </a:p>
        </p:txBody>
      </p:sp>
      <p:sp>
        <p:nvSpPr>
          <p:cNvPr id="3" name="内容占位符 2"/>
          <p:cNvSpPr>
            <a:spLocks noGrp="1"/>
          </p:cNvSpPr>
          <p:nvPr>
            <p:ph idx="1"/>
          </p:nvPr>
        </p:nvSpPr>
        <p:spPr/>
        <p:txBody>
          <a:bodyPr/>
          <a:lstStyle/>
          <a:p>
            <a:pPr marL="342900" lvl="1" indent="-342900">
              <a:buClr>
                <a:schemeClr val="hlink"/>
              </a:buClr>
              <a:buFont typeface="Wingdings" pitchFamily="2" charset="2"/>
              <a:buChar char="v"/>
            </a:pPr>
            <a:r>
              <a:rPr lang="zh-CN" altLang="en-US" sz="2400" dirty="0"/>
              <a:t>在数据库系统中，对现实世界中数据的抽象、描述以及处理等都是通过数据模型来实现的。</a:t>
            </a:r>
          </a:p>
          <a:p>
            <a:endParaRPr lang="en-US" altLang="zh-CN" dirty="0" smtClean="0"/>
          </a:p>
          <a:p>
            <a:r>
              <a:rPr lang="zh-CN" altLang="en-US" dirty="0" smtClean="0"/>
              <a:t>层次模型</a:t>
            </a:r>
            <a:endParaRPr lang="en-US" altLang="zh-CN" dirty="0" smtClean="0"/>
          </a:p>
          <a:p>
            <a:r>
              <a:rPr lang="zh-CN" altLang="en-US" dirty="0" smtClean="0"/>
              <a:t>网状模型</a:t>
            </a:r>
            <a:endParaRPr lang="en-US" altLang="zh-CN" dirty="0" smtClean="0"/>
          </a:p>
          <a:p>
            <a:r>
              <a:rPr lang="zh-CN" altLang="en-US" dirty="0" smtClean="0"/>
              <a:t>关系模型</a:t>
            </a: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26</a:t>
            </a:fld>
            <a:endParaRPr lang="en-US" altLang="zh-CN"/>
          </a:p>
        </p:txBody>
      </p:sp>
      <p:grpSp>
        <p:nvGrpSpPr>
          <p:cNvPr id="4" name="Group 4"/>
          <p:cNvGrpSpPr>
            <a:grpSpLocks/>
          </p:cNvGrpSpPr>
          <p:nvPr/>
        </p:nvGrpSpPr>
        <p:grpSpPr bwMode="auto">
          <a:xfrm>
            <a:off x="5167312" y="1956117"/>
            <a:ext cx="3595688" cy="1670050"/>
            <a:chOff x="624" y="2064"/>
            <a:chExt cx="2640" cy="1607"/>
          </a:xfrm>
        </p:grpSpPr>
        <p:pic>
          <p:nvPicPr>
            <p:cNvPr id="8" name="Picture 5" descr="3336"/>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624" y="2064"/>
              <a:ext cx="2640" cy="1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ext Box 6"/>
            <p:cNvSpPr txBox="1">
              <a:spLocks noChangeArrowheads="1"/>
            </p:cNvSpPr>
            <p:nvPr/>
          </p:nvSpPr>
          <p:spPr bwMode="auto">
            <a:xfrm>
              <a:off x="2039" y="2114"/>
              <a:ext cx="207"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F3300"/>
                  </a:solidFill>
                  <a:latin typeface="Times New Roman" panose="02020603050405020304" pitchFamily="18" charset="0"/>
                </a:rPr>
                <a:t>A</a:t>
              </a:r>
            </a:p>
          </p:txBody>
        </p:sp>
        <p:sp>
          <p:nvSpPr>
            <p:cNvPr id="10" name="Text Box 7"/>
            <p:cNvSpPr txBox="1">
              <a:spLocks noChangeArrowheads="1"/>
            </p:cNvSpPr>
            <p:nvPr/>
          </p:nvSpPr>
          <p:spPr bwMode="auto">
            <a:xfrm>
              <a:off x="1419" y="2677"/>
              <a:ext cx="19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F3300"/>
                  </a:solidFill>
                  <a:latin typeface="Times New Roman" panose="02020603050405020304" pitchFamily="18" charset="0"/>
                </a:rPr>
                <a:t>B</a:t>
              </a:r>
            </a:p>
          </p:txBody>
        </p:sp>
        <p:sp>
          <p:nvSpPr>
            <p:cNvPr id="11" name="Text Box 8"/>
            <p:cNvSpPr txBox="1">
              <a:spLocks noChangeArrowheads="1"/>
            </p:cNvSpPr>
            <p:nvPr/>
          </p:nvSpPr>
          <p:spPr bwMode="auto">
            <a:xfrm>
              <a:off x="2663" y="2677"/>
              <a:ext cx="207"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F3300"/>
                  </a:solidFill>
                  <a:latin typeface="Times New Roman" panose="02020603050405020304" pitchFamily="18" charset="0"/>
                </a:rPr>
                <a:t>C</a:t>
              </a:r>
            </a:p>
          </p:txBody>
        </p:sp>
        <p:sp>
          <p:nvSpPr>
            <p:cNvPr id="12" name="Text Box 9"/>
            <p:cNvSpPr txBox="1">
              <a:spLocks noChangeArrowheads="1"/>
            </p:cNvSpPr>
            <p:nvPr/>
          </p:nvSpPr>
          <p:spPr bwMode="auto">
            <a:xfrm>
              <a:off x="937" y="3164"/>
              <a:ext cx="206"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F3300"/>
                  </a:solidFill>
                  <a:latin typeface="Times New Roman" panose="02020603050405020304" pitchFamily="18" charset="0"/>
                </a:rPr>
                <a:t>D</a:t>
              </a:r>
            </a:p>
          </p:txBody>
        </p:sp>
        <p:sp>
          <p:nvSpPr>
            <p:cNvPr id="13" name="Text Box 10"/>
            <p:cNvSpPr txBox="1">
              <a:spLocks noChangeArrowheads="1"/>
            </p:cNvSpPr>
            <p:nvPr/>
          </p:nvSpPr>
          <p:spPr bwMode="auto">
            <a:xfrm>
              <a:off x="1900" y="3164"/>
              <a:ext cx="19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F3300"/>
                  </a:solidFill>
                  <a:latin typeface="Times New Roman" panose="02020603050405020304" pitchFamily="18" charset="0"/>
                </a:rPr>
                <a:t>E</a:t>
              </a:r>
            </a:p>
          </p:txBody>
        </p:sp>
        <p:sp>
          <p:nvSpPr>
            <p:cNvPr id="14" name="Text Box 11"/>
            <p:cNvSpPr txBox="1">
              <a:spLocks noChangeArrowheads="1"/>
            </p:cNvSpPr>
            <p:nvPr/>
          </p:nvSpPr>
          <p:spPr bwMode="auto">
            <a:xfrm>
              <a:off x="2673" y="3164"/>
              <a:ext cx="188" cy="2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a:solidFill>
                    <a:srgbClr val="FF3300"/>
                  </a:solidFill>
                  <a:latin typeface="Times New Roman" panose="02020603050405020304" pitchFamily="18" charset="0"/>
                </a:rPr>
                <a:t>F</a:t>
              </a:r>
            </a:p>
          </p:txBody>
        </p:sp>
      </p:grpSp>
      <p:pic>
        <p:nvPicPr>
          <p:cNvPr id="15" name="Picture 3" descr="3337"/>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101975" y="3998752"/>
            <a:ext cx="2282825" cy="1735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6454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en-US"/>
          </a:p>
        </p:txBody>
      </p:sp>
      <p:sp>
        <p:nvSpPr>
          <p:cNvPr id="3" name="内容占位符 2"/>
          <p:cNvSpPr>
            <a:spLocks noGrp="1"/>
          </p:cNvSpPr>
          <p:nvPr>
            <p:ph idx="1"/>
          </p:nvPr>
        </p:nvSpPr>
        <p:spPr/>
        <p:txBody>
          <a:bodyPr/>
          <a:lstStyle/>
          <a:p>
            <a:pPr marL="365125" indent="-255588">
              <a:lnSpc>
                <a:spcPct val="113000"/>
              </a:lnSpc>
              <a:spcBef>
                <a:spcPts val="600"/>
              </a:spcBef>
              <a:spcAft>
                <a:spcPts val="600"/>
              </a:spcAft>
              <a:buClr>
                <a:schemeClr val="accent1"/>
              </a:buClr>
              <a:buSzPct val="68000"/>
              <a:defRPr/>
            </a:pPr>
            <a:r>
              <a:rPr lang="zh-CN" altLang="en-US" sz="2400" dirty="0"/>
              <a:t>关系模型</a:t>
            </a:r>
            <a:r>
              <a:rPr lang="en-US" altLang="zh-CN" sz="2400" dirty="0"/>
              <a:t>(Relational Model)</a:t>
            </a:r>
            <a:r>
              <a:rPr lang="zh-CN" altLang="en-US" sz="2400" dirty="0"/>
              <a:t>美国</a:t>
            </a:r>
            <a:r>
              <a:rPr lang="en-US" altLang="zh-CN" sz="2400" dirty="0"/>
              <a:t>IBM</a:t>
            </a:r>
            <a:r>
              <a:rPr lang="zh-CN" altLang="en-US" sz="2400" dirty="0"/>
              <a:t>公司的</a:t>
            </a:r>
            <a:r>
              <a:rPr lang="en-US" altLang="zh-CN" sz="2400" dirty="0" err="1"/>
              <a:t>E.F.Codd</a:t>
            </a:r>
            <a:r>
              <a:rPr lang="zh-CN" altLang="en-US" sz="2400" dirty="0"/>
              <a:t>，从</a:t>
            </a:r>
            <a:r>
              <a:rPr lang="en-US" altLang="zh-CN" sz="2400" dirty="0"/>
              <a:t>1970</a:t>
            </a:r>
            <a:r>
              <a:rPr lang="zh-CN" altLang="en-US" sz="2400" dirty="0"/>
              <a:t>年起连续发表了多篇论文，提出关系模型，奠定了关系数据库的理论</a:t>
            </a:r>
            <a:r>
              <a:rPr lang="zh-CN" altLang="en-US" sz="2400" dirty="0" smtClean="0"/>
              <a:t>基础。</a:t>
            </a:r>
            <a:endParaRPr lang="zh-CN" altLang="en-US" sz="2400" dirty="0"/>
          </a:p>
          <a:p>
            <a:r>
              <a:rPr lang="zh-CN" altLang="en-US" sz="2000" dirty="0"/>
              <a:t>在关系模型下</a:t>
            </a:r>
            <a:r>
              <a:rPr lang="en-US" altLang="zh-CN" sz="2000" dirty="0"/>
              <a:t>,</a:t>
            </a:r>
            <a:r>
              <a:rPr lang="zh-CN" altLang="en-US" sz="2000" dirty="0"/>
              <a:t>数据的逻辑结构是二维表</a:t>
            </a:r>
          </a:p>
          <a:p>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27</a:t>
            </a:fld>
            <a:endParaRPr lang="en-US" altLang="zh-CN"/>
          </a:p>
        </p:txBody>
      </p:sp>
      <p:pic>
        <p:nvPicPr>
          <p:cNvPr id="6" name="图片 3" descr="images3.jpg"/>
          <p:cNvPicPr>
            <a:picLocks noChangeAspect="1"/>
          </p:cNvPicPr>
          <p:nvPr/>
        </p:nvPicPr>
        <p:blipFill>
          <a:blip r:embed="rId2" cstate="print"/>
          <a:srcRect/>
          <a:stretch>
            <a:fillRect/>
          </a:stretch>
        </p:blipFill>
        <p:spPr bwMode="auto">
          <a:xfrm>
            <a:off x="7208875" y="2076679"/>
            <a:ext cx="1435770" cy="1699983"/>
          </a:xfrm>
          <a:prstGeom prst="rect">
            <a:avLst/>
          </a:prstGeom>
          <a:noFill/>
          <a:ln w="9525">
            <a:noFill/>
            <a:miter lim="800000"/>
            <a:headEnd/>
            <a:tailEnd/>
          </a:ln>
        </p:spPr>
      </p:pic>
      <p:graphicFrame>
        <p:nvGraphicFramePr>
          <p:cNvPr id="7" name="Group 303"/>
          <p:cNvGraphicFramePr>
            <a:graphicFrameLocks noGrp="1"/>
          </p:cNvGraphicFramePr>
          <p:nvPr>
            <p:extLst>
              <p:ext uri="{D42A27DB-BD31-4B8C-83A1-F6EECF244321}">
                <p14:modId xmlns:p14="http://schemas.microsoft.com/office/powerpoint/2010/main" xmlns="" val="918844164"/>
              </p:ext>
            </p:extLst>
          </p:nvPr>
        </p:nvGraphicFramePr>
        <p:xfrm>
          <a:off x="642634" y="3512502"/>
          <a:ext cx="6380808" cy="3108960"/>
        </p:xfrm>
        <a:graphic>
          <a:graphicData uri="http://schemas.openxmlformats.org/drawingml/2006/table">
            <a:tbl>
              <a:tblPr/>
              <a:tblGrid>
                <a:gridCol w="1595202">
                  <a:extLst>
                    <a:ext uri="{9D8B030D-6E8A-4147-A177-3AD203B41FA5}">
                      <a16:colId xmlns:a16="http://schemas.microsoft.com/office/drawing/2014/main" xmlns="" val="20000"/>
                    </a:ext>
                  </a:extLst>
                </a:gridCol>
                <a:gridCol w="1595202">
                  <a:extLst>
                    <a:ext uri="{9D8B030D-6E8A-4147-A177-3AD203B41FA5}">
                      <a16:colId xmlns:a16="http://schemas.microsoft.com/office/drawing/2014/main" xmlns="" val="20001"/>
                    </a:ext>
                  </a:extLst>
                </a:gridCol>
                <a:gridCol w="1595202">
                  <a:extLst>
                    <a:ext uri="{9D8B030D-6E8A-4147-A177-3AD203B41FA5}">
                      <a16:colId xmlns:a16="http://schemas.microsoft.com/office/drawing/2014/main" xmlns="" val="20002"/>
                    </a:ext>
                  </a:extLst>
                </a:gridCol>
                <a:gridCol w="1595202">
                  <a:extLst>
                    <a:ext uri="{9D8B030D-6E8A-4147-A177-3AD203B41FA5}">
                      <a16:colId xmlns:a16="http://schemas.microsoft.com/office/drawing/2014/main" xmlns="" val="20003"/>
                    </a:ext>
                  </a:extLst>
                </a:gridCol>
              </a:tblGrid>
              <a:tr h="4640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charset="0"/>
                          <a:ea typeface="宋体" charset="-122"/>
                        </a:rPr>
                        <a:t>学号</a:t>
                      </a:r>
                      <a:r>
                        <a:rPr kumimoji="0" lang="zh-CN" altLang="en-US" sz="2800" b="0" i="0" u="none" strike="noStrike" cap="none" normalizeH="0" baseline="0" dirty="0" smtClean="0">
                          <a:ln>
                            <a:noFill/>
                          </a:ln>
                          <a:solidFill>
                            <a:schemeClr val="tx1"/>
                          </a:solidFill>
                          <a:effectLst/>
                          <a:latin typeface="Arial" charset="0"/>
                          <a:ea typeface="宋体" charset="-122"/>
                        </a:rPr>
                        <a:t> </a:t>
                      </a:r>
                    </a:p>
                  </a:txBody>
                  <a:tcP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charset="-122"/>
                        </a:rPr>
                        <a:t>姓名</a:t>
                      </a:r>
                      <a:r>
                        <a:rPr kumimoji="0" lang="zh-CN" altLang="en-US" sz="28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Arial" charset="0"/>
                          <a:ea typeface="宋体" charset="-122"/>
                        </a:rPr>
                        <a:t>班级</a:t>
                      </a:r>
                      <a:r>
                        <a:rPr kumimoji="0" lang="zh-CN" altLang="en-US" sz="2800" b="0" i="0" u="none" strike="noStrike" cap="none" normalizeH="0" baseline="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smtClean="0">
                          <a:ln>
                            <a:noFill/>
                          </a:ln>
                          <a:solidFill>
                            <a:schemeClr val="tx1"/>
                          </a:solidFill>
                          <a:effectLst/>
                          <a:latin typeface="Arial" charset="0"/>
                          <a:ea typeface="宋体" charset="-122"/>
                        </a:rPr>
                        <a:t>性别</a:t>
                      </a:r>
                      <a:r>
                        <a:rPr kumimoji="0" lang="zh-CN" altLang="en-US" sz="2800" b="0" i="0" u="none" strike="noStrike" cap="none" normalizeH="0" baseline="0" dirty="0" smtClean="0">
                          <a:ln>
                            <a:noFill/>
                          </a:ln>
                          <a:solidFill>
                            <a:schemeClr val="tx1"/>
                          </a:solidFill>
                          <a:effectLst/>
                          <a:latin typeface="Arial" charset="0"/>
                          <a:ea typeface="宋体" charset="-122"/>
                        </a:rPr>
                        <a:t> </a:t>
                      </a:r>
                    </a:p>
                  </a:txBody>
                  <a:tcP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4640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981233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张三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MBA981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charset="0"/>
                          <a:ea typeface="宋体" charset="-122"/>
                        </a:rPr>
                        <a:t>男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4640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981236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李四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MBA981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Arial" charset="0"/>
                          <a:ea typeface="宋体" charset="-122"/>
                        </a:rPr>
                        <a:t>女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4640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981237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王五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MBA982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男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4640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981240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赵六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MBA982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chemeClr val="tx1"/>
                          </a:solidFill>
                          <a:effectLst/>
                          <a:latin typeface="Arial" charset="0"/>
                          <a:ea typeface="宋体" charset="-122"/>
                        </a:rPr>
                        <a:t>男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46407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 …</a:t>
                      </a:r>
                    </a:p>
                  </a:txBody>
                  <a:tcP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chemeClr val="tx1"/>
                          </a:solidFill>
                          <a:effectLst/>
                          <a:latin typeface="Arial" charset="0"/>
                          <a:ea typeface="宋体" charset="-122"/>
                        </a:rPr>
                        <a:t>…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宋体" charset="-122"/>
                        </a:rPr>
                        <a:t>… …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dirty="0" smtClean="0">
                          <a:ln>
                            <a:noFill/>
                          </a:ln>
                          <a:solidFill>
                            <a:schemeClr val="tx1"/>
                          </a:solidFill>
                          <a:effectLst/>
                          <a:latin typeface="Arial" charset="0"/>
                          <a:ea typeface="宋体" charset="-122"/>
                        </a:rPr>
                        <a:t>… … </a:t>
                      </a:r>
                    </a:p>
                  </a:txBody>
                  <a:tcP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xmlns="" val="22757986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）数据依赖</a:t>
            </a:r>
            <a:endParaRPr lang="en-US" altLang="zh-CN" dirty="0" smtClean="0"/>
          </a:p>
          <a:p>
            <a:r>
              <a:rPr lang="zh-CN" altLang="en-US" dirty="0" smtClean="0"/>
              <a:t>函数依赖</a:t>
            </a:r>
            <a:endParaRPr lang="en-US" altLang="zh-CN" dirty="0" smtClean="0"/>
          </a:p>
          <a:p>
            <a:r>
              <a:rPr lang="zh-CN" altLang="en-US" dirty="0"/>
              <a:t>属性组</a:t>
            </a:r>
            <a:r>
              <a:rPr lang="en-US" altLang="zh-CN" dirty="0"/>
              <a:t>B</a:t>
            </a:r>
            <a:r>
              <a:rPr lang="zh-CN" altLang="en-US" dirty="0"/>
              <a:t>依赖于属性组</a:t>
            </a:r>
            <a:r>
              <a:rPr lang="en-US" altLang="zh-CN" dirty="0"/>
              <a:t>A</a:t>
            </a:r>
            <a:r>
              <a:rPr lang="zh-CN" altLang="en-US" dirty="0"/>
              <a:t>（记为</a:t>
            </a:r>
            <a:r>
              <a:rPr lang="en-US" altLang="zh-CN" dirty="0"/>
              <a:t>A→B</a:t>
            </a:r>
            <a:r>
              <a:rPr lang="zh-CN" altLang="en-US" dirty="0"/>
              <a:t>）是指：如果任两条记录的</a:t>
            </a:r>
            <a:r>
              <a:rPr lang="en-US" altLang="zh-CN" dirty="0"/>
              <a:t>A</a:t>
            </a:r>
            <a:r>
              <a:rPr lang="zh-CN" altLang="en-US" dirty="0"/>
              <a:t>值相等，则必有相等的</a:t>
            </a:r>
            <a:r>
              <a:rPr lang="en-US" altLang="zh-CN" dirty="0"/>
              <a:t>B</a:t>
            </a:r>
            <a:r>
              <a:rPr lang="zh-CN" altLang="en-US" dirty="0"/>
              <a:t>值与之相对应。换句话说，</a:t>
            </a:r>
            <a:r>
              <a:rPr lang="en-US" altLang="zh-CN" dirty="0"/>
              <a:t>A→B</a:t>
            </a:r>
            <a:r>
              <a:rPr lang="zh-CN" altLang="en-US" dirty="0"/>
              <a:t>反映了“相等的</a:t>
            </a:r>
            <a:r>
              <a:rPr lang="en-US" altLang="zh-CN" dirty="0"/>
              <a:t>B</a:t>
            </a:r>
            <a:r>
              <a:rPr lang="zh-CN" altLang="en-US" dirty="0"/>
              <a:t>值对应相等的</a:t>
            </a:r>
            <a:r>
              <a:rPr lang="en-US" altLang="zh-CN" dirty="0"/>
              <a:t>A</a:t>
            </a:r>
            <a:r>
              <a:rPr lang="zh-CN" altLang="en-US" dirty="0"/>
              <a:t>值”这样的语义。</a:t>
            </a:r>
          </a:p>
          <a:p>
            <a:r>
              <a:rPr lang="en-US" altLang="zh-CN" dirty="0" err="1" smtClean="0"/>
              <a:t>Eg</a:t>
            </a:r>
            <a:r>
              <a:rPr lang="zh-CN" altLang="en-US" dirty="0" smtClean="0"/>
              <a:t>：学号</a:t>
            </a:r>
            <a:r>
              <a:rPr lang="en-US" altLang="zh-CN" dirty="0" smtClean="0"/>
              <a:t>——</a:t>
            </a:r>
            <a:r>
              <a:rPr lang="zh-CN" altLang="en-US" dirty="0" smtClean="0"/>
              <a:t>姓名，课程号</a:t>
            </a:r>
            <a:r>
              <a:rPr lang="en-US" altLang="zh-CN" dirty="0" smtClean="0"/>
              <a:t>——</a:t>
            </a:r>
            <a:r>
              <a:rPr lang="zh-CN" altLang="en-US" dirty="0" smtClean="0"/>
              <a:t>课程名</a:t>
            </a:r>
            <a:endParaRPr lang="en-US" altLang="zh-CN" dirty="0" smtClean="0"/>
          </a:p>
          <a:p>
            <a:r>
              <a:rPr lang="zh-CN" altLang="en-US" dirty="0" smtClean="0"/>
              <a:t>系名</a:t>
            </a:r>
            <a:r>
              <a:rPr lang="en-US" altLang="zh-CN" dirty="0" smtClean="0"/>
              <a:t>——</a:t>
            </a:r>
            <a:r>
              <a:rPr lang="zh-CN" altLang="en-US" dirty="0" smtClean="0"/>
              <a:t>系址</a:t>
            </a:r>
            <a:endParaRPr lang="en-US" altLang="zh-CN" dirty="0" smtClean="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28</a:t>
            </a:fld>
            <a:endParaRPr lang="en-US" altLang="zh-CN"/>
          </a:p>
        </p:txBody>
      </p:sp>
    </p:spTree>
    <p:extLst>
      <p:ext uri="{BB962C8B-B14F-4D97-AF65-F5344CB8AC3E}">
        <p14:creationId xmlns:p14="http://schemas.microsoft.com/office/powerpoint/2010/main" xmlns="" val="4838505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3" name="内容占位符 2"/>
          <p:cNvSpPr>
            <a:spLocks noGrp="1"/>
          </p:cNvSpPr>
          <p:nvPr>
            <p:ph idx="1"/>
          </p:nvPr>
        </p:nvSpPr>
        <p:spPr/>
        <p:txBody>
          <a:bodyPr/>
          <a:lstStyle/>
          <a:p>
            <a:r>
              <a:rPr lang="zh-CN" altLang="en-US" dirty="0" smtClean="0"/>
              <a:t>（</a:t>
            </a:r>
            <a:r>
              <a:rPr lang="en-US" altLang="zh-CN" dirty="0" smtClean="0"/>
              <a:t>1</a:t>
            </a:r>
            <a:r>
              <a:rPr lang="zh-CN" altLang="en-US" dirty="0" smtClean="0"/>
              <a:t>）数据依赖</a:t>
            </a:r>
            <a:endParaRPr lang="en-US" altLang="zh-CN" dirty="0" smtClean="0"/>
          </a:p>
          <a:p>
            <a:r>
              <a:rPr lang="zh-CN" altLang="en-US" sz="2400" dirty="0" smtClean="0"/>
              <a:t>多值依赖：若给定</a:t>
            </a:r>
            <a:r>
              <a:rPr lang="en-US" altLang="zh-CN" sz="2400" dirty="0" smtClean="0"/>
              <a:t>X</a:t>
            </a:r>
            <a:r>
              <a:rPr lang="zh-CN" altLang="en-US" sz="2400" dirty="0" smtClean="0"/>
              <a:t>，有一组属性值与之对应，则称</a:t>
            </a:r>
            <a:r>
              <a:rPr lang="en-US" altLang="zh-CN" sz="2400" dirty="0" smtClean="0"/>
              <a:t>X</a:t>
            </a:r>
            <a:r>
              <a:rPr lang="zh-CN" altLang="en-US" sz="2400" dirty="0" smtClean="0"/>
              <a:t>多值决定Ｙ，或</a:t>
            </a:r>
            <a:r>
              <a:rPr lang="en-US" altLang="zh-CN" sz="2400" dirty="0" smtClean="0"/>
              <a:t>Y</a:t>
            </a:r>
            <a:r>
              <a:rPr lang="zh-CN" altLang="en-US" sz="2400" dirty="0" smtClean="0"/>
              <a:t>多值依赖于</a:t>
            </a:r>
            <a:r>
              <a:rPr lang="en-US" altLang="zh-CN" sz="2400" dirty="0" smtClean="0"/>
              <a:t>X</a:t>
            </a:r>
            <a:r>
              <a:rPr lang="zh-CN" altLang="en-US" sz="2400" dirty="0" smtClean="0"/>
              <a:t>。</a:t>
            </a:r>
            <a:endParaRPr lang="en-US" altLang="zh-CN" sz="2400" dirty="0" smtClean="0"/>
          </a:p>
          <a:p>
            <a:pPr marL="0" indent="0">
              <a:buNone/>
            </a:pPr>
            <a:r>
              <a:rPr lang="zh-CN" altLang="en-US" sz="2400" dirty="0" smtClean="0"/>
              <a:t>     学号</a:t>
            </a:r>
            <a:r>
              <a:rPr lang="en-US" altLang="zh-CN" sz="2400" dirty="0" smtClean="0"/>
              <a:t>——</a:t>
            </a:r>
            <a:r>
              <a:rPr lang="zh-CN" altLang="en-US" sz="2400" dirty="0" smtClean="0"/>
              <a:t>课号，学号</a:t>
            </a:r>
            <a:r>
              <a:rPr lang="en-US" altLang="zh-CN" sz="2400" dirty="0" smtClean="0"/>
              <a:t>——</a:t>
            </a:r>
            <a:r>
              <a:rPr lang="zh-CN" altLang="en-US" sz="2400" dirty="0" smtClean="0"/>
              <a:t>课名</a:t>
            </a:r>
            <a:endParaRPr lang="en-US" altLang="zh-CN" sz="2400" dirty="0" smtClean="0"/>
          </a:p>
          <a:p>
            <a:r>
              <a:rPr lang="zh-CN" altLang="en-US" sz="2400" dirty="0" smtClean="0"/>
              <a:t>完全函数依赖</a:t>
            </a:r>
            <a:endParaRPr lang="en-US" altLang="zh-CN" sz="2400" dirty="0" smtClean="0"/>
          </a:p>
          <a:p>
            <a:pPr marL="0" indent="0">
              <a:buNone/>
            </a:pPr>
            <a:r>
              <a:rPr lang="en-US" altLang="zh-CN" sz="2400" dirty="0"/>
              <a:t> </a:t>
            </a:r>
            <a:r>
              <a:rPr lang="en-US" altLang="zh-CN" sz="2400" dirty="0" smtClean="0"/>
              <a:t>   </a:t>
            </a:r>
            <a:r>
              <a:rPr lang="zh-CN" altLang="en-US" sz="2400" dirty="0" smtClean="0"/>
              <a:t>（学号，课号）</a:t>
            </a:r>
            <a:r>
              <a:rPr lang="en-US" altLang="zh-CN" sz="2400" dirty="0" smtClean="0"/>
              <a:t>——</a:t>
            </a:r>
            <a:r>
              <a:rPr lang="zh-CN" altLang="en-US" sz="2400" dirty="0" smtClean="0"/>
              <a:t>成绩</a:t>
            </a:r>
            <a:endParaRPr lang="en-US" altLang="zh-CN" sz="2400" dirty="0" smtClean="0"/>
          </a:p>
          <a:p>
            <a:r>
              <a:rPr lang="zh-CN" altLang="en-US" sz="2400" dirty="0" smtClean="0"/>
              <a:t>部分函数依赖</a:t>
            </a:r>
            <a:endParaRPr lang="en-US" altLang="zh-CN" sz="2400" dirty="0" smtClean="0"/>
          </a:p>
          <a:p>
            <a:pPr marL="0" indent="0">
              <a:buNone/>
            </a:pPr>
            <a:r>
              <a:rPr lang="zh-CN" altLang="en-US" sz="2400" dirty="0" smtClean="0"/>
              <a:t>（学号，课号）</a:t>
            </a:r>
            <a:r>
              <a:rPr lang="en-US" altLang="zh-CN" sz="2400" dirty="0" smtClean="0"/>
              <a:t>——</a:t>
            </a:r>
            <a:r>
              <a:rPr lang="zh-CN" altLang="en-US" sz="2400" dirty="0" smtClean="0"/>
              <a:t>姓名，（学号，课号）</a:t>
            </a:r>
            <a:r>
              <a:rPr lang="en-US" altLang="zh-CN" sz="2400" dirty="0" smtClean="0"/>
              <a:t>——</a:t>
            </a:r>
            <a:r>
              <a:rPr lang="zh-CN" altLang="en-US" sz="2400" dirty="0" smtClean="0"/>
              <a:t>课名</a:t>
            </a:r>
            <a:r>
              <a:rPr lang="en-US" altLang="zh-CN" sz="2400" dirty="0" smtClean="0"/>
              <a:t>     </a:t>
            </a:r>
            <a:endParaRPr lang="en-US" altLang="zh-CN" sz="2400" dirty="0"/>
          </a:p>
          <a:p>
            <a:r>
              <a:rPr lang="zh-CN" altLang="en-US" sz="2400" dirty="0" smtClean="0"/>
              <a:t>传递函数依赖</a:t>
            </a:r>
            <a:endParaRPr lang="en-US" altLang="zh-CN" sz="2400"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29</a:t>
            </a:fld>
            <a:endParaRPr lang="en-US" altLang="zh-CN"/>
          </a:p>
        </p:txBody>
      </p:sp>
    </p:spTree>
    <p:extLst>
      <p:ext uri="{BB962C8B-B14F-4D97-AF65-F5344CB8AC3E}">
        <p14:creationId xmlns:p14="http://schemas.microsoft.com/office/powerpoint/2010/main" xmlns="" val="5395635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5392" name="Group 176"/>
          <p:cNvGraphicFramePr>
            <a:graphicFrameLocks noGrp="1"/>
          </p:cNvGraphicFramePr>
          <p:nvPr>
            <p:ph sz="half" idx="2"/>
          </p:nvPr>
        </p:nvGraphicFramePr>
        <p:xfrm>
          <a:off x="0" y="1412776"/>
          <a:ext cx="9144001" cy="3024188"/>
        </p:xfrm>
        <a:graphic>
          <a:graphicData uri="http://schemas.openxmlformats.org/drawingml/2006/table">
            <a:tbl>
              <a:tblPr/>
              <a:tblGrid>
                <a:gridCol w="604811">
                  <a:extLst>
                    <a:ext uri="{9D8B030D-6E8A-4147-A177-3AD203B41FA5}">
                      <a16:colId xmlns:a16="http://schemas.microsoft.com/office/drawing/2014/main" xmlns="" val="20000"/>
                    </a:ext>
                  </a:extLst>
                </a:gridCol>
                <a:gridCol w="2012039">
                  <a:extLst>
                    <a:ext uri="{9D8B030D-6E8A-4147-A177-3AD203B41FA5}">
                      <a16:colId xmlns:a16="http://schemas.microsoft.com/office/drawing/2014/main" xmlns="" val="20001"/>
                    </a:ext>
                  </a:extLst>
                </a:gridCol>
                <a:gridCol w="2014035">
                  <a:extLst>
                    <a:ext uri="{9D8B030D-6E8A-4147-A177-3AD203B41FA5}">
                      <a16:colId xmlns:a16="http://schemas.microsoft.com/office/drawing/2014/main" xmlns="" val="20002"/>
                    </a:ext>
                  </a:extLst>
                </a:gridCol>
                <a:gridCol w="2415245">
                  <a:extLst>
                    <a:ext uri="{9D8B030D-6E8A-4147-A177-3AD203B41FA5}">
                      <a16:colId xmlns:a16="http://schemas.microsoft.com/office/drawing/2014/main" xmlns="" val="20003"/>
                    </a:ext>
                  </a:extLst>
                </a:gridCol>
                <a:gridCol w="2097871">
                  <a:extLst>
                    <a:ext uri="{9D8B030D-6E8A-4147-A177-3AD203B41FA5}">
                      <a16:colId xmlns:a16="http://schemas.microsoft.com/office/drawing/2014/main" xmlns="" val="20004"/>
                    </a:ext>
                  </a:extLst>
                </a:gridCol>
              </a:tblGrid>
              <a:tr h="511175">
                <a:tc>
                  <a:txBody>
                    <a:bodyPr/>
                    <a:lstStyle/>
                    <a:p>
                      <a:pPr marL="0" marR="0" lvl="0" indent="0" algn="l" defTabSz="914400" rtl="0" eaLnBrk="1" fontAlgn="base" latinLnBrk="0" hangingPunct="1">
                        <a:lnSpc>
                          <a:spcPct val="100000"/>
                        </a:lnSpc>
                        <a:spcBef>
                          <a:spcPct val="20000"/>
                        </a:spcBef>
                        <a:spcAft>
                          <a:spcPct val="0"/>
                        </a:spcAft>
                        <a:buClr>
                          <a:schemeClr val="tx2"/>
                        </a:buClr>
                        <a:buSzPct val="70000"/>
                        <a:buFont typeface="Wingdings" pitchFamily="2" charset="2"/>
                        <a:buNone/>
                        <a:tabLst/>
                      </a:pPr>
                      <a:endParaRPr kumimoji="0" lang="zh-CN" altLang="zh-CN" sz="2500" b="0" i="0" u="none" strike="noStrike" cap="none" normalizeH="0" baseline="0" dirty="0" smtClean="0">
                        <a:ln>
                          <a:noFill/>
                        </a:ln>
                        <a:solidFill>
                          <a:schemeClr val="tx1"/>
                        </a:solidFill>
                        <a:effectLst/>
                        <a:latin typeface="Verdana" pitchFamily="34"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第一代</a:t>
                      </a:r>
                      <a:endParaRPr kumimoji="0"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第二代</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第三代</a:t>
                      </a:r>
                      <a:endParaRPr kumimoji="0"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第四代</a:t>
                      </a:r>
                      <a:endParaRPr kumimoji="0"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651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NEU-BZ-S92" charset="-122"/>
                          <a:ea typeface="方正书宋_GBK" charset="-122"/>
                          <a:cs typeface="Times New Roman" pitchFamily="18" charset="0"/>
                        </a:rPr>
                        <a:t>时间</a:t>
                      </a:r>
                      <a:endParaRPr kumimoji="0" lang="zh-CN" altLang="en-US" sz="1600" b="1" i="0" u="none" strike="noStrike" cap="none" normalizeH="0" baseline="0" dirty="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1946—1957</a:t>
                      </a: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年</a:t>
                      </a:r>
                      <a:endParaRPr kumimoji="0"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1958—1964</a:t>
                      </a: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年</a:t>
                      </a:r>
                      <a:endParaRPr kumimoji="0"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1965—1969</a:t>
                      </a: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年</a:t>
                      </a:r>
                      <a:endParaRPr kumimoji="0"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1970</a:t>
                      </a: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年至今</a:t>
                      </a:r>
                      <a:endParaRPr kumimoji="0"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35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NEU-BZ-S92" charset="-122"/>
                          <a:ea typeface="方正书宋_GBK" charset="-122"/>
                          <a:cs typeface="Times New Roman" pitchFamily="18" charset="0"/>
                        </a:rPr>
                        <a:t>主要</a:t>
                      </a:r>
                      <a:endParaRPr kumimoji="0" lang="zh-CN" altLang="en-US" sz="1600" b="1" i="0" u="none" strike="noStrike" cap="none" normalizeH="0" baseline="0" dirty="0" smtClean="0">
                        <a:ln>
                          <a:noFill/>
                        </a:ln>
                        <a:solidFill>
                          <a:schemeClr val="tx1"/>
                        </a:solidFill>
                        <a:effectLst/>
                        <a:latin typeface="Verdana" pitchFamily="34" charset="0"/>
                        <a:ea typeface="方正书宋_GBK"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NEU-BZ-S92" charset="-122"/>
                          <a:ea typeface="方正书宋_GBK" charset="-122"/>
                          <a:cs typeface="Times New Roman" pitchFamily="18" charset="0"/>
                        </a:rPr>
                        <a:t>元件</a:t>
                      </a:r>
                      <a:endParaRPr kumimoji="0" lang="zh-CN" altLang="en-US" sz="1600" b="1" i="0" u="none" strike="noStrike" cap="none" normalizeH="0" baseline="0" dirty="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电子管</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晶体管</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中、小规模集成电路</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大规模、超大规模</a:t>
                      </a:r>
                      <a:endParaRPr kumimoji="0"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集成电路</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8778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NEU-BZ-S92" charset="-122"/>
                          <a:ea typeface="方正书宋_GBK" charset="-122"/>
                          <a:cs typeface="Times New Roman" pitchFamily="18" charset="0"/>
                        </a:rPr>
                        <a:t>软件</a:t>
                      </a:r>
                      <a:endParaRPr kumimoji="0" lang="zh-CN" altLang="en-US" sz="1600" b="1" i="0" u="none" strike="noStrike" cap="none" normalizeH="0" baseline="0" dirty="0" smtClean="0">
                        <a:ln>
                          <a:noFill/>
                        </a:ln>
                        <a:solidFill>
                          <a:schemeClr val="tx1"/>
                        </a:solidFill>
                        <a:effectLst/>
                        <a:latin typeface="Verdana" pitchFamily="34" charset="0"/>
                        <a:ea typeface="方正书宋_GBK"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NEU-BZ-S92" charset="-122"/>
                          <a:ea typeface="方正书宋_GBK" charset="-122"/>
                          <a:cs typeface="Times New Roman" pitchFamily="18" charset="0"/>
                        </a:rPr>
                        <a:t>特征</a:t>
                      </a:r>
                      <a:endParaRPr kumimoji="0" lang="zh-CN" altLang="en-US" sz="1600" b="1" i="0" u="none" strike="noStrike" cap="none" normalizeH="0" baseline="0" dirty="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机器语言和</a:t>
                      </a:r>
                      <a:endParaRPr kumimoji="0"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汇编语言</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高级程序设计语言</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操作系统逐步成熟、</a:t>
                      </a:r>
                      <a:endParaRPr kumimoji="0"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结构化程序设计</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数据库系统</a:t>
                      </a:r>
                      <a:r>
                        <a:rPr kumimoji="0"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分布式</a:t>
                      </a:r>
                      <a:endParaRPr kumimoji="0"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操作系统</a:t>
                      </a:r>
                      <a:r>
                        <a:rPr kumimoji="0"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a:t>
                      </a: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分时、实</a:t>
                      </a:r>
                      <a:endParaRPr kumimoji="0"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时数据处理</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3500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NEU-BZ-S92" charset="-122"/>
                          <a:ea typeface="方正书宋_GBK" charset="-122"/>
                          <a:cs typeface="Times New Roman" pitchFamily="18" charset="0"/>
                        </a:rPr>
                        <a:t>应用</a:t>
                      </a:r>
                      <a:endParaRPr kumimoji="0" lang="zh-CN" altLang="en-US" sz="1600" b="1" i="0" u="none" strike="noStrike" cap="none" normalizeH="0" baseline="0" dirty="0" smtClean="0">
                        <a:ln>
                          <a:noFill/>
                        </a:ln>
                        <a:solidFill>
                          <a:schemeClr val="tx1"/>
                        </a:solidFill>
                        <a:effectLst/>
                        <a:latin typeface="Verdana" pitchFamily="34" charset="0"/>
                        <a:ea typeface="方正书宋_GBK"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NEU-BZ-S92" charset="-122"/>
                          <a:ea typeface="方正书宋_GBK" charset="-122"/>
                          <a:cs typeface="Times New Roman" pitchFamily="18" charset="0"/>
                        </a:rPr>
                        <a:t>领域</a:t>
                      </a:r>
                      <a:endParaRPr kumimoji="0" lang="zh-CN" altLang="en-US" sz="1600" b="1" i="0" u="none" strike="noStrike" cap="none" normalizeH="0" baseline="0" dirty="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宋体" pitchFamily="2" charset="-122"/>
                          <a:ea typeface="宋体" pitchFamily="2" charset="-122"/>
                          <a:cs typeface="Times New Roman" pitchFamily="18" charset="0"/>
                        </a:rPr>
                        <a:t>军事和科研部门</a:t>
                      </a:r>
                      <a:endParaRPr kumimoji="0" lang="zh-CN" altLang="en-US" sz="1600" b="1" i="0" u="none" strike="noStrike" cap="none" normalizeH="0" baseline="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工程设计、</a:t>
                      </a:r>
                      <a:endParaRPr kumimoji="0"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数据处理</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文字处理、企业管理、</a:t>
                      </a:r>
                      <a:endParaRPr kumimoji="0" lang="en-US" altLang="zh-CN"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endParaRP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自动控制</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rgbClr val="000000"/>
                          </a:solidFill>
                          <a:effectLst/>
                          <a:latin typeface="宋体" pitchFamily="2" charset="-122"/>
                          <a:ea typeface="宋体" pitchFamily="2" charset="-122"/>
                          <a:cs typeface="Times New Roman" pitchFamily="18" charset="0"/>
                        </a:rPr>
                        <a:t>社会生活的各个方面</a:t>
                      </a:r>
                      <a:endParaRPr kumimoji="0" lang="zh-CN" altLang="en-US" sz="1600" b="1" i="0" u="none" strike="noStrike" cap="none" normalizeH="0" baseline="0" dirty="0" smtClean="0">
                        <a:ln>
                          <a:noFill/>
                        </a:ln>
                        <a:solidFill>
                          <a:schemeClr val="tx1"/>
                        </a:solidFill>
                        <a:effectLst/>
                        <a:latin typeface="宋体" pitchFamily="2" charset="-122"/>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8" name="标题 1"/>
          <p:cNvSpPr txBox="1">
            <a:spLocks/>
          </p:cNvSpPr>
          <p:nvPr/>
        </p:nvSpPr>
        <p:spPr bwMode="white">
          <a:xfrm>
            <a:off x="611560" y="0"/>
            <a:ext cx="830897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计算机发展的四个阶段</a:t>
            </a:r>
          </a:p>
        </p:txBody>
      </p:sp>
      <p:pic>
        <p:nvPicPr>
          <p:cNvPr id="9" name="Picture 15" descr="C:\Documents and Settings\Administrator\Application Data\Tencent\Users\120280910\QQ\WinTemp\RichOle\6M24ZQ)]LLI[ZWF0A${4U1Y.jpg"/>
          <p:cNvPicPr>
            <a:picLocks noChangeAspect="1" noChangeArrowheads="1"/>
          </p:cNvPicPr>
          <p:nvPr/>
        </p:nvPicPr>
        <p:blipFill>
          <a:blip r:embed="rId4" cstate="print"/>
          <a:srcRect/>
          <a:stretch>
            <a:fillRect/>
          </a:stretch>
        </p:blipFill>
        <p:spPr bwMode="auto">
          <a:xfrm>
            <a:off x="755576" y="4869160"/>
            <a:ext cx="1310371" cy="1484784"/>
          </a:xfrm>
          <a:prstGeom prst="rect">
            <a:avLst/>
          </a:prstGeom>
          <a:noFill/>
          <a:ln w="9525">
            <a:noFill/>
            <a:miter lim="800000"/>
            <a:headEnd/>
            <a:tailEnd/>
          </a:ln>
        </p:spPr>
      </p:pic>
      <p:pic>
        <p:nvPicPr>
          <p:cNvPr id="10" name="Picture 16" descr="C:\Documents and Settings\Administrator\Application Data\Tencent\Users\120280910\QQ\WinTemp\RichOle\221T_~SDXT{0%E]B1]FP}WH.jpg"/>
          <p:cNvPicPr>
            <a:picLocks noChangeAspect="1" noChangeArrowheads="1"/>
          </p:cNvPicPr>
          <p:nvPr/>
        </p:nvPicPr>
        <p:blipFill>
          <a:blip r:embed="rId5" cstate="print"/>
          <a:srcRect/>
          <a:stretch>
            <a:fillRect/>
          </a:stretch>
        </p:blipFill>
        <p:spPr bwMode="auto">
          <a:xfrm>
            <a:off x="2699792" y="4869160"/>
            <a:ext cx="1981200" cy="1335088"/>
          </a:xfrm>
          <a:prstGeom prst="rect">
            <a:avLst/>
          </a:prstGeom>
          <a:noFill/>
          <a:ln w="9525">
            <a:noFill/>
            <a:miter lim="800000"/>
            <a:headEnd/>
            <a:tailEnd/>
          </a:ln>
        </p:spPr>
      </p:pic>
      <p:graphicFrame>
        <p:nvGraphicFramePr>
          <p:cNvPr id="11" name="Object 10"/>
          <p:cNvGraphicFramePr>
            <a:graphicFrameLocks/>
          </p:cNvGraphicFramePr>
          <p:nvPr/>
        </p:nvGraphicFramePr>
        <p:xfrm>
          <a:off x="5364088" y="4869160"/>
          <a:ext cx="1374775" cy="1146175"/>
        </p:xfrm>
        <a:graphic>
          <a:graphicData uri="http://schemas.openxmlformats.org/presentationml/2006/ole">
            <p:oleObj spid="_x0000_s35872" r:id="rId6" imgW="1384127" imgH="1155556" progId="">
              <p:embed/>
            </p:oleObj>
          </a:graphicData>
        </a:graphic>
      </p:graphicFrame>
      <p:graphicFrame>
        <p:nvGraphicFramePr>
          <p:cNvPr id="12" name="Object 11"/>
          <p:cNvGraphicFramePr>
            <a:graphicFrameLocks/>
          </p:cNvGraphicFramePr>
          <p:nvPr/>
        </p:nvGraphicFramePr>
        <p:xfrm>
          <a:off x="7308304" y="4869160"/>
          <a:ext cx="1476375" cy="1349375"/>
        </p:xfrm>
        <a:graphic>
          <a:graphicData uri="http://schemas.openxmlformats.org/presentationml/2006/ole">
            <p:oleObj spid="_x0000_s35873" r:id="rId7" imgW="1485714" imgH="1358730" progId="">
              <p:embed/>
            </p:oleObj>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3" name="内容占位符 2"/>
          <p:cNvSpPr>
            <a:spLocks noGrp="1"/>
          </p:cNvSpPr>
          <p:nvPr>
            <p:ph idx="1"/>
          </p:nvPr>
        </p:nvSpPr>
        <p:spPr/>
        <p:txBody>
          <a:bodyPr/>
          <a:lstStyle/>
          <a:p>
            <a:r>
              <a:rPr lang="zh-CN" altLang="en-US" dirty="0" smtClean="0"/>
              <a:t>（</a:t>
            </a:r>
            <a:r>
              <a:rPr lang="en-US" altLang="zh-CN" dirty="0" smtClean="0"/>
              <a:t>2</a:t>
            </a:r>
            <a:r>
              <a:rPr lang="zh-CN" altLang="en-US" dirty="0" smtClean="0"/>
              <a:t>）规范化</a:t>
            </a:r>
            <a:endParaRPr lang="en-US" altLang="zh-CN" dirty="0" smtClean="0"/>
          </a:p>
          <a:p>
            <a:r>
              <a:rPr lang="zh-CN" altLang="en-US" dirty="0" smtClean="0"/>
              <a:t>第一范式</a:t>
            </a:r>
            <a:endParaRPr lang="en-US" altLang="zh-CN" dirty="0"/>
          </a:p>
          <a:p>
            <a:r>
              <a:rPr lang="zh-CN" altLang="en-US" dirty="0" smtClean="0"/>
              <a:t>如果一个关系模式</a:t>
            </a:r>
            <a:r>
              <a:rPr lang="en-US" altLang="zh-CN" dirty="0" smtClean="0"/>
              <a:t>R</a:t>
            </a:r>
            <a:r>
              <a:rPr lang="zh-CN" altLang="en-US" dirty="0" smtClean="0"/>
              <a:t>中的所有属性都是不可再分的数据项，则称该模式为第一范式。</a:t>
            </a:r>
            <a:endParaRPr lang="en-US" altLang="zh-CN" dirty="0" smtClean="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30</a:t>
            </a:fld>
            <a:endParaRPr lang="en-US" altLang="zh-CN"/>
          </a:p>
        </p:txBody>
      </p:sp>
    </p:spTree>
    <p:extLst>
      <p:ext uri="{BB962C8B-B14F-4D97-AF65-F5344CB8AC3E}">
        <p14:creationId xmlns:p14="http://schemas.microsoft.com/office/powerpoint/2010/main" xmlns="" val="9711200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31</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xmlns="" val="141695014"/>
              </p:ext>
            </p:extLst>
          </p:nvPr>
        </p:nvGraphicFramePr>
        <p:xfrm>
          <a:off x="1043608" y="1772816"/>
          <a:ext cx="6336704" cy="2739454"/>
        </p:xfrm>
        <a:graphic>
          <a:graphicData uri="http://schemas.openxmlformats.org/drawingml/2006/table">
            <a:tbl>
              <a:tblPr firstRow="1" firstCol="1" bandRow="1"/>
              <a:tblGrid>
                <a:gridCol w="1584176">
                  <a:extLst>
                    <a:ext uri="{9D8B030D-6E8A-4147-A177-3AD203B41FA5}">
                      <a16:colId xmlns:a16="http://schemas.microsoft.com/office/drawing/2014/main" xmlns="" val="300157489"/>
                    </a:ext>
                  </a:extLst>
                </a:gridCol>
                <a:gridCol w="1584176">
                  <a:extLst>
                    <a:ext uri="{9D8B030D-6E8A-4147-A177-3AD203B41FA5}">
                      <a16:colId xmlns:a16="http://schemas.microsoft.com/office/drawing/2014/main" xmlns="" val="1044699178"/>
                    </a:ext>
                  </a:extLst>
                </a:gridCol>
                <a:gridCol w="1584176">
                  <a:extLst>
                    <a:ext uri="{9D8B030D-6E8A-4147-A177-3AD203B41FA5}">
                      <a16:colId xmlns:a16="http://schemas.microsoft.com/office/drawing/2014/main" xmlns="" val="480556227"/>
                    </a:ext>
                  </a:extLst>
                </a:gridCol>
                <a:gridCol w="1584176">
                  <a:extLst>
                    <a:ext uri="{9D8B030D-6E8A-4147-A177-3AD203B41FA5}">
                      <a16:colId xmlns:a16="http://schemas.microsoft.com/office/drawing/2014/main" xmlns="" val="2029351567"/>
                    </a:ext>
                  </a:extLst>
                </a:gridCol>
              </a:tblGrid>
              <a:tr h="350867">
                <a:tc>
                  <a:txBody>
                    <a:bodyPr/>
                    <a:lstStyle/>
                    <a:p>
                      <a:pPr marL="0" marR="0">
                        <a:lnSpc>
                          <a:spcPct val="107000"/>
                        </a:lnSpc>
                        <a:spcBef>
                          <a:spcPts val="0"/>
                        </a:spcBef>
                        <a:spcAft>
                          <a:spcPts val="0"/>
                        </a:spcAft>
                      </a:pPr>
                      <a:r>
                        <a:rPr lang="zh-CN" sz="2400" dirty="0">
                          <a:effectLst/>
                          <a:latin typeface="Calibri" panose="020F0502020204030204" pitchFamily="34" charset="0"/>
                          <a:ea typeface="等线" panose="02010600030101010101" pitchFamily="2" charset="-122"/>
                          <a:cs typeface="Times New Roman" panose="02020603050405020304" pitchFamily="18" charset="0"/>
                        </a:rPr>
                        <a:t>学号</a:t>
                      </a:r>
                      <a:endParaRPr lang="en-US" sz="24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姓名</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课程名</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成绩</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85107918"/>
                  </a:ext>
                </a:extLst>
              </a:tr>
              <a:tr h="701731">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95001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李玉</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英语</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C</a:t>
                      </a:r>
                      <a:r>
                        <a:rPr lang="zh-CN" sz="2400">
                          <a:effectLst/>
                          <a:latin typeface="Calibri" panose="020F0502020204030204" pitchFamily="34" charset="0"/>
                          <a:ea typeface="等线" panose="02010600030101010101" pitchFamily="2" charset="-122"/>
                          <a:cs typeface="Times New Roman" panose="02020603050405020304" pitchFamily="18" charset="0"/>
                        </a:rPr>
                        <a:t>语言</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85</a:t>
                      </a:r>
                    </a:p>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3892620"/>
                  </a:ext>
                </a:extLst>
              </a:tr>
              <a:tr h="701731">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95002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王娜</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英语</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C</a:t>
                      </a:r>
                      <a:r>
                        <a:rPr lang="zh-CN" sz="2400">
                          <a:effectLst/>
                          <a:latin typeface="Calibri" panose="020F0502020204030204" pitchFamily="34" charset="0"/>
                          <a:ea typeface="等线" panose="02010600030101010101" pitchFamily="2" charset="-122"/>
                          <a:cs typeface="Times New Roman" panose="02020603050405020304" pitchFamily="18" charset="0"/>
                        </a:rPr>
                        <a:t>语言</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73</a:t>
                      </a:r>
                    </a:p>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913540049"/>
                  </a:ext>
                </a:extLst>
              </a:tr>
              <a:tr h="701731">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95003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张云</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英语</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C</a:t>
                      </a:r>
                      <a:r>
                        <a:rPr lang="zh-CN" sz="2400">
                          <a:effectLst/>
                          <a:latin typeface="Calibri" panose="020F0502020204030204" pitchFamily="34" charset="0"/>
                          <a:ea typeface="等线" panose="02010600030101010101" pitchFamily="2" charset="-122"/>
                          <a:cs typeface="Times New Roman" panose="02020603050405020304" pitchFamily="18" charset="0"/>
                        </a:rPr>
                        <a:t>语言</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effectLst/>
                          <a:latin typeface="Calibri" panose="020F0502020204030204" pitchFamily="34" charset="0"/>
                          <a:ea typeface="等线" panose="02010600030101010101" pitchFamily="2" charset="-122"/>
                          <a:cs typeface="Times New Roman" panose="02020603050405020304" pitchFamily="18" charset="0"/>
                        </a:rPr>
                        <a:t>76</a:t>
                      </a:r>
                    </a:p>
                    <a:p>
                      <a:pPr marL="0" marR="0">
                        <a:lnSpc>
                          <a:spcPct val="107000"/>
                        </a:lnSpc>
                        <a:spcBef>
                          <a:spcPts val="0"/>
                        </a:spcBef>
                        <a:spcAft>
                          <a:spcPts val="0"/>
                        </a:spcAft>
                      </a:pPr>
                      <a:r>
                        <a:rPr lang="en-US" sz="2400" dirty="0">
                          <a:effectLst/>
                          <a:latin typeface="Calibri" panose="020F0502020204030204" pitchFamily="34" charset="0"/>
                          <a:ea typeface="等线" panose="02010600030101010101" pitchFamily="2" charset="-122"/>
                          <a:cs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81584605"/>
                  </a:ext>
                </a:extLst>
              </a:tr>
            </a:tbl>
          </a:graphicData>
        </a:graphic>
      </p:graphicFrame>
      <p:sp>
        <p:nvSpPr>
          <p:cNvPr id="8" name="文本框 7"/>
          <p:cNvSpPr txBox="1"/>
          <p:nvPr/>
        </p:nvSpPr>
        <p:spPr>
          <a:xfrm>
            <a:off x="755576" y="1161312"/>
            <a:ext cx="2592288" cy="369332"/>
          </a:xfrm>
          <a:prstGeom prst="rect">
            <a:avLst/>
          </a:prstGeom>
          <a:noFill/>
        </p:spPr>
        <p:txBody>
          <a:bodyPr wrap="square" rtlCol="0">
            <a:spAutoFit/>
          </a:bodyPr>
          <a:lstStyle/>
          <a:p>
            <a:r>
              <a:rPr lang="en-US" altLang="zh-CN" dirty="0" smtClean="0"/>
              <a:t>score1</a:t>
            </a:r>
            <a:endParaRPr lang="en-US" dirty="0"/>
          </a:p>
        </p:txBody>
      </p:sp>
    </p:spTree>
    <p:extLst>
      <p:ext uri="{BB962C8B-B14F-4D97-AF65-F5344CB8AC3E}">
        <p14:creationId xmlns:p14="http://schemas.microsoft.com/office/powerpoint/2010/main" xmlns="" val="206358750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32</a:t>
            </a:fld>
            <a:endParaRPr lang="en-US" altLang="zh-CN"/>
          </a:p>
        </p:txBody>
      </p:sp>
      <p:graphicFrame>
        <p:nvGraphicFramePr>
          <p:cNvPr id="7" name="表格 6"/>
          <p:cNvGraphicFramePr>
            <a:graphicFrameLocks noGrp="1"/>
          </p:cNvGraphicFramePr>
          <p:nvPr>
            <p:extLst>
              <p:ext uri="{D42A27DB-BD31-4B8C-83A1-F6EECF244321}">
                <p14:modId xmlns:p14="http://schemas.microsoft.com/office/powerpoint/2010/main" xmlns="" val="609455330"/>
              </p:ext>
            </p:extLst>
          </p:nvPr>
        </p:nvGraphicFramePr>
        <p:xfrm>
          <a:off x="1475656" y="2204861"/>
          <a:ext cx="5288364" cy="2739457"/>
        </p:xfrm>
        <a:graphic>
          <a:graphicData uri="http://schemas.openxmlformats.org/drawingml/2006/table">
            <a:tbl>
              <a:tblPr firstRow="1" firstCol="1" bandRow="1"/>
              <a:tblGrid>
                <a:gridCol w="1322091">
                  <a:extLst>
                    <a:ext uri="{9D8B030D-6E8A-4147-A177-3AD203B41FA5}">
                      <a16:colId xmlns:a16="http://schemas.microsoft.com/office/drawing/2014/main" xmlns="" val="3505034626"/>
                    </a:ext>
                  </a:extLst>
                </a:gridCol>
                <a:gridCol w="1322091">
                  <a:extLst>
                    <a:ext uri="{9D8B030D-6E8A-4147-A177-3AD203B41FA5}">
                      <a16:colId xmlns:a16="http://schemas.microsoft.com/office/drawing/2014/main" xmlns="" val="2768713982"/>
                    </a:ext>
                  </a:extLst>
                </a:gridCol>
                <a:gridCol w="1322091">
                  <a:extLst>
                    <a:ext uri="{9D8B030D-6E8A-4147-A177-3AD203B41FA5}">
                      <a16:colId xmlns:a16="http://schemas.microsoft.com/office/drawing/2014/main" xmlns="" val="2424098787"/>
                    </a:ext>
                  </a:extLst>
                </a:gridCol>
                <a:gridCol w="1322091">
                  <a:extLst>
                    <a:ext uri="{9D8B030D-6E8A-4147-A177-3AD203B41FA5}">
                      <a16:colId xmlns:a16="http://schemas.microsoft.com/office/drawing/2014/main" xmlns="" val="1790244106"/>
                    </a:ext>
                  </a:extLst>
                </a:gridCol>
              </a:tblGrid>
              <a:tr h="314237">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学号</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姓名</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课程名</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成绩</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94185504"/>
                  </a:ext>
                </a:extLst>
              </a:tr>
              <a:tr h="314237">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95001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李玉</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英语</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68620419"/>
                  </a:ext>
                </a:extLst>
              </a:tr>
              <a:tr h="314237">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95001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李玉</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C</a:t>
                      </a:r>
                      <a:r>
                        <a:rPr lang="zh-CN" sz="2400">
                          <a:effectLst/>
                          <a:latin typeface="Calibri" panose="020F0502020204030204" pitchFamily="34" charset="0"/>
                          <a:ea typeface="等线" panose="02010600030101010101" pitchFamily="2" charset="-122"/>
                          <a:cs typeface="Times New Roman" panose="02020603050405020304" pitchFamily="18" charset="0"/>
                        </a:rPr>
                        <a:t>语言</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195761058"/>
                  </a:ext>
                </a:extLst>
              </a:tr>
              <a:tr h="314237">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95002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王娜</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英语</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554304514"/>
                  </a:ext>
                </a:extLst>
              </a:tr>
              <a:tr h="314237">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95002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李玉</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C</a:t>
                      </a:r>
                      <a:r>
                        <a:rPr lang="zh-CN" sz="2400">
                          <a:effectLst/>
                          <a:latin typeface="Calibri" panose="020F0502020204030204" pitchFamily="34" charset="0"/>
                          <a:ea typeface="等线" panose="02010600030101010101" pitchFamily="2" charset="-122"/>
                          <a:cs typeface="Times New Roman" panose="02020603050405020304" pitchFamily="18" charset="0"/>
                        </a:rPr>
                        <a:t>语言</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428323021"/>
                  </a:ext>
                </a:extLst>
              </a:tr>
              <a:tr h="314237">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95003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张云</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英语</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38295640"/>
                  </a:ext>
                </a:extLst>
              </a:tr>
              <a:tr h="314237">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95003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2400">
                          <a:effectLst/>
                          <a:latin typeface="Calibri" panose="020F0502020204030204" pitchFamily="34" charset="0"/>
                          <a:ea typeface="等线" panose="02010600030101010101" pitchFamily="2" charset="-122"/>
                          <a:cs typeface="Times New Roman" panose="02020603050405020304" pitchFamily="18" charset="0"/>
                        </a:rPr>
                        <a:t>张云</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a:effectLst/>
                          <a:latin typeface="Calibri" panose="020F0502020204030204" pitchFamily="34" charset="0"/>
                          <a:ea typeface="等线" panose="02010600030101010101" pitchFamily="2" charset="-122"/>
                          <a:cs typeface="Times New Roman" panose="02020603050405020304" pitchFamily="18" charset="0"/>
                        </a:rPr>
                        <a:t>C</a:t>
                      </a:r>
                      <a:r>
                        <a:rPr lang="zh-CN" sz="2400">
                          <a:effectLst/>
                          <a:latin typeface="Calibri" panose="020F0502020204030204" pitchFamily="34" charset="0"/>
                          <a:ea typeface="等线" panose="02010600030101010101" pitchFamily="2" charset="-122"/>
                          <a:cs typeface="Times New Roman" panose="02020603050405020304" pitchFamily="18" charset="0"/>
                        </a:rPr>
                        <a:t>语言</a:t>
                      </a:r>
                      <a:endParaRPr lang="en-US" sz="24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2400" dirty="0">
                          <a:effectLst/>
                          <a:latin typeface="Calibri" panose="020F0502020204030204" pitchFamily="34" charset="0"/>
                          <a:ea typeface="等线" panose="02010600030101010101" pitchFamily="2" charset="-122"/>
                          <a:cs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210653750"/>
                  </a:ext>
                </a:extLst>
              </a:tr>
            </a:tbl>
          </a:graphicData>
        </a:graphic>
      </p:graphicFrame>
      <p:sp>
        <p:nvSpPr>
          <p:cNvPr id="8" name="文本框 7"/>
          <p:cNvSpPr txBox="1"/>
          <p:nvPr/>
        </p:nvSpPr>
        <p:spPr>
          <a:xfrm>
            <a:off x="755576" y="1161312"/>
            <a:ext cx="2592288" cy="369332"/>
          </a:xfrm>
          <a:prstGeom prst="rect">
            <a:avLst/>
          </a:prstGeom>
          <a:noFill/>
        </p:spPr>
        <p:txBody>
          <a:bodyPr wrap="square" rtlCol="0">
            <a:spAutoFit/>
          </a:bodyPr>
          <a:lstStyle/>
          <a:p>
            <a:r>
              <a:rPr lang="en-US" altLang="zh-CN" dirty="0" smtClean="0"/>
              <a:t>score2</a:t>
            </a:r>
            <a:endParaRPr lang="en-US" dirty="0"/>
          </a:p>
        </p:txBody>
      </p:sp>
    </p:spTree>
    <p:extLst>
      <p:ext uri="{BB962C8B-B14F-4D97-AF65-F5344CB8AC3E}">
        <p14:creationId xmlns:p14="http://schemas.microsoft.com/office/powerpoint/2010/main" xmlns="" val="1458092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3" name="内容占位符 2"/>
          <p:cNvSpPr>
            <a:spLocks noGrp="1"/>
          </p:cNvSpPr>
          <p:nvPr>
            <p:ph idx="1"/>
          </p:nvPr>
        </p:nvSpPr>
        <p:spPr/>
        <p:txBody>
          <a:bodyPr/>
          <a:lstStyle/>
          <a:p>
            <a:r>
              <a:rPr lang="zh-CN" altLang="en-US" dirty="0" smtClean="0"/>
              <a:t>（</a:t>
            </a:r>
            <a:r>
              <a:rPr lang="en-US" altLang="zh-CN" dirty="0" smtClean="0"/>
              <a:t>2</a:t>
            </a:r>
            <a:r>
              <a:rPr lang="zh-CN" altLang="en-US" dirty="0" smtClean="0"/>
              <a:t>）规范化</a:t>
            </a:r>
            <a:endParaRPr lang="en-US" altLang="zh-CN" dirty="0" smtClean="0"/>
          </a:p>
          <a:p>
            <a:r>
              <a:rPr lang="zh-CN" altLang="en-US" dirty="0" smtClean="0"/>
              <a:t>第二范式</a:t>
            </a:r>
            <a:endParaRPr lang="en-US" altLang="zh-CN" dirty="0" smtClean="0"/>
          </a:p>
          <a:p>
            <a:r>
              <a:rPr lang="zh-CN" altLang="en-US" dirty="0"/>
              <a:t>如果一个关系模式</a:t>
            </a:r>
            <a:r>
              <a:rPr lang="en-US" altLang="zh-CN" dirty="0"/>
              <a:t>R</a:t>
            </a:r>
            <a:r>
              <a:rPr lang="zh-CN" altLang="en-US" dirty="0" smtClean="0"/>
              <a:t>满足</a:t>
            </a:r>
            <a:r>
              <a:rPr lang="en-US" altLang="zh-CN" dirty="0" smtClean="0"/>
              <a:t>1NF</a:t>
            </a:r>
            <a:r>
              <a:rPr lang="zh-CN" altLang="en-US" dirty="0"/>
              <a:t>，并且所有的非主属性都完全依赖于关键字，则称该模式为第二范式。</a:t>
            </a:r>
            <a:endParaRPr lang="en-US" altLang="zh-CN" dirty="0" smtClean="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33</a:t>
            </a:fld>
            <a:endParaRPr lang="en-US" altLang="zh-CN"/>
          </a:p>
        </p:txBody>
      </p:sp>
    </p:spTree>
    <p:extLst>
      <p:ext uri="{BB962C8B-B14F-4D97-AF65-F5344CB8AC3E}">
        <p14:creationId xmlns:p14="http://schemas.microsoft.com/office/powerpoint/2010/main" xmlns="" val="246018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3" name="内容占位符 2"/>
          <p:cNvSpPr>
            <a:spLocks noGrp="1"/>
          </p:cNvSpPr>
          <p:nvPr>
            <p:ph idx="1"/>
          </p:nvPr>
        </p:nvSpPr>
        <p:spPr/>
        <p:txBody>
          <a:bodyPr/>
          <a:lstStyle/>
          <a:p>
            <a:pPr marL="0" indent="0">
              <a:buNone/>
            </a:pPr>
            <a:r>
              <a:rPr lang="zh-CN" altLang="en-US" dirty="0" smtClean="0"/>
              <a:t>      </a:t>
            </a:r>
            <a:r>
              <a:rPr lang="zh-CN" altLang="en-US" sz="2400" dirty="0" smtClean="0"/>
              <a:t>修改</a:t>
            </a:r>
            <a:r>
              <a:rPr lang="zh-CN" altLang="en-US" sz="2400" dirty="0"/>
              <a:t>之后的关系</a:t>
            </a:r>
            <a:r>
              <a:rPr lang="en-US" altLang="zh-CN" sz="2400" dirty="0"/>
              <a:t>score2</a:t>
            </a:r>
            <a:r>
              <a:rPr lang="zh-CN" altLang="en-US" sz="2400" dirty="0"/>
              <a:t>虽然已经满足第一范式，但是仍然存在以下问题</a:t>
            </a:r>
            <a:r>
              <a:rPr lang="zh-CN" altLang="en-US" sz="2400" dirty="0" smtClean="0"/>
              <a:t>。</a:t>
            </a:r>
            <a:endParaRPr lang="en-US" altLang="zh-CN" sz="2400" dirty="0" smtClean="0"/>
          </a:p>
          <a:p>
            <a:r>
              <a:rPr lang="zh-CN" altLang="en-US" sz="2400" dirty="0" smtClean="0"/>
              <a:t>（</a:t>
            </a:r>
            <a:r>
              <a:rPr lang="en-US" altLang="zh-CN" sz="2400" dirty="0"/>
              <a:t>1</a:t>
            </a:r>
            <a:r>
              <a:rPr lang="zh-CN" altLang="en-US" sz="2400" dirty="0"/>
              <a:t>）学生的信息（如学号和姓名）重复数据较多，冗余大，这不仅造成存储空间的极大浪费，而且很有可能造成数据的不一致</a:t>
            </a:r>
            <a:r>
              <a:rPr lang="zh-CN" altLang="en-US" sz="2400" dirty="0" smtClean="0"/>
              <a:t>。</a:t>
            </a:r>
            <a:endParaRPr lang="en-US" altLang="zh-CN" sz="2400" dirty="0" smtClean="0"/>
          </a:p>
          <a:p>
            <a:r>
              <a:rPr lang="zh-CN" altLang="en-US" sz="2400" dirty="0" smtClean="0"/>
              <a:t>（</a:t>
            </a:r>
            <a:r>
              <a:rPr lang="en-US" altLang="zh-CN" sz="2400" dirty="0"/>
              <a:t>2</a:t>
            </a:r>
            <a:r>
              <a:rPr lang="zh-CN" altLang="en-US" sz="2400" dirty="0"/>
              <a:t>）如果某个学生没有考试成绩，那么学生的信息（学号和姓名）也没有办法输入，出现</a:t>
            </a:r>
            <a:r>
              <a:rPr lang="zh-CN" altLang="en-US" sz="2400" dirty="0" smtClean="0"/>
              <a:t>插入</a:t>
            </a:r>
            <a:endParaRPr lang="en-US" altLang="zh-CN" sz="2400" dirty="0" smtClean="0"/>
          </a:p>
          <a:p>
            <a:r>
              <a:rPr lang="zh-CN" altLang="en-US" sz="2400" dirty="0" smtClean="0"/>
              <a:t>（</a:t>
            </a:r>
            <a:r>
              <a:rPr lang="en-US" altLang="zh-CN" sz="2400" dirty="0"/>
              <a:t>3</a:t>
            </a:r>
            <a:r>
              <a:rPr lang="zh-CN" altLang="en-US" sz="2400" dirty="0"/>
              <a:t>）如果删除了某门课的成绩，则学生的信息（学号和姓名）也一并删除了，出现删除异常</a:t>
            </a:r>
            <a:r>
              <a:rPr lang="zh-CN" altLang="en-US" sz="2400" dirty="0" smtClean="0"/>
              <a:t>。</a:t>
            </a:r>
            <a:endParaRPr lang="en-US" altLang="zh-CN" sz="2400" dirty="0" smtClean="0"/>
          </a:p>
          <a:p>
            <a:pPr marL="0" indent="0">
              <a:buNone/>
            </a:pPr>
            <a:r>
              <a:rPr lang="en-US" altLang="zh-CN" sz="2400" dirty="0"/>
              <a:t> </a:t>
            </a:r>
            <a:r>
              <a:rPr lang="en-US" altLang="zh-CN" sz="2400" dirty="0" smtClean="0"/>
              <a:t>      </a:t>
            </a:r>
            <a:r>
              <a:rPr lang="zh-CN" altLang="en-US" sz="2400" dirty="0" smtClean="0"/>
              <a:t>要</a:t>
            </a:r>
            <a:r>
              <a:rPr lang="zh-CN" altLang="en-US" sz="2400" dirty="0"/>
              <a:t>解决这些问题需要对修改后的表进一步规范化，将其变化为</a:t>
            </a:r>
            <a:r>
              <a:rPr lang="en-US" altLang="zh-CN" sz="2400" dirty="0"/>
              <a:t>2NF</a:t>
            </a:r>
            <a:r>
              <a:rPr lang="zh-CN" altLang="en-US" sz="2400" dirty="0"/>
              <a:t>的关系模式。</a:t>
            </a:r>
            <a:endParaRPr lang="en-US" sz="2400"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34</a:t>
            </a:fld>
            <a:endParaRPr lang="en-US" altLang="zh-CN"/>
          </a:p>
        </p:txBody>
      </p:sp>
    </p:spTree>
    <p:extLst>
      <p:ext uri="{BB962C8B-B14F-4D97-AF65-F5344CB8AC3E}">
        <p14:creationId xmlns:p14="http://schemas.microsoft.com/office/powerpoint/2010/main" xmlns="" val="2280534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3" name="内容占位符 2"/>
          <p:cNvSpPr>
            <a:spLocks noGrp="1"/>
          </p:cNvSpPr>
          <p:nvPr>
            <p:ph idx="1"/>
          </p:nvPr>
        </p:nvSpPr>
        <p:spPr>
          <a:xfrm>
            <a:off x="457200" y="1152525"/>
            <a:ext cx="8229600" cy="836315"/>
          </a:xfrm>
        </p:spPr>
        <p:txBody>
          <a:bodyPr/>
          <a:lstStyle/>
          <a:p>
            <a:pPr marL="0" indent="0">
              <a:buNone/>
            </a:pPr>
            <a:r>
              <a:rPr lang="zh-CN" altLang="en-US" sz="2400" dirty="0" smtClean="0"/>
              <a:t>分析</a:t>
            </a:r>
            <a:r>
              <a:rPr lang="en-US" altLang="zh-CN" sz="2400" dirty="0" smtClean="0"/>
              <a:t>score2</a:t>
            </a:r>
            <a:r>
              <a:rPr lang="zh-CN" altLang="en-US" sz="2400" dirty="0" smtClean="0"/>
              <a:t>，学号决定姓名，（学号，课程名）决定成绩。</a:t>
            </a:r>
            <a:endParaRPr lang="en-US" altLang="zh-CN" sz="2400" dirty="0" smtClean="0"/>
          </a:p>
          <a:p>
            <a:pPr marL="0" indent="0">
              <a:buNone/>
            </a:pPr>
            <a:r>
              <a:rPr lang="zh-CN" altLang="en-US" sz="2400" dirty="0" smtClean="0"/>
              <a:t>可以将</a:t>
            </a:r>
            <a:r>
              <a:rPr lang="en-US" altLang="zh-CN" sz="2400" dirty="0" smtClean="0"/>
              <a:t>score2</a:t>
            </a:r>
            <a:r>
              <a:rPr lang="zh-CN" altLang="en-US" sz="2400" dirty="0" smtClean="0"/>
              <a:t>分解成</a:t>
            </a:r>
            <a:r>
              <a:rPr lang="en-US" altLang="zh-CN" sz="2400" dirty="0" smtClean="0"/>
              <a:t>score2-1</a:t>
            </a:r>
            <a:r>
              <a:rPr lang="zh-CN" altLang="en-US" sz="2400" dirty="0" smtClean="0"/>
              <a:t>，</a:t>
            </a:r>
            <a:r>
              <a:rPr lang="en-US" altLang="zh-CN" sz="2400" dirty="0"/>
              <a:t> </a:t>
            </a:r>
            <a:r>
              <a:rPr lang="en-US" altLang="zh-CN" sz="2400" dirty="0" smtClean="0"/>
              <a:t>score2-2</a:t>
            </a:r>
            <a:r>
              <a:rPr lang="zh-CN" altLang="en-US" sz="2400" dirty="0"/>
              <a:t>。</a:t>
            </a:r>
            <a:endParaRPr lang="en-US" sz="2400" dirty="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35</a:t>
            </a:fld>
            <a:endParaRPr lang="en-US" altLang="zh-CN"/>
          </a:p>
        </p:txBody>
      </p:sp>
      <p:graphicFrame>
        <p:nvGraphicFramePr>
          <p:cNvPr id="6" name="表格 5"/>
          <p:cNvGraphicFramePr>
            <a:graphicFrameLocks noGrp="1"/>
          </p:cNvGraphicFramePr>
          <p:nvPr>
            <p:extLst>
              <p:ext uri="{D42A27DB-BD31-4B8C-83A1-F6EECF244321}">
                <p14:modId xmlns:p14="http://schemas.microsoft.com/office/powerpoint/2010/main" xmlns="" val="4092144432"/>
              </p:ext>
            </p:extLst>
          </p:nvPr>
        </p:nvGraphicFramePr>
        <p:xfrm>
          <a:off x="457200" y="2636912"/>
          <a:ext cx="4536506" cy="1224140"/>
        </p:xfrm>
        <a:graphic>
          <a:graphicData uri="http://schemas.openxmlformats.org/drawingml/2006/table">
            <a:tbl>
              <a:tblPr firstRow="1" firstCol="1" bandRow="1"/>
              <a:tblGrid>
                <a:gridCol w="2268253">
                  <a:extLst>
                    <a:ext uri="{9D8B030D-6E8A-4147-A177-3AD203B41FA5}">
                      <a16:colId xmlns:a16="http://schemas.microsoft.com/office/drawing/2014/main" xmlns="" val="3782788651"/>
                    </a:ext>
                  </a:extLst>
                </a:gridCol>
                <a:gridCol w="2268253">
                  <a:extLst>
                    <a:ext uri="{9D8B030D-6E8A-4147-A177-3AD203B41FA5}">
                      <a16:colId xmlns:a16="http://schemas.microsoft.com/office/drawing/2014/main" xmlns="" val="3261998730"/>
                    </a:ext>
                  </a:extLst>
                </a:gridCol>
              </a:tblGrid>
              <a:tr h="306035">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学号</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姓名</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7682714"/>
                  </a:ext>
                </a:extLst>
              </a:tr>
              <a:tr h="306035">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95001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李玉</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625024224"/>
                  </a:ext>
                </a:extLst>
              </a:tr>
              <a:tr h="306035">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95002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王娜</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22586159"/>
                  </a:ext>
                </a:extLst>
              </a:tr>
              <a:tr h="306035">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95003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1800" dirty="0">
                          <a:effectLst/>
                          <a:latin typeface="Calibri" panose="020F0502020204030204" pitchFamily="34" charset="0"/>
                          <a:ea typeface="等线" panose="02010600030101010101" pitchFamily="2" charset="-122"/>
                          <a:cs typeface="Times New Roman" panose="02020603050405020304" pitchFamily="18" charset="0"/>
                        </a:rPr>
                        <a:t>张云</a:t>
                      </a:r>
                      <a:endParaRPr lang="en-US" sz="1800" dirty="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164815794"/>
                  </a:ext>
                </a:extLst>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xmlns="" val="3597121497"/>
              </p:ext>
            </p:extLst>
          </p:nvPr>
        </p:nvGraphicFramePr>
        <p:xfrm>
          <a:off x="3282950" y="4089725"/>
          <a:ext cx="5480050" cy="2054479"/>
        </p:xfrm>
        <a:graphic>
          <a:graphicData uri="http://schemas.openxmlformats.org/drawingml/2006/table">
            <a:tbl>
              <a:tblPr firstRow="1" firstCol="1" bandRow="1"/>
              <a:tblGrid>
                <a:gridCol w="1826260">
                  <a:extLst>
                    <a:ext uri="{9D8B030D-6E8A-4147-A177-3AD203B41FA5}">
                      <a16:colId xmlns:a16="http://schemas.microsoft.com/office/drawing/2014/main" xmlns="" val="2335744360"/>
                    </a:ext>
                  </a:extLst>
                </a:gridCol>
                <a:gridCol w="1826895">
                  <a:extLst>
                    <a:ext uri="{9D8B030D-6E8A-4147-A177-3AD203B41FA5}">
                      <a16:colId xmlns:a16="http://schemas.microsoft.com/office/drawing/2014/main" xmlns="" val="2425608051"/>
                    </a:ext>
                  </a:extLst>
                </a:gridCol>
                <a:gridCol w="1826895">
                  <a:extLst>
                    <a:ext uri="{9D8B030D-6E8A-4147-A177-3AD203B41FA5}">
                      <a16:colId xmlns:a16="http://schemas.microsoft.com/office/drawing/2014/main" xmlns="" val="2056898286"/>
                    </a:ext>
                  </a:extLst>
                </a:gridCol>
              </a:tblGrid>
              <a:tr h="234790">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学号</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课程名</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成绩</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599628872"/>
                  </a:ext>
                </a:extLst>
              </a:tr>
              <a:tr h="234790">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95001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英语</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172373308"/>
                  </a:ext>
                </a:extLst>
              </a:tr>
              <a:tr h="234790">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95001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C</a:t>
                      </a:r>
                      <a:r>
                        <a:rPr lang="zh-CN" sz="1800">
                          <a:effectLst/>
                          <a:latin typeface="Calibri" panose="020F0502020204030204" pitchFamily="34" charset="0"/>
                          <a:ea typeface="等线" panose="02010600030101010101" pitchFamily="2" charset="-122"/>
                          <a:cs typeface="Times New Roman" panose="02020603050405020304" pitchFamily="18" charset="0"/>
                        </a:rPr>
                        <a:t>语言</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808706632"/>
                  </a:ext>
                </a:extLst>
              </a:tr>
              <a:tr h="234790">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95002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英语</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73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2175881761"/>
                  </a:ext>
                </a:extLst>
              </a:tr>
              <a:tr h="234790">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95002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C</a:t>
                      </a:r>
                      <a:r>
                        <a:rPr lang="zh-CN" sz="1800">
                          <a:effectLst/>
                          <a:latin typeface="Calibri" panose="020F0502020204030204" pitchFamily="34" charset="0"/>
                          <a:ea typeface="等线" panose="02010600030101010101" pitchFamily="2" charset="-122"/>
                          <a:cs typeface="Times New Roman" panose="02020603050405020304" pitchFamily="18" charset="0"/>
                        </a:rPr>
                        <a:t>语言</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918675368"/>
                  </a:ext>
                </a:extLst>
              </a:tr>
              <a:tr h="234790">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95003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zh-CN" sz="1800">
                          <a:effectLst/>
                          <a:latin typeface="Calibri" panose="020F0502020204030204" pitchFamily="34" charset="0"/>
                          <a:ea typeface="等线" panose="02010600030101010101" pitchFamily="2" charset="-122"/>
                          <a:cs typeface="Times New Roman" panose="02020603050405020304" pitchFamily="18" charset="0"/>
                        </a:rPr>
                        <a:t>英语</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76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4078377225"/>
                  </a:ext>
                </a:extLst>
              </a:tr>
              <a:tr h="234790">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95003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a:effectLst/>
                          <a:latin typeface="Calibri" panose="020F0502020204030204" pitchFamily="34" charset="0"/>
                          <a:ea typeface="等线" panose="02010600030101010101" pitchFamily="2" charset="-122"/>
                          <a:cs typeface="Times New Roman" panose="02020603050405020304" pitchFamily="18" charset="0"/>
                        </a:rPr>
                        <a:t>C</a:t>
                      </a:r>
                      <a:r>
                        <a:rPr lang="zh-CN" sz="1800">
                          <a:effectLst/>
                          <a:latin typeface="Calibri" panose="020F0502020204030204" pitchFamily="34" charset="0"/>
                          <a:ea typeface="等线" panose="02010600030101010101" pitchFamily="2" charset="-122"/>
                          <a:cs typeface="Times New Roman" panose="02020603050405020304" pitchFamily="18" charset="0"/>
                        </a:rPr>
                        <a:t>语言</a:t>
                      </a:r>
                      <a:endParaRPr lang="en-US" sz="1800">
                        <a:effectLst/>
                        <a:latin typeface="Calibri" panose="020F0502020204030204" pitchFamily="34" charset="0"/>
                        <a:ea typeface="等线"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dirty="0">
                          <a:effectLst/>
                          <a:latin typeface="Calibri" panose="020F0502020204030204" pitchFamily="34" charset="0"/>
                          <a:ea typeface="等线" panose="02010600030101010101" pitchFamily="2" charset="-122"/>
                          <a:cs typeface="Times New Roman" panose="02020603050405020304" pitchFamily="18" charset="0"/>
                        </a:rPr>
                        <a:t>85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742432137"/>
                  </a:ext>
                </a:extLst>
              </a:tr>
            </a:tbl>
          </a:graphicData>
        </a:graphic>
      </p:graphicFrame>
      <p:sp>
        <p:nvSpPr>
          <p:cNvPr id="9" name="文本框 8"/>
          <p:cNvSpPr txBox="1"/>
          <p:nvPr/>
        </p:nvSpPr>
        <p:spPr>
          <a:xfrm>
            <a:off x="457200" y="2232869"/>
            <a:ext cx="1234480" cy="369332"/>
          </a:xfrm>
          <a:prstGeom prst="rect">
            <a:avLst/>
          </a:prstGeom>
          <a:noFill/>
        </p:spPr>
        <p:txBody>
          <a:bodyPr wrap="square" rtlCol="0">
            <a:spAutoFit/>
          </a:bodyPr>
          <a:lstStyle/>
          <a:p>
            <a:r>
              <a:rPr lang="en-US" altLang="zh-CN" dirty="0"/>
              <a:t>score2-1</a:t>
            </a:r>
            <a:endParaRPr lang="en-US" dirty="0"/>
          </a:p>
        </p:txBody>
      </p:sp>
      <p:sp>
        <p:nvSpPr>
          <p:cNvPr id="10" name="矩形 9"/>
          <p:cNvSpPr/>
          <p:nvPr/>
        </p:nvSpPr>
        <p:spPr>
          <a:xfrm>
            <a:off x="5481801" y="3720393"/>
            <a:ext cx="1082348" cy="369332"/>
          </a:xfrm>
          <a:prstGeom prst="rect">
            <a:avLst/>
          </a:prstGeom>
        </p:spPr>
        <p:txBody>
          <a:bodyPr wrap="none">
            <a:spAutoFit/>
          </a:bodyPr>
          <a:lstStyle/>
          <a:p>
            <a:r>
              <a:rPr lang="en-US" altLang="zh-CN" dirty="0" smtClean="0"/>
              <a:t>score2-2</a:t>
            </a:r>
            <a:endParaRPr lang="en-US" dirty="0"/>
          </a:p>
        </p:txBody>
      </p:sp>
    </p:spTree>
    <p:extLst>
      <p:ext uri="{BB962C8B-B14F-4D97-AF65-F5344CB8AC3E}">
        <p14:creationId xmlns:p14="http://schemas.microsoft.com/office/powerpoint/2010/main" xmlns="" val="3881859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3" name="内容占位符 2"/>
          <p:cNvSpPr>
            <a:spLocks noGrp="1"/>
          </p:cNvSpPr>
          <p:nvPr>
            <p:ph idx="1"/>
          </p:nvPr>
        </p:nvSpPr>
        <p:spPr/>
        <p:txBody>
          <a:bodyPr/>
          <a:lstStyle/>
          <a:p>
            <a:r>
              <a:rPr lang="zh-CN" altLang="en-US" dirty="0" smtClean="0"/>
              <a:t>（</a:t>
            </a:r>
            <a:r>
              <a:rPr lang="en-US" altLang="zh-CN" dirty="0" smtClean="0"/>
              <a:t>2</a:t>
            </a:r>
            <a:r>
              <a:rPr lang="zh-CN" altLang="en-US" dirty="0" smtClean="0"/>
              <a:t>）规范化</a:t>
            </a:r>
            <a:endParaRPr lang="en-US" altLang="zh-CN" dirty="0" smtClean="0"/>
          </a:p>
          <a:p>
            <a:r>
              <a:rPr lang="zh-CN" altLang="en-US" sz="2400" dirty="0" smtClean="0"/>
              <a:t>第三范式</a:t>
            </a:r>
            <a:endParaRPr lang="en-US" altLang="zh-CN" sz="2400" dirty="0" smtClean="0"/>
          </a:p>
          <a:p>
            <a:r>
              <a:rPr lang="zh-CN" altLang="en-US" sz="2400" dirty="0"/>
              <a:t>如果一个关系模式</a:t>
            </a:r>
            <a:r>
              <a:rPr lang="en-US" altLang="zh-CN" sz="2400" dirty="0"/>
              <a:t>R</a:t>
            </a:r>
            <a:r>
              <a:rPr lang="zh-CN" altLang="en-US" sz="2400" dirty="0"/>
              <a:t>满足</a:t>
            </a:r>
            <a:r>
              <a:rPr lang="en-US" altLang="zh-CN" sz="2400" dirty="0"/>
              <a:t>2NF</a:t>
            </a:r>
            <a:r>
              <a:rPr lang="zh-CN" altLang="en-US" sz="2400" dirty="0"/>
              <a:t>，并且所有的非主属性都不传递衣赖于关键字，则称该模式为第三范式</a:t>
            </a:r>
            <a:r>
              <a:rPr lang="zh-CN" altLang="en-US" sz="2400" dirty="0" smtClean="0"/>
              <a:t>。</a:t>
            </a:r>
            <a:endParaRPr lang="en-US" altLang="zh-CN" sz="2400" dirty="0"/>
          </a:p>
          <a:p>
            <a:r>
              <a:rPr lang="zh-CN" altLang="en-US" sz="2400" dirty="0" smtClean="0"/>
              <a:t>例如，辅导关系（学号，班级，辅导员）中有依赖关系</a:t>
            </a:r>
            <a:endParaRPr lang="en-US" altLang="zh-CN" sz="2400" dirty="0" smtClean="0"/>
          </a:p>
          <a:p>
            <a:pPr marL="0" indent="0">
              <a:buNone/>
            </a:pPr>
            <a:r>
              <a:rPr lang="zh-CN" altLang="en-US" sz="2400" dirty="0" smtClean="0"/>
              <a:t>     学号</a:t>
            </a:r>
            <a:r>
              <a:rPr lang="en-US" altLang="zh-CN" sz="2400" dirty="0" smtClean="0"/>
              <a:t>——</a:t>
            </a:r>
            <a:r>
              <a:rPr lang="zh-CN" altLang="en-US" sz="2400" dirty="0" smtClean="0"/>
              <a:t>班级</a:t>
            </a:r>
            <a:r>
              <a:rPr lang="zh-CN" altLang="en-US" sz="2400" dirty="0"/>
              <a:t>，</a:t>
            </a:r>
            <a:r>
              <a:rPr lang="zh-CN" altLang="en-US" sz="2400" dirty="0" smtClean="0"/>
              <a:t>班级</a:t>
            </a:r>
            <a:r>
              <a:rPr lang="en-US" altLang="zh-CN" sz="2400" dirty="0" smtClean="0"/>
              <a:t>——</a:t>
            </a:r>
            <a:r>
              <a:rPr lang="zh-CN" altLang="en-US" sz="2400" dirty="0" smtClean="0"/>
              <a:t>辅导员</a:t>
            </a:r>
            <a:endParaRPr lang="en-US" altLang="zh-CN" sz="2400" dirty="0" smtClean="0"/>
          </a:p>
          <a:p>
            <a:pPr marL="0" indent="0">
              <a:buNone/>
            </a:pPr>
            <a:endParaRPr lang="en-US" altLang="zh-CN" sz="2400" dirty="0" smtClean="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36</a:t>
            </a:fld>
            <a:endParaRPr lang="en-US" altLang="zh-CN"/>
          </a:p>
        </p:txBody>
      </p:sp>
    </p:spTree>
    <p:extLst>
      <p:ext uri="{BB962C8B-B14F-4D97-AF65-F5344CB8AC3E}">
        <p14:creationId xmlns:p14="http://schemas.microsoft.com/office/powerpoint/2010/main" xmlns="" val="2553835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关系的规范化</a:t>
            </a:r>
            <a:endParaRPr lang="en-US" dirty="0"/>
          </a:p>
        </p:txBody>
      </p:sp>
      <p:sp>
        <p:nvSpPr>
          <p:cNvPr id="3" name="内容占位符 2"/>
          <p:cNvSpPr>
            <a:spLocks noGrp="1"/>
          </p:cNvSpPr>
          <p:nvPr>
            <p:ph idx="1"/>
          </p:nvPr>
        </p:nvSpPr>
        <p:spPr/>
        <p:txBody>
          <a:bodyPr/>
          <a:lstStyle/>
          <a:p>
            <a:r>
              <a:rPr lang="zh-CN" altLang="en-US" sz="2400" dirty="0" smtClean="0"/>
              <a:t>在</a:t>
            </a:r>
            <a:r>
              <a:rPr lang="zh-CN" altLang="en-US" sz="2400" dirty="0"/>
              <a:t>插入或者删除的时候很容易导致以下的问题</a:t>
            </a:r>
            <a:r>
              <a:rPr lang="zh-CN" altLang="en-US" sz="2400" dirty="0" smtClean="0"/>
              <a:t>。</a:t>
            </a:r>
            <a:endParaRPr lang="en-US" altLang="zh-CN" sz="2400" dirty="0" smtClean="0"/>
          </a:p>
          <a:p>
            <a:r>
              <a:rPr lang="zh-CN" altLang="en-US" sz="2400" dirty="0" smtClean="0"/>
              <a:t>（</a:t>
            </a:r>
            <a:r>
              <a:rPr lang="en-US" altLang="zh-CN" sz="2400" dirty="0"/>
              <a:t>1</a:t>
            </a:r>
            <a:r>
              <a:rPr lang="zh-CN" altLang="en-US" sz="2400" dirty="0"/>
              <a:t>）还没有分配任务的辅导员是没有办法加入到关系中的，因为他要由自己的任务来决定</a:t>
            </a:r>
            <a:r>
              <a:rPr lang="zh-CN" altLang="en-US" sz="2400" dirty="0" smtClean="0"/>
              <a:t>。</a:t>
            </a:r>
            <a:endParaRPr lang="en-US" altLang="zh-CN" sz="2400" dirty="0" smtClean="0"/>
          </a:p>
          <a:p>
            <a:r>
              <a:rPr lang="zh-CN" altLang="en-US" sz="2400" dirty="0" smtClean="0"/>
              <a:t>（</a:t>
            </a:r>
            <a:r>
              <a:rPr lang="en-US" altLang="zh-CN" sz="2400" dirty="0"/>
              <a:t>2</a:t>
            </a:r>
            <a:r>
              <a:rPr lang="zh-CN" altLang="en-US" sz="2400" dirty="0"/>
              <a:t>）如果某个辅导员要离开某个班级，也就是不再承担辅导任务，那么，包括学号和班级在内的整个元组的信息都将被删除</a:t>
            </a:r>
            <a:r>
              <a:rPr lang="zh-CN" altLang="en-US" sz="2400" dirty="0" smtClean="0"/>
              <a:t>。</a:t>
            </a:r>
            <a:endParaRPr lang="en-US" altLang="zh-CN" sz="2400" dirty="0" smtClean="0"/>
          </a:p>
          <a:p>
            <a:r>
              <a:rPr lang="zh-CN" altLang="en-US" sz="2400" dirty="0" smtClean="0"/>
              <a:t>（</a:t>
            </a:r>
            <a:r>
              <a:rPr lang="en-US" altLang="zh-CN" sz="2400" dirty="0" smtClean="0"/>
              <a:t>3</a:t>
            </a:r>
            <a:r>
              <a:rPr lang="zh-CN" altLang="en-US" sz="2400" dirty="0" smtClean="0"/>
              <a:t>）</a:t>
            </a:r>
            <a:r>
              <a:rPr lang="zh-CN" altLang="en-US" sz="2400" dirty="0"/>
              <a:t>如果某个班级想要换一个辅导员，那么需要修改的是所有元组的信息，稍有疏忽</a:t>
            </a:r>
            <a:r>
              <a:rPr lang="zh-CN" altLang="en-US" sz="2400" dirty="0" smtClean="0"/>
              <a:t>，就有可能造成数据不一致的现象。</a:t>
            </a:r>
            <a:endParaRPr lang="en-US" altLang="zh-CN" sz="2400" dirty="0" smtClean="0"/>
          </a:p>
          <a:p>
            <a:r>
              <a:rPr lang="zh-CN" altLang="en-US" sz="2400" dirty="0" smtClean="0"/>
              <a:t>可以将</a:t>
            </a:r>
            <a:r>
              <a:rPr lang="en-US" altLang="zh-CN" sz="2400" dirty="0" smtClean="0"/>
              <a:t>R</a:t>
            </a:r>
            <a:r>
              <a:rPr lang="zh-CN" altLang="en-US" sz="2400" dirty="0" smtClean="0"/>
              <a:t>分解成</a:t>
            </a:r>
            <a:endParaRPr lang="en-US" altLang="zh-CN" sz="2400" dirty="0" smtClean="0"/>
          </a:p>
          <a:p>
            <a:r>
              <a:rPr lang="zh-CN" altLang="en-US" sz="2400" dirty="0" smtClean="0"/>
              <a:t>班级</a:t>
            </a:r>
            <a:r>
              <a:rPr lang="en-US" altLang="zh-CN" sz="2400" dirty="0" smtClean="0">
                <a:sym typeface="Wingdings" panose="05000000000000000000" pitchFamily="2" charset="2"/>
              </a:rPr>
              <a:t>:</a:t>
            </a:r>
            <a:r>
              <a:rPr lang="zh-CN" altLang="en-US" sz="2400" dirty="0" smtClean="0">
                <a:sym typeface="Wingdings" panose="05000000000000000000" pitchFamily="2" charset="2"/>
              </a:rPr>
              <a:t>（学号，班级）</a:t>
            </a:r>
            <a:endParaRPr lang="en-US" altLang="zh-CN" sz="2400" dirty="0" smtClean="0">
              <a:sym typeface="Wingdings" panose="05000000000000000000" pitchFamily="2" charset="2"/>
            </a:endParaRPr>
          </a:p>
          <a:p>
            <a:r>
              <a:rPr lang="zh-CN" altLang="en-US" sz="2400" dirty="0" smtClean="0">
                <a:sym typeface="Wingdings" panose="05000000000000000000" pitchFamily="2" charset="2"/>
              </a:rPr>
              <a:t>辅导：（班级，辅导员）</a:t>
            </a:r>
            <a:endParaRPr lang="en-US" altLang="zh-CN" sz="2400" dirty="0" smtClean="0"/>
          </a:p>
        </p:txBody>
      </p:sp>
      <p:sp>
        <p:nvSpPr>
          <p:cNvPr id="5" name="灯片编号占位符 4"/>
          <p:cNvSpPr>
            <a:spLocks noGrp="1"/>
          </p:cNvSpPr>
          <p:nvPr>
            <p:ph type="sldNum" sz="quarter" idx="11"/>
          </p:nvPr>
        </p:nvSpPr>
        <p:spPr/>
        <p:txBody>
          <a:bodyPr/>
          <a:lstStyle/>
          <a:p>
            <a:fld id="{10EA594A-3D0D-4F31-8FE1-19C2C23DDD1C}" type="slidenum">
              <a:rPr lang="en-US" altLang="zh-CN" smtClean="0"/>
              <a:pPr/>
              <a:t>37</a:t>
            </a:fld>
            <a:endParaRPr lang="en-US" altLang="zh-CN"/>
          </a:p>
        </p:txBody>
      </p:sp>
    </p:spTree>
    <p:extLst>
      <p:ext uri="{BB962C8B-B14F-4D97-AF65-F5344CB8AC3E}">
        <p14:creationId xmlns:p14="http://schemas.microsoft.com/office/powerpoint/2010/main" xmlns="" val="28551444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39750" y="1773238"/>
            <a:ext cx="8424863" cy="2898775"/>
          </a:xfrm>
          <a:prstGeom prst="rect">
            <a:avLst/>
          </a:prstGeom>
          <a:noFill/>
          <a:ln w="9525">
            <a:noFill/>
            <a:miter lim="800000"/>
            <a:headEnd/>
            <a:tailEnd/>
          </a:ln>
        </p:spPr>
        <p:txBody>
          <a:bodyPr>
            <a:spAutoFit/>
          </a:bodyPr>
          <a:lstStyle/>
          <a:p>
            <a:pPr>
              <a:lnSpc>
                <a:spcPct val="140000"/>
              </a:lnSpc>
            </a:pPr>
            <a:endParaRPr lang="en-US" altLang="zh-CN" sz="2400" b="1">
              <a:latin typeface="宋体" pitchFamily="2" charset="-122"/>
            </a:endParaRPr>
          </a:p>
          <a:p>
            <a:pPr>
              <a:spcBef>
                <a:spcPct val="20000"/>
              </a:spcBef>
            </a:pPr>
            <a:r>
              <a:rPr lang="zh-CN" altLang="en-US" sz="2400" b="1">
                <a:solidFill>
                  <a:srgbClr val="CC3300"/>
                </a:solidFill>
                <a:latin typeface="宋体" pitchFamily="2" charset="-122"/>
              </a:rPr>
              <a:t>    数据库设计</a:t>
            </a:r>
            <a:r>
              <a:rPr lang="zh-CN" altLang="en-US" sz="2400" b="1">
                <a:latin typeface="宋体" pitchFamily="2" charset="-122"/>
              </a:rPr>
              <a:t>是指对于一个给定的应用环境</a:t>
            </a:r>
            <a:r>
              <a:rPr lang="en-US" altLang="zh-CN" sz="2400" b="1">
                <a:latin typeface="宋体" pitchFamily="2" charset="-122"/>
              </a:rPr>
              <a:t>,</a:t>
            </a:r>
            <a:r>
              <a:rPr lang="zh-CN" altLang="en-US" sz="2400" b="1">
                <a:latin typeface="宋体" pitchFamily="2" charset="-122"/>
              </a:rPr>
              <a:t>提供一个良好的数据模型与处理模式的逻辑设计</a:t>
            </a:r>
            <a:r>
              <a:rPr lang="en-US" altLang="zh-CN" sz="2400" b="1">
                <a:latin typeface="宋体" pitchFamily="2" charset="-122"/>
              </a:rPr>
              <a:t>,</a:t>
            </a:r>
            <a:r>
              <a:rPr lang="zh-CN" altLang="en-US" sz="2400" b="1">
                <a:latin typeface="宋体" pitchFamily="2" charset="-122"/>
              </a:rPr>
              <a:t>以及确定一个良好的数据库存储结构与存取方法的物理设计</a:t>
            </a:r>
            <a:r>
              <a:rPr lang="en-US" altLang="zh-CN" sz="2400" b="1">
                <a:latin typeface="宋体" pitchFamily="2" charset="-122"/>
              </a:rPr>
              <a:t>,</a:t>
            </a:r>
            <a:r>
              <a:rPr lang="zh-CN" altLang="en-US" sz="2400" b="1">
                <a:latin typeface="宋体" pitchFamily="2" charset="-122"/>
              </a:rPr>
              <a:t>从而建立起既能反映现实世界信息和信息联系</a:t>
            </a:r>
            <a:r>
              <a:rPr lang="en-US" altLang="zh-CN" sz="2400" b="1">
                <a:latin typeface="宋体" pitchFamily="2" charset="-122"/>
              </a:rPr>
              <a:t>,</a:t>
            </a:r>
            <a:r>
              <a:rPr lang="zh-CN" altLang="en-US" sz="2400" b="1">
                <a:latin typeface="宋体" pitchFamily="2" charset="-122"/>
              </a:rPr>
              <a:t>满足用户数据要求和处理要求</a:t>
            </a:r>
            <a:r>
              <a:rPr lang="en-US" altLang="zh-CN" sz="2400" b="1">
                <a:latin typeface="宋体" pitchFamily="2" charset="-122"/>
              </a:rPr>
              <a:t>,</a:t>
            </a:r>
            <a:r>
              <a:rPr lang="zh-CN" altLang="en-US" sz="2400" b="1">
                <a:latin typeface="宋体" pitchFamily="2" charset="-122"/>
              </a:rPr>
              <a:t>又能被某个数据库管理系统</a:t>
            </a:r>
            <a:r>
              <a:rPr lang="en-US" altLang="zh-CN" sz="2400" b="1">
                <a:latin typeface="宋体" pitchFamily="2" charset="-122"/>
              </a:rPr>
              <a:t>(DBMS)</a:t>
            </a:r>
            <a:r>
              <a:rPr lang="zh-CN" altLang="en-US" sz="2400" b="1">
                <a:latin typeface="宋体" pitchFamily="2" charset="-122"/>
              </a:rPr>
              <a:t>所接受</a:t>
            </a:r>
            <a:r>
              <a:rPr lang="en-US" altLang="zh-CN" sz="2400" b="1">
                <a:latin typeface="宋体" pitchFamily="2" charset="-122"/>
              </a:rPr>
              <a:t>,</a:t>
            </a:r>
            <a:r>
              <a:rPr lang="zh-CN" altLang="en-US" sz="2400" b="1">
                <a:latin typeface="宋体" pitchFamily="2" charset="-122"/>
              </a:rPr>
              <a:t>同时能实现系统目标并能有效地存取数据的数据库。   </a:t>
            </a:r>
          </a:p>
        </p:txBody>
      </p:sp>
      <p:sp>
        <p:nvSpPr>
          <p:cNvPr id="35847" name="Line 7"/>
          <p:cNvSpPr>
            <a:spLocks noChangeShapeType="1"/>
          </p:cNvSpPr>
          <p:nvPr/>
        </p:nvSpPr>
        <p:spPr bwMode="auto">
          <a:xfrm>
            <a:off x="1798638" y="1989138"/>
            <a:ext cx="6661150" cy="0"/>
          </a:xfrm>
          <a:prstGeom prst="line">
            <a:avLst/>
          </a:prstGeom>
          <a:noFill/>
          <a:ln w="9525">
            <a:solidFill>
              <a:srgbClr val="00CCFF"/>
            </a:solidFill>
            <a:round/>
            <a:headEnd/>
            <a:tailEnd/>
          </a:ln>
        </p:spPr>
        <p:txBody>
          <a:bodyPr/>
          <a:lstStyle/>
          <a:p>
            <a:endParaRPr lang="zh-CN" altLang="en-US"/>
          </a:p>
        </p:txBody>
      </p:sp>
      <p:sp>
        <p:nvSpPr>
          <p:cNvPr id="35848" name="Line 8"/>
          <p:cNvSpPr>
            <a:spLocks noChangeShapeType="1"/>
          </p:cNvSpPr>
          <p:nvPr/>
        </p:nvSpPr>
        <p:spPr bwMode="auto">
          <a:xfrm>
            <a:off x="539750" y="2205038"/>
            <a:ext cx="0" cy="3960812"/>
          </a:xfrm>
          <a:prstGeom prst="line">
            <a:avLst/>
          </a:prstGeom>
          <a:noFill/>
          <a:ln w="9525">
            <a:solidFill>
              <a:srgbClr val="00CCFF"/>
            </a:solidFill>
            <a:round/>
            <a:headEnd/>
            <a:tailEnd/>
          </a:ln>
        </p:spPr>
        <p:txBody>
          <a:bodyPr/>
          <a:lstStyle/>
          <a:p>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611188" y="1844675"/>
            <a:ext cx="8208962" cy="1127125"/>
          </a:xfrm>
          <a:prstGeom prst="rect">
            <a:avLst/>
          </a:prstGeom>
          <a:noFill/>
          <a:ln w="9525">
            <a:noFill/>
            <a:miter lim="800000"/>
            <a:headEnd/>
            <a:tailEnd/>
          </a:ln>
        </p:spPr>
        <p:txBody>
          <a:bodyPr>
            <a:spAutoFit/>
          </a:bodyPr>
          <a:lstStyle/>
          <a:p>
            <a:pPr>
              <a:lnSpc>
                <a:spcPct val="140000"/>
              </a:lnSpc>
            </a:pPr>
            <a:r>
              <a:rPr lang="en-US" altLang="zh-CN" sz="2400" b="1" dirty="0">
                <a:latin typeface="宋体" pitchFamily="2" charset="-122"/>
              </a:rPr>
              <a:t>    </a:t>
            </a:r>
            <a:r>
              <a:rPr lang="zh-CN" altLang="en-US" sz="2400" b="1" dirty="0">
                <a:latin typeface="宋体" pitchFamily="2" charset="-122"/>
              </a:rPr>
              <a:t>数据库设计分为用户需求分析、概念结构设计、逻辑结构设计和物理结构设计四个阶段</a:t>
            </a:r>
            <a:r>
              <a:rPr lang="en-US" altLang="zh-CN" sz="2400" b="1" dirty="0">
                <a:latin typeface="宋体" pitchFamily="2" charset="-122"/>
              </a:rPr>
              <a:t>,</a:t>
            </a:r>
            <a:r>
              <a:rPr lang="zh-CN" altLang="en-US" sz="2400" b="1" dirty="0">
                <a:latin typeface="宋体" pitchFamily="2" charset="-122"/>
              </a:rPr>
              <a:t>如图</a:t>
            </a:r>
            <a:r>
              <a:rPr lang="en-US" altLang="zh-CN" sz="2400" b="1" dirty="0">
                <a:latin typeface="宋体" pitchFamily="2" charset="-122"/>
              </a:rPr>
              <a:t>3-6</a:t>
            </a:r>
            <a:r>
              <a:rPr lang="zh-CN" altLang="en-US" sz="2400" b="1" dirty="0">
                <a:latin typeface="宋体" pitchFamily="2" charset="-122"/>
              </a:rPr>
              <a:t>所示。</a:t>
            </a:r>
          </a:p>
        </p:txBody>
      </p:sp>
      <p:pic>
        <p:nvPicPr>
          <p:cNvPr id="36869" name="Picture 11" descr="31YX)O}ZCG[Y`{E3C4{D_S8"/>
          <p:cNvPicPr>
            <a:picLocks noChangeAspect="1" noChangeArrowheads="1"/>
          </p:cNvPicPr>
          <p:nvPr/>
        </p:nvPicPr>
        <p:blipFill>
          <a:blip r:embed="rId2" cstate="print"/>
          <a:srcRect/>
          <a:stretch>
            <a:fillRect/>
          </a:stretch>
        </p:blipFill>
        <p:spPr bwMode="auto">
          <a:xfrm>
            <a:off x="395536" y="3068960"/>
            <a:ext cx="7466262" cy="13188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a:xfrm>
            <a:off x="611188" y="1412875"/>
            <a:ext cx="8072437" cy="5111750"/>
          </a:xfrm>
        </p:spPr>
        <p:txBody>
          <a:bodyPr/>
          <a:lstStyle/>
          <a:p>
            <a:pPr algn="just" eaLnBrk="1" hangingPunct="1">
              <a:buFont typeface="Wingdings" pitchFamily="2" charset="2"/>
              <a:buNone/>
            </a:pPr>
            <a:endParaRPr lang="en-US" altLang="zh-CN" b="1" smtClean="0"/>
          </a:p>
          <a:p>
            <a:pPr eaLnBrk="1" hangingPunct="1"/>
            <a:endParaRPr lang="en-US" altLang="zh-CN" smtClean="0"/>
          </a:p>
        </p:txBody>
      </p:sp>
      <p:grpSp>
        <p:nvGrpSpPr>
          <p:cNvPr id="2" name="Group 4"/>
          <p:cNvGrpSpPr>
            <a:grpSpLocks/>
          </p:cNvGrpSpPr>
          <p:nvPr/>
        </p:nvGrpSpPr>
        <p:grpSpPr bwMode="auto">
          <a:xfrm>
            <a:off x="395288" y="1484313"/>
            <a:ext cx="7848600" cy="4209763"/>
            <a:chOff x="1980" y="6900"/>
            <a:chExt cx="7560" cy="4680"/>
          </a:xfrm>
        </p:grpSpPr>
        <p:sp>
          <p:nvSpPr>
            <p:cNvPr id="7174" name="Text Box 5"/>
            <p:cNvSpPr txBox="1">
              <a:spLocks noChangeArrowheads="1"/>
            </p:cNvSpPr>
            <p:nvPr/>
          </p:nvSpPr>
          <p:spPr bwMode="auto">
            <a:xfrm>
              <a:off x="1980" y="8148"/>
              <a:ext cx="540" cy="2652"/>
            </a:xfrm>
            <a:prstGeom prst="rect">
              <a:avLst/>
            </a:prstGeom>
            <a:noFill/>
            <a:ln w="9525">
              <a:noFill/>
              <a:miter lim="800000"/>
              <a:headEnd/>
              <a:tailEnd/>
            </a:ln>
          </p:spPr>
          <p:txBody>
            <a:bodyPr/>
            <a:lstStyle/>
            <a:p>
              <a:pPr algn="ctr"/>
              <a:endParaRPr lang="en-US" altLang="zh-CN" sz="900">
                <a:latin typeface="Times New Roman" pitchFamily="18" charset="0"/>
              </a:endParaRPr>
            </a:p>
            <a:p>
              <a:pPr algn="ctr"/>
              <a:endParaRPr lang="en-US" altLang="zh-CN" sz="900">
                <a:latin typeface="Times New Roman" pitchFamily="18" charset="0"/>
              </a:endParaRPr>
            </a:p>
            <a:p>
              <a:pPr algn="ctr"/>
              <a:r>
                <a:rPr lang="zh-CN" altLang="en-US" sz="2000">
                  <a:latin typeface="Times New Roman" pitchFamily="18" charset="0"/>
                </a:rPr>
                <a:t>计算机系统</a:t>
              </a:r>
              <a:endParaRPr lang="zh-CN" altLang="en-US" sz="2000"/>
            </a:p>
          </p:txBody>
        </p:sp>
        <p:sp>
          <p:nvSpPr>
            <p:cNvPr id="7175" name="Text Box 6"/>
            <p:cNvSpPr txBox="1">
              <a:spLocks noChangeArrowheads="1"/>
            </p:cNvSpPr>
            <p:nvPr/>
          </p:nvSpPr>
          <p:spPr bwMode="auto">
            <a:xfrm>
              <a:off x="3060" y="8148"/>
              <a:ext cx="1260" cy="624"/>
            </a:xfrm>
            <a:prstGeom prst="rect">
              <a:avLst/>
            </a:prstGeom>
            <a:noFill/>
            <a:ln w="9525">
              <a:noFill/>
              <a:miter lim="800000"/>
              <a:headEnd/>
              <a:tailEnd/>
            </a:ln>
          </p:spPr>
          <p:txBody>
            <a:bodyPr/>
            <a:lstStyle/>
            <a:p>
              <a:pPr algn="just"/>
              <a:r>
                <a:rPr lang="zh-CN" altLang="en-US" sz="1600">
                  <a:latin typeface="Times New Roman" pitchFamily="18" charset="0"/>
                </a:rPr>
                <a:t>硬件系统</a:t>
              </a:r>
              <a:endParaRPr lang="zh-CN" altLang="en-US" sz="1600"/>
            </a:p>
          </p:txBody>
        </p:sp>
        <p:sp>
          <p:nvSpPr>
            <p:cNvPr id="7176" name="Text Box 7"/>
            <p:cNvSpPr txBox="1">
              <a:spLocks noChangeArrowheads="1"/>
            </p:cNvSpPr>
            <p:nvPr/>
          </p:nvSpPr>
          <p:spPr bwMode="auto">
            <a:xfrm>
              <a:off x="3060" y="10488"/>
              <a:ext cx="1260" cy="468"/>
            </a:xfrm>
            <a:prstGeom prst="rect">
              <a:avLst/>
            </a:prstGeom>
            <a:noFill/>
            <a:ln w="9525">
              <a:noFill/>
              <a:miter lim="800000"/>
              <a:headEnd/>
              <a:tailEnd/>
            </a:ln>
          </p:spPr>
          <p:txBody>
            <a:bodyPr/>
            <a:lstStyle/>
            <a:p>
              <a:pPr algn="just"/>
              <a:r>
                <a:rPr lang="zh-CN" altLang="en-US" sz="1600">
                  <a:latin typeface="Times New Roman" pitchFamily="18" charset="0"/>
                </a:rPr>
                <a:t>软件系统</a:t>
              </a:r>
              <a:endParaRPr lang="zh-CN" altLang="en-US" sz="1600"/>
            </a:p>
          </p:txBody>
        </p:sp>
        <p:sp>
          <p:nvSpPr>
            <p:cNvPr id="7177" name="Text Box 8"/>
            <p:cNvSpPr txBox="1">
              <a:spLocks noChangeArrowheads="1"/>
            </p:cNvSpPr>
            <p:nvPr/>
          </p:nvSpPr>
          <p:spPr bwMode="auto">
            <a:xfrm>
              <a:off x="4680" y="7368"/>
              <a:ext cx="1080" cy="468"/>
            </a:xfrm>
            <a:prstGeom prst="rect">
              <a:avLst/>
            </a:prstGeom>
            <a:noFill/>
            <a:ln w="9525">
              <a:noFill/>
              <a:miter lim="800000"/>
              <a:headEnd/>
              <a:tailEnd/>
            </a:ln>
          </p:spPr>
          <p:txBody>
            <a:bodyPr/>
            <a:lstStyle/>
            <a:p>
              <a:pPr algn="just"/>
              <a:r>
                <a:rPr lang="zh-CN" altLang="en-US" sz="1600">
                  <a:latin typeface="Times New Roman" pitchFamily="18" charset="0"/>
                </a:rPr>
                <a:t>主机</a:t>
              </a:r>
              <a:endParaRPr lang="zh-CN" altLang="en-US" sz="1600"/>
            </a:p>
          </p:txBody>
        </p:sp>
        <p:sp>
          <p:nvSpPr>
            <p:cNvPr id="7178" name="Text Box 9"/>
            <p:cNvSpPr txBox="1">
              <a:spLocks noChangeArrowheads="1"/>
            </p:cNvSpPr>
            <p:nvPr/>
          </p:nvSpPr>
          <p:spPr bwMode="auto">
            <a:xfrm>
              <a:off x="4680" y="8772"/>
              <a:ext cx="1080" cy="468"/>
            </a:xfrm>
            <a:prstGeom prst="rect">
              <a:avLst/>
            </a:prstGeom>
            <a:noFill/>
            <a:ln w="9525">
              <a:noFill/>
              <a:miter lim="800000"/>
              <a:headEnd/>
              <a:tailEnd/>
            </a:ln>
          </p:spPr>
          <p:txBody>
            <a:bodyPr/>
            <a:lstStyle/>
            <a:p>
              <a:pPr algn="just"/>
              <a:r>
                <a:rPr lang="zh-CN" altLang="en-US" sz="1600">
                  <a:latin typeface="Times New Roman" pitchFamily="18" charset="0"/>
                </a:rPr>
                <a:t>外部设备</a:t>
              </a:r>
              <a:endParaRPr lang="zh-CN" altLang="en-US" sz="1600"/>
            </a:p>
          </p:txBody>
        </p:sp>
        <p:sp>
          <p:nvSpPr>
            <p:cNvPr id="7179" name="Text Box 10"/>
            <p:cNvSpPr txBox="1">
              <a:spLocks noChangeArrowheads="1"/>
            </p:cNvSpPr>
            <p:nvPr/>
          </p:nvSpPr>
          <p:spPr bwMode="auto">
            <a:xfrm>
              <a:off x="5940" y="7056"/>
              <a:ext cx="1800" cy="468"/>
            </a:xfrm>
            <a:prstGeom prst="rect">
              <a:avLst/>
            </a:prstGeom>
            <a:noFill/>
            <a:ln w="9525">
              <a:noFill/>
              <a:miter lim="800000"/>
              <a:headEnd/>
              <a:tailEnd/>
            </a:ln>
          </p:spPr>
          <p:txBody>
            <a:bodyPr/>
            <a:lstStyle/>
            <a:p>
              <a:pPr algn="just"/>
              <a:r>
                <a:rPr lang="zh-CN" altLang="en-US" sz="1600">
                  <a:latin typeface="Times New Roman" pitchFamily="18" charset="0"/>
                </a:rPr>
                <a:t>中央处理器</a:t>
              </a:r>
              <a:r>
                <a:rPr lang="en-US" altLang="zh-CN" sz="1600">
                  <a:latin typeface="Times New Roman" pitchFamily="18" charset="0"/>
                </a:rPr>
                <a:t>CPU</a:t>
              </a:r>
              <a:endParaRPr lang="en-US" altLang="zh-CN" sz="1600"/>
            </a:p>
          </p:txBody>
        </p:sp>
        <p:sp>
          <p:nvSpPr>
            <p:cNvPr id="7180" name="Text Box 11"/>
            <p:cNvSpPr txBox="1">
              <a:spLocks noChangeArrowheads="1"/>
            </p:cNvSpPr>
            <p:nvPr/>
          </p:nvSpPr>
          <p:spPr bwMode="auto">
            <a:xfrm>
              <a:off x="7740" y="6900"/>
              <a:ext cx="1080" cy="468"/>
            </a:xfrm>
            <a:prstGeom prst="rect">
              <a:avLst/>
            </a:prstGeom>
            <a:noFill/>
            <a:ln w="9525">
              <a:noFill/>
              <a:miter lim="800000"/>
              <a:headEnd/>
              <a:tailEnd/>
            </a:ln>
          </p:spPr>
          <p:txBody>
            <a:bodyPr/>
            <a:lstStyle/>
            <a:p>
              <a:pPr algn="just"/>
              <a:r>
                <a:rPr lang="zh-CN" altLang="en-US" sz="1600">
                  <a:latin typeface="Times New Roman" pitchFamily="18" charset="0"/>
                </a:rPr>
                <a:t>运算器</a:t>
              </a:r>
              <a:endParaRPr lang="zh-CN" altLang="en-US" sz="1600"/>
            </a:p>
          </p:txBody>
        </p:sp>
        <p:sp>
          <p:nvSpPr>
            <p:cNvPr id="7181" name="Text Box 12"/>
            <p:cNvSpPr txBox="1">
              <a:spLocks noChangeArrowheads="1"/>
            </p:cNvSpPr>
            <p:nvPr/>
          </p:nvSpPr>
          <p:spPr bwMode="auto">
            <a:xfrm>
              <a:off x="7740" y="7368"/>
              <a:ext cx="1080" cy="468"/>
            </a:xfrm>
            <a:prstGeom prst="rect">
              <a:avLst/>
            </a:prstGeom>
            <a:noFill/>
            <a:ln w="9525">
              <a:noFill/>
              <a:miter lim="800000"/>
              <a:headEnd/>
              <a:tailEnd/>
            </a:ln>
          </p:spPr>
          <p:txBody>
            <a:bodyPr/>
            <a:lstStyle/>
            <a:p>
              <a:pPr algn="just"/>
              <a:r>
                <a:rPr lang="zh-CN" altLang="en-US" sz="1600">
                  <a:latin typeface="Times New Roman" pitchFamily="18" charset="0"/>
                </a:rPr>
                <a:t>控制器</a:t>
              </a:r>
              <a:endParaRPr lang="zh-CN" altLang="en-US" sz="1600"/>
            </a:p>
          </p:txBody>
        </p:sp>
        <p:sp>
          <p:nvSpPr>
            <p:cNvPr id="7182" name="Text Box 13"/>
            <p:cNvSpPr txBox="1">
              <a:spLocks noChangeArrowheads="1"/>
            </p:cNvSpPr>
            <p:nvPr/>
          </p:nvSpPr>
          <p:spPr bwMode="auto">
            <a:xfrm>
              <a:off x="5940" y="7992"/>
              <a:ext cx="1080" cy="468"/>
            </a:xfrm>
            <a:prstGeom prst="rect">
              <a:avLst/>
            </a:prstGeom>
            <a:noFill/>
            <a:ln w="9525">
              <a:noFill/>
              <a:miter lim="800000"/>
              <a:headEnd/>
              <a:tailEnd/>
            </a:ln>
          </p:spPr>
          <p:txBody>
            <a:bodyPr/>
            <a:lstStyle/>
            <a:p>
              <a:pPr algn="just"/>
              <a:r>
                <a:rPr lang="zh-CN" altLang="en-US" sz="1600">
                  <a:latin typeface="Times New Roman" pitchFamily="18" charset="0"/>
                </a:rPr>
                <a:t>内存</a:t>
              </a:r>
              <a:endParaRPr lang="zh-CN" altLang="en-US" sz="1600"/>
            </a:p>
          </p:txBody>
        </p:sp>
        <p:sp>
          <p:nvSpPr>
            <p:cNvPr id="7183" name="Text Box 14"/>
            <p:cNvSpPr txBox="1">
              <a:spLocks noChangeArrowheads="1"/>
            </p:cNvSpPr>
            <p:nvPr/>
          </p:nvSpPr>
          <p:spPr bwMode="auto">
            <a:xfrm>
              <a:off x="7740" y="7680"/>
              <a:ext cx="1800" cy="468"/>
            </a:xfrm>
            <a:prstGeom prst="rect">
              <a:avLst/>
            </a:prstGeom>
            <a:noFill/>
            <a:ln w="9525">
              <a:noFill/>
              <a:miter lim="800000"/>
              <a:headEnd/>
              <a:tailEnd/>
            </a:ln>
          </p:spPr>
          <p:txBody>
            <a:bodyPr/>
            <a:lstStyle/>
            <a:p>
              <a:pPr algn="just"/>
              <a:r>
                <a:rPr lang="zh-CN" altLang="en-US" sz="1400">
                  <a:latin typeface="Times New Roman" pitchFamily="18" charset="0"/>
                </a:rPr>
                <a:t>随机存储器（</a:t>
              </a:r>
              <a:r>
                <a:rPr lang="en-US" altLang="zh-CN" sz="1400">
                  <a:latin typeface="Times New Roman" pitchFamily="18" charset="0"/>
                </a:rPr>
                <a:t>RAM</a:t>
              </a:r>
              <a:r>
                <a:rPr lang="zh-CN" altLang="en-US" sz="1400">
                  <a:latin typeface="Times New Roman" pitchFamily="18" charset="0"/>
                </a:rPr>
                <a:t>）</a:t>
              </a:r>
              <a:endParaRPr lang="zh-CN" altLang="en-US" sz="1400"/>
            </a:p>
          </p:txBody>
        </p:sp>
        <p:sp>
          <p:nvSpPr>
            <p:cNvPr id="7184" name="Text Box 15"/>
            <p:cNvSpPr txBox="1">
              <a:spLocks noChangeArrowheads="1"/>
            </p:cNvSpPr>
            <p:nvPr/>
          </p:nvSpPr>
          <p:spPr bwMode="auto">
            <a:xfrm>
              <a:off x="7740" y="8148"/>
              <a:ext cx="1800" cy="468"/>
            </a:xfrm>
            <a:prstGeom prst="rect">
              <a:avLst/>
            </a:prstGeom>
            <a:noFill/>
            <a:ln w="9525">
              <a:noFill/>
              <a:miter lim="800000"/>
              <a:headEnd/>
              <a:tailEnd/>
            </a:ln>
          </p:spPr>
          <p:txBody>
            <a:bodyPr/>
            <a:lstStyle/>
            <a:p>
              <a:pPr algn="just"/>
              <a:r>
                <a:rPr lang="zh-CN" altLang="en-US" sz="1400">
                  <a:latin typeface="Times New Roman" pitchFamily="18" charset="0"/>
                </a:rPr>
                <a:t>只读存储器（</a:t>
              </a:r>
              <a:r>
                <a:rPr lang="en-US" altLang="zh-CN" sz="1400">
                  <a:latin typeface="Times New Roman" pitchFamily="18" charset="0"/>
                </a:rPr>
                <a:t>ROM</a:t>
              </a:r>
              <a:r>
                <a:rPr lang="zh-CN" altLang="en-US" sz="1400">
                  <a:latin typeface="Times New Roman" pitchFamily="18" charset="0"/>
                </a:rPr>
                <a:t>）</a:t>
              </a:r>
              <a:endParaRPr lang="zh-CN" altLang="en-US" sz="1400"/>
            </a:p>
          </p:txBody>
        </p:sp>
        <p:sp>
          <p:nvSpPr>
            <p:cNvPr id="7185" name="Text Box 16"/>
            <p:cNvSpPr txBox="1">
              <a:spLocks noChangeArrowheads="1"/>
            </p:cNvSpPr>
            <p:nvPr/>
          </p:nvSpPr>
          <p:spPr bwMode="auto">
            <a:xfrm>
              <a:off x="5940" y="8460"/>
              <a:ext cx="1440" cy="468"/>
            </a:xfrm>
            <a:prstGeom prst="rect">
              <a:avLst/>
            </a:prstGeom>
            <a:noFill/>
            <a:ln w="9525">
              <a:noFill/>
              <a:miter lim="800000"/>
              <a:headEnd/>
              <a:tailEnd/>
            </a:ln>
          </p:spPr>
          <p:txBody>
            <a:bodyPr/>
            <a:lstStyle/>
            <a:p>
              <a:pPr algn="just"/>
              <a:r>
                <a:rPr lang="zh-CN" altLang="en-US" sz="1400">
                  <a:latin typeface="Times New Roman" pitchFamily="18" charset="0"/>
                </a:rPr>
                <a:t>输入设备</a:t>
              </a:r>
              <a:endParaRPr lang="zh-CN" altLang="en-US" sz="1400"/>
            </a:p>
          </p:txBody>
        </p:sp>
        <p:sp>
          <p:nvSpPr>
            <p:cNvPr id="7186" name="Text Box 17"/>
            <p:cNvSpPr txBox="1">
              <a:spLocks noChangeArrowheads="1"/>
            </p:cNvSpPr>
            <p:nvPr/>
          </p:nvSpPr>
          <p:spPr bwMode="auto">
            <a:xfrm>
              <a:off x="5940" y="8772"/>
              <a:ext cx="1440" cy="468"/>
            </a:xfrm>
            <a:prstGeom prst="rect">
              <a:avLst/>
            </a:prstGeom>
            <a:noFill/>
            <a:ln w="9525">
              <a:noFill/>
              <a:miter lim="800000"/>
              <a:headEnd/>
              <a:tailEnd/>
            </a:ln>
          </p:spPr>
          <p:txBody>
            <a:bodyPr/>
            <a:lstStyle/>
            <a:p>
              <a:pPr algn="just"/>
              <a:r>
                <a:rPr lang="zh-CN" altLang="en-US" sz="1400">
                  <a:latin typeface="Times New Roman" pitchFamily="18" charset="0"/>
                </a:rPr>
                <a:t>输出设备</a:t>
              </a:r>
              <a:endParaRPr lang="zh-CN" altLang="en-US" sz="1400"/>
            </a:p>
          </p:txBody>
        </p:sp>
        <p:sp>
          <p:nvSpPr>
            <p:cNvPr id="7187" name="Text Box 18"/>
            <p:cNvSpPr txBox="1">
              <a:spLocks noChangeArrowheads="1"/>
            </p:cNvSpPr>
            <p:nvPr/>
          </p:nvSpPr>
          <p:spPr bwMode="auto">
            <a:xfrm>
              <a:off x="5940" y="9084"/>
              <a:ext cx="1440" cy="468"/>
            </a:xfrm>
            <a:prstGeom prst="rect">
              <a:avLst/>
            </a:prstGeom>
            <a:noFill/>
            <a:ln w="9525">
              <a:noFill/>
              <a:miter lim="800000"/>
              <a:headEnd/>
              <a:tailEnd/>
            </a:ln>
          </p:spPr>
          <p:txBody>
            <a:bodyPr/>
            <a:lstStyle/>
            <a:p>
              <a:pPr algn="just"/>
              <a:r>
                <a:rPr lang="zh-CN" altLang="en-US" sz="1400">
                  <a:latin typeface="Times New Roman" pitchFamily="18" charset="0"/>
                </a:rPr>
                <a:t>外存储器</a:t>
              </a:r>
              <a:endParaRPr lang="zh-CN" altLang="en-US" sz="1400"/>
            </a:p>
          </p:txBody>
        </p:sp>
        <p:sp>
          <p:nvSpPr>
            <p:cNvPr id="7188" name="Text Box 19"/>
            <p:cNvSpPr txBox="1">
              <a:spLocks noChangeArrowheads="1"/>
            </p:cNvSpPr>
            <p:nvPr/>
          </p:nvSpPr>
          <p:spPr bwMode="auto">
            <a:xfrm>
              <a:off x="4680" y="10020"/>
              <a:ext cx="1440" cy="468"/>
            </a:xfrm>
            <a:prstGeom prst="rect">
              <a:avLst/>
            </a:prstGeom>
            <a:noFill/>
            <a:ln w="9525">
              <a:noFill/>
              <a:miter lim="800000"/>
              <a:headEnd/>
              <a:tailEnd/>
            </a:ln>
          </p:spPr>
          <p:txBody>
            <a:bodyPr/>
            <a:lstStyle/>
            <a:p>
              <a:pPr algn="just"/>
              <a:r>
                <a:rPr lang="zh-CN" altLang="en-US" sz="1600">
                  <a:latin typeface="Times New Roman" pitchFamily="18" charset="0"/>
                </a:rPr>
                <a:t>系统软件</a:t>
              </a:r>
              <a:endParaRPr lang="zh-CN" altLang="en-US" sz="1600"/>
            </a:p>
          </p:txBody>
        </p:sp>
        <p:sp>
          <p:nvSpPr>
            <p:cNvPr id="7189" name="Text Box 20"/>
            <p:cNvSpPr txBox="1">
              <a:spLocks noChangeArrowheads="1"/>
            </p:cNvSpPr>
            <p:nvPr/>
          </p:nvSpPr>
          <p:spPr bwMode="auto">
            <a:xfrm>
              <a:off x="4680" y="10800"/>
              <a:ext cx="1440" cy="468"/>
            </a:xfrm>
            <a:prstGeom prst="rect">
              <a:avLst/>
            </a:prstGeom>
            <a:noFill/>
            <a:ln w="9525">
              <a:noFill/>
              <a:miter lim="800000"/>
              <a:headEnd/>
              <a:tailEnd/>
            </a:ln>
          </p:spPr>
          <p:txBody>
            <a:bodyPr/>
            <a:lstStyle/>
            <a:p>
              <a:pPr algn="just"/>
              <a:r>
                <a:rPr lang="zh-CN" altLang="en-US" sz="1600">
                  <a:latin typeface="Times New Roman" pitchFamily="18" charset="0"/>
                </a:rPr>
                <a:t>应用软件</a:t>
              </a:r>
              <a:endParaRPr lang="zh-CN" altLang="en-US" sz="1600"/>
            </a:p>
          </p:txBody>
        </p:sp>
        <p:sp>
          <p:nvSpPr>
            <p:cNvPr id="7190" name="Text Box 21"/>
            <p:cNvSpPr txBox="1">
              <a:spLocks noChangeArrowheads="1"/>
            </p:cNvSpPr>
            <p:nvPr/>
          </p:nvSpPr>
          <p:spPr bwMode="auto">
            <a:xfrm>
              <a:off x="5940" y="9552"/>
              <a:ext cx="1440" cy="468"/>
            </a:xfrm>
            <a:prstGeom prst="rect">
              <a:avLst/>
            </a:prstGeom>
            <a:noFill/>
            <a:ln w="9525">
              <a:noFill/>
              <a:miter lim="800000"/>
              <a:headEnd/>
              <a:tailEnd/>
            </a:ln>
          </p:spPr>
          <p:txBody>
            <a:bodyPr/>
            <a:lstStyle/>
            <a:p>
              <a:pPr algn="just"/>
              <a:r>
                <a:rPr lang="zh-CN" altLang="en-US" sz="1400">
                  <a:latin typeface="Times New Roman" pitchFamily="18" charset="0"/>
                </a:rPr>
                <a:t>操作系统</a:t>
              </a:r>
              <a:endParaRPr lang="zh-CN" altLang="en-US" sz="1400"/>
            </a:p>
          </p:txBody>
        </p:sp>
        <p:sp>
          <p:nvSpPr>
            <p:cNvPr id="7191" name="Text Box 22"/>
            <p:cNvSpPr txBox="1">
              <a:spLocks noChangeArrowheads="1"/>
            </p:cNvSpPr>
            <p:nvPr/>
          </p:nvSpPr>
          <p:spPr bwMode="auto">
            <a:xfrm>
              <a:off x="5940" y="9864"/>
              <a:ext cx="1440" cy="468"/>
            </a:xfrm>
            <a:prstGeom prst="rect">
              <a:avLst/>
            </a:prstGeom>
            <a:noFill/>
            <a:ln w="9525">
              <a:noFill/>
              <a:miter lim="800000"/>
              <a:headEnd/>
              <a:tailEnd/>
            </a:ln>
          </p:spPr>
          <p:txBody>
            <a:bodyPr/>
            <a:lstStyle/>
            <a:p>
              <a:pPr algn="just"/>
              <a:r>
                <a:rPr lang="zh-CN" altLang="en-US" sz="1400">
                  <a:latin typeface="Times New Roman" pitchFamily="18" charset="0"/>
                </a:rPr>
                <a:t>语言处理程序</a:t>
              </a:r>
              <a:endParaRPr lang="zh-CN" altLang="en-US" sz="1400"/>
            </a:p>
          </p:txBody>
        </p:sp>
        <p:sp>
          <p:nvSpPr>
            <p:cNvPr id="7192" name="Text Box 23"/>
            <p:cNvSpPr txBox="1">
              <a:spLocks noChangeArrowheads="1"/>
            </p:cNvSpPr>
            <p:nvPr/>
          </p:nvSpPr>
          <p:spPr bwMode="auto">
            <a:xfrm>
              <a:off x="5940" y="10176"/>
              <a:ext cx="1440" cy="468"/>
            </a:xfrm>
            <a:prstGeom prst="rect">
              <a:avLst/>
            </a:prstGeom>
            <a:noFill/>
            <a:ln w="9525">
              <a:noFill/>
              <a:miter lim="800000"/>
              <a:headEnd/>
              <a:tailEnd/>
            </a:ln>
          </p:spPr>
          <p:txBody>
            <a:bodyPr/>
            <a:lstStyle/>
            <a:p>
              <a:pPr algn="just"/>
              <a:r>
                <a:rPr lang="zh-CN" altLang="en-US" sz="1400">
                  <a:latin typeface="Times New Roman" pitchFamily="18" charset="0"/>
                </a:rPr>
                <a:t>服务程序</a:t>
              </a:r>
              <a:endParaRPr lang="zh-CN" altLang="en-US" sz="1400"/>
            </a:p>
          </p:txBody>
        </p:sp>
        <p:sp>
          <p:nvSpPr>
            <p:cNvPr id="7193" name="Text Box 24"/>
            <p:cNvSpPr txBox="1">
              <a:spLocks noChangeArrowheads="1"/>
            </p:cNvSpPr>
            <p:nvPr/>
          </p:nvSpPr>
          <p:spPr bwMode="auto">
            <a:xfrm>
              <a:off x="5940" y="10644"/>
              <a:ext cx="3060" cy="468"/>
            </a:xfrm>
            <a:prstGeom prst="rect">
              <a:avLst/>
            </a:prstGeom>
            <a:noFill/>
            <a:ln w="9525">
              <a:noFill/>
              <a:miter lim="800000"/>
              <a:headEnd/>
              <a:tailEnd/>
            </a:ln>
          </p:spPr>
          <p:txBody>
            <a:bodyPr/>
            <a:lstStyle/>
            <a:p>
              <a:pPr algn="just"/>
              <a:r>
                <a:rPr lang="zh-CN" altLang="en-US" sz="1600" dirty="0">
                  <a:latin typeface="Times New Roman" pitchFamily="18" charset="0"/>
                </a:rPr>
                <a:t>公共</a:t>
              </a:r>
              <a:r>
                <a:rPr lang="zh-CN" altLang="en-US" sz="1600" dirty="0" smtClean="0">
                  <a:latin typeface="Times New Roman" pitchFamily="18" charset="0"/>
                </a:rPr>
                <a:t>应用软件：</a:t>
              </a:r>
              <a:r>
                <a:rPr lang="en-US" altLang="zh-CN" sz="1600" dirty="0" smtClean="0">
                  <a:latin typeface="Times New Roman" pitchFamily="18" charset="0"/>
                </a:rPr>
                <a:t>word</a:t>
              </a:r>
              <a:r>
                <a:rPr lang="zh-CN" altLang="en-US" sz="1600" dirty="0" smtClean="0">
                  <a:latin typeface="Times New Roman" pitchFamily="18" charset="0"/>
                </a:rPr>
                <a:t>，</a:t>
              </a:r>
              <a:r>
                <a:rPr lang="en-US" altLang="zh-CN" sz="1600" dirty="0" smtClean="0">
                  <a:latin typeface="Times New Roman" pitchFamily="18" charset="0"/>
                </a:rPr>
                <a:t>SPSS</a:t>
              </a:r>
              <a:r>
                <a:rPr lang="zh-CN" altLang="en-US" sz="1600" dirty="0" smtClean="0">
                  <a:latin typeface="Times New Roman" pitchFamily="18" charset="0"/>
                </a:rPr>
                <a:t>等</a:t>
              </a:r>
              <a:endParaRPr lang="zh-CN" altLang="en-US" sz="1600" dirty="0"/>
            </a:p>
          </p:txBody>
        </p:sp>
        <p:sp>
          <p:nvSpPr>
            <p:cNvPr id="7194" name="Text Box 25"/>
            <p:cNvSpPr txBox="1">
              <a:spLocks noChangeArrowheads="1"/>
            </p:cNvSpPr>
            <p:nvPr/>
          </p:nvSpPr>
          <p:spPr bwMode="auto">
            <a:xfrm>
              <a:off x="5940" y="11112"/>
              <a:ext cx="3420" cy="468"/>
            </a:xfrm>
            <a:prstGeom prst="rect">
              <a:avLst/>
            </a:prstGeom>
            <a:noFill/>
            <a:ln w="9525">
              <a:noFill/>
              <a:miter lim="800000"/>
              <a:headEnd/>
              <a:tailEnd/>
            </a:ln>
          </p:spPr>
          <p:txBody>
            <a:bodyPr/>
            <a:lstStyle/>
            <a:p>
              <a:pPr algn="just"/>
              <a:r>
                <a:rPr lang="zh-CN" altLang="en-US" sz="1600" dirty="0">
                  <a:latin typeface="Times New Roman" pitchFamily="18" charset="0"/>
                </a:rPr>
                <a:t>专用</a:t>
              </a:r>
              <a:r>
                <a:rPr lang="zh-CN" altLang="en-US" sz="1600" dirty="0" smtClean="0">
                  <a:latin typeface="Times New Roman" pitchFamily="18" charset="0"/>
                </a:rPr>
                <a:t>应用软件：财务核算软件，管理信息系统软件等。</a:t>
              </a:r>
              <a:endParaRPr lang="zh-CN" altLang="en-US" sz="1600" dirty="0"/>
            </a:p>
          </p:txBody>
        </p:sp>
        <p:sp>
          <p:nvSpPr>
            <p:cNvPr id="7195" name="AutoShape 26"/>
            <p:cNvSpPr>
              <a:spLocks/>
            </p:cNvSpPr>
            <p:nvPr/>
          </p:nvSpPr>
          <p:spPr bwMode="auto">
            <a:xfrm>
              <a:off x="2520" y="8304"/>
              <a:ext cx="540" cy="2496"/>
            </a:xfrm>
            <a:prstGeom prst="leftBrace">
              <a:avLst>
                <a:gd name="adj1" fmla="val 38519"/>
                <a:gd name="adj2" fmla="val 50000"/>
              </a:avLst>
            </a:prstGeom>
            <a:noFill/>
            <a:ln w="9525">
              <a:solidFill>
                <a:srgbClr val="000000"/>
              </a:solidFill>
              <a:round/>
              <a:headEnd/>
              <a:tailEnd/>
            </a:ln>
          </p:spPr>
          <p:txBody>
            <a:bodyPr/>
            <a:lstStyle/>
            <a:p>
              <a:endParaRPr lang="zh-CN" altLang="en-US"/>
            </a:p>
          </p:txBody>
        </p:sp>
        <p:sp>
          <p:nvSpPr>
            <p:cNvPr id="7196" name="AutoShape 27"/>
            <p:cNvSpPr>
              <a:spLocks/>
            </p:cNvSpPr>
            <p:nvPr/>
          </p:nvSpPr>
          <p:spPr bwMode="auto">
            <a:xfrm>
              <a:off x="4140" y="7680"/>
              <a:ext cx="540" cy="1248"/>
            </a:xfrm>
            <a:prstGeom prst="leftBrace">
              <a:avLst>
                <a:gd name="adj1" fmla="val 19259"/>
                <a:gd name="adj2" fmla="val 50000"/>
              </a:avLst>
            </a:prstGeom>
            <a:noFill/>
            <a:ln w="9525">
              <a:solidFill>
                <a:srgbClr val="000000"/>
              </a:solidFill>
              <a:round/>
              <a:headEnd/>
              <a:tailEnd/>
            </a:ln>
          </p:spPr>
          <p:txBody>
            <a:bodyPr/>
            <a:lstStyle/>
            <a:p>
              <a:endParaRPr lang="zh-CN" altLang="en-US"/>
            </a:p>
          </p:txBody>
        </p:sp>
        <p:sp>
          <p:nvSpPr>
            <p:cNvPr id="7197" name="AutoShape 28"/>
            <p:cNvSpPr>
              <a:spLocks/>
            </p:cNvSpPr>
            <p:nvPr/>
          </p:nvSpPr>
          <p:spPr bwMode="auto">
            <a:xfrm>
              <a:off x="4140" y="10176"/>
              <a:ext cx="540" cy="936"/>
            </a:xfrm>
            <a:prstGeom prst="leftBrace">
              <a:avLst>
                <a:gd name="adj1" fmla="val 14444"/>
                <a:gd name="adj2" fmla="val 50000"/>
              </a:avLst>
            </a:prstGeom>
            <a:noFill/>
            <a:ln w="9525">
              <a:solidFill>
                <a:srgbClr val="000000"/>
              </a:solidFill>
              <a:round/>
              <a:headEnd/>
              <a:tailEnd/>
            </a:ln>
          </p:spPr>
          <p:txBody>
            <a:bodyPr/>
            <a:lstStyle/>
            <a:p>
              <a:endParaRPr lang="zh-CN" altLang="en-US"/>
            </a:p>
          </p:txBody>
        </p:sp>
        <p:sp>
          <p:nvSpPr>
            <p:cNvPr id="7198" name="AutoShape 29"/>
            <p:cNvSpPr>
              <a:spLocks/>
            </p:cNvSpPr>
            <p:nvPr/>
          </p:nvSpPr>
          <p:spPr bwMode="auto">
            <a:xfrm>
              <a:off x="5580" y="7212"/>
              <a:ext cx="360" cy="936"/>
            </a:xfrm>
            <a:prstGeom prst="leftBrace">
              <a:avLst>
                <a:gd name="adj1" fmla="val 21667"/>
                <a:gd name="adj2" fmla="val 50000"/>
              </a:avLst>
            </a:prstGeom>
            <a:noFill/>
            <a:ln w="9525">
              <a:solidFill>
                <a:srgbClr val="000000"/>
              </a:solidFill>
              <a:round/>
              <a:headEnd/>
              <a:tailEnd/>
            </a:ln>
          </p:spPr>
          <p:txBody>
            <a:bodyPr/>
            <a:lstStyle/>
            <a:p>
              <a:endParaRPr lang="zh-CN" altLang="en-US"/>
            </a:p>
          </p:txBody>
        </p:sp>
        <p:sp>
          <p:nvSpPr>
            <p:cNvPr id="7199" name="AutoShape 30"/>
            <p:cNvSpPr>
              <a:spLocks/>
            </p:cNvSpPr>
            <p:nvPr/>
          </p:nvSpPr>
          <p:spPr bwMode="auto">
            <a:xfrm>
              <a:off x="7560" y="7056"/>
              <a:ext cx="180" cy="624"/>
            </a:xfrm>
            <a:prstGeom prst="leftBrace">
              <a:avLst>
                <a:gd name="adj1" fmla="val 28889"/>
                <a:gd name="adj2" fmla="val 50000"/>
              </a:avLst>
            </a:prstGeom>
            <a:noFill/>
            <a:ln w="9525">
              <a:solidFill>
                <a:srgbClr val="000000"/>
              </a:solidFill>
              <a:round/>
              <a:headEnd/>
              <a:tailEnd/>
            </a:ln>
          </p:spPr>
          <p:txBody>
            <a:bodyPr/>
            <a:lstStyle/>
            <a:p>
              <a:endParaRPr lang="zh-CN" altLang="en-US"/>
            </a:p>
          </p:txBody>
        </p:sp>
        <p:sp>
          <p:nvSpPr>
            <p:cNvPr id="7200" name="AutoShape 31"/>
            <p:cNvSpPr>
              <a:spLocks/>
            </p:cNvSpPr>
            <p:nvPr/>
          </p:nvSpPr>
          <p:spPr bwMode="auto">
            <a:xfrm>
              <a:off x="7560" y="7836"/>
              <a:ext cx="180" cy="624"/>
            </a:xfrm>
            <a:prstGeom prst="leftBrace">
              <a:avLst>
                <a:gd name="adj1" fmla="val 28889"/>
                <a:gd name="adj2" fmla="val 50000"/>
              </a:avLst>
            </a:prstGeom>
            <a:noFill/>
            <a:ln w="9525">
              <a:solidFill>
                <a:srgbClr val="000000"/>
              </a:solidFill>
              <a:round/>
              <a:headEnd/>
              <a:tailEnd/>
            </a:ln>
          </p:spPr>
          <p:txBody>
            <a:bodyPr/>
            <a:lstStyle/>
            <a:p>
              <a:endParaRPr lang="zh-CN" altLang="en-US"/>
            </a:p>
          </p:txBody>
        </p:sp>
        <p:sp>
          <p:nvSpPr>
            <p:cNvPr id="7201" name="AutoShape 32"/>
            <p:cNvSpPr>
              <a:spLocks/>
            </p:cNvSpPr>
            <p:nvPr/>
          </p:nvSpPr>
          <p:spPr bwMode="auto">
            <a:xfrm>
              <a:off x="5580" y="8616"/>
              <a:ext cx="360" cy="780"/>
            </a:xfrm>
            <a:prstGeom prst="leftBrace">
              <a:avLst>
                <a:gd name="adj1" fmla="val 18056"/>
                <a:gd name="adj2" fmla="val 50000"/>
              </a:avLst>
            </a:prstGeom>
            <a:noFill/>
            <a:ln w="9525">
              <a:solidFill>
                <a:srgbClr val="000000"/>
              </a:solidFill>
              <a:round/>
              <a:headEnd/>
              <a:tailEnd/>
            </a:ln>
          </p:spPr>
          <p:txBody>
            <a:bodyPr/>
            <a:lstStyle/>
            <a:p>
              <a:endParaRPr lang="zh-CN" altLang="en-US"/>
            </a:p>
          </p:txBody>
        </p:sp>
        <p:sp>
          <p:nvSpPr>
            <p:cNvPr id="7202" name="AutoShape 33"/>
            <p:cNvSpPr>
              <a:spLocks/>
            </p:cNvSpPr>
            <p:nvPr/>
          </p:nvSpPr>
          <p:spPr bwMode="auto">
            <a:xfrm>
              <a:off x="5580" y="9708"/>
              <a:ext cx="360" cy="780"/>
            </a:xfrm>
            <a:prstGeom prst="leftBrace">
              <a:avLst>
                <a:gd name="adj1" fmla="val 18056"/>
                <a:gd name="adj2" fmla="val 51375"/>
              </a:avLst>
            </a:prstGeom>
            <a:noFill/>
            <a:ln w="9525">
              <a:solidFill>
                <a:srgbClr val="000000"/>
              </a:solidFill>
              <a:round/>
              <a:headEnd/>
              <a:tailEnd/>
            </a:ln>
          </p:spPr>
          <p:txBody>
            <a:bodyPr/>
            <a:lstStyle/>
            <a:p>
              <a:endParaRPr lang="zh-CN" altLang="en-US"/>
            </a:p>
          </p:txBody>
        </p:sp>
        <p:sp>
          <p:nvSpPr>
            <p:cNvPr id="7203" name="AutoShape 34"/>
            <p:cNvSpPr>
              <a:spLocks/>
            </p:cNvSpPr>
            <p:nvPr/>
          </p:nvSpPr>
          <p:spPr bwMode="auto">
            <a:xfrm>
              <a:off x="5760" y="10800"/>
              <a:ext cx="180" cy="624"/>
            </a:xfrm>
            <a:prstGeom prst="leftBrace">
              <a:avLst>
                <a:gd name="adj1" fmla="val 28889"/>
                <a:gd name="adj2" fmla="val 50000"/>
              </a:avLst>
            </a:prstGeom>
            <a:noFill/>
            <a:ln w="9525">
              <a:solidFill>
                <a:srgbClr val="000000"/>
              </a:solidFill>
              <a:round/>
              <a:headEnd/>
              <a:tailEnd/>
            </a:ln>
          </p:spPr>
          <p:txBody>
            <a:bodyPr/>
            <a:lstStyle/>
            <a:p>
              <a:endParaRPr lang="zh-CN" altLang="en-US"/>
            </a:p>
          </p:txBody>
        </p:sp>
      </p:grpSp>
      <p:sp>
        <p:nvSpPr>
          <p:cNvPr id="37" name="标题 1"/>
          <p:cNvSpPr txBox="1">
            <a:spLocks/>
          </p:cNvSpPr>
          <p:nvPr/>
        </p:nvSpPr>
        <p:spPr bwMode="white">
          <a:xfrm>
            <a:off x="611560" y="0"/>
            <a:ext cx="830897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计算机系统的构成</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323528" y="1196752"/>
            <a:ext cx="8540750" cy="914400"/>
          </a:xfrm>
        </p:spPr>
        <p:txBody>
          <a:bodyPr/>
          <a:lstStyle/>
          <a:p>
            <a:pPr eaLnBrk="1" hangingPunct="1">
              <a:lnSpc>
                <a:spcPct val="113000"/>
              </a:lnSpc>
              <a:spcBef>
                <a:spcPts val="600"/>
              </a:spcBef>
              <a:spcAft>
                <a:spcPts val="600"/>
              </a:spcAft>
            </a:pPr>
            <a:r>
              <a:rPr lang="zh-CN" altLang="en-US" sz="2800" dirty="0" smtClean="0"/>
              <a:t>阶段</a:t>
            </a:r>
            <a:r>
              <a:rPr lang="en-US" altLang="zh-CN" sz="2800" dirty="0" smtClean="0"/>
              <a:t>2</a:t>
            </a:r>
            <a:r>
              <a:rPr lang="zh-CN" altLang="en-US" sz="2800" dirty="0" smtClean="0"/>
              <a:t>：</a:t>
            </a:r>
            <a:endParaRPr lang="en-US" altLang="zh-CN" sz="2800" dirty="0" smtClean="0"/>
          </a:p>
          <a:p>
            <a:pPr eaLnBrk="1" hangingPunct="1">
              <a:lnSpc>
                <a:spcPct val="113000"/>
              </a:lnSpc>
              <a:spcBef>
                <a:spcPts val="600"/>
              </a:spcBef>
              <a:spcAft>
                <a:spcPts val="600"/>
              </a:spcAft>
            </a:pPr>
            <a:r>
              <a:rPr lang="zh-CN" altLang="en-US" sz="2800" dirty="0" smtClean="0"/>
              <a:t>概念结构设计是将现实世界的需求转化为信息世界中的实体及其联系，常用的是实体</a:t>
            </a:r>
            <a:r>
              <a:rPr lang="en-US" altLang="zh-CN" sz="2800" dirty="0" smtClean="0"/>
              <a:t>——</a:t>
            </a:r>
            <a:r>
              <a:rPr lang="zh-CN" altLang="en-US" sz="2800" dirty="0" smtClean="0"/>
              <a:t>联系方法，该方法用</a:t>
            </a:r>
            <a:r>
              <a:rPr lang="en-US" altLang="zh-CN" sz="2800" dirty="0" smtClean="0"/>
              <a:t>E-R</a:t>
            </a:r>
            <a:r>
              <a:rPr lang="zh-CN" altLang="en-US" sz="2800" dirty="0" smtClean="0"/>
              <a:t>（</a:t>
            </a:r>
            <a:r>
              <a:rPr lang="en-US" altLang="zh-CN" sz="2800" dirty="0" smtClean="0"/>
              <a:t>Entity-Relation</a:t>
            </a:r>
            <a:r>
              <a:rPr lang="zh-CN" altLang="en-US" sz="2800" dirty="0" smtClean="0"/>
              <a:t>）图来描述现实世界的概念模型。</a:t>
            </a:r>
          </a:p>
        </p:txBody>
      </p:sp>
    </p:spTree>
    <p:custDataLst>
      <p:tags r:id="rId1"/>
    </p:custDataLst>
  </p:cSld>
  <p:clrMapOvr>
    <a:masterClrMapping/>
  </p:clrMapOvr>
  <p:transition>
    <p:pull dir="rd"/>
    <p:sndAc>
      <p:stSnd>
        <p:snd r:embed="rId3" name="chimes.wav"/>
      </p:stSnd>
    </p:sndAc>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304800" y="1371600"/>
            <a:ext cx="8540750" cy="914400"/>
          </a:xfrm>
        </p:spPr>
        <p:txBody>
          <a:bodyPr/>
          <a:lstStyle/>
          <a:p>
            <a:pPr eaLnBrk="1" hangingPunct="1">
              <a:lnSpc>
                <a:spcPct val="113000"/>
              </a:lnSpc>
              <a:spcBef>
                <a:spcPts val="600"/>
              </a:spcBef>
              <a:spcAft>
                <a:spcPts val="600"/>
              </a:spcAft>
            </a:pPr>
            <a:r>
              <a:rPr lang="zh-CN" altLang="en-US" sz="2800" smtClean="0">
                <a:solidFill>
                  <a:srgbClr val="C00000"/>
                </a:solidFill>
              </a:rPr>
              <a:t>实体联系模型</a:t>
            </a:r>
            <a:r>
              <a:rPr lang="zh-CN" altLang="en-US" sz="2800" smtClean="0"/>
              <a:t>反映的是信息世界中的实体及其相互联系。</a:t>
            </a:r>
          </a:p>
        </p:txBody>
      </p:sp>
      <p:grpSp>
        <p:nvGrpSpPr>
          <p:cNvPr id="2" name="组合 28"/>
          <p:cNvGrpSpPr>
            <a:grpSpLocks/>
          </p:cNvGrpSpPr>
          <p:nvPr/>
        </p:nvGrpSpPr>
        <p:grpSpPr bwMode="auto">
          <a:xfrm>
            <a:off x="381000" y="2438400"/>
            <a:ext cx="8507413" cy="3367088"/>
            <a:chOff x="1116013" y="3214688"/>
            <a:chExt cx="6781800" cy="2590800"/>
          </a:xfrm>
        </p:grpSpPr>
        <p:sp>
          <p:nvSpPr>
            <p:cNvPr id="46086" name="Rectangle 4"/>
            <p:cNvSpPr>
              <a:spLocks noChangeArrowheads="1"/>
            </p:cNvSpPr>
            <p:nvPr/>
          </p:nvSpPr>
          <p:spPr bwMode="auto">
            <a:xfrm>
              <a:off x="2259013" y="4662488"/>
              <a:ext cx="914400" cy="3048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图书</a:t>
              </a:r>
            </a:p>
          </p:txBody>
        </p:sp>
        <p:sp>
          <p:nvSpPr>
            <p:cNvPr id="46087" name="Rectangle 5"/>
            <p:cNvSpPr>
              <a:spLocks noChangeArrowheads="1"/>
            </p:cNvSpPr>
            <p:nvPr/>
          </p:nvSpPr>
          <p:spPr bwMode="auto">
            <a:xfrm>
              <a:off x="6297613" y="4662488"/>
              <a:ext cx="762000" cy="38100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作者</a:t>
              </a:r>
            </a:p>
          </p:txBody>
        </p:sp>
        <p:sp>
          <p:nvSpPr>
            <p:cNvPr id="46088" name="AutoShape 6"/>
            <p:cNvSpPr>
              <a:spLocks noChangeArrowheads="1"/>
            </p:cNvSpPr>
            <p:nvPr/>
          </p:nvSpPr>
          <p:spPr bwMode="auto">
            <a:xfrm>
              <a:off x="4468813" y="4510088"/>
              <a:ext cx="914400" cy="609600"/>
            </a:xfrm>
            <a:prstGeom prst="flowChartDecision">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写作</a:t>
              </a:r>
            </a:p>
          </p:txBody>
        </p:sp>
        <p:sp>
          <p:nvSpPr>
            <p:cNvPr id="46089" name="Oval 7"/>
            <p:cNvSpPr>
              <a:spLocks noChangeArrowheads="1"/>
            </p:cNvSpPr>
            <p:nvPr/>
          </p:nvSpPr>
          <p:spPr bwMode="auto">
            <a:xfrm>
              <a:off x="1878013" y="5424488"/>
              <a:ext cx="838200" cy="381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出版社</a:t>
              </a:r>
            </a:p>
          </p:txBody>
        </p:sp>
        <p:sp>
          <p:nvSpPr>
            <p:cNvPr id="46090" name="Oval 8"/>
            <p:cNvSpPr>
              <a:spLocks noChangeArrowheads="1"/>
            </p:cNvSpPr>
            <p:nvPr/>
          </p:nvSpPr>
          <p:spPr bwMode="auto">
            <a:xfrm>
              <a:off x="3325813" y="4129088"/>
              <a:ext cx="685800" cy="381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类别</a:t>
              </a:r>
            </a:p>
          </p:txBody>
        </p:sp>
        <p:sp>
          <p:nvSpPr>
            <p:cNvPr id="46091" name="Oval 9"/>
            <p:cNvSpPr>
              <a:spLocks noChangeArrowheads="1"/>
            </p:cNvSpPr>
            <p:nvPr/>
          </p:nvSpPr>
          <p:spPr bwMode="auto">
            <a:xfrm>
              <a:off x="2792413" y="3748088"/>
              <a:ext cx="8382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页数</a:t>
              </a:r>
            </a:p>
          </p:txBody>
        </p:sp>
        <p:sp>
          <p:nvSpPr>
            <p:cNvPr id="46092" name="Oval 10"/>
            <p:cNvSpPr>
              <a:spLocks noChangeArrowheads="1"/>
            </p:cNvSpPr>
            <p:nvPr/>
          </p:nvSpPr>
          <p:spPr bwMode="auto">
            <a:xfrm>
              <a:off x="1801813" y="3671888"/>
              <a:ext cx="8382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Times New Roman" panose="02020603050405020304" pitchFamily="18" charset="0"/>
                </a:rPr>
                <a:t>ISBN</a:t>
              </a:r>
              <a:r>
                <a:rPr lang="en-US" altLang="zh-CN" sz="2000">
                  <a:solidFill>
                    <a:srgbClr val="FF3300"/>
                  </a:solidFill>
                  <a:latin typeface="Times New Roman" panose="02020603050405020304" pitchFamily="18" charset="0"/>
                </a:rPr>
                <a:t>*</a:t>
              </a:r>
            </a:p>
          </p:txBody>
        </p:sp>
        <p:sp>
          <p:nvSpPr>
            <p:cNvPr id="46093" name="Oval 11"/>
            <p:cNvSpPr>
              <a:spLocks noChangeArrowheads="1"/>
            </p:cNvSpPr>
            <p:nvPr/>
          </p:nvSpPr>
          <p:spPr bwMode="auto">
            <a:xfrm>
              <a:off x="1116013" y="4129088"/>
              <a:ext cx="838200" cy="381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书名</a:t>
              </a:r>
            </a:p>
          </p:txBody>
        </p:sp>
        <p:sp>
          <p:nvSpPr>
            <p:cNvPr id="46094" name="Oval 12"/>
            <p:cNvSpPr>
              <a:spLocks noChangeArrowheads="1"/>
            </p:cNvSpPr>
            <p:nvPr/>
          </p:nvSpPr>
          <p:spPr bwMode="auto">
            <a:xfrm>
              <a:off x="6221413" y="3214688"/>
              <a:ext cx="838200" cy="3429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姓名</a:t>
              </a:r>
            </a:p>
          </p:txBody>
        </p:sp>
        <p:sp>
          <p:nvSpPr>
            <p:cNvPr id="46095" name="Oval 13"/>
            <p:cNvSpPr>
              <a:spLocks noChangeArrowheads="1"/>
            </p:cNvSpPr>
            <p:nvPr/>
          </p:nvSpPr>
          <p:spPr bwMode="auto">
            <a:xfrm>
              <a:off x="7059613" y="3900488"/>
              <a:ext cx="838200" cy="3048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出生地</a:t>
              </a:r>
            </a:p>
          </p:txBody>
        </p:sp>
        <p:sp>
          <p:nvSpPr>
            <p:cNvPr id="46096" name="Oval 14"/>
            <p:cNvSpPr>
              <a:spLocks noChangeArrowheads="1"/>
            </p:cNvSpPr>
            <p:nvPr/>
          </p:nvSpPr>
          <p:spPr bwMode="auto">
            <a:xfrm>
              <a:off x="5532438" y="3768725"/>
              <a:ext cx="1004887" cy="381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身份证号</a:t>
              </a:r>
              <a:r>
                <a:rPr lang="zh-CN" altLang="en-US" sz="2000">
                  <a:solidFill>
                    <a:srgbClr val="FF3300"/>
                  </a:solidFill>
                  <a:latin typeface="Times New Roman" panose="02020603050405020304" pitchFamily="18" charset="0"/>
                </a:rPr>
                <a:t>*</a:t>
              </a:r>
            </a:p>
          </p:txBody>
        </p:sp>
        <p:sp>
          <p:nvSpPr>
            <p:cNvPr id="46097" name="Oval 15"/>
            <p:cNvSpPr>
              <a:spLocks noChangeArrowheads="1"/>
            </p:cNvSpPr>
            <p:nvPr/>
          </p:nvSpPr>
          <p:spPr bwMode="auto">
            <a:xfrm>
              <a:off x="4468813" y="3290888"/>
              <a:ext cx="838200" cy="381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定稿时间</a:t>
              </a:r>
            </a:p>
          </p:txBody>
        </p:sp>
        <p:sp>
          <p:nvSpPr>
            <p:cNvPr id="46098" name="Oval 16"/>
            <p:cNvSpPr>
              <a:spLocks noChangeArrowheads="1"/>
            </p:cNvSpPr>
            <p:nvPr/>
          </p:nvSpPr>
          <p:spPr bwMode="auto">
            <a:xfrm>
              <a:off x="2868613" y="5424488"/>
              <a:ext cx="838200" cy="381000"/>
            </a:xfrm>
            <a:prstGeom prst="ellipse">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Times New Roman" panose="02020603050405020304" pitchFamily="18" charset="0"/>
                </a:rPr>
                <a:t>价格</a:t>
              </a:r>
            </a:p>
          </p:txBody>
        </p:sp>
        <p:sp>
          <p:nvSpPr>
            <p:cNvPr id="46099" name="Line 17"/>
            <p:cNvSpPr>
              <a:spLocks noChangeShapeType="1"/>
            </p:cNvSpPr>
            <p:nvPr/>
          </p:nvSpPr>
          <p:spPr bwMode="auto">
            <a:xfrm flipH="1">
              <a:off x="2411413" y="4967288"/>
              <a:ext cx="3048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0" name="Line 18"/>
            <p:cNvSpPr>
              <a:spLocks noChangeShapeType="1"/>
            </p:cNvSpPr>
            <p:nvPr/>
          </p:nvSpPr>
          <p:spPr bwMode="auto">
            <a:xfrm>
              <a:off x="2716213" y="4967288"/>
              <a:ext cx="38100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1" name="Line 19"/>
            <p:cNvSpPr>
              <a:spLocks noChangeShapeType="1"/>
            </p:cNvSpPr>
            <p:nvPr/>
          </p:nvSpPr>
          <p:spPr bwMode="auto">
            <a:xfrm flipH="1" flipV="1">
              <a:off x="1878013" y="4433888"/>
              <a:ext cx="8382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2" name="Line 20"/>
            <p:cNvSpPr>
              <a:spLocks noChangeShapeType="1"/>
            </p:cNvSpPr>
            <p:nvPr/>
          </p:nvSpPr>
          <p:spPr bwMode="auto">
            <a:xfrm flipH="1" flipV="1">
              <a:off x="2335213" y="3976688"/>
              <a:ext cx="381000" cy="685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3" name="Line 21"/>
            <p:cNvSpPr>
              <a:spLocks noChangeShapeType="1"/>
            </p:cNvSpPr>
            <p:nvPr/>
          </p:nvSpPr>
          <p:spPr bwMode="auto">
            <a:xfrm flipV="1">
              <a:off x="2716213" y="4052888"/>
              <a:ext cx="381000" cy="609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4" name="Line 22"/>
            <p:cNvSpPr>
              <a:spLocks noChangeShapeType="1"/>
            </p:cNvSpPr>
            <p:nvPr/>
          </p:nvSpPr>
          <p:spPr bwMode="auto">
            <a:xfrm flipV="1">
              <a:off x="2716213" y="4433888"/>
              <a:ext cx="76200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5" name="Line 23"/>
            <p:cNvSpPr>
              <a:spLocks noChangeShapeType="1"/>
            </p:cNvSpPr>
            <p:nvPr/>
          </p:nvSpPr>
          <p:spPr bwMode="auto">
            <a:xfrm flipV="1">
              <a:off x="4926013" y="3671888"/>
              <a:ext cx="1587"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6" name="Line 24"/>
            <p:cNvSpPr>
              <a:spLocks noChangeShapeType="1"/>
            </p:cNvSpPr>
            <p:nvPr/>
          </p:nvSpPr>
          <p:spPr bwMode="auto">
            <a:xfrm flipH="1" flipV="1">
              <a:off x="6221413" y="4129088"/>
              <a:ext cx="4572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7" name="Line 25"/>
            <p:cNvSpPr>
              <a:spLocks noChangeShapeType="1"/>
            </p:cNvSpPr>
            <p:nvPr/>
          </p:nvSpPr>
          <p:spPr bwMode="auto">
            <a:xfrm flipV="1">
              <a:off x="6678613" y="3595688"/>
              <a:ext cx="1587" cy="10668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8" name="Line 26"/>
            <p:cNvSpPr>
              <a:spLocks noChangeShapeType="1"/>
            </p:cNvSpPr>
            <p:nvPr/>
          </p:nvSpPr>
          <p:spPr bwMode="auto">
            <a:xfrm flipV="1">
              <a:off x="6678613" y="4129088"/>
              <a:ext cx="533400" cy="5334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09" name="Line 27"/>
            <p:cNvSpPr>
              <a:spLocks noChangeShapeType="1"/>
            </p:cNvSpPr>
            <p:nvPr/>
          </p:nvSpPr>
          <p:spPr bwMode="auto">
            <a:xfrm>
              <a:off x="5383213" y="4814888"/>
              <a:ext cx="914400"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6110" name="Line 28"/>
            <p:cNvSpPr>
              <a:spLocks noChangeShapeType="1"/>
            </p:cNvSpPr>
            <p:nvPr/>
          </p:nvSpPr>
          <p:spPr bwMode="auto">
            <a:xfrm flipH="1">
              <a:off x="3173413" y="4814888"/>
              <a:ext cx="1295400" cy="1587"/>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sp>
        <p:nvSpPr>
          <p:cNvPr id="73" name="矩形 72"/>
          <p:cNvSpPr/>
          <p:nvPr/>
        </p:nvSpPr>
        <p:spPr>
          <a:xfrm>
            <a:off x="4468813" y="5486400"/>
            <a:ext cx="922337" cy="461963"/>
          </a:xfrm>
          <a:prstGeom prst="rect">
            <a:avLst/>
          </a:prstGeom>
        </p:spPr>
        <p:txBody>
          <a:bodyPr wrap="none">
            <a:spAutoFit/>
          </a:bodyPr>
          <a:lstStyle/>
          <a:p>
            <a:pPr>
              <a:defRPr/>
            </a:pPr>
            <a:r>
              <a:rPr lang="en-US" altLang="zh-CN" sz="2400" b="1" dirty="0">
                <a:effectLst>
                  <a:outerShdw blurRad="38100" dist="38100" dir="2700000" algn="tl">
                    <a:srgbClr val="C0C0C0"/>
                  </a:outerShdw>
                </a:effectLst>
                <a:latin typeface="Arial" charset="0"/>
                <a:ea typeface="楷体_GB2312" pitchFamily="49" charset="-122"/>
              </a:rPr>
              <a:t>ER</a:t>
            </a:r>
            <a:r>
              <a:rPr lang="zh-CN" altLang="en-US" sz="2400" b="1" dirty="0">
                <a:effectLst>
                  <a:outerShdw blurRad="38100" dist="38100" dir="2700000" algn="tl">
                    <a:srgbClr val="C0C0C0"/>
                  </a:outerShdw>
                </a:effectLst>
                <a:latin typeface="Arial" charset="0"/>
                <a:ea typeface="楷体_GB2312" pitchFamily="49" charset="-122"/>
              </a:rPr>
              <a:t>图</a:t>
            </a:r>
            <a:endParaRPr lang="zh-CN" altLang="en-US" sz="2400" dirty="0">
              <a:latin typeface="Arial" charset="0"/>
            </a:endParaRPr>
          </a:p>
        </p:txBody>
      </p:sp>
    </p:spTree>
    <p:custDataLst>
      <p:tags r:id="rId1"/>
    </p:custDataLst>
    <p:extLst>
      <p:ext uri="{BB962C8B-B14F-4D97-AF65-F5344CB8AC3E}">
        <p14:creationId xmlns:p14="http://schemas.microsoft.com/office/powerpoint/2010/main" xmlns="" val="2322833789"/>
      </p:ext>
    </p:extLst>
  </p:cSld>
  <p:clrMapOvr>
    <a:masterClrMapping/>
  </p:clrMapOvr>
  <p:transition>
    <p:pull dir="rd"/>
    <p:sndAc>
      <p:stSnd>
        <p:snd r:embed="rId3" name="chimes.wav"/>
      </p:stSnd>
    </p:sndAc>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内容占位符 2"/>
          <p:cNvSpPr>
            <a:spLocks noGrp="1"/>
          </p:cNvSpPr>
          <p:nvPr>
            <p:ph idx="1"/>
          </p:nvPr>
        </p:nvSpPr>
        <p:spPr>
          <a:xfrm>
            <a:off x="304800" y="1600200"/>
            <a:ext cx="8540750" cy="3886200"/>
          </a:xfrm>
        </p:spPr>
        <p:txBody>
          <a:bodyPr/>
          <a:lstStyle/>
          <a:p>
            <a:pPr eaLnBrk="1" hangingPunct="1">
              <a:lnSpc>
                <a:spcPct val="113000"/>
              </a:lnSpc>
              <a:spcBef>
                <a:spcPts val="600"/>
              </a:spcBef>
              <a:spcAft>
                <a:spcPts val="600"/>
              </a:spcAft>
            </a:pPr>
            <a:r>
              <a:rPr lang="zh-CN" altLang="en-US" sz="2400" smtClean="0">
                <a:solidFill>
                  <a:srgbClr val="C00000"/>
                </a:solidFill>
              </a:rPr>
              <a:t>实体</a:t>
            </a:r>
            <a:r>
              <a:rPr lang="en-US" altLang="zh-CN" sz="2400" smtClean="0">
                <a:solidFill>
                  <a:srgbClr val="C00000"/>
                </a:solidFill>
              </a:rPr>
              <a:t>(Entity)      </a:t>
            </a:r>
            <a:r>
              <a:rPr lang="zh-CN" altLang="en-US" sz="2400" smtClean="0"/>
              <a:t>现实世界中存在的对象和事物。</a:t>
            </a:r>
            <a:endParaRPr lang="en-US" altLang="zh-CN" sz="2400" smtClean="0"/>
          </a:p>
          <a:p>
            <a:pPr eaLnBrk="1" hangingPunct="1">
              <a:lnSpc>
                <a:spcPct val="113000"/>
              </a:lnSpc>
              <a:spcBef>
                <a:spcPts val="600"/>
              </a:spcBef>
              <a:spcAft>
                <a:spcPts val="600"/>
              </a:spcAft>
            </a:pPr>
            <a:endParaRPr lang="en-US" altLang="zh-CN" sz="2400" smtClean="0"/>
          </a:p>
          <a:p>
            <a:pPr eaLnBrk="1" hangingPunct="1">
              <a:lnSpc>
                <a:spcPct val="113000"/>
              </a:lnSpc>
              <a:spcBef>
                <a:spcPts val="600"/>
              </a:spcBef>
              <a:spcAft>
                <a:spcPts val="600"/>
              </a:spcAft>
            </a:pPr>
            <a:endParaRPr lang="en-US" altLang="zh-CN" sz="2400" smtClean="0"/>
          </a:p>
          <a:p>
            <a:pPr eaLnBrk="1" hangingPunct="1">
              <a:lnSpc>
                <a:spcPct val="113000"/>
              </a:lnSpc>
              <a:spcBef>
                <a:spcPts val="600"/>
              </a:spcBef>
              <a:spcAft>
                <a:spcPts val="600"/>
              </a:spcAft>
            </a:pPr>
            <a:r>
              <a:rPr lang="zh-CN" altLang="en-US" sz="2400" smtClean="0">
                <a:solidFill>
                  <a:srgbClr val="C00000"/>
                </a:solidFill>
              </a:rPr>
              <a:t>属性</a:t>
            </a:r>
            <a:r>
              <a:rPr lang="en-US" altLang="zh-CN" sz="2400" smtClean="0">
                <a:solidFill>
                  <a:srgbClr val="C00000"/>
                </a:solidFill>
              </a:rPr>
              <a:t>(Attribute)</a:t>
            </a:r>
            <a:r>
              <a:rPr lang="zh-CN" altLang="en-US" sz="2400" smtClean="0"/>
              <a:t>   </a:t>
            </a:r>
            <a:r>
              <a:rPr lang="en-US" altLang="zh-CN" sz="2400" smtClean="0"/>
              <a:t>"</a:t>
            </a:r>
            <a:r>
              <a:rPr lang="zh-CN" altLang="en-US" sz="2400" smtClean="0"/>
              <a:t>属性</a:t>
            </a:r>
            <a:r>
              <a:rPr lang="en-US" altLang="zh-CN" sz="2400" smtClean="0"/>
              <a:t>"</a:t>
            </a:r>
            <a:r>
              <a:rPr lang="zh-CN" altLang="en-US" sz="2400" smtClean="0"/>
              <a:t>指实体具有的某种特性。</a:t>
            </a:r>
          </a:p>
          <a:p>
            <a:pPr eaLnBrk="1" hangingPunct="1">
              <a:lnSpc>
                <a:spcPct val="113000"/>
              </a:lnSpc>
              <a:spcBef>
                <a:spcPts val="600"/>
              </a:spcBef>
              <a:spcAft>
                <a:spcPts val="600"/>
              </a:spcAft>
            </a:pPr>
            <a:endParaRPr lang="zh-CN" altLang="en-US" sz="2400" smtClean="0"/>
          </a:p>
        </p:txBody>
      </p:sp>
      <p:sp>
        <p:nvSpPr>
          <p:cNvPr id="8" name="内容占位符 2"/>
          <p:cNvSpPr txBox="1">
            <a:spLocks/>
          </p:cNvSpPr>
          <p:nvPr/>
        </p:nvSpPr>
        <p:spPr>
          <a:xfrm>
            <a:off x="603250" y="1117923"/>
            <a:ext cx="8540750" cy="685800"/>
          </a:xfrm>
          <a:prstGeom prst="rect">
            <a:avLst/>
          </a:prstGeom>
        </p:spPr>
        <p:txBody>
          <a:bodyPr>
            <a:normAutofit/>
          </a:bodyPr>
          <a:lstStyle/>
          <a:p>
            <a:pPr marL="365760" indent="-256032" fontAlgn="auto">
              <a:spcBef>
                <a:spcPts val="400"/>
              </a:spcBef>
              <a:spcAft>
                <a:spcPts val="0"/>
              </a:spcAft>
              <a:buClr>
                <a:schemeClr val="accent1"/>
              </a:buClr>
              <a:buSzPct val="68000"/>
              <a:defRPr/>
            </a:pPr>
            <a:r>
              <a:rPr lang="en-US" altLang="zh-CN" sz="2800" dirty="0">
                <a:solidFill>
                  <a:srgbClr val="000000"/>
                </a:solidFill>
                <a:latin typeface="+mn-lt"/>
                <a:ea typeface="+mn-ea"/>
              </a:rPr>
              <a:t>(1)</a:t>
            </a:r>
            <a:r>
              <a:rPr lang="zh-CN" altLang="en-US" sz="2800" dirty="0">
                <a:solidFill>
                  <a:srgbClr val="000000"/>
                </a:solidFill>
                <a:latin typeface="+mn-lt"/>
                <a:ea typeface="+mn-ea"/>
              </a:rPr>
              <a:t> 基本概念</a:t>
            </a:r>
          </a:p>
          <a:p>
            <a:pPr marL="365760" indent="-256032" fontAlgn="auto">
              <a:spcBef>
                <a:spcPts val="400"/>
              </a:spcBef>
              <a:spcAft>
                <a:spcPts val="0"/>
              </a:spcAft>
              <a:buClr>
                <a:schemeClr val="accent1"/>
              </a:buClr>
              <a:buSzPct val="68000"/>
              <a:defRPr/>
            </a:pPr>
            <a:endParaRPr lang="en-US" altLang="zh-CN" sz="2800" dirty="0">
              <a:solidFill>
                <a:srgbClr val="000000"/>
              </a:solidFill>
              <a:latin typeface="+mn-lt"/>
              <a:ea typeface="+mn-ea"/>
            </a:endParaRPr>
          </a:p>
        </p:txBody>
      </p:sp>
      <p:sp>
        <p:nvSpPr>
          <p:cNvPr id="34" name="Rectangle 3"/>
          <p:cNvSpPr>
            <a:spLocks noChangeArrowheads="1"/>
          </p:cNvSpPr>
          <p:nvPr/>
        </p:nvSpPr>
        <p:spPr bwMode="auto">
          <a:xfrm>
            <a:off x="3062288" y="2206625"/>
            <a:ext cx="1655762" cy="746125"/>
          </a:xfrm>
          <a:prstGeom prst="rect">
            <a:avLst/>
          </a:prstGeom>
          <a:noFill/>
          <a:ln w="38100">
            <a:solidFill>
              <a:schemeClr val="tx1"/>
            </a:solidFill>
            <a:miter lim="800000"/>
            <a:headEnd/>
            <a:tailEnd/>
          </a:ln>
        </p:spPr>
        <p:txBody>
          <a:bodyPr wrap="none" anchor="ctr"/>
          <a:lstStyle/>
          <a:p>
            <a:pPr algn="ctr"/>
            <a:r>
              <a:rPr lang="zh-CN" altLang="en-US" sz="2400" b="1">
                <a:latin typeface="Times New Roman" pitchFamily="18" charset="0"/>
              </a:rPr>
              <a:t>实体名称</a:t>
            </a:r>
          </a:p>
        </p:txBody>
      </p:sp>
      <p:sp>
        <p:nvSpPr>
          <p:cNvPr id="35" name="Text Box 4"/>
          <p:cNvSpPr txBox="1">
            <a:spLocks noChangeArrowheads="1"/>
          </p:cNvSpPr>
          <p:nvPr/>
        </p:nvSpPr>
        <p:spPr bwMode="auto">
          <a:xfrm>
            <a:off x="838200" y="2362200"/>
            <a:ext cx="1716088" cy="457200"/>
          </a:xfrm>
          <a:prstGeom prst="rect">
            <a:avLst/>
          </a:prstGeom>
          <a:noFill/>
          <a:ln w="9525">
            <a:noFill/>
            <a:miter lim="800000"/>
            <a:headEnd/>
            <a:tailEnd/>
          </a:ln>
        </p:spPr>
        <p:txBody>
          <a:bodyPr wrap="none">
            <a:spAutoFit/>
          </a:bodyPr>
          <a:lstStyle/>
          <a:p>
            <a:r>
              <a:rPr lang="zh-CN" altLang="en-US" sz="2400" b="1">
                <a:latin typeface="Times New Roman" pitchFamily="18" charset="0"/>
              </a:rPr>
              <a:t>表示方法：</a:t>
            </a:r>
          </a:p>
        </p:txBody>
      </p:sp>
      <p:sp>
        <p:nvSpPr>
          <p:cNvPr id="36" name="Text Box 6"/>
          <p:cNvSpPr txBox="1">
            <a:spLocks noChangeArrowheads="1"/>
          </p:cNvSpPr>
          <p:nvPr/>
        </p:nvSpPr>
        <p:spPr bwMode="auto">
          <a:xfrm>
            <a:off x="1066800" y="4114800"/>
            <a:ext cx="1716088" cy="457200"/>
          </a:xfrm>
          <a:prstGeom prst="rect">
            <a:avLst/>
          </a:prstGeom>
          <a:noFill/>
          <a:ln w="9525">
            <a:noFill/>
            <a:miter lim="800000"/>
            <a:headEnd/>
            <a:tailEnd/>
          </a:ln>
        </p:spPr>
        <p:txBody>
          <a:bodyPr wrap="none">
            <a:spAutoFit/>
          </a:bodyPr>
          <a:lstStyle/>
          <a:p>
            <a:r>
              <a:rPr lang="zh-CN" altLang="en-US" sz="2400" b="1">
                <a:latin typeface="Times New Roman" pitchFamily="18" charset="0"/>
              </a:rPr>
              <a:t>表示方法：</a:t>
            </a:r>
          </a:p>
        </p:txBody>
      </p:sp>
      <p:sp>
        <p:nvSpPr>
          <p:cNvPr id="37" name="Oval 7"/>
          <p:cNvSpPr>
            <a:spLocks noChangeArrowheads="1"/>
          </p:cNvSpPr>
          <p:nvPr/>
        </p:nvSpPr>
        <p:spPr bwMode="auto">
          <a:xfrm>
            <a:off x="1103313" y="5194300"/>
            <a:ext cx="1295400" cy="457200"/>
          </a:xfrm>
          <a:prstGeom prst="ellipse">
            <a:avLst/>
          </a:prstGeom>
          <a:noFill/>
          <a:ln w="28575">
            <a:solidFill>
              <a:schemeClr val="tx1"/>
            </a:solidFill>
            <a:round/>
            <a:headEnd/>
            <a:tailEnd/>
          </a:ln>
        </p:spPr>
        <p:txBody>
          <a:bodyPr wrap="none" anchor="ctr"/>
          <a:lstStyle/>
          <a:p>
            <a:pPr algn="ctr"/>
            <a:r>
              <a:rPr lang="zh-CN" altLang="en-US" sz="2400" b="1">
                <a:latin typeface="Times New Roman" pitchFamily="18" charset="0"/>
              </a:rPr>
              <a:t>属性</a:t>
            </a:r>
          </a:p>
        </p:txBody>
      </p:sp>
      <p:grpSp>
        <p:nvGrpSpPr>
          <p:cNvPr id="2" name="Group 15"/>
          <p:cNvGrpSpPr>
            <a:grpSpLocks/>
          </p:cNvGrpSpPr>
          <p:nvPr/>
        </p:nvGrpSpPr>
        <p:grpSpPr bwMode="auto">
          <a:xfrm>
            <a:off x="2938463" y="4438650"/>
            <a:ext cx="4476750" cy="1636713"/>
            <a:chOff x="1791" y="2591"/>
            <a:chExt cx="2820" cy="1031"/>
          </a:xfrm>
        </p:grpSpPr>
        <p:sp>
          <p:nvSpPr>
            <p:cNvPr id="47113" name="Rectangle 8"/>
            <p:cNvSpPr>
              <a:spLocks noChangeArrowheads="1"/>
            </p:cNvSpPr>
            <p:nvPr/>
          </p:nvSpPr>
          <p:spPr bwMode="auto">
            <a:xfrm>
              <a:off x="2776" y="3382"/>
              <a:ext cx="768" cy="240"/>
            </a:xfrm>
            <a:prstGeom prst="rect">
              <a:avLst/>
            </a:prstGeom>
            <a:solidFill>
              <a:srgbClr val="66FFFF">
                <a:alpha val="50195"/>
              </a:srgbClr>
            </a:solidFill>
            <a:ln w="9525">
              <a:solidFill>
                <a:schemeClr val="tx1"/>
              </a:solidFill>
              <a:miter lim="800000"/>
              <a:headEnd/>
              <a:tailEnd/>
            </a:ln>
          </p:spPr>
          <p:txBody>
            <a:bodyPr wrap="none" anchor="ctr"/>
            <a:lstStyle/>
            <a:p>
              <a:pPr algn="ctr"/>
              <a:r>
                <a:rPr lang="zh-CN" altLang="en-US" sz="2400" b="1">
                  <a:latin typeface="Times New Roman" pitchFamily="18" charset="0"/>
                </a:rPr>
                <a:t>实体名称</a:t>
              </a:r>
            </a:p>
          </p:txBody>
        </p:sp>
        <p:sp>
          <p:nvSpPr>
            <p:cNvPr id="47114" name="Oval 9"/>
            <p:cNvSpPr>
              <a:spLocks noChangeArrowheads="1"/>
            </p:cNvSpPr>
            <p:nvPr/>
          </p:nvSpPr>
          <p:spPr bwMode="auto">
            <a:xfrm>
              <a:off x="2835" y="2614"/>
              <a:ext cx="720" cy="240"/>
            </a:xfrm>
            <a:prstGeom prst="ellipse">
              <a:avLst/>
            </a:prstGeom>
            <a:solidFill>
              <a:srgbClr val="FFCC00">
                <a:alpha val="50195"/>
              </a:srgbClr>
            </a:solidFill>
            <a:ln w="9525">
              <a:solidFill>
                <a:schemeClr val="tx1"/>
              </a:solidFill>
              <a:round/>
              <a:headEnd/>
              <a:tailEnd/>
            </a:ln>
          </p:spPr>
          <p:txBody>
            <a:bodyPr wrap="none" anchor="ctr"/>
            <a:lstStyle/>
            <a:p>
              <a:pPr algn="ctr"/>
              <a:r>
                <a:rPr lang="zh-CN" altLang="en-US" sz="2400" b="1">
                  <a:latin typeface="Times New Roman" pitchFamily="18" charset="0"/>
                </a:rPr>
                <a:t>属性</a:t>
              </a:r>
              <a:r>
                <a:rPr lang="en-US" altLang="zh-CN" sz="2400" b="1">
                  <a:latin typeface="Times New Roman" pitchFamily="18" charset="0"/>
                </a:rPr>
                <a:t>2</a:t>
              </a:r>
            </a:p>
          </p:txBody>
        </p:sp>
        <p:sp>
          <p:nvSpPr>
            <p:cNvPr id="47115" name="Oval 10"/>
            <p:cNvSpPr>
              <a:spLocks noChangeArrowheads="1"/>
            </p:cNvSpPr>
            <p:nvPr/>
          </p:nvSpPr>
          <p:spPr bwMode="auto">
            <a:xfrm>
              <a:off x="3891" y="2614"/>
              <a:ext cx="720" cy="240"/>
            </a:xfrm>
            <a:prstGeom prst="ellipse">
              <a:avLst/>
            </a:prstGeom>
            <a:solidFill>
              <a:srgbClr val="FFCC00">
                <a:alpha val="50195"/>
              </a:srgbClr>
            </a:solidFill>
            <a:ln w="9525">
              <a:solidFill>
                <a:schemeClr val="tx1"/>
              </a:solidFill>
              <a:round/>
              <a:headEnd/>
              <a:tailEnd/>
            </a:ln>
          </p:spPr>
          <p:txBody>
            <a:bodyPr wrap="none" anchor="ctr"/>
            <a:lstStyle/>
            <a:p>
              <a:pPr algn="ctr"/>
              <a:r>
                <a:rPr lang="zh-CN" altLang="en-US" sz="2400" b="1">
                  <a:latin typeface="Times New Roman" pitchFamily="18" charset="0"/>
                </a:rPr>
                <a:t>属性</a:t>
              </a:r>
              <a:r>
                <a:rPr lang="en-US" altLang="zh-CN" sz="2400" b="1">
                  <a:latin typeface="Times New Roman" pitchFamily="18" charset="0"/>
                </a:rPr>
                <a:t>n</a:t>
              </a:r>
            </a:p>
          </p:txBody>
        </p:sp>
        <p:sp>
          <p:nvSpPr>
            <p:cNvPr id="47116" name="Line 11"/>
            <p:cNvSpPr>
              <a:spLocks noChangeShapeType="1"/>
            </p:cNvSpPr>
            <p:nvPr/>
          </p:nvSpPr>
          <p:spPr bwMode="auto">
            <a:xfrm>
              <a:off x="2211" y="2854"/>
              <a:ext cx="960" cy="528"/>
            </a:xfrm>
            <a:prstGeom prst="line">
              <a:avLst/>
            </a:prstGeom>
            <a:noFill/>
            <a:ln w="9525">
              <a:solidFill>
                <a:schemeClr val="tx1"/>
              </a:solidFill>
              <a:round/>
              <a:headEnd/>
              <a:tailEnd/>
            </a:ln>
          </p:spPr>
          <p:txBody>
            <a:bodyPr wrap="none" anchor="ctr"/>
            <a:lstStyle/>
            <a:p>
              <a:endParaRPr lang="zh-CN" altLang="en-US"/>
            </a:p>
          </p:txBody>
        </p:sp>
        <p:sp>
          <p:nvSpPr>
            <p:cNvPr id="47117" name="Line 12"/>
            <p:cNvSpPr>
              <a:spLocks noChangeShapeType="1"/>
            </p:cNvSpPr>
            <p:nvPr/>
          </p:nvSpPr>
          <p:spPr bwMode="auto">
            <a:xfrm flipH="1">
              <a:off x="3171" y="2854"/>
              <a:ext cx="0" cy="528"/>
            </a:xfrm>
            <a:prstGeom prst="line">
              <a:avLst/>
            </a:prstGeom>
            <a:noFill/>
            <a:ln w="9525">
              <a:solidFill>
                <a:schemeClr val="tx1"/>
              </a:solidFill>
              <a:round/>
              <a:headEnd/>
              <a:tailEnd/>
            </a:ln>
          </p:spPr>
          <p:txBody>
            <a:bodyPr wrap="none" anchor="ctr"/>
            <a:lstStyle/>
            <a:p>
              <a:endParaRPr lang="zh-CN" altLang="en-US"/>
            </a:p>
          </p:txBody>
        </p:sp>
        <p:sp>
          <p:nvSpPr>
            <p:cNvPr id="47118" name="Line 13"/>
            <p:cNvSpPr>
              <a:spLocks noChangeShapeType="1"/>
            </p:cNvSpPr>
            <p:nvPr/>
          </p:nvSpPr>
          <p:spPr bwMode="auto">
            <a:xfrm flipH="1">
              <a:off x="3171" y="2854"/>
              <a:ext cx="1104" cy="528"/>
            </a:xfrm>
            <a:prstGeom prst="line">
              <a:avLst/>
            </a:prstGeom>
            <a:noFill/>
            <a:ln w="9525">
              <a:solidFill>
                <a:schemeClr val="tx1"/>
              </a:solidFill>
              <a:round/>
              <a:headEnd/>
              <a:tailEnd/>
            </a:ln>
          </p:spPr>
          <p:txBody>
            <a:bodyPr wrap="none" anchor="ctr"/>
            <a:lstStyle/>
            <a:p>
              <a:endParaRPr lang="zh-CN" altLang="en-US"/>
            </a:p>
          </p:txBody>
        </p:sp>
        <p:sp>
          <p:nvSpPr>
            <p:cNvPr id="47119" name="Oval 14"/>
            <p:cNvSpPr>
              <a:spLocks noChangeArrowheads="1"/>
            </p:cNvSpPr>
            <p:nvPr/>
          </p:nvSpPr>
          <p:spPr bwMode="auto">
            <a:xfrm>
              <a:off x="1791" y="2591"/>
              <a:ext cx="720" cy="240"/>
            </a:xfrm>
            <a:prstGeom prst="ellipse">
              <a:avLst/>
            </a:prstGeom>
            <a:solidFill>
              <a:srgbClr val="FFCC00">
                <a:alpha val="50195"/>
              </a:srgbClr>
            </a:solidFill>
            <a:ln w="9525">
              <a:solidFill>
                <a:schemeClr val="tx1"/>
              </a:solidFill>
              <a:round/>
              <a:headEnd/>
              <a:tailEnd/>
            </a:ln>
          </p:spPr>
          <p:txBody>
            <a:bodyPr wrap="none" anchor="ctr"/>
            <a:lstStyle/>
            <a:p>
              <a:pPr algn="ctr"/>
              <a:r>
                <a:rPr lang="zh-CN" altLang="en-US" sz="2400" b="1">
                  <a:latin typeface="Times New Roman" pitchFamily="18" charset="0"/>
                </a:rPr>
                <a:t>属性</a:t>
              </a:r>
              <a:r>
                <a:rPr lang="en-US" altLang="zh-CN" sz="2400" b="1">
                  <a:latin typeface="Times New Roman" pitchFamily="18" charset="0"/>
                </a:rPr>
                <a:t>1</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0-#ppt_w/2"/>
                                          </p:val>
                                        </p:tav>
                                        <p:tav tm="100000">
                                          <p:val>
                                            <p:strVal val="#ppt_x"/>
                                          </p:val>
                                        </p:tav>
                                      </p:tavLst>
                                    </p:anim>
                                    <p:anim calcmode="lin" valueType="num">
                                      <p:cBhvr additive="base">
                                        <p:cTn id="12" dur="5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36"/>
                                        </p:tgtEl>
                                        <p:attrNameLst>
                                          <p:attrName>style.visibility</p:attrName>
                                        </p:attrNameLst>
                                      </p:cBhvr>
                                      <p:to>
                                        <p:strVal val="visible"/>
                                      </p:to>
                                    </p:set>
                                    <p:anim calcmode="lin" valueType="num">
                                      <p:cBhvr additive="base">
                                        <p:cTn id="17" dur="500" fill="hold"/>
                                        <p:tgtEl>
                                          <p:spTgt spid="36"/>
                                        </p:tgtEl>
                                        <p:attrNameLst>
                                          <p:attrName>ppt_x</p:attrName>
                                        </p:attrNameLst>
                                      </p:cBhvr>
                                      <p:tavLst>
                                        <p:tav tm="0">
                                          <p:val>
                                            <p:strVal val="0-#ppt_w/2"/>
                                          </p:val>
                                        </p:tav>
                                        <p:tav tm="100000">
                                          <p:val>
                                            <p:strVal val="#ppt_x"/>
                                          </p:val>
                                        </p:tav>
                                      </p:tavLst>
                                    </p:anim>
                                    <p:anim calcmode="lin" valueType="num">
                                      <p:cBhvr additive="base">
                                        <p:cTn id="18" dur="500" fill="hold"/>
                                        <p:tgtEl>
                                          <p:spTgt spid="36"/>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anim calcmode="lin" valueType="num">
                                      <p:cBhvr additive="base">
                                        <p:cTn id="21" dur="500" fill="hold"/>
                                        <p:tgtEl>
                                          <p:spTgt spid="37"/>
                                        </p:tgtEl>
                                        <p:attrNameLst>
                                          <p:attrName>ppt_x</p:attrName>
                                        </p:attrNameLst>
                                      </p:cBhvr>
                                      <p:tavLst>
                                        <p:tav tm="0">
                                          <p:val>
                                            <p:strVal val="0-#ppt_w/2"/>
                                          </p:val>
                                        </p:tav>
                                        <p:tav tm="100000">
                                          <p:val>
                                            <p:strVal val="#ppt_x"/>
                                          </p:val>
                                        </p:tav>
                                      </p:tavLst>
                                    </p:anim>
                                    <p:anim calcmode="lin" valueType="num">
                                      <p:cBhvr additive="base">
                                        <p:cTn id="2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autoUpdateAnimBg="0"/>
      <p:bldP spid="35" grpId="0" autoUpdateAnimBg="0"/>
      <p:bldP spid="36" grpId="0" autoUpdateAnimBg="0"/>
      <p:bldP spid="37" grpId="0" animBg="1"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内容占位符 2"/>
          <p:cNvSpPr>
            <a:spLocks noGrp="1"/>
          </p:cNvSpPr>
          <p:nvPr>
            <p:ph idx="1"/>
          </p:nvPr>
        </p:nvSpPr>
        <p:spPr>
          <a:xfrm>
            <a:off x="304800" y="1600200"/>
            <a:ext cx="8540750" cy="3886200"/>
          </a:xfrm>
        </p:spPr>
        <p:txBody>
          <a:bodyPr/>
          <a:lstStyle/>
          <a:p>
            <a:pPr eaLnBrk="1" hangingPunct="1">
              <a:lnSpc>
                <a:spcPct val="113000"/>
              </a:lnSpc>
              <a:spcBef>
                <a:spcPts val="600"/>
              </a:spcBef>
              <a:spcAft>
                <a:spcPts val="600"/>
              </a:spcAft>
            </a:pPr>
            <a:r>
              <a:rPr lang="zh-CN" altLang="en-US" sz="2400" smtClean="0">
                <a:solidFill>
                  <a:srgbClr val="C00000"/>
                </a:solidFill>
              </a:rPr>
              <a:t>联系        </a:t>
            </a:r>
            <a:r>
              <a:rPr lang="zh-CN" altLang="en-US" sz="2400" smtClean="0"/>
              <a:t>现实世界的事物总是存在着这样或那样的联系。</a:t>
            </a:r>
          </a:p>
          <a:p>
            <a:pPr eaLnBrk="1" hangingPunct="1">
              <a:lnSpc>
                <a:spcPct val="113000"/>
              </a:lnSpc>
              <a:spcBef>
                <a:spcPts val="600"/>
              </a:spcBef>
              <a:spcAft>
                <a:spcPts val="600"/>
              </a:spcAft>
            </a:pPr>
            <a:endParaRPr lang="en-US" altLang="zh-CN" sz="2400" smtClean="0"/>
          </a:p>
          <a:p>
            <a:pPr eaLnBrk="1" hangingPunct="1">
              <a:lnSpc>
                <a:spcPct val="113000"/>
              </a:lnSpc>
              <a:spcBef>
                <a:spcPts val="600"/>
              </a:spcBef>
              <a:spcAft>
                <a:spcPts val="600"/>
              </a:spcAft>
            </a:pPr>
            <a:endParaRPr lang="en-US" altLang="zh-CN" sz="2400" smtClean="0"/>
          </a:p>
        </p:txBody>
      </p:sp>
      <p:sp>
        <p:nvSpPr>
          <p:cNvPr id="19" name="AutoShape 3"/>
          <p:cNvSpPr>
            <a:spLocks noChangeArrowheads="1"/>
          </p:cNvSpPr>
          <p:nvPr/>
        </p:nvSpPr>
        <p:spPr bwMode="auto">
          <a:xfrm>
            <a:off x="3492500" y="2997200"/>
            <a:ext cx="1943100" cy="673100"/>
          </a:xfrm>
          <a:prstGeom prst="flowChartDecision">
            <a:avLst/>
          </a:prstGeom>
          <a:noFill/>
          <a:ln w="28575">
            <a:solidFill>
              <a:schemeClr val="tx1"/>
            </a:solidFill>
            <a:miter lim="800000"/>
            <a:headEnd/>
            <a:tailEnd/>
          </a:ln>
          <a:effectLst/>
        </p:spPr>
        <p:txBody>
          <a:bodyPr wrap="none" anchor="ctr"/>
          <a:lstStyle/>
          <a:p>
            <a:pPr algn="ctr">
              <a:defRPr/>
            </a:pPr>
            <a:r>
              <a:rPr lang="zh-CN" altLang="en-US" sz="2400" b="1">
                <a:solidFill>
                  <a:schemeClr val="accent2"/>
                </a:solidFill>
                <a:effectLst>
                  <a:outerShdw blurRad="38100" dist="38100" dir="2700000" algn="tl">
                    <a:srgbClr val="C0C0C0"/>
                  </a:outerShdw>
                </a:effectLst>
                <a:latin typeface="Times New Roman" pitchFamily="18" charset="0"/>
              </a:rPr>
              <a:t>联系</a:t>
            </a:r>
          </a:p>
        </p:txBody>
      </p:sp>
      <p:sp>
        <p:nvSpPr>
          <p:cNvPr id="20" name="Text Box 4"/>
          <p:cNvSpPr txBox="1">
            <a:spLocks noChangeArrowheads="1"/>
          </p:cNvSpPr>
          <p:nvPr/>
        </p:nvSpPr>
        <p:spPr bwMode="auto">
          <a:xfrm>
            <a:off x="1600200" y="2414588"/>
            <a:ext cx="1716088" cy="457200"/>
          </a:xfrm>
          <a:prstGeom prst="rect">
            <a:avLst/>
          </a:prstGeom>
          <a:noFill/>
          <a:ln w="9525">
            <a:noFill/>
            <a:miter lim="800000"/>
            <a:headEnd/>
            <a:tailEnd/>
          </a:ln>
        </p:spPr>
        <p:txBody>
          <a:bodyPr wrap="none">
            <a:spAutoFit/>
          </a:bodyPr>
          <a:lstStyle/>
          <a:p>
            <a:r>
              <a:rPr lang="zh-CN" altLang="en-US" sz="2400" b="1">
                <a:latin typeface="Times New Roman" pitchFamily="18" charset="0"/>
              </a:rPr>
              <a:t>表示方法：</a:t>
            </a:r>
          </a:p>
        </p:txBody>
      </p:sp>
      <p:grpSp>
        <p:nvGrpSpPr>
          <p:cNvPr id="2" name="Group 5"/>
          <p:cNvGrpSpPr>
            <a:grpSpLocks/>
          </p:cNvGrpSpPr>
          <p:nvPr/>
        </p:nvGrpSpPr>
        <p:grpSpPr bwMode="auto">
          <a:xfrm>
            <a:off x="1619250" y="4652963"/>
            <a:ext cx="5645150" cy="792162"/>
            <a:chOff x="1274" y="2976"/>
            <a:chExt cx="2928" cy="288"/>
          </a:xfrm>
        </p:grpSpPr>
        <p:sp>
          <p:nvSpPr>
            <p:cNvPr id="22" name="Rectangle 6"/>
            <p:cNvSpPr>
              <a:spLocks noChangeArrowheads="1"/>
            </p:cNvSpPr>
            <p:nvPr/>
          </p:nvSpPr>
          <p:spPr bwMode="auto">
            <a:xfrm>
              <a:off x="1274" y="3024"/>
              <a:ext cx="432" cy="240"/>
            </a:xfrm>
            <a:prstGeom prst="rect">
              <a:avLst/>
            </a:prstGeom>
            <a:noFill/>
            <a:ln w="28575">
              <a:solidFill>
                <a:schemeClr val="tx1"/>
              </a:solidFill>
              <a:miter lim="800000"/>
              <a:headEnd/>
              <a:tailEnd/>
            </a:ln>
            <a:effectLst/>
          </p:spPr>
          <p:txBody>
            <a:bodyPr wrap="none" anchor="ctr"/>
            <a:lstStyle/>
            <a:p>
              <a:pPr algn="ctr">
                <a:defRPr/>
              </a:pPr>
              <a:r>
                <a:rPr lang="zh-CN" altLang="en-US" sz="2400" b="1">
                  <a:solidFill>
                    <a:schemeClr val="accent2"/>
                  </a:solidFill>
                  <a:effectLst>
                    <a:outerShdw blurRad="38100" dist="38100" dir="2700000" algn="tl">
                      <a:srgbClr val="C0C0C0"/>
                    </a:outerShdw>
                  </a:effectLst>
                  <a:latin typeface="Times New Roman" pitchFamily="18" charset="0"/>
                </a:rPr>
                <a:t>实体</a:t>
              </a:r>
              <a:r>
                <a:rPr lang="en-US" altLang="zh-CN" sz="2400" b="1">
                  <a:solidFill>
                    <a:schemeClr val="accent2"/>
                  </a:solidFill>
                  <a:effectLst>
                    <a:outerShdw blurRad="38100" dist="38100" dir="2700000" algn="tl">
                      <a:srgbClr val="C0C0C0"/>
                    </a:outerShdw>
                  </a:effectLst>
                  <a:latin typeface="Times New Roman" pitchFamily="18" charset="0"/>
                </a:rPr>
                <a:t>1</a:t>
              </a:r>
            </a:p>
          </p:txBody>
        </p:sp>
        <p:sp>
          <p:nvSpPr>
            <p:cNvPr id="23" name="Rectangle 7"/>
            <p:cNvSpPr>
              <a:spLocks noChangeArrowheads="1"/>
            </p:cNvSpPr>
            <p:nvPr/>
          </p:nvSpPr>
          <p:spPr bwMode="auto">
            <a:xfrm>
              <a:off x="3770" y="3024"/>
              <a:ext cx="432" cy="240"/>
            </a:xfrm>
            <a:prstGeom prst="rect">
              <a:avLst/>
            </a:prstGeom>
            <a:noFill/>
            <a:ln w="28575">
              <a:solidFill>
                <a:schemeClr val="tx1"/>
              </a:solidFill>
              <a:miter lim="800000"/>
              <a:headEnd/>
              <a:tailEnd/>
            </a:ln>
            <a:effectLst/>
          </p:spPr>
          <p:txBody>
            <a:bodyPr wrap="none" anchor="ctr"/>
            <a:lstStyle/>
            <a:p>
              <a:pPr algn="ctr">
                <a:defRPr/>
              </a:pPr>
              <a:r>
                <a:rPr lang="zh-CN" altLang="en-US" sz="2400" b="1">
                  <a:solidFill>
                    <a:schemeClr val="accent2"/>
                  </a:solidFill>
                  <a:effectLst>
                    <a:outerShdw blurRad="38100" dist="38100" dir="2700000" algn="tl">
                      <a:srgbClr val="C0C0C0"/>
                    </a:outerShdw>
                  </a:effectLst>
                  <a:latin typeface="Times New Roman" pitchFamily="18" charset="0"/>
                </a:rPr>
                <a:t>实体</a:t>
              </a:r>
              <a:r>
                <a:rPr lang="en-US" altLang="zh-CN" sz="2400" b="1">
                  <a:solidFill>
                    <a:schemeClr val="accent2"/>
                  </a:solidFill>
                  <a:effectLst>
                    <a:outerShdw blurRad="38100" dist="38100" dir="2700000" algn="tl">
                      <a:srgbClr val="C0C0C0"/>
                    </a:outerShdw>
                  </a:effectLst>
                  <a:latin typeface="Times New Roman" pitchFamily="18" charset="0"/>
                </a:rPr>
                <a:t>2</a:t>
              </a:r>
            </a:p>
          </p:txBody>
        </p:sp>
        <p:sp>
          <p:nvSpPr>
            <p:cNvPr id="24" name="AutoShape 8"/>
            <p:cNvSpPr>
              <a:spLocks noChangeArrowheads="1"/>
            </p:cNvSpPr>
            <p:nvPr/>
          </p:nvSpPr>
          <p:spPr bwMode="auto">
            <a:xfrm>
              <a:off x="2426" y="2976"/>
              <a:ext cx="720" cy="288"/>
            </a:xfrm>
            <a:prstGeom prst="flowChartDecision">
              <a:avLst/>
            </a:prstGeom>
            <a:noFill/>
            <a:ln w="28575">
              <a:solidFill>
                <a:schemeClr val="tx1"/>
              </a:solidFill>
              <a:miter lim="800000"/>
              <a:headEnd/>
              <a:tailEnd/>
            </a:ln>
            <a:effectLst/>
          </p:spPr>
          <p:txBody>
            <a:bodyPr wrap="none" anchor="ctr"/>
            <a:lstStyle/>
            <a:p>
              <a:pPr algn="ctr">
                <a:defRPr/>
              </a:pPr>
              <a:r>
                <a:rPr lang="zh-CN" altLang="en-US" sz="2400" b="1">
                  <a:solidFill>
                    <a:schemeClr val="accent2"/>
                  </a:solidFill>
                  <a:effectLst>
                    <a:outerShdw blurRad="38100" dist="38100" dir="2700000" algn="tl">
                      <a:srgbClr val="C0C0C0"/>
                    </a:outerShdw>
                  </a:effectLst>
                  <a:latin typeface="Times New Roman" pitchFamily="18" charset="0"/>
                </a:rPr>
                <a:t>联系</a:t>
              </a:r>
            </a:p>
          </p:txBody>
        </p:sp>
        <p:sp>
          <p:nvSpPr>
            <p:cNvPr id="48137" name="Line 9"/>
            <p:cNvSpPr>
              <a:spLocks noChangeShapeType="1"/>
            </p:cNvSpPr>
            <p:nvPr/>
          </p:nvSpPr>
          <p:spPr bwMode="auto">
            <a:xfrm>
              <a:off x="1706" y="3120"/>
              <a:ext cx="720" cy="0"/>
            </a:xfrm>
            <a:prstGeom prst="line">
              <a:avLst/>
            </a:prstGeom>
            <a:noFill/>
            <a:ln w="28575">
              <a:solidFill>
                <a:schemeClr val="tx1"/>
              </a:solidFill>
              <a:round/>
              <a:headEnd/>
              <a:tailEnd/>
            </a:ln>
          </p:spPr>
          <p:txBody>
            <a:bodyPr wrap="none" anchor="ctr"/>
            <a:lstStyle/>
            <a:p>
              <a:endParaRPr lang="zh-CN" altLang="en-US"/>
            </a:p>
          </p:txBody>
        </p:sp>
        <p:sp>
          <p:nvSpPr>
            <p:cNvPr id="48138" name="Line 10"/>
            <p:cNvSpPr>
              <a:spLocks noChangeShapeType="1"/>
            </p:cNvSpPr>
            <p:nvPr/>
          </p:nvSpPr>
          <p:spPr bwMode="auto">
            <a:xfrm>
              <a:off x="3146" y="3120"/>
              <a:ext cx="624" cy="0"/>
            </a:xfrm>
            <a:prstGeom prst="line">
              <a:avLst/>
            </a:prstGeom>
            <a:noFill/>
            <a:ln w="28575">
              <a:solidFill>
                <a:schemeClr val="tx1"/>
              </a:solidFill>
              <a:round/>
              <a:headEnd/>
              <a:tailEnd/>
            </a:ln>
          </p:spPr>
          <p:txBody>
            <a:bodyPr wrap="none" anchor="ctr"/>
            <a:lstStyle/>
            <a:p>
              <a:endParaRPr lang="zh-CN" altLang="en-US"/>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0-#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checkerboard(across)">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autoUpdateAnimBg="0"/>
      <p:bldP spid="20"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2"/>
          <p:cNvSpPr>
            <a:spLocks noGrp="1"/>
          </p:cNvSpPr>
          <p:nvPr>
            <p:ph idx="1"/>
          </p:nvPr>
        </p:nvSpPr>
        <p:spPr>
          <a:xfrm>
            <a:off x="304800" y="1600200"/>
            <a:ext cx="8540750" cy="3886200"/>
          </a:xfrm>
        </p:spPr>
        <p:txBody>
          <a:bodyPr/>
          <a:lstStyle/>
          <a:p>
            <a:pPr eaLnBrk="1" hangingPunct="1">
              <a:lnSpc>
                <a:spcPct val="113000"/>
              </a:lnSpc>
              <a:spcBef>
                <a:spcPts val="600"/>
              </a:spcBef>
              <a:spcAft>
                <a:spcPts val="600"/>
              </a:spcAft>
            </a:pPr>
            <a:r>
              <a:rPr lang="zh-CN" altLang="en-US" sz="2800" smtClean="0">
                <a:solidFill>
                  <a:srgbClr val="C00000"/>
                </a:solidFill>
              </a:rPr>
              <a:t>一对一联系</a:t>
            </a:r>
            <a:endParaRPr lang="en-US" altLang="zh-CN" sz="2800" smtClean="0">
              <a:solidFill>
                <a:srgbClr val="C00000"/>
              </a:solidFill>
            </a:endParaRPr>
          </a:p>
          <a:p>
            <a:pPr lvl="1" eaLnBrk="1" hangingPunct="1">
              <a:lnSpc>
                <a:spcPct val="113000"/>
              </a:lnSpc>
              <a:spcBef>
                <a:spcPts val="600"/>
              </a:spcBef>
              <a:spcAft>
                <a:spcPts val="600"/>
              </a:spcAft>
            </a:pPr>
            <a:r>
              <a:rPr lang="zh-CN" altLang="en-US" sz="2400" smtClean="0"/>
              <a:t>如果对于</a:t>
            </a:r>
            <a:r>
              <a:rPr lang="en-US" altLang="zh-CN" sz="2400" smtClean="0"/>
              <a:t>A</a:t>
            </a:r>
            <a:r>
              <a:rPr lang="zh-CN" altLang="en-US" sz="2400" smtClean="0"/>
              <a:t>中的一个实体，</a:t>
            </a:r>
            <a:r>
              <a:rPr lang="en-US" altLang="zh-CN" sz="2400" smtClean="0"/>
              <a:t>B</a:t>
            </a:r>
            <a:r>
              <a:rPr lang="zh-CN" altLang="en-US" sz="2400" smtClean="0"/>
              <a:t>中至多有一个实体与其发生联系，反之，</a:t>
            </a:r>
            <a:r>
              <a:rPr lang="en-US" altLang="zh-CN" sz="2400" smtClean="0"/>
              <a:t>B</a:t>
            </a:r>
            <a:r>
              <a:rPr lang="zh-CN" altLang="en-US" sz="2400" smtClean="0"/>
              <a:t>中的每一实体至多对应</a:t>
            </a:r>
            <a:r>
              <a:rPr lang="en-US" altLang="zh-CN" sz="2400" smtClean="0"/>
              <a:t>A</a:t>
            </a:r>
            <a:r>
              <a:rPr lang="zh-CN" altLang="en-US" sz="2400" smtClean="0"/>
              <a:t>中一个实体，则称</a:t>
            </a:r>
            <a:r>
              <a:rPr lang="en-US" altLang="zh-CN" sz="2400" smtClean="0"/>
              <a:t>A</a:t>
            </a:r>
            <a:r>
              <a:rPr lang="zh-CN" altLang="en-US" sz="2400" smtClean="0"/>
              <a:t>与</a:t>
            </a:r>
            <a:r>
              <a:rPr lang="en-US" altLang="zh-CN" sz="2400" smtClean="0"/>
              <a:t>B</a:t>
            </a:r>
            <a:r>
              <a:rPr lang="zh-CN" altLang="en-US" sz="2400" smtClean="0"/>
              <a:t>是一对一联系。 </a:t>
            </a:r>
          </a:p>
          <a:p>
            <a:pPr eaLnBrk="1" hangingPunct="1">
              <a:lnSpc>
                <a:spcPct val="113000"/>
              </a:lnSpc>
              <a:spcBef>
                <a:spcPts val="600"/>
              </a:spcBef>
              <a:spcAft>
                <a:spcPts val="600"/>
              </a:spcAft>
            </a:pPr>
            <a:endParaRPr lang="en-US" altLang="zh-CN" sz="2400" smtClean="0"/>
          </a:p>
          <a:p>
            <a:pPr eaLnBrk="1" hangingPunct="1">
              <a:lnSpc>
                <a:spcPct val="113000"/>
              </a:lnSpc>
              <a:spcBef>
                <a:spcPts val="600"/>
              </a:spcBef>
              <a:spcAft>
                <a:spcPts val="600"/>
              </a:spcAft>
            </a:pPr>
            <a:endParaRPr lang="en-US" altLang="zh-CN" sz="2400" smtClean="0"/>
          </a:p>
        </p:txBody>
      </p:sp>
      <p:sp>
        <p:nvSpPr>
          <p:cNvPr id="8" name="内容占位符 2"/>
          <p:cNvSpPr txBox="1">
            <a:spLocks/>
          </p:cNvSpPr>
          <p:nvPr/>
        </p:nvSpPr>
        <p:spPr>
          <a:xfrm>
            <a:off x="569172" y="1171575"/>
            <a:ext cx="8540750" cy="685800"/>
          </a:xfrm>
          <a:prstGeom prst="rect">
            <a:avLst/>
          </a:prstGeom>
        </p:spPr>
        <p:txBody>
          <a:bodyPr>
            <a:normAutofit/>
          </a:bodyPr>
          <a:lstStyle/>
          <a:p>
            <a:pPr marL="365760" indent="-256032" fontAlgn="auto">
              <a:spcBef>
                <a:spcPts val="400"/>
              </a:spcBef>
              <a:spcAft>
                <a:spcPts val="0"/>
              </a:spcAft>
              <a:buClr>
                <a:schemeClr val="accent1"/>
              </a:buClr>
              <a:buSzPct val="68000"/>
              <a:defRPr/>
            </a:pPr>
            <a:r>
              <a:rPr lang="en-US" altLang="zh-CN" sz="2800" dirty="0">
                <a:solidFill>
                  <a:srgbClr val="000000"/>
                </a:solidFill>
                <a:latin typeface="+mn-lt"/>
                <a:ea typeface="+mn-ea"/>
              </a:rPr>
              <a:t>(2)</a:t>
            </a:r>
            <a:r>
              <a:rPr lang="zh-CN" altLang="en-US" sz="2800" dirty="0">
                <a:solidFill>
                  <a:srgbClr val="000000"/>
                </a:solidFill>
                <a:latin typeface="+mn-lt"/>
                <a:ea typeface="+mn-ea"/>
              </a:rPr>
              <a:t> 联系类型</a:t>
            </a:r>
          </a:p>
          <a:p>
            <a:pPr marL="365760" indent="-256032" fontAlgn="auto">
              <a:spcBef>
                <a:spcPts val="400"/>
              </a:spcBef>
              <a:spcAft>
                <a:spcPts val="0"/>
              </a:spcAft>
              <a:buClr>
                <a:schemeClr val="accent1"/>
              </a:buClr>
              <a:buSzPct val="68000"/>
              <a:defRPr/>
            </a:pPr>
            <a:endParaRPr lang="en-US" altLang="zh-CN" sz="2800" dirty="0">
              <a:solidFill>
                <a:srgbClr val="000000"/>
              </a:solidFill>
              <a:latin typeface="+mn-lt"/>
              <a:ea typeface="+mn-ea"/>
            </a:endParaRPr>
          </a:p>
        </p:txBody>
      </p:sp>
      <p:grpSp>
        <p:nvGrpSpPr>
          <p:cNvPr id="2" name="Group 21"/>
          <p:cNvGrpSpPr>
            <a:grpSpLocks/>
          </p:cNvGrpSpPr>
          <p:nvPr/>
        </p:nvGrpSpPr>
        <p:grpSpPr bwMode="auto">
          <a:xfrm>
            <a:off x="2362200" y="4038600"/>
            <a:ext cx="914400" cy="1981200"/>
            <a:chOff x="1488" y="2205"/>
            <a:chExt cx="576" cy="1248"/>
          </a:xfrm>
        </p:grpSpPr>
        <p:grpSp>
          <p:nvGrpSpPr>
            <p:cNvPr id="3" name="Group 20"/>
            <p:cNvGrpSpPr>
              <a:grpSpLocks/>
            </p:cNvGrpSpPr>
            <p:nvPr/>
          </p:nvGrpSpPr>
          <p:grpSpPr bwMode="auto">
            <a:xfrm>
              <a:off x="1488" y="2205"/>
              <a:ext cx="576" cy="1248"/>
              <a:chOff x="1488" y="2205"/>
              <a:chExt cx="576" cy="1248"/>
            </a:xfrm>
          </p:grpSpPr>
          <p:sp>
            <p:nvSpPr>
              <p:cNvPr id="49168" name="Rectangle 5"/>
              <p:cNvSpPr>
                <a:spLocks noChangeArrowheads="1"/>
              </p:cNvSpPr>
              <p:nvPr/>
            </p:nvSpPr>
            <p:spPr bwMode="auto">
              <a:xfrm>
                <a:off x="1488" y="2205"/>
                <a:ext cx="576" cy="240"/>
              </a:xfrm>
              <a:prstGeom prst="rect">
                <a:avLst/>
              </a:prstGeom>
              <a:no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ea typeface="华文新魏" pitchFamily="2" charset="-122"/>
                  </a:rPr>
                  <a:t>系</a:t>
                </a:r>
              </a:p>
            </p:txBody>
          </p:sp>
          <p:sp>
            <p:nvSpPr>
              <p:cNvPr id="49169" name="Rectangle 6"/>
              <p:cNvSpPr>
                <a:spLocks noChangeArrowheads="1"/>
              </p:cNvSpPr>
              <p:nvPr/>
            </p:nvSpPr>
            <p:spPr bwMode="auto">
              <a:xfrm>
                <a:off x="1488" y="3213"/>
                <a:ext cx="576" cy="240"/>
              </a:xfrm>
              <a:prstGeom prst="rect">
                <a:avLst/>
              </a:prstGeom>
              <a:no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ea typeface="华文新魏" pitchFamily="2" charset="-122"/>
                  </a:rPr>
                  <a:t>系主任</a:t>
                </a:r>
              </a:p>
            </p:txBody>
          </p:sp>
          <p:sp>
            <p:nvSpPr>
              <p:cNvPr id="49170" name="Line 7"/>
              <p:cNvSpPr>
                <a:spLocks noChangeShapeType="1"/>
              </p:cNvSpPr>
              <p:nvPr/>
            </p:nvSpPr>
            <p:spPr bwMode="auto">
              <a:xfrm>
                <a:off x="1776" y="2445"/>
                <a:ext cx="0" cy="240"/>
              </a:xfrm>
              <a:prstGeom prst="line">
                <a:avLst/>
              </a:prstGeom>
              <a:noFill/>
              <a:ln w="9525">
                <a:solidFill>
                  <a:schemeClr val="tx1"/>
                </a:solidFill>
                <a:round/>
                <a:headEnd/>
                <a:tailEnd/>
              </a:ln>
            </p:spPr>
            <p:txBody>
              <a:bodyPr wrap="none" anchor="ctr"/>
              <a:lstStyle/>
              <a:p>
                <a:endParaRPr lang="zh-CN" altLang="en-US"/>
              </a:p>
            </p:txBody>
          </p:sp>
          <p:sp>
            <p:nvSpPr>
              <p:cNvPr id="49171" name="AutoShape 8"/>
              <p:cNvSpPr>
                <a:spLocks noChangeArrowheads="1"/>
              </p:cNvSpPr>
              <p:nvPr/>
            </p:nvSpPr>
            <p:spPr bwMode="auto">
              <a:xfrm>
                <a:off x="1488" y="2685"/>
                <a:ext cx="576" cy="288"/>
              </a:xfrm>
              <a:prstGeom prst="flowChartDecision">
                <a:avLst/>
              </a:prstGeom>
              <a:no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ea typeface="华文新魏" pitchFamily="2" charset="-122"/>
                  </a:rPr>
                  <a:t>任职</a:t>
                </a:r>
              </a:p>
            </p:txBody>
          </p:sp>
          <p:sp>
            <p:nvSpPr>
              <p:cNvPr id="49172" name="Line 9"/>
              <p:cNvSpPr>
                <a:spLocks noChangeShapeType="1"/>
              </p:cNvSpPr>
              <p:nvPr/>
            </p:nvSpPr>
            <p:spPr bwMode="auto">
              <a:xfrm>
                <a:off x="1776" y="2973"/>
                <a:ext cx="0" cy="240"/>
              </a:xfrm>
              <a:prstGeom prst="line">
                <a:avLst/>
              </a:prstGeom>
              <a:noFill/>
              <a:ln w="9525">
                <a:solidFill>
                  <a:schemeClr val="tx1"/>
                </a:solidFill>
                <a:round/>
                <a:headEnd/>
                <a:tailEnd/>
              </a:ln>
            </p:spPr>
            <p:txBody>
              <a:bodyPr wrap="none" anchor="ctr"/>
              <a:lstStyle/>
              <a:p>
                <a:endParaRPr lang="zh-CN" altLang="en-US"/>
              </a:p>
            </p:txBody>
          </p:sp>
        </p:grpSp>
        <p:sp>
          <p:nvSpPr>
            <p:cNvPr id="49166" name="Rectangle 10"/>
            <p:cNvSpPr>
              <a:spLocks noChangeArrowheads="1"/>
            </p:cNvSpPr>
            <p:nvPr/>
          </p:nvSpPr>
          <p:spPr bwMode="auto">
            <a:xfrm>
              <a:off x="1824" y="2493"/>
              <a:ext cx="144" cy="144"/>
            </a:xfrm>
            <a:prstGeom prst="rect">
              <a:avLst/>
            </a:prstGeom>
            <a:noFill/>
            <a:ln w="9525">
              <a:noFill/>
              <a:miter lim="800000"/>
              <a:headEnd/>
              <a:tailEnd/>
            </a:ln>
          </p:spPr>
          <p:txBody>
            <a:bodyPr wrap="none" anchor="ctr"/>
            <a:lstStyle/>
            <a:p>
              <a:pPr algn="ctr"/>
              <a:r>
                <a:rPr lang="en-US" altLang="zh-CN" sz="2400" b="1">
                  <a:solidFill>
                    <a:schemeClr val="accent2"/>
                  </a:solidFill>
                  <a:latin typeface="Times New Roman" pitchFamily="18" charset="0"/>
                </a:rPr>
                <a:t>1</a:t>
              </a:r>
            </a:p>
          </p:txBody>
        </p:sp>
        <p:sp>
          <p:nvSpPr>
            <p:cNvPr id="49167" name="Rectangle 11"/>
            <p:cNvSpPr>
              <a:spLocks noChangeArrowheads="1"/>
            </p:cNvSpPr>
            <p:nvPr/>
          </p:nvSpPr>
          <p:spPr bwMode="auto">
            <a:xfrm>
              <a:off x="1824" y="3021"/>
              <a:ext cx="144" cy="144"/>
            </a:xfrm>
            <a:prstGeom prst="rect">
              <a:avLst/>
            </a:prstGeom>
            <a:noFill/>
            <a:ln w="9525">
              <a:noFill/>
              <a:miter lim="800000"/>
              <a:headEnd/>
              <a:tailEnd/>
            </a:ln>
          </p:spPr>
          <p:txBody>
            <a:bodyPr wrap="none" anchor="ctr"/>
            <a:lstStyle/>
            <a:p>
              <a:pPr algn="ctr"/>
              <a:r>
                <a:rPr lang="en-US" altLang="zh-CN" sz="2400" b="1">
                  <a:solidFill>
                    <a:schemeClr val="accent2"/>
                  </a:solidFill>
                  <a:latin typeface="Times New Roman" pitchFamily="18" charset="0"/>
                </a:rPr>
                <a:t>1</a:t>
              </a:r>
            </a:p>
          </p:txBody>
        </p:sp>
      </p:grpSp>
      <p:grpSp>
        <p:nvGrpSpPr>
          <p:cNvPr id="4" name="Group 12"/>
          <p:cNvGrpSpPr>
            <a:grpSpLocks/>
          </p:cNvGrpSpPr>
          <p:nvPr/>
        </p:nvGrpSpPr>
        <p:grpSpPr bwMode="auto">
          <a:xfrm>
            <a:off x="5791200" y="3895725"/>
            <a:ext cx="990600" cy="2057400"/>
            <a:chOff x="3408" y="2400"/>
            <a:chExt cx="624" cy="1296"/>
          </a:xfrm>
        </p:grpSpPr>
        <p:sp>
          <p:nvSpPr>
            <p:cNvPr id="49158" name="Rectangle 13"/>
            <p:cNvSpPr>
              <a:spLocks noChangeArrowheads="1"/>
            </p:cNvSpPr>
            <p:nvPr/>
          </p:nvSpPr>
          <p:spPr bwMode="auto">
            <a:xfrm>
              <a:off x="3408" y="2400"/>
              <a:ext cx="624" cy="240"/>
            </a:xfrm>
            <a:prstGeom prst="rect">
              <a:avLst/>
            </a:prstGeom>
            <a:no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病区</a:t>
              </a:r>
            </a:p>
          </p:txBody>
        </p:sp>
        <p:sp>
          <p:nvSpPr>
            <p:cNvPr id="49159" name="Rectangle 14"/>
            <p:cNvSpPr>
              <a:spLocks noChangeArrowheads="1"/>
            </p:cNvSpPr>
            <p:nvPr/>
          </p:nvSpPr>
          <p:spPr bwMode="auto">
            <a:xfrm>
              <a:off x="3408" y="3456"/>
              <a:ext cx="624" cy="240"/>
            </a:xfrm>
            <a:prstGeom prst="rect">
              <a:avLst/>
            </a:prstGeom>
            <a:no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科室主任</a:t>
              </a:r>
            </a:p>
          </p:txBody>
        </p:sp>
        <p:sp>
          <p:nvSpPr>
            <p:cNvPr id="49160" name="AutoShape 15"/>
            <p:cNvSpPr>
              <a:spLocks noChangeArrowheads="1"/>
            </p:cNvSpPr>
            <p:nvPr/>
          </p:nvSpPr>
          <p:spPr bwMode="auto">
            <a:xfrm>
              <a:off x="3456" y="2928"/>
              <a:ext cx="576" cy="288"/>
            </a:xfrm>
            <a:prstGeom prst="flowChartDecision">
              <a:avLst/>
            </a:prstGeom>
            <a:no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任职</a:t>
              </a:r>
            </a:p>
          </p:txBody>
        </p:sp>
        <p:sp>
          <p:nvSpPr>
            <p:cNvPr id="49161" name="Line 16"/>
            <p:cNvSpPr>
              <a:spLocks noChangeShapeType="1"/>
            </p:cNvSpPr>
            <p:nvPr/>
          </p:nvSpPr>
          <p:spPr bwMode="auto">
            <a:xfrm>
              <a:off x="3744" y="2640"/>
              <a:ext cx="1" cy="288"/>
            </a:xfrm>
            <a:prstGeom prst="line">
              <a:avLst/>
            </a:prstGeom>
            <a:noFill/>
            <a:ln w="9525">
              <a:solidFill>
                <a:schemeClr val="tx1"/>
              </a:solidFill>
              <a:round/>
              <a:headEnd/>
              <a:tailEnd/>
            </a:ln>
          </p:spPr>
          <p:txBody>
            <a:bodyPr wrap="none" anchor="ctr"/>
            <a:lstStyle/>
            <a:p>
              <a:endParaRPr lang="zh-CN" altLang="en-US"/>
            </a:p>
          </p:txBody>
        </p:sp>
        <p:sp>
          <p:nvSpPr>
            <p:cNvPr id="49162" name="Line 17"/>
            <p:cNvSpPr>
              <a:spLocks noChangeShapeType="1"/>
            </p:cNvSpPr>
            <p:nvPr/>
          </p:nvSpPr>
          <p:spPr bwMode="auto">
            <a:xfrm>
              <a:off x="3744" y="3216"/>
              <a:ext cx="0" cy="240"/>
            </a:xfrm>
            <a:prstGeom prst="line">
              <a:avLst/>
            </a:prstGeom>
            <a:noFill/>
            <a:ln w="9525">
              <a:solidFill>
                <a:schemeClr val="tx1"/>
              </a:solidFill>
              <a:round/>
              <a:headEnd/>
              <a:tailEnd/>
            </a:ln>
          </p:spPr>
          <p:txBody>
            <a:bodyPr wrap="none" anchor="ctr"/>
            <a:lstStyle/>
            <a:p>
              <a:endParaRPr lang="zh-CN" altLang="en-US"/>
            </a:p>
          </p:txBody>
        </p:sp>
        <p:sp>
          <p:nvSpPr>
            <p:cNvPr id="49163" name="Rectangle 18"/>
            <p:cNvSpPr>
              <a:spLocks noChangeArrowheads="1"/>
            </p:cNvSpPr>
            <p:nvPr/>
          </p:nvSpPr>
          <p:spPr bwMode="auto">
            <a:xfrm>
              <a:off x="3792" y="2736"/>
              <a:ext cx="144" cy="144"/>
            </a:xfrm>
            <a:prstGeom prst="rect">
              <a:avLst/>
            </a:prstGeom>
            <a:noFill/>
            <a:ln w="9525">
              <a:noFill/>
              <a:miter lim="800000"/>
              <a:headEnd/>
              <a:tailEnd/>
            </a:ln>
          </p:spPr>
          <p:txBody>
            <a:bodyPr wrap="none" anchor="ctr"/>
            <a:lstStyle/>
            <a:p>
              <a:pPr algn="ctr"/>
              <a:r>
                <a:rPr lang="en-US" altLang="zh-CN" sz="2400" b="1">
                  <a:solidFill>
                    <a:schemeClr val="accent2"/>
                  </a:solidFill>
                  <a:latin typeface="Times New Roman" pitchFamily="18" charset="0"/>
                </a:rPr>
                <a:t>1</a:t>
              </a:r>
            </a:p>
          </p:txBody>
        </p:sp>
        <p:sp>
          <p:nvSpPr>
            <p:cNvPr id="49164" name="Rectangle 19"/>
            <p:cNvSpPr>
              <a:spLocks noChangeArrowheads="1"/>
            </p:cNvSpPr>
            <p:nvPr/>
          </p:nvSpPr>
          <p:spPr bwMode="auto">
            <a:xfrm>
              <a:off x="3792" y="3264"/>
              <a:ext cx="144" cy="144"/>
            </a:xfrm>
            <a:prstGeom prst="rect">
              <a:avLst/>
            </a:prstGeom>
            <a:noFill/>
            <a:ln w="9525">
              <a:noFill/>
              <a:miter lim="800000"/>
              <a:headEnd/>
              <a:tailEnd/>
            </a:ln>
          </p:spPr>
          <p:txBody>
            <a:bodyPr wrap="none" anchor="ctr"/>
            <a:lstStyle/>
            <a:p>
              <a:pPr algn="ctr"/>
              <a:r>
                <a:rPr lang="en-US" altLang="zh-CN" sz="2400" b="1">
                  <a:solidFill>
                    <a:schemeClr val="accent2"/>
                  </a:solidFill>
                  <a:latin typeface="Times New Roman" pitchFamily="18" charset="0"/>
                </a:rPr>
                <a:t>1</a:t>
              </a:r>
            </a:p>
          </p:txBody>
        </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304800" y="1600200"/>
            <a:ext cx="8540750" cy="3886200"/>
          </a:xfrm>
        </p:spPr>
        <p:txBody>
          <a:bodyPr/>
          <a:lstStyle/>
          <a:p>
            <a:pPr eaLnBrk="1" hangingPunct="1">
              <a:lnSpc>
                <a:spcPct val="113000"/>
              </a:lnSpc>
              <a:spcBef>
                <a:spcPts val="600"/>
              </a:spcBef>
              <a:spcAft>
                <a:spcPts val="600"/>
              </a:spcAft>
            </a:pPr>
            <a:r>
              <a:rPr lang="zh-CN" altLang="en-US" sz="2800" smtClean="0">
                <a:solidFill>
                  <a:srgbClr val="C00000"/>
                </a:solidFill>
              </a:rPr>
              <a:t>一对多联系</a:t>
            </a:r>
          </a:p>
          <a:p>
            <a:pPr lvl="1" eaLnBrk="1" hangingPunct="1">
              <a:lnSpc>
                <a:spcPct val="113000"/>
              </a:lnSpc>
              <a:spcBef>
                <a:spcPts val="600"/>
              </a:spcBef>
              <a:spcAft>
                <a:spcPts val="600"/>
              </a:spcAft>
            </a:pPr>
            <a:r>
              <a:rPr lang="zh-CN" altLang="en-US" sz="2400" smtClean="0"/>
              <a:t>如果对于</a:t>
            </a:r>
            <a:r>
              <a:rPr lang="en-US" altLang="zh-CN" sz="2400" smtClean="0"/>
              <a:t>A</a:t>
            </a:r>
            <a:r>
              <a:rPr lang="zh-CN" altLang="en-US" sz="2400" smtClean="0"/>
              <a:t>中的每一实体，实体</a:t>
            </a:r>
            <a:r>
              <a:rPr lang="en-US" altLang="zh-CN" sz="2400" smtClean="0"/>
              <a:t>B</a:t>
            </a:r>
            <a:r>
              <a:rPr lang="zh-CN" altLang="en-US" sz="2400" smtClean="0"/>
              <a:t>中有一个以上实体与之发生联系，反之，</a:t>
            </a:r>
            <a:r>
              <a:rPr lang="en-US" altLang="zh-CN" sz="2400" smtClean="0"/>
              <a:t>B</a:t>
            </a:r>
            <a:r>
              <a:rPr lang="zh-CN" altLang="en-US" sz="2400" smtClean="0"/>
              <a:t>中的每一实体至多只能对应于</a:t>
            </a:r>
            <a:r>
              <a:rPr lang="en-US" altLang="zh-CN" sz="2400" smtClean="0"/>
              <a:t>A</a:t>
            </a:r>
            <a:r>
              <a:rPr lang="zh-CN" altLang="en-US" sz="2400" smtClean="0"/>
              <a:t>中的一个实体，则称</a:t>
            </a:r>
            <a:r>
              <a:rPr lang="en-US" altLang="zh-CN" sz="2400" smtClean="0"/>
              <a:t>A</a:t>
            </a:r>
            <a:r>
              <a:rPr lang="zh-CN" altLang="en-US" sz="2400" smtClean="0"/>
              <a:t>与</a:t>
            </a:r>
            <a:r>
              <a:rPr lang="en-US" altLang="zh-CN" sz="2400" smtClean="0"/>
              <a:t>B</a:t>
            </a:r>
            <a:r>
              <a:rPr lang="zh-CN" altLang="en-US" sz="2400" smtClean="0"/>
              <a:t>是一对多联系。 </a:t>
            </a:r>
          </a:p>
          <a:p>
            <a:pPr eaLnBrk="1" hangingPunct="1">
              <a:lnSpc>
                <a:spcPct val="113000"/>
              </a:lnSpc>
              <a:spcBef>
                <a:spcPts val="600"/>
              </a:spcBef>
              <a:spcAft>
                <a:spcPts val="600"/>
              </a:spcAft>
            </a:pPr>
            <a:endParaRPr lang="en-US" altLang="zh-CN" sz="2400" smtClean="0"/>
          </a:p>
          <a:p>
            <a:pPr eaLnBrk="1" hangingPunct="1">
              <a:lnSpc>
                <a:spcPct val="113000"/>
              </a:lnSpc>
              <a:spcBef>
                <a:spcPts val="600"/>
              </a:spcBef>
              <a:spcAft>
                <a:spcPts val="600"/>
              </a:spcAft>
            </a:pPr>
            <a:endParaRPr lang="en-US" altLang="zh-CN" sz="2400" smtClean="0"/>
          </a:p>
        </p:txBody>
      </p:sp>
      <p:sp>
        <p:nvSpPr>
          <p:cNvPr id="8" name="内容占位符 2"/>
          <p:cNvSpPr txBox="1">
            <a:spLocks/>
          </p:cNvSpPr>
          <p:nvPr/>
        </p:nvSpPr>
        <p:spPr>
          <a:xfrm>
            <a:off x="415925" y="1028700"/>
            <a:ext cx="8540750" cy="685800"/>
          </a:xfrm>
          <a:prstGeom prst="rect">
            <a:avLst/>
          </a:prstGeom>
        </p:spPr>
        <p:txBody>
          <a:bodyPr>
            <a:normAutofit/>
          </a:bodyPr>
          <a:lstStyle/>
          <a:p>
            <a:pPr marL="365760" indent="-256032" fontAlgn="auto">
              <a:spcBef>
                <a:spcPts val="400"/>
              </a:spcBef>
              <a:spcAft>
                <a:spcPts val="0"/>
              </a:spcAft>
              <a:buClr>
                <a:schemeClr val="accent1"/>
              </a:buClr>
              <a:buSzPct val="68000"/>
              <a:defRPr/>
            </a:pPr>
            <a:r>
              <a:rPr lang="en-US" altLang="zh-CN" sz="2800" dirty="0">
                <a:solidFill>
                  <a:srgbClr val="000000"/>
                </a:solidFill>
                <a:latin typeface="+mn-lt"/>
                <a:ea typeface="+mn-ea"/>
              </a:rPr>
              <a:t>(2)</a:t>
            </a:r>
            <a:r>
              <a:rPr lang="zh-CN" altLang="en-US" sz="2800" dirty="0">
                <a:solidFill>
                  <a:srgbClr val="000000"/>
                </a:solidFill>
                <a:latin typeface="+mn-lt"/>
                <a:ea typeface="+mn-ea"/>
              </a:rPr>
              <a:t> 联系类型</a:t>
            </a:r>
          </a:p>
          <a:p>
            <a:pPr marL="365760" indent="-256032" fontAlgn="auto">
              <a:spcBef>
                <a:spcPts val="400"/>
              </a:spcBef>
              <a:spcAft>
                <a:spcPts val="0"/>
              </a:spcAft>
              <a:buClr>
                <a:schemeClr val="accent1"/>
              </a:buClr>
              <a:buSzPct val="68000"/>
              <a:defRPr/>
            </a:pPr>
            <a:endParaRPr lang="en-US" altLang="zh-CN" sz="2800" dirty="0">
              <a:solidFill>
                <a:srgbClr val="000000"/>
              </a:solidFill>
              <a:latin typeface="+mn-lt"/>
              <a:ea typeface="+mn-ea"/>
            </a:endParaRPr>
          </a:p>
        </p:txBody>
      </p:sp>
      <p:grpSp>
        <p:nvGrpSpPr>
          <p:cNvPr id="2" name="Group 3"/>
          <p:cNvGrpSpPr>
            <a:grpSpLocks/>
          </p:cNvGrpSpPr>
          <p:nvPr/>
        </p:nvGrpSpPr>
        <p:grpSpPr bwMode="auto">
          <a:xfrm>
            <a:off x="990600" y="4419600"/>
            <a:ext cx="4114800" cy="457200"/>
            <a:chOff x="1056" y="1536"/>
            <a:chExt cx="2592" cy="288"/>
          </a:xfrm>
        </p:grpSpPr>
        <p:sp>
          <p:nvSpPr>
            <p:cNvPr id="50191" name="Rectangle 4"/>
            <p:cNvSpPr>
              <a:spLocks noChangeArrowheads="1"/>
            </p:cNvSpPr>
            <p:nvPr/>
          </p:nvSpPr>
          <p:spPr bwMode="auto">
            <a:xfrm>
              <a:off x="1056" y="1632"/>
              <a:ext cx="528" cy="192"/>
            </a:xfrm>
            <a:prstGeom prst="rect">
              <a:avLst/>
            </a:prstGeom>
            <a:solidFill>
              <a:srgbClr val="66FFFF">
                <a:alpha val="50195"/>
              </a:srgbClr>
            </a:solidFill>
            <a:ln w="28575">
              <a:solidFill>
                <a:schemeClr val="tx1"/>
              </a:solidFill>
              <a:miter lim="800000"/>
              <a:headEnd/>
              <a:tailEnd/>
            </a:ln>
          </p:spPr>
          <p:txBody>
            <a:bodyPr wrap="none" anchor="ctr"/>
            <a:lstStyle/>
            <a:p>
              <a:pPr algn="ctr"/>
              <a:r>
                <a:rPr lang="en-US" altLang="zh-CN" sz="2400" b="1">
                  <a:solidFill>
                    <a:schemeClr val="accent2"/>
                  </a:solidFill>
                  <a:latin typeface="Times New Roman" pitchFamily="18" charset="0"/>
                </a:rPr>
                <a:t>A</a:t>
              </a:r>
            </a:p>
          </p:txBody>
        </p:sp>
        <p:sp>
          <p:nvSpPr>
            <p:cNvPr id="50192" name="Rectangle 5"/>
            <p:cNvSpPr>
              <a:spLocks noChangeArrowheads="1"/>
            </p:cNvSpPr>
            <p:nvPr/>
          </p:nvSpPr>
          <p:spPr bwMode="auto">
            <a:xfrm>
              <a:off x="3120" y="1632"/>
              <a:ext cx="528" cy="192"/>
            </a:xfrm>
            <a:prstGeom prst="rect">
              <a:avLst/>
            </a:prstGeom>
            <a:solidFill>
              <a:srgbClr val="66FFFF">
                <a:alpha val="50195"/>
              </a:srgbClr>
            </a:solidFill>
            <a:ln w="28575">
              <a:solidFill>
                <a:schemeClr val="tx1"/>
              </a:solidFill>
              <a:miter lim="800000"/>
              <a:headEnd/>
              <a:tailEnd/>
            </a:ln>
          </p:spPr>
          <p:txBody>
            <a:bodyPr wrap="none" anchor="ctr"/>
            <a:lstStyle/>
            <a:p>
              <a:pPr algn="ctr"/>
              <a:r>
                <a:rPr lang="en-US" altLang="zh-CN" sz="2400" b="1">
                  <a:solidFill>
                    <a:schemeClr val="accent2"/>
                  </a:solidFill>
                  <a:latin typeface="Times New Roman" pitchFamily="18" charset="0"/>
                </a:rPr>
                <a:t>B</a:t>
              </a:r>
            </a:p>
          </p:txBody>
        </p:sp>
        <p:sp>
          <p:nvSpPr>
            <p:cNvPr id="50193" name="AutoShape 6"/>
            <p:cNvSpPr>
              <a:spLocks noChangeArrowheads="1"/>
            </p:cNvSpPr>
            <p:nvPr/>
          </p:nvSpPr>
          <p:spPr bwMode="auto">
            <a:xfrm>
              <a:off x="2016" y="1632"/>
              <a:ext cx="672" cy="192"/>
            </a:xfrm>
            <a:prstGeom prst="flowChartDecision">
              <a:avLst/>
            </a:prstGeom>
            <a:solidFill>
              <a:srgbClr val="66FFFF">
                <a:alpha val="50195"/>
              </a:srgbClr>
            </a:solid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联系</a:t>
              </a:r>
            </a:p>
          </p:txBody>
        </p:sp>
        <p:sp>
          <p:nvSpPr>
            <p:cNvPr id="50194" name="Line 7"/>
            <p:cNvSpPr>
              <a:spLocks noChangeShapeType="1"/>
            </p:cNvSpPr>
            <p:nvPr/>
          </p:nvSpPr>
          <p:spPr bwMode="auto">
            <a:xfrm>
              <a:off x="1584" y="1728"/>
              <a:ext cx="480" cy="0"/>
            </a:xfrm>
            <a:prstGeom prst="line">
              <a:avLst/>
            </a:prstGeom>
            <a:noFill/>
            <a:ln w="28575">
              <a:solidFill>
                <a:schemeClr val="tx1"/>
              </a:solidFill>
              <a:round/>
              <a:headEnd/>
              <a:tailEnd/>
            </a:ln>
          </p:spPr>
          <p:txBody>
            <a:bodyPr wrap="none" anchor="ctr"/>
            <a:lstStyle/>
            <a:p>
              <a:endParaRPr lang="zh-CN" altLang="en-US"/>
            </a:p>
          </p:txBody>
        </p:sp>
        <p:sp>
          <p:nvSpPr>
            <p:cNvPr id="50195" name="Line 8"/>
            <p:cNvSpPr>
              <a:spLocks noChangeShapeType="1"/>
            </p:cNvSpPr>
            <p:nvPr/>
          </p:nvSpPr>
          <p:spPr bwMode="auto">
            <a:xfrm>
              <a:off x="2688" y="1728"/>
              <a:ext cx="432" cy="0"/>
            </a:xfrm>
            <a:prstGeom prst="line">
              <a:avLst/>
            </a:prstGeom>
            <a:noFill/>
            <a:ln w="28575">
              <a:solidFill>
                <a:schemeClr val="tx1"/>
              </a:solidFill>
              <a:round/>
              <a:headEnd/>
              <a:tailEnd/>
            </a:ln>
          </p:spPr>
          <p:txBody>
            <a:bodyPr wrap="none" anchor="ctr"/>
            <a:lstStyle/>
            <a:p>
              <a:endParaRPr lang="zh-CN" altLang="en-US"/>
            </a:p>
          </p:txBody>
        </p:sp>
        <p:sp>
          <p:nvSpPr>
            <p:cNvPr id="50196" name="Rectangle 9"/>
            <p:cNvSpPr>
              <a:spLocks noChangeArrowheads="1"/>
            </p:cNvSpPr>
            <p:nvPr/>
          </p:nvSpPr>
          <p:spPr bwMode="auto">
            <a:xfrm>
              <a:off x="1632" y="1536"/>
              <a:ext cx="192" cy="144"/>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1</a:t>
              </a:r>
            </a:p>
          </p:txBody>
        </p:sp>
        <p:sp>
          <p:nvSpPr>
            <p:cNvPr id="50197" name="Rectangle 10"/>
            <p:cNvSpPr>
              <a:spLocks noChangeArrowheads="1"/>
            </p:cNvSpPr>
            <p:nvPr/>
          </p:nvSpPr>
          <p:spPr bwMode="auto">
            <a:xfrm>
              <a:off x="2832" y="1536"/>
              <a:ext cx="192" cy="144"/>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n</a:t>
              </a:r>
            </a:p>
          </p:txBody>
        </p:sp>
      </p:grpSp>
      <p:grpSp>
        <p:nvGrpSpPr>
          <p:cNvPr id="3" name="Group 20"/>
          <p:cNvGrpSpPr>
            <a:grpSpLocks/>
          </p:cNvGrpSpPr>
          <p:nvPr/>
        </p:nvGrpSpPr>
        <p:grpSpPr bwMode="auto">
          <a:xfrm>
            <a:off x="6400800" y="4038600"/>
            <a:ext cx="990600" cy="2057400"/>
            <a:chOff x="2437" y="2659"/>
            <a:chExt cx="624" cy="1296"/>
          </a:xfrm>
        </p:grpSpPr>
        <p:sp>
          <p:nvSpPr>
            <p:cNvPr id="50182" name="AutoShape 13"/>
            <p:cNvSpPr>
              <a:spLocks noChangeArrowheads="1"/>
            </p:cNvSpPr>
            <p:nvPr/>
          </p:nvSpPr>
          <p:spPr bwMode="auto">
            <a:xfrm>
              <a:off x="2437" y="3187"/>
              <a:ext cx="624" cy="288"/>
            </a:xfrm>
            <a:prstGeom prst="flowChartDecision">
              <a:avLst/>
            </a:prstGeom>
            <a:solidFill>
              <a:srgbClr val="66FFFF">
                <a:alpha val="50195"/>
              </a:srgbClr>
            </a:solid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联系</a:t>
              </a:r>
            </a:p>
          </p:txBody>
        </p:sp>
        <p:grpSp>
          <p:nvGrpSpPr>
            <p:cNvPr id="4" name="Group 19"/>
            <p:cNvGrpSpPr>
              <a:grpSpLocks/>
            </p:cNvGrpSpPr>
            <p:nvPr/>
          </p:nvGrpSpPr>
          <p:grpSpPr bwMode="auto">
            <a:xfrm>
              <a:off x="2485" y="2659"/>
              <a:ext cx="528" cy="1296"/>
              <a:chOff x="2485" y="2659"/>
              <a:chExt cx="528" cy="1296"/>
            </a:xfrm>
          </p:grpSpPr>
          <p:sp>
            <p:nvSpPr>
              <p:cNvPr id="50184" name="Line 15"/>
              <p:cNvSpPr>
                <a:spLocks noChangeShapeType="1"/>
              </p:cNvSpPr>
              <p:nvPr/>
            </p:nvSpPr>
            <p:spPr bwMode="auto">
              <a:xfrm>
                <a:off x="2725" y="3475"/>
                <a:ext cx="1" cy="288"/>
              </a:xfrm>
              <a:prstGeom prst="line">
                <a:avLst/>
              </a:prstGeom>
              <a:noFill/>
              <a:ln w="28575">
                <a:solidFill>
                  <a:schemeClr val="tx1"/>
                </a:solidFill>
                <a:round/>
                <a:headEnd/>
                <a:tailEnd/>
              </a:ln>
            </p:spPr>
            <p:txBody>
              <a:bodyPr wrap="none" anchor="ctr"/>
              <a:lstStyle/>
              <a:p>
                <a:endParaRPr lang="zh-CN" altLang="en-US"/>
              </a:p>
            </p:txBody>
          </p:sp>
          <p:grpSp>
            <p:nvGrpSpPr>
              <p:cNvPr id="5" name="Group 18"/>
              <p:cNvGrpSpPr>
                <a:grpSpLocks/>
              </p:cNvGrpSpPr>
              <p:nvPr/>
            </p:nvGrpSpPr>
            <p:grpSpPr bwMode="auto">
              <a:xfrm>
                <a:off x="2485" y="2659"/>
                <a:ext cx="528" cy="1296"/>
                <a:chOff x="2485" y="2659"/>
                <a:chExt cx="528" cy="1296"/>
              </a:xfrm>
            </p:grpSpPr>
            <p:sp>
              <p:nvSpPr>
                <p:cNvPr id="50186" name="Rectangle 11"/>
                <p:cNvSpPr>
                  <a:spLocks noChangeArrowheads="1"/>
                </p:cNvSpPr>
                <p:nvPr/>
              </p:nvSpPr>
              <p:spPr bwMode="auto">
                <a:xfrm>
                  <a:off x="2485" y="2659"/>
                  <a:ext cx="528" cy="192"/>
                </a:xfrm>
                <a:prstGeom prst="rect">
                  <a:avLst/>
                </a:prstGeom>
                <a:solidFill>
                  <a:srgbClr val="66FFFF">
                    <a:alpha val="50195"/>
                  </a:srgbClr>
                </a:solid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教研室</a:t>
                  </a:r>
                </a:p>
              </p:txBody>
            </p:sp>
            <p:sp>
              <p:nvSpPr>
                <p:cNvPr id="50187" name="Rectangle 12"/>
                <p:cNvSpPr>
                  <a:spLocks noChangeArrowheads="1"/>
                </p:cNvSpPr>
                <p:nvPr/>
              </p:nvSpPr>
              <p:spPr bwMode="auto">
                <a:xfrm>
                  <a:off x="2485" y="3763"/>
                  <a:ext cx="528" cy="192"/>
                </a:xfrm>
                <a:prstGeom prst="rect">
                  <a:avLst/>
                </a:prstGeom>
                <a:solidFill>
                  <a:srgbClr val="66FFFF">
                    <a:alpha val="50195"/>
                  </a:srgbClr>
                </a:solid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教师</a:t>
                  </a:r>
                </a:p>
              </p:txBody>
            </p:sp>
            <p:sp>
              <p:nvSpPr>
                <p:cNvPr id="50188" name="Line 14"/>
                <p:cNvSpPr>
                  <a:spLocks noChangeShapeType="1"/>
                </p:cNvSpPr>
                <p:nvPr/>
              </p:nvSpPr>
              <p:spPr bwMode="auto">
                <a:xfrm>
                  <a:off x="2725" y="2851"/>
                  <a:ext cx="1" cy="336"/>
                </a:xfrm>
                <a:prstGeom prst="line">
                  <a:avLst/>
                </a:prstGeom>
                <a:noFill/>
                <a:ln w="28575">
                  <a:solidFill>
                    <a:schemeClr val="tx1"/>
                  </a:solidFill>
                  <a:round/>
                  <a:headEnd/>
                  <a:tailEnd/>
                </a:ln>
              </p:spPr>
              <p:txBody>
                <a:bodyPr wrap="none" anchor="ctr"/>
                <a:lstStyle/>
                <a:p>
                  <a:endParaRPr lang="zh-CN" altLang="en-US"/>
                </a:p>
              </p:txBody>
            </p:sp>
            <p:sp>
              <p:nvSpPr>
                <p:cNvPr id="50189" name="Rectangle 16"/>
                <p:cNvSpPr>
                  <a:spLocks noChangeArrowheads="1"/>
                </p:cNvSpPr>
                <p:nvPr/>
              </p:nvSpPr>
              <p:spPr bwMode="auto">
                <a:xfrm>
                  <a:off x="2773" y="2947"/>
                  <a:ext cx="192" cy="144"/>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1</a:t>
                  </a:r>
                </a:p>
              </p:txBody>
            </p:sp>
            <p:sp>
              <p:nvSpPr>
                <p:cNvPr id="50190" name="Rectangle 17"/>
                <p:cNvSpPr>
                  <a:spLocks noChangeArrowheads="1"/>
                </p:cNvSpPr>
                <p:nvPr/>
              </p:nvSpPr>
              <p:spPr bwMode="auto">
                <a:xfrm>
                  <a:off x="2773" y="3571"/>
                  <a:ext cx="192" cy="144"/>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n</a:t>
                  </a:r>
                </a:p>
              </p:txBody>
            </p:sp>
          </p:grpSp>
        </p:grpSp>
      </p:gr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304800" y="1600200"/>
            <a:ext cx="8540750" cy="3886200"/>
          </a:xfrm>
        </p:spPr>
        <p:txBody>
          <a:bodyPr/>
          <a:lstStyle/>
          <a:p>
            <a:pPr eaLnBrk="1" hangingPunct="1">
              <a:lnSpc>
                <a:spcPct val="113000"/>
              </a:lnSpc>
              <a:spcBef>
                <a:spcPts val="600"/>
              </a:spcBef>
              <a:spcAft>
                <a:spcPts val="600"/>
              </a:spcAft>
            </a:pPr>
            <a:r>
              <a:rPr lang="zh-CN" altLang="en-US" sz="2800" smtClean="0">
                <a:solidFill>
                  <a:srgbClr val="C00000"/>
                </a:solidFill>
              </a:rPr>
              <a:t>多对多联系</a:t>
            </a:r>
          </a:p>
          <a:p>
            <a:pPr lvl="1" eaLnBrk="1" hangingPunct="1">
              <a:lnSpc>
                <a:spcPct val="113000"/>
              </a:lnSpc>
              <a:spcBef>
                <a:spcPts val="600"/>
              </a:spcBef>
              <a:spcAft>
                <a:spcPts val="600"/>
              </a:spcAft>
            </a:pPr>
            <a:r>
              <a:rPr lang="zh-CN" altLang="en-US" sz="2400" smtClean="0"/>
              <a:t>如果</a:t>
            </a:r>
            <a:r>
              <a:rPr lang="en-US" altLang="zh-CN" sz="2400" smtClean="0"/>
              <a:t>A</a:t>
            </a:r>
            <a:r>
              <a:rPr lang="zh-CN" altLang="en-US" sz="2400" smtClean="0"/>
              <a:t>中至少有一实体对应于</a:t>
            </a:r>
            <a:r>
              <a:rPr lang="en-US" altLang="zh-CN" sz="2400" smtClean="0"/>
              <a:t>B</a:t>
            </a:r>
            <a:r>
              <a:rPr lang="zh-CN" altLang="en-US" sz="2400" smtClean="0"/>
              <a:t>中一个以上实体，反之，</a:t>
            </a:r>
            <a:r>
              <a:rPr lang="en-US" altLang="zh-CN" sz="2400" smtClean="0"/>
              <a:t>B</a:t>
            </a:r>
            <a:r>
              <a:rPr lang="zh-CN" altLang="en-US" sz="2400" smtClean="0"/>
              <a:t>中也至少有一个实体对应于</a:t>
            </a:r>
            <a:r>
              <a:rPr lang="en-US" altLang="zh-CN" sz="2400" smtClean="0"/>
              <a:t>A</a:t>
            </a:r>
            <a:r>
              <a:rPr lang="zh-CN" altLang="en-US" sz="2400" smtClean="0"/>
              <a:t>中一个以上实体，则称</a:t>
            </a:r>
            <a:r>
              <a:rPr lang="en-US" altLang="zh-CN" sz="2400" smtClean="0"/>
              <a:t>A</a:t>
            </a:r>
            <a:r>
              <a:rPr lang="zh-CN" altLang="en-US" sz="2400" smtClean="0"/>
              <a:t>与</a:t>
            </a:r>
            <a:r>
              <a:rPr lang="en-US" altLang="zh-CN" sz="2400" smtClean="0"/>
              <a:t>B</a:t>
            </a:r>
            <a:r>
              <a:rPr lang="zh-CN" altLang="en-US" sz="2400" smtClean="0"/>
              <a:t>为多对多联系</a:t>
            </a:r>
            <a:endParaRPr lang="en-US" altLang="zh-CN" sz="2400" smtClean="0"/>
          </a:p>
          <a:p>
            <a:pPr eaLnBrk="1" hangingPunct="1">
              <a:lnSpc>
                <a:spcPct val="113000"/>
              </a:lnSpc>
              <a:spcBef>
                <a:spcPts val="600"/>
              </a:spcBef>
              <a:spcAft>
                <a:spcPts val="600"/>
              </a:spcAft>
            </a:pPr>
            <a:endParaRPr lang="en-US" altLang="zh-CN" sz="2400" smtClean="0"/>
          </a:p>
        </p:txBody>
      </p:sp>
      <p:grpSp>
        <p:nvGrpSpPr>
          <p:cNvPr id="2" name="Group 3"/>
          <p:cNvGrpSpPr>
            <a:grpSpLocks/>
          </p:cNvGrpSpPr>
          <p:nvPr/>
        </p:nvGrpSpPr>
        <p:grpSpPr bwMode="auto">
          <a:xfrm>
            <a:off x="3962400" y="1066800"/>
            <a:ext cx="4114800" cy="457200"/>
            <a:chOff x="1056" y="1536"/>
            <a:chExt cx="2592" cy="288"/>
          </a:xfrm>
        </p:grpSpPr>
        <p:sp>
          <p:nvSpPr>
            <p:cNvPr id="51213" name="Rectangle 4"/>
            <p:cNvSpPr>
              <a:spLocks noChangeArrowheads="1"/>
            </p:cNvSpPr>
            <p:nvPr/>
          </p:nvSpPr>
          <p:spPr bwMode="auto">
            <a:xfrm>
              <a:off x="1056" y="1632"/>
              <a:ext cx="528" cy="192"/>
            </a:xfrm>
            <a:prstGeom prst="rect">
              <a:avLst/>
            </a:prstGeom>
            <a:solidFill>
              <a:srgbClr val="66FFFF">
                <a:alpha val="50195"/>
              </a:srgbClr>
            </a:solidFill>
            <a:ln w="28575">
              <a:solidFill>
                <a:schemeClr val="tx1"/>
              </a:solidFill>
              <a:miter lim="800000"/>
              <a:headEnd/>
              <a:tailEnd/>
            </a:ln>
          </p:spPr>
          <p:txBody>
            <a:bodyPr wrap="none" anchor="ctr"/>
            <a:lstStyle/>
            <a:p>
              <a:pPr algn="ctr"/>
              <a:r>
                <a:rPr lang="en-US" altLang="zh-CN" sz="2400" b="1">
                  <a:solidFill>
                    <a:schemeClr val="accent2"/>
                  </a:solidFill>
                  <a:latin typeface="Times New Roman" pitchFamily="18" charset="0"/>
                </a:rPr>
                <a:t>A</a:t>
              </a:r>
            </a:p>
          </p:txBody>
        </p:sp>
        <p:sp>
          <p:nvSpPr>
            <p:cNvPr id="51214" name="Rectangle 5"/>
            <p:cNvSpPr>
              <a:spLocks noChangeArrowheads="1"/>
            </p:cNvSpPr>
            <p:nvPr/>
          </p:nvSpPr>
          <p:spPr bwMode="auto">
            <a:xfrm>
              <a:off x="3120" y="1632"/>
              <a:ext cx="528" cy="192"/>
            </a:xfrm>
            <a:prstGeom prst="rect">
              <a:avLst/>
            </a:prstGeom>
            <a:solidFill>
              <a:srgbClr val="66FFFF">
                <a:alpha val="50195"/>
              </a:srgbClr>
            </a:solidFill>
            <a:ln w="28575">
              <a:solidFill>
                <a:schemeClr val="tx1"/>
              </a:solidFill>
              <a:miter lim="800000"/>
              <a:headEnd/>
              <a:tailEnd/>
            </a:ln>
          </p:spPr>
          <p:txBody>
            <a:bodyPr wrap="none" anchor="ctr"/>
            <a:lstStyle/>
            <a:p>
              <a:pPr algn="ctr"/>
              <a:r>
                <a:rPr lang="en-US" altLang="zh-CN" sz="2400" b="1">
                  <a:solidFill>
                    <a:schemeClr val="accent2"/>
                  </a:solidFill>
                  <a:latin typeface="Times New Roman" pitchFamily="18" charset="0"/>
                </a:rPr>
                <a:t>B</a:t>
              </a:r>
            </a:p>
          </p:txBody>
        </p:sp>
        <p:sp>
          <p:nvSpPr>
            <p:cNvPr id="51215" name="AutoShape 6"/>
            <p:cNvSpPr>
              <a:spLocks noChangeArrowheads="1"/>
            </p:cNvSpPr>
            <p:nvPr/>
          </p:nvSpPr>
          <p:spPr bwMode="auto">
            <a:xfrm>
              <a:off x="2016" y="1632"/>
              <a:ext cx="672" cy="192"/>
            </a:xfrm>
            <a:prstGeom prst="flowChartDecision">
              <a:avLst/>
            </a:prstGeom>
            <a:solidFill>
              <a:srgbClr val="66FFFF">
                <a:alpha val="50195"/>
              </a:srgbClr>
            </a:solid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联系</a:t>
              </a:r>
            </a:p>
          </p:txBody>
        </p:sp>
        <p:sp>
          <p:nvSpPr>
            <p:cNvPr id="51216" name="Line 7"/>
            <p:cNvSpPr>
              <a:spLocks noChangeShapeType="1"/>
            </p:cNvSpPr>
            <p:nvPr/>
          </p:nvSpPr>
          <p:spPr bwMode="auto">
            <a:xfrm>
              <a:off x="1584" y="1728"/>
              <a:ext cx="480" cy="0"/>
            </a:xfrm>
            <a:prstGeom prst="line">
              <a:avLst/>
            </a:prstGeom>
            <a:noFill/>
            <a:ln w="28575">
              <a:solidFill>
                <a:schemeClr val="tx1"/>
              </a:solidFill>
              <a:round/>
              <a:headEnd/>
              <a:tailEnd/>
            </a:ln>
          </p:spPr>
          <p:txBody>
            <a:bodyPr wrap="none" anchor="ctr"/>
            <a:lstStyle/>
            <a:p>
              <a:endParaRPr lang="zh-CN" altLang="en-US"/>
            </a:p>
          </p:txBody>
        </p:sp>
        <p:sp>
          <p:nvSpPr>
            <p:cNvPr id="51217" name="Line 8"/>
            <p:cNvSpPr>
              <a:spLocks noChangeShapeType="1"/>
            </p:cNvSpPr>
            <p:nvPr/>
          </p:nvSpPr>
          <p:spPr bwMode="auto">
            <a:xfrm>
              <a:off x="2688" y="1728"/>
              <a:ext cx="432" cy="0"/>
            </a:xfrm>
            <a:prstGeom prst="line">
              <a:avLst/>
            </a:prstGeom>
            <a:noFill/>
            <a:ln w="28575">
              <a:solidFill>
                <a:schemeClr val="tx1"/>
              </a:solidFill>
              <a:round/>
              <a:headEnd/>
              <a:tailEnd/>
            </a:ln>
          </p:spPr>
          <p:txBody>
            <a:bodyPr wrap="none" anchor="ctr"/>
            <a:lstStyle/>
            <a:p>
              <a:endParaRPr lang="zh-CN" altLang="en-US"/>
            </a:p>
          </p:txBody>
        </p:sp>
        <p:sp>
          <p:nvSpPr>
            <p:cNvPr id="51218" name="Rectangle 9"/>
            <p:cNvSpPr>
              <a:spLocks noChangeArrowheads="1"/>
            </p:cNvSpPr>
            <p:nvPr/>
          </p:nvSpPr>
          <p:spPr bwMode="auto">
            <a:xfrm>
              <a:off x="1632" y="1536"/>
              <a:ext cx="192" cy="144"/>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m</a:t>
              </a:r>
            </a:p>
          </p:txBody>
        </p:sp>
        <p:sp>
          <p:nvSpPr>
            <p:cNvPr id="51219" name="Rectangle 10"/>
            <p:cNvSpPr>
              <a:spLocks noChangeArrowheads="1"/>
            </p:cNvSpPr>
            <p:nvPr/>
          </p:nvSpPr>
          <p:spPr bwMode="auto">
            <a:xfrm>
              <a:off x="2832" y="1536"/>
              <a:ext cx="192" cy="144"/>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n</a:t>
              </a:r>
            </a:p>
          </p:txBody>
        </p:sp>
      </p:grpSp>
      <p:grpSp>
        <p:nvGrpSpPr>
          <p:cNvPr id="3" name="Group 11"/>
          <p:cNvGrpSpPr>
            <a:grpSpLocks/>
          </p:cNvGrpSpPr>
          <p:nvPr/>
        </p:nvGrpSpPr>
        <p:grpSpPr bwMode="auto">
          <a:xfrm>
            <a:off x="2286000" y="4114800"/>
            <a:ext cx="1219200" cy="1981200"/>
            <a:chOff x="1296" y="2304"/>
            <a:chExt cx="768" cy="1248"/>
          </a:xfrm>
        </p:grpSpPr>
        <p:sp>
          <p:nvSpPr>
            <p:cNvPr id="51206" name="Rectangle 12"/>
            <p:cNvSpPr>
              <a:spLocks noChangeArrowheads="1"/>
            </p:cNvSpPr>
            <p:nvPr/>
          </p:nvSpPr>
          <p:spPr bwMode="auto">
            <a:xfrm>
              <a:off x="1392" y="2304"/>
              <a:ext cx="576" cy="192"/>
            </a:xfrm>
            <a:prstGeom prst="rect">
              <a:avLst/>
            </a:prstGeom>
            <a:solidFill>
              <a:srgbClr val="66FFFF">
                <a:alpha val="50195"/>
              </a:srgbClr>
            </a:solid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教师</a:t>
              </a:r>
            </a:p>
          </p:txBody>
        </p:sp>
        <p:sp>
          <p:nvSpPr>
            <p:cNvPr id="51207" name="Rectangle 13"/>
            <p:cNvSpPr>
              <a:spLocks noChangeArrowheads="1"/>
            </p:cNvSpPr>
            <p:nvPr/>
          </p:nvSpPr>
          <p:spPr bwMode="auto">
            <a:xfrm>
              <a:off x="1392" y="3360"/>
              <a:ext cx="576" cy="192"/>
            </a:xfrm>
            <a:prstGeom prst="rect">
              <a:avLst/>
            </a:prstGeom>
            <a:solidFill>
              <a:srgbClr val="66FFFF">
                <a:alpha val="50195"/>
              </a:srgbClr>
            </a:solid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学生</a:t>
              </a:r>
            </a:p>
          </p:txBody>
        </p:sp>
        <p:sp>
          <p:nvSpPr>
            <p:cNvPr id="51208" name="AutoShape 14"/>
            <p:cNvSpPr>
              <a:spLocks noChangeArrowheads="1"/>
            </p:cNvSpPr>
            <p:nvPr/>
          </p:nvSpPr>
          <p:spPr bwMode="auto">
            <a:xfrm>
              <a:off x="1296" y="2784"/>
              <a:ext cx="768" cy="288"/>
            </a:xfrm>
            <a:prstGeom prst="flowChartDecision">
              <a:avLst/>
            </a:prstGeom>
            <a:solidFill>
              <a:srgbClr val="66FFFF">
                <a:alpha val="50195"/>
              </a:srgbClr>
            </a:solidFill>
            <a:ln w="28575">
              <a:solidFill>
                <a:schemeClr val="tx1"/>
              </a:solidFill>
              <a:miter lim="800000"/>
              <a:headEnd/>
              <a:tailEnd/>
            </a:ln>
          </p:spPr>
          <p:txBody>
            <a:bodyPr wrap="none" anchor="ctr"/>
            <a:lstStyle/>
            <a:p>
              <a:pPr algn="ctr"/>
              <a:r>
                <a:rPr lang="zh-CN" altLang="en-US" sz="2400" b="1">
                  <a:solidFill>
                    <a:schemeClr val="accent2"/>
                  </a:solidFill>
                  <a:latin typeface="Times New Roman" pitchFamily="18" charset="0"/>
                </a:rPr>
                <a:t>教学</a:t>
              </a:r>
            </a:p>
          </p:txBody>
        </p:sp>
        <p:sp>
          <p:nvSpPr>
            <p:cNvPr id="51209" name="Line 15"/>
            <p:cNvSpPr>
              <a:spLocks noChangeShapeType="1"/>
            </p:cNvSpPr>
            <p:nvPr/>
          </p:nvSpPr>
          <p:spPr bwMode="auto">
            <a:xfrm>
              <a:off x="1680" y="2496"/>
              <a:ext cx="0" cy="288"/>
            </a:xfrm>
            <a:prstGeom prst="line">
              <a:avLst/>
            </a:prstGeom>
            <a:noFill/>
            <a:ln w="28575">
              <a:solidFill>
                <a:schemeClr val="tx1"/>
              </a:solidFill>
              <a:round/>
              <a:headEnd/>
              <a:tailEnd/>
            </a:ln>
          </p:spPr>
          <p:txBody>
            <a:bodyPr wrap="none" anchor="ctr"/>
            <a:lstStyle/>
            <a:p>
              <a:endParaRPr lang="zh-CN" altLang="en-US"/>
            </a:p>
          </p:txBody>
        </p:sp>
        <p:sp>
          <p:nvSpPr>
            <p:cNvPr id="51210" name="Line 16"/>
            <p:cNvSpPr>
              <a:spLocks noChangeShapeType="1"/>
            </p:cNvSpPr>
            <p:nvPr/>
          </p:nvSpPr>
          <p:spPr bwMode="auto">
            <a:xfrm>
              <a:off x="1680" y="3072"/>
              <a:ext cx="0" cy="288"/>
            </a:xfrm>
            <a:prstGeom prst="line">
              <a:avLst/>
            </a:prstGeom>
            <a:noFill/>
            <a:ln w="28575">
              <a:solidFill>
                <a:schemeClr val="tx1"/>
              </a:solidFill>
              <a:round/>
              <a:headEnd/>
              <a:tailEnd/>
            </a:ln>
          </p:spPr>
          <p:txBody>
            <a:bodyPr wrap="none" anchor="ctr"/>
            <a:lstStyle/>
            <a:p>
              <a:endParaRPr lang="zh-CN" altLang="en-US"/>
            </a:p>
          </p:txBody>
        </p:sp>
        <p:sp>
          <p:nvSpPr>
            <p:cNvPr id="51211" name="Rectangle 17"/>
            <p:cNvSpPr>
              <a:spLocks noChangeArrowheads="1"/>
            </p:cNvSpPr>
            <p:nvPr/>
          </p:nvSpPr>
          <p:spPr bwMode="auto">
            <a:xfrm>
              <a:off x="1728" y="2544"/>
              <a:ext cx="144" cy="192"/>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m</a:t>
              </a:r>
            </a:p>
          </p:txBody>
        </p:sp>
        <p:sp>
          <p:nvSpPr>
            <p:cNvPr id="51212" name="Rectangle 18"/>
            <p:cNvSpPr>
              <a:spLocks noChangeArrowheads="1"/>
            </p:cNvSpPr>
            <p:nvPr/>
          </p:nvSpPr>
          <p:spPr bwMode="auto">
            <a:xfrm>
              <a:off x="1728" y="3120"/>
              <a:ext cx="144" cy="192"/>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n</a:t>
              </a:r>
            </a:p>
          </p:txBody>
        </p:sp>
      </p:grpSp>
      <p:pic>
        <p:nvPicPr>
          <p:cNvPr id="51" name="Picture 19" descr="3333"/>
          <p:cNvPicPr>
            <a:picLocks noChangeAspect="1" noChangeArrowheads="1"/>
          </p:cNvPicPr>
          <p:nvPr/>
        </p:nvPicPr>
        <p:blipFill>
          <a:blip r:embed="rId3" cstate="print"/>
          <a:srcRect/>
          <a:stretch>
            <a:fillRect/>
          </a:stretch>
        </p:blipFill>
        <p:spPr bwMode="auto">
          <a:xfrm>
            <a:off x="4953000" y="3962400"/>
            <a:ext cx="2263775" cy="2743200"/>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533400" y="1520006"/>
            <a:ext cx="1716088" cy="830263"/>
          </a:xfrm>
          <a:prstGeom prst="rect">
            <a:avLst/>
          </a:prstGeom>
          <a:noFill/>
          <a:ln w="9525">
            <a:noFill/>
            <a:miter lim="800000"/>
            <a:headEnd/>
            <a:tailEnd/>
          </a:ln>
          <a:effectLst/>
        </p:spPr>
        <p:txBody>
          <a:bodyPr>
            <a:spAutoFit/>
          </a:bodyPr>
          <a:lstStyle/>
          <a:p>
            <a:pPr>
              <a:defRPr/>
            </a:pPr>
            <a:r>
              <a:rPr lang="en-US" altLang="zh-CN" sz="2400" dirty="0">
                <a:solidFill>
                  <a:schemeClr val="accent2"/>
                </a:solidFill>
                <a:effectLst>
                  <a:outerShdw blurRad="38100" dist="38100" dir="2700000" algn="tl">
                    <a:srgbClr val="C0C0C0"/>
                  </a:outerShdw>
                </a:effectLst>
                <a:latin typeface="黑体" pitchFamily="49" charset="-122"/>
                <a:ea typeface="黑体" pitchFamily="49" charset="-122"/>
              </a:rPr>
              <a:t>E</a:t>
            </a:r>
            <a:r>
              <a:rPr lang="en-US" altLang="zh-CN" sz="2400" dirty="0">
                <a:solidFill>
                  <a:schemeClr val="accent2"/>
                </a:solidFill>
                <a:effectLst>
                  <a:outerShdw blurRad="38100" dist="38100" dir="2700000" algn="tl">
                    <a:srgbClr val="C0C0C0"/>
                  </a:outerShdw>
                </a:effectLst>
                <a:latin typeface="Times New Roman"/>
                <a:ea typeface="黑体" pitchFamily="49" charset="-122"/>
              </a:rPr>
              <a:t>—</a:t>
            </a:r>
            <a:r>
              <a:rPr lang="en-US" altLang="zh-CN" sz="2400" dirty="0">
                <a:solidFill>
                  <a:schemeClr val="accent2"/>
                </a:solidFill>
                <a:effectLst>
                  <a:outerShdw blurRad="38100" dist="38100" dir="2700000" algn="tl">
                    <a:srgbClr val="C0C0C0"/>
                  </a:outerShdw>
                </a:effectLst>
                <a:latin typeface="黑体" pitchFamily="49" charset="-122"/>
                <a:ea typeface="黑体" pitchFamily="49" charset="-122"/>
              </a:rPr>
              <a:t>R</a:t>
            </a:r>
            <a:r>
              <a:rPr lang="zh-CN" altLang="en-US" sz="2400" dirty="0">
                <a:solidFill>
                  <a:schemeClr val="accent2"/>
                </a:solidFill>
                <a:effectLst>
                  <a:outerShdw blurRad="38100" dist="38100" dir="2700000" algn="tl">
                    <a:srgbClr val="C0C0C0"/>
                  </a:outerShdw>
                </a:effectLst>
                <a:latin typeface="黑体" pitchFamily="49" charset="-122"/>
                <a:ea typeface="黑体" pitchFamily="49" charset="-122"/>
              </a:rPr>
              <a:t>图</a:t>
            </a:r>
            <a:endParaRPr lang="en-US" altLang="zh-CN" sz="2400" dirty="0">
              <a:solidFill>
                <a:schemeClr val="accent2"/>
              </a:solidFill>
              <a:effectLst>
                <a:outerShdw blurRad="38100" dist="38100" dir="2700000" algn="tl">
                  <a:srgbClr val="C0C0C0"/>
                </a:outerShdw>
              </a:effectLst>
              <a:latin typeface="黑体" pitchFamily="49" charset="-122"/>
              <a:ea typeface="黑体" pitchFamily="49" charset="-122"/>
            </a:endParaRPr>
          </a:p>
          <a:p>
            <a:pPr>
              <a:defRPr/>
            </a:pPr>
            <a:r>
              <a:rPr lang="zh-CN" altLang="en-US" sz="2400" dirty="0">
                <a:solidFill>
                  <a:schemeClr val="accent2"/>
                </a:solidFill>
                <a:effectLst>
                  <a:outerShdw blurRad="38100" dist="38100" dir="2700000" algn="tl">
                    <a:srgbClr val="C0C0C0"/>
                  </a:outerShdw>
                </a:effectLst>
                <a:latin typeface="黑体" pitchFamily="49" charset="-122"/>
                <a:ea typeface="黑体" pitchFamily="49" charset="-122"/>
              </a:rPr>
              <a:t>绘制</a:t>
            </a:r>
          </a:p>
        </p:txBody>
      </p:sp>
      <p:sp>
        <p:nvSpPr>
          <p:cNvPr id="335875" name="Rectangle 3"/>
          <p:cNvSpPr>
            <a:spLocks noChangeArrowheads="1"/>
          </p:cNvSpPr>
          <p:nvPr/>
        </p:nvSpPr>
        <p:spPr bwMode="auto">
          <a:xfrm>
            <a:off x="2378075" y="5238328"/>
            <a:ext cx="914400" cy="304800"/>
          </a:xfrm>
          <a:prstGeom prst="rect">
            <a:avLst/>
          </a:prstGeom>
          <a:noFill/>
          <a:ln w="28575">
            <a:solidFill>
              <a:schemeClr val="tx1"/>
            </a:solidFill>
            <a:miter lim="800000"/>
            <a:headEnd/>
            <a:tailEnd/>
          </a:ln>
          <a:effectLst/>
        </p:spPr>
        <p:txBody>
          <a:bodyPr wrap="none" anchor="ctr"/>
          <a:lstStyle/>
          <a:p>
            <a:pPr algn="ctr">
              <a:defRPr/>
            </a:pPr>
            <a:r>
              <a:rPr lang="zh-CN" altLang="en-US" sz="2400" b="1">
                <a:effectLst>
                  <a:outerShdw blurRad="38100" dist="38100" dir="2700000" algn="tl">
                    <a:srgbClr val="C0C0C0"/>
                  </a:outerShdw>
                </a:effectLst>
                <a:latin typeface="Times New Roman" pitchFamily="18" charset="0"/>
              </a:rPr>
              <a:t>图书</a:t>
            </a:r>
          </a:p>
        </p:txBody>
      </p:sp>
      <p:sp>
        <p:nvSpPr>
          <p:cNvPr id="335876" name="Rectangle 4"/>
          <p:cNvSpPr>
            <a:spLocks noChangeArrowheads="1"/>
          </p:cNvSpPr>
          <p:nvPr/>
        </p:nvSpPr>
        <p:spPr bwMode="auto">
          <a:xfrm>
            <a:off x="6416675" y="5238328"/>
            <a:ext cx="762000" cy="381000"/>
          </a:xfrm>
          <a:prstGeom prst="rect">
            <a:avLst/>
          </a:prstGeom>
          <a:noFill/>
          <a:ln w="28575">
            <a:solidFill>
              <a:schemeClr val="tx1"/>
            </a:solidFill>
            <a:miter lim="800000"/>
            <a:headEnd/>
            <a:tailEnd/>
          </a:ln>
          <a:effectLst/>
        </p:spPr>
        <p:txBody>
          <a:bodyPr wrap="none" anchor="ctr"/>
          <a:lstStyle/>
          <a:p>
            <a:pPr algn="ctr">
              <a:defRPr/>
            </a:pPr>
            <a:r>
              <a:rPr lang="zh-CN" altLang="en-US" sz="2400" b="1">
                <a:effectLst>
                  <a:outerShdw blurRad="38100" dist="38100" dir="2700000" algn="tl">
                    <a:srgbClr val="C0C0C0"/>
                  </a:outerShdw>
                </a:effectLst>
                <a:latin typeface="Times New Roman" pitchFamily="18" charset="0"/>
              </a:rPr>
              <a:t>作者</a:t>
            </a:r>
          </a:p>
        </p:txBody>
      </p:sp>
      <p:sp>
        <p:nvSpPr>
          <p:cNvPr id="335877" name="AutoShape 5"/>
          <p:cNvSpPr>
            <a:spLocks noChangeArrowheads="1"/>
          </p:cNvSpPr>
          <p:nvPr/>
        </p:nvSpPr>
        <p:spPr bwMode="auto">
          <a:xfrm>
            <a:off x="4587875" y="5085928"/>
            <a:ext cx="914400" cy="609600"/>
          </a:xfrm>
          <a:prstGeom prst="flowChartDecision">
            <a:avLst/>
          </a:prstGeom>
          <a:noFill/>
          <a:ln w="28575">
            <a:solidFill>
              <a:schemeClr val="tx1"/>
            </a:solidFill>
            <a:miter lim="800000"/>
            <a:headEnd/>
            <a:tailEnd/>
          </a:ln>
          <a:effectLst/>
        </p:spPr>
        <p:txBody>
          <a:bodyPr wrap="none" anchor="ctr"/>
          <a:lstStyle/>
          <a:p>
            <a:pPr algn="ctr">
              <a:defRPr/>
            </a:pPr>
            <a:r>
              <a:rPr lang="zh-CN" altLang="en-US" sz="2400" b="1">
                <a:effectLst>
                  <a:outerShdw blurRad="38100" dist="38100" dir="2700000" algn="tl">
                    <a:srgbClr val="C0C0C0"/>
                  </a:outerShdw>
                </a:effectLst>
                <a:latin typeface="Times New Roman" pitchFamily="18" charset="0"/>
              </a:rPr>
              <a:t>写作</a:t>
            </a:r>
          </a:p>
        </p:txBody>
      </p:sp>
      <p:sp>
        <p:nvSpPr>
          <p:cNvPr id="335878" name="Oval 6"/>
          <p:cNvSpPr>
            <a:spLocks noChangeArrowheads="1"/>
          </p:cNvSpPr>
          <p:nvPr/>
        </p:nvSpPr>
        <p:spPr bwMode="auto">
          <a:xfrm>
            <a:off x="1997075" y="6000328"/>
            <a:ext cx="838200" cy="381000"/>
          </a:xfrm>
          <a:prstGeom prst="ellipse">
            <a:avLst/>
          </a:prstGeom>
          <a:noFill/>
          <a:ln w="9525">
            <a:solidFill>
              <a:schemeClr val="tx1"/>
            </a:solidFill>
            <a:round/>
            <a:headEnd/>
            <a:tailEnd/>
          </a:ln>
        </p:spPr>
        <p:txBody>
          <a:bodyPr wrap="none" anchor="ctr"/>
          <a:lstStyle/>
          <a:p>
            <a:pPr algn="ctr"/>
            <a:r>
              <a:rPr lang="zh-CN" altLang="en-US" sz="2400" b="1">
                <a:latin typeface="Times New Roman" pitchFamily="18" charset="0"/>
              </a:rPr>
              <a:t>出版社</a:t>
            </a:r>
          </a:p>
        </p:txBody>
      </p:sp>
      <p:sp>
        <p:nvSpPr>
          <p:cNvPr id="335879" name="Oval 7"/>
          <p:cNvSpPr>
            <a:spLocks noChangeArrowheads="1"/>
          </p:cNvSpPr>
          <p:nvPr/>
        </p:nvSpPr>
        <p:spPr bwMode="auto">
          <a:xfrm>
            <a:off x="3444875" y="4704928"/>
            <a:ext cx="685800" cy="381000"/>
          </a:xfrm>
          <a:prstGeom prst="ellipse">
            <a:avLst/>
          </a:prstGeom>
          <a:noFill/>
          <a:ln w="9525">
            <a:solidFill>
              <a:schemeClr val="tx1"/>
            </a:solidFill>
            <a:round/>
            <a:headEnd/>
            <a:tailEnd/>
          </a:ln>
        </p:spPr>
        <p:txBody>
          <a:bodyPr wrap="none" anchor="ctr"/>
          <a:lstStyle/>
          <a:p>
            <a:pPr algn="ctr"/>
            <a:r>
              <a:rPr lang="zh-CN" altLang="en-US" sz="2400" b="1">
                <a:latin typeface="Times New Roman" pitchFamily="18" charset="0"/>
              </a:rPr>
              <a:t>类别</a:t>
            </a:r>
          </a:p>
        </p:txBody>
      </p:sp>
      <p:sp>
        <p:nvSpPr>
          <p:cNvPr id="335880" name="Oval 8"/>
          <p:cNvSpPr>
            <a:spLocks noChangeArrowheads="1"/>
          </p:cNvSpPr>
          <p:nvPr/>
        </p:nvSpPr>
        <p:spPr bwMode="auto">
          <a:xfrm>
            <a:off x="2911475" y="4323928"/>
            <a:ext cx="838200" cy="304800"/>
          </a:xfrm>
          <a:prstGeom prst="ellipse">
            <a:avLst/>
          </a:prstGeom>
          <a:noFill/>
          <a:ln w="9525">
            <a:solidFill>
              <a:schemeClr val="tx1"/>
            </a:solidFill>
            <a:round/>
            <a:headEnd/>
            <a:tailEnd/>
          </a:ln>
        </p:spPr>
        <p:txBody>
          <a:bodyPr wrap="none" anchor="ctr"/>
          <a:lstStyle/>
          <a:p>
            <a:pPr algn="ctr"/>
            <a:r>
              <a:rPr lang="zh-CN" altLang="en-US" sz="2400" b="1">
                <a:latin typeface="Times New Roman" pitchFamily="18" charset="0"/>
              </a:rPr>
              <a:t>页数</a:t>
            </a:r>
          </a:p>
        </p:txBody>
      </p:sp>
      <p:sp>
        <p:nvSpPr>
          <p:cNvPr id="335881" name="Oval 9"/>
          <p:cNvSpPr>
            <a:spLocks noChangeArrowheads="1"/>
          </p:cNvSpPr>
          <p:nvPr/>
        </p:nvSpPr>
        <p:spPr bwMode="auto">
          <a:xfrm>
            <a:off x="1920875" y="4247728"/>
            <a:ext cx="838200" cy="304800"/>
          </a:xfrm>
          <a:prstGeom prst="ellipse">
            <a:avLst/>
          </a:prstGeom>
          <a:noFill/>
          <a:ln w="9525">
            <a:solidFill>
              <a:schemeClr val="tx1"/>
            </a:solidFill>
            <a:round/>
            <a:headEnd/>
            <a:tailEnd/>
          </a:ln>
        </p:spPr>
        <p:txBody>
          <a:bodyPr wrap="none" anchor="ctr"/>
          <a:lstStyle/>
          <a:p>
            <a:pPr algn="ctr"/>
            <a:r>
              <a:rPr lang="en-US" altLang="zh-CN" sz="2400" b="1">
                <a:latin typeface="Times New Roman" pitchFamily="18" charset="0"/>
              </a:rPr>
              <a:t>ISBN</a:t>
            </a:r>
            <a:r>
              <a:rPr lang="en-US" altLang="zh-CN" sz="2400" b="1">
                <a:solidFill>
                  <a:srgbClr val="FF3300"/>
                </a:solidFill>
                <a:latin typeface="Times New Roman" pitchFamily="18" charset="0"/>
              </a:rPr>
              <a:t>*</a:t>
            </a:r>
          </a:p>
        </p:txBody>
      </p:sp>
      <p:sp>
        <p:nvSpPr>
          <p:cNvPr id="335882" name="Oval 10"/>
          <p:cNvSpPr>
            <a:spLocks noChangeArrowheads="1"/>
          </p:cNvSpPr>
          <p:nvPr/>
        </p:nvSpPr>
        <p:spPr bwMode="auto">
          <a:xfrm>
            <a:off x="1235075" y="4704928"/>
            <a:ext cx="838200" cy="381000"/>
          </a:xfrm>
          <a:prstGeom prst="ellipse">
            <a:avLst/>
          </a:prstGeom>
          <a:noFill/>
          <a:ln w="9525">
            <a:solidFill>
              <a:schemeClr val="tx1"/>
            </a:solidFill>
            <a:round/>
            <a:headEnd/>
            <a:tailEnd/>
          </a:ln>
        </p:spPr>
        <p:txBody>
          <a:bodyPr wrap="none" anchor="ctr"/>
          <a:lstStyle/>
          <a:p>
            <a:pPr algn="ctr"/>
            <a:r>
              <a:rPr lang="zh-CN" altLang="en-US" sz="2400" b="1">
                <a:latin typeface="Times New Roman" pitchFamily="18" charset="0"/>
              </a:rPr>
              <a:t>书名</a:t>
            </a:r>
          </a:p>
        </p:txBody>
      </p:sp>
      <p:sp>
        <p:nvSpPr>
          <p:cNvPr id="335883" name="Oval 11"/>
          <p:cNvSpPr>
            <a:spLocks noChangeArrowheads="1"/>
          </p:cNvSpPr>
          <p:nvPr/>
        </p:nvSpPr>
        <p:spPr bwMode="auto">
          <a:xfrm>
            <a:off x="6340475" y="3790528"/>
            <a:ext cx="838200" cy="342900"/>
          </a:xfrm>
          <a:prstGeom prst="ellipse">
            <a:avLst/>
          </a:prstGeom>
          <a:noFill/>
          <a:ln w="9525">
            <a:solidFill>
              <a:schemeClr val="tx1"/>
            </a:solidFill>
            <a:round/>
            <a:headEnd/>
            <a:tailEnd/>
          </a:ln>
        </p:spPr>
        <p:txBody>
          <a:bodyPr wrap="none" anchor="ctr"/>
          <a:lstStyle/>
          <a:p>
            <a:pPr algn="ctr"/>
            <a:r>
              <a:rPr lang="zh-CN" altLang="en-US" sz="2400" b="1">
                <a:latin typeface="Times New Roman" pitchFamily="18" charset="0"/>
              </a:rPr>
              <a:t>姓名</a:t>
            </a:r>
          </a:p>
        </p:txBody>
      </p:sp>
      <p:sp>
        <p:nvSpPr>
          <p:cNvPr id="335884" name="Oval 12"/>
          <p:cNvSpPr>
            <a:spLocks noChangeArrowheads="1"/>
          </p:cNvSpPr>
          <p:nvPr/>
        </p:nvSpPr>
        <p:spPr bwMode="auto">
          <a:xfrm>
            <a:off x="7178675" y="4476328"/>
            <a:ext cx="838200" cy="304800"/>
          </a:xfrm>
          <a:prstGeom prst="ellipse">
            <a:avLst/>
          </a:prstGeom>
          <a:noFill/>
          <a:ln w="9525">
            <a:solidFill>
              <a:schemeClr val="tx1"/>
            </a:solidFill>
            <a:round/>
            <a:headEnd/>
            <a:tailEnd/>
          </a:ln>
        </p:spPr>
        <p:txBody>
          <a:bodyPr wrap="none" anchor="ctr"/>
          <a:lstStyle/>
          <a:p>
            <a:pPr algn="ctr"/>
            <a:r>
              <a:rPr lang="zh-CN" altLang="en-US" sz="2400" b="1">
                <a:latin typeface="Times New Roman" pitchFamily="18" charset="0"/>
              </a:rPr>
              <a:t>出生地</a:t>
            </a:r>
          </a:p>
        </p:txBody>
      </p:sp>
      <p:sp>
        <p:nvSpPr>
          <p:cNvPr id="335885" name="Oval 13"/>
          <p:cNvSpPr>
            <a:spLocks noChangeArrowheads="1"/>
          </p:cNvSpPr>
          <p:nvPr/>
        </p:nvSpPr>
        <p:spPr bwMode="auto">
          <a:xfrm>
            <a:off x="5651500" y="4344566"/>
            <a:ext cx="1004888" cy="381000"/>
          </a:xfrm>
          <a:prstGeom prst="ellipse">
            <a:avLst/>
          </a:prstGeom>
          <a:noFill/>
          <a:ln w="9525">
            <a:solidFill>
              <a:schemeClr val="tx1"/>
            </a:solidFill>
            <a:round/>
            <a:headEnd/>
            <a:tailEnd/>
          </a:ln>
        </p:spPr>
        <p:txBody>
          <a:bodyPr wrap="none" anchor="ctr"/>
          <a:lstStyle/>
          <a:p>
            <a:pPr algn="ctr"/>
            <a:r>
              <a:rPr lang="zh-CN" altLang="en-US" sz="2400" b="1">
                <a:latin typeface="Times New Roman" pitchFamily="18" charset="0"/>
              </a:rPr>
              <a:t>身份证号</a:t>
            </a:r>
            <a:r>
              <a:rPr lang="zh-CN" altLang="en-US" sz="2400" b="1">
                <a:solidFill>
                  <a:srgbClr val="FF3300"/>
                </a:solidFill>
                <a:latin typeface="Times New Roman" pitchFamily="18" charset="0"/>
              </a:rPr>
              <a:t>*</a:t>
            </a:r>
          </a:p>
        </p:txBody>
      </p:sp>
      <p:sp>
        <p:nvSpPr>
          <p:cNvPr id="335886" name="Oval 14"/>
          <p:cNvSpPr>
            <a:spLocks noChangeArrowheads="1"/>
          </p:cNvSpPr>
          <p:nvPr/>
        </p:nvSpPr>
        <p:spPr bwMode="auto">
          <a:xfrm>
            <a:off x="4587875" y="3866728"/>
            <a:ext cx="838200" cy="381000"/>
          </a:xfrm>
          <a:prstGeom prst="ellipse">
            <a:avLst/>
          </a:prstGeom>
          <a:noFill/>
          <a:ln w="9525">
            <a:solidFill>
              <a:schemeClr val="tx1"/>
            </a:solidFill>
            <a:round/>
            <a:headEnd/>
            <a:tailEnd/>
          </a:ln>
        </p:spPr>
        <p:txBody>
          <a:bodyPr wrap="none" anchor="ctr"/>
          <a:lstStyle/>
          <a:p>
            <a:pPr algn="ctr"/>
            <a:r>
              <a:rPr lang="zh-CN" altLang="en-US" sz="2400" b="1">
                <a:latin typeface="Times New Roman" pitchFamily="18" charset="0"/>
              </a:rPr>
              <a:t>定稿时间</a:t>
            </a:r>
          </a:p>
        </p:txBody>
      </p:sp>
      <p:sp>
        <p:nvSpPr>
          <p:cNvPr id="335887" name="Oval 15"/>
          <p:cNvSpPr>
            <a:spLocks noChangeArrowheads="1"/>
          </p:cNvSpPr>
          <p:nvPr/>
        </p:nvSpPr>
        <p:spPr bwMode="auto">
          <a:xfrm>
            <a:off x="2987675" y="6000328"/>
            <a:ext cx="838200" cy="381000"/>
          </a:xfrm>
          <a:prstGeom prst="ellipse">
            <a:avLst/>
          </a:prstGeom>
          <a:noFill/>
          <a:ln w="9525">
            <a:solidFill>
              <a:schemeClr val="tx1"/>
            </a:solidFill>
            <a:round/>
            <a:headEnd/>
            <a:tailEnd/>
          </a:ln>
        </p:spPr>
        <p:txBody>
          <a:bodyPr wrap="none" anchor="ctr"/>
          <a:lstStyle/>
          <a:p>
            <a:pPr algn="ctr"/>
            <a:r>
              <a:rPr lang="zh-CN" altLang="en-US" sz="2400" b="1">
                <a:latin typeface="Times New Roman" pitchFamily="18" charset="0"/>
              </a:rPr>
              <a:t>价格</a:t>
            </a:r>
          </a:p>
        </p:txBody>
      </p:sp>
      <p:sp>
        <p:nvSpPr>
          <p:cNvPr id="335888" name="Line 16"/>
          <p:cNvSpPr>
            <a:spLocks noChangeShapeType="1"/>
          </p:cNvSpPr>
          <p:nvPr/>
        </p:nvSpPr>
        <p:spPr bwMode="auto">
          <a:xfrm flipH="1">
            <a:off x="2530475" y="5543128"/>
            <a:ext cx="304800" cy="457200"/>
          </a:xfrm>
          <a:prstGeom prst="line">
            <a:avLst/>
          </a:prstGeom>
          <a:noFill/>
          <a:ln w="9525">
            <a:solidFill>
              <a:schemeClr val="tx1"/>
            </a:solidFill>
            <a:round/>
            <a:headEnd/>
            <a:tailEnd/>
          </a:ln>
        </p:spPr>
        <p:txBody>
          <a:bodyPr/>
          <a:lstStyle/>
          <a:p>
            <a:endParaRPr lang="zh-CN" altLang="en-US"/>
          </a:p>
        </p:txBody>
      </p:sp>
      <p:sp>
        <p:nvSpPr>
          <p:cNvPr id="335889" name="Line 17"/>
          <p:cNvSpPr>
            <a:spLocks noChangeShapeType="1"/>
          </p:cNvSpPr>
          <p:nvPr/>
        </p:nvSpPr>
        <p:spPr bwMode="auto">
          <a:xfrm>
            <a:off x="2835275" y="5543128"/>
            <a:ext cx="381000" cy="457200"/>
          </a:xfrm>
          <a:prstGeom prst="line">
            <a:avLst/>
          </a:prstGeom>
          <a:noFill/>
          <a:ln w="9525">
            <a:solidFill>
              <a:schemeClr val="tx1"/>
            </a:solidFill>
            <a:round/>
            <a:headEnd/>
            <a:tailEnd/>
          </a:ln>
        </p:spPr>
        <p:txBody>
          <a:bodyPr/>
          <a:lstStyle/>
          <a:p>
            <a:endParaRPr lang="zh-CN" altLang="en-US"/>
          </a:p>
        </p:txBody>
      </p:sp>
      <p:sp>
        <p:nvSpPr>
          <p:cNvPr id="335890" name="Line 18"/>
          <p:cNvSpPr>
            <a:spLocks noChangeShapeType="1"/>
          </p:cNvSpPr>
          <p:nvPr/>
        </p:nvSpPr>
        <p:spPr bwMode="auto">
          <a:xfrm flipH="1" flipV="1">
            <a:off x="1997075" y="5009728"/>
            <a:ext cx="838200" cy="228600"/>
          </a:xfrm>
          <a:prstGeom prst="line">
            <a:avLst/>
          </a:prstGeom>
          <a:noFill/>
          <a:ln w="9525">
            <a:solidFill>
              <a:schemeClr val="tx1"/>
            </a:solidFill>
            <a:round/>
            <a:headEnd/>
            <a:tailEnd/>
          </a:ln>
        </p:spPr>
        <p:txBody>
          <a:bodyPr/>
          <a:lstStyle/>
          <a:p>
            <a:endParaRPr lang="zh-CN" altLang="en-US"/>
          </a:p>
        </p:txBody>
      </p:sp>
      <p:sp>
        <p:nvSpPr>
          <p:cNvPr id="335891" name="Line 19"/>
          <p:cNvSpPr>
            <a:spLocks noChangeShapeType="1"/>
          </p:cNvSpPr>
          <p:nvPr/>
        </p:nvSpPr>
        <p:spPr bwMode="auto">
          <a:xfrm flipH="1" flipV="1">
            <a:off x="2454275" y="4552528"/>
            <a:ext cx="381000" cy="685800"/>
          </a:xfrm>
          <a:prstGeom prst="line">
            <a:avLst/>
          </a:prstGeom>
          <a:noFill/>
          <a:ln w="9525">
            <a:solidFill>
              <a:schemeClr val="tx1"/>
            </a:solidFill>
            <a:round/>
            <a:headEnd/>
            <a:tailEnd/>
          </a:ln>
        </p:spPr>
        <p:txBody>
          <a:bodyPr/>
          <a:lstStyle/>
          <a:p>
            <a:endParaRPr lang="zh-CN" altLang="en-US"/>
          </a:p>
        </p:txBody>
      </p:sp>
      <p:sp>
        <p:nvSpPr>
          <p:cNvPr id="335892" name="Line 20"/>
          <p:cNvSpPr>
            <a:spLocks noChangeShapeType="1"/>
          </p:cNvSpPr>
          <p:nvPr/>
        </p:nvSpPr>
        <p:spPr bwMode="auto">
          <a:xfrm flipV="1">
            <a:off x="2835275" y="4628728"/>
            <a:ext cx="381000" cy="609600"/>
          </a:xfrm>
          <a:prstGeom prst="line">
            <a:avLst/>
          </a:prstGeom>
          <a:noFill/>
          <a:ln w="9525">
            <a:solidFill>
              <a:schemeClr val="tx1"/>
            </a:solidFill>
            <a:round/>
            <a:headEnd/>
            <a:tailEnd/>
          </a:ln>
        </p:spPr>
        <p:txBody>
          <a:bodyPr/>
          <a:lstStyle/>
          <a:p>
            <a:endParaRPr lang="zh-CN" altLang="en-US"/>
          </a:p>
        </p:txBody>
      </p:sp>
      <p:sp>
        <p:nvSpPr>
          <p:cNvPr id="335893" name="Line 21"/>
          <p:cNvSpPr>
            <a:spLocks noChangeShapeType="1"/>
          </p:cNvSpPr>
          <p:nvPr/>
        </p:nvSpPr>
        <p:spPr bwMode="auto">
          <a:xfrm flipV="1">
            <a:off x="2835275" y="5009728"/>
            <a:ext cx="762000" cy="228600"/>
          </a:xfrm>
          <a:prstGeom prst="line">
            <a:avLst/>
          </a:prstGeom>
          <a:noFill/>
          <a:ln w="9525">
            <a:solidFill>
              <a:schemeClr val="tx1"/>
            </a:solidFill>
            <a:round/>
            <a:headEnd/>
            <a:tailEnd/>
          </a:ln>
        </p:spPr>
        <p:txBody>
          <a:bodyPr/>
          <a:lstStyle/>
          <a:p>
            <a:endParaRPr lang="zh-CN" altLang="en-US"/>
          </a:p>
        </p:txBody>
      </p:sp>
      <p:sp>
        <p:nvSpPr>
          <p:cNvPr id="335894" name="Line 22"/>
          <p:cNvSpPr>
            <a:spLocks noChangeShapeType="1"/>
          </p:cNvSpPr>
          <p:nvPr/>
        </p:nvSpPr>
        <p:spPr bwMode="auto">
          <a:xfrm flipV="1">
            <a:off x="5045075" y="4247728"/>
            <a:ext cx="1588" cy="838200"/>
          </a:xfrm>
          <a:prstGeom prst="line">
            <a:avLst/>
          </a:prstGeom>
          <a:noFill/>
          <a:ln w="9525">
            <a:solidFill>
              <a:schemeClr val="tx1"/>
            </a:solidFill>
            <a:round/>
            <a:headEnd/>
            <a:tailEnd/>
          </a:ln>
        </p:spPr>
        <p:txBody>
          <a:bodyPr/>
          <a:lstStyle/>
          <a:p>
            <a:endParaRPr lang="zh-CN" altLang="en-US"/>
          </a:p>
        </p:txBody>
      </p:sp>
      <p:sp>
        <p:nvSpPr>
          <p:cNvPr id="335895" name="Line 23"/>
          <p:cNvSpPr>
            <a:spLocks noChangeShapeType="1"/>
          </p:cNvSpPr>
          <p:nvPr/>
        </p:nvSpPr>
        <p:spPr bwMode="auto">
          <a:xfrm flipH="1" flipV="1">
            <a:off x="6340475" y="4704928"/>
            <a:ext cx="457200" cy="533400"/>
          </a:xfrm>
          <a:prstGeom prst="line">
            <a:avLst/>
          </a:prstGeom>
          <a:noFill/>
          <a:ln w="9525">
            <a:solidFill>
              <a:schemeClr val="tx1"/>
            </a:solidFill>
            <a:round/>
            <a:headEnd/>
            <a:tailEnd/>
          </a:ln>
        </p:spPr>
        <p:txBody>
          <a:bodyPr/>
          <a:lstStyle/>
          <a:p>
            <a:endParaRPr lang="zh-CN" altLang="en-US"/>
          </a:p>
        </p:txBody>
      </p:sp>
      <p:sp>
        <p:nvSpPr>
          <p:cNvPr id="335896" name="Line 24"/>
          <p:cNvSpPr>
            <a:spLocks noChangeShapeType="1"/>
          </p:cNvSpPr>
          <p:nvPr/>
        </p:nvSpPr>
        <p:spPr bwMode="auto">
          <a:xfrm flipV="1">
            <a:off x="6797675" y="4171528"/>
            <a:ext cx="1588" cy="1066800"/>
          </a:xfrm>
          <a:prstGeom prst="line">
            <a:avLst/>
          </a:prstGeom>
          <a:noFill/>
          <a:ln w="9525">
            <a:solidFill>
              <a:schemeClr val="tx1"/>
            </a:solidFill>
            <a:round/>
            <a:headEnd/>
            <a:tailEnd/>
          </a:ln>
        </p:spPr>
        <p:txBody>
          <a:bodyPr/>
          <a:lstStyle/>
          <a:p>
            <a:endParaRPr lang="zh-CN" altLang="en-US"/>
          </a:p>
        </p:txBody>
      </p:sp>
      <p:sp>
        <p:nvSpPr>
          <p:cNvPr id="335897" name="Line 25"/>
          <p:cNvSpPr>
            <a:spLocks noChangeShapeType="1"/>
          </p:cNvSpPr>
          <p:nvPr/>
        </p:nvSpPr>
        <p:spPr bwMode="auto">
          <a:xfrm flipV="1">
            <a:off x="6797675" y="4704928"/>
            <a:ext cx="533400" cy="533400"/>
          </a:xfrm>
          <a:prstGeom prst="line">
            <a:avLst/>
          </a:prstGeom>
          <a:noFill/>
          <a:ln w="9525">
            <a:solidFill>
              <a:schemeClr val="tx1"/>
            </a:solidFill>
            <a:round/>
            <a:headEnd/>
            <a:tailEnd/>
          </a:ln>
        </p:spPr>
        <p:txBody>
          <a:bodyPr/>
          <a:lstStyle/>
          <a:p>
            <a:endParaRPr lang="zh-CN" altLang="en-US"/>
          </a:p>
        </p:txBody>
      </p:sp>
      <p:sp>
        <p:nvSpPr>
          <p:cNvPr id="335898" name="Line 26"/>
          <p:cNvSpPr>
            <a:spLocks noChangeShapeType="1"/>
          </p:cNvSpPr>
          <p:nvPr/>
        </p:nvSpPr>
        <p:spPr bwMode="auto">
          <a:xfrm>
            <a:off x="5502275" y="5390728"/>
            <a:ext cx="914400" cy="1588"/>
          </a:xfrm>
          <a:prstGeom prst="line">
            <a:avLst/>
          </a:prstGeom>
          <a:noFill/>
          <a:ln w="9525">
            <a:solidFill>
              <a:schemeClr val="tx1"/>
            </a:solidFill>
            <a:round/>
            <a:headEnd/>
            <a:tailEnd/>
          </a:ln>
        </p:spPr>
        <p:txBody>
          <a:bodyPr/>
          <a:lstStyle/>
          <a:p>
            <a:endParaRPr lang="zh-CN" altLang="en-US"/>
          </a:p>
        </p:txBody>
      </p:sp>
      <p:sp>
        <p:nvSpPr>
          <p:cNvPr id="335899" name="Line 27"/>
          <p:cNvSpPr>
            <a:spLocks noChangeShapeType="1"/>
          </p:cNvSpPr>
          <p:nvPr/>
        </p:nvSpPr>
        <p:spPr bwMode="auto">
          <a:xfrm flipH="1">
            <a:off x="3292475" y="5390728"/>
            <a:ext cx="1295400" cy="1588"/>
          </a:xfrm>
          <a:prstGeom prst="line">
            <a:avLst/>
          </a:prstGeom>
          <a:noFill/>
          <a:ln w="9525">
            <a:solidFill>
              <a:schemeClr val="tx1"/>
            </a:solidFill>
            <a:round/>
            <a:headEnd/>
            <a:tailEnd/>
          </a:ln>
        </p:spPr>
        <p:txBody>
          <a:bodyPr/>
          <a:lstStyle/>
          <a:p>
            <a:endParaRPr lang="zh-CN" altLang="en-US"/>
          </a:p>
        </p:txBody>
      </p:sp>
      <p:sp>
        <p:nvSpPr>
          <p:cNvPr id="335900" name="Text Box 28"/>
          <p:cNvSpPr txBox="1">
            <a:spLocks noChangeArrowheads="1"/>
          </p:cNvSpPr>
          <p:nvPr/>
        </p:nvSpPr>
        <p:spPr bwMode="auto">
          <a:xfrm>
            <a:off x="1600200" y="1215206"/>
            <a:ext cx="7543800" cy="830263"/>
          </a:xfrm>
          <a:prstGeom prst="rect">
            <a:avLst/>
          </a:prstGeom>
          <a:noFill/>
          <a:ln w="9525">
            <a:noFill/>
            <a:miter lim="800000"/>
            <a:headEnd/>
            <a:tailEnd/>
          </a:ln>
        </p:spPr>
        <p:txBody>
          <a:bodyPr>
            <a:spAutoFit/>
          </a:bodyPr>
          <a:lstStyle/>
          <a:p>
            <a:r>
              <a:rPr lang="en-US" altLang="zh-CN" sz="2400" b="1" dirty="0">
                <a:latin typeface="Times New Roman" pitchFamily="18" charset="0"/>
              </a:rPr>
              <a:t>1</a:t>
            </a:r>
            <a:r>
              <a:rPr lang="zh-CN" altLang="en-US" sz="2400" b="1" dirty="0">
                <a:latin typeface="Times New Roman" pitchFamily="18" charset="0"/>
              </a:rPr>
              <a:t>、利用分类、聚集、概括等方法抽象出实体，并一一命名。</a:t>
            </a:r>
          </a:p>
        </p:txBody>
      </p:sp>
      <p:sp>
        <p:nvSpPr>
          <p:cNvPr id="335901" name="Text Box 29"/>
          <p:cNvSpPr txBox="1">
            <a:spLocks noChangeArrowheads="1"/>
          </p:cNvSpPr>
          <p:nvPr/>
        </p:nvSpPr>
        <p:spPr bwMode="auto">
          <a:xfrm>
            <a:off x="1616075" y="1915294"/>
            <a:ext cx="3416300" cy="461962"/>
          </a:xfrm>
          <a:prstGeom prst="rect">
            <a:avLst/>
          </a:prstGeom>
          <a:noFill/>
          <a:ln w="9525">
            <a:noFill/>
            <a:miter lim="800000"/>
            <a:headEnd/>
            <a:tailEnd/>
          </a:ln>
        </p:spPr>
        <p:txBody>
          <a:bodyPr wrap="none">
            <a:spAutoFit/>
          </a:bodyPr>
          <a:lstStyle/>
          <a:p>
            <a:r>
              <a:rPr lang="en-US" altLang="zh-CN" sz="2400" b="1">
                <a:latin typeface="Times New Roman" pitchFamily="18" charset="0"/>
              </a:rPr>
              <a:t>2</a:t>
            </a:r>
            <a:r>
              <a:rPr lang="zh-CN" altLang="en-US" sz="2400" b="1">
                <a:latin typeface="Times New Roman" pitchFamily="18" charset="0"/>
              </a:rPr>
              <a:t>、描述实体之间的联系</a:t>
            </a:r>
          </a:p>
        </p:txBody>
      </p:sp>
      <p:sp>
        <p:nvSpPr>
          <p:cNvPr id="335902" name="Text Box 30"/>
          <p:cNvSpPr txBox="1">
            <a:spLocks noChangeArrowheads="1"/>
          </p:cNvSpPr>
          <p:nvPr/>
        </p:nvSpPr>
        <p:spPr bwMode="auto">
          <a:xfrm>
            <a:off x="1616075" y="2372494"/>
            <a:ext cx="4340225" cy="461962"/>
          </a:xfrm>
          <a:prstGeom prst="rect">
            <a:avLst/>
          </a:prstGeom>
          <a:noFill/>
          <a:ln w="9525">
            <a:noFill/>
            <a:miter lim="800000"/>
            <a:headEnd/>
            <a:tailEnd/>
          </a:ln>
        </p:spPr>
        <p:txBody>
          <a:bodyPr wrap="none">
            <a:spAutoFit/>
          </a:bodyPr>
          <a:lstStyle/>
          <a:p>
            <a:r>
              <a:rPr lang="en-US" altLang="zh-CN" sz="2400" b="1" dirty="0">
                <a:latin typeface="Times New Roman" pitchFamily="18" charset="0"/>
              </a:rPr>
              <a:t>3</a:t>
            </a:r>
            <a:r>
              <a:rPr lang="zh-CN" altLang="en-US" sz="2400" b="1" dirty="0">
                <a:latin typeface="Times New Roman" pitchFamily="18" charset="0"/>
              </a:rPr>
              <a:t>、实体属性和联系属性的说明</a:t>
            </a:r>
          </a:p>
        </p:txBody>
      </p:sp>
      <p:sp>
        <p:nvSpPr>
          <p:cNvPr id="52255" name="Line 31"/>
          <p:cNvSpPr>
            <a:spLocks noChangeShapeType="1"/>
          </p:cNvSpPr>
          <p:nvPr/>
        </p:nvSpPr>
        <p:spPr bwMode="auto">
          <a:xfrm flipV="1">
            <a:off x="468313" y="2921769"/>
            <a:ext cx="8370887" cy="3175"/>
          </a:xfrm>
          <a:prstGeom prst="line">
            <a:avLst/>
          </a:prstGeom>
          <a:noFill/>
          <a:ln w="19050">
            <a:solidFill>
              <a:srgbClr val="FF6600"/>
            </a:solidFill>
            <a:round/>
            <a:headEnd/>
            <a:tailEnd/>
          </a:ln>
        </p:spPr>
        <p:txBody>
          <a:bodyPr wrap="none" anchor="ctr"/>
          <a:lstStyle/>
          <a:p>
            <a:endParaRPr lang="zh-CN" altLang="en-US"/>
          </a:p>
        </p:txBody>
      </p:sp>
      <p:sp>
        <p:nvSpPr>
          <p:cNvPr id="32" name="Rectangle 9"/>
          <p:cNvSpPr>
            <a:spLocks noChangeArrowheads="1"/>
          </p:cNvSpPr>
          <p:nvPr/>
        </p:nvSpPr>
        <p:spPr bwMode="auto">
          <a:xfrm>
            <a:off x="3733800" y="5152603"/>
            <a:ext cx="304800" cy="228600"/>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m</a:t>
            </a:r>
          </a:p>
        </p:txBody>
      </p:sp>
      <p:sp>
        <p:nvSpPr>
          <p:cNvPr id="33" name="Rectangle 10"/>
          <p:cNvSpPr>
            <a:spLocks noChangeArrowheads="1"/>
          </p:cNvSpPr>
          <p:nvPr/>
        </p:nvSpPr>
        <p:spPr bwMode="auto">
          <a:xfrm>
            <a:off x="5638800" y="5152603"/>
            <a:ext cx="304800" cy="228600"/>
          </a:xfrm>
          <a:prstGeom prst="rect">
            <a:avLst/>
          </a:prstGeom>
          <a:noFill/>
          <a:ln w="28575">
            <a:noFill/>
            <a:miter lim="800000"/>
            <a:headEnd/>
            <a:tailEnd/>
          </a:ln>
        </p:spPr>
        <p:txBody>
          <a:bodyPr wrap="none" anchor="ctr"/>
          <a:lstStyle/>
          <a:p>
            <a:pPr algn="ctr"/>
            <a:r>
              <a:rPr lang="en-US" altLang="zh-CN" sz="2400" b="1">
                <a:solidFill>
                  <a:schemeClr val="accent2"/>
                </a:solidFill>
                <a:latin typeface="Times New Roman" pitchFamily="18" charset="0"/>
              </a:rPr>
              <a:t>n</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35900"/>
                                        </p:tgtEl>
                                        <p:attrNameLst>
                                          <p:attrName>style.visibility</p:attrName>
                                        </p:attrNameLst>
                                      </p:cBhvr>
                                      <p:to>
                                        <p:strVal val="visible"/>
                                      </p:to>
                                    </p:set>
                                    <p:anim calcmode="lin" valueType="num">
                                      <p:cBhvr additive="base">
                                        <p:cTn id="7" dur="500" fill="hold"/>
                                        <p:tgtEl>
                                          <p:spTgt spid="335900"/>
                                        </p:tgtEl>
                                        <p:attrNameLst>
                                          <p:attrName>ppt_x</p:attrName>
                                        </p:attrNameLst>
                                      </p:cBhvr>
                                      <p:tavLst>
                                        <p:tav tm="0">
                                          <p:val>
                                            <p:strVal val="0-#ppt_w/2"/>
                                          </p:val>
                                        </p:tav>
                                        <p:tav tm="100000">
                                          <p:val>
                                            <p:strVal val="#ppt_x"/>
                                          </p:val>
                                        </p:tav>
                                      </p:tavLst>
                                    </p:anim>
                                    <p:anim calcmode="lin" valueType="num">
                                      <p:cBhvr additive="base">
                                        <p:cTn id="8" dur="500" fill="hold"/>
                                        <p:tgtEl>
                                          <p:spTgt spid="3359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35875"/>
                                        </p:tgtEl>
                                        <p:attrNameLst>
                                          <p:attrName>style.visibility</p:attrName>
                                        </p:attrNameLst>
                                      </p:cBhvr>
                                      <p:to>
                                        <p:strVal val="visible"/>
                                      </p:to>
                                    </p:set>
                                    <p:anim calcmode="lin" valueType="num">
                                      <p:cBhvr additive="base">
                                        <p:cTn id="13" dur="500" fill="hold"/>
                                        <p:tgtEl>
                                          <p:spTgt spid="335875"/>
                                        </p:tgtEl>
                                        <p:attrNameLst>
                                          <p:attrName>ppt_x</p:attrName>
                                        </p:attrNameLst>
                                      </p:cBhvr>
                                      <p:tavLst>
                                        <p:tav tm="0">
                                          <p:val>
                                            <p:strVal val="0-#ppt_w/2"/>
                                          </p:val>
                                        </p:tav>
                                        <p:tav tm="100000">
                                          <p:val>
                                            <p:strVal val="#ppt_x"/>
                                          </p:val>
                                        </p:tav>
                                      </p:tavLst>
                                    </p:anim>
                                    <p:anim calcmode="lin" valueType="num">
                                      <p:cBhvr additive="base">
                                        <p:cTn id="14" dur="500" fill="hold"/>
                                        <p:tgtEl>
                                          <p:spTgt spid="33587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35876"/>
                                        </p:tgtEl>
                                        <p:attrNameLst>
                                          <p:attrName>style.visibility</p:attrName>
                                        </p:attrNameLst>
                                      </p:cBhvr>
                                      <p:to>
                                        <p:strVal val="visible"/>
                                      </p:to>
                                    </p:set>
                                    <p:anim calcmode="lin" valueType="num">
                                      <p:cBhvr additive="base">
                                        <p:cTn id="19" dur="500" fill="hold"/>
                                        <p:tgtEl>
                                          <p:spTgt spid="335876"/>
                                        </p:tgtEl>
                                        <p:attrNameLst>
                                          <p:attrName>ppt_x</p:attrName>
                                        </p:attrNameLst>
                                      </p:cBhvr>
                                      <p:tavLst>
                                        <p:tav tm="0">
                                          <p:val>
                                            <p:strVal val="0-#ppt_w/2"/>
                                          </p:val>
                                        </p:tav>
                                        <p:tav tm="100000">
                                          <p:val>
                                            <p:strVal val="#ppt_x"/>
                                          </p:val>
                                        </p:tav>
                                      </p:tavLst>
                                    </p:anim>
                                    <p:anim calcmode="lin" valueType="num">
                                      <p:cBhvr additive="base">
                                        <p:cTn id="20" dur="500" fill="hold"/>
                                        <p:tgtEl>
                                          <p:spTgt spid="33587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35901"/>
                                        </p:tgtEl>
                                        <p:attrNameLst>
                                          <p:attrName>style.visibility</p:attrName>
                                        </p:attrNameLst>
                                      </p:cBhvr>
                                      <p:to>
                                        <p:strVal val="visible"/>
                                      </p:to>
                                    </p:set>
                                    <p:anim calcmode="lin" valueType="num">
                                      <p:cBhvr additive="base">
                                        <p:cTn id="25" dur="500" fill="hold"/>
                                        <p:tgtEl>
                                          <p:spTgt spid="335901"/>
                                        </p:tgtEl>
                                        <p:attrNameLst>
                                          <p:attrName>ppt_x</p:attrName>
                                        </p:attrNameLst>
                                      </p:cBhvr>
                                      <p:tavLst>
                                        <p:tav tm="0">
                                          <p:val>
                                            <p:strVal val="0-#ppt_w/2"/>
                                          </p:val>
                                        </p:tav>
                                        <p:tav tm="100000">
                                          <p:val>
                                            <p:strVal val="#ppt_x"/>
                                          </p:val>
                                        </p:tav>
                                      </p:tavLst>
                                    </p:anim>
                                    <p:anim calcmode="lin" valueType="num">
                                      <p:cBhvr additive="base">
                                        <p:cTn id="26" dur="500" fill="hold"/>
                                        <p:tgtEl>
                                          <p:spTgt spid="33590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35877"/>
                                        </p:tgtEl>
                                        <p:attrNameLst>
                                          <p:attrName>style.visibility</p:attrName>
                                        </p:attrNameLst>
                                      </p:cBhvr>
                                      <p:to>
                                        <p:strVal val="visible"/>
                                      </p:to>
                                    </p:set>
                                    <p:anim calcmode="lin" valueType="num">
                                      <p:cBhvr additive="base">
                                        <p:cTn id="31" dur="500" fill="hold"/>
                                        <p:tgtEl>
                                          <p:spTgt spid="335877"/>
                                        </p:tgtEl>
                                        <p:attrNameLst>
                                          <p:attrName>ppt_x</p:attrName>
                                        </p:attrNameLst>
                                      </p:cBhvr>
                                      <p:tavLst>
                                        <p:tav tm="0">
                                          <p:val>
                                            <p:strVal val="0-#ppt_w/2"/>
                                          </p:val>
                                        </p:tav>
                                        <p:tav tm="100000">
                                          <p:val>
                                            <p:strVal val="#ppt_x"/>
                                          </p:val>
                                        </p:tav>
                                      </p:tavLst>
                                    </p:anim>
                                    <p:anim calcmode="lin" valueType="num">
                                      <p:cBhvr additive="base">
                                        <p:cTn id="32" dur="500" fill="hold"/>
                                        <p:tgtEl>
                                          <p:spTgt spid="335877"/>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335899"/>
                                        </p:tgtEl>
                                        <p:attrNameLst>
                                          <p:attrName>style.visibility</p:attrName>
                                        </p:attrNameLst>
                                      </p:cBhvr>
                                      <p:to>
                                        <p:strVal val="visible"/>
                                      </p:to>
                                    </p:set>
                                    <p:anim calcmode="lin" valueType="num">
                                      <p:cBhvr additive="base">
                                        <p:cTn id="37" dur="500" fill="hold"/>
                                        <p:tgtEl>
                                          <p:spTgt spid="335899"/>
                                        </p:tgtEl>
                                        <p:attrNameLst>
                                          <p:attrName>ppt_x</p:attrName>
                                        </p:attrNameLst>
                                      </p:cBhvr>
                                      <p:tavLst>
                                        <p:tav tm="0">
                                          <p:val>
                                            <p:strVal val="0-#ppt_w/2"/>
                                          </p:val>
                                        </p:tav>
                                        <p:tav tm="100000">
                                          <p:val>
                                            <p:strVal val="#ppt_x"/>
                                          </p:val>
                                        </p:tav>
                                      </p:tavLst>
                                    </p:anim>
                                    <p:anim calcmode="lin" valueType="num">
                                      <p:cBhvr additive="base">
                                        <p:cTn id="38" dur="500" fill="hold"/>
                                        <p:tgtEl>
                                          <p:spTgt spid="335899"/>
                                        </p:tgtEl>
                                        <p:attrNameLst>
                                          <p:attrName>ppt_y</p:attrName>
                                        </p:attrNameLst>
                                      </p:cBhvr>
                                      <p:tavLst>
                                        <p:tav tm="0">
                                          <p:val>
                                            <p:strVal val="#ppt_y"/>
                                          </p:val>
                                        </p:tav>
                                        <p:tav tm="100000">
                                          <p:val>
                                            <p:strVal val="#ppt_y"/>
                                          </p:val>
                                        </p:tav>
                                      </p:tavLst>
                                    </p:anim>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2" presetClass="entr" presetSubtype="8" fill="hold" grpId="0" nodeType="withEffect">
                                  <p:stCondLst>
                                    <p:cond delay="0"/>
                                  </p:stCondLst>
                                  <p:childTnLst>
                                    <p:set>
                                      <p:cBhvr>
                                        <p:cTn id="44" dur="1" fill="hold">
                                          <p:stCondLst>
                                            <p:cond delay="0"/>
                                          </p:stCondLst>
                                        </p:cTn>
                                        <p:tgtEl>
                                          <p:spTgt spid="335898"/>
                                        </p:tgtEl>
                                        <p:attrNameLst>
                                          <p:attrName>style.visibility</p:attrName>
                                        </p:attrNameLst>
                                      </p:cBhvr>
                                      <p:to>
                                        <p:strVal val="visible"/>
                                      </p:to>
                                    </p:set>
                                    <p:anim calcmode="lin" valueType="num">
                                      <p:cBhvr additive="base">
                                        <p:cTn id="45" dur="500" fill="hold"/>
                                        <p:tgtEl>
                                          <p:spTgt spid="335898"/>
                                        </p:tgtEl>
                                        <p:attrNameLst>
                                          <p:attrName>ppt_x</p:attrName>
                                        </p:attrNameLst>
                                      </p:cBhvr>
                                      <p:tavLst>
                                        <p:tav tm="0">
                                          <p:val>
                                            <p:strVal val="0-#ppt_w/2"/>
                                          </p:val>
                                        </p:tav>
                                        <p:tav tm="100000">
                                          <p:val>
                                            <p:strVal val="#ppt_x"/>
                                          </p:val>
                                        </p:tav>
                                      </p:tavLst>
                                    </p:anim>
                                    <p:anim calcmode="lin" valueType="num">
                                      <p:cBhvr additive="base">
                                        <p:cTn id="46" dur="500" fill="hold"/>
                                        <p:tgtEl>
                                          <p:spTgt spid="335898"/>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335902"/>
                                        </p:tgtEl>
                                        <p:attrNameLst>
                                          <p:attrName>style.visibility</p:attrName>
                                        </p:attrNameLst>
                                      </p:cBhvr>
                                      <p:to>
                                        <p:strVal val="visible"/>
                                      </p:to>
                                    </p:set>
                                    <p:anim calcmode="lin" valueType="num">
                                      <p:cBhvr additive="base">
                                        <p:cTn id="51" dur="500" fill="hold"/>
                                        <p:tgtEl>
                                          <p:spTgt spid="335902"/>
                                        </p:tgtEl>
                                        <p:attrNameLst>
                                          <p:attrName>ppt_x</p:attrName>
                                        </p:attrNameLst>
                                      </p:cBhvr>
                                      <p:tavLst>
                                        <p:tav tm="0">
                                          <p:val>
                                            <p:strVal val="0-#ppt_w/2"/>
                                          </p:val>
                                        </p:tav>
                                        <p:tav tm="100000">
                                          <p:val>
                                            <p:strVal val="#ppt_x"/>
                                          </p:val>
                                        </p:tav>
                                      </p:tavLst>
                                    </p:anim>
                                    <p:anim calcmode="lin" valueType="num">
                                      <p:cBhvr additive="base">
                                        <p:cTn id="52" dur="500" fill="hold"/>
                                        <p:tgtEl>
                                          <p:spTgt spid="33590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8" fill="hold" grpId="0" nodeType="clickEffect">
                                  <p:stCondLst>
                                    <p:cond delay="0"/>
                                  </p:stCondLst>
                                  <p:childTnLst>
                                    <p:set>
                                      <p:cBhvr>
                                        <p:cTn id="56" dur="1" fill="hold">
                                          <p:stCondLst>
                                            <p:cond delay="0"/>
                                          </p:stCondLst>
                                        </p:cTn>
                                        <p:tgtEl>
                                          <p:spTgt spid="335882"/>
                                        </p:tgtEl>
                                        <p:attrNameLst>
                                          <p:attrName>style.visibility</p:attrName>
                                        </p:attrNameLst>
                                      </p:cBhvr>
                                      <p:to>
                                        <p:strVal val="visible"/>
                                      </p:to>
                                    </p:set>
                                    <p:anim calcmode="lin" valueType="num">
                                      <p:cBhvr additive="base">
                                        <p:cTn id="57" dur="500" fill="hold"/>
                                        <p:tgtEl>
                                          <p:spTgt spid="335882"/>
                                        </p:tgtEl>
                                        <p:attrNameLst>
                                          <p:attrName>ppt_x</p:attrName>
                                        </p:attrNameLst>
                                      </p:cBhvr>
                                      <p:tavLst>
                                        <p:tav tm="0">
                                          <p:val>
                                            <p:strVal val="0-#ppt_w/2"/>
                                          </p:val>
                                        </p:tav>
                                        <p:tav tm="100000">
                                          <p:val>
                                            <p:strVal val="#ppt_x"/>
                                          </p:val>
                                        </p:tav>
                                      </p:tavLst>
                                    </p:anim>
                                    <p:anim calcmode="lin" valueType="num">
                                      <p:cBhvr additive="base">
                                        <p:cTn id="58" dur="500" fill="hold"/>
                                        <p:tgtEl>
                                          <p:spTgt spid="335882"/>
                                        </p:tgtEl>
                                        <p:attrNameLst>
                                          <p:attrName>ppt_y</p:attrName>
                                        </p:attrNameLst>
                                      </p:cBhvr>
                                      <p:tavLst>
                                        <p:tav tm="0">
                                          <p:val>
                                            <p:strVal val="#ppt_y"/>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8" fill="hold" grpId="0" nodeType="clickEffect">
                                  <p:stCondLst>
                                    <p:cond delay="0"/>
                                  </p:stCondLst>
                                  <p:childTnLst>
                                    <p:set>
                                      <p:cBhvr>
                                        <p:cTn id="62" dur="1" fill="hold">
                                          <p:stCondLst>
                                            <p:cond delay="0"/>
                                          </p:stCondLst>
                                        </p:cTn>
                                        <p:tgtEl>
                                          <p:spTgt spid="335890"/>
                                        </p:tgtEl>
                                        <p:attrNameLst>
                                          <p:attrName>style.visibility</p:attrName>
                                        </p:attrNameLst>
                                      </p:cBhvr>
                                      <p:to>
                                        <p:strVal val="visible"/>
                                      </p:to>
                                    </p:set>
                                    <p:anim calcmode="lin" valueType="num">
                                      <p:cBhvr additive="base">
                                        <p:cTn id="63" dur="500" fill="hold"/>
                                        <p:tgtEl>
                                          <p:spTgt spid="335890"/>
                                        </p:tgtEl>
                                        <p:attrNameLst>
                                          <p:attrName>ppt_x</p:attrName>
                                        </p:attrNameLst>
                                      </p:cBhvr>
                                      <p:tavLst>
                                        <p:tav tm="0">
                                          <p:val>
                                            <p:strVal val="0-#ppt_w/2"/>
                                          </p:val>
                                        </p:tav>
                                        <p:tav tm="100000">
                                          <p:val>
                                            <p:strVal val="#ppt_x"/>
                                          </p:val>
                                        </p:tav>
                                      </p:tavLst>
                                    </p:anim>
                                    <p:anim calcmode="lin" valueType="num">
                                      <p:cBhvr additive="base">
                                        <p:cTn id="64" dur="500" fill="hold"/>
                                        <p:tgtEl>
                                          <p:spTgt spid="335890"/>
                                        </p:tgtEl>
                                        <p:attrNameLst>
                                          <p:attrName>ppt_y</p:attrName>
                                        </p:attrNameLst>
                                      </p:cBhvr>
                                      <p:tavLst>
                                        <p:tav tm="0">
                                          <p:val>
                                            <p:strVal val="#ppt_y"/>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grpId="0" nodeType="clickEffect">
                                  <p:stCondLst>
                                    <p:cond delay="0"/>
                                  </p:stCondLst>
                                  <p:childTnLst>
                                    <p:set>
                                      <p:cBhvr>
                                        <p:cTn id="68" dur="1" fill="hold">
                                          <p:stCondLst>
                                            <p:cond delay="0"/>
                                          </p:stCondLst>
                                        </p:cTn>
                                        <p:tgtEl>
                                          <p:spTgt spid="335881"/>
                                        </p:tgtEl>
                                        <p:attrNameLst>
                                          <p:attrName>style.visibility</p:attrName>
                                        </p:attrNameLst>
                                      </p:cBhvr>
                                      <p:to>
                                        <p:strVal val="visible"/>
                                      </p:to>
                                    </p:set>
                                    <p:anim calcmode="lin" valueType="num">
                                      <p:cBhvr additive="base">
                                        <p:cTn id="69" dur="500" fill="hold"/>
                                        <p:tgtEl>
                                          <p:spTgt spid="335881"/>
                                        </p:tgtEl>
                                        <p:attrNameLst>
                                          <p:attrName>ppt_x</p:attrName>
                                        </p:attrNameLst>
                                      </p:cBhvr>
                                      <p:tavLst>
                                        <p:tav tm="0">
                                          <p:val>
                                            <p:strVal val="0-#ppt_w/2"/>
                                          </p:val>
                                        </p:tav>
                                        <p:tav tm="100000">
                                          <p:val>
                                            <p:strVal val="#ppt_x"/>
                                          </p:val>
                                        </p:tav>
                                      </p:tavLst>
                                    </p:anim>
                                    <p:anim calcmode="lin" valueType="num">
                                      <p:cBhvr additive="base">
                                        <p:cTn id="70" dur="500" fill="hold"/>
                                        <p:tgtEl>
                                          <p:spTgt spid="335881"/>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grpId="0" nodeType="clickEffect">
                                  <p:stCondLst>
                                    <p:cond delay="0"/>
                                  </p:stCondLst>
                                  <p:childTnLst>
                                    <p:set>
                                      <p:cBhvr>
                                        <p:cTn id="74" dur="1" fill="hold">
                                          <p:stCondLst>
                                            <p:cond delay="0"/>
                                          </p:stCondLst>
                                        </p:cTn>
                                        <p:tgtEl>
                                          <p:spTgt spid="335891"/>
                                        </p:tgtEl>
                                        <p:attrNameLst>
                                          <p:attrName>style.visibility</p:attrName>
                                        </p:attrNameLst>
                                      </p:cBhvr>
                                      <p:to>
                                        <p:strVal val="visible"/>
                                      </p:to>
                                    </p:set>
                                    <p:anim calcmode="lin" valueType="num">
                                      <p:cBhvr additive="base">
                                        <p:cTn id="75" dur="500" fill="hold"/>
                                        <p:tgtEl>
                                          <p:spTgt spid="335891"/>
                                        </p:tgtEl>
                                        <p:attrNameLst>
                                          <p:attrName>ppt_x</p:attrName>
                                        </p:attrNameLst>
                                      </p:cBhvr>
                                      <p:tavLst>
                                        <p:tav tm="0">
                                          <p:val>
                                            <p:strVal val="0-#ppt_w/2"/>
                                          </p:val>
                                        </p:tav>
                                        <p:tav tm="100000">
                                          <p:val>
                                            <p:strVal val="#ppt_x"/>
                                          </p:val>
                                        </p:tav>
                                      </p:tavLst>
                                    </p:anim>
                                    <p:anim calcmode="lin" valueType="num">
                                      <p:cBhvr additive="base">
                                        <p:cTn id="76" dur="500" fill="hold"/>
                                        <p:tgtEl>
                                          <p:spTgt spid="335891"/>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8" fill="hold" grpId="0" nodeType="clickEffect">
                                  <p:stCondLst>
                                    <p:cond delay="0"/>
                                  </p:stCondLst>
                                  <p:childTnLst>
                                    <p:set>
                                      <p:cBhvr>
                                        <p:cTn id="80" dur="1" fill="hold">
                                          <p:stCondLst>
                                            <p:cond delay="0"/>
                                          </p:stCondLst>
                                        </p:cTn>
                                        <p:tgtEl>
                                          <p:spTgt spid="335880"/>
                                        </p:tgtEl>
                                        <p:attrNameLst>
                                          <p:attrName>style.visibility</p:attrName>
                                        </p:attrNameLst>
                                      </p:cBhvr>
                                      <p:to>
                                        <p:strVal val="visible"/>
                                      </p:to>
                                    </p:set>
                                    <p:anim calcmode="lin" valueType="num">
                                      <p:cBhvr additive="base">
                                        <p:cTn id="81" dur="500" fill="hold"/>
                                        <p:tgtEl>
                                          <p:spTgt spid="335880"/>
                                        </p:tgtEl>
                                        <p:attrNameLst>
                                          <p:attrName>ppt_x</p:attrName>
                                        </p:attrNameLst>
                                      </p:cBhvr>
                                      <p:tavLst>
                                        <p:tav tm="0">
                                          <p:val>
                                            <p:strVal val="0-#ppt_w/2"/>
                                          </p:val>
                                        </p:tav>
                                        <p:tav tm="100000">
                                          <p:val>
                                            <p:strVal val="#ppt_x"/>
                                          </p:val>
                                        </p:tav>
                                      </p:tavLst>
                                    </p:anim>
                                    <p:anim calcmode="lin" valueType="num">
                                      <p:cBhvr additive="base">
                                        <p:cTn id="82" dur="500" fill="hold"/>
                                        <p:tgtEl>
                                          <p:spTgt spid="335880"/>
                                        </p:tgtEl>
                                        <p:attrNameLst>
                                          <p:attrName>ppt_y</p:attrName>
                                        </p:attrNameLst>
                                      </p:cBhvr>
                                      <p:tavLst>
                                        <p:tav tm="0">
                                          <p:val>
                                            <p:strVal val="#ppt_y"/>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grpId="0" nodeType="clickEffect">
                                  <p:stCondLst>
                                    <p:cond delay="0"/>
                                  </p:stCondLst>
                                  <p:childTnLst>
                                    <p:set>
                                      <p:cBhvr>
                                        <p:cTn id="86" dur="1" fill="hold">
                                          <p:stCondLst>
                                            <p:cond delay="0"/>
                                          </p:stCondLst>
                                        </p:cTn>
                                        <p:tgtEl>
                                          <p:spTgt spid="335892"/>
                                        </p:tgtEl>
                                        <p:attrNameLst>
                                          <p:attrName>style.visibility</p:attrName>
                                        </p:attrNameLst>
                                      </p:cBhvr>
                                      <p:to>
                                        <p:strVal val="visible"/>
                                      </p:to>
                                    </p:set>
                                    <p:anim calcmode="lin" valueType="num">
                                      <p:cBhvr additive="base">
                                        <p:cTn id="87" dur="500" fill="hold"/>
                                        <p:tgtEl>
                                          <p:spTgt spid="335892"/>
                                        </p:tgtEl>
                                        <p:attrNameLst>
                                          <p:attrName>ppt_x</p:attrName>
                                        </p:attrNameLst>
                                      </p:cBhvr>
                                      <p:tavLst>
                                        <p:tav tm="0">
                                          <p:val>
                                            <p:strVal val="0-#ppt_w/2"/>
                                          </p:val>
                                        </p:tav>
                                        <p:tav tm="100000">
                                          <p:val>
                                            <p:strVal val="#ppt_x"/>
                                          </p:val>
                                        </p:tav>
                                      </p:tavLst>
                                    </p:anim>
                                    <p:anim calcmode="lin" valueType="num">
                                      <p:cBhvr additive="base">
                                        <p:cTn id="88" dur="500" fill="hold"/>
                                        <p:tgtEl>
                                          <p:spTgt spid="335892"/>
                                        </p:tgtEl>
                                        <p:attrNameLst>
                                          <p:attrName>ppt_y</p:attrName>
                                        </p:attrNameLst>
                                      </p:cBhvr>
                                      <p:tavLst>
                                        <p:tav tm="0">
                                          <p:val>
                                            <p:strVal val="#ppt_y"/>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8" fill="hold" grpId="0" nodeType="clickEffect">
                                  <p:stCondLst>
                                    <p:cond delay="0"/>
                                  </p:stCondLst>
                                  <p:childTnLst>
                                    <p:set>
                                      <p:cBhvr>
                                        <p:cTn id="92" dur="1" fill="hold">
                                          <p:stCondLst>
                                            <p:cond delay="0"/>
                                          </p:stCondLst>
                                        </p:cTn>
                                        <p:tgtEl>
                                          <p:spTgt spid="335879"/>
                                        </p:tgtEl>
                                        <p:attrNameLst>
                                          <p:attrName>style.visibility</p:attrName>
                                        </p:attrNameLst>
                                      </p:cBhvr>
                                      <p:to>
                                        <p:strVal val="visible"/>
                                      </p:to>
                                    </p:set>
                                    <p:anim calcmode="lin" valueType="num">
                                      <p:cBhvr additive="base">
                                        <p:cTn id="93" dur="500" fill="hold"/>
                                        <p:tgtEl>
                                          <p:spTgt spid="335879"/>
                                        </p:tgtEl>
                                        <p:attrNameLst>
                                          <p:attrName>ppt_x</p:attrName>
                                        </p:attrNameLst>
                                      </p:cBhvr>
                                      <p:tavLst>
                                        <p:tav tm="0">
                                          <p:val>
                                            <p:strVal val="0-#ppt_w/2"/>
                                          </p:val>
                                        </p:tav>
                                        <p:tav tm="100000">
                                          <p:val>
                                            <p:strVal val="#ppt_x"/>
                                          </p:val>
                                        </p:tav>
                                      </p:tavLst>
                                    </p:anim>
                                    <p:anim calcmode="lin" valueType="num">
                                      <p:cBhvr additive="base">
                                        <p:cTn id="94" dur="500" fill="hold"/>
                                        <p:tgtEl>
                                          <p:spTgt spid="335879"/>
                                        </p:tgtEl>
                                        <p:attrNameLst>
                                          <p:attrName>ppt_y</p:attrName>
                                        </p:attrNameLst>
                                      </p:cBhvr>
                                      <p:tavLst>
                                        <p:tav tm="0">
                                          <p:val>
                                            <p:strVal val="#ppt_y"/>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8" fill="hold" grpId="0" nodeType="clickEffect">
                                  <p:stCondLst>
                                    <p:cond delay="0"/>
                                  </p:stCondLst>
                                  <p:childTnLst>
                                    <p:set>
                                      <p:cBhvr>
                                        <p:cTn id="98" dur="1" fill="hold">
                                          <p:stCondLst>
                                            <p:cond delay="0"/>
                                          </p:stCondLst>
                                        </p:cTn>
                                        <p:tgtEl>
                                          <p:spTgt spid="335893"/>
                                        </p:tgtEl>
                                        <p:attrNameLst>
                                          <p:attrName>style.visibility</p:attrName>
                                        </p:attrNameLst>
                                      </p:cBhvr>
                                      <p:to>
                                        <p:strVal val="visible"/>
                                      </p:to>
                                    </p:set>
                                    <p:anim calcmode="lin" valueType="num">
                                      <p:cBhvr additive="base">
                                        <p:cTn id="99" dur="500" fill="hold"/>
                                        <p:tgtEl>
                                          <p:spTgt spid="335893"/>
                                        </p:tgtEl>
                                        <p:attrNameLst>
                                          <p:attrName>ppt_x</p:attrName>
                                        </p:attrNameLst>
                                      </p:cBhvr>
                                      <p:tavLst>
                                        <p:tav tm="0">
                                          <p:val>
                                            <p:strVal val="0-#ppt_w/2"/>
                                          </p:val>
                                        </p:tav>
                                        <p:tav tm="100000">
                                          <p:val>
                                            <p:strVal val="#ppt_x"/>
                                          </p:val>
                                        </p:tav>
                                      </p:tavLst>
                                    </p:anim>
                                    <p:anim calcmode="lin" valueType="num">
                                      <p:cBhvr additive="base">
                                        <p:cTn id="100" dur="500" fill="hold"/>
                                        <p:tgtEl>
                                          <p:spTgt spid="335893"/>
                                        </p:tgtEl>
                                        <p:attrNameLst>
                                          <p:attrName>ppt_y</p:attrName>
                                        </p:attrNameLst>
                                      </p:cBhvr>
                                      <p:tavLst>
                                        <p:tav tm="0">
                                          <p:val>
                                            <p:strVal val="#ppt_y"/>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8" fill="hold" grpId="0" nodeType="clickEffect">
                                  <p:stCondLst>
                                    <p:cond delay="0"/>
                                  </p:stCondLst>
                                  <p:childTnLst>
                                    <p:set>
                                      <p:cBhvr>
                                        <p:cTn id="104" dur="1" fill="hold">
                                          <p:stCondLst>
                                            <p:cond delay="0"/>
                                          </p:stCondLst>
                                        </p:cTn>
                                        <p:tgtEl>
                                          <p:spTgt spid="335878"/>
                                        </p:tgtEl>
                                        <p:attrNameLst>
                                          <p:attrName>style.visibility</p:attrName>
                                        </p:attrNameLst>
                                      </p:cBhvr>
                                      <p:to>
                                        <p:strVal val="visible"/>
                                      </p:to>
                                    </p:set>
                                    <p:anim calcmode="lin" valueType="num">
                                      <p:cBhvr additive="base">
                                        <p:cTn id="105" dur="500" fill="hold"/>
                                        <p:tgtEl>
                                          <p:spTgt spid="335878"/>
                                        </p:tgtEl>
                                        <p:attrNameLst>
                                          <p:attrName>ppt_x</p:attrName>
                                        </p:attrNameLst>
                                      </p:cBhvr>
                                      <p:tavLst>
                                        <p:tav tm="0">
                                          <p:val>
                                            <p:strVal val="0-#ppt_w/2"/>
                                          </p:val>
                                        </p:tav>
                                        <p:tav tm="100000">
                                          <p:val>
                                            <p:strVal val="#ppt_x"/>
                                          </p:val>
                                        </p:tav>
                                      </p:tavLst>
                                    </p:anim>
                                    <p:anim calcmode="lin" valueType="num">
                                      <p:cBhvr additive="base">
                                        <p:cTn id="106" dur="500" fill="hold"/>
                                        <p:tgtEl>
                                          <p:spTgt spid="335878"/>
                                        </p:tgtEl>
                                        <p:attrNameLst>
                                          <p:attrName>ppt_y</p:attrName>
                                        </p:attrNameLst>
                                      </p:cBhvr>
                                      <p:tavLst>
                                        <p:tav tm="0">
                                          <p:val>
                                            <p:strVal val="#ppt_y"/>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8" fill="hold" grpId="0" nodeType="clickEffect">
                                  <p:stCondLst>
                                    <p:cond delay="0"/>
                                  </p:stCondLst>
                                  <p:childTnLst>
                                    <p:set>
                                      <p:cBhvr>
                                        <p:cTn id="110" dur="1" fill="hold">
                                          <p:stCondLst>
                                            <p:cond delay="0"/>
                                          </p:stCondLst>
                                        </p:cTn>
                                        <p:tgtEl>
                                          <p:spTgt spid="335888"/>
                                        </p:tgtEl>
                                        <p:attrNameLst>
                                          <p:attrName>style.visibility</p:attrName>
                                        </p:attrNameLst>
                                      </p:cBhvr>
                                      <p:to>
                                        <p:strVal val="visible"/>
                                      </p:to>
                                    </p:set>
                                    <p:anim calcmode="lin" valueType="num">
                                      <p:cBhvr additive="base">
                                        <p:cTn id="111" dur="500" fill="hold"/>
                                        <p:tgtEl>
                                          <p:spTgt spid="335888"/>
                                        </p:tgtEl>
                                        <p:attrNameLst>
                                          <p:attrName>ppt_x</p:attrName>
                                        </p:attrNameLst>
                                      </p:cBhvr>
                                      <p:tavLst>
                                        <p:tav tm="0">
                                          <p:val>
                                            <p:strVal val="0-#ppt_w/2"/>
                                          </p:val>
                                        </p:tav>
                                        <p:tav tm="100000">
                                          <p:val>
                                            <p:strVal val="#ppt_x"/>
                                          </p:val>
                                        </p:tav>
                                      </p:tavLst>
                                    </p:anim>
                                    <p:anim calcmode="lin" valueType="num">
                                      <p:cBhvr additive="base">
                                        <p:cTn id="112" dur="500" fill="hold"/>
                                        <p:tgtEl>
                                          <p:spTgt spid="335888"/>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ntr" presetSubtype="8" fill="hold" grpId="0" nodeType="clickEffect">
                                  <p:stCondLst>
                                    <p:cond delay="0"/>
                                  </p:stCondLst>
                                  <p:childTnLst>
                                    <p:set>
                                      <p:cBhvr>
                                        <p:cTn id="116" dur="1" fill="hold">
                                          <p:stCondLst>
                                            <p:cond delay="0"/>
                                          </p:stCondLst>
                                        </p:cTn>
                                        <p:tgtEl>
                                          <p:spTgt spid="335887"/>
                                        </p:tgtEl>
                                        <p:attrNameLst>
                                          <p:attrName>style.visibility</p:attrName>
                                        </p:attrNameLst>
                                      </p:cBhvr>
                                      <p:to>
                                        <p:strVal val="visible"/>
                                      </p:to>
                                    </p:set>
                                    <p:anim calcmode="lin" valueType="num">
                                      <p:cBhvr additive="base">
                                        <p:cTn id="117" dur="500" fill="hold"/>
                                        <p:tgtEl>
                                          <p:spTgt spid="335887"/>
                                        </p:tgtEl>
                                        <p:attrNameLst>
                                          <p:attrName>ppt_x</p:attrName>
                                        </p:attrNameLst>
                                      </p:cBhvr>
                                      <p:tavLst>
                                        <p:tav tm="0">
                                          <p:val>
                                            <p:strVal val="0-#ppt_w/2"/>
                                          </p:val>
                                        </p:tav>
                                        <p:tav tm="100000">
                                          <p:val>
                                            <p:strVal val="#ppt_x"/>
                                          </p:val>
                                        </p:tav>
                                      </p:tavLst>
                                    </p:anim>
                                    <p:anim calcmode="lin" valueType="num">
                                      <p:cBhvr additive="base">
                                        <p:cTn id="118" dur="500" fill="hold"/>
                                        <p:tgtEl>
                                          <p:spTgt spid="335887"/>
                                        </p:tgtEl>
                                        <p:attrNameLst>
                                          <p:attrName>ppt_y</p:attrName>
                                        </p:attrNameLst>
                                      </p:cBhvr>
                                      <p:tavLst>
                                        <p:tav tm="0">
                                          <p:val>
                                            <p:strVal val="#ppt_y"/>
                                          </p:val>
                                        </p:tav>
                                        <p:tav tm="100000">
                                          <p:val>
                                            <p:strVal val="#ppt_y"/>
                                          </p:val>
                                        </p:tav>
                                      </p:tavLst>
                                    </p:anim>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grpId="0" nodeType="clickEffect">
                                  <p:stCondLst>
                                    <p:cond delay="0"/>
                                  </p:stCondLst>
                                  <p:childTnLst>
                                    <p:set>
                                      <p:cBhvr>
                                        <p:cTn id="122" dur="1" fill="hold">
                                          <p:stCondLst>
                                            <p:cond delay="0"/>
                                          </p:stCondLst>
                                        </p:cTn>
                                        <p:tgtEl>
                                          <p:spTgt spid="335889"/>
                                        </p:tgtEl>
                                        <p:attrNameLst>
                                          <p:attrName>style.visibility</p:attrName>
                                        </p:attrNameLst>
                                      </p:cBhvr>
                                      <p:to>
                                        <p:strVal val="visible"/>
                                      </p:to>
                                    </p:set>
                                    <p:anim calcmode="lin" valueType="num">
                                      <p:cBhvr additive="base">
                                        <p:cTn id="123" dur="500" fill="hold"/>
                                        <p:tgtEl>
                                          <p:spTgt spid="335889"/>
                                        </p:tgtEl>
                                        <p:attrNameLst>
                                          <p:attrName>ppt_x</p:attrName>
                                        </p:attrNameLst>
                                      </p:cBhvr>
                                      <p:tavLst>
                                        <p:tav tm="0">
                                          <p:val>
                                            <p:strVal val="0-#ppt_w/2"/>
                                          </p:val>
                                        </p:tav>
                                        <p:tav tm="100000">
                                          <p:val>
                                            <p:strVal val="#ppt_x"/>
                                          </p:val>
                                        </p:tav>
                                      </p:tavLst>
                                    </p:anim>
                                    <p:anim calcmode="lin" valueType="num">
                                      <p:cBhvr additive="base">
                                        <p:cTn id="124" dur="500" fill="hold"/>
                                        <p:tgtEl>
                                          <p:spTgt spid="335889"/>
                                        </p:tgtEl>
                                        <p:attrNameLst>
                                          <p:attrName>ppt_y</p:attrName>
                                        </p:attrNameLst>
                                      </p:cBhvr>
                                      <p:tavLst>
                                        <p:tav tm="0">
                                          <p:val>
                                            <p:strVal val="#ppt_y"/>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ntr" presetSubtype="8" fill="hold" nodeType="clickEffect">
                                  <p:stCondLst>
                                    <p:cond delay="0"/>
                                  </p:stCondLst>
                                  <p:childTnLst>
                                    <p:set>
                                      <p:cBhvr>
                                        <p:cTn id="128" dur="1" fill="hold">
                                          <p:stCondLst>
                                            <p:cond delay="0"/>
                                          </p:stCondLst>
                                        </p:cTn>
                                        <p:tgtEl>
                                          <p:spTgt spid="335885"/>
                                        </p:tgtEl>
                                        <p:attrNameLst>
                                          <p:attrName>style.visibility</p:attrName>
                                        </p:attrNameLst>
                                      </p:cBhvr>
                                      <p:to>
                                        <p:strVal val="visible"/>
                                      </p:to>
                                    </p:set>
                                    <p:anim calcmode="lin" valueType="num">
                                      <p:cBhvr additive="base">
                                        <p:cTn id="129" dur="500" fill="hold"/>
                                        <p:tgtEl>
                                          <p:spTgt spid="335885"/>
                                        </p:tgtEl>
                                        <p:attrNameLst>
                                          <p:attrName>ppt_x</p:attrName>
                                        </p:attrNameLst>
                                      </p:cBhvr>
                                      <p:tavLst>
                                        <p:tav tm="0">
                                          <p:val>
                                            <p:strVal val="0-#ppt_w/2"/>
                                          </p:val>
                                        </p:tav>
                                        <p:tav tm="100000">
                                          <p:val>
                                            <p:strVal val="#ppt_x"/>
                                          </p:val>
                                        </p:tav>
                                      </p:tavLst>
                                    </p:anim>
                                    <p:anim calcmode="lin" valueType="num">
                                      <p:cBhvr additive="base">
                                        <p:cTn id="130" dur="500" fill="hold"/>
                                        <p:tgtEl>
                                          <p:spTgt spid="335885"/>
                                        </p:tgtEl>
                                        <p:attrNameLst>
                                          <p:attrName>ppt_y</p:attrName>
                                        </p:attrNameLst>
                                      </p:cBhvr>
                                      <p:tavLst>
                                        <p:tav tm="0">
                                          <p:val>
                                            <p:strVal val="#ppt_y"/>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8" fill="hold" grpId="0" nodeType="clickEffect">
                                  <p:stCondLst>
                                    <p:cond delay="0"/>
                                  </p:stCondLst>
                                  <p:childTnLst>
                                    <p:set>
                                      <p:cBhvr>
                                        <p:cTn id="134" dur="1" fill="hold">
                                          <p:stCondLst>
                                            <p:cond delay="0"/>
                                          </p:stCondLst>
                                        </p:cTn>
                                        <p:tgtEl>
                                          <p:spTgt spid="335895"/>
                                        </p:tgtEl>
                                        <p:attrNameLst>
                                          <p:attrName>style.visibility</p:attrName>
                                        </p:attrNameLst>
                                      </p:cBhvr>
                                      <p:to>
                                        <p:strVal val="visible"/>
                                      </p:to>
                                    </p:set>
                                    <p:anim calcmode="lin" valueType="num">
                                      <p:cBhvr additive="base">
                                        <p:cTn id="135" dur="500" fill="hold"/>
                                        <p:tgtEl>
                                          <p:spTgt spid="335895"/>
                                        </p:tgtEl>
                                        <p:attrNameLst>
                                          <p:attrName>ppt_x</p:attrName>
                                        </p:attrNameLst>
                                      </p:cBhvr>
                                      <p:tavLst>
                                        <p:tav tm="0">
                                          <p:val>
                                            <p:strVal val="0-#ppt_w/2"/>
                                          </p:val>
                                        </p:tav>
                                        <p:tav tm="100000">
                                          <p:val>
                                            <p:strVal val="#ppt_x"/>
                                          </p:val>
                                        </p:tav>
                                      </p:tavLst>
                                    </p:anim>
                                    <p:anim calcmode="lin" valueType="num">
                                      <p:cBhvr additive="base">
                                        <p:cTn id="136" dur="500" fill="hold"/>
                                        <p:tgtEl>
                                          <p:spTgt spid="335895"/>
                                        </p:tgtEl>
                                        <p:attrNameLst>
                                          <p:attrName>ppt_y</p:attrName>
                                        </p:attrNameLst>
                                      </p:cBhvr>
                                      <p:tavLst>
                                        <p:tav tm="0">
                                          <p:val>
                                            <p:strVal val="#ppt_y"/>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8" fill="hold" grpId="0" nodeType="clickEffect">
                                  <p:stCondLst>
                                    <p:cond delay="0"/>
                                  </p:stCondLst>
                                  <p:childTnLst>
                                    <p:set>
                                      <p:cBhvr>
                                        <p:cTn id="140" dur="1" fill="hold">
                                          <p:stCondLst>
                                            <p:cond delay="0"/>
                                          </p:stCondLst>
                                        </p:cTn>
                                        <p:tgtEl>
                                          <p:spTgt spid="335883"/>
                                        </p:tgtEl>
                                        <p:attrNameLst>
                                          <p:attrName>style.visibility</p:attrName>
                                        </p:attrNameLst>
                                      </p:cBhvr>
                                      <p:to>
                                        <p:strVal val="visible"/>
                                      </p:to>
                                    </p:set>
                                    <p:anim calcmode="lin" valueType="num">
                                      <p:cBhvr additive="base">
                                        <p:cTn id="141" dur="500" fill="hold"/>
                                        <p:tgtEl>
                                          <p:spTgt spid="335883"/>
                                        </p:tgtEl>
                                        <p:attrNameLst>
                                          <p:attrName>ppt_x</p:attrName>
                                        </p:attrNameLst>
                                      </p:cBhvr>
                                      <p:tavLst>
                                        <p:tav tm="0">
                                          <p:val>
                                            <p:strVal val="0-#ppt_w/2"/>
                                          </p:val>
                                        </p:tav>
                                        <p:tav tm="100000">
                                          <p:val>
                                            <p:strVal val="#ppt_x"/>
                                          </p:val>
                                        </p:tav>
                                      </p:tavLst>
                                    </p:anim>
                                    <p:anim calcmode="lin" valueType="num">
                                      <p:cBhvr additive="base">
                                        <p:cTn id="142" dur="500" fill="hold"/>
                                        <p:tgtEl>
                                          <p:spTgt spid="335883"/>
                                        </p:tgtEl>
                                        <p:attrNameLst>
                                          <p:attrName>ppt_y</p:attrName>
                                        </p:attrNameLst>
                                      </p:cBhvr>
                                      <p:tavLst>
                                        <p:tav tm="0">
                                          <p:val>
                                            <p:strVal val="#ppt_y"/>
                                          </p:val>
                                        </p:tav>
                                        <p:tav tm="100000">
                                          <p:val>
                                            <p:strVal val="#ppt_y"/>
                                          </p:val>
                                        </p:tav>
                                      </p:tavLst>
                                    </p:anim>
                                  </p:childTnLst>
                                </p:cTn>
                              </p:par>
                            </p:childTnLst>
                          </p:cTn>
                        </p:par>
                      </p:childTnLst>
                    </p:cTn>
                  </p:par>
                  <p:par>
                    <p:cTn id="143" fill="hold">
                      <p:stCondLst>
                        <p:cond delay="indefinite"/>
                      </p:stCondLst>
                      <p:childTnLst>
                        <p:par>
                          <p:cTn id="144" fill="hold">
                            <p:stCondLst>
                              <p:cond delay="0"/>
                            </p:stCondLst>
                            <p:childTnLst>
                              <p:par>
                                <p:cTn id="145" presetID="2" presetClass="entr" presetSubtype="8" fill="hold" grpId="0" nodeType="clickEffect">
                                  <p:stCondLst>
                                    <p:cond delay="0"/>
                                  </p:stCondLst>
                                  <p:childTnLst>
                                    <p:set>
                                      <p:cBhvr>
                                        <p:cTn id="146" dur="1" fill="hold">
                                          <p:stCondLst>
                                            <p:cond delay="0"/>
                                          </p:stCondLst>
                                        </p:cTn>
                                        <p:tgtEl>
                                          <p:spTgt spid="335896"/>
                                        </p:tgtEl>
                                        <p:attrNameLst>
                                          <p:attrName>style.visibility</p:attrName>
                                        </p:attrNameLst>
                                      </p:cBhvr>
                                      <p:to>
                                        <p:strVal val="visible"/>
                                      </p:to>
                                    </p:set>
                                    <p:anim calcmode="lin" valueType="num">
                                      <p:cBhvr additive="base">
                                        <p:cTn id="147" dur="500" fill="hold"/>
                                        <p:tgtEl>
                                          <p:spTgt spid="335896"/>
                                        </p:tgtEl>
                                        <p:attrNameLst>
                                          <p:attrName>ppt_x</p:attrName>
                                        </p:attrNameLst>
                                      </p:cBhvr>
                                      <p:tavLst>
                                        <p:tav tm="0">
                                          <p:val>
                                            <p:strVal val="0-#ppt_w/2"/>
                                          </p:val>
                                        </p:tav>
                                        <p:tav tm="100000">
                                          <p:val>
                                            <p:strVal val="#ppt_x"/>
                                          </p:val>
                                        </p:tav>
                                      </p:tavLst>
                                    </p:anim>
                                    <p:anim calcmode="lin" valueType="num">
                                      <p:cBhvr additive="base">
                                        <p:cTn id="148" dur="500" fill="hold"/>
                                        <p:tgtEl>
                                          <p:spTgt spid="335896"/>
                                        </p:tgtEl>
                                        <p:attrNameLst>
                                          <p:attrName>ppt_y</p:attrName>
                                        </p:attrNameLst>
                                      </p:cBhvr>
                                      <p:tavLst>
                                        <p:tav tm="0">
                                          <p:val>
                                            <p:strVal val="#ppt_y"/>
                                          </p:val>
                                        </p:tav>
                                        <p:tav tm="100000">
                                          <p:val>
                                            <p:strVal val="#ppt_y"/>
                                          </p:val>
                                        </p:tav>
                                      </p:tavLst>
                                    </p:anim>
                                  </p:childTnLst>
                                </p:cTn>
                              </p:par>
                            </p:childTnLst>
                          </p:cTn>
                        </p:par>
                      </p:childTnLst>
                    </p:cTn>
                  </p:par>
                  <p:par>
                    <p:cTn id="149" fill="hold">
                      <p:stCondLst>
                        <p:cond delay="indefinite"/>
                      </p:stCondLst>
                      <p:childTnLst>
                        <p:par>
                          <p:cTn id="150" fill="hold">
                            <p:stCondLst>
                              <p:cond delay="0"/>
                            </p:stCondLst>
                            <p:childTnLst>
                              <p:par>
                                <p:cTn id="151" presetID="2" presetClass="entr" presetSubtype="8" fill="hold" grpId="0" nodeType="clickEffect">
                                  <p:stCondLst>
                                    <p:cond delay="0"/>
                                  </p:stCondLst>
                                  <p:childTnLst>
                                    <p:set>
                                      <p:cBhvr>
                                        <p:cTn id="152" dur="1" fill="hold">
                                          <p:stCondLst>
                                            <p:cond delay="0"/>
                                          </p:stCondLst>
                                        </p:cTn>
                                        <p:tgtEl>
                                          <p:spTgt spid="335884"/>
                                        </p:tgtEl>
                                        <p:attrNameLst>
                                          <p:attrName>style.visibility</p:attrName>
                                        </p:attrNameLst>
                                      </p:cBhvr>
                                      <p:to>
                                        <p:strVal val="visible"/>
                                      </p:to>
                                    </p:set>
                                    <p:anim calcmode="lin" valueType="num">
                                      <p:cBhvr additive="base">
                                        <p:cTn id="153" dur="500" fill="hold"/>
                                        <p:tgtEl>
                                          <p:spTgt spid="335884"/>
                                        </p:tgtEl>
                                        <p:attrNameLst>
                                          <p:attrName>ppt_x</p:attrName>
                                        </p:attrNameLst>
                                      </p:cBhvr>
                                      <p:tavLst>
                                        <p:tav tm="0">
                                          <p:val>
                                            <p:strVal val="0-#ppt_w/2"/>
                                          </p:val>
                                        </p:tav>
                                        <p:tav tm="100000">
                                          <p:val>
                                            <p:strVal val="#ppt_x"/>
                                          </p:val>
                                        </p:tav>
                                      </p:tavLst>
                                    </p:anim>
                                    <p:anim calcmode="lin" valueType="num">
                                      <p:cBhvr additive="base">
                                        <p:cTn id="154" dur="500" fill="hold"/>
                                        <p:tgtEl>
                                          <p:spTgt spid="335884"/>
                                        </p:tgtEl>
                                        <p:attrNameLst>
                                          <p:attrName>ppt_y</p:attrName>
                                        </p:attrNameLst>
                                      </p:cBhvr>
                                      <p:tavLst>
                                        <p:tav tm="0">
                                          <p:val>
                                            <p:strVal val="#ppt_y"/>
                                          </p:val>
                                        </p:tav>
                                        <p:tav tm="100000">
                                          <p:val>
                                            <p:strVal val="#ppt_y"/>
                                          </p:val>
                                        </p:tav>
                                      </p:tavLst>
                                    </p:anim>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grpId="0" nodeType="clickEffect">
                                  <p:stCondLst>
                                    <p:cond delay="0"/>
                                  </p:stCondLst>
                                  <p:childTnLst>
                                    <p:set>
                                      <p:cBhvr>
                                        <p:cTn id="158" dur="1" fill="hold">
                                          <p:stCondLst>
                                            <p:cond delay="0"/>
                                          </p:stCondLst>
                                        </p:cTn>
                                        <p:tgtEl>
                                          <p:spTgt spid="335897"/>
                                        </p:tgtEl>
                                        <p:attrNameLst>
                                          <p:attrName>style.visibility</p:attrName>
                                        </p:attrNameLst>
                                      </p:cBhvr>
                                      <p:to>
                                        <p:strVal val="visible"/>
                                      </p:to>
                                    </p:set>
                                    <p:anim calcmode="lin" valueType="num">
                                      <p:cBhvr additive="base">
                                        <p:cTn id="159" dur="500" fill="hold"/>
                                        <p:tgtEl>
                                          <p:spTgt spid="335897"/>
                                        </p:tgtEl>
                                        <p:attrNameLst>
                                          <p:attrName>ppt_x</p:attrName>
                                        </p:attrNameLst>
                                      </p:cBhvr>
                                      <p:tavLst>
                                        <p:tav tm="0">
                                          <p:val>
                                            <p:strVal val="0-#ppt_w/2"/>
                                          </p:val>
                                        </p:tav>
                                        <p:tav tm="100000">
                                          <p:val>
                                            <p:strVal val="#ppt_x"/>
                                          </p:val>
                                        </p:tav>
                                      </p:tavLst>
                                    </p:anim>
                                    <p:anim calcmode="lin" valueType="num">
                                      <p:cBhvr additive="base">
                                        <p:cTn id="160" dur="500" fill="hold"/>
                                        <p:tgtEl>
                                          <p:spTgt spid="335897"/>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 presetClass="entr" presetSubtype="8" fill="hold" grpId="0" nodeType="clickEffect">
                                  <p:stCondLst>
                                    <p:cond delay="0"/>
                                  </p:stCondLst>
                                  <p:childTnLst>
                                    <p:set>
                                      <p:cBhvr>
                                        <p:cTn id="164" dur="1" fill="hold">
                                          <p:stCondLst>
                                            <p:cond delay="0"/>
                                          </p:stCondLst>
                                        </p:cTn>
                                        <p:tgtEl>
                                          <p:spTgt spid="335886"/>
                                        </p:tgtEl>
                                        <p:attrNameLst>
                                          <p:attrName>style.visibility</p:attrName>
                                        </p:attrNameLst>
                                      </p:cBhvr>
                                      <p:to>
                                        <p:strVal val="visible"/>
                                      </p:to>
                                    </p:set>
                                    <p:anim calcmode="lin" valueType="num">
                                      <p:cBhvr additive="base">
                                        <p:cTn id="165" dur="500" fill="hold"/>
                                        <p:tgtEl>
                                          <p:spTgt spid="335886"/>
                                        </p:tgtEl>
                                        <p:attrNameLst>
                                          <p:attrName>ppt_x</p:attrName>
                                        </p:attrNameLst>
                                      </p:cBhvr>
                                      <p:tavLst>
                                        <p:tav tm="0">
                                          <p:val>
                                            <p:strVal val="0-#ppt_w/2"/>
                                          </p:val>
                                        </p:tav>
                                        <p:tav tm="100000">
                                          <p:val>
                                            <p:strVal val="#ppt_x"/>
                                          </p:val>
                                        </p:tav>
                                      </p:tavLst>
                                    </p:anim>
                                    <p:anim calcmode="lin" valueType="num">
                                      <p:cBhvr additive="base">
                                        <p:cTn id="166" dur="500" fill="hold"/>
                                        <p:tgtEl>
                                          <p:spTgt spid="335886"/>
                                        </p:tgtEl>
                                        <p:attrNameLst>
                                          <p:attrName>ppt_y</p:attrName>
                                        </p:attrNameLst>
                                      </p:cBhvr>
                                      <p:tavLst>
                                        <p:tav tm="0">
                                          <p:val>
                                            <p:strVal val="#ppt_y"/>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2" presetClass="entr" presetSubtype="8" fill="hold" grpId="0" nodeType="clickEffect">
                                  <p:stCondLst>
                                    <p:cond delay="0"/>
                                  </p:stCondLst>
                                  <p:childTnLst>
                                    <p:set>
                                      <p:cBhvr>
                                        <p:cTn id="170" dur="1" fill="hold">
                                          <p:stCondLst>
                                            <p:cond delay="0"/>
                                          </p:stCondLst>
                                        </p:cTn>
                                        <p:tgtEl>
                                          <p:spTgt spid="335894"/>
                                        </p:tgtEl>
                                        <p:attrNameLst>
                                          <p:attrName>style.visibility</p:attrName>
                                        </p:attrNameLst>
                                      </p:cBhvr>
                                      <p:to>
                                        <p:strVal val="visible"/>
                                      </p:to>
                                    </p:set>
                                    <p:anim calcmode="lin" valueType="num">
                                      <p:cBhvr additive="base">
                                        <p:cTn id="171" dur="500" fill="hold"/>
                                        <p:tgtEl>
                                          <p:spTgt spid="335894"/>
                                        </p:tgtEl>
                                        <p:attrNameLst>
                                          <p:attrName>ppt_x</p:attrName>
                                        </p:attrNameLst>
                                      </p:cBhvr>
                                      <p:tavLst>
                                        <p:tav tm="0">
                                          <p:val>
                                            <p:strVal val="0-#ppt_w/2"/>
                                          </p:val>
                                        </p:tav>
                                        <p:tav tm="100000">
                                          <p:val>
                                            <p:strVal val="#ppt_x"/>
                                          </p:val>
                                        </p:tav>
                                      </p:tavLst>
                                    </p:anim>
                                    <p:anim calcmode="lin" valueType="num">
                                      <p:cBhvr additive="base">
                                        <p:cTn id="172" dur="500" fill="hold"/>
                                        <p:tgtEl>
                                          <p:spTgt spid="3358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5875" grpId="0" animBg="1" autoUpdateAnimBg="0"/>
      <p:bldP spid="335876" grpId="0" animBg="1" autoUpdateAnimBg="0"/>
      <p:bldP spid="335877" grpId="0" animBg="1" autoUpdateAnimBg="0"/>
      <p:bldP spid="335878" grpId="0" animBg="1" autoUpdateAnimBg="0"/>
      <p:bldP spid="335879" grpId="0" animBg="1" autoUpdateAnimBg="0"/>
      <p:bldP spid="335880" grpId="0" animBg="1" autoUpdateAnimBg="0"/>
      <p:bldP spid="335881" grpId="0" animBg="1" autoUpdateAnimBg="0"/>
      <p:bldP spid="335882" grpId="0" animBg="1" autoUpdateAnimBg="0"/>
      <p:bldP spid="335883" grpId="0" animBg="1" autoUpdateAnimBg="0"/>
      <p:bldP spid="335884" grpId="0" animBg="1" autoUpdateAnimBg="0"/>
      <p:bldP spid="335886" grpId="0" animBg="1" autoUpdateAnimBg="0"/>
      <p:bldP spid="335887" grpId="0" animBg="1" autoUpdateAnimBg="0"/>
      <p:bldP spid="335888" grpId="0" animBg="1"/>
      <p:bldP spid="335889" grpId="0" animBg="1"/>
      <p:bldP spid="335890" grpId="0" animBg="1"/>
      <p:bldP spid="335891" grpId="0" animBg="1"/>
      <p:bldP spid="335892" grpId="0" animBg="1"/>
      <p:bldP spid="335893" grpId="0" animBg="1"/>
      <p:bldP spid="335894" grpId="0" animBg="1"/>
      <p:bldP spid="335895" grpId="0" animBg="1"/>
      <p:bldP spid="335896" grpId="0" animBg="1"/>
      <p:bldP spid="335897" grpId="0" animBg="1"/>
      <p:bldP spid="335898" grpId="0" animBg="1"/>
      <p:bldP spid="335899" grpId="0" animBg="1"/>
      <p:bldP spid="335900" grpId="0" autoUpdateAnimBg="0"/>
      <p:bldP spid="335901" grpId="0" autoUpdateAnimBg="0"/>
      <p:bldP spid="335902" grpId="0" autoUpdateAnimBg="0"/>
      <p:bldP spid="32" grpId="0"/>
      <p:bldP spid="33"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内容占位符 2"/>
          <p:cNvSpPr>
            <a:spLocks noGrp="1"/>
          </p:cNvSpPr>
          <p:nvPr>
            <p:ph idx="1"/>
          </p:nvPr>
        </p:nvSpPr>
        <p:spPr>
          <a:xfrm>
            <a:off x="323528" y="1196752"/>
            <a:ext cx="3960440" cy="914400"/>
          </a:xfrm>
        </p:spPr>
        <p:txBody>
          <a:bodyPr/>
          <a:lstStyle/>
          <a:p>
            <a:pPr eaLnBrk="1" hangingPunct="1">
              <a:lnSpc>
                <a:spcPct val="113000"/>
              </a:lnSpc>
              <a:spcBef>
                <a:spcPts val="600"/>
              </a:spcBef>
              <a:spcAft>
                <a:spcPts val="600"/>
              </a:spcAft>
            </a:pPr>
            <a:r>
              <a:rPr lang="zh-CN" altLang="en-US" sz="2400" dirty="0" smtClean="0"/>
              <a:t>阶段三</a:t>
            </a:r>
            <a:endParaRPr lang="en-US" altLang="zh-CN" sz="2400" dirty="0" smtClean="0"/>
          </a:p>
          <a:p>
            <a:pPr eaLnBrk="1" hangingPunct="1">
              <a:lnSpc>
                <a:spcPct val="113000"/>
              </a:lnSpc>
              <a:spcBef>
                <a:spcPts val="600"/>
              </a:spcBef>
              <a:spcAft>
                <a:spcPts val="600"/>
              </a:spcAft>
            </a:pPr>
            <a:r>
              <a:rPr lang="zh-CN" altLang="en-US" sz="2400" dirty="0" smtClean="0"/>
              <a:t>逻辑结构设计是将概念模型从</a:t>
            </a:r>
            <a:r>
              <a:rPr lang="en-US" altLang="zh-CN" sz="2400" dirty="0" smtClean="0"/>
              <a:t>E-R</a:t>
            </a:r>
            <a:r>
              <a:rPr lang="zh-CN" altLang="en-US" sz="2400" dirty="0" smtClean="0"/>
              <a:t>图转换成某种数据库管理系统支持的数据模型，一般是转换为关系数据模型。</a:t>
            </a:r>
          </a:p>
        </p:txBody>
      </p:sp>
      <p:pic>
        <p:nvPicPr>
          <p:cNvPr id="3" name="Picture 4" descr="5t9"/>
          <p:cNvPicPr>
            <a:picLocks noChangeAspect="1" noChangeArrowheads="1"/>
          </p:cNvPicPr>
          <p:nvPr/>
        </p:nvPicPr>
        <p:blipFill>
          <a:blip r:embed="rId4" cstate="print"/>
          <a:srcRect/>
          <a:stretch>
            <a:fillRect/>
          </a:stretch>
        </p:blipFill>
        <p:spPr bwMode="auto">
          <a:xfrm>
            <a:off x="4716016" y="1412776"/>
            <a:ext cx="3073400" cy="4876800"/>
          </a:xfrm>
          <a:prstGeom prst="rect">
            <a:avLst/>
          </a:prstGeom>
          <a:noFill/>
          <a:ln w="9525">
            <a:noFill/>
            <a:miter lim="800000"/>
            <a:headEnd/>
            <a:tailEnd/>
          </a:ln>
        </p:spPr>
      </p:pic>
      <p:sp>
        <p:nvSpPr>
          <p:cNvPr id="5" name="Text Box 5"/>
          <p:cNvSpPr txBox="1">
            <a:spLocks noChangeArrowheads="1"/>
          </p:cNvSpPr>
          <p:nvPr/>
        </p:nvSpPr>
        <p:spPr bwMode="auto">
          <a:xfrm>
            <a:off x="4704758" y="6341638"/>
            <a:ext cx="3581400" cy="366713"/>
          </a:xfrm>
          <a:prstGeom prst="rect">
            <a:avLst/>
          </a:prstGeom>
          <a:noFill/>
          <a:ln w="9525">
            <a:noFill/>
            <a:miter lim="800000"/>
            <a:headEnd/>
            <a:tailEnd/>
          </a:ln>
        </p:spPr>
        <p:txBody>
          <a:bodyPr>
            <a:spAutoFit/>
          </a:bodyPr>
          <a:lstStyle/>
          <a:p>
            <a:pPr>
              <a:spcBef>
                <a:spcPct val="50000"/>
              </a:spcBef>
            </a:pPr>
            <a:r>
              <a:rPr lang="en-US" altLang="zh-CN" dirty="0" smtClean="0"/>
              <a:t>ER</a:t>
            </a:r>
            <a:r>
              <a:rPr lang="zh-CN" altLang="en-US" dirty="0"/>
              <a:t>模型与关系数据库结构</a:t>
            </a:r>
          </a:p>
        </p:txBody>
      </p:sp>
    </p:spTree>
    <p:custDataLst>
      <p:tags r:id="rId1"/>
    </p:custDataLst>
    <p:extLst>
      <p:ext uri="{BB962C8B-B14F-4D97-AF65-F5344CB8AC3E}">
        <p14:creationId xmlns:p14="http://schemas.microsoft.com/office/powerpoint/2010/main" xmlns="" val="3739959338"/>
      </p:ext>
    </p:extLst>
  </p:cSld>
  <p:clrMapOvr>
    <a:masterClrMapping/>
  </p:clrMapOvr>
  <p:transition>
    <p:pull dir="rd"/>
    <p:sndAc>
      <p:stSnd>
        <p:snd r:embed="rId3" name="chimes.wav"/>
      </p:stSnd>
    </p:sndAc>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p:cNvSpPr>
            <a:spLocks noGrp="1"/>
          </p:cNvSpPr>
          <p:nvPr>
            <p:ph type="title"/>
          </p:nvPr>
        </p:nvSpPr>
        <p:spPr/>
        <p:txBody>
          <a:bodyPr/>
          <a:lstStyle/>
          <a:p>
            <a:pPr eaLnBrk="1" hangingPunct="1">
              <a:defRPr/>
            </a:pPr>
            <a:r>
              <a:rPr lang="zh-CN" altLang="en-US" smtClean="0"/>
              <a:t>练习</a:t>
            </a:r>
          </a:p>
        </p:txBody>
      </p:sp>
      <p:sp>
        <p:nvSpPr>
          <p:cNvPr id="3" name="内容占位符 2"/>
          <p:cNvSpPr>
            <a:spLocks noGrp="1"/>
          </p:cNvSpPr>
          <p:nvPr>
            <p:ph idx="1"/>
          </p:nvPr>
        </p:nvSpPr>
        <p:spPr/>
        <p:txBody>
          <a:bodyPr/>
          <a:lstStyle/>
          <a:p>
            <a:pPr eaLnBrk="1" hangingPunct="1">
              <a:lnSpc>
                <a:spcPct val="113000"/>
              </a:lnSpc>
              <a:spcBef>
                <a:spcPts val="0"/>
              </a:spcBef>
              <a:defRPr/>
            </a:pPr>
            <a:r>
              <a:rPr lang="zh-CN" altLang="en-US" sz="2400" dirty="0" smtClean="0"/>
              <a:t>某企业集团有若干工厂</a:t>
            </a:r>
            <a:r>
              <a:rPr lang="en-US" altLang="zh-CN" sz="2400" dirty="0" smtClean="0"/>
              <a:t>,</a:t>
            </a:r>
            <a:r>
              <a:rPr lang="zh-CN" altLang="en-US" sz="2400" dirty="0" smtClean="0"/>
              <a:t>每个工厂生产多种产品且每一种产品可以在多个工厂生产</a:t>
            </a:r>
            <a:r>
              <a:rPr lang="en-US" altLang="zh-CN" sz="2400" dirty="0" smtClean="0"/>
              <a:t>,</a:t>
            </a:r>
            <a:r>
              <a:rPr lang="zh-CN" altLang="en-US" sz="2400" dirty="0" smtClean="0"/>
              <a:t>每个工厂按照固定的计划数量生产产品</a:t>
            </a:r>
            <a:r>
              <a:rPr lang="zh-CN" altLang="en-US" sz="2400" dirty="0"/>
              <a:t>；</a:t>
            </a:r>
            <a:r>
              <a:rPr lang="zh-CN" altLang="en-US" sz="2400" dirty="0" smtClean="0"/>
              <a:t>每个工厂聘用多名职工</a:t>
            </a:r>
            <a:r>
              <a:rPr lang="en-US" altLang="zh-CN" sz="2400" dirty="0" smtClean="0"/>
              <a:t>,</a:t>
            </a:r>
            <a:r>
              <a:rPr lang="zh-CN" altLang="en-US" sz="2400" dirty="0" smtClean="0"/>
              <a:t>且每名职工只能在一个工厂工作</a:t>
            </a:r>
            <a:r>
              <a:rPr lang="zh-CN" altLang="en-US" sz="2400" dirty="0"/>
              <a:t>，</a:t>
            </a:r>
            <a:r>
              <a:rPr lang="zh-CN" altLang="en-US" sz="2400" dirty="0" smtClean="0"/>
              <a:t>工厂聘用职工有聘期和工资。工厂的属性有工厂编号、厂名、地址，产品的属性有产品编号、产品名、规格，职工的属性有职工号、姓名</a:t>
            </a:r>
            <a:endParaRPr lang="en-US" altLang="zh-CN" sz="2400" dirty="0" smtClean="0"/>
          </a:p>
          <a:p>
            <a:pPr marL="457200" indent="-457200" eaLnBrk="1" hangingPunct="1">
              <a:lnSpc>
                <a:spcPct val="113000"/>
              </a:lnSpc>
              <a:spcBef>
                <a:spcPts val="0"/>
              </a:spcBef>
              <a:buFont typeface="Wingdings" pitchFamily="2" charset="2"/>
              <a:buAutoNum type="arabicParenBoth"/>
              <a:defRPr/>
            </a:pPr>
            <a:r>
              <a:rPr lang="zh-CN" altLang="en-US" sz="2400" dirty="0" smtClean="0"/>
              <a:t>根据上述语义画出</a:t>
            </a:r>
            <a:r>
              <a:rPr lang="en-US" altLang="zh-CN" sz="2400" dirty="0" smtClean="0"/>
              <a:t>ER</a:t>
            </a:r>
            <a:r>
              <a:rPr lang="zh-CN" altLang="en-US" sz="2400" dirty="0" smtClean="0"/>
              <a:t>图，在</a:t>
            </a:r>
            <a:r>
              <a:rPr lang="en-US" altLang="zh-CN" sz="2400" dirty="0" smtClean="0"/>
              <a:t>ER</a:t>
            </a:r>
            <a:r>
              <a:rPr lang="zh-CN" altLang="en-US" sz="2400" dirty="0" smtClean="0"/>
              <a:t>图中注明实体的属性、联系的类型以及实体标识符。</a:t>
            </a:r>
            <a:endParaRPr lang="en-US" altLang="zh-CN" sz="2400" dirty="0" smtClean="0"/>
          </a:p>
          <a:p>
            <a:pPr marL="457200" indent="-457200" eaLnBrk="1" hangingPunct="1">
              <a:lnSpc>
                <a:spcPct val="113000"/>
              </a:lnSpc>
              <a:spcBef>
                <a:spcPts val="0"/>
              </a:spcBef>
              <a:buFont typeface="Wingdings" pitchFamily="2" charset="2"/>
              <a:buAutoNum type="arabicParenBoth"/>
              <a:defRPr/>
            </a:pPr>
            <a:r>
              <a:rPr lang="zh-CN" altLang="en-US" sz="2400" dirty="0" smtClean="0"/>
              <a:t>将</a:t>
            </a:r>
            <a:r>
              <a:rPr lang="en-US" altLang="zh-CN" sz="2400" dirty="0" smtClean="0"/>
              <a:t>ER</a:t>
            </a:r>
            <a:r>
              <a:rPr lang="zh-CN" altLang="en-US" sz="2400" dirty="0" smtClean="0"/>
              <a:t>模型转换成关系模型，并指出每个关系模式的主键（主码）</a:t>
            </a:r>
            <a:endParaRPr lang="zh-CN" alt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684213" y="2924175"/>
            <a:ext cx="7632700" cy="3529013"/>
            <a:chOff x="2700" y="1596"/>
            <a:chExt cx="6840" cy="3900"/>
          </a:xfrm>
        </p:grpSpPr>
        <p:grpSp>
          <p:nvGrpSpPr>
            <p:cNvPr id="3" name="Group 5"/>
            <p:cNvGrpSpPr>
              <a:grpSpLocks/>
            </p:cNvGrpSpPr>
            <p:nvPr/>
          </p:nvGrpSpPr>
          <p:grpSpPr bwMode="auto">
            <a:xfrm>
              <a:off x="2700" y="1596"/>
              <a:ext cx="5220" cy="3123"/>
              <a:chOff x="3420" y="1908"/>
              <a:chExt cx="5220" cy="3123"/>
            </a:xfrm>
          </p:grpSpPr>
          <p:sp>
            <p:nvSpPr>
              <p:cNvPr id="8204" name="Rectangle 6"/>
              <p:cNvSpPr>
                <a:spLocks noChangeArrowheads="1"/>
              </p:cNvSpPr>
              <p:nvPr/>
            </p:nvSpPr>
            <p:spPr bwMode="auto">
              <a:xfrm>
                <a:off x="5040" y="2847"/>
                <a:ext cx="1980" cy="2184"/>
              </a:xfrm>
              <a:prstGeom prst="rect">
                <a:avLst/>
              </a:prstGeom>
              <a:solidFill>
                <a:srgbClr val="FFFFFF"/>
              </a:solidFill>
              <a:ln w="9525">
                <a:solidFill>
                  <a:srgbClr val="000000"/>
                </a:solidFill>
                <a:prstDash val="dash"/>
                <a:miter lim="800000"/>
                <a:headEnd/>
                <a:tailEnd/>
              </a:ln>
            </p:spPr>
            <p:txBody>
              <a:bodyPr/>
              <a:lstStyle/>
              <a:p>
                <a:endParaRPr lang="zh-CN" altLang="en-US"/>
              </a:p>
            </p:txBody>
          </p:sp>
          <p:sp>
            <p:nvSpPr>
              <p:cNvPr id="8205" name="Text Box 7"/>
              <p:cNvSpPr txBox="1">
                <a:spLocks noChangeArrowheads="1"/>
              </p:cNvSpPr>
              <p:nvPr/>
            </p:nvSpPr>
            <p:spPr bwMode="auto">
              <a:xfrm>
                <a:off x="3420" y="1908"/>
                <a:ext cx="540" cy="2652"/>
              </a:xfrm>
              <a:prstGeom prst="rect">
                <a:avLst/>
              </a:prstGeom>
              <a:solidFill>
                <a:srgbClr val="FFFFFF"/>
              </a:solidFill>
              <a:ln w="9525">
                <a:solidFill>
                  <a:srgbClr val="000000"/>
                </a:solidFill>
                <a:miter lim="800000"/>
                <a:headEnd/>
                <a:tailEnd/>
              </a:ln>
            </p:spPr>
            <p:txBody>
              <a:bodyPr/>
              <a:lstStyle/>
              <a:p>
                <a:pPr algn="ctr"/>
                <a:endParaRPr lang="en-US" altLang="zh-CN" sz="900">
                  <a:latin typeface="Times New Roman" pitchFamily="18" charset="0"/>
                </a:endParaRPr>
              </a:p>
              <a:p>
                <a:pPr algn="ctr"/>
                <a:endParaRPr lang="en-US" altLang="zh-CN" sz="2000">
                  <a:latin typeface="Times New Roman" pitchFamily="18" charset="0"/>
                </a:endParaRPr>
              </a:p>
              <a:p>
                <a:pPr algn="ctr"/>
                <a:r>
                  <a:rPr lang="zh-CN" altLang="en-US" sz="2000">
                    <a:latin typeface="Times New Roman" pitchFamily="18" charset="0"/>
                  </a:rPr>
                  <a:t>输入设备</a:t>
                </a:r>
                <a:endParaRPr lang="zh-CN" altLang="en-US" sz="2000"/>
              </a:p>
            </p:txBody>
          </p:sp>
          <p:sp>
            <p:nvSpPr>
              <p:cNvPr id="8206" name="Text Box 8"/>
              <p:cNvSpPr txBox="1">
                <a:spLocks noChangeArrowheads="1"/>
              </p:cNvSpPr>
              <p:nvPr/>
            </p:nvSpPr>
            <p:spPr bwMode="auto">
              <a:xfrm>
                <a:off x="8100" y="1908"/>
                <a:ext cx="540" cy="2652"/>
              </a:xfrm>
              <a:prstGeom prst="rect">
                <a:avLst/>
              </a:prstGeom>
              <a:solidFill>
                <a:srgbClr val="FFFFFF"/>
              </a:solidFill>
              <a:ln w="9525">
                <a:solidFill>
                  <a:srgbClr val="000000"/>
                </a:solidFill>
                <a:miter lim="800000"/>
                <a:headEnd/>
                <a:tailEnd/>
              </a:ln>
            </p:spPr>
            <p:txBody>
              <a:bodyPr/>
              <a:lstStyle/>
              <a:p>
                <a:pPr algn="ctr"/>
                <a:endParaRPr lang="en-US" altLang="zh-CN" sz="900">
                  <a:latin typeface="Times New Roman" pitchFamily="18" charset="0"/>
                </a:endParaRPr>
              </a:p>
              <a:p>
                <a:pPr algn="ctr"/>
                <a:endParaRPr lang="en-US" altLang="zh-CN" sz="2000">
                  <a:latin typeface="Times New Roman" pitchFamily="18" charset="0"/>
                </a:endParaRPr>
              </a:p>
              <a:p>
                <a:pPr algn="ctr"/>
                <a:r>
                  <a:rPr lang="zh-CN" altLang="en-US" sz="2000">
                    <a:latin typeface="Times New Roman" pitchFamily="18" charset="0"/>
                  </a:rPr>
                  <a:t>输出设备</a:t>
                </a:r>
                <a:endParaRPr lang="zh-CN" altLang="en-US" sz="2000"/>
              </a:p>
            </p:txBody>
          </p:sp>
          <p:sp>
            <p:nvSpPr>
              <p:cNvPr id="8207" name="Text Box 9"/>
              <p:cNvSpPr txBox="1">
                <a:spLocks noChangeArrowheads="1"/>
              </p:cNvSpPr>
              <p:nvPr/>
            </p:nvSpPr>
            <p:spPr bwMode="auto">
              <a:xfrm>
                <a:off x="5220" y="2064"/>
                <a:ext cx="162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存储器</a:t>
                </a:r>
                <a:endParaRPr lang="zh-CN" altLang="en-US" sz="2000"/>
              </a:p>
            </p:txBody>
          </p:sp>
          <p:sp>
            <p:nvSpPr>
              <p:cNvPr id="8208" name="Text Box 10"/>
              <p:cNvSpPr txBox="1">
                <a:spLocks noChangeArrowheads="1"/>
              </p:cNvSpPr>
              <p:nvPr/>
            </p:nvSpPr>
            <p:spPr bwMode="auto">
              <a:xfrm>
                <a:off x="5220" y="3000"/>
                <a:ext cx="162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运算器</a:t>
                </a:r>
                <a:endParaRPr lang="zh-CN" altLang="en-US" sz="2000"/>
              </a:p>
            </p:txBody>
          </p:sp>
          <p:sp>
            <p:nvSpPr>
              <p:cNvPr id="8209" name="Text Box 11"/>
              <p:cNvSpPr txBox="1">
                <a:spLocks noChangeArrowheads="1"/>
              </p:cNvSpPr>
              <p:nvPr/>
            </p:nvSpPr>
            <p:spPr bwMode="auto">
              <a:xfrm>
                <a:off x="5220" y="3936"/>
                <a:ext cx="1620" cy="624"/>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控制器</a:t>
                </a:r>
                <a:endParaRPr lang="zh-CN" altLang="en-US" sz="2000"/>
              </a:p>
            </p:txBody>
          </p:sp>
          <p:sp>
            <p:nvSpPr>
              <p:cNvPr id="8210" name="AutoShape 12"/>
              <p:cNvSpPr>
                <a:spLocks noChangeArrowheads="1"/>
              </p:cNvSpPr>
              <p:nvPr/>
            </p:nvSpPr>
            <p:spPr bwMode="auto">
              <a:xfrm>
                <a:off x="3960" y="2064"/>
                <a:ext cx="1260" cy="159"/>
              </a:xfrm>
              <a:prstGeom prst="rightArrow">
                <a:avLst>
                  <a:gd name="adj1" fmla="val 50000"/>
                  <a:gd name="adj2" fmla="val 198113"/>
                </a:avLst>
              </a:prstGeom>
              <a:solidFill>
                <a:srgbClr val="FFFFFF"/>
              </a:solidFill>
              <a:ln w="9525">
                <a:solidFill>
                  <a:srgbClr val="000000"/>
                </a:solidFill>
                <a:miter lim="800000"/>
                <a:headEnd/>
                <a:tailEnd/>
              </a:ln>
            </p:spPr>
            <p:txBody>
              <a:bodyPr/>
              <a:lstStyle/>
              <a:p>
                <a:endParaRPr lang="zh-CN" altLang="en-US"/>
              </a:p>
            </p:txBody>
          </p:sp>
          <p:sp>
            <p:nvSpPr>
              <p:cNvPr id="8211" name="AutoShape 13"/>
              <p:cNvSpPr>
                <a:spLocks noChangeArrowheads="1"/>
              </p:cNvSpPr>
              <p:nvPr/>
            </p:nvSpPr>
            <p:spPr bwMode="auto">
              <a:xfrm>
                <a:off x="6840" y="2064"/>
                <a:ext cx="1260" cy="156"/>
              </a:xfrm>
              <a:prstGeom prst="rightArrow">
                <a:avLst>
                  <a:gd name="adj1" fmla="val 50000"/>
                  <a:gd name="adj2" fmla="val 201923"/>
                </a:avLst>
              </a:prstGeom>
              <a:solidFill>
                <a:srgbClr val="FFFFFF"/>
              </a:solidFill>
              <a:ln w="9525">
                <a:solidFill>
                  <a:srgbClr val="000000"/>
                </a:solidFill>
                <a:miter lim="800000"/>
                <a:headEnd/>
                <a:tailEnd/>
              </a:ln>
            </p:spPr>
            <p:txBody>
              <a:bodyPr/>
              <a:lstStyle/>
              <a:p>
                <a:endParaRPr lang="zh-CN" altLang="en-US"/>
              </a:p>
            </p:txBody>
          </p:sp>
          <p:sp>
            <p:nvSpPr>
              <p:cNvPr id="8212" name="AutoShape 14"/>
              <p:cNvSpPr>
                <a:spLocks noChangeArrowheads="1"/>
              </p:cNvSpPr>
              <p:nvPr/>
            </p:nvSpPr>
            <p:spPr bwMode="auto">
              <a:xfrm>
                <a:off x="5580" y="2532"/>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a:p>
            </p:txBody>
          </p:sp>
          <p:sp>
            <p:nvSpPr>
              <p:cNvPr id="8213" name="AutoShape 15"/>
              <p:cNvSpPr>
                <a:spLocks noChangeArrowheads="1"/>
              </p:cNvSpPr>
              <p:nvPr/>
            </p:nvSpPr>
            <p:spPr bwMode="auto">
              <a:xfrm>
                <a:off x="6300" y="2532"/>
                <a:ext cx="180" cy="468"/>
              </a:xfrm>
              <a:prstGeom prst="down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a:p>
            </p:txBody>
          </p:sp>
          <p:sp>
            <p:nvSpPr>
              <p:cNvPr id="8214" name="Text Box 16"/>
              <p:cNvSpPr txBox="1">
                <a:spLocks noChangeArrowheads="1"/>
              </p:cNvSpPr>
              <p:nvPr/>
            </p:nvSpPr>
            <p:spPr bwMode="auto">
              <a:xfrm>
                <a:off x="5400" y="4560"/>
                <a:ext cx="1260" cy="468"/>
              </a:xfrm>
              <a:prstGeom prst="rect">
                <a:avLst/>
              </a:prstGeom>
              <a:noFill/>
              <a:ln w="9525" algn="ctr">
                <a:noFill/>
                <a:prstDash val="sysDot"/>
                <a:miter lim="800000"/>
                <a:headEnd/>
                <a:tailEnd/>
              </a:ln>
            </p:spPr>
            <p:txBody>
              <a:bodyPr/>
              <a:lstStyle/>
              <a:p>
                <a:pPr algn="ctr"/>
                <a:r>
                  <a:rPr lang="en-US" altLang="zh-CN" sz="900">
                    <a:latin typeface="Times New Roman" pitchFamily="18" charset="0"/>
                  </a:rPr>
                  <a:t>CPU</a:t>
                </a:r>
                <a:endParaRPr lang="en-US" altLang="zh-CN"/>
              </a:p>
            </p:txBody>
          </p:sp>
          <p:sp>
            <p:nvSpPr>
              <p:cNvPr id="8215" name="Line 17"/>
              <p:cNvSpPr>
                <a:spLocks noChangeShapeType="1"/>
              </p:cNvSpPr>
              <p:nvPr/>
            </p:nvSpPr>
            <p:spPr bwMode="auto">
              <a:xfrm>
                <a:off x="5580" y="3468"/>
                <a:ext cx="0" cy="468"/>
              </a:xfrm>
              <a:prstGeom prst="line">
                <a:avLst/>
              </a:prstGeom>
              <a:noFill/>
              <a:ln w="9525">
                <a:solidFill>
                  <a:srgbClr val="000000"/>
                </a:solidFill>
                <a:prstDash val="sysDot"/>
                <a:round/>
                <a:headEnd/>
                <a:tailEnd type="triangle" w="med" len="med"/>
              </a:ln>
            </p:spPr>
            <p:txBody>
              <a:bodyPr/>
              <a:lstStyle/>
              <a:p>
                <a:endParaRPr lang="zh-CN" altLang="en-US"/>
              </a:p>
            </p:txBody>
          </p:sp>
          <p:sp>
            <p:nvSpPr>
              <p:cNvPr id="8216" name="Line 18"/>
              <p:cNvSpPr>
                <a:spLocks noChangeShapeType="1"/>
              </p:cNvSpPr>
              <p:nvPr/>
            </p:nvSpPr>
            <p:spPr bwMode="auto">
              <a:xfrm flipV="1">
                <a:off x="6480" y="3468"/>
                <a:ext cx="0" cy="468"/>
              </a:xfrm>
              <a:prstGeom prst="line">
                <a:avLst/>
              </a:prstGeom>
              <a:noFill/>
              <a:ln w="9525">
                <a:solidFill>
                  <a:srgbClr val="000000"/>
                </a:solidFill>
                <a:prstDash val="sysDot"/>
                <a:round/>
                <a:headEnd/>
                <a:tailEnd type="triangle" w="med" len="med"/>
              </a:ln>
            </p:spPr>
            <p:txBody>
              <a:bodyPr/>
              <a:lstStyle/>
              <a:p>
                <a:endParaRPr lang="zh-CN" altLang="en-US"/>
              </a:p>
            </p:txBody>
          </p:sp>
          <p:sp>
            <p:nvSpPr>
              <p:cNvPr id="8217" name="Line 19"/>
              <p:cNvSpPr>
                <a:spLocks noChangeShapeType="1"/>
              </p:cNvSpPr>
              <p:nvPr/>
            </p:nvSpPr>
            <p:spPr bwMode="auto">
              <a:xfrm>
                <a:off x="6840" y="4248"/>
                <a:ext cx="1260" cy="0"/>
              </a:xfrm>
              <a:prstGeom prst="line">
                <a:avLst/>
              </a:prstGeom>
              <a:noFill/>
              <a:ln w="9525">
                <a:solidFill>
                  <a:srgbClr val="000000"/>
                </a:solidFill>
                <a:prstDash val="sysDot"/>
                <a:round/>
                <a:headEnd/>
                <a:tailEnd type="triangle" w="med" len="med"/>
              </a:ln>
            </p:spPr>
            <p:txBody>
              <a:bodyPr/>
              <a:lstStyle/>
              <a:p>
                <a:endParaRPr lang="zh-CN" altLang="en-US"/>
              </a:p>
            </p:txBody>
          </p:sp>
          <p:sp>
            <p:nvSpPr>
              <p:cNvPr id="8218" name="Line 20"/>
              <p:cNvSpPr>
                <a:spLocks noChangeShapeType="1"/>
              </p:cNvSpPr>
              <p:nvPr/>
            </p:nvSpPr>
            <p:spPr bwMode="auto">
              <a:xfrm flipH="1">
                <a:off x="6840" y="4404"/>
                <a:ext cx="1260" cy="0"/>
              </a:xfrm>
              <a:prstGeom prst="line">
                <a:avLst/>
              </a:prstGeom>
              <a:noFill/>
              <a:ln w="9525">
                <a:solidFill>
                  <a:srgbClr val="000000"/>
                </a:solidFill>
                <a:prstDash val="sysDot"/>
                <a:round/>
                <a:headEnd/>
                <a:tailEnd type="triangle" w="med" len="med"/>
              </a:ln>
            </p:spPr>
            <p:txBody>
              <a:bodyPr/>
              <a:lstStyle/>
              <a:p>
                <a:endParaRPr lang="zh-CN" altLang="en-US"/>
              </a:p>
            </p:txBody>
          </p:sp>
          <p:sp>
            <p:nvSpPr>
              <p:cNvPr id="8219" name="Line 21"/>
              <p:cNvSpPr>
                <a:spLocks noChangeShapeType="1"/>
              </p:cNvSpPr>
              <p:nvPr/>
            </p:nvSpPr>
            <p:spPr bwMode="auto">
              <a:xfrm flipH="1">
                <a:off x="3960" y="4248"/>
                <a:ext cx="1260" cy="0"/>
              </a:xfrm>
              <a:prstGeom prst="line">
                <a:avLst/>
              </a:prstGeom>
              <a:noFill/>
              <a:ln w="9525">
                <a:solidFill>
                  <a:srgbClr val="000000"/>
                </a:solidFill>
                <a:prstDash val="sysDot"/>
                <a:round/>
                <a:headEnd/>
                <a:tailEnd type="triangle" w="med" len="med"/>
              </a:ln>
            </p:spPr>
            <p:txBody>
              <a:bodyPr/>
              <a:lstStyle/>
              <a:p>
                <a:endParaRPr lang="zh-CN" altLang="en-US"/>
              </a:p>
            </p:txBody>
          </p:sp>
          <p:sp>
            <p:nvSpPr>
              <p:cNvPr id="8220" name="Line 22"/>
              <p:cNvSpPr>
                <a:spLocks noChangeShapeType="1"/>
              </p:cNvSpPr>
              <p:nvPr/>
            </p:nvSpPr>
            <p:spPr bwMode="auto">
              <a:xfrm>
                <a:off x="3960" y="4404"/>
                <a:ext cx="1260" cy="0"/>
              </a:xfrm>
              <a:prstGeom prst="line">
                <a:avLst/>
              </a:prstGeom>
              <a:noFill/>
              <a:ln w="9525">
                <a:solidFill>
                  <a:srgbClr val="000000"/>
                </a:solidFill>
                <a:prstDash val="sysDot"/>
                <a:round/>
                <a:headEnd/>
                <a:tailEnd type="triangle" w="med" len="med"/>
              </a:ln>
            </p:spPr>
            <p:txBody>
              <a:bodyPr/>
              <a:lstStyle/>
              <a:p>
                <a:endParaRPr lang="zh-CN" altLang="en-US"/>
              </a:p>
            </p:txBody>
          </p:sp>
          <p:sp>
            <p:nvSpPr>
              <p:cNvPr id="8221" name="Line 23"/>
              <p:cNvSpPr>
                <a:spLocks noChangeShapeType="1"/>
              </p:cNvSpPr>
              <p:nvPr/>
            </p:nvSpPr>
            <p:spPr bwMode="auto">
              <a:xfrm flipH="1">
                <a:off x="4860" y="2376"/>
                <a:ext cx="360" cy="0"/>
              </a:xfrm>
              <a:prstGeom prst="line">
                <a:avLst/>
              </a:prstGeom>
              <a:noFill/>
              <a:ln w="9525">
                <a:solidFill>
                  <a:srgbClr val="000000"/>
                </a:solidFill>
                <a:prstDash val="sysDot"/>
                <a:round/>
                <a:headEnd/>
                <a:tailEnd/>
              </a:ln>
            </p:spPr>
            <p:txBody>
              <a:bodyPr/>
              <a:lstStyle/>
              <a:p>
                <a:endParaRPr lang="zh-CN" altLang="en-US"/>
              </a:p>
            </p:txBody>
          </p:sp>
          <p:sp>
            <p:nvSpPr>
              <p:cNvPr id="8222" name="Line 24"/>
              <p:cNvSpPr>
                <a:spLocks noChangeShapeType="1"/>
              </p:cNvSpPr>
              <p:nvPr/>
            </p:nvSpPr>
            <p:spPr bwMode="auto">
              <a:xfrm>
                <a:off x="4860" y="2376"/>
                <a:ext cx="0" cy="1716"/>
              </a:xfrm>
              <a:prstGeom prst="line">
                <a:avLst/>
              </a:prstGeom>
              <a:noFill/>
              <a:ln w="9525">
                <a:solidFill>
                  <a:srgbClr val="000000"/>
                </a:solidFill>
                <a:prstDash val="sysDot"/>
                <a:round/>
                <a:headEnd/>
                <a:tailEnd/>
              </a:ln>
            </p:spPr>
            <p:txBody>
              <a:bodyPr/>
              <a:lstStyle/>
              <a:p>
                <a:endParaRPr lang="zh-CN" altLang="en-US"/>
              </a:p>
            </p:txBody>
          </p:sp>
          <p:sp>
            <p:nvSpPr>
              <p:cNvPr id="8223" name="Line 25"/>
              <p:cNvSpPr>
                <a:spLocks noChangeShapeType="1"/>
              </p:cNvSpPr>
              <p:nvPr/>
            </p:nvSpPr>
            <p:spPr bwMode="auto">
              <a:xfrm>
                <a:off x="4860" y="4092"/>
                <a:ext cx="360" cy="0"/>
              </a:xfrm>
              <a:prstGeom prst="line">
                <a:avLst/>
              </a:prstGeom>
              <a:noFill/>
              <a:ln w="9525">
                <a:solidFill>
                  <a:srgbClr val="000000"/>
                </a:solidFill>
                <a:prstDash val="sysDot"/>
                <a:round/>
                <a:headEnd/>
                <a:tailEnd type="triangle" w="med" len="med"/>
              </a:ln>
            </p:spPr>
            <p:txBody>
              <a:bodyPr/>
              <a:lstStyle/>
              <a:p>
                <a:endParaRPr lang="zh-CN" altLang="en-US"/>
              </a:p>
            </p:txBody>
          </p:sp>
          <p:sp>
            <p:nvSpPr>
              <p:cNvPr id="8224" name="Line 26"/>
              <p:cNvSpPr>
                <a:spLocks noChangeShapeType="1"/>
              </p:cNvSpPr>
              <p:nvPr/>
            </p:nvSpPr>
            <p:spPr bwMode="auto">
              <a:xfrm>
                <a:off x="6840" y="4092"/>
                <a:ext cx="360" cy="0"/>
              </a:xfrm>
              <a:prstGeom prst="line">
                <a:avLst/>
              </a:prstGeom>
              <a:noFill/>
              <a:ln w="9525">
                <a:solidFill>
                  <a:srgbClr val="000000"/>
                </a:solidFill>
                <a:prstDash val="sysDot"/>
                <a:round/>
                <a:headEnd/>
                <a:tailEnd/>
              </a:ln>
            </p:spPr>
            <p:txBody>
              <a:bodyPr/>
              <a:lstStyle/>
              <a:p>
                <a:endParaRPr lang="zh-CN" altLang="en-US"/>
              </a:p>
            </p:txBody>
          </p:sp>
          <p:sp>
            <p:nvSpPr>
              <p:cNvPr id="8225" name="Line 27"/>
              <p:cNvSpPr>
                <a:spLocks noChangeShapeType="1"/>
              </p:cNvSpPr>
              <p:nvPr/>
            </p:nvSpPr>
            <p:spPr bwMode="auto">
              <a:xfrm flipV="1">
                <a:off x="7200" y="2376"/>
                <a:ext cx="0" cy="1716"/>
              </a:xfrm>
              <a:prstGeom prst="line">
                <a:avLst/>
              </a:prstGeom>
              <a:noFill/>
              <a:ln w="9525">
                <a:solidFill>
                  <a:srgbClr val="000000"/>
                </a:solidFill>
                <a:prstDash val="sysDot"/>
                <a:round/>
                <a:headEnd/>
                <a:tailEnd/>
              </a:ln>
            </p:spPr>
            <p:txBody>
              <a:bodyPr/>
              <a:lstStyle/>
              <a:p>
                <a:endParaRPr lang="zh-CN" altLang="en-US"/>
              </a:p>
            </p:txBody>
          </p:sp>
          <p:sp>
            <p:nvSpPr>
              <p:cNvPr id="8226" name="Line 28"/>
              <p:cNvSpPr>
                <a:spLocks noChangeShapeType="1"/>
              </p:cNvSpPr>
              <p:nvPr/>
            </p:nvSpPr>
            <p:spPr bwMode="auto">
              <a:xfrm flipH="1">
                <a:off x="6840" y="2376"/>
                <a:ext cx="360" cy="0"/>
              </a:xfrm>
              <a:prstGeom prst="line">
                <a:avLst/>
              </a:prstGeom>
              <a:noFill/>
              <a:ln w="9525">
                <a:solidFill>
                  <a:srgbClr val="000000"/>
                </a:solidFill>
                <a:prstDash val="sysDot"/>
                <a:round/>
                <a:headEnd/>
                <a:tailEnd type="triangle" w="med" len="med"/>
              </a:ln>
            </p:spPr>
            <p:txBody>
              <a:bodyPr/>
              <a:lstStyle/>
              <a:p>
                <a:endParaRPr lang="zh-CN" altLang="en-US"/>
              </a:p>
            </p:txBody>
          </p:sp>
        </p:grpSp>
        <p:sp>
          <p:nvSpPr>
            <p:cNvPr id="8199" name="AutoShape 29"/>
            <p:cNvSpPr>
              <a:spLocks noChangeArrowheads="1"/>
            </p:cNvSpPr>
            <p:nvPr/>
          </p:nvSpPr>
          <p:spPr bwMode="auto">
            <a:xfrm>
              <a:off x="8460" y="2532"/>
              <a:ext cx="1080" cy="156"/>
            </a:xfrm>
            <a:prstGeom prst="rightArrow">
              <a:avLst>
                <a:gd name="adj1" fmla="val 50000"/>
                <a:gd name="adj2" fmla="val 173077"/>
              </a:avLst>
            </a:prstGeom>
            <a:solidFill>
              <a:srgbClr val="FFFFFF"/>
            </a:solidFill>
            <a:ln w="9525" algn="ctr">
              <a:solidFill>
                <a:srgbClr val="000000"/>
              </a:solidFill>
              <a:prstDash val="sysDot"/>
              <a:miter lim="800000"/>
              <a:headEnd/>
              <a:tailEnd/>
            </a:ln>
          </p:spPr>
          <p:txBody>
            <a:bodyPr/>
            <a:lstStyle/>
            <a:p>
              <a:endParaRPr lang="zh-CN" altLang="en-US"/>
            </a:p>
          </p:txBody>
        </p:sp>
        <p:sp>
          <p:nvSpPr>
            <p:cNvPr id="8200" name="Text Box 30"/>
            <p:cNvSpPr txBox="1">
              <a:spLocks noChangeArrowheads="1"/>
            </p:cNvSpPr>
            <p:nvPr/>
          </p:nvSpPr>
          <p:spPr bwMode="auto">
            <a:xfrm>
              <a:off x="8460" y="2844"/>
              <a:ext cx="1080" cy="468"/>
            </a:xfrm>
            <a:prstGeom prst="rect">
              <a:avLst/>
            </a:prstGeom>
            <a:noFill/>
            <a:ln w="9525" algn="ctr">
              <a:noFill/>
              <a:prstDash val="sysDot"/>
              <a:miter lim="800000"/>
              <a:headEnd/>
              <a:tailEnd/>
            </a:ln>
          </p:spPr>
          <p:txBody>
            <a:bodyPr/>
            <a:lstStyle/>
            <a:p>
              <a:pPr algn="just"/>
              <a:r>
                <a:rPr lang="zh-CN" altLang="en-US" sz="2000">
                  <a:latin typeface="Times New Roman" pitchFamily="18" charset="0"/>
                </a:rPr>
                <a:t>数据流</a:t>
              </a:r>
              <a:endParaRPr lang="zh-CN" altLang="en-US" sz="2000"/>
            </a:p>
          </p:txBody>
        </p:sp>
        <p:sp>
          <p:nvSpPr>
            <p:cNvPr id="8201" name="Text Box 31"/>
            <p:cNvSpPr txBox="1">
              <a:spLocks noChangeArrowheads="1"/>
            </p:cNvSpPr>
            <p:nvPr/>
          </p:nvSpPr>
          <p:spPr bwMode="auto">
            <a:xfrm>
              <a:off x="8460" y="3780"/>
              <a:ext cx="1080" cy="468"/>
            </a:xfrm>
            <a:prstGeom prst="rect">
              <a:avLst/>
            </a:prstGeom>
            <a:noFill/>
            <a:ln w="9525" algn="ctr">
              <a:noFill/>
              <a:prstDash val="sysDot"/>
              <a:miter lim="800000"/>
              <a:headEnd/>
              <a:tailEnd/>
            </a:ln>
          </p:spPr>
          <p:txBody>
            <a:bodyPr/>
            <a:lstStyle/>
            <a:p>
              <a:pPr algn="just"/>
              <a:r>
                <a:rPr lang="zh-CN" altLang="en-US" sz="2000">
                  <a:latin typeface="Times New Roman" pitchFamily="18" charset="0"/>
                </a:rPr>
                <a:t>控制流</a:t>
              </a:r>
              <a:endParaRPr lang="zh-CN" altLang="en-US" sz="2000"/>
            </a:p>
          </p:txBody>
        </p:sp>
        <p:sp>
          <p:nvSpPr>
            <p:cNvPr id="8202" name="Line 32"/>
            <p:cNvSpPr>
              <a:spLocks noChangeShapeType="1"/>
            </p:cNvSpPr>
            <p:nvPr/>
          </p:nvSpPr>
          <p:spPr bwMode="auto">
            <a:xfrm>
              <a:off x="8460" y="3624"/>
              <a:ext cx="1080" cy="0"/>
            </a:xfrm>
            <a:prstGeom prst="line">
              <a:avLst/>
            </a:prstGeom>
            <a:noFill/>
            <a:ln w="9525">
              <a:solidFill>
                <a:srgbClr val="000000"/>
              </a:solidFill>
              <a:prstDash val="sysDot"/>
              <a:round/>
              <a:headEnd/>
              <a:tailEnd type="triangle" w="med" len="med"/>
            </a:ln>
          </p:spPr>
          <p:txBody>
            <a:bodyPr/>
            <a:lstStyle/>
            <a:p>
              <a:endParaRPr lang="zh-CN" altLang="en-US"/>
            </a:p>
          </p:txBody>
        </p:sp>
        <p:sp>
          <p:nvSpPr>
            <p:cNvPr id="8203" name="Text Box 33"/>
            <p:cNvSpPr txBox="1">
              <a:spLocks noChangeArrowheads="1"/>
            </p:cNvSpPr>
            <p:nvPr/>
          </p:nvSpPr>
          <p:spPr bwMode="auto">
            <a:xfrm>
              <a:off x="3240" y="4872"/>
              <a:ext cx="3780" cy="624"/>
            </a:xfrm>
            <a:prstGeom prst="rect">
              <a:avLst/>
            </a:prstGeom>
            <a:noFill/>
            <a:ln w="9525" algn="ctr">
              <a:noFill/>
              <a:prstDash val="sysDot"/>
              <a:miter lim="800000"/>
              <a:headEnd/>
              <a:tailEnd/>
            </a:ln>
          </p:spPr>
          <p:txBody>
            <a:bodyPr/>
            <a:lstStyle/>
            <a:p>
              <a:pPr algn="ctr"/>
              <a:r>
                <a:rPr lang="zh-CN" altLang="en-US" dirty="0">
                  <a:latin typeface="Times New Roman" pitchFamily="18" charset="0"/>
                </a:rPr>
                <a:t>图</a:t>
              </a:r>
              <a:r>
                <a:rPr lang="en-US" altLang="zh-CN" dirty="0">
                  <a:latin typeface="Times New Roman" pitchFamily="18" charset="0"/>
                </a:rPr>
                <a:t>3</a:t>
              </a:r>
              <a:r>
                <a:rPr lang="zh-CN" altLang="en-US" dirty="0">
                  <a:latin typeface="Times New Roman" pitchFamily="18" charset="0"/>
                </a:rPr>
                <a:t>－</a:t>
              </a:r>
              <a:r>
                <a:rPr lang="en-US" altLang="zh-CN" dirty="0">
                  <a:latin typeface="Times New Roman" pitchFamily="18" charset="0"/>
                </a:rPr>
                <a:t>2  </a:t>
              </a:r>
              <a:r>
                <a:rPr lang="zh-CN" altLang="en-US" dirty="0">
                  <a:latin typeface="Times New Roman" pitchFamily="18" charset="0"/>
                </a:rPr>
                <a:t>计算机硬件工作原理图</a:t>
              </a:r>
              <a:endParaRPr lang="zh-CN" altLang="en-US" dirty="0"/>
            </a:p>
          </p:txBody>
        </p:sp>
      </p:grpSp>
      <p:sp>
        <p:nvSpPr>
          <p:cNvPr id="8197" name="Rectangle 36"/>
          <p:cNvSpPr>
            <a:spLocks noChangeArrowheads="1"/>
          </p:cNvSpPr>
          <p:nvPr/>
        </p:nvSpPr>
        <p:spPr bwMode="auto">
          <a:xfrm>
            <a:off x="0" y="1485900"/>
            <a:ext cx="9144000" cy="1200150"/>
          </a:xfrm>
          <a:prstGeom prst="rect">
            <a:avLst/>
          </a:prstGeom>
          <a:noFill/>
          <a:ln w="9525">
            <a:noFill/>
            <a:miter lim="800000"/>
            <a:headEnd/>
            <a:tailEnd/>
          </a:ln>
        </p:spPr>
        <p:txBody>
          <a:bodyPr anchor="ctr">
            <a:spAutoFit/>
          </a:bodyPr>
          <a:lstStyle/>
          <a:p>
            <a:r>
              <a:rPr lang="en-US" altLang="zh-CN"/>
              <a:t>       </a:t>
            </a:r>
            <a:r>
              <a:rPr lang="zh-CN" altLang="en-US" sz="2400" b="1">
                <a:latin typeface="宋体" pitchFamily="2" charset="-122"/>
              </a:rPr>
              <a:t>计算机硬件系统主要由五部分组成</a:t>
            </a:r>
            <a:r>
              <a:rPr lang="en-US" altLang="zh-CN" sz="2400" b="1">
                <a:latin typeface="宋体" pitchFamily="2" charset="-122"/>
              </a:rPr>
              <a:t>,</a:t>
            </a:r>
            <a:r>
              <a:rPr lang="zh-CN" altLang="en-US" sz="2400" b="1">
                <a:latin typeface="宋体" pitchFamily="2" charset="-122"/>
              </a:rPr>
              <a:t>即运算器、控制器、存储器、输入设备和输出设备</a:t>
            </a:r>
            <a:r>
              <a:rPr lang="en-US" altLang="zh-CN" sz="2400" b="1">
                <a:latin typeface="宋体" pitchFamily="2" charset="-122"/>
              </a:rPr>
              <a:t>,</a:t>
            </a:r>
            <a:r>
              <a:rPr lang="zh-CN" altLang="en-US" sz="2400" b="1">
                <a:latin typeface="宋体" pitchFamily="2" charset="-122"/>
              </a:rPr>
              <a:t>其中运算器和控制器统称为中央处理器</a:t>
            </a:r>
            <a:r>
              <a:rPr lang="en-US" altLang="zh-CN" sz="2400" b="1">
                <a:latin typeface="宋体" pitchFamily="2" charset="-122"/>
              </a:rPr>
              <a:t>(CPU)</a:t>
            </a:r>
            <a:r>
              <a:rPr lang="zh-CN" altLang="en-US" sz="2400" b="1">
                <a:latin typeface="宋体" pitchFamily="2" charset="-122"/>
              </a:rPr>
              <a:t>。 </a:t>
            </a:r>
          </a:p>
        </p:txBody>
      </p:sp>
      <p:sp>
        <p:nvSpPr>
          <p:cNvPr id="35" name="标题 1"/>
          <p:cNvSpPr txBox="1">
            <a:spLocks/>
          </p:cNvSpPr>
          <p:nvPr/>
        </p:nvSpPr>
        <p:spPr bwMode="white">
          <a:xfrm>
            <a:off x="611560" y="0"/>
            <a:ext cx="830897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计算机硬件系统</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idx="1"/>
          </p:nvPr>
        </p:nvSpPr>
        <p:spPr>
          <a:xfrm>
            <a:off x="304800" y="4191000"/>
            <a:ext cx="8540750" cy="1295400"/>
          </a:xfrm>
        </p:spPr>
        <p:txBody>
          <a:bodyPr/>
          <a:lstStyle/>
          <a:p>
            <a:pPr eaLnBrk="1" hangingPunct="1">
              <a:buFont typeface="Wingdings" pitchFamily="2" charset="2"/>
              <a:buNone/>
            </a:pPr>
            <a:r>
              <a:rPr lang="zh-CN" altLang="en-US" sz="2400" smtClean="0"/>
              <a:t>工厂（工厂编号，厂名，地址） 主码：工厂编号</a:t>
            </a:r>
            <a:endParaRPr lang="en-US" altLang="zh-CN" sz="2400" smtClean="0"/>
          </a:p>
          <a:p>
            <a:pPr eaLnBrk="1" hangingPunct="1">
              <a:buFont typeface="Wingdings" pitchFamily="2" charset="2"/>
              <a:buNone/>
            </a:pPr>
            <a:r>
              <a:rPr lang="zh-CN" altLang="en-US" sz="2400" smtClean="0"/>
              <a:t>产品（产品编号，产品名，规格）主码：产品编号</a:t>
            </a:r>
            <a:endParaRPr lang="en-US" altLang="zh-CN" sz="2400" smtClean="0"/>
          </a:p>
          <a:p>
            <a:pPr eaLnBrk="1" hangingPunct="1">
              <a:buFont typeface="Wingdings" pitchFamily="2" charset="2"/>
              <a:buNone/>
            </a:pPr>
            <a:r>
              <a:rPr lang="zh-CN" altLang="en-US" sz="2400" smtClean="0"/>
              <a:t>职工（职工号，姓名，工厂编号，聘期，工资）主码：职工号</a:t>
            </a:r>
            <a:endParaRPr lang="en-US" altLang="zh-CN" sz="2400" smtClean="0"/>
          </a:p>
          <a:p>
            <a:pPr eaLnBrk="1" hangingPunct="1">
              <a:buFont typeface="Wingdings" pitchFamily="2" charset="2"/>
              <a:buNone/>
            </a:pPr>
            <a:r>
              <a:rPr lang="zh-CN" altLang="en-US" sz="2400" smtClean="0"/>
              <a:t>生产（工厂编号，产品编号，计划数量 ）主码：工厂编号，产品编号</a:t>
            </a:r>
          </a:p>
        </p:txBody>
      </p:sp>
      <p:pic>
        <p:nvPicPr>
          <p:cNvPr id="72707" name="Picture 2" descr="C:\Users\smallpx\AppData\Roaming\Tencent\Users\26458784\QQ\WinTemp\RichOle\04`)_5A]4Y1LYQYMJ7WF2YF.jpg"/>
          <p:cNvPicPr>
            <a:picLocks noChangeAspect="1" noChangeArrowheads="1"/>
          </p:cNvPicPr>
          <p:nvPr/>
        </p:nvPicPr>
        <p:blipFill>
          <a:blip r:embed="rId2" cstate="print"/>
          <a:srcRect t="1785"/>
          <a:stretch>
            <a:fillRect/>
          </a:stretch>
        </p:blipFill>
        <p:spPr bwMode="auto">
          <a:xfrm>
            <a:off x="1371600" y="0"/>
            <a:ext cx="5334000" cy="38385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1"/>
          <p:cNvSpPr>
            <a:spLocks noGrp="1"/>
          </p:cNvSpPr>
          <p:nvPr>
            <p:ph idx="1"/>
          </p:nvPr>
        </p:nvSpPr>
        <p:spPr/>
        <p:txBody>
          <a:bodyPr/>
          <a:lstStyle/>
          <a:p>
            <a:pPr eaLnBrk="1" hangingPunct="1">
              <a:lnSpc>
                <a:spcPct val="113000"/>
              </a:lnSpc>
              <a:spcBef>
                <a:spcPts val="600"/>
              </a:spcBef>
              <a:spcAft>
                <a:spcPts val="600"/>
              </a:spcAft>
            </a:pPr>
            <a:r>
              <a:rPr lang="zh-CN" altLang="en-US" dirty="0" smtClean="0"/>
              <a:t>了解数据组织的层次性</a:t>
            </a:r>
          </a:p>
          <a:p>
            <a:pPr eaLnBrk="1" hangingPunct="1">
              <a:lnSpc>
                <a:spcPct val="113000"/>
              </a:lnSpc>
              <a:spcBef>
                <a:spcPts val="600"/>
              </a:spcBef>
              <a:spcAft>
                <a:spcPts val="600"/>
              </a:spcAft>
            </a:pPr>
            <a:r>
              <a:rPr lang="zh-CN" altLang="en-US" dirty="0" smtClean="0"/>
              <a:t>掌握数据库</a:t>
            </a:r>
            <a:r>
              <a:rPr lang="en-US" altLang="zh-CN" dirty="0" smtClean="0"/>
              <a:t>,</a:t>
            </a:r>
            <a:r>
              <a:rPr lang="zh-CN" altLang="en-US" dirty="0" smtClean="0"/>
              <a:t>数据库管理系统</a:t>
            </a:r>
            <a:r>
              <a:rPr lang="en-US" altLang="zh-CN" dirty="0" smtClean="0"/>
              <a:t>,</a:t>
            </a:r>
            <a:r>
              <a:rPr lang="zh-CN" altLang="en-US" dirty="0" smtClean="0"/>
              <a:t>数据库系统区别</a:t>
            </a:r>
          </a:p>
          <a:p>
            <a:pPr eaLnBrk="1" hangingPunct="1">
              <a:lnSpc>
                <a:spcPct val="113000"/>
              </a:lnSpc>
              <a:spcBef>
                <a:spcPts val="600"/>
              </a:spcBef>
              <a:spcAft>
                <a:spcPts val="600"/>
              </a:spcAft>
            </a:pPr>
            <a:r>
              <a:rPr lang="zh-CN" altLang="en-US" dirty="0" smtClean="0"/>
              <a:t>掌握</a:t>
            </a:r>
            <a:r>
              <a:rPr lang="en-US" altLang="zh-CN" dirty="0" smtClean="0"/>
              <a:t>ER</a:t>
            </a:r>
            <a:r>
              <a:rPr lang="zh-CN" altLang="en-US" dirty="0" smtClean="0"/>
              <a:t>模型概念</a:t>
            </a:r>
            <a:r>
              <a:rPr lang="en-US" altLang="zh-CN" dirty="0" smtClean="0"/>
              <a:t>,</a:t>
            </a:r>
            <a:r>
              <a:rPr lang="zh-CN" altLang="en-US" dirty="0" smtClean="0"/>
              <a:t>了解</a:t>
            </a:r>
            <a:r>
              <a:rPr lang="en-US" altLang="zh-CN" dirty="0" smtClean="0"/>
              <a:t>ER</a:t>
            </a:r>
            <a:r>
              <a:rPr lang="zh-CN" altLang="en-US" dirty="0" smtClean="0"/>
              <a:t>模型向关系模型的转化方法</a:t>
            </a:r>
          </a:p>
          <a:p>
            <a:pPr eaLnBrk="1" hangingPunct="1">
              <a:lnSpc>
                <a:spcPct val="113000"/>
              </a:lnSpc>
              <a:spcBef>
                <a:spcPts val="600"/>
              </a:spcBef>
              <a:spcAft>
                <a:spcPts val="600"/>
              </a:spcAft>
            </a:pPr>
            <a:endParaRPr lang="zh-CN" altLang="en-US" dirty="0" smtClean="0"/>
          </a:p>
        </p:txBody>
      </p:sp>
      <p:sp>
        <p:nvSpPr>
          <p:cNvPr id="3" name="标题 2"/>
          <p:cNvSpPr>
            <a:spLocks noGrp="1"/>
          </p:cNvSpPr>
          <p:nvPr>
            <p:ph type="title"/>
          </p:nvPr>
        </p:nvSpPr>
        <p:spPr/>
        <p:txBody>
          <a:bodyPr/>
          <a:lstStyle/>
          <a:p>
            <a:pPr eaLnBrk="1" hangingPunct="1">
              <a:defRPr/>
            </a:pPr>
            <a:r>
              <a:rPr lang="zh-CN" altLang="en-US" dirty="0" smtClean="0"/>
              <a:t>小结</a:t>
            </a:r>
            <a:endParaRPr lang="zh-CN" altLang="en-US" dirty="0"/>
          </a:p>
        </p:txBody>
      </p:sp>
    </p:spTree>
    <p:extLst>
      <p:ext uri="{BB962C8B-B14F-4D97-AF65-F5344CB8AC3E}">
        <p14:creationId xmlns:p14="http://schemas.microsoft.com/office/powerpoint/2010/main" xmlns="" val="27798682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79388" y="1484313"/>
            <a:ext cx="7777162" cy="1201737"/>
          </a:xfrm>
          <a:prstGeom prst="rect">
            <a:avLst/>
          </a:prstGeom>
          <a:noFill/>
          <a:ln w="9525">
            <a:noFill/>
            <a:miter lim="800000"/>
            <a:headEnd/>
            <a:tailEnd/>
          </a:ln>
        </p:spPr>
        <p:txBody>
          <a:bodyPr>
            <a:spAutoFit/>
          </a:bodyPr>
          <a:lstStyle/>
          <a:p>
            <a:pPr>
              <a:lnSpc>
                <a:spcPct val="140000"/>
              </a:lnSpc>
            </a:pPr>
            <a:endParaRPr lang="en-US" altLang="zh-CN" sz="2800" b="1">
              <a:solidFill>
                <a:schemeClr val="tx2"/>
              </a:solidFill>
              <a:latin typeface="Arial" pitchFamily="34" charset="0"/>
            </a:endParaRPr>
          </a:p>
          <a:p>
            <a:pPr>
              <a:lnSpc>
                <a:spcPct val="140000"/>
              </a:lnSpc>
            </a:pPr>
            <a:r>
              <a:rPr lang="en-US" altLang="zh-CN" sz="2400">
                <a:latin typeface="楷体_GB2312" pitchFamily="49" charset="-122"/>
                <a:ea typeface="楷体_GB2312" pitchFamily="49" charset="-122"/>
              </a:rPr>
              <a:t>   </a:t>
            </a:r>
            <a:endParaRPr lang="en-US" altLang="zh-CN" sz="2400" b="1">
              <a:latin typeface="Arial" pitchFamily="34" charset="0"/>
            </a:endParaRPr>
          </a:p>
        </p:txBody>
      </p:sp>
      <p:sp>
        <p:nvSpPr>
          <p:cNvPr id="37893" name="Rectangle 5"/>
          <p:cNvSpPr>
            <a:spLocks noChangeArrowheads="1"/>
          </p:cNvSpPr>
          <p:nvPr/>
        </p:nvSpPr>
        <p:spPr bwMode="auto">
          <a:xfrm>
            <a:off x="611981" y="1317625"/>
            <a:ext cx="8064500" cy="1139825"/>
          </a:xfrm>
          <a:prstGeom prst="rect">
            <a:avLst/>
          </a:prstGeom>
          <a:noFill/>
          <a:ln w="9525">
            <a:noFill/>
            <a:miter lim="800000"/>
            <a:headEnd/>
            <a:tailEnd/>
          </a:ln>
        </p:spPr>
        <p:txBody>
          <a:bodyPr anchor="ctr">
            <a:spAutoFit/>
          </a:bodyPr>
          <a:lstStyle/>
          <a:p>
            <a:r>
              <a:rPr lang="en-US" altLang="zh-CN" dirty="0"/>
              <a:t>   </a:t>
            </a:r>
            <a:r>
              <a:rPr lang="zh-CN" altLang="en-US" sz="2400" b="1" dirty="0">
                <a:latin typeface="宋体" pitchFamily="2" charset="-122"/>
              </a:rPr>
              <a:t>企业对信息的应用主要包括以下两个方面</a:t>
            </a:r>
            <a:r>
              <a:rPr lang="en-US" altLang="zh-CN" sz="2400" b="1" dirty="0">
                <a:latin typeface="宋体" pitchFamily="2" charset="-122"/>
              </a:rPr>
              <a:t>:</a:t>
            </a:r>
          </a:p>
          <a:p>
            <a:r>
              <a:rPr lang="zh-CN" altLang="en-US" sz="2400" b="1" dirty="0">
                <a:solidFill>
                  <a:srgbClr val="CC3300"/>
                </a:solidFill>
                <a:latin typeface="宋体" pitchFamily="2" charset="-122"/>
              </a:rPr>
              <a:t>  联机事务处理</a:t>
            </a:r>
            <a:r>
              <a:rPr lang="zh-CN" altLang="en-US" sz="2400" b="1" dirty="0">
                <a:latin typeface="宋体" pitchFamily="2" charset="-122"/>
              </a:rPr>
              <a:t>和</a:t>
            </a:r>
            <a:r>
              <a:rPr lang="zh-CN" altLang="en-US" sz="2400" b="1" dirty="0">
                <a:solidFill>
                  <a:srgbClr val="CC3300"/>
                </a:solidFill>
                <a:latin typeface="宋体" pitchFamily="2" charset="-122"/>
              </a:rPr>
              <a:t>联机分析处理</a:t>
            </a:r>
            <a:r>
              <a:rPr lang="zh-CN" altLang="en-US" sz="2400" b="1" dirty="0">
                <a:latin typeface="宋体" pitchFamily="2" charset="-122"/>
              </a:rPr>
              <a:t>。</a:t>
            </a:r>
          </a:p>
          <a:p>
            <a:r>
              <a:rPr lang="zh-CN" altLang="en-US" sz="2000" dirty="0">
                <a:latin typeface="宋体" pitchFamily="2" charset="-122"/>
              </a:rPr>
              <a:t>   两者的对比如下表：</a:t>
            </a:r>
          </a:p>
        </p:txBody>
      </p:sp>
      <p:graphicFrame>
        <p:nvGraphicFramePr>
          <p:cNvPr id="280679" name="Group 103"/>
          <p:cNvGraphicFramePr>
            <a:graphicFrameLocks noGrp="1"/>
          </p:cNvGraphicFramePr>
          <p:nvPr>
            <p:ph/>
          </p:nvPr>
        </p:nvGraphicFramePr>
        <p:xfrm>
          <a:off x="1692275" y="2852738"/>
          <a:ext cx="5903913" cy="3095626"/>
        </p:xfrm>
        <a:graphic>
          <a:graphicData uri="http://schemas.openxmlformats.org/drawingml/2006/table">
            <a:tbl>
              <a:tblPr/>
              <a:tblGrid>
                <a:gridCol w="2859088">
                  <a:extLst>
                    <a:ext uri="{9D8B030D-6E8A-4147-A177-3AD203B41FA5}">
                      <a16:colId xmlns:a16="http://schemas.microsoft.com/office/drawing/2014/main" xmlns="" val="20000"/>
                    </a:ext>
                  </a:extLst>
                </a:gridCol>
                <a:gridCol w="3044825">
                  <a:extLst>
                    <a:ext uri="{9D8B030D-6E8A-4147-A177-3AD203B41FA5}">
                      <a16:colId xmlns:a16="http://schemas.microsoft.com/office/drawing/2014/main" xmlns="" val="20001"/>
                    </a:ext>
                  </a:extLst>
                </a:gridCol>
              </a:tblGrid>
              <a:tr h="387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联机事务处理</a:t>
                      </a:r>
                      <a:r>
                        <a:rPr kumimoji="0" lang="en-US" altLang="zh-CN" sz="1600" b="1" i="0" u="none" strike="noStrike" cap="none" normalizeH="0" baseline="0" smtClean="0">
                          <a:ln>
                            <a:noFill/>
                          </a:ln>
                          <a:solidFill>
                            <a:srgbClr val="000000"/>
                          </a:solidFill>
                          <a:effectLst/>
                          <a:latin typeface="Verdana" pitchFamily="34" charset="0"/>
                          <a:ea typeface="方正书宋_GBK" charset="-122"/>
                          <a:cs typeface="Times New Roman" pitchFamily="18" charset="0"/>
                        </a:rPr>
                        <a:t>(</a:t>
                      </a:r>
                      <a:r>
                        <a:rPr kumimoji="0" lang="en-US" altLang="zh-CN" sz="1600" b="1" i="0" u="none" strike="noStrike" cap="none" normalizeH="0" baseline="0" smtClean="0">
                          <a:ln>
                            <a:noFill/>
                          </a:ln>
                          <a:solidFill>
                            <a:srgbClr val="000000"/>
                          </a:solidFill>
                          <a:effectLst/>
                          <a:latin typeface="Arial" pitchFamily="34" charset="0"/>
                          <a:ea typeface="方正书宋_GBK" charset="-122"/>
                          <a:cs typeface="Times New Roman" pitchFamily="18" charset="0"/>
                        </a:rPr>
                        <a:t>OLTP)</a:t>
                      </a:r>
                      <a:endParaRPr kumimoji="0" lang="en-US" altLang="zh-CN"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联机分析处理</a:t>
                      </a:r>
                      <a:r>
                        <a:rPr kumimoji="0" lang="en-US" altLang="zh-CN" sz="1600" b="1" i="0" u="none" strike="noStrike" cap="none" normalizeH="0" baseline="0" smtClean="0">
                          <a:ln>
                            <a:noFill/>
                          </a:ln>
                          <a:solidFill>
                            <a:srgbClr val="000000"/>
                          </a:solidFill>
                          <a:effectLst/>
                          <a:latin typeface="Verdana" pitchFamily="34" charset="0"/>
                          <a:ea typeface="方正书宋_GBK" charset="-122"/>
                          <a:cs typeface="Times New Roman" pitchFamily="18" charset="0"/>
                        </a:rPr>
                        <a:t>(</a:t>
                      </a:r>
                      <a:r>
                        <a:rPr kumimoji="0" lang="en-US" altLang="zh-CN" sz="1600" b="1" i="0" u="none" strike="noStrike" cap="none" normalizeH="0" baseline="0" smtClean="0">
                          <a:ln>
                            <a:noFill/>
                          </a:ln>
                          <a:solidFill>
                            <a:srgbClr val="000000"/>
                          </a:solidFill>
                          <a:effectLst/>
                          <a:latin typeface="Arial" pitchFamily="34" charset="0"/>
                          <a:ea typeface="方正书宋_GBK" charset="-122"/>
                          <a:cs typeface="Times New Roman" pitchFamily="18" charset="0"/>
                        </a:rPr>
                        <a:t>OLAP)</a:t>
                      </a:r>
                      <a:endParaRPr kumimoji="0" lang="en-US" altLang="zh-CN"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87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原始数据</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导出数据</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细节性数据</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综合性或提炼的数据</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87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当前数据</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历史数据</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87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可更新</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不可更新</a:t>
                      </a:r>
                      <a:r>
                        <a:rPr kumimoji="0" lang="en-US" altLang="zh-CN" sz="1600" b="1" i="0" u="none" strike="noStrike" cap="none" normalizeH="0" baseline="0" smtClean="0">
                          <a:ln>
                            <a:noFill/>
                          </a:ln>
                          <a:solidFill>
                            <a:srgbClr val="000000"/>
                          </a:solidFill>
                          <a:effectLst/>
                          <a:latin typeface="Verdana" pitchFamily="34" charset="0"/>
                          <a:ea typeface="方正书宋_GBK" charset="-122"/>
                          <a:cs typeface="Times New Roman" pitchFamily="18" charset="0"/>
                        </a:rPr>
                        <a:t>,</a:t>
                      </a: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但周期性刷新</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87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一次处理的数据量小</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一次处理的数据量大</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3857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面向应用、事务驱动</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面向分析、分析驱动</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r h="3873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面向操作人员</a:t>
                      </a:r>
                      <a:r>
                        <a:rPr kumimoji="0" lang="en-US" altLang="zh-CN" sz="1600" b="1" i="0" u="none" strike="noStrike" cap="none" normalizeH="0" baseline="0" smtClean="0">
                          <a:ln>
                            <a:noFill/>
                          </a:ln>
                          <a:solidFill>
                            <a:srgbClr val="000000"/>
                          </a:solidFill>
                          <a:effectLst/>
                          <a:latin typeface="Verdana" pitchFamily="34" charset="0"/>
                          <a:ea typeface="方正书宋_GBK" charset="-122"/>
                          <a:cs typeface="Times New Roman" pitchFamily="18" charset="0"/>
                        </a:rPr>
                        <a:t>,</a:t>
                      </a: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支持日常操作</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面向决策人员</a:t>
                      </a:r>
                      <a:r>
                        <a:rPr kumimoji="0" lang="en-US" altLang="zh-CN" sz="1600" b="1" i="0" u="none" strike="noStrike" cap="none" normalizeH="0" baseline="0" smtClean="0">
                          <a:ln>
                            <a:noFill/>
                          </a:ln>
                          <a:solidFill>
                            <a:srgbClr val="000000"/>
                          </a:solidFill>
                          <a:effectLst/>
                          <a:latin typeface="Verdana" pitchFamily="34" charset="0"/>
                          <a:ea typeface="方正书宋_GBK" charset="-122"/>
                          <a:cs typeface="Times New Roman" pitchFamily="18" charset="0"/>
                        </a:rPr>
                        <a:t>,</a:t>
                      </a:r>
                      <a:r>
                        <a:rPr kumimoji="0" lang="zh-CN" altLang="en-US" sz="1600" b="1" i="0" u="none" strike="noStrike" cap="none" normalizeH="0" baseline="0" smtClean="0">
                          <a:ln>
                            <a:noFill/>
                          </a:ln>
                          <a:solidFill>
                            <a:srgbClr val="000000"/>
                          </a:solidFill>
                          <a:effectLst/>
                          <a:latin typeface="NEU-BZ-S92" charset="-122"/>
                          <a:ea typeface="方正书宋_GBK" charset="-122"/>
                          <a:cs typeface="Times New Roman" pitchFamily="18" charset="0"/>
                        </a:rPr>
                        <a:t>支持管理决策</a:t>
                      </a:r>
                      <a:endParaRPr kumimoji="0" lang="zh-CN" altLang="en-US" sz="1600" b="1" i="0" u="none" strike="noStrike" cap="none" normalizeH="0" baseline="0" smtClean="0">
                        <a:ln>
                          <a:noFill/>
                        </a:ln>
                        <a:solidFill>
                          <a:schemeClr val="tx1"/>
                        </a:solidFill>
                        <a:effectLst/>
                        <a:latin typeface="Arial" pitchFamily="34" charset="0"/>
                        <a:ea typeface="方正书宋_GBK"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110131274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1258888" y="1720850"/>
            <a:ext cx="6769100" cy="3694113"/>
          </a:xfrm>
          <a:prstGeom prst="rect">
            <a:avLst/>
          </a:prstGeom>
          <a:noFill/>
          <a:ln w="9525">
            <a:noFill/>
            <a:miter lim="800000"/>
            <a:headEnd/>
            <a:tailEnd/>
          </a:ln>
        </p:spPr>
        <p:txBody>
          <a:bodyPr anchor="ctr">
            <a:spAutoFit/>
          </a:bodyPr>
          <a:lstStyle/>
          <a:p>
            <a:r>
              <a:rPr lang="en-US" altLang="zh-CN" sz="2400" b="1">
                <a:latin typeface="宋体" pitchFamily="2" charset="-122"/>
              </a:rPr>
              <a:t>    </a:t>
            </a:r>
            <a:r>
              <a:rPr lang="zh-CN" altLang="zh-CN" sz="2400" b="1">
                <a:latin typeface="宋体" pitchFamily="2" charset="-122"/>
              </a:rPr>
              <a:t>联机分析处理相对于联机事务处理具有如下四个特征</a:t>
            </a:r>
            <a:r>
              <a:rPr lang="en-US" altLang="zh-CN" sz="2400" b="1">
                <a:latin typeface="宋体" pitchFamily="2" charset="-122"/>
              </a:rPr>
              <a:t>:</a:t>
            </a:r>
          </a:p>
          <a:p>
            <a:endParaRPr lang="en-US" altLang="zh-CN" b="1"/>
          </a:p>
          <a:p>
            <a:r>
              <a:rPr lang="en-US" altLang="zh-CN" b="1"/>
              <a:t>          </a:t>
            </a:r>
            <a:r>
              <a:rPr lang="en-US" altLang="zh-CN" sz="2400" b="1"/>
              <a:t>(1)</a:t>
            </a:r>
            <a:r>
              <a:rPr lang="zh-CN" altLang="en-US" sz="2400" b="1"/>
              <a:t>快速性</a:t>
            </a:r>
          </a:p>
          <a:p>
            <a:r>
              <a:rPr lang="zh-CN" altLang="en-US" sz="2400" b="1"/>
              <a:t>                  </a:t>
            </a:r>
          </a:p>
          <a:p>
            <a:r>
              <a:rPr lang="zh-CN" altLang="en-US" sz="2400" b="1"/>
              <a:t>       </a:t>
            </a:r>
            <a:r>
              <a:rPr lang="en-US" altLang="zh-CN" sz="2400" b="1"/>
              <a:t>(2)</a:t>
            </a:r>
            <a:r>
              <a:rPr lang="zh-CN" altLang="en-US" sz="2400" b="1"/>
              <a:t>可分析性 </a:t>
            </a:r>
          </a:p>
          <a:p>
            <a:r>
              <a:rPr lang="zh-CN" altLang="en-US" sz="2400" b="1"/>
              <a:t>                  </a:t>
            </a:r>
          </a:p>
          <a:p>
            <a:r>
              <a:rPr lang="zh-CN" altLang="en-US" sz="2400" b="1"/>
              <a:t>       </a:t>
            </a:r>
            <a:r>
              <a:rPr lang="en-US" altLang="zh-CN" sz="2400" b="1"/>
              <a:t>(3)</a:t>
            </a:r>
            <a:r>
              <a:rPr lang="zh-CN" altLang="en-US" sz="2400" b="1"/>
              <a:t>多维性 </a:t>
            </a:r>
          </a:p>
          <a:p>
            <a:r>
              <a:rPr lang="zh-CN" altLang="en-US" sz="2400" b="1"/>
              <a:t>                  </a:t>
            </a:r>
          </a:p>
          <a:p>
            <a:r>
              <a:rPr lang="zh-CN" altLang="en-US" sz="2400" b="1"/>
              <a:t>       </a:t>
            </a:r>
            <a:r>
              <a:rPr lang="en-US" altLang="zh-CN" sz="2400" b="1"/>
              <a:t>(4)</a:t>
            </a:r>
            <a:r>
              <a:rPr lang="zh-CN" altLang="en-US" sz="2400" b="1"/>
              <a:t>信息性</a:t>
            </a:r>
          </a:p>
        </p:txBody>
      </p:sp>
      <p:pic>
        <p:nvPicPr>
          <p:cNvPr id="38918" name="Picture 9"/>
          <p:cNvPicPr>
            <a:picLocks noChangeAspect="1" noChangeArrowheads="1"/>
          </p:cNvPicPr>
          <p:nvPr/>
        </p:nvPicPr>
        <p:blipFill>
          <a:blip r:embed="rId3" cstate="print"/>
          <a:srcRect/>
          <a:stretch>
            <a:fillRect/>
          </a:stretch>
        </p:blipFill>
        <p:spPr bwMode="auto">
          <a:xfrm>
            <a:off x="395288" y="5013325"/>
            <a:ext cx="1008062" cy="1412875"/>
          </a:xfrm>
          <a:prstGeom prst="rect">
            <a:avLst/>
          </a:prstGeom>
          <a:noFill/>
          <a:ln w="9525">
            <a:noFill/>
            <a:miter lim="800000"/>
            <a:headEnd/>
            <a:tailEnd/>
          </a:ln>
        </p:spPr>
      </p:pic>
    </p:spTree>
    <p:extLst>
      <p:ext uri="{BB962C8B-B14F-4D97-AF65-F5344CB8AC3E}">
        <p14:creationId xmlns:p14="http://schemas.microsoft.com/office/powerpoint/2010/main" xmlns="" val="407734782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subTitle" idx="1"/>
          </p:nvPr>
        </p:nvSpPr>
        <p:spPr>
          <a:xfrm>
            <a:off x="1981200" y="5486400"/>
            <a:ext cx="5167313" cy="414338"/>
          </a:xfrm>
          <a:ln/>
        </p:spPr>
        <p:txBody>
          <a:bodyPr/>
          <a:lstStyle/>
          <a:p>
            <a:pPr>
              <a:lnSpc>
                <a:spcPct val="80000"/>
              </a:lnSpc>
            </a:pPr>
            <a:r>
              <a:rPr lang="en-US" altLang="zh-CN" sz="1600">
                <a:ea typeface="宋体" pitchFamily="2" charset="-122"/>
              </a:rPr>
              <a:t> </a:t>
            </a:r>
          </a:p>
        </p:txBody>
      </p:sp>
      <p:sp>
        <p:nvSpPr>
          <p:cNvPr id="83971" name="WordArt 3"/>
          <p:cNvSpPr>
            <a:spLocks noChangeArrowheads="1" noChangeShapeType="1" noTextEdit="1"/>
          </p:cNvSpPr>
          <p:nvPr/>
        </p:nvSpPr>
        <p:spPr bwMode="gray">
          <a:xfrm>
            <a:off x="1912938" y="2935288"/>
            <a:ext cx="5249862" cy="722312"/>
          </a:xfrm>
          <a:prstGeom prst="rect">
            <a:avLst/>
          </a:prstGeom>
        </p:spPr>
        <p:txBody>
          <a:bodyPr wrap="none" fromWordArt="1">
            <a:prstTxWarp prst="textDeflate">
              <a:avLst>
                <a:gd name="adj" fmla="val 0"/>
              </a:avLst>
            </a:prstTxWarp>
          </a:bodyPr>
          <a:lstStyle/>
          <a:p>
            <a:pPr algn="ctr"/>
            <a:r>
              <a:rPr lang="en-US" altLang="zh-CN"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ea typeface="Verdana"/>
                <a:cs typeface="Verdana"/>
              </a:rPr>
              <a:t>Thank You !</a:t>
            </a:r>
            <a:endParaRPr lang="zh-CN" altLang="en-US" sz="5400" b="1" kern="10">
              <a:ln w="38100">
                <a:solidFill>
                  <a:schemeClr val="bg1"/>
                </a:solidFill>
                <a:round/>
                <a:headEnd/>
                <a:tailEnd/>
              </a:ln>
              <a:gradFill rotWithShape="1">
                <a:gsLst>
                  <a:gs pos="0">
                    <a:schemeClr val="tx2"/>
                  </a:gs>
                  <a:gs pos="100000">
                    <a:schemeClr val="hlink"/>
                  </a:gs>
                </a:gsLst>
                <a:lin ang="0" scaled="1"/>
              </a:gradFill>
              <a:effectLst>
                <a:outerShdw dist="35921" dir="2700000" algn="ctr" rotWithShape="0">
                  <a:srgbClr val="B2B2B2">
                    <a:alpha val="50000"/>
                  </a:srgbClr>
                </a:outerShdw>
              </a:effectLst>
              <a:latin typeface="Verdana"/>
              <a:cs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36"/>
          <p:cNvSpPr>
            <a:spLocks noChangeArrowheads="1"/>
          </p:cNvSpPr>
          <p:nvPr/>
        </p:nvSpPr>
        <p:spPr bwMode="auto">
          <a:xfrm>
            <a:off x="79545" y="2214156"/>
            <a:ext cx="9144000" cy="2308324"/>
          </a:xfrm>
          <a:prstGeom prst="rect">
            <a:avLst/>
          </a:prstGeom>
          <a:noFill/>
          <a:ln w="9525">
            <a:noFill/>
            <a:miter lim="800000"/>
            <a:headEnd/>
            <a:tailEnd/>
          </a:ln>
        </p:spPr>
        <p:txBody>
          <a:bodyPr anchor="ctr">
            <a:spAutoFit/>
          </a:bodyPr>
          <a:lstStyle/>
          <a:p>
            <a:r>
              <a:rPr lang="zh-CN" altLang="en-US" sz="2400" b="1" dirty="0" smtClean="0">
                <a:latin typeface="宋体" pitchFamily="2" charset="-122"/>
              </a:rPr>
              <a:t>    </a:t>
            </a:r>
            <a:r>
              <a:rPr lang="zh-CN" altLang="en-US" sz="2400" dirty="0" smtClean="0">
                <a:latin typeface="宋体" pitchFamily="2" charset="-122"/>
              </a:rPr>
              <a:t>计算机</a:t>
            </a:r>
            <a:r>
              <a:rPr lang="zh-CN" altLang="en-US" sz="2400" dirty="0">
                <a:latin typeface="宋体" pitchFamily="2" charset="-122"/>
              </a:rPr>
              <a:t>软件是指计算机程序及相关文档</a:t>
            </a:r>
            <a:r>
              <a:rPr lang="en-US" altLang="zh-CN" sz="2400" dirty="0">
                <a:latin typeface="宋体" pitchFamily="2" charset="-122"/>
              </a:rPr>
              <a:t>,</a:t>
            </a:r>
            <a:r>
              <a:rPr lang="zh-CN" altLang="en-US" sz="2400" dirty="0">
                <a:latin typeface="宋体" pitchFamily="2" charset="-122"/>
              </a:rPr>
              <a:t>它是在计算机硬件的基础上对硬件的完善和扩充。计算机软件系统一般分为系统软件和应用软件两大部分。</a:t>
            </a:r>
          </a:p>
          <a:p>
            <a:r>
              <a:rPr lang="zh-CN" altLang="en-US" sz="2400" dirty="0">
                <a:latin typeface="宋体" pitchFamily="2" charset="-122"/>
              </a:rPr>
              <a:t>  系统软件是指负责管理、监控和维护计算机硬件和软件资源的一种软件。</a:t>
            </a:r>
          </a:p>
          <a:p>
            <a:r>
              <a:rPr lang="zh-CN" altLang="en-US" sz="2400" dirty="0">
                <a:latin typeface="宋体" pitchFamily="2" charset="-122"/>
              </a:rPr>
              <a:t>   应用软件是为解决某些应用领域中的具体任务而编制的程序。 </a:t>
            </a:r>
          </a:p>
        </p:txBody>
      </p:sp>
      <p:sp>
        <p:nvSpPr>
          <p:cNvPr id="35" name="标题 1"/>
          <p:cNvSpPr txBox="1">
            <a:spLocks/>
          </p:cNvSpPr>
          <p:nvPr/>
        </p:nvSpPr>
        <p:spPr bwMode="white">
          <a:xfrm>
            <a:off x="611560" y="0"/>
            <a:ext cx="830897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计算机</a:t>
            </a:r>
            <a:r>
              <a:rPr lang="zh-CN" altLang="en-US" sz="3200" b="1" kern="0" dirty="0">
                <a:solidFill>
                  <a:schemeClr val="bg1"/>
                </a:solidFill>
                <a:latin typeface="微软雅黑" pitchFamily="34" charset="-122"/>
                <a:ea typeface="微软雅黑" pitchFamily="34" charset="-122"/>
                <a:cs typeface="+mj-cs"/>
              </a:rPr>
              <a:t>软件</a:t>
            </a:r>
            <a:endParaRPr kumimoji="0" lang="zh-CN" altLang="en-US" sz="3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endParaRPr>
          </a:p>
        </p:txBody>
      </p:sp>
    </p:spTree>
    <p:extLst>
      <p:ext uri="{BB962C8B-B14F-4D97-AF65-F5344CB8AC3E}">
        <p14:creationId xmlns:p14="http://schemas.microsoft.com/office/powerpoint/2010/main" xmlns="" val="27263794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2374900" y="1815455"/>
            <a:ext cx="4392613" cy="4032250"/>
            <a:chOff x="3960" y="6468"/>
            <a:chExt cx="3240" cy="3240"/>
          </a:xfrm>
        </p:grpSpPr>
        <p:sp>
          <p:nvSpPr>
            <p:cNvPr id="9224" name="Oval 5"/>
            <p:cNvSpPr>
              <a:spLocks noChangeArrowheads="1"/>
            </p:cNvSpPr>
            <p:nvPr/>
          </p:nvSpPr>
          <p:spPr bwMode="auto">
            <a:xfrm>
              <a:off x="3960" y="6468"/>
              <a:ext cx="3240" cy="3240"/>
            </a:xfrm>
            <a:prstGeom prst="ellipse">
              <a:avLst/>
            </a:prstGeom>
            <a:solidFill>
              <a:srgbClr val="FFFFFF"/>
            </a:solidFill>
            <a:ln w="9525">
              <a:solidFill>
                <a:srgbClr val="000000"/>
              </a:solidFill>
              <a:round/>
              <a:headEnd/>
              <a:tailEnd/>
            </a:ln>
          </p:spPr>
          <p:txBody>
            <a:bodyPr/>
            <a:lstStyle/>
            <a:p>
              <a:endParaRPr lang="zh-CN" altLang="en-US"/>
            </a:p>
          </p:txBody>
        </p:sp>
        <p:sp>
          <p:nvSpPr>
            <p:cNvPr id="9225" name="Oval 6"/>
            <p:cNvSpPr>
              <a:spLocks noChangeArrowheads="1"/>
            </p:cNvSpPr>
            <p:nvPr/>
          </p:nvSpPr>
          <p:spPr bwMode="auto">
            <a:xfrm>
              <a:off x="4320" y="6900"/>
              <a:ext cx="2520" cy="2520"/>
            </a:xfrm>
            <a:prstGeom prst="ellipse">
              <a:avLst/>
            </a:prstGeom>
            <a:solidFill>
              <a:srgbClr val="FFFFFF"/>
            </a:solidFill>
            <a:ln w="9525">
              <a:solidFill>
                <a:srgbClr val="000000"/>
              </a:solidFill>
              <a:round/>
              <a:headEnd/>
              <a:tailEnd/>
            </a:ln>
          </p:spPr>
          <p:txBody>
            <a:bodyPr/>
            <a:lstStyle/>
            <a:p>
              <a:endParaRPr lang="zh-CN" altLang="en-US"/>
            </a:p>
          </p:txBody>
        </p:sp>
        <p:sp>
          <p:nvSpPr>
            <p:cNvPr id="9226" name="Oval 7"/>
            <p:cNvSpPr>
              <a:spLocks noChangeArrowheads="1"/>
            </p:cNvSpPr>
            <p:nvPr/>
          </p:nvSpPr>
          <p:spPr bwMode="auto">
            <a:xfrm>
              <a:off x="4680" y="7212"/>
              <a:ext cx="1800" cy="1800"/>
            </a:xfrm>
            <a:prstGeom prst="ellipse">
              <a:avLst/>
            </a:prstGeom>
            <a:solidFill>
              <a:srgbClr val="FFFFFF"/>
            </a:solidFill>
            <a:ln w="9525">
              <a:solidFill>
                <a:srgbClr val="000000"/>
              </a:solidFill>
              <a:round/>
              <a:headEnd/>
              <a:tailEnd/>
            </a:ln>
          </p:spPr>
          <p:txBody>
            <a:bodyPr/>
            <a:lstStyle/>
            <a:p>
              <a:endParaRPr lang="zh-CN" altLang="en-US"/>
            </a:p>
          </p:txBody>
        </p:sp>
        <p:sp>
          <p:nvSpPr>
            <p:cNvPr id="9227" name="Oval 8"/>
            <p:cNvSpPr>
              <a:spLocks noChangeArrowheads="1"/>
            </p:cNvSpPr>
            <p:nvPr/>
          </p:nvSpPr>
          <p:spPr bwMode="auto">
            <a:xfrm>
              <a:off x="5040" y="7560"/>
              <a:ext cx="1080" cy="1056"/>
            </a:xfrm>
            <a:prstGeom prst="ellipse">
              <a:avLst/>
            </a:prstGeom>
            <a:solidFill>
              <a:srgbClr val="C0C0C0"/>
            </a:solidFill>
            <a:ln w="9525">
              <a:solidFill>
                <a:srgbClr val="000000"/>
              </a:solidFill>
              <a:round/>
              <a:headEnd/>
              <a:tailEnd/>
            </a:ln>
          </p:spPr>
          <p:txBody>
            <a:bodyPr/>
            <a:lstStyle/>
            <a:p>
              <a:pPr algn="ctr"/>
              <a:endParaRPr lang="en-US" altLang="zh-CN">
                <a:latin typeface="Times New Roman" pitchFamily="18" charset="0"/>
              </a:endParaRPr>
            </a:p>
            <a:p>
              <a:pPr algn="ctr"/>
              <a:r>
                <a:rPr lang="zh-CN" altLang="en-US" sz="2400">
                  <a:latin typeface="Times New Roman" pitchFamily="18" charset="0"/>
                </a:rPr>
                <a:t>计算机硬件</a:t>
              </a:r>
              <a:endParaRPr lang="zh-CN" altLang="en-US" sz="2400"/>
            </a:p>
          </p:txBody>
        </p:sp>
        <p:sp>
          <p:nvSpPr>
            <p:cNvPr id="9228" name="Text Box 9"/>
            <p:cNvSpPr txBox="1">
              <a:spLocks noChangeArrowheads="1"/>
            </p:cNvSpPr>
            <p:nvPr/>
          </p:nvSpPr>
          <p:spPr bwMode="auto">
            <a:xfrm>
              <a:off x="4680" y="7524"/>
              <a:ext cx="360" cy="468"/>
            </a:xfrm>
            <a:prstGeom prst="rect">
              <a:avLst/>
            </a:prstGeom>
            <a:noFill/>
            <a:ln w="9525">
              <a:noFill/>
              <a:miter lim="800000"/>
              <a:headEnd/>
              <a:tailEnd/>
            </a:ln>
          </p:spPr>
          <p:txBody>
            <a:bodyPr/>
            <a:lstStyle/>
            <a:p>
              <a:pPr algn="just"/>
              <a:endParaRPr lang="en-US" altLang="zh-CN">
                <a:latin typeface="Times New Roman" pitchFamily="18" charset="0"/>
              </a:endParaRPr>
            </a:p>
            <a:p>
              <a:pPr algn="just"/>
              <a:r>
                <a:rPr lang="zh-CN" altLang="en-US">
                  <a:latin typeface="Times New Roman" pitchFamily="18" charset="0"/>
                </a:rPr>
                <a:t>操</a:t>
              </a:r>
              <a:endParaRPr lang="zh-CN" altLang="en-US"/>
            </a:p>
          </p:txBody>
        </p:sp>
        <p:sp>
          <p:nvSpPr>
            <p:cNvPr id="9229" name="Text Box 10"/>
            <p:cNvSpPr txBox="1">
              <a:spLocks noChangeArrowheads="1"/>
            </p:cNvSpPr>
            <p:nvPr/>
          </p:nvSpPr>
          <p:spPr bwMode="auto">
            <a:xfrm>
              <a:off x="5040" y="7212"/>
              <a:ext cx="360" cy="468"/>
            </a:xfrm>
            <a:prstGeom prst="rect">
              <a:avLst/>
            </a:prstGeom>
            <a:noFill/>
            <a:ln w="9525">
              <a:noFill/>
              <a:miter lim="800000"/>
              <a:headEnd/>
              <a:tailEnd/>
            </a:ln>
          </p:spPr>
          <p:txBody>
            <a:bodyPr/>
            <a:lstStyle/>
            <a:p>
              <a:pPr algn="just"/>
              <a:endParaRPr lang="en-US" altLang="zh-CN">
                <a:latin typeface="Times New Roman" pitchFamily="18" charset="0"/>
              </a:endParaRPr>
            </a:p>
            <a:p>
              <a:pPr algn="just"/>
              <a:r>
                <a:rPr lang="zh-CN" altLang="en-US">
                  <a:latin typeface="Times New Roman" pitchFamily="18" charset="0"/>
                </a:rPr>
                <a:t>作</a:t>
              </a:r>
              <a:endParaRPr lang="zh-CN" altLang="en-US"/>
            </a:p>
          </p:txBody>
        </p:sp>
        <p:sp>
          <p:nvSpPr>
            <p:cNvPr id="9230" name="Text Box 11"/>
            <p:cNvSpPr txBox="1">
              <a:spLocks noChangeArrowheads="1"/>
            </p:cNvSpPr>
            <p:nvPr/>
          </p:nvSpPr>
          <p:spPr bwMode="auto">
            <a:xfrm>
              <a:off x="5580" y="7212"/>
              <a:ext cx="360" cy="468"/>
            </a:xfrm>
            <a:prstGeom prst="rect">
              <a:avLst/>
            </a:prstGeom>
            <a:noFill/>
            <a:ln w="9525">
              <a:noFill/>
              <a:miter lim="800000"/>
              <a:headEnd/>
              <a:tailEnd/>
            </a:ln>
          </p:spPr>
          <p:txBody>
            <a:bodyPr/>
            <a:lstStyle/>
            <a:p>
              <a:pPr algn="just"/>
              <a:r>
                <a:rPr lang="zh-CN" altLang="en-US">
                  <a:latin typeface="Times New Roman" pitchFamily="18" charset="0"/>
                </a:rPr>
                <a:t>系</a:t>
              </a:r>
              <a:endParaRPr lang="zh-CN" altLang="en-US"/>
            </a:p>
          </p:txBody>
        </p:sp>
        <p:sp>
          <p:nvSpPr>
            <p:cNvPr id="9231" name="Text Box 12"/>
            <p:cNvSpPr txBox="1">
              <a:spLocks noChangeArrowheads="1"/>
            </p:cNvSpPr>
            <p:nvPr/>
          </p:nvSpPr>
          <p:spPr bwMode="auto">
            <a:xfrm>
              <a:off x="5940" y="7524"/>
              <a:ext cx="360" cy="468"/>
            </a:xfrm>
            <a:prstGeom prst="rect">
              <a:avLst/>
            </a:prstGeom>
            <a:noFill/>
            <a:ln w="9525">
              <a:noFill/>
              <a:miter lim="800000"/>
              <a:headEnd/>
              <a:tailEnd/>
            </a:ln>
          </p:spPr>
          <p:txBody>
            <a:bodyPr/>
            <a:lstStyle/>
            <a:p>
              <a:pPr algn="just"/>
              <a:r>
                <a:rPr lang="en-US" altLang="zh-CN">
                  <a:latin typeface="Times New Roman" pitchFamily="18" charset="0"/>
                </a:rPr>
                <a:t> </a:t>
              </a:r>
              <a:r>
                <a:rPr lang="zh-CN" altLang="en-US">
                  <a:latin typeface="Times New Roman" pitchFamily="18" charset="0"/>
                </a:rPr>
                <a:t>统</a:t>
              </a:r>
              <a:endParaRPr lang="zh-CN" altLang="en-US"/>
            </a:p>
          </p:txBody>
        </p:sp>
        <p:sp>
          <p:nvSpPr>
            <p:cNvPr id="9232" name="Text Box 13"/>
            <p:cNvSpPr txBox="1">
              <a:spLocks noChangeArrowheads="1"/>
            </p:cNvSpPr>
            <p:nvPr/>
          </p:nvSpPr>
          <p:spPr bwMode="auto">
            <a:xfrm>
              <a:off x="4320" y="7680"/>
              <a:ext cx="360" cy="468"/>
            </a:xfrm>
            <a:prstGeom prst="rect">
              <a:avLst/>
            </a:prstGeom>
            <a:noFill/>
            <a:ln w="9525">
              <a:noFill/>
              <a:miter lim="800000"/>
              <a:headEnd/>
              <a:tailEnd/>
            </a:ln>
          </p:spPr>
          <p:txBody>
            <a:bodyPr/>
            <a:lstStyle/>
            <a:p>
              <a:pPr algn="just"/>
              <a:r>
                <a:rPr lang="zh-CN" altLang="en-US">
                  <a:latin typeface="Times New Roman" pitchFamily="18" charset="0"/>
                </a:rPr>
                <a:t>其</a:t>
              </a:r>
              <a:endParaRPr lang="zh-CN" altLang="en-US"/>
            </a:p>
          </p:txBody>
        </p:sp>
        <p:sp>
          <p:nvSpPr>
            <p:cNvPr id="9233" name="Text Box 14"/>
            <p:cNvSpPr txBox="1">
              <a:spLocks noChangeArrowheads="1"/>
            </p:cNvSpPr>
            <p:nvPr/>
          </p:nvSpPr>
          <p:spPr bwMode="auto">
            <a:xfrm>
              <a:off x="4500" y="7212"/>
              <a:ext cx="360" cy="468"/>
            </a:xfrm>
            <a:prstGeom prst="rect">
              <a:avLst/>
            </a:prstGeom>
            <a:noFill/>
            <a:ln w="9525">
              <a:noFill/>
              <a:miter lim="800000"/>
              <a:headEnd/>
              <a:tailEnd/>
            </a:ln>
          </p:spPr>
          <p:txBody>
            <a:bodyPr/>
            <a:lstStyle/>
            <a:p>
              <a:pPr algn="just"/>
              <a:r>
                <a:rPr lang="en-US" altLang="zh-CN" sz="900">
                  <a:latin typeface="Times New Roman" pitchFamily="18" charset="0"/>
                </a:rPr>
                <a:t>    </a:t>
              </a:r>
              <a:r>
                <a:rPr lang="zh-CN" altLang="en-US">
                  <a:latin typeface="Times New Roman" pitchFamily="18" charset="0"/>
                </a:rPr>
                <a:t>它</a:t>
              </a:r>
              <a:endParaRPr lang="zh-CN" altLang="en-US"/>
            </a:p>
          </p:txBody>
        </p:sp>
        <p:sp>
          <p:nvSpPr>
            <p:cNvPr id="9234" name="Text Box 15"/>
            <p:cNvSpPr txBox="1">
              <a:spLocks noChangeArrowheads="1"/>
            </p:cNvSpPr>
            <p:nvPr/>
          </p:nvSpPr>
          <p:spPr bwMode="auto">
            <a:xfrm>
              <a:off x="5040" y="6900"/>
              <a:ext cx="360" cy="468"/>
            </a:xfrm>
            <a:prstGeom prst="rect">
              <a:avLst/>
            </a:prstGeom>
            <a:noFill/>
            <a:ln w="9525">
              <a:noFill/>
              <a:miter lim="800000"/>
              <a:headEnd/>
              <a:tailEnd/>
            </a:ln>
          </p:spPr>
          <p:txBody>
            <a:bodyPr/>
            <a:lstStyle/>
            <a:p>
              <a:pPr algn="just"/>
              <a:r>
                <a:rPr lang="zh-CN" altLang="en-US">
                  <a:latin typeface="Times New Roman" pitchFamily="18" charset="0"/>
                </a:rPr>
                <a:t>系</a:t>
              </a:r>
              <a:endParaRPr lang="zh-CN" altLang="en-US"/>
            </a:p>
          </p:txBody>
        </p:sp>
        <p:sp>
          <p:nvSpPr>
            <p:cNvPr id="9235" name="Text Box 16"/>
            <p:cNvSpPr txBox="1">
              <a:spLocks noChangeArrowheads="1"/>
            </p:cNvSpPr>
            <p:nvPr/>
          </p:nvSpPr>
          <p:spPr bwMode="auto">
            <a:xfrm>
              <a:off x="5580" y="6900"/>
              <a:ext cx="360" cy="468"/>
            </a:xfrm>
            <a:prstGeom prst="rect">
              <a:avLst/>
            </a:prstGeom>
            <a:noFill/>
            <a:ln w="9525">
              <a:noFill/>
              <a:miter lim="800000"/>
              <a:headEnd/>
              <a:tailEnd/>
            </a:ln>
          </p:spPr>
          <p:txBody>
            <a:bodyPr/>
            <a:lstStyle/>
            <a:p>
              <a:pPr algn="just"/>
              <a:r>
                <a:rPr lang="zh-CN" altLang="en-US">
                  <a:latin typeface="Times New Roman" pitchFamily="18" charset="0"/>
                </a:rPr>
                <a:t>统</a:t>
              </a:r>
              <a:endParaRPr lang="zh-CN" altLang="en-US"/>
            </a:p>
          </p:txBody>
        </p:sp>
        <p:sp>
          <p:nvSpPr>
            <p:cNvPr id="9236" name="Text Box 17"/>
            <p:cNvSpPr txBox="1">
              <a:spLocks noChangeArrowheads="1"/>
            </p:cNvSpPr>
            <p:nvPr/>
          </p:nvSpPr>
          <p:spPr bwMode="auto">
            <a:xfrm>
              <a:off x="6120" y="7212"/>
              <a:ext cx="360" cy="468"/>
            </a:xfrm>
            <a:prstGeom prst="rect">
              <a:avLst/>
            </a:prstGeom>
            <a:noFill/>
            <a:ln w="9525">
              <a:noFill/>
              <a:miter lim="800000"/>
              <a:headEnd/>
              <a:tailEnd/>
            </a:ln>
          </p:spPr>
          <p:txBody>
            <a:bodyPr/>
            <a:lstStyle/>
            <a:p>
              <a:pPr algn="just"/>
              <a:r>
                <a:rPr lang="zh-CN" altLang="en-US">
                  <a:latin typeface="Times New Roman" pitchFamily="18" charset="0"/>
                </a:rPr>
                <a:t>软</a:t>
              </a:r>
              <a:endParaRPr lang="zh-CN" altLang="en-US"/>
            </a:p>
          </p:txBody>
        </p:sp>
        <p:sp>
          <p:nvSpPr>
            <p:cNvPr id="9237" name="Text Box 18"/>
            <p:cNvSpPr txBox="1">
              <a:spLocks noChangeArrowheads="1"/>
            </p:cNvSpPr>
            <p:nvPr/>
          </p:nvSpPr>
          <p:spPr bwMode="auto">
            <a:xfrm>
              <a:off x="6480" y="7680"/>
              <a:ext cx="360" cy="468"/>
            </a:xfrm>
            <a:prstGeom prst="rect">
              <a:avLst/>
            </a:prstGeom>
            <a:noFill/>
            <a:ln w="9525">
              <a:noFill/>
              <a:miter lim="800000"/>
              <a:headEnd/>
              <a:tailEnd/>
            </a:ln>
          </p:spPr>
          <p:txBody>
            <a:bodyPr/>
            <a:lstStyle/>
            <a:p>
              <a:pPr algn="just"/>
              <a:r>
                <a:rPr lang="zh-CN" altLang="en-US">
                  <a:latin typeface="Times New Roman" pitchFamily="18" charset="0"/>
                </a:rPr>
                <a:t>件</a:t>
              </a:r>
              <a:endParaRPr lang="zh-CN" altLang="en-US"/>
            </a:p>
          </p:txBody>
        </p:sp>
        <p:sp>
          <p:nvSpPr>
            <p:cNvPr id="9238" name="Text Box 19"/>
            <p:cNvSpPr txBox="1">
              <a:spLocks noChangeArrowheads="1"/>
            </p:cNvSpPr>
            <p:nvPr/>
          </p:nvSpPr>
          <p:spPr bwMode="auto">
            <a:xfrm>
              <a:off x="4320" y="6900"/>
              <a:ext cx="360" cy="468"/>
            </a:xfrm>
            <a:prstGeom prst="rect">
              <a:avLst/>
            </a:prstGeom>
            <a:noFill/>
            <a:ln w="9525">
              <a:noFill/>
              <a:miter lim="800000"/>
              <a:headEnd/>
              <a:tailEnd/>
            </a:ln>
          </p:spPr>
          <p:txBody>
            <a:bodyPr/>
            <a:lstStyle/>
            <a:p>
              <a:pPr algn="just"/>
              <a:r>
                <a:rPr lang="zh-CN" altLang="en-US">
                  <a:latin typeface="Times New Roman" pitchFamily="18" charset="0"/>
                </a:rPr>
                <a:t>应</a:t>
              </a:r>
              <a:endParaRPr lang="zh-CN" altLang="en-US"/>
            </a:p>
          </p:txBody>
        </p:sp>
        <p:sp>
          <p:nvSpPr>
            <p:cNvPr id="9239" name="Text Box 20"/>
            <p:cNvSpPr txBox="1">
              <a:spLocks noChangeArrowheads="1"/>
            </p:cNvSpPr>
            <p:nvPr/>
          </p:nvSpPr>
          <p:spPr bwMode="auto">
            <a:xfrm>
              <a:off x="4860" y="6588"/>
              <a:ext cx="360" cy="468"/>
            </a:xfrm>
            <a:prstGeom prst="rect">
              <a:avLst/>
            </a:prstGeom>
            <a:noFill/>
            <a:ln w="9525">
              <a:noFill/>
              <a:miter lim="800000"/>
              <a:headEnd/>
              <a:tailEnd/>
            </a:ln>
          </p:spPr>
          <p:txBody>
            <a:bodyPr/>
            <a:lstStyle/>
            <a:p>
              <a:pPr algn="just"/>
              <a:r>
                <a:rPr lang="zh-CN" altLang="en-US">
                  <a:latin typeface="Times New Roman" pitchFamily="18" charset="0"/>
                </a:rPr>
                <a:t>用</a:t>
              </a:r>
              <a:endParaRPr lang="zh-CN" altLang="en-US"/>
            </a:p>
          </p:txBody>
        </p:sp>
        <p:sp>
          <p:nvSpPr>
            <p:cNvPr id="9240" name="Text Box 21"/>
            <p:cNvSpPr txBox="1">
              <a:spLocks noChangeArrowheads="1"/>
            </p:cNvSpPr>
            <p:nvPr/>
          </p:nvSpPr>
          <p:spPr bwMode="auto">
            <a:xfrm>
              <a:off x="5760" y="6588"/>
              <a:ext cx="360" cy="468"/>
            </a:xfrm>
            <a:prstGeom prst="rect">
              <a:avLst/>
            </a:prstGeom>
            <a:noFill/>
            <a:ln w="9525">
              <a:noFill/>
              <a:miter lim="800000"/>
              <a:headEnd/>
              <a:tailEnd/>
            </a:ln>
          </p:spPr>
          <p:txBody>
            <a:bodyPr/>
            <a:lstStyle/>
            <a:p>
              <a:pPr algn="just"/>
              <a:r>
                <a:rPr lang="zh-CN" altLang="en-US">
                  <a:latin typeface="Times New Roman" pitchFamily="18" charset="0"/>
                </a:rPr>
                <a:t>软</a:t>
              </a:r>
              <a:endParaRPr lang="zh-CN" altLang="en-US"/>
            </a:p>
          </p:txBody>
        </p:sp>
        <p:sp>
          <p:nvSpPr>
            <p:cNvPr id="9241" name="Text Box 22"/>
            <p:cNvSpPr txBox="1">
              <a:spLocks noChangeArrowheads="1"/>
            </p:cNvSpPr>
            <p:nvPr/>
          </p:nvSpPr>
          <p:spPr bwMode="auto">
            <a:xfrm>
              <a:off x="6300" y="6900"/>
              <a:ext cx="360" cy="468"/>
            </a:xfrm>
            <a:prstGeom prst="rect">
              <a:avLst/>
            </a:prstGeom>
            <a:noFill/>
            <a:ln w="9525">
              <a:noFill/>
              <a:miter lim="800000"/>
              <a:headEnd/>
              <a:tailEnd/>
            </a:ln>
          </p:spPr>
          <p:txBody>
            <a:bodyPr/>
            <a:lstStyle/>
            <a:p>
              <a:pPr algn="just"/>
              <a:r>
                <a:rPr lang="zh-CN" altLang="en-US">
                  <a:latin typeface="Times New Roman" pitchFamily="18" charset="0"/>
                </a:rPr>
                <a:t>件</a:t>
              </a:r>
              <a:endParaRPr lang="zh-CN" altLang="en-US"/>
            </a:p>
          </p:txBody>
        </p:sp>
      </p:grpSp>
      <p:sp>
        <p:nvSpPr>
          <p:cNvPr id="9222" name="Rectangle 27"/>
          <p:cNvSpPr>
            <a:spLocks noChangeArrowheads="1"/>
          </p:cNvSpPr>
          <p:nvPr/>
        </p:nvSpPr>
        <p:spPr bwMode="auto">
          <a:xfrm>
            <a:off x="4859338" y="3831580"/>
            <a:ext cx="3816350" cy="461665"/>
          </a:xfrm>
          <a:prstGeom prst="rect">
            <a:avLst/>
          </a:prstGeom>
          <a:noFill/>
          <a:ln w="9525">
            <a:noFill/>
            <a:miter lim="800000"/>
            <a:headEnd/>
            <a:tailEnd/>
          </a:ln>
        </p:spPr>
        <p:txBody>
          <a:bodyPr anchor="ctr">
            <a:spAutoFit/>
          </a:bodyPr>
          <a:lstStyle/>
          <a:p>
            <a:r>
              <a:rPr lang="en-US" altLang="zh-CN" dirty="0"/>
              <a:t>        </a:t>
            </a:r>
            <a:endParaRPr lang="en-US" altLang="zh-CN" sz="2400" b="1" dirty="0"/>
          </a:p>
        </p:txBody>
      </p:sp>
      <p:sp>
        <p:nvSpPr>
          <p:cNvPr id="26" name="标题 1"/>
          <p:cNvSpPr txBox="1">
            <a:spLocks/>
          </p:cNvSpPr>
          <p:nvPr/>
        </p:nvSpPr>
        <p:spPr bwMode="white">
          <a:xfrm>
            <a:off x="611560" y="0"/>
            <a:ext cx="830897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计算机系统的层次结构</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684213" y="1557338"/>
            <a:ext cx="7920037" cy="2179058"/>
          </a:xfrm>
          <a:prstGeom prst="rect">
            <a:avLst/>
          </a:prstGeom>
          <a:noFill/>
          <a:ln w="9525">
            <a:noFill/>
            <a:miter lim="800000"/>
            <a:headEnd/>
            <a:tailEnd/>
          </a:ln>
        </p:spPr>
        <p:txBody>
          <a:bodyPr>
            <a:spAutoFit/>
          </a:bodyPr>
          <a:lstStyle/>
          <a:p>
            <a:pPr>
              <a:lnSpc>
                <a:spcPct val="140000"/>
              </a:lnSpc>
            </a:pPr>
            <a:r>
              <a:rPr lang="en-US" altLang="zh-CN" sz="2400" b="1" dirty="0">
                <a:latin typeface="Arial" pitchFamily="34" charset="0"/>
              </a:rPr>
              <a:t>   </a:t>
            </a:r>
            <a:r>
              <a:rPr lang="en-US" altLang="zh-CN" sz="2400" b="1" dirty="0" smtClean="0">
                <a:latin typeface="Arial" pitchFamily="34" charset="0"/>
              </a:rPr>
              <a:t>     </a:t>
            </a:r>
            <a:r>
              <a:rPr lang="zh-CN" altLang="en-US" sz="2400" b="1" dirty="0" smtClean="0">
                <a:latin typeface="Arial" pitchFamily="34" charset="0"/>
              </a:rPr>
              <a:t>计</a:t>
            </a:r>
            <a:r>
              <a:rPr lang="zh-CN" altLang="en-US" sz="2400" b="1" dirty="0">
                <a:latin typeface="Arial" pitchFamily="34" charset="0"/>
              </a:rPr>
              <a:t>算机进行数据处理的效率，主要取决于数据在机器中的存储结构和处理方式。根据</a:t>
            </a:r>
            <a:r>
              <a:rPr lang="zh-CN" altLang="en-US" sz="2400" b="1" dirty="0">
                <a:solidFill>
                  <a:srgbClr val="FF5050"/>
                </a:solidFill>
                <a:latin typeface="Arial" pitchFamily="34" charset="0"/>
              </a:rPr>
              <a:t>数据存储结构和处理方式</a:t>
            </a:r>
            <a:r>
              <a:rPr lang="zh-CN" altLang="en-US" sz="2400" b="1" dirty="0">
                <a:latin typeface="Arial" pitchFamily="34" charset="0"/>
              </a:rPr>
              <a:t>，把计算机数据管理分为三个阶段，即</a:t>
            </a:r>
          </a:p>
          <a:p>
            <a:pPr>
              <a:lnSpc>
                <a:spcPct val="130000"/>
              </a:lnSpc>
              <a:spcBef>
                <a:spcPct val="15000"/>
              </a:spcBef>
            </a:pPr>
            <a:r>
              <a:rPr lang="zh-CN" altLang="en-US" sz="2400" b="1" dirty="0">
                <a:latin typeface="Arial" pitchFamily="34" charset="0"/>
              </a:rPr>
              <a:t>       </a:t>
            </a:r>
            <a:endParaRPr lang="zh-CN" altLang="en-US" sz="2400" b="1" dirty="0">
              <a:latin typeface="新宋体" pitchFamily="49" charset="-122"/>
              <a:ea typeface="新宋体" pitchFamily="49" charset="-122"/>
            </a:endParaRPr>
          </a:p>
        </p:txBody>
      </p:sp>
      <p:grpSp>
        <p:nvGrpSpPr>
          <p:cNvPr id="2" name="Group 155"/>
          <p:cNvGrpSpPr>
            <a:grpSpLocks/>
          </p:cNvGrpSpPr>
          <p:nvPr/>
        </p:nvGrpSpPr>
        <p:grpSpPr bwMode="auto">
          <a:xfrm>
            <a:off x="755650" y="3429000"/>
            <a:ext cx="7632700" cy="2592388"/>
            <a:chOff x="476" y="1340"/>
            <a:chExt cx="4808" cy="1924"/>
          </a:xfrm>
        </p:grpSpPr>
        <p:sp>
          <p:nvSpPr>
            <p:cNvPr id="17414" name="AutoShape 156"/>
            <p:cNvSpPr>
              <a:spLocks noChangeArrowheads="1"/>
            </p:cNvSpPr>
            <p:nvPr/>
          </p:nvSpPr>
          <p:spPr bwMode="gray">
            <a:xfrm>
              <a:off x="1837" y="1843"/>
              <a:ext cx="318" cy="363"/>
            </a:xfrm>
            <a:prstGeom prst="chevron">
              <a:avLst>
                <a:gd name="adj" fmla="val 52514"/>
              </a:avLst>
            </a:prstGeom>
            <a:solidFill>
              <a:schemeClr val="accent1"/>
            </a:solidFill>
            <a:ln w="0" algn="ctr">
              <a:noFill/>
              <a:miter lim="800000"/>
              <a:headEnd/>
              <a:tailEnd/>
            </a:ln>
          </p:spPr>
          <p:txBody>
            <a:bodyPr wrap="none" anchor="ctr"/>
            <a:lstStyle/>
            <a:p>
              <a:endParaRPr lang="zh-CN" altLang="en-US"/>
            </a:p>
          </p:txBody>
        </p:sp>
        <p:sp>
          <p:nvSpPr>
            <p:cNvPr id="17415" name="AutoShape 157"/>
            <p:cNvSpPr>
              <a:spLocks noChangeArrowheads="1"/>
            </p:cNvSpPr>
            <p:nvPr/>
          </p:nvSpPr>
          <p:spPr bwMode="gray">
            <a:xfrm>
              <a:off x="3560" y="1843"/>
              <a:ext cx="318" cy="363"/>
            </a:xfrm>
            <a:prstGeom prst="chevron">
              <a:avLst>
                <a:gd name="adj" fmla="val 52514"/>
              </a:avLst>
            </a:prstGeom>
            <a:solidFill>
              <a:schemeClr val="hlink"/>
            </a:solidFill>
            <a:ln w="0" algn="ctr">
              <a:noFill/>
              <a:miter lim="800000"/>
              <a:headEnd/>
              <a:tailEnd/>
            </a:ln>
          </p:spPr>
          <p:txBody>
            <a:bodyPr wrap="none" anchor="ctr"/>
            <a:lstStyle/>
            <a:p>
              <a:endParaRPr lang="zh-CN" altLang="en-US"/>
            </a:p>
          </p:txBody>
        </p:sp>
        <p:sp>
          <p:nvSpPr>
            <p:cNvPr id="3230" name="Oval 158"/>
            <p:cNvSpPr>
              <a:spLocks noChangeArrowheads="1"/>
            </p:cNvSpPr>
            <p:nvPr/>
          </p:nvSpPr>
          <p:spPr bwMode="gray">
            <a:xfrm>
              <a:off x="3923" y="1344"/>
              <a:ext cx="1361" cy="13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31" name="Oval 159"/>
            <p:cNvSpPr>
              <a:spLocks noChangeArrowheads="1"/>
            </p:cNvSpPr>
            <p:nvPr/>
          </p:nvSpPr>
          <p:spPr bwMode="gray">
            <a:xfrm>
              <a:off x="3923" y="1344"/>
              <a:ext cx="1361" cy="1362"/>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32" name="Oval 160"/>
            <p:cNvSpPr>
              <a:spLocks noChangeArrowheads="1"/>
            </p:cNvSpPr>
            <p:nvPr/>
          </p:nvSpPr>
          <p:spPr bwMode="gray">
            <a:xfrm>
              <a:off x="4012" y="1433"/>
              <a:ext cx="1183" cy="118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233" name="Oval 161"/>
            <p:cNvSpPr>
              <a:spLocks noChangeArrowheads="1"/>
            </p:cNvSpPr>
            <p:nvPr/>
          </p:nvSpPr>
          <p:spPr bwMode="gray">
            <a:xfrm>
              <a:off x="4032" y="1440"/>
              <a:ext cx="1183" cy="1183"/>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17420" name="Oval 162"/>
            <p:cNvSpPr>
              <a:spLocks noChangeArrowheads="1"/>
            </p:cNvSpPr>
            <p:nvPr/>
          </p:nvSpPr>
          <p:spPr bwMode="gray">
            <a:xfrm>
              <a:off x="4076" y="1492"/>
              <a:ext cx="1065" cy="1065"/>
            </a:xfrm>
            <a:prstGeom prst="ellipse">
              <a:avLst/>
            </a:prstGeom>
            <a:solidFill>
              <a:srgbClr val="333333"/>
            </a:solidFill>
            <a:ln w="38100" algn="ctr">
              <a:noFill/>
              <a:round/>
              <a:headEnd/>
              <a:tailEnd/>
            </a:ln>
          </p:spPr>
          <p:txBody>
            <a:bodyPr anchor="ctr">
              <a:spAutoFit/>
            </a:bodyPr>
            <a:lstStyle/>
            <a:p>
              <a:endParaRPr lang="zh-CN" altLang="en-US"/>
            </a:p>
          </p:txBody>
        </p:sp>
        <p:sp>
          <p:nvSpPr>
            <p:cNvPr id="3235" name="Oval 163"/>
            <p:cNvSpPr>
              <a:spLocks noChangeArrowheads="1"/>
            </p:cNvSpPr>
            <p:nvPr/>
          </p:nvSpPr>
          <p:spPr bwMode="gray">
            <a:xfrm>
              <a:off x="476" y="1340"/>
              <a:ext cx="1361" cy="1361"/>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36" name="Oval 164"/>
            <p:cNvSpPr>
              <a:spLocks noChangeArrowheads="1"/>
            </p:cNvSpPr>
            <p:nvPr/>
          </p:nvSpPr>
          <p:spPr bwMode="gray">
            <a:xfrm>
              <a:off x="476" y="1340"/>
              <a:ext cx="1361" cy="1361"/>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37" name="Oval 165"/>
            <p:cNvSpPr>
              <a:spLocks noChangeArrowheads="1"/>
            </p:cNvSpPr>
            <p:nvPr/>
          </p:nvSpPr>
          <p:spPr bwMode="gray">
            <a:xfrm>
              <a:off x="565" y="1430"/>
              <a:ext cx="1183" cy="1183"/>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238" name="Oval 166"/>
            <p:cNvSpPr>
              <a:spLocks noChangeArrowheads="1"/>
            </p:cNvSpPr>
            <p:nvPr/>
          </p:nvSpPr>
          <p:spPr bwMode="gray">
            <a:xfrm>
              <a:off x="566" y="1431"/>
              <a:ext cx="1183" cy="1183"/>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17425" name="Oval 167"/>
            <p:cNvSpPr>
              <a:spLocks noChangeArrowheads="1"/>
            </p:cNvSpPr>
            <p:nvPr/>
          </p:nvSpPr>
          <p:spPr bwMode="gray">
            <a:xfrm>
              <a:off x="624" y="1488"/>
              <a:ext cx="1065" cy="1065"/>
            </a:xfrm>
            <a:prstGeom prst="ellipse">
              <a:avLst/>
            </a:prstGeom>
            <a:solidFill>
              <a:srgbClr val="333333"/>
            </a:solidFill>
            <a:ln w="38100" algn="ctr">
              <a:noFill/>
              <a:round/>
              <a:headEnd/>
              <a:tailEnd/>
            </a:ln>
          </p:spPr>
          <p:txBody>
            <a:bodyPr anchor="ctr">
              <a:spAutoFit/>
            </a:bodyPr>
            <a:lstStyle/>
            <a:p>
              <a:endParaRPr lang="zh-CN" altLang="en-US"/>
            </a:p>
          </p:txBody>
        </p:sp>
        <p:grpSp>
          <p:nvGrpSpPr>
            <p:cNvPr id="3" name="Group 168"/>
            <p:cNvGrpSpPr>
              <a:grpSpLocks/>
            </p:cNvGrpSpPr>
            <p:nvPr/>
          </p:nvGrpSpPr>
          <p:grpSpPr bwMode="auto">
            <a:xfrm>
              <a:off x="641" y="1504"/>
              <a:ext cx="1031" cy="1031"/>
              <a:chOff x="4166" y="1706"/>
              <a:chExt cx="1252" cy="1252"/>
            </a:xfrm>
          </p:grpSpPr>
          <p:sp>
            <p:nvSpPr>
              <p:cNvPr id="17448" name="Oval 16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17449" name="Oval 17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17450" name="Oval 17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17451" name="Oval 17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sp>
          <p:nvSpPr>
            <p:cNvPr id="3245" name="Oval 173"/>
            <p:cNvSpPr>
              <a:spLocks noChangeArrowheads="1"/>
            </p:cNvSpPr>
            <p:nvPr/>
          </p:nvSpPr>
          <p:spPr bwMode="gray">
            <a:xfrm>
              <a:off x="2200" y="1344"/>
              <a:ext cx="1361" cy="1362"/>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3246" name="Oval 174"/>
            <p:cNvSpPr>
              <a:spLocks noChangeArrowheads="1"/>
            </p:cNvSpPr>
            <p:nvPr/>
          </p:nvSpPr>
          <p:spPr bwMode="gray">
            <a:xfrm>
              <a:off x="2200" y="1344"/>
              <a:ext cx="1361" cy="1362"/>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anchor="ctr">
              <a:spAutoFit/>
            </a:bodyPr>
            <a:lstStyle/>
            <a:p>
              <a:pPr>
                <a:defRPr/>
              </a:pPr>
              <a:endParaRPr lang="zh-CN" altLang="en-US"/>
            </a:p>
          </p:txBody>
        </p:sp>
        <p:sp>
          <p:nvSpPr>
            <p:cNvPr id="3247" name="Oval 175"/>
            <p:cNvSpPr>
              <a:spLocks noChangeArrowheads="1"/>
            </p:cNvSpPr>
            <p:nvPr/>
          </p:nvSpPr>
          <p:spPr bwMode="gray">
            <a:xfrm>
              <a:off x="2289" y="1433"/>
              <a:ext cx="1183" cy="1183"/>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3248" name="Oval 176"/>
            <p:cNvSpPr>
              <a:spLocks noChangeArrowheads="1"/>
            </p:cNvSpPr>
            <p:nvPr/>
          </p:nvSpPr>
          <p:spPr bwMode="gray">
            <a:xfrm>
              <a:off x="2290" y="1435"/>
              <a:ext cx="1183" cy="1183"/>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p>
          </p:txBody>
        </p:sp>
        <p:sp>
          <p:nvSpPr>
            <p:cNvPr id="17431" name="Oval 177"/>
            <p:cNvSpPr>
              <a:spLocks noChangeArrowheads="1"/>
            </p:cNvSpPr>
            <p:nvPr/>
          </p:nvSpPr>
          <p:spPr bwMode="gray">
            <a:xfrm>
              <a:off x="2348" y="1492"/>
              <a:ext cx="1065" cy="1065"/>
            </a:xfrm>
            <a:prstGeom prst="ellipse">
              <a:avLst/>
            </a:prstGeom>
            <a:solidFill>
              <a:srgbClr val="333333"/>
            </a:solidFill>
            <a:ln w="38100" algn="ctr">
              <a:noFill/>
              <a:round/>
              <a:headEnd/>
              <a:tailEnd/>
            </a:ln>
          </p:spPr>
          <p:txBody>
            <a:bodyPr anchor="ctr">
              <a:spAutoFit/>
            </a:bodyPr>
            <a:lstStyle/>
            <a:p>
              <a:endParaRPr lang="zh-CN" altLang="en-US"/>
            </a:p>
          </p:txBody>
        </p:sp>
        <p:grpSp>
          <p:nvGrpSpPr>
            <p:cNvPr id="4" name="Group 178"/>
            <p:cNvGrpSpPr>
              <a:grpSpLocks/>
            </p:cNvGrpSpPr>
            <p:nvPr/>
          </p:nvGrpSpPr>
          <p:grpSpPr bwMode="auto">
            <a:xfrm>
              <a:off x="2365" y="1504"/>
              <a:ext cx="1031" cy="1031"/>
              <a:chOff x="4166" y="1706"/>
              <a:chExt cx="1252" cy="1252"/>
            </a:xfrm>
          </p:grpSpPr>
          <p:sp>
            <p:nvSpPr>
              <p:cNvPr id="17444" name="Oval 179"/>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17445" name="Oval 180"/>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17446" name="Oval 181"/>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17447" name="Oval 182"/>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nvGrpSpPr>
            <p:cNvPr id="5" name="Group 183"/>
            <p:cNvGrpSpPr>
              <a:grpSpLocks/>
            </p:cNvGrpSpPr>
            <p:nvPr/>
          </p:nvGrpSpPr>
          <p:grpSpPr bwMode="auto">
            <a:xfrm>
              <a:off x="4095" y="1504"/>
              <a:ext cx="1031" cy="1031"/>
              <a:chOff x="4166" y="1706"/>
              <a:chExt cx="1252" cy="1252"/>
            </a:xfrm>
          </p:grpSpPr>
          <p:sp>
            <p:nvSpPr>
              <p:cNvPr id="17440" name="Oval 184"/>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17441" name="Oval 185"/>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17442" name="Oval 186"/>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17443" name="Oval 187"/>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sp>
          <p:nvSpPr>
            <p:cNvPr id="17434" name="AutoShape 188"/>
            <p:cNvSpPr>
              <a:spLocks noChangeArrowheads="1"/>
            </p:cNvSpPr>
            <p:nvPr/>
          </p:nvSpPr>
          <p:spPr bwMode="auto">
            <a:xfrm>
              <a:off x="507" y="2939"/>
              <a:ext cx="1296" cy="325"/>
            </a:xfrm>
            <a:prstGeom prst="roundRect">
              <a:avLst>
                <a:gd name="adj" fmla="val 50000"/>
              </a:avLst>
            </a:prstGeom>
            <a:noFill/>
            <a:ln w="38100" algn="ctr">
              <a:solidFill>
                <a:schemeClr val="tx1"/>
              </a:solidFill>
              <a:round/>
              <a:headEnd/>
              <a:tailEnd/>
            </a:ln>
          </p:spPr>
          <p:txBody>
            <a:bodyPr wrap="none" anchor="ctr"/>
            <a:lstStyle/>
            <a:p>
              <a:pPr algn="ctr" eaLnBrk="0" hangingPunct="0"/>
              <a:r>
                <a:rPr lang="en-US" altLang="zh-CN" sz="1600" b="1"/>
                <a:t>20</a:t>
              </a:r>
              <a:r>
                <a:rPr lang="zh-CN" altLang="en-US" sz="1600" b="1"/>
                <a:t>世纪</a:t>
              </a:r>
              <a:r>
                <a:rPr lang="en-US" altLang="zh-CN" sz="1600" b="1"/>
                <a:t>50</a:t>
              </a:r>
              <a:r>
                <a:rPr lang="zh-CN" altLang="en-US" sz="1600" b="1"/>
                <a:t>年代</a:t>
              </a:r>
            </a:p>
            <a:p>
              <a:pPr algn="ctr" eaLnBrk="0" hangingPunct="0"/>
              <a:r>
                <a:rPr lang="zh-CN" altLang="en-US" sz="1600" b="1"/>
                <a:t>中期以前</a:t>
              </a:r>
            </a:p>
          </p:txBody>
        </p:sp>
        <p:sp>
          <p:nvSpPr>
            <p:cNvPr id="17435" name="AutoShape 189"/>
            <p:cNvSpPr>
              <a:spLocks noChangeArrowheads="1"/>
            </p:cNvSpPr>
            <p:nvPr/>
          </p:nvSpPr>
          <p:spPr bwMode="auto">
            <a:xfrm>
              <a:off x="2064" y="2939"/>
              <a:ext cx="1655" cy="325"/>
            </a:xfrm>
            <a:prstGeom prst="roundRect">
              <a:avLst>
                <a:gd name="adj" fmla="val 50000"/>
              </a:avLst>
            </a:prstGeom>
            <a:noFill/>
            <a:ln w="38100" algn="ctr">
              <a:solidFill>
                <a:schemeClr val="tx1"/>
              </a:solidFill>
              <a:round/>
              <a:headEnd/>
              <a:tailEnd/>
            </a:ln>
          </p:spPr>
          <p:txBody>
            <a:bodyPr wrap="none" anchor="ctr"/>
            <a:lstStyle/>
            <a:p>
              <a:pPr algn="ctr" eaLnBrk="0" hangingPunct="0"/>
              <a:r>
                <a:rPr lang="en-US" altLang="zh-CN" sz="1600" b="1"/>
                <a:t>20</a:t>
              </a:r>
              <a:r>
                <a:rPr lang="zh-CN" altLang="en-US" sz="1600" b="1"/>
                <a:t>世纪</a:t>
              </a:r>
              <a:r>
                <a:rPr lang="en-US" altLang="zh-CN" sz="1600" b="1"/>
                <a:t>50</a:t>
              </a:r>
              <a:r>
                <a:rPr lang="zh-CN" altLang="en-US" sz="1600" b="1"/>
                <a:t>年代后期</a:t>
              </a:r>
            </a:p>
            <a:p>
              <a:pPr algn="ctr" eaLnBrk="0" hangingPunct="0"/>
              <a:r>
                <a:rPr lang="en-US" altLang="zh-CN" sz="1600" b="1">
                  <a:latin typeface="Arial" pitchFamily="34" charset="0"/>
                </a:rPr>
                <a:t>——</a:t>
              </a:r>
              <a:r>
                <a:rPr lang="en-US" altLang="zh-CN" sz="1600" b="1"/>
                <a:t>20</a:t>
              </a:r>
              <a:r>
                <a:rPr lang="zh-CN" altLang="en-US" sz="1600" b="1"/>
                <a:t>世纪</a:t>
              </a:r>
              <a:r>
                <a:rPr lang="en-US" altLang="zh-CN" sz="1600" b="1"/>
                <a:t>60</a:t>
              </a:r>
              <a:r>
                <a:rPr lang="zh-CN" altLang="en-US" sz="1600" b="1"/>
                <a:t>年代中期</a:t>
              </a:r>
            </a:p>
          </p:txBody>
        </p:sp>
        <p:sp>
          <p:nvSpPr>
            <p:cNvPr id="17436" name="AutoShape 190"/>
            <p:cNvSpPr>
              <a:spLocks noChangeArrowheads="1"/>
            </p:cNvSpPr>
            <p:nvPr/>
          </p:nvSpPr>
          <p:spPr bwMode="auto">
            <a:xfrm>
              <a:off x="3963" y="2939"/>
              <a:ext cx="1296" cy="325"/>
            </a:xfrm>
            <a:prstGeom prst="roundRect">
              <a:avLst>
                <a:gd name="adj" fmla="val 50000"/>
              </a:avLst>
            </a:prstGeom>
            <a:noFill/>
            <a:ln w="38100" algn="ctr">
              <a:solidFill>
                <a:schemeClr val="tx1"/>
              </a:solidFill>
              <a:round/>
              <a:headEnd/>
              <a:tailEnd/>
            </a:ln>
          </p:spPr>
          <p:txBody>
            <a:bodyPr wrap="none" anchor="ctr"/>
            <a:lstStyle/>
            <a:p>
              <a:pPr algn="ctr" eaLnBrk="0" hangingPunct="0"/>
              <a:r>
                <a:rPr lang="en-US" altLang="zh-CN" sz="1600" b="1"/>
                <a:t>20</a:t>
              </a:r>
              <a:r>
                <a:rPr lang="zh-CN" altLang="en-US" sz="1600" b="1"/>
                <a:t>世纪</a:t>
              </a:r>
              <a:r>
                <a:rPr lang="en-US" altLang="zh-CN" sz="1600" b="1"/>
                <a:t>60</a:t>
              </a:r>
              <a:r>
                <a:rPr lang="zh-CN" altLang="en-US" sz="1600" b="1"/>
                <a:t>年代</a:t>
              </a:r>
            </a:p>
            <a:p>
              <a:pPr algn="ctr" eaLnBrk="0" hangingPunct="0"/>
              <a:r>
                <a:rPr lang="zh-CN" altLang="en-US" sz="1600" b="1"/>
                <a:t>后期开始</a:t>
              </a:r>
            </a:p>
          </p:txBody>
        </p:sp>
        <p:sp>
          <p:nvSpPr>
            <p:cNvPr id="17437" name="Text Box 191"/>
            <p:cNvSpPr txBox="1">
              <a:spLocks noChangeArrowheads="1"/>
            </p:cNvSpPr>
            <p:nvPr/>
          </p:nvSpPr>
          <p:spPr bwMode="gray">
            <a:xfrm>
              <a:off x="618" y="1906"/>
              <a:ext cx="1082" cy="294"/>
            </a:xfrm>
            <a:prstGeom prst="rect">
              <a:avLst/>
            </a:prstGeom>
            <a:noFill/>
            <a:ln w="9525" algn="ctr">
              <a:noFill/>
              <a:miter lim="800000"/>
              <a:headEnd/>
              <a:tailEnd/>
            </a:ln>
          </p:spPr>
          <p:txBody>
            <a:bodyPr wrap="none">
              <a:spAutoFit/>
            </a:bodyPr>
            <a:lstStyle/>
            <a:p>
              <a:pPr algn="ctr" eaLnBrk="0" hangingPunct="0"/>
              <a:r>
                <a:rPr lang="zh-CN" altLang="en-US" sz="2000" b="1"/>
                <a:t>人工管理阶段</a:t>
              </a:r>
            </a:p>
          </p:txBody>
        </p:sp>
        <p:sp>
          <p:nvSpPr>
            <p:cNvPr id="17438" name="Text Box 192"/>
            <p:cNvSpPr txBox="1">
              <a:spLocks noChangeArrowheads="1"/>
            </p:cNvSpPr>
            <p:nvPr/>
          </p:nvSpPr>
          <p:spPr bwMode="gray">
            <a:xfrm>
              <a:off x="2346" y="1906"/>
              <a:ext cx="1082" cy="294"/>
            </a:xfrm>
            <a:prstGeom prst="rect">
              <a:avLst/>
            </a:prstGeom>
            <a:noFill/>
            <a:ln w="9525" algn="ctr">
              <a:noFill/>
              <a:miter lim="800000"/>
              <a:headEnd/>
              <a:tailEnd/>
            </a:ln>
          </p:spPr>
          <p:txBody>
            <a:bodyPr wrap="none">
              <a:spAutoFit/>
            </a:bodyPr>
            <a:lstStyle/>
            <a:p>
              <a:pPr algn="ctr" eaLnBrk="0" hangingPunct="0"/>
              <a:r>
                <a:rPr lang="zh-CN" altLang="en-US" sz="2000" b="1"/>
                <a:t>文件管理阶段</a:t>
              </a:r>
            </a:p>
          </p:txBody>
        </p:sp>
        <p:sp>
          <p:nvSpPr>
            <p:cNvPr id="17439" name="Text Box 193"/>
            <p:cNvSpPr txBox="1">
              <a:spLocks noChangeArrowheads="1"/>
            </p:cNvSpPr>
            <p:nvPr/>
          </p:nvSpPr>
          <p:spPr bwMode="gray">
            <a:xfrm>
              <a:off x="4049" y="1921"/>
              <a:ext cx="1131" cy="272"/>
            </a:xfrm>
            <a:prstGeom prst="rect">
              <a:avLst/>
            </a:prstGeom>
            <a:noFill/>
            <a:ln w="9525" algn="ctr">
              <a:noFill/>
              <a:miter lim="800000"/>
              <a:headEnd/>
              <a:tailEnd/>
            </a:ln>
          </p:spPr>
          <p:txBody>
            <a:bodyPr wrap="none">
              <a:spAutoFit/>
            </a:bodyPr>
            <a:lstStyle/>
            <a:p>
              <a:pPr algn="ctr" eaLnBrk="0" hangingPunct="0"/>
              <a:r>
                <a:rPr lang="zh-CN" altLang="en-US" b="1"/>
                <a:t>数据库管理阶段</a:t>
              </a:r>
            </a:p>
          </p:txBody>
        </p:sp>
      </p:grpSp>
      <p:sp>
        <p:nvSpPr>
          <p:cNvPr id="44" name="标题 1"/>
          <p:cNvSpPr txBox="1">
            <a:spLocks/>
          </p:cNvSpPr>
          <p:nvPr/>
        </p:nvSpPr>
        <p:spPr bwMode="white">
          <a:xfrm>
            <a:off x="611560" y="0"/>
            <a:ext cx="8308975"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3200" b="1" i="0" u="none" strike="noStrike" kern="0" cap="none" spc="0" normalizeH="0" baseline="0" noProof="0" dirty="0" smtClean="0">
                <a:ln>
                  <a:noFill/>
                </a:ln>
                <a:solidFill>
                  <a:schemeClr val="bg1"/>
                </a:solidFill>
                <a:effectLst/>
                <a:uLnTx/>
                <a:uFillTx/>
                <a:latin typeface="微软雅黑" pitchFamily="34" charset="-122"/>
                <a:ea typeface="微软雅黑" pitchFamily="34" charset="-122"/>
                <a:cs typeface="+mj-cs"/>
              </a:rPr>
              <a:t>计算机数据管理的发展</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79388" y="1341438"/>
            <a:ext cx="8569325" cy="4167872"/>
          </a:xfrm>
          <a:prstGeom prst="rect">
            <a:avLst/>
          </a:prstGeom>
          <a:noFill/>
          <a:ln w="9525">
            <a:noFill/>
            <a:miter lim="800000"/>
            <a:headEnd/>
            <a:tailEnd/>
          </a:ln>
        </p:spPr>
        <p:txBody>
          <a:bodyPr>
            <a:spAutoFit/>
          </a:bodyPr>
          <a:lstStyle/>
          <a:p>
            <a:pPr>
              <a:lnSpc>
                <a:spcPct val="140000"/>
              </a:lnSpc>
            </a:pPr>
            <a:r>
              <a:rPr lang="en-US" altLang="zh-CN" sz="2600" b="1" dirty="0">
                <a:latin typeface="宋体" pitchFamily="2" charset="-122"/>
              </a:rPr>
              <a:t>   </a:t>
            </a:r>
            <a:r>
              <a:rPr kumimoji="1" lang="zh-CN" altLang="en-US" sz="2400" b="1" dirty="0" smtClean="0">
                <a:solidFill>
                  <a:srgbClr val="6600FF"/>
                </a:solidFill>
              </a:rPr>
              <a:t>★ </a:t>
            </a:r>
            <a:r>
              <a:rPr kumimoji="1" lang="zh-CN" altLang="en-US" sz="2400" b="1" dirty="0"/>
              <a:t>背景</a:t>
            </a:r>
          </a:p>
          <a:p>
            <a:pPr lvl="1">
              <a:lnSpc>
                <a:spcPct val="105000"/>
              </a:lnSpc>
              <a:spcBef>
                <a:spcPct val="20000"/>
              </a:spcBef>
            </a:pPr>
            <a:r>
              <a:rPr kumimoji="1" lang="zh-CN" altLang="en-US" sz="2400" b="1" dirty="0"/>
              <a:t>   </a:t>
            </a:r>
            <a:r>
              <a:rPr kumimoji="1" lang="zh-CN" altLang="en-US" sz="1400" b="1" dirty="0">
                <a:solidFill>
                  <a:srgbClr val="FF5050"/>
                </a:solidFill>
              </a:rPr>
              <a:t>■  </a:t>
            </a:r>
            <a:r>
              <a:rPr kumimoji="1" lang="zh-CN" altLang="en-US" sz="2400" b="1" dirty="0"/>
              <a:t>计算机主要用于科学计算</a:t>
            </a:r>
          </a:p>
          <a:p>
            <a:pPr lvl="2">
              <a:lnSpc>
                <a:spcPct val="105000"/>
              </a:lnSpc>
              <a:spcBef>
                <a:spcPct val="20000"/>
              </a:spcBef>
            </a:pPr>
            <a:r>
              <a:rPr kumimoji="1" lang="zh-CN" altLang="en-US" sz="2400" dirty="0"/>
              <a:t>      数据量小、结构简单，如高阶方程等数值计算</a:t>
            </a:r>
          </a:p>
          <a:p>
            <a:pPr lvl="1">
              <a:lnSpc>
                <a:spcPct val="105000"/>
              </a:lnSpc>
              <a:spcBef>
                <a:spcPct val="20000"/>
              </a:spcBef>
            </a:pPr>
            <a:r>
              <a:rPr kumimoji="1" lang="zh-CN" altLang="en-US" sz="2400" b="1" dirty="0"/>
              <a:t>   </a:t>
            </a:r>
            <a:r>
              <a:rPr kumimoji="1" lang="zh-CN" altLang="en-US" sz="1400" b="1" dirty="0">
                <a:solidFill>
                  <a:srgbClr val="FF5050"/>
                </a:solidFill>
              </a:rPr>
              <a:t>■  </a:t>
            </a:r>
            <a:r>
              <a:rPr kumimoji="1" lang="zh-CN" altLang="en-US" sz="2400" b="1" dirty="0"/>
              <a:t>外存为顺序存取设备</a:t>
            </a:r>
          </a:p>
          <a:p>
            <a:pPr lvl="2">
              <a:lnSpc>
                <a:spcPct val="105000"/>
              </a:lnSpc>
              <a:spcBef>
                <a:spcPct val="20000"/>
              </a:spcBef>
            </a:pPr>
            <a:r>
              <a:rPr kumimoji="1" lang="zh-CN" altLang="en-US" sz="2400" dirty="0"/>
              <a:t>      磁带、卡片、纸带，没有磁盘等直接存取设备</a:t>
            </a:r>
          </a:p>
          <a:p>
            <a:pPr lvl="1">
              <a:lnSpc>
                <a:spcPct val="105000"/>
              </a:lnSpc>
              <a:spcBef>
                <a:spcPct val="20000"/>
              </a:spcBef>
            </a:pPr>
            <a:r>
              <a:rPr kumimoji="1" lang="zh-CN" altLang="en-US" sz="2400" b="1" dirty="0"/>
              <a:t>   </a:t>
            </a:r>
            <a:r>
              <a:rPr kumimoji="1" lang="zh-CN" altLang="en-US" sz="1400" b="1" dirty="0">
                <a:solidFill>
                  <a:srgbClr val="FF5050"/>
                </a:solidFill>
              </a:rPr>
              <a:t>■  </a:t>
            </a:r>
            <a:r>
              <a:rPr kumimoji="1" lang="zh-CN" altLang="en-US" sz="2400" b="1" dirty="0"/>
              <a:t>没有操作系统，没有数据管理软件</a:t>
            </a:r>
          </a:p>
          <a:p>
            <a:pPr lvl="2">
              <a:lnSpc>
                <a:spcPct val="105000"/>
              </a:lnSpc>
              <a:spcBef>
                <a:spcPct val="20000"/>
              </a:spcBef>
            </a:pPr>
            <a:r>
              <a:rPr kumimoji="1" lang="zh-CN" altLang="en-US" sz="2400" dirty="0"/>
              <a:t>      用户用机器指令编码，通过纸带机输入程序和数据，程序运行完毕后，由用户取走纸带和运算结果，再让下一用户上机操作，数据并不长期保存在计算机内</a:t>
            </a:r>
          </a:p>
        </p:txBody>
      </p:sp>
      <p:sp>
        <p:nvSpPr>
          <p:cNvPr id="5" name="Rectangle 2"/>
          <p:cNvSpPr txBox="1">
            <a:spLocks noChangeArrowheads="1"/>
          </p:cNvSpPr>
          <p:nvPr/>
        </p:nvSpPr>
        <p:spPr bwMode="white">
          <a:xfrm>
            <a:off x="476592" y="188640"/>
            <a:ext cx="8458200" cy="5635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200" b="1">
                <a:solidFill>
                  <a:schemeClr val="bg1"/>
                </a:solidFill>
                <a:latin typeface="+mj-lt"/>
                <a:ea typeface="+mj-ea"/>
                <a:cs typeface="+mj-cs"/>
              </a:defRPr>
            </a:lvl1pPr>
            <a:lvl2pPr algn="ctr" rtl="0" eaLnBrk="1" fontAlgn="base" hangingPunct="1">
              <a:spcBef>
                <a:spcPct val="0"/>
              </a:spcBef>
              <a:spcAft>
                <a:spcPct val="0"/>
              </a:spcAft>
              <a:defRPr sz="3200" b="1">
                <a:solidFill>
                  <a:schemeClr val="bg1"/>
                </a:solidFill>
                <a:latin typeface="Verdana" pitchFamily="34" charset="0"/>
              </a:defRPr>
            </a:lvl2pPr>
            <a:lvl3pPr algn="ctr" rtl="0" eaLnBrk="1" fontAlgn="base" hangingPunct="1">
              <a:spcBef>
                <a:spcPct val="0"/>
              </a:spcBef>
              <a:spcAft>
                <a:spcPct val="0"/>
              </a:spcAft>
              <a:defRPr sz="3200" b="1">
                <a:solidFill>
                  <a:schemeClr val="bg1"/>
                </a:solidFill>
                <a:latin typeface="Verdana" pitchFamily="34" charset="0"/>
              </a:defRPr>
            </a:lvl3pPr>
            <a:lvl4pPr algn="ctr" rtl="0" eaLnBrk="1" fontAlgn="base" hangingPunct="1">
              <a:spcBef>
                <a:spcPct val="0"/>
              </a:spcBef>
              <a:spcAft>
                <a:spcPct val="0"/>
              </a:spcAft>
              <a:defRPr sz="3200" b="1">
                <a:solidFill>
                  <a:schemeClr val="bg1"/>
                </a:solidFill>
                <a:latin typeface="Verdana" pitchFamily="34" charset="0"/>
              </a:defRPr>
            </a:lvl4pPr>
            <a:lvl5pPr algn="ctr" rtl="0" eaLnBrk="1" fontAlgn="base" hangingPunct="1">
              <a:spcBef>
                <a:spcPct val="0"/>
              </a:spcBef>
              <a:spcAft>
                <a:spcPct val="0"/>
              </a:spcAft>
              <a:defRPr sz="3200" b="1">
                <a:solidFill>
                  <a:schemeClr val="bg1"/>
                </a:solidFill>
                <a:latin typeface="Verdana" pitchFamily="34" charset="0"/>
              </a:defRPr>
            </a:lvl5pPr>
            <a:lvl6pPr marL="457200" algn="ctr" rtl="0" eaLnBrk="1" fontAlgn="base" hangingPunct="1">
              <a:spcBef>
                <a:spcPct val="0"/>
              </a:spcBef>
              <a:spcAft>
                <a:spcPct val="0"/>
              </a:spcAft>
              <a:defRPr sz="3200" b="1">
                <a:solidFill>
                  <a:schemeClr val="bg1"/>
                </a:solidFill>
                <a:latin typeface="Verdana" pitchFamily="34" charset="0"/>
              </a:defRPr>
            </a:lvl6pPr>
            <a:lvl7pPr marL="914400" algn="ctr" rtl="0" eaLnBrk="1" fontAlgn="base" hangingPunct="1">
              <a:spcBef>
                <a:spcPct val="0"/>
              </a:spcBef>
              <a:spcAft>
                <a:spcPct val="0"/>
              </a:spcAft>
              <a:defRPr sz="3200" b="1">
                <a:solidFill>
                  <a:schemeClr val="bg1"/>
                </a:solidFill>
                <a:latin typeface="Verdana" pitchFamily="34" charset="0"/>
              </a:defRPr>
            </a:lvl7pPr>
            <a:lvl8pPr marL="1371600" algn="ctr" rtl="0" eaLnBrk="1" fontAlgn="base" hangingPunct="1">
              <a:spcBef>
                <a:spcPct val="0"/>
              </a:spcBef>
              <a:spcAft>
                <a:spcPct val="0"/>
              </a:spcAft>
              <a:defRPr sz="3200" b="1">
                <a:solidFill>
                  <a:schemeClr val="bg1"/>
                </a:solidFill>
                <a:latin typeface="Verdana" pitchFamily="34" charset="0"/>
              </a:defRPr>
            </a:lvl8pPr>
            <a:lvl9pPr marL="1828800" algn="ctr" rtl="0" eaLnBrk="1" fontAlgn="base" hangingPunct="1">
              <a:spcBef>
                <a:spcPct val="0"/>
              </a:spcBef>
              <a:spcAft>
                <a:spcPct val="0"/>
              </a:spcAft>
              <a:defRPr sz="3200" b="1">
                <a:solidFill>
                  <a:schemeClr val="bg1"/>
                </a:solidFill>
                <a:latin typeface="Verdana" pitchFamily="34" charset="0"/>
              </a:defRPr>
            </a:lvl9pPr>
          </a:lstStyle>
          <a:p>
            <a:r>
              <a:rPr lang="zh-CN" altLang="en-US" kern="0" dirty="0" smtClean="0">
                <a:latin typeface="微软雅黑" pitchFamily="34" charset="-122"/>
                <a:ea typeface="微软雅黑" pitchFamily="34" charset="-122"/>
              </a:rPr>
              <a:t>人工管理阶段</a:t>
            </a:r>
            <a:endParaRPr lang="en-US" altLang="zh-CN" kern="0" dirty="0">
              <a:latin typeface="微软雅黑" pitchFamily="34" charset="-122"/>
              <a:ea typeface="微软雅黑" pitchFamily="34" charset="-122"/>
            </a:endParaRP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0|0|0|0|0|0.5|0|0"/>
</p:tagLst>
</file>

<file path=ppt/tags/tag10.xml><?xml version="1.0" encoding="utf-8"?>
<p:tagLst xmlns:a="http://schemas.openxmlformats.org/drawingml/2006/main" xmlns:r="http://schemas.openxmlformats.org/officeDocument/2006/relationships" xmlns:p="http://schemas.openxmlformats.org/presentationml/2006/main">
  <p:tag name="TIMING" val="|0|0|0|0.5|0|0|0|0.3|0|0|0.5|0|0.3|0|0.3|0|0.3|0|0.3|0|0.4|0|0.3|0|0.3|0|0.5|0"/>
</p:tagLst>
</file>

<file path=ppt/tags/tag11.xml><?xml version="1.0" encoding="utf-8"?>
<p:tagLst xmlns:a="http://schemas.openxmlformats.org/drawingml/2006/main" xmlns:r="http://schemas.openxmlformats.org/officeDocument/2006/relationships" xmlns:p="http://schemas.openxmlformats.org/presentationml/2006/main">
  <p:tag name="TIMING" val="|0.2|0"/>
</p:tagLst>
</file>

<file path=ppt/tags/tag2.xml><?xml version="1.0" encoding="utf-8"?>
<p:tagLst xmlns:a="http://schemas.openxmlformats.org/drawingml/2006/main" xmlns:r="http://schemas.openxmlformats.org/officeDocument/2006/relationships" xmlns:p="http://schemas.openxmlformats.org/presentationml/2006/main">
  <p:tag name="TIMING" val="|0|0|0"/>
</p:tagLst>
</file>

<file path=ppt/tags/tag3.xml><?xml version="1.0" encoding="utf-8"?>
<p:tagLst xmlns:a="http://schemas.openxmlformats.org/drawingml/2006/main" xmlns:r="http://schemas.openxmlformats.org/officeDocument/2006/relationships" xmlns:p="http://schemas.openxmlformats.org/presentationml/2006/main">
  <p:tag name="TIMING" val="|0.2|0"/>
</p:tagLst>
</file>

<file path=ppt/tags/tag4.xml><?xml version="1.0" encoding="utf-8"?>
<p:tagLst xmlns:a="http://schemas.openxmlformats.org/drawingml/2006/main" xmlns:r="http://schemas.openxmlformats.org/officeDocument/2006/relationships" xmlns:p="http://schemas.openxmlformats.org/presentationml/2006/main">
  <p:tag name="TIMING" val="|0.2|0"/>
</p:tagLst>
</file>

<file path=ppt/tags/tag5.xml><?xml version="1.0" encoding="utf-8"?>
<p:tagLst xmlns:a="http://schemas.openxmlformats.org/drawingml/2006/main" xmlns:r="http://schemas.openxmlformats.org/officeDocument/2006/relationships" xmlns:p="http://schemas.openxmlformats.org/presentationml/2006/main">
  <p:tag name="TIMING" val="|0.1|0|0|0"/>
</p:tagLst>
</file>

<file path=ppt/tags/tag6.xml><?xml version="1.0" encoding="utf-8"?>
<p:tagLst xmlns:a="http://schemas.openxmlformats.org/drawingml/2006/main" xmlns:r="http://schemas.openxmlformats.org/officeDocument/2006/relationships" xmlns:p="http://schemas.openxmlformats.org/presentationml/2006/main">
  <p:tag name="TIMING" val="|0|0|0.3"/>
</p:tagLst>
</file>

<file path=ppt/tags/tag7.xml><?xml version="1.0" encoding="utf-8"?>
<p:tagLst xmlns:a="http://schemas.openxmlformats.org/drawingml/2006/main" xmlns:r="http://schemas.openxmlformats.org/officeDocument/2006/relationships" xmlns:p="http://schemas.openxmlformats.org/presentationml/2006/main">
  <p:tag name="TIMING" val="|0.1|0|0"/>
</p:tagLst>
</file>

<file path=ppt/tags/tag8.xml><?xml version="1.0" encoding="utf-8"?>
<p:tagLst xmlns:a="http://schemas.openxmlformats.org/drawingml/2006/main" xmlns:r="http://schemas.openxmlformats.org/officeDocument/2006/relationships" xmlns:p="http://schemas.openxmlformats.org/presentationml/2006/main">
  <p:tag name="TIMING" val="|0.1|0|0"/>
</p:tagLst>
</file>

<file path=ppt/tags/tag9.xml><?xml version="1.0" encoding="utf-8"?>
<p:tagLst xmlns:a="http://schemas.openxmlformats.org/drawingml/2006/main" xmlns:r="http://schemas.openxmlformats.org/officeDocument/2006/relationships" xmlns:p="http://schemas.openxmlformats.org/presentationml/2006/main">
  <p:tag name="TIMING" val="|0|0|0.2"/>
</p:tagLst>
</file>

<file path=ppt/theme/theme1.xml><?xml version="1.0" encoding="utf-8"?>
<a:theme xmlns:a="http://schemas.openxmlformats.org/drawingml/2006/main" name="逻辑图1">
  <a:themeElements>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sample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逻辑图1</Template>
  <TotalTime>2515</TotalTime>
  <Words>3711</Words>
  <Application>Microsoft Office PowerPoint</Application>
  <PresentationFormat>全屏显示(4:3)</PresentationFormat>
  <Paragraphs>628</Paragraphs>
  <Slides>54</Slides>
  <Notes>7</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54</vt:i4>
      </vt:variant>
    </vt:vector>
  </HeadingPairs>
  <TitlesOfParts>
    <vt:vector size="55" baseType="lpstr">
      <vt:lpstr>逻辑图1</vt:lpstr>
      <vt:lpstr>管理信息系统的技术基础： 数据管理技术</vt:lpstr>
      <vt:lpstr>计算机的起源</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现实世界，信息世界，数据世界</vt:lpstr>
      <vt:lpstr>幻灯片 22</vt:lpstr>
      <vt:lpstr>幻灯片 23</vt:lpstr>
      <vt:lpstr>幻灯片 24</vt:lpstr>
      <vt:lpstr>信息的转换过程</vt:lpstr>
      <vt:lpstr>数据模型简介</vt:lpstr>
      <vt:lpstr>幻灯片 27</vt:lpstr>
      <vt:lpstr>关系的规范化</vt:lpstr>
      <vt:lpstr>关系的规范化</vt:lpstr>
      <vt:lpstr>关系的规范化</vt:lpstr>
      <vt:lpstr>关系的规范化</vt:lpstr>
      <vt:lpstr>关系的规范化</vt:lpstr>
      <vt:lpstr>关系的规范化</vt:lpstr>
      <vt:lpstr>关系的规范化</vt:lpstr>
      <vt:lpstr>关系的规范化</vt:lpstr>
      <vt:lpstr>关系的规范化</vt:lpstr>
      <vt:lpstr>关系的规范化</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练习</vt:lpstr>
      <vt:lpstr>幻灯片 50</vt:lpstr>
      <vt:lpstr>小结</vt:lpstr>
      <vt:lpstr>幻灯片 52</vt:lpstr>
      <vt:lpstr>幻灯片 53</vt:lpstr>
      <vt:lpstr>幻灯片 54</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dell</dc:creator>
  <cp:lastModifiedBy>HP</cp:lastModifiedBy>
  <cp:revision>212</cp:revision>
  <dcterms:created xsi:type="dcterms:W3CDTF">2015-12-05T07:56:49Z</dcterms:created>
  <dcterms:modified xsi:type="dcterms:W3CDTF">2017-11-30T06:27:13Z</dcterms:modified>
</cp:coreProperties>
</file>