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10" r:id="rId2"/>
    <p:sldId id="338" r:id="rId3"/>
    <p:sldId id="368" r:id="rId4"/>
    <p:sldId id="369" r:id="rId5"/>
    <p:sldId id="370" r:id="rId6"/>
    <p:sldId id="371" r:id="rId7"/>
    <p:sldId id="372" r:id="rId8"/>
    <p:sldId id="373" r:id="rId9"/>
    <p:sldId id="374" r:id="rId10"/>
    <p:sldId id="376" r:id="rId11"/>
    <p:sldId id="377" r:id="rId12"/>
    <p:sldId id="378" r:id="rId13"/>
    <p:sldId id="379" r:id="rId14"/>
    <p:sldId id="380" r:id="rId15"/>
    <p:sldId id="381" r:id="rId16"/>
    <p:sldId id="382" r:id="rId17"/>
    <p:sldId id="383" r:id="rId18"/>
    <p:sldId id="384" r:id="rId19"/>
    <p:sldId id="385" r:id="rId20"/>
    <p:sldId id="386" r:id="rId21"/>
    <p:sldId id="387" r:id="rId22"/>
    <p:sldId id="388" r:id="rId23"/>
    <p:sldId id="389" r:id="rId24"/>
    <p:sldId id="390" r:id="rId25"/>
    <p:sldId id="391" r:id="rId26"/>
    <p:sldId id="392" r:id="rId27"/>
    <p:sldId id="393" r:id="rId28"/>
    <p:sldId id="394" r:id="rId29"/>
    <p:sldId id="395" r:id="rId30"/>
    <p:sldId id="396" r:id="rId31"/>
    <p:sldId id="397" r:id="rId32"/>
    <p:sldId id="398" r:id="rId33"/>
    <p:sldId id="399" r:id="rId34"/>
    <p:sldId id="400" r:id="rId35"/>
    <p:sldId id="401" r:id="rId36"/>
    <p:sldId id="402" r:id="rId37"/>
    <p:sldId id="403" r:id="rId38"/>
    <p:sldId id="404" r:id="rId39"/>
    <p:sldId id="405" r:id="rId40"/>
    <p:sldId id="406" r:id="rId41"/>
    <p:sldId id="407" r:id="rId42"/>
    <p:sldId id="408" r:id="rId43"/>
    <p:sldId id="409" r:id="rId44"/>
    <p:sldId id="410" r:id="rId45"/>
    <p:sldId id="411" r:id="rId46"/>
    <p:sldId id="412" r:id="rId47"/>
    <p:sldId id="413" r:id="rId48"/>
    <p:sldId id="414" r:id="rId49"/>
    <p:sldId id="415" r:id="rId50"/>
    <p:sldId id="416" r:id="rId51"/>
    <p:sldId id="417" r:id="rId52"/>
    <p:sldId id="418" r:id="rId53"/>
    <p:sldId id="419" r:id="rId54"/>
    <p:sldId id="420" r:id="rId55"/>
    <p:sldId id="421" r:id="rId56"/>
    <p:sldId id="422" r:id="rId57"/>
    <p:sldId id="423" r:id="rId58"/>
    <p:sldId id="342" r:id="rId5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438" autoAdjust="0"/>
    <p:restoredTop sz="59342" autoAdjust="0"/>
  </p:normalViewPr>
  <p:slideViewPr>
    <p:cSldViewPr>
      <p:cViewPr varScale="1">
        <p:scale>
          <a:sx n="66" d="100"/>
          <a:sy n="66" d="100"/>
        </p:scale>
        <p:origin x="-303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B602BE-71A8-4323-9BFF-DCF5E3064325}" type="datetimeFigureOut">
              <a:rPr lang="zh-CN" altLang="en-US" smtClean="0"/>
              <a:pPr/>
              <a:t>2017/11/30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108E1-CDCB-4E8C-99DE-1BD32F1386A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baike.so.com/doc/99820-105305.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dirty="0" smtClean="0"/>
          </a:p>
        </p:txBody>
      </p:sp>
      <p:sp>
        <p:nvSpPr>
          <p:cNvPr id="225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06EFBA-BCC1-4006-8E3B-D92822F1F974}" type="slidenum">
              <a:rPr lang="zh-CN" altLang="en-US" smtClean="0">
                <a:ea typeface="宋体" pitchFamily="2" charset="-122"/>
              </a:rPr>
              <a:pPr/>
              <a:t>1</a:t>
            </a:fld>
            <a:endParaRPr lang="zh-CN" altLang="en-US"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en-US" altLang="zh-CN" baseline="0" dirty="0" smtClean="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a:ln/>
        </p:spPr>
      </p:sp>
      <p:sp>
        <p:nvSpPr>
          <p:cNvPr id="7171"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smtClean="0"/>
          </a:p>
        </p:txBody>
      </p:sp>
      <p:sp>
        <p:nvSpPr>
          <p:cNvPr id="7172"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5FA9693D-C7E6-44E1-9BDD-BE7938DE8A0E}" type="slidenum">
              <a:rPr lang="en-CA" altLang="zh-CN" sz="1200"/>
              <a:pPr/>
              <a:t>3</a:t>
            </a:fld>
            <a:endParaRPr lang="en-CA" altLang="zh-CN" sz="1200"/>
          </a:p>
        </p:txBody>
      </p:sp>
    </p:spTree>
    <p:extLst>
      <p:ext uri="{BB962C8B-B14F-4D97-AF65-F5344CB8AC3E}">
        <p14:creationId xmlns="" xmlns:p14="http://schemas.microsoft.com/office/powerpoint/2010/main" val="107235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8</a:t>
            </a:fld>
            <a:endParaRPr lang="zh-CN" altLang="en-US"/>
          </a:p>
        </p:txBody>
      </p:sp>
    </p:spTree>
    <p:extLst>
      <p:ext uri="{BB962C8B-B14F-4D97-AF65-F5344CB8AC3E}">
        <p14:creationId xmlns="" xmlns:p14="http://schemas.microsoft.com/office/powerpoint/2010/main" val="3304773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mn-lt"/>
                <a:ea typeface="+mn-ea"/>
                <a:cs typeface="+mn-cs"/>
              </a:rPr>
              <a:t>关键成功因素的重要性置于企业其它所有目标、策略和目的之上，寻求</a:t>
            </a:r>
            <a:r>
              <a:rPr lang="zh-CN" altLang="en-US" sz="1200" b="0" i="0" u="none" strike="noStrike" kern="1200" dirty="0" smtClean="0">
                <a:solidFill>
                  <a:schemeClr val="tx1"/>
                </a:solidFill>
                <a:latin typeface="+mn-lt"/>
                <a:ea typeface="+mn-ea"/>
                <a:cs typeface="+mn-cs"/>
                <a:hlinkClick r:id="rId3"/>
              </a:rPr>
              <a:t>管理决策</a:t>
            </a:r>
            <a:r>
              <a:rPr lang="zh-CN" altLang="en-US" sz="1200" b="0" i="0" kern="1200" dirty="0" smtClean="0">
                <a:solidFill>
                  <a:schemeClr val="tx1"/>
                </a:solidFill>
                <a:latin typeface="+mn-lt"/>
                <a:ea typeface="+mn-ea"/>
                <a:cs typeface="+mn-cs"/>
              </a:rPr>
              <a:t>阶层所需的信息层级，并指出管理者应特别注意的范围。若能掌握少数几项重要因素</a:t>
            </a:r>
            <a:r>
              <a:rPr lang="en-US" altLang="zh-CN" sz="1200" b="0" i="0" kern="1200" dirty="0" smtClean="0">
                <a:solidFill>
                  <a:schemeClr val="tx1"/>
                </a:solidFill>
                <a:latin typeface="+mn-lt"/>
                <a:ea typeface="+mn-ea"/>
                <a:cs typeface="+mn-cs"/>
              </a:rPr>
              <a:t>(</a:t>
            </a:r>
            <a:r>
              <a:rPr lang="zh-CN" altLang="en-US" sz="1200" b="0" i="0" kern="1200" dirty="0" smtClean="0">
                <a:solidFill>
                  <a:schemeClr val="tx1"/>
                </a:solidFill>
                <a:latin typeface="+mn-lt"/>
                <a:ea typeface="+mn-ea"/>
                <a:cs typeface="+mn-cs"/>
              </a:rPr>
              <a:t>一般关键成功因素有</a:t>
            </a:r>
            <a:r>
              <a:rPr lang="en-US" altLang="zh-CN" sz="1200" b="0" i="0" kern="1200" dirty="0" smtClean="0">
                <a:solidFill>
                  <a:schemeClr val="tx1"/>
                </a:solidFill>
                <a:latin typeface="+mn-lt"/>
                <a:ea typeface="+mn-ea"/>
                <a:cs typeface="+mn-cs"/>
              </a:rPr>
              <a:t>5~9 </a:t>
            </a:r>
            <a:r>
              <a:rPr lang="zh-CN" altLang="en-US" sz="1200" b="0" i="0" kern="1200" dirty="0" smtClean="0">
                <a:solidFill>
                  <a:schemeClr val="tx1"/>
                </a:solidFill>
                <a:latin typeface="+mn-lt"/>
                <a:ea typeface="+mn-ea"/>
                <a:cs typeface="+mn-cs"/>
              </a:rPr>
              <a:t>个</a:t>
            </a:r>
            <a:r>
              <a:rPr lang="en-US" altLang="zh-CN" sz="1200" b="0" i="0" kern="1200" dirty="0" smtClean="0">
                <a:solidFill>
                  <a:schemeClr val="tx1"/>
                </a:solidFill>
                <a:latin typeface="+mn-lt"/>
                <a:ea typeface="+mn-ea"/>
                <a:cs typeface="+mn-cs"/>
              </a:rPr>
              <a:t>)</a:t>
            </a:r>
            <a:r>
              <a:rPr lang="zh-CN" altLang="en-US" sz="1200" b="0" i="0" kern="1200" smtClean="0">
                <a:solidFill>
                  <a:schemeClr val="tx1"/>
                </a:solidFill>
                <a:latin typeface="+mn-lt"/>
                <a:ea typeface="+mn-ea"/>
                <a:cs typeface="+mn-cs"/>
              </a:rPr>
              <a:t>，便能确保相当的竞争力，它是一组能力的组合。如果企业想要持续成长，就必须对这些少数的关键领域加以管理，否则将无法达到预期的目标。</a:t>
            </a:r>
            <a:endParaRPr lang="zh-CN" altLang="en-US"/>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44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pic>
        <p:nvPicPr>
          <p:cNvPr id="3092" name="Picture 20"/>
          <p:cNvPicPr>
            <a:picLocks noChangeAspect="1" noChangeArrowheads="1"/>
          </p:cNvPicPr>
          <p:nvPr/>
        </p:nvPicPr>
        <p:blipFill>
          <a:blip r:embed="rId2" cstate="print"/>
          <a:srcRect/>
          <a:stretch>
            <a:fillRect/>
          </a:stretch>
        </p:blipFill>
        <p:spPr bwMode="auto">
          <a:xfrm>
            <a:off x="0" y="0"/>
            <a:ext cx="9144000" cy="5373688"/>
          </a:xfrm>
          <a:prstGeom prst="rect">
            <a:avLst/>
          </a:prstGeom>
          <a:noFill/>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3EBC3231-6E2E-42FD-B814-F1982C9EDB0B}"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75B78F43-6D9E-40F3-AFF4-6AC9E804E7B9}"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5867400" y="6461125"/>
            <a:ext cx="2895600" cy="320675"/>
          </a:xfrm>
        </p:spPr>
        <p:txBody>
          <a:bodyPr/>
          <a:lstStyle>
            <a:lvl1pPr>
              <a:defRPr/>
            </a:lvl1pPr>
          </a:lstStyle>
          <a:p>
            <a:r>
              <a:rPr lang="en-US" altLang="zh-CN"/>
              <a:t>Company Logo</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fld id="{B5D3F279-5A12-4697-BDE3-EE8B6AC4AA7D}" type="slidenum">
              <a:rPr lang="en-US" altLang="zh-CN"/>
              <a:pPr/>
              <a:t>‹#›</a:t>
            </a:fld>
            <a:endParaRPr lang="en-US" altLang="zh-CN"/>
          </a:p>
        </p:txBody>
      </p:sp>
      <p:sp>
        <p:nvSpPr>
          <p:cNvPr id="6" name="日期占位符 5"/>
          <p:cNvSpPr>
            <a:spLocks noGrp="1"/>
          </p:cNvSpPr>
          <p:nvPr>
            <p:ph type="dt" sz="half" idx="12"/>
          </p:nvPr>
        </p:nvSpPr>
        <p:spPr>
          <a:xfrm>
            <a:off x="14288" y="838200"/>
            <a:ext cx="8458200" cy="228600"/>
          </a:xfrm>
        </p:spPr>
        <p:txBody>
          <a:bodyPr/>
          <a:lstStyle>
            <a:lvl1pPr>
              <a:defRPr/>
            </a:lvl1pPr>
          </a:lstStyle>
          <a:p>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9"/>
          <p:cNvSpPr>
            <a:spLocks noGrp="1" noChangeArrowheads="1"/>
          </p:cNvSpPr>
          <p:nvPr>
            <p:ph type="ftr" sz="quarter" idx="11"/>
          </p:nvPr>
        </p:nvSpPr>
        <p:spPr>
          <a:ln/>
        </p:spPr>
        <p:txBody>
          <a:bodyPr/>
          <a:lstStyle>
            <a:lvl1pPr>
              <a:defRPr/>
            </a:lvl1pPr>
          </a:lstStyle>
          <a:p>
            <a:pPr>
              <a:defRPr/>
            </a:pPr>
            <a:r>
              <a:rPr lang="en-US" altLang="zh-CN" smtClean="0"/>
              <a:t>Company Logo</a:t>
            </a:r>
            <a:endParaRPr lang="en-US" altLang="zh-CN"/>
          </a:p>
        </p:txBody>
      </p:sp>
      <p:sp>
        <p:nvSpPr>
          <p:cNvPr id="7" name="Rectangle 10"/>
          <p:cNvSpPr>
            <a:spLocks noGrp="1" noChangeArrowheads="1"/>
          </p:cNvSpPr>
          <p:nvPr>
            <p:ph type="sldNum" sz="quarter" idx="12"/>
          </p:nvPr>
        </p:nvSpPr>
        <p:spPr>
          <a:ln/>
        </p:spPr>
        <p:txBody>
          <a:bodyPr/>
          <a:lstStyle>
            <a:lvl1pPr>
              <a:defRPr/>
            </a:lvl1pPr>
          </a:lstStyle>
          <a:p>
            <a:pPr>
              <a:defRPr/>
            </a:pPr>
            <a:fld id="{82044AC4-9281-4318-8CE0-57A026C3EE1F}" type="slidenum">
              <a:rPr lang="zh-CN" altLang="en-US"/>
              <a:pPr>
                <a:defRPr/>
              </a:pPr>
              <a:t>‹#›</a:t>
            </a:fld>
            <a:endParaRPr lang="en-US" altLang="zh-CN"/>
          </a:p>
        </p:txBody>
      </p:sp>
    </p:spTree>
    <p:extLst>
      <p:ext uri="{BB962C8B-B14F-4D97-AF65-F5344CB8AC3E}">
        <p14:creationId xmlns="" xmlns:p14="http://schemas.microsoft.com/office/powerpoint/2010/main" val="201495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0EA594A-3D0D-4F31-8FE1-19C2C23DDD1C}"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A89BBC3-8438-453A-99B3-3AC7DCF39091}"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1BDA0CD6-A870-4020-B8C6-959F39B01DF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a:t>Company Logo</a:t>
            </a:r>
          </a:p>
        </p:txBody>
      </p:sp>
      <p:sp>
        <p:nvSpPr>
          <p:cNvPr id="8" name="灯片编号占位符 7"/>
          <p:cNvSpPr>
            <a:spLocks noGrp="1"/>
          </p:cNvSpPr>
          <p:nvPr>
            <p:ph type="sldNum" sz="quarter" idx="11"/>
          </p:nvPr>
        </p:nvSpPr>
        <p:spPr/>
        <p:txBody>
          <a:bodyPr/>
          <a:lstStyle>
            <a:lvl1pPr>
              <a:defRPr/>
            </a:lvl1pPr>
          </a:lstStyle>
          <a:p>
            <a:fld id="{29EC006E-1DE0-4213-90B6-84595D40E855}"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a:t>Company Logo</a:t>
            </a:r>
          </a:p>
        </p:txBody>
      </p:sp>
      <p:sp>
        <p:nvSpPr>
          <p:cNvPr id="4" name="灯片编号占位符 3"/>
          <p:cNvSpPr>
            <a:spLocks noGrp="1"/>
          </p:cNvSpPr>
          <p:nvPr>
            <p:ph type="sldNum" sz="quarter" idx="11"/>
          </p:nvPr>
        </p:nvSpPr>
        <p:spPr/>
        <p:txBody>
          <a:bodyPr/>
          <a:lstStyle>
            <a:lvl1pPr>
              <a:defRPr/>
            </a:lvl1pPr>
          </a:lstStyle>
          <a:p>
            <a:fld id="{7F0780F8-46A9-462D-B35B-E94D138A1491}"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Company Logo</a:t>
            </a:r>
          </a:p>
        </p:txBody>
      </p:sp>
      <p:sp>
        <p:nvSpPr>
          <p:cNvPr id="3" name="灯片编号占位符 2"/>
          <p:cNvSpPr>
            <a:spLocks noGrp="1"/>
          </p:cNvSpPr>
          <p:nvPr>
            <p:ph type="sldNum" sz="quarter" idx="11"/>
          </p:nvPr>
        </p:nvSpPr>
        <p:spPr/>
        <p:txBody>
          <a:bodyPr/>
          <a:lstStyle>
            <a:lvl1pPr>
              <a:defRPr/>
            </a:lvl1pPr>
          </a:lstStyle>
          <a:p>
            <a:fld id="{E1205A77-1CFA-49A9-ACD2-09F86F1A3BEA}"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3183AA7F-A7BA-4F4F-9DC2-F1F61B7A799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6C7ED8C7-8B2F-4369-A909-E5B8F584E07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pitchFamily="2" charset="-122"/>
              </a:defRPr>
            </a:lvl1pPr>
          </a:lstStyle>
          <a:p>
            <a:r>
              <a:rPr lang="en-US" altLang="zh-CN"/>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fld id="{DB654F7F-C0D2-4F21-8DB4-880F6C1C763F}" type="slidenum">
              <a:rPr lang="en-US" altLang="zh-CN"/>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Text Box 16"/>
          <p:cNvSpPr txBox="1">
            <a:spLocks noChangeArrowheads="1"/>
          </p:cNvSpPr>
          <p:nvPr/>
        </p:nvSpPr>
        <p:spPr bwMode="gray">
          <a:xfrm>
            <a:off x="0" y="838200"/>
            <a:ext cx="9144000" cy="244475"/>
          </a:xfrm>
          <a:prstGeom prst="rect">
            <a:avLst/>
          </a:prstGeom>
          <a:solidFill>
            <a:schemeClr val="accent2"/>
          </a:solidFill>
          <a:ln w="9525">
            <a:noFill/>
            <a:miter lim="800000"/>
            <a:headEnd/>
            <a:tailEnd/>
          </a:ln>
          <a:effectLst/>
        </p:spPr>
        <p:txBody>
          <a:bodyPr>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s>
</file>

<file path=ppt/slides/_rels/slide12.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12.xml"/><Relationship Id="rId1" Type="http://schemas.openxmlformats.org/officeDocument/2006/relationships/slideLayout" Target="../slideLayouts/slideLayout2.xml"/><Relationship Id="rId4" Type="http://schemas.openxmlformats.org/officeDocument/2006/relationships/slide" Target="slide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slide" Target="slide45.xml"/><Relationship Id="rId7" Type="http://schemas.openxmlformats.org/officeDocument/2006/relationships/slide" Target="slide49.xml"/><Relationship Id="rId2" Type="http://schemas.openxmlformats.org/officeDocument/2006/relationships/slide" Target="slide44.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47.xml"/><Relationship Id="rId4" Type="http://schemas.openxmlformats.org/officeDocument/2006/relationships/slide" Target="slide4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5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Microsoft_Office_Word_97_-_2003___1.doc"/></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Microsoft_Office_Word_97_-_2003___2.doc"/><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Microsoft_Office_Word_97_-_2003___3.doc"/><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oleObject" Target="../embeddings/Microsoft_Office_Word_97_-_2003___4.doc"/></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9.v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10.v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11.vml"/></Relationships>
</file>

<file path=ppt/slides/_rels/slide51.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slide" Target="slide49.xml"/><Relationship Id="rId1" Type="http://schemas.openxmlformats.org/officeDocument/2006/relationships/slideLayout" Target="../slideLayouts/slideLayout2.xml"/><Relationship Id="rId4" Type="http://schemas.openxmlformats.org/officeDocument/2006/relationships/slide" Target="slide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12.v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85800" y="2130425"/>
            <a:ext cx="7772400" cy="1069975"/>
          </a:xfrm>
        </p:spPr>
        <p:txBody>
          <a:bodyPr/>
          <a:lstStyle/>
          <a:p>
            <a:pPr eaLnBrk="1" hangingPunct="1"/>
            <a:r>
              <a:rPr lang="zh-CN" altLang="en-US" sz="3600" dirty="0" smtClean="0">
                <a:latin typeface="微软雅黑" pitchFamily="34" charset="-122"/>
                <a:ea typeface="微软雅黑" pitchFamily="34" charset="-122"/>
              </a:rPr>
              <a:t>信息系统总体规划</a:t>
            </a:r>
          </a:p>
        </p:txBody>
      </p:sp>
      <p:sp>
        <p:nvSpPr>
          <p:cNvPr id="2051" name="副标题 2"/>
          <p:cNvSpPr>
            <a:spLocks noGrp="1"/>
          </p:cNvSpPr>
          <p:nvPr>
            <p:ph type="subTitle" idx="1"/>
          </p:nvPr>
        </p:nvSpPr>
        <p:spPr/>
        <p:txBody>
          <a:bodyPr/>
          <a:lstStyle/>
          <a:p>
            <a:pPr eaLnBrk="1" hangingPunct="1"/>
            <a:r>
              <a:rPr lang="zh-CN" altLang="en-US" dirty="0" smtClean="0">
                <a:latin typeface="Times New Roman" pitchFamily="18" charset="0"/>
                <a:ea typeface="微软雅黑" pitchFamily="34" charset="-122"/>
              </a:rPr>
              <a:t>王灿</a:t>
            </a:r>
            <a:endParaRPr lang="en-US" altLang="zh-CN" dirty="0" smtClean="0">
              <a:latin typeface="Times New Roman" pitchFamily="18" charset="0"/>
              <a:ea typeface="微软雅黑" pitchFamily="34" charset="-122"/>
            </a:endParaRPr>
          </a:p>
          <a:p>
            <a:pPr eaLnBrk="1" hangingPunct="1"/>
            <a:r>
              <a:rPr lang="en-US" altLang="zh-CN" dirty="0" smtClean="0">
                <a:latin typeface="Times New Roman" pitchFamily="18" charset="0"/>
                <a:ea typeface="微软雅黑" pitchFamily="34" charset="-122"/>
              </a:rPr>
              <a:t>2017</a:t>
            </a:r>
            <a:r>
              <a:rPr lang="zh-CN" altLang="en-US" dirty="0" smtClean="0">
                <a:latin typeface="Times New Roman" pitchFamily="18" charset="0"/>
                <a:ea typeface="微软雅黑" pitchFamily="34" charset="-122"/>
              </a:rPr>
              <a:t>年秋季</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331913" y="981075"/>
            <a:ext cx="7129462" cy="566738"/>
          </a:xfrm>
        </p:spPr>
        <p:txBody>
          <a:bodyPr/>
          <a:lstStyle/>
          <a:p>
            <a:pPr eaLnBrk="1" hangingPunct="1"/>
            <a:r>
              <a:rPr lang="en-US" altLang="zh-CN" sz="2800" b="1" smtClean="0">
                <a:solidFill>
                  <a:schemeClr val="tx1"/>
                </a:solidFill>
                <a:latin typeface="楷体_GB2312" pitchFamily="49" charset="-122"/>
                <a:ea typeface="楷体_GB2312" pitchFamily="49" charset="-122"/>
              </a:rPr>
              <a:t>8.1.7</a:t>
            </a:r>
            <a:r>
              <a:rPr lang="zh-CN" altLang="en-US" sz="2800" b="1" smtClean="0">
                <a:solidFill>
                  <a:schemeClr val="tx1"/>
                </a:solidFill>
                <a:latin typeface="楷体_GB2312" pitchFamily="49" charset="-122"/>
                <a:ea typeface="楷体_GB2312" pitchFamily="49" charset="-122"/>
              </a:rPr>
              <a:t>管理信息系统总体规划的技术成果</a:t>
            </a:r>
          </a:p>
        </p:txBody>
      </p:sp>
      <p:grpSp>
        <p:nvGrpSpPr>
          <p:cNvPr id="15364" name="组合 20"/>
          <p:cNvGrpSpPr>
            <a:grpSpLocks/>
          </p:cNvGrpSpPr>
          <p:nvPr/>
        </p:nvGrpSpPr>
        <p:grpSpPr bwMode="auto">
          <a:xfrm>
            <a:off x="1619250" y="1844675"/>
            <a:ext cx="6048375" cy="1230313"/>
            <a:chOff x="418571" y="2347040"/>
            <a:chExt cx="2209213" cy="2305650"/>
          </a:xfrm>
        </p:grpSpPr>
        <p:sp>
          <p:nvSpPr>
            <p:cNvPr id="36" name="矩形标注 35"/>
            <p:cNvSpPr/>
            <p:nvPr/>
          </p:nvSpPr>
          <p:spPr>
            <a:xfrm>
              <a:off x="418571" y="2347040"/>
              <a:ext cx="2209213" cy="2305650"/>
            </a:xfrm>
            <a:prstGeom prst="wedgeRectCallout">
              <a:avLst>
                <a:gd name="adj1" fmla="val 26149"/>
                <a:gd name="adj2" fmla="val -62295"/>
              </a:avLst>
            </a:prstGeom>
            <a:solidFill>
              <a:srgbClr val="0070C0"/>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39" name="圆角矩形 12"/>
            <p:cNvSpPr/>
            <p:nvPr/>
          </p:nvSpPr>
          <p:spPr>
            <a:xfrm>
              <a:off x="528742" y="3132448"/>
              <a:ext cx="1981334" cy="1359590"/>
            </a:xfrm>
            <a:prstGeom prst="wedgeRectCallout">
              <a:avLst/>
            </a:prstGeom>
            <a:solidFill>
              <a:schemeClr val="bg1"/>
            </a:solid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a:t>
              </a:r>
              <a:r>
                <a:rPr lang="en-US" altLang="zh-CN" b="1" dirty="0">
                  <a:solidFill>
                    <a:schemeClr val="tx1"/>
                  </a:solidFill>
                </a:rPr>
                <a:t>1</a:t>
              </a:r>
              <a:r>
                <a:rPr lang="zh-CN" altLang="en-US" b="1" dirty="0">
                  <a:solidFill>
                    <a:schemeClr val="tx1"/>
                  </a:solidFill>
                </a:rPr>
                <a:t>）系统开发立项报告</a:t>
              </a:r>
            </a:p>
          </p:txBody>
        </p:sp>
      </p:grpSp>
      <p:grpSp>
        <p:nvGrpSpPr>
          <p:cNvPr id="15365" name="组合 20"/>
          <p:cNvGrpSpPr>
            <a:grpSpLocks/>
          </p:cNvGrpSpPr>
          <p:nvPr/>
        </p:nvGrpSpPr>
        <p:grpSpPr bwMode="auto">
          <a:xfrm>
            <a:off x="755650" y="3573463"/>
            <a:ext cx="6122988" cy="1085850"/>
            <a:chOff x="418571" y="2347040"/>
            <a:chExt cx="2209213" cy="2305650"/>
          </a:xfrm>
        </p:grpSpPr>
        <p:sp>
          <p:nvSpPr>
            <p:cNvPr id="42" name="矩形标注 41"/>
            <p:cNvSpPr/>
            <p:nvPr/>
          </p:nvSpPr>
          <p:spPr>
            <a:xfrm>
              <a:off x="418571" y="2347040"/>
              <a:ext cx="2209213" cy="2305650"/>
            </a:xfrm>
            <a:prstGeom prst="wedgeRectCallout">
              <a:avLst>
                <a:gd name="adj1" fmla="val -21756"/>
                <a:gd name="adj2" fmla="val -64417"/>
              </a:avLst>
            </a:prstGeom>
            <a:solidFill>
              <a:schemeClr val="accent3">
                <a:lumMod val="75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43" name="圆角矩形 42"/>
            <p:cNvSpPr/>
            <p:nvPr/>
          </p:nvSpPr>
          <p:spPr>
            <a:xfrm>
              <a:off x="529118" y="3132443"/>
              <a:ext cx="1981246" cy="1361817"/>
            </a:xfrm>
            <a:prstGeom prst="roundRect">
              <a:avLst/>
            </a:prstGeom>
            <a:solidFill>
              <a:schemeClr val="bg1"/>
            </a:solid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zh-CN" altLang="en-US" dirty="0">
                  <a:solidFill>
                    <a:schemeClr val="tx1"/>
                  </a:solidFill>
                </a:rPr>
                <a:t>          </a:t>
              </a:r>
              <a:r>
                <a:rPr lang="zh-CN" altLang="en-US" b="1" dirty="0">
                  <a:solidFill>
                    <a:schemeClr val="tx1"/>
                  </a:solidFill>
                </a:rPr>
                <a:t>（</a:t>
              </a:r>
              <a:r>
                <a:rPr lang="en-US" altLang="zh-CN" b="1" dirty="0">
                  <a:solidFill>
                    <a:schemeClr val="tx1"/>
                  </a:solidFill>
                </a:rPr>
                <a:t>2</a:t>
              </a:r>
              <a:r>
                <a:rPr lang="zh-CN" altLang="en-US" b="1" dirty="0">
                  <a:solidFill>
                    <a:schemeClr val="tx1"/>
                  </a:solidFill>
                </a:rPr>
                <a:t>）可行性研究报告</a:t>
              </a:r>
            </a:p>
          </p:txBody>
        </p:sp>
      </p:grpSp>
      <p:grpSp>
        <p:nvGrpSpPr>
          <p:cNvPr id="15366" name="组合 20"/>
          <p:cNvGrpSpPr>
            <a:grpSpLocks/>
          </p:cNvGrpSpPr>
          <p:nvPr/>
        </p:nvGrpSpPr>
        <p:grpSpPr bwMode="auto">
          <a:xfrm>
            <a:off x="1763713" y="5157788"/>
            <a:ext cx="6049962" cy="1195387"/>
            <a:chOff x="418571" y="2347040"/>
            <a:chExt cx="2209213" cy="2305650"/>
          </a:xfrm>
        </p:grpSpPr>
        <p:sp>
          <p:nvSpPr>
            <p:cNvPr id="45" name="矩形标注 44"/>
            <p:cNvSpPr/>
            <p:nvPr/>
          </p:nvSpPr>
          <p:spPr>
            <a:xfrm>
              <a:off x="418571" y="2347040"/>
              <a:ext cx="2209213" cy="2305650"/>
            </a:xfrm>
            <a:prstGeom prst="wedgeRectCallout">
              <a:avLst>
                <a:gd name="adj1" fmla="val -29078"/>
                <a:gd name="adj2" fmla="val -61564"/>
              </a:avLst>
            </a:prstGeom>
            <a:solidFill>
              <a:schemeClr val="accent2">
                <a:lumMod val="75000"/>
              </a:schemeClr>
            </a:solidFill>
            <a:ln w="3175">
              <a:solidFill>
                <a:schemeClr val="bg1">
                  <a:lumMod val="85000"/>
                </a:schemeClr>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46" name="圆角矩形 45"/>
            <p:cNvSpPr/>
            <p:nvPr/>
          </p:nvSpPr>
          <p:spPr>
            <a:xfrm>
              <a:off x="528713" y="3130900"/>
              <a:ext cx="1981394" cy="1362568"/>
            </a:xfrm>
            <a:prstGeom prst="roundRect">
              <a:avLst/>
            </a:prstGeom>
            <a:solidFill>
              <a:schemeClr val="bg1"/>
            </a:solid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zh-CN" altLang="en-US" b="1" dirty="0">
                  <a:solidFill>
                    <a:schemeClr val="tx1"/>
                  </a:solidFill>
                </a:rPr>
                <a:t>           （</a:t>
              </a:r>
              <a:r>
                <a:rPr lang="en-US" altLang="zh-CN" b="1" dirty="0">
                  <a:solidFill>
                    <a:schemeClr val="tx1"/>
                  </a:solidFill>
                </a:rPr>
                <a:t>3</a:t>
              </a:r>
              <a:r>
                <a:rPr lang="zh-CN" altLang="en-US" b="1" dirty="0">
                  <a:solidFill>
                    <a:schemeClr val="tx1"/>
                  </a:solidFill>
                </a:rPr>
                <a:t>）系统开发计划书</a:t>
              </a:r>
            </a:p>
          </p:txBody>
        </p:sp>
      </p:grpSp>
      <p:sp>
        <p:nvSpPr>
          <p:cNvPr id="15367" name="AutoShape 18">
            <a:hlinkClick r:id="rId2" action="ppaction://hlinksldjump" highlightClick="1"/>
          </p:cNvPr>
          <p:cNvSpPr>
            <a:spLocks noChangeArrowheads="1"/>
          </p:cNvSpPr>
          <p:nvPr/>
        </p:nvSpPr>
        <p:spPr bwMode="auto">
          <a:xfrm>
            <a:off x="8856663" y="656907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14" name="灯片编号占位符 13"/>
          <p:cNvSpPr>
            <a:spLocks noGrp="1"/>
          </p:cNvSpPr>
          <p:nvPr>
            <p:ph type="sldNum" sz="quarter" idx="11"/>
          </p:nvPr>
        </p:nvSpPr>
        <p:spPr/>
        <p:txBody>
          <a:bodyPr/>
          <a:lstStyle/>
          <a:p>
            <a:fld id="{10EA594A-3D0D-4F31-8FE1-19C2C23DDD1C}" type="slidenum">
              <a:rPr lang="en-US" altLang="zh-CN" smtClean="0"/>
              <a:pPr/>
              <a:t>10</a:t>
            </a:fld>
            <a:endParaRPr lang="en-US" altLang="zh-CN"/>
          </a:p>
        </p:txBody>
      </p:sp>
    </p:spTree>
    <p:extLst>
      <p:ext uri="{BB962C8B-B14F-4D97-AF65-F5344CB8AC3E}">
        <p14:creationId xmlns="" xmlns:p14="http://schemas.microsoft.com/office/powerpoint/2010/main" val="8493908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ChangeArrowheads="1"/>
          </p:cNvSpPr>
          <p:nvPr>
            <p:ph type="title"/>
          </p:nvPr>
        </p:nvSpPr>
        <p:spPr>
          <a:xfrm>
            <a:off x="1187450" y="765175"/>
            <a:ext cx="8353425" cy="844550"/>
          </a:xfrm>
        </p:spPr>
        <p:txBody>
          <a:bodyPr/>
          <a:lstStyle/>
          <a:p>
            <a:pPr eaLnBrk="1" hangingPunct="1">
              <a:defRPr/>
            </a:pPr>
            <a:r>
              <a:rPr lang="en-US" altLang="zh-CN" sz="3200" dirty="0" smtClean="0">
                <a:solidFill>
                  <a:schemeClr val="tx2"/>
                </a:solidFill>
                <a:effectLst>
                  <a:outerShdw blurRad="38100" dist="38100" dir="2700000" algn="tl">
                    <a:srgbClr val="C0C0C0"/>
                  </a:outerShdw>
                </a:effectLst>
                <a:latin typeface="Impact" pitchFamily="34" charset="0"/>
              </a:rPr>
              <a:t>8.2</a:t>
            </a:r>
            <a:r>
              <a:rPr lang="en-US" altLang="zh-CN" sz="3200" dirty="0" smtClean="0">
                <a:solidFill>
                  <a:schemeClr val="tx2"/>
                </a:solidFill>
                <a:latin typeface="华文行楷" pitchFamily="2" charset="-122"/>
                <a:ea typeface="华文行楷" pitchFamily="2" charset="-122"/>
              </a:rPr>
              <a:t> </a:t>
            </a:r>
            <a:r>
              <a:rPr lang="zh-CN" altLang="en-US" sz="3200" dirty="0" smtClean="0">
                <a:solidFill>
                  <a:schemeClr val="tx2"/>
                </a:solidFill>
                <a:ea typeface="华文行楷" pitchFamily="2" charset="-122"/>
              </a:rPr>
              <a:t>管理信息系统总体规划的方法</a:t>
            </a:r>
          </a:p>
        </p:txBody>
      </p:sp>
      <p:graphicFrame>
        <p:nvGraphicFramePr>
          <p:cNvPr id="776197" name="Object 5"/>
          <p:cNvGraphicFramePr>
            <a:graphicFrameLocks noGrp="1" noChangeAspect="1"/>
          </p:cNvGraphicFramePr>
          <p:nvPr>
            <p:ph sz="half" idx="2"/>
          </p:nvPr>
        </p:nvGraphicFramePr>
        <p:xfrm>
          <a:off x="755650" y="2205038"/>
          <a:ext cx="669925" cy="331787"/>
        </p:xfrm>
        <a:graphic>
          <a:graphicData uri="http://schemas.openxmlformats.org/presentationml/2006/ole">
            <p:oleObj spid="_x0000_s5129" name="绘图" r:id="rId3" imgW="10995" imgH="460754" progId="">
              <p:embed/>
            </p:oleObj>
          </a:graphicData>
        </a:graphic>
      </p:graphicFrame>
      <p:sp>
        <p:nvSpPr>
          <p:cNvPr id="16388"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61480B32-A7F9-4C5A-88C3-B26A0D37DD4E}" type="slidenum">
              <a:rPr lang="zh-CN" altLang="en-US" sz="1200">
                <a:latin typeface="Times New Roman" panose="02020603050405020304" pitchFamily="18" charset="0"/>
              </a:rPr>
              <a:pPr>
                <a:spcBef>
                  <a:spcPct val="0"/>
                </a:spcBef>
                <a:buClrTx/>
                <a:buSzTx/>
                <a:buFontTx/>
                <a:buNone/>
              </a:pPr>
              <a:t>11</a:t>
            </a:fld>
            <a:endParaRPr lang="en-US" altLang="zh-CN" sz="1200">
              <a:latin typeface="Times New Roman" panose="02020603050405020304" pitchFamily="18" charset="0"/>
            </a:endParaRPr>
          </a:p>
        </p:txBody>
      </p:sp>
      <p:sp>
        <p:nvSpPr>
          <p:cNvPr id="16389" name="AutoShape 4"/>
          <p:cNvSpPr>
            <a:spLocks noChangeArrowheads="1"/>
          </p:cNvSpPr>
          <p:nvPr/>
        </p:nvSpPr>
        <p:spPr bwMode="auto">
          <a:xfrm>
            <a:off x="684213" y="1557338"/>
            <a:ext cx="7918450" cy="76200"/>
          </a:xfrm>
          <a:prstGeom prst="roundRect">
            <a:avLst>
              <a:gd name="adj" fmla="val 49995"/>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Arial" panose="020B0604020202020204" pitchFamily="34" charset="0"/>
            </a:endParaRPr>
          </a:p>
        </p:txBody>
      </p:sp>
      <p:grpSp>
        <p:nvGrpSpPr>
          <p:cNvPr id="16390" name="Group 4"/>
          <p:cNvGrpSpPr>
            <a:grpSpLocks/>
          </p:cNvGrpSpPr>
          <p:nvPr/>
        </p:nvGrpSpPr>
        <p:grpSpPr bwMode="auto">
          <a:xfrm>
            <a:off x="1619250" y="1916113"/>
            <a:ext cx="4968875" cy="685800"/>
            <a:chOff x="1296" y="1824"/>
            <a:chExt cx="2976" cy="432"/>
          </a:xfrm>
        </p:grpSpPr>
        <p:sp>
          <p:nvSpPr>
            <p:cNvPr id="2"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pPr algn="r" eaLnBrk="1" hangingPunct="1">
                <a:defRPr/>
              </a:pPr>
              <a:endParaRPr lang="zh-CN" altLang="en-US" sz="1800">
                <a:latin typeface="Arial" charset="0"/>
                <a:ea typeface="宋体" charset="-122"/>
              </a:endParaRPr>
            </a:p>
          </p:txBody>
        </p:sp>
        <p:sp>
          <p:nvSpPr>
            <p:cNvPr id="16407"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r" eaLnBrk="1" hangingPunct="1">
                <a:spcBef>
                  <a:spcPct val="0"/>
                </a:spcBef>
                <a:buClrTx/>
                <a:buSzTx/>
                <a:buFontTx/>
                <a:buNone/>
              </a:pPr>
              <a:endParaRPr lang="zh-CN" altLang="en-US" sz="1800">
                <a:latin typeface="Arial" panose="020B0604020202020204" pitchFamily="34" charset="0"/>
              </a:endParaRPr>
            </a:p>
          </p:txBody>
        </p:sp>
        <p:sp>
          <p:nvSpPr>
            <p:cNvPr id="16408" name="Text Box 7"/>
            <p:cNvSpPr txBox="1">
              <a:spLocks noChangeArrowheads="1"/>
            </p:cNvSpPr>
            <p:nvPr/>
          </p:nvSpPr>
          <p:spPr bwMode="gray">
            <a:xfrm>
              <a:off x="1680" y="1934"/>
              <a:ext cx="21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zh-CN" altLang="en-US" sz="2400" b="1" dirty="0">
                  <a:solidFill>
                    <a:srgbClr val="009900"/>
                  </a:solidFill>
                  <a:latin typeface="Times New Roman" panose="02020603050405020304" pitchFamily="18" charset="0"/>
                </a:rPr>
                <a:t>关键成功因素法</a:t>
              </a:r>
              <a:endParaRPr lang="en-US" altLang="zh-CN" sz="2400" b="1" dirty="0">
                <a:solidFill>
                  <a:srgbClr val="009900"/>
                </a:solidFill>
                <a:latin typeface="Times New Roman" panose="02020603050405020304" pitchFamily="18" charset="0"/>
              </a:endParaRPr>
            </a:p>
          </p:txBody>
        </p:sp>
        <p:sp>
          <p:nvSpPr>
            <p:cNvPr id="16409" name="Text Box 8"/>
            <p:cNvSpPr txBox="1">
              <a:spLocks noChangeArrowheads="1"/>
            </p:cNvSpPr>
            <p:nvPr/>
          </p:nvSpPr>
          <p:spPr bwMode="gray">
            <a:xfrm>
              <a:off x="1399" y="1886"/>
              <a:ext cx="21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en-US" altLang="zh-CN" sz="2400" b="1">
                  <a:solidFill>
                    <a:schemeClr val="folHlink"/>
                  </a:solidFill>
                  <a:latin typeface="Arial" panose="020B0604020202020204" pitchFamily="34" charset="0"/>
                </a:rPr>
                <a:t>1</a:t>
              </a:r>
            </a:p>
          </p:txBody>
        </p:sp>
      </p:grpSp>
      <p:grpSp>
        <p:nvGrpSpPr>
          <p:cNvPr id="16391" name="Group 4"/>
          <p:cNvGrpSpPr>
            <a:grpSpLocks/>
          </p:cNvGrpSpPr>
          <p:nvPr/>
        </p:nvGrpSpPr>
        <p:grpSpPr bwMode="auto">
          <a:xfrm>
            <a:off x="1692275" y="2781300"/>
            <a:ext cx="4967288" cy="685800"/>
            <a:chOff x="1296" y="1824"/>
            <a:chExt cx="2976" cy="432"/>
          </a:xfrm>
        </p:grpSpPr>
        <p:sp>
          <p:nvSpPr>
            <p:cNvPr id="3"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pPr algn="r" eaLnBrk="1" hangingPunct="1">
                <a:defRPr/>
              </a:pPr>
              <a:endParaRPr lang="zh-CN" altLang="en-US" sz="1800">
                <a:latin typeface="Arial" charset="0"/>
                <a:ea typeface="宋体" charset="-122"/>
              </a:endParaRPr>
            </a:p>
          </p:txBody>
        </p:sp>
        <p:sp>
          <p:nvSpPr>
            <p:cNvPr id="16403"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r" eaLnBrk="1" hangingPunct="1">
                <a:spcBef>
                  <a:spcPct val="0"/>
                </a:spcBef>
                <a:buClrTx/>
                <a:buSzTx/>
                <a:buFontTx/>
                <a:buNone/>
              </a:pPr>
              <a:endParaRPr lang="zh-CN" altLang="en-US" sz="1800">
                <a:latin typeface="Arial" panose="020B0604020202020204" pitchFamily="34" charset="0"/>
              </a:endParaRPr>
            </a:p>
          </p:txBody>
        </p:sp>
        <p:sp>
          <p:nvSpPr>
            <p:cNvPr id="16404" name="Text Box 7"/>
            <p:cNvSpPr txBox="1">
              <a:spLocks noChangeArrowheads="1"/>
            </p:cNvSpPr>
            <p:nvPr/>
          </p:nvSpPr>
          <p:spPr bwMode="gray">
            <a:xfrm>
              <a:off x="1680" y="1934"/>
              <a:ext cx="21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50000"/>
                </a:spcBef>
                <a:buClrTx/>
                <a:buSzTx/>
                <a:buFontTx/>
                <a:buNone/>
              </a:pPr>
              <a:r>
                <a:rPr lang="zh-CN" altLang="en-US" sz="2400" b="1" dirty="0">
                  <a:solidFill>
                    <a:schemeClr val="folHlink"/>
                  </a:solidFill>
                  <a:latin typeface="Times New Roman" panose="02020603050405020304" pitchFamily="18" charset="0"/>
                </a:rPr>
                <a:t>      </a:t>
              </a:r>
              <a:r>
                <a:rPr lang="zh-CN" altLang="en-US" sz="2400" b="1" dirty="0">
                  <a:solidFill>
                    <a:srgbClr val="009900"/>
                  </a:solidFill>
                  <a:latin typeface="Times New Roman" panose="02020603050405020304" pitchFamily="18" charset="0"/>
                </a:rPr>
                <a:t>战略目标集转化法</a:t>
              </a:r>
              <a:endParaRPr lang="en-US" altLang="zh-CN" sz="2400" b="1" u="sng" dirty="0">
                <a:solidFill>
                  <a:srgbClr val="009900"/>
                </a:solidFill>
                <a:latin typeface="Times New Roman" panose="02020603050405020304" pitchFamily="18" charset="0"/>
              </a:endParaRPr>
            </a:p>
          </p:txBody>
        </p:sp>
        <p:sp>
          <p:nvSpPr>
            <p:cNvPr id="16405" name="Text Box 8"/>
            <p:cNvSpPr txBox="1">
              <a:spLocks noChangeArrowheads="1"/>
            </p:cNvSpPr>
            <p:nvPr/>
          </p:nvSpPr>
          <p:spPr bwMode="gray">
            <a:xfrm>
              <a:off x="1398" y="1886"/>
              <a:ext cx="212"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en-US" altLang="zh-CN" sz="2400" b="1">
                  <a:solidFill>
                    <a:schemeClr val="folHlink"/>
                  </a:solidFill>
                  <a:latin typeface="Arial" panose="020B0604020202020204" pitchFamily="34" charset="0"/>
                </a:rPr>
                <a:t>2</a:t>
              </a:r>
            </a:p>
          </p:txBody>
        </p:sp>
      </p:grpSp>
      <p:grpSp>
        <p:nvGrpSpPr>
          <p:cNvPr id="16392" name="Group 4"/>
          <p:cNvGrpSpPr>
            <a:grpSpLocks/>
          </p:cNvGrpSpPr>
          <p:nvPr/>
        </p:nvGrpSpPr>
        <p:grpSpPr bwMode="auto">
          <a:xfrm>
            <a:off x="1785918" y="3786190"/>
            <a:ext cx="5040313" cy="685800"/>
            <a:chOff x="1296" y="1824"/>
            <a:chExt cx="2976" cy="432"/>
          </a:xfrm>
        </p:grpSpPr>
        <p:sp>
          <p:nvSpPr>
            <p:cNvPr id="4" name="AutoShape 5"/>
            <p:cNvSpPr>
              <a:spLocks noChangeArrowheads="1"/>
            </p:cNvSpPr>
            <p:nvPr/>
          </p:nvSpPr>
          <p:spPr bwMode="gray">
            <a:xfrm>
              <a:off x="1536" y="1899"/>
              <a:ext cx="2736" cy="288"/>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pPr algn="r" eaLnBrk="1" hangingPunct="1">
                <a:defRPr/>
              </a:pPr>
              <a:endParaRPr lang="zh-CN" altLang="en-US" sz="1800">
                <a:latin typeface="Arial" charset="0"/>
                <a:ea typeface="宋体" charset="-122"/>
              </a:endParaRPr>
            </a:p>
          </p:txBody>
        </p:sp>
        <p:sp>
          <p:nvSpPr>
            <p:cNvPr id="16399" name="AutoShape 6"/>
            <p:cNvSpPr>
              <a:spLocks noChangeArrowheads="1"/>
            </p:cNvSpPr>
            <p:nvPr/>
          </p:nvSpPr>
          <p:spPr bwMode="gray">
            <a:xfrm>
              <a:off x="1296" y="1824"/>
              <a:ext cx="432" cy="432"/>
            </a:xfrm>
            <a:prstGeom prst="diamond">
              <a:avLst/>
            </a:prstGeom>
            <a:solidFill>
              <a:schemeClr val="accent2"/>
            </a:solidFill>
            <a:ln w="25400" algn="ctr">
              <a:solidFill>
                <a:schemeClr val="bg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r" eaLnBrk="1" hangingPunct="1">
                <a:spcBef>
                  <a:spcPct val="0"/>
                </a:spcBef>
                <a:buClrTx/>
                <a:buSzTx/>
                <a:buFontTx/>
                <a:buNone/>
              </a:pPr>
              <a:endParaRPr lang="zh-CN" altLang="en-US" sz="1800">
                <a:latin typeface="Arial" panose="020B0604020202020204" pitchFamily="34" charset="0"/>
              </a:endParaRPr>
            </a:p>
          </p:txBody>
        </p:sp>
        <p:sp>
          <p:nvSpPr>
            <p:cNvPr id="16400" name="Text Box 7"/>
            <p:cNvSpPr txBox="1">
              <a:spLocks noChangeArrowheads="1"/>
            </p:cNvSpPr>
            <p:nvPr/>
          </p:nvSpPr>
          <p:spPr bwMode="gray">
            <a:xfrm>
              <a:off x="1680" y="1934"/>
              <a:ext cx="21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zh-CN" altLang="en-US" sz="2400" b="1" dirty="0">
                  <a:solidFill>
                    <a:srgbClr val="009900"/>
                  </a:solidFill>
                  <a:latin typeface="Times New Roman" panose="02020603050405020304" pitchFamily="18" charset="0"/>
                </a:rPr>
                <a:t>企业系统规划法</a:t>
              </a:r>
              <a:endParaRPr lang="en-US" altLang="zh-CN" sz="2400" b="1" dirty="0">
                <a:solidFill>
                  <a:srgbClr val="009900"/>
                </a:solidFill>
                <a:latin typeface="Times New Roman" panose="02020603050405020304" pitchFamily="18" charset="0"/>
              </a:endParaRPr>
            </a:p>
          </p:txBody>
        </p:sp>
        <p:sp>
          <p:nvSpPr>
            <p:cNvPr id="16401" name="Text Box 8"/>
            <p:cNvSpPr txBox="1">
              <a:spLocks noChangeArrowheads="1"/>
            </p:cNvSpPr>
            <p:nvPr/>
          </p:nvSpPr>
          <p:spPr bwMode="gray">
            <a:xfrm>
              <a:off x="1399" y="1886"/>
              <a:ext cx="209"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en-US" altLang="zh-CN" sz="2400" b="1">
                  <a:solidFill>
                    <a:schemeClr val="folHlink"/>
                  </a:solidFill>
                  <a:latin typeface="Arial" panose="020B0604020202020204" pitchFamily="34" charset="0"/>
                </a:rPr>
                <a:t>3</a:t>
              </a:r>
            </a:p>
          </p:txBody>
        </p:sp>
      </p:grpSp>
      <p:sp>
        <p:nvSpPr>
          <p:cNvPr id="27" name="AutoShape 5"/>
          <p:cNvSpPr>
            <a:spLocks noChangeArrowheads="1"/>
          </p:cNvSpPr>
          <p:nvPr/>
        </p:nvSpPr>
        <p:spPr bwMode="gray">
          <a:xfrm>
            <a:off x="2000250" y="4843463"/>
            <a:ext cx="4700588" cy="457200"/>
          </a:xfrm>
          <a:prstGeom prst="roundRect">
            <a:avLst>
              <a:gd name="adj" fmla="val 16667"/>
            </a:avLst>
          </a:prstGeom>
          <a:gradFill rotWithShape="1">
            <a:gsLst>
              <a:gs pos="0">
                <a:schemeClr val="accent2"/>
              </a:gs>
              <a:gs pos="50000">
                <a:schemeClr val="accent2">
                  <a:gamma/>
                  <a:tint val="21176"/>
                  <a:invGamma/>
                </a:schemeClr>
              </a:gs>
              <a:gs pos="100000">
                <a:schemeClr val="accent2"/>
              </a:gs>
            </a:gsLst>
            <a:lin ang="5400000" scaled="1"/>
          </a:gradFill>
          <a:ln w="12700" algn="ctr">
            <a:solidFill>
              <a:schemeClr val="bg1"/>
            </a:solidFill>
            <a:round/>
            <a:headEnd/>
            <a:tailEnd/>
          </a:ln>
          <a:effectLst/>
        </p:spPr>
        <p:txBody>
          <a:bodyPr wrap="none" anchor="ctr"/>
          <a:lstStyle/>
          <a:p>
            <a:pPr algn="r" eaLnBrk="1" hangingPunct="1">
              <a:defRPr/>
            </a:pPr>
            <a:endParaRPr lang="zh-CN" altLang="en-US" sz="1800">
              <a:latin typeface="Arial" charset="0"/>
              <a:ea typeface="宋体" charset="-122"/>
            </a:endParaRPr>
          </a:p>
        </p:txBody>
      </p:sp>
      <p:sp>
        <p:nvSpPr>
          <p:cNvPr id="16394" name="AutoShape 6"/>
          <p:cNvSpPr>
            <a:spLocks noChangeArrowheads="1"/>
          </p:cNvSpPr>
          <p:nvPr/>
        </p:nvSpPr>
        <p:spPr bwMode="gray">
          <a:xfrm>
            <a:off x="1619250" y="4724400"/>
            <a:ext cx="742950" cy="685800"/>
          </a:xfrm>
          <a:prstGeom prst="diamond">
            <a:avLst/>
          </a:prstGeom>
          <a:solidFill>
            <a:schemeClr val="accent2"/>
          </a:solidFill>
          <a:ln w="25400" algn="ctr">
            <a:solidFill>
              <a:schemeClr val="bg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r" eaLnBrk="1" hangingPunct="1">
              <a:spcBef>
                <a:spcPct val="0"/>
              </a:spcBef>
              <a:buClrTx/>
              <a:buSzTx/>
              <a:buFontTx/>
              <a:buNone/>
            </a:pPr>
            <a:endParaRPr lang="zh-CN" altLang="en-US" sz="1800">
              <a:latin typeface="Arial" panose="020B0604020202020204" pitchFamily="34" charset="0"/>
            </a:endParaRPr>
          </a:p>
        </p:txBody>
      </p:sp>
      <p:sp>
        <p:nvSpPr>
          <p:cNvPr id="16395" name="Text Box 7"/>
          <p:cNvSpPr txBox="1">
            <a:spLocks noChangeArrowheads="1"/>
          </p:cNvSpPr>
          <p:nvPr/>
        </p:nvSpPr>
        <p:spPr bwMode="gray">
          <a:xfrm>
            <a:off x="2228850" y="4899025"/>
            <a:ext cx="40719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zh-CN" altLang="en-US" sz="2400" b="1" dirty="0">
                <a:solidFill>
                  <a:srgbClr val="009900"/>
                </a:solidFill>
                <a:latin typeface="Times New Roman" panose="02020603050405020304" pitchFamily="18" charset="0"/>
              </a:rPr>
              <a:t>      </a:t>
            </a:r>
            <a:r>
              <a:rPr lang="zh-CN" altLang="zh-CN" sz="2400" b="1" dirty="0">
                <a:solidFill>
                  <a:srgbClr val="009900"/>
                </a:solidFill>
                <a:latin typeface="Times New Roman" panose="02020603050405020304" pitchFamily="18" charset="0"/>
              </a:rPr>
              <a:t>三种系统规划方法的比较</a:t>
            </a:r>
            <a:endParaRPr lang="en-US" altLang="zh-CN" sz="2400" b="1" dirty="0">
              <a:solidFill>
                <a:srgbClr val="009900"/>
              </a:solidFill>
              <a:latin typeface="Times New Roman" panose="02020603050405020304" pitchFamily="18" charset="0"/>
            </a:endParaRPr>
          </a:p>
        </p:txBody>
      </p:sp>
      <p:sp>
        <p:nvSpPr>
          <p:cNvPr id="16396" name="Text Box 8"/>
          <p:cNvSpPr txBox="1">
            <a:spLocks noChangeArrowheads="1"/>
          </p:cNvSpPr>
          <p:nvPr/>
        </p:nvSpPr>
        <p:spPr bwMode="gray">
          <a:xfrm>
            <a:off x="1787525" y="4822825"/>
            <a:ext cx="3540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en-US" altLang="zh-CN" sz="2400" b="1">
                <a:solidFill>
                  <a:schemeClr val="folHlink"/>
                </a:solidFill>
                <a:latin typeface="Arial" panose="020B0604020202020204" pitchFamily="34" charset="0"/>
              </a:rPr>
              <a:t>4</a:t>
            </a:r>
          </a:p>
        </p:txBody>
      </p:sp>
    </p:spTree>
    <p:extLst>
      <p:ext uri="{BB962C8B-B14F-4D97-AF65-F5344CB8AC3E}">
        <p14:creationId xmlns="" xmlns:p14="http://schemas.microsoft.com/office/powerpoint/2010/main" val="32782083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76197"/>
                                        </p:tgtEl>
                                        <p:attrNameLst>
                                          <p:attrName>style.visibility</p:attrName>
                                        </p:attrNameLst>
                                      </p:cBhvr>
                                      <p:to>
                                        <p:strVal val="visible"/>
                                      </p:to>
                                    </p:set>
                                    <p:anim calcmode="lin" valueType="num">
                                      <p:cBhvr additive="base">
                                        <p:cTn id="7" dur="500" fill="hold"/>
                                        <p:tgtEl>
                                          <p:spTgt spid="776197"/>
                                        </p:tgtEl>
                                        <p:attrNameLst>
                                          <p:attrName>ppt_x</p:attrName>
                                        </p:attrNameLst>
                                      </p:cBhvr>
                                      <p:tavLst>
                                        <p:tav tm="0">
                                          <p:val>
                                            <p:strVal val="0-#ppt_w/2"/>
                                          </p:val>
                                        </p:tav>
                                        <p:tav tm="100000">
                                          <p:val>
                                            <p:strVal val="#ppt_x"/>
                                          </p:val>
                                        </p:tav>
                                      </p:tavLst>
                                    </p:anim>
                                    <p:anim calcmode="lin" valueType="num">
                                      <p:cBhvr additive="base">
                                        <p:cTn id="8" dur="500" fill="hold"/>
                                        <p:tgtEl>
                                          <p:spTgt spid="776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a:xfrm>
            <a:off x="1258888" y="908050"/>
            <a:ext cx="5508625" cy="666750"/>
          </a:xfrm>
        </p:spPr>
        <p:txBody>
          <a:bodyPr/>
          <a:lstStyle/>
          <a:p>
            <a:pPr eaLnBrk="1" hangingPunct="1">
              <a:defRPr/>
            </a:pPr>
            <a:r>
              <a:rPr lang="en-US" altLang="zh-CN" sz="3200" b="1" dirty="0" smtClean="0">
                <a:solidFill>
                  <a:schemeClr val="accent1"/>
                </a:solidFill>
                <a:effectLst>
                  <a:outerShdw blurRad="38100" dist="38100" dir="2700000" algn="tl">
                    <a:srgbClr val="000000"/>
                  </a:outerShdw>
                </a:effectLst>
                <a:ea typeface="楷体_GB2312" pitchFamily="49" charset="-122"/>
              </a:rPr>
              <a:t>8.2.1</a:t>
            </a:r>
            <a:r>
              <a:rPr lang="zh-CN" altLang="en-US" sz="3200" b="1" dirty="0" smtClean="0">
                <a:solidFill>
                  <a:schemeClr val="accent1"/>
                </a:solidFill>
                <a:effectLst>
                  <a:outerShdw blurRad="38100" dist="38100" dir="2700000" algn="tl">
                    <a:srgbClr val="000000"/>
                  </a:outerShdw>
                </a:effectLst>
                <a:ea typeface="楷体_GB2312" pitchFamily="49" charset="-122"/>
              </a:rPr>
              <a:t>关键成功因素法</a:t>
            </a:r>
          </a:p>
        </p:txBody>
      </p:sp>
      <p:sp>
        <p:nvSpPr>
          <p:cNvPr id="17411" name="Rectangle 3"/>
          <p:cNvSpPr>
            <a:spLocks noGrp="1" noChangeArrowheads="1"/>
          </p:cNvSpPr>
          <p:nvPr>
            <p:ph idx="1"/>
          </p:nvPr>
        </p:nvSpPr>
        <p:spPr>
          <a:xfrm>
            <a:off x="611188" y="2133600"/>
            <a:ext cx="8424862" cy="4054475"/>
          </a:xfrm>
        </p:spPr>
        <p:txBody>
          <a:bodyPr/>
          <a:lstStyle/>
          <a:p>
            <a:pPr marL="533400" indent="-533400" eaLnBrk="1" hangingPunct="1">
              <a:buClr>
                <a:srgbClr val="CC0000"/>
              </a:buClr>
              <a:buFont typeface="Wingdings" panose="05000000000000000000" pitchFamily="2" charset="2"/>
              <a:buChar char="Ø"/>
            </a:pPr>
            <a:r>
              <a:rPr lang="zh-CN" altLang="en-US" sz="2800" b="1" dirty="0" smtClean="0">
                <a:latin typeface="楷体_GB2312" pitchFamily="49" charset="-122"/>
                <a:ea typeface="楷体_GB2312" pitchFamily="49" charset="-122"/>
              </a:rPr>
              <a:t>关键成功因素法是由哈佛大学</a:t>
            </a:r>
            <a:r>
              <a:rPr lang="en-US" altLang="zh-CN" sz="2800" b="1" dirty="0" smtClean="0">
                <a:latin typeface="楷体_GB2312" pitchFamily="49" charset="-122"/>
                <a:ea typeface="楷体_GB2312" pitchFamily="49" charset="-122"/>
              </a:rPr>
              <a:t>William </a:t>
            </a:r>
            <a:r>
              <a:rPr lang="en-US" altLang="zh-CN" sz="2800" b="1" dirty="0" err="1" smtClean="0">
                <a:latin typeface="楷体_GB2312" pitchFamily="49" charset="-122"/>
                <a:ea typeface="楷体_GB2312" pitchFamily="49" charset="-122"/>
              </a:rPr>
              <a:t>Zani</a:t>
            </a:r>
            <a:r>
              <a:rPr lang="zh-CN" altLang="en-US" sz="2800" b="1" dirty="0" smtClean="0">
                <a:latin typeface="楷体_GB2312" pitchFamily="49" charset="-122"/>
                <a:ea typeface="楷体_GB2312" pitchFamily="49" charset="-122"/>
              </a:rPr>
              <a:t>教授和</a:t>
            </a:r>
            <a:r>
              <a:rPr lang="en-US" altLang="zh-CN" sz="2800" b="1" dirty="0" smtClean="0">
                <a:latin typeface="楷体_GB2312" pitchFamily="49" charset="-122"/>
                <a:ea typeface="楷体_GB2312" pitchFamily="49" charset="-122"/>
              </a:rPr>
              <a:t>MIT</a:t>
            </a:r>
            <a:r>
              <a:rPr lang="zh-CN" altLang="en-US" sz="2800" b="1" dirty="0" smtClean="0">
                <a:latin typeface="楷体_GB2312" pitchFamily="49" charset="-122"/>
                <a:ea typeface="楷体_GB2312" pitchFamily="49" charset="-122"/>
              </a:rPr>
              <a:t>大学</a:t>
            </a:r>
            <a:r>
              <a:rPr lang="en-US" altLang="zh-CN" sz="2800" b="1" dirty="0" smtClean="0">
                <a:latin typeface="楷体_GB2312" pitchFamily="49" charset="-122"/>
                <a:ea typeface="楷体_GB2312" pitchFamily="49" charset="-122"/>
              </a:rPr>
              <a:t>John </a:t>
            </a:r>
            <a:r>
              <a:rPr lang="en-US" altLang="zh-CN" sz="2800" b="1" dirty="0" err="1" smtClean="0">
                <a:latin typeface="楷体_GB2312" pitchFamily="49" charset="-122"/>
                <a:ea typeface="楷体_GB2312" pitchFamily="49" charset="-122"/>
              </a:rPr>
              <a:t>Bockart</a:t>
            </a:r>
            <a:r>
              <a:rPr lang="zh-CN" altLang="en-US" sz="2800" b="1" dirty="0" smtClean="0">
                <a:latin typeface="楷体_GB2312" pitchFamily="49" charset="-122"/>
                <a:ea typeface="楷体_GB2312" pitchFamily="49" charset="-122"/>
              </a:rPr>
              <a:t>教授提出的。</a:t>
            </a:r>
          </a:p>
          <a:p>
            <a:pPr marL="533400" indent="-533400" eaLnBrk="1" hangingPunct="1"/>
            <a:r>
              <a:rPr lang="zh-CN" altLang="en-US" sz="2800" b="1" dirty="0" smtClean="0">
                <a:latin typeface="楷体_GB2312" pitchFamily="49" charset="-122"/>
                <a:ea typeface="楷体_GB2312" pitchFamily="49" charset="-122"/>
              </a:rPr>
              <a:t>通过分析找到影响组织成功的关键因素</a:t>
            </a:r>
          </a:p>
          <a:p>
            <a:pPr marL="533400" indent="-533400" eaLnBrk="1" hangingPunct="1"/>
            <a:r>
              <a:rPr lang="zh-CN" altLang="en-US" sz="2800" b="1" dirty="0" smtClean="0">
                <a:latin typeface="楷体_GB2312" pitchFamily="49" charset="-122"/>
                <a:ea typeface="楷体_GB2312" pitchFamily="49" charset="-122"/>
              </a:rPr>
              <a:t>围绕关键成功因素确定组织对于信息系统的需求</a:t>
            </a:r>
          </a:p>
          <a:p>
            <a:pPr marL="533400" indent="-533400" eaLnBrk="1" hangingPunct="1"/>
            <a:r>
              <a:rPr lang="zh-CN" altLang="en-US" sz="2800" b="1" dirty="0" smtClean="0">
                <a:latin typeface="楷体_GB2312" pitchFamily="49" charset="-122"/>
                <a:ea typeface="楷体_GB2312" pitchFamily="49" charset="-122"/>
              </a:rPr>
              <a:t>根据信息系统的需求进行信息系统规划</a:t>
            </a:r>
          </a:p>
          <a:p>
            <a:pPr marL="533400" indent="-533400" eaLnBrk="1" hangingPunct="1">
              <a:buFontTx/>
              <a:buNone/>
            </a:pPr>
            <a:r>
              <a:rPr lang="en-US" altLang="zh-CN" sz="2800" b="1" dirty="0" smtClean="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hlinkClick r:id="rId2" action="ppaction://hlinksldjump"/>
              </a:rPr>
              <a:t>1.</a:t>
            </a:r>
            <a:r>
              <a:rPr lang="zh-CN" altLang="en-US" sz="2800" b="1" dirty="0" smtClean="0">
                <a:latin typeface="楷体_GB2312" pitchFamily="49" charset="-122"/>
                <a:ea typeface="楷体_GB2312" pitchFamily="49" charset="-122"/>
                <a:hlinkClick r:id="rId2" action="ppaction://hlinksldjump"/>
              </a:rPr>
              <a:t>基本概念</a:t>
            </a:r>
            <a:endParaRPr lang="zh-CN" altLang="en-US" sz="2800" b="1" dirty="0" smtClean="0">
              <a:latin typeface="楷体_GB2312" pitchFamily="49" charset="-122"/>
              <a:ea typeface="楷体_GB2312" pitchFamily="49" charset="-122"/>
            </a:endParaRPr>
          </a:p>
          <a:p>
            <a:pPr marL="533400" indent="-533400" eaLnBrk="1" hangingPunct="1">
              <a:buFontTx/>
              <a:buNone/>
            </a:pPr>
            <a:r>
              <a:rPr lang="zh-CN" altLang="en-US" sz="2800" b="1" dirty="0" smtClean="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hlinkClick r:id="rId3" action="ppaction://hlinksldjump"/>
              </a:rPr>
              <a:t>2.</a:t>
            </a:r>
            <a:r>
              <a:rPr lang="zh-CN" altLang="en-US" sz="2800" b="1" dirty="0" smtClean="0">
                <a:latin typeface="楷体_GB2312" pitchFamily="49" charset="-122"/>
                <a:ea typeface="楷体_GB2312" pitchFamily="49" charset="-122"/>
                <a:hlinkClick r:id="rId3" action="ppaction://hlinksldjump"/>
              </a:rPr>
              <a:t>关键成功因素法的步骤</a:t>
            </a:r>
            <a:endParaRPr lang="zh-CN" altLang="en-US" sz="2800" b="1" dirty="0" smtClean="0">
              <a:latin typeface="楷体_GB2312" pitchFamily="49" charset="-122"/>
              <a:ea typeface="楷体_GB2312" pitchFamily="49" charset="-122"/>
            </a:endParaRPr>
          </a:p>
          <a:p>
            <a:pPr marL="533400" indent="-533400" eaLnBrk="1" hangingPunct="1">
              <a:buFontTx/>
              <a:buNone/>
            </a:pPr>
            <a:r>
              <a:rPr lang="zh-CN" altLang="en-US" sz="2800" b="1" dirty="0" smtClean="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hlinkClick r:id="rId4" action="ppaction://hlinksldjump"/>
              </a:rPr>
              <a:t>3.</a:t>
            </a:r>
            <a:r>
              <a:rPr lang="zh-CN" altLang="en-US" sz="2800" b="1" dirty="0" smtClean="0">
                <a:latin typeface="楷体_GB2312" pitchFamily="49" charset="-122"/>
                <a:ea typeface="楷体_GB2312" pitchFamily="49" charset="-122"/>
                <a:hlinkClick r:id="rId4" action="ppaction://hlinksldjump"/>
              </a:rPr>
              <a:t>关键成功因素法的特点</a:t>
            </a:r>
            <a:endParaRPr lang="zh-CN" altLang="en-US" sz="2800" b="1" dirty="0" smtClean="0">
              <a:latin typeface="楷体_GB2312" pitchFamily="49" charset="-122"/>
              <a:ea typeface="楷体_GB2312" pitchFamily="49" charset="-122"/>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12</a:t>
            </a:fld>
            <a:endParaRPr lang="en-US" altLang="zh-CN"/>
          </a:p>
        </p:txBody>
      </p:sp>
    </p:spTree>
    <p:extLst>
      <p:ext uri="{BB962C8B-B14F-4D97-AF65-F5344CB8AC3E}">
        <p14:creationId xmlns="" xmlns:p14="http://schemas.microsoft.com/office/powerpoint/2010/main" val="17182152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530225" y="2166938"/>
            <a:ext cx="8072438" cy="4724400"/>
          </a:xfrm>
        </p:spPr>
        <p:txBody>
          <a:bodyPr/>
          <a:lstStyle/>
          <a:p>
            <a:pPr eaLnBrk="1" hangingPunct="1">
              <a:lnSpc>
                <a:spcPct val="90000"/>
              </a:lnSpc>
              <a:spcBef>
                <a:spcPct val="50000"/>
              </a:spcBef>
              <a:buClr>
                <a:srgbClr val="CC0000"/>
              </a:buClr>
              <a:buFont typeface="Wingdings" panose="05000000000000000000" pitchFamily="2" charset="2"/>
              <a:buChar char="Ø"/>
            </a:pPr>
            <a:r>
              <a:rPr lang="zh-CN" altLang="en-US" sz="2400" b="1" dirty="0" smtClean="0">
                <a:latin typeface="楷体_GB2312" pitchFamily="49" charset="-122"/>
                <a:ea typeface="楷体_GB2312" pitchFamily="49" charset="-122"/>
              </a:rPr>
              <a:t>关键成功因素</a:t>
            </a:r>
            <a:r>
              <a:rPr lang="en-US" altLang="zh-CN" sz="2400" b="1" dirty="0" smtClean="0">
                <a:latin typeface="楷体_GB2312" pitchFamily="49" charset="-122"/>
                <a:ea typeface="楷体_GB2312" pitchFamily="49" charset="-122"/>
              </a:rPr>
              <a:t>(Critical Success Factors,</a:t>
            </a:r>
            <a:r>
              <a:rPr lang="zh-CN" altLang="en-US" sz="2400" b="1" dirty="0" smtClean="0">
                <a:latin typeface="楷体_GB2312" pitchFamily="49" charset="-122"/>
                <a:ea typeface="楷体_GB2312" pitchFamily="49" charset="-122"/>
              </a:rPr>
              <a:t>简称</a:t>
            </a:r>
            <a:r>
              <a:rPr lang="en-US" altLang="zh-CN" sz="2400" b="1" dirty="0" smtClean="0">
                <a:solidFill>
                  <a:schemeClr val="folHlink"/>
                </a:solidFill>
                <a:latin typeface="楷体_GB2312" pitchFamily="49" charset="-122"/>
                <a:ea typeface="楷体_GB2312" pitchFamily="49" charset="-122"/>
              </a:rPr>
              <a:t>CSF</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：对企业组织的成功</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使组织能够达到目标</a:t>
            </a:r>
            <a:r>
              <a:rPr lang="en-US" altLang="zh-CN" sz="2400" b="1" dirty="0" smtClean="0">
                <a:latin typeface="楷体_GB2312" pitchFamily="49" charset="-122"/>
                <a:ea typeface="楷体_GB2312" pitchFamily="49" charset="-122"/>
              </a:rPr>
              <a:t>)</a:t>
            </a:r>
            <a:r>
              <a:rPr lang="zh-CN" altLang="en-US" sz="2400" b="1" dirty="0" smtClean="0">
                <a:latin typeface="楷体_GB2312" pitchFamily="49" charset="-122"/>
                <a:ea typeface="楷体_GB2312" pitchFamily="49" charset="-122"/>
              </a:rPr>
              <a:t>起关键作用的因素。</a:t>
            </a:r>
          </a:p>
          <a:p>
            <a:pPr eaLnBrk="1" hangingPunct="1">
              <a:lnSpc>
                <a:spcPct val="90000"/>
              </a:lnSpc>
              <a:spcBef>
                <a:spcPct val="50000"/>
              </a:spcBef>
              <a:buClr>
                <a:srgbClr val="CC0000"/>
              </a:buClr>
              <a:buFont typeface="Wingdings" panose="05000000000000000000" pitchFamily="2" charset="2"/>
              <a:buChar char="Ø"/>
            </a:pPr>
            <a:r>
              <a:rPr lang="zh-CN" altLang="en-US" sz="2400" b="1" dirty="0" smtClean="0">
                <a:latin typeface="楷体_GB2312" pitchFamily="49" charset="-122"/>
                <a:ea typeface="楷体_GB2312" pitchFamily="49" charset="-122"/>
              </a:rPr>
              <a:t>决策的信息需求来自</a:t>
            </a:r>
            <a:r>
              <a:rPr lang="en-US" altLang="zh-CN" sz="2400" b="1" dirty="0" smtClean="0">
                <a:latin typeface="楷体_GB2312" pitchFamily="49" charset="-122"/>
                <a:ea typeface="楷体_GB2312" pitchFamily="49" charset="-122"/>
              </a:rPr>
              <a:t>CSF</a:t>
            </a:r>
            <a:r>
              <a:rPr lang="zh-CN" altLang="en-US" sz="2400" b="1" dirty="0" smtClean="0">
                <a:latin typeface="楷体_GB2312" pitchFamily="49" charset="-122"/>
                <a:ea typeface="楷体_GB2312" pitchFamily="49" charset="-122"/>
              </a:rPr>
              <a:t>。通常</a:t>
            </a:r>
            <a:r>
              <a:rPr lang="en-US" altLang="zh-CN" sz="2400" b="1" dirty="0" smtClean="0">
                <a:latin typeface="楷体_GB2312" pitchFamily="49" charset="-122"/>
                <a:ea typeface="楷体_GB2312" pitchFamily="49" charset="-122"/>
              </a:rPr>
              <a:t>CSF</a:t>
            </a:r>
            <a:r>
              <a:rPr lang="zh-CN" altLang="en-US" sz="2400" b="1" dirty="0" smtClean="0">
                <a:latin typeface="楷体_GB2312" pitchFamily="49" charset="-122"/>
                <a:ea typeface="楷体_GB2312" pitchFamily="49" charset="-122"/>
              </a:rPr>
              <a:t>总是与那些能确保企业生存和发展的方面和部门相关的。</a:t>
            </a:r>
          </a:p>
          <a:p>
            <a:pPr eaLnBrk="1" hangingPunct="1">
              <a:lnSpc>
                <a:spcPct val="90000"/>
              </a:lnSpc>
              <a:spcBef>
                <a:spcPct val="50000"/>
              </a:spcBef>
              <a:buClr>
                <a:srgbClr val="CC0000"/>
              </a:buClr>
              <a:buFont typeface="Wingdings" panose="05000000000000000000" pitchFamily="2" charset="2"/>
              <a:buChar char="Ø"/>
            </a:pPr>
            <a:r>
              <a:rPr lang="zh-CN" altLang="en-US" sz="2400" b="1" dirty="0" smtClean="0">
                <a:latin typeface="楷体_GB2312" pitchFamily="49" charset="-122"/>
                <a:ea typeface="楷体_GB2312" pitchFamily="49" charset="-122"/>
              </a:rPr>
              <a:t>在不同的业务活动中，</a:t>
            </a:r>
            <a:r>
              <a:rPr lang="en-US" altLang="zh-CN" sz="2400" b="1" dirty="0" smtClean="0">
                <a:latin typeface="楷体_GB2312" pitchFamily="49" charset="-122"/>
                <a:ea typeface="楷体_GB2312" pitchFamily="49" charset="-122"/>
              </a:rPr>
              <a:t>CSF</a:t>
            </a:r>
            <a:r>
              <a:rPr lang="zh-CN" altLang="en-US" sz="2400" b="1" dirty="0" smtClean="0">
                <a:latin typeface="楷体_GB2312" pitchFamily="49" charset="-122"/>
                <a:ea typeface="楷体_GB2312" pitchFamily="49" charset="-122"/>
              </a:rPr>
              <a:t>会有很大的不同，即使在同一类型的业务活动中，在不同时期内，其</a:t>
            </a:r>
            <a:r>
              <a:rPr lang="en-US" altLang="zh-CN" sz="2400" b="1" dirty="0" smtClean="0">
                <a:latin typeface="楷体_GB2312" pitchFamily="49" charset="-122"/>
                <a:ea typeface="楷体_GB2312" pitchFamily="49" charset="-122"/>
              </a:rPr>
              <a:t>CSF</a:t>
            </a:r>
            <a:r>
              <a:rPr lang="zh-CN" altLang="en-US" sz="2400" b="1" dirty="0" smtClean="0">
                <a:latin typeface="楷体_GB2312" pitchFamily="49" charset="-122"/>
                <a:ea typeface="楷体_GB2312" pitchFamily="49" charset="-122"/>
              </a:rPr>
              <a:t>也会不同。</a:t>
            </a:r>
          </a:p>
        </p:txBody>
      </p:sp>
      <p:sp>
        <p:nvSpPr>
          <p:cNvPr id="18436" name="爆炸形 1 8"/>
          <p:cNvSpPr>
            <a:spLocks noChangeArrowheads="1"/>
          </p:cNvSpPr>
          <p:nvPr/>
        </p:nvSpPr>
        <p:spPr bwMode="auto">
          <a:xfrm>
            <a:off x="6877050" y="836613"/>
            <a:ext cx="2087563" cy="1223962"/>
          </a:xfrm>
          <a:prstGeom prst="irregularSeal1">
            <a:avLst/>
          </a:prstGeom>
          <a:solidFill>
            <a:schemeClr val="accent1"/>
          </a:solidFill>
          <a:ln w="9525" algn="ctr">
            <a:solidFill>
              <a:schemeClr val="tx1"/>
            </a:solidFill>
            <a:round/>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18437" name="TextBox 9"/>
          <p:cNvSpPr txBox="1">
            <a:spLocks noChangeArrowheads="1"/>
          </p:cNvSpPr>
          <p:nvPr/>
        </p:nvSpPr>
        <p:spPr bwMode="auto">
          <a:xfrm>
            <a:off x="7380288" y="1125538"/>
            <a:ext cx="1223962"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lang="zh-CN" altLang="en-US" sz="2800" b="1">
                <a:latin typeface="Times New Roman" panose="02020603050405020304" pitchFamily="18" charset="0"/>
              </a:rPr>
              <a:t>概念</a:t>
            </a:r>
          </a:p>
        </p:txBody>
      </p:sp>
      <p:sp>
        <p:nvSpPr>
          <p:cNvPr id="6" name="灯片编号占位符 5"/>
          <p:cNvSpPr>
            <a:spLocks noGrp="1"/>
          </p:cNvSpPr>
          <p:nvPr>
            <p:ph type="sldNum" sz="quarter" idx="11"/>
          </p:nvPr>
        </p:nvSpPr>
        <p:spPr/>
        <p:txBody>
          <a:bodyPr/>
          <a:lstStyle/>
          <a:p>
            <a:fld id="{10EA594A-3D0D-4F31-8FE1-19C2C23DDD1C}" type="slidenum">
              <a:rPr lang="en-US" altLang="zh-CN" smtClean="0"/>
              <a:pPr/>
              <a:t>13</a:t>
            </a:fld>
            <a:endParaRPr lang="en-US" altLang="zh-CN"/>
          </a:p>
        </p:txBody>
      </p:sp>
    </p:spTree>
    <p:extLst>
      <p:ext uri="{BB962C8B-B14F-4D97-AF65-F5344CB8AC3E}">
        <p14:creationId xmlns="" xmlns:p14="http://schemas.microsoft.com/office/powerpoint/2010/main" val="12583202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403350" y="1196975"/>
            <a:ext cx="4032250" cy="411163"/>
          </a:xfrm>
        </p:spPr>
        <p:txBody>
          <a:bodyPr/>
          <a:lstStyle/>
          <a:p>
            <a:pPr eaLnBrk="1" hangingPunct="1"/>
            <a:r>
              <a:rPr lang="zh-CN" altLang="en-US" sz="2800" b="1" smtClean="0">
                <a:solidFill>
                  <a:srgbClr val="3399FF"/>
                </a:solidFill>
                <a:latin typeface="楷体_GB2312" pitchFamily="49" charset="-122"/>
                <a:ea typeface="楷体_GB2312" pitchFamily="49" charset="-122"/>
              </a:rPr>
              <a:t>关键成功因素举例</a:t>
            </a:r>
            <a:r>
              <a:rPr lang="zh-CN" altLang="en-US" smtClean="0"/>
              <a:t> </a:t>
            </a:r>
          </a:p>
        </p:txBody>
      </p:sp>
      <p:graphicFrame>
        <p:nvGraphicFramePr>
          <p:cNvPr id="26646" name="Group 22"/>
          <p:cNvGraphicFramePr>
            <a:graphicFrameLocks noGrp="1"/>
          </p:cNvGraphicFramePr>
          <p:nvPr>
            <p:ph type="tbl" idx="1"/>
            <p:extLst>
              <p:ext uri="{D42A27DB-BD31-4B8C-83A1-F6EECF244321}">
                <p14:modId xmlns="" xmlns:p14="http://schemas.microsoft.com/office/powerpoint/2010/main" val="2373297076"/>
              </p:ext>
            </p:extLst>
          </p:nvPr>
        </p:nvGraphicFramePr>
        <p:xfrm>
          <a:off x="34925" y="2060575"/>
          <a:ext cx="9074150" cy="3181350"/>
        </p:xfrm>
        <a:graphic>
          <a:graphicData uri="http://schemas.openxmlformats.org/drawingml/2006/table">
            <a:tbl>
              <a:tblPr/>
              <a:tblGrid>
                <a:gridCol w="2588157">
                  <a:extLst>
                    <a:ext uri="{9D8B030D-6E8A-4147-A177-3AD203B41FA5}">
                      <a16:colId xmlns="" xmlns:a16="http://schemas.microsoft.com/office/drawing/2014/main" val="20000"/>
                    </a:ext>
                  </a:extLst>
                </a:gridCol>
                <a:gridCol w="6485993">
                  <a:extLst>
                    <a:ext uri="{9D8B030D-6E8A-4147-A177-3AD203B41FA5}">
                      <a16:colId xmlns="" xmlns:a16="http://schemas.microsoft.com/office/drawing/2014/main" val="20001"/>
                    </a:ext>
                  </a:extLst>
                </a:gridCol>
              </a:tblGrid>
              <a:tr h="57626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组织类型</a:t>
                      </a:r>
                    </a:p>
                  </a:txBody>
                  <a:tcPr marL="91452" marR="914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关键成功因素</a:t>
                      </a:r>
                    </a:p>
                  </a:txBody>
                  <a:tcPr marL="91452" marR="914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260508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 工程公司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 银行</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 冰淇淋制造商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 廉价零售连锁店       </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 运输公司</a:t>
                      </a:r>
                    </a:p>
                  </a:txBody>
                  <a:tcPr marL="91452" marR="9145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满足所有工程要求标准的设计</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低事务处理成本，</a:t>
                      </a:r>
                      <a:r>
                        <a:rPr kumimoji="0" lang="en-US" altLang="zh-CN" sz="2500" b="1" i="0" u="none" strike="noStrike" cap="none" normalizeH="0" baseline="0" dirty="0" smtClean="0">
                          <a:ln>
                            <a:noFill/>
                          </a:ln>
                          <a:solidFill>
                            <a:schemeClr val="tx1"/>
                          </a:solidFill>
                          <a:effectLst/>
                          <a:latin typeface="楷体_GB2312" pitchFamily="49" charset="-122"/>
                          <a:ea typeface="楷体_GB2312" pitchFamily="49" charset="-122"/>
                        </a:rPr>
                        <a:t>24</a:t>
                      </a: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小时顾客账户存取</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在商店货架上保持新鲜的产品，创新的风味</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充足的存货，优良的供应商</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zh-CN" altLang="en-US" sz="2500" b="1" i="0" u="none" strike="noStrike" cap="none" normalizeH="0" baseline="0" dirty="0" smtClean="0">
                          <a:ln>
                            <a:noFill/>
                          </a:ln>
                          <a:solidFill>
                            <a:schemeClr val="tx1"/>
                          </a:solidFill>
                          <a:effectLst/>
                          <a:latin typeface="楷体_GB2312" pitchFamily="49" charset="-122"/>
                          <a:ea typeface="楷体_GB2312" pitchFamily="49" charset="-122"/>
                        </a:rPr>
                        <a:t>准时的货物发送，精确的货物跟踪</a:t>
                      </a:r>
                    </a:p>
                  </a:txBody>
                  <a:tcPr marL="91452" marR="9145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19471" name="AutoShape 29">
            <a:hlinkClick r:id="rId2" action="ppaction://hlinksldjump" highlightClick="1"/>
          </p:cNvPr>
          <p:cNvSpPr>
            <a:spLocks noChangeArrowheads="1"/>
          </p:cNvSpPr>
          <p:nvPr/>
        </p:nvSpPr>
        <p:spPr bwMode="auto">
          <a:xfrm>
            <a:off x="8893175" y="6524625"/>
            <a:ext cx="287338"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B5D3F279-5A12-4697-BDE3-EE8B6AC4AA7D}" type="slidenum">
              <a:rPr lang="en-US" altLang="zh-CN" smtClean="0"/>
              <a:pPr/>
              <a:t>14</a:t>
            </a:fld>
            <a:endParaRPr lang="en-US" altLang="zh-CN"/>
          </a:p>
        </p:txBody>
      </p:sp>
    </p:spTree>
    <p:extLst>
      <p:ext uri="{BB962C8B-B14F-4D97-AF65-F5344CB8AC3E}">
        <p14:creationId xmlns="" xmlns:p14="http://schemas.microsoft.com/office/powerpoint/2010/main" val="774000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标注 37"/>
          <p:cNvSpPr>
            <a:spLocks noChangeArrowheads="1"/>
          </p:cNvSpPr>
          <p:nvPr/>
        </p:nvSpPr>
        <p:spPr bwMode="auto">
          <a:xfrm>
            <a:off x="827088" y="1125538"/>
            <a:ext cx="5761037" cy="719137"/>
          </a:xfrm>
          <a:prstGeom prst="wedgeRectCallout">
            <a:avLst>
              <a:gd name="adj1" fmla="val -5088"/>
              <a:gd name="adj2" fmla="val 118653"/>
            </a:avLst>
          </a:prstGeom>
          <a:solidFill>
            <a:srgbClr val="007EEA"/>
          </a:solidFill>
          <a:ln>
            <a:noFill/>
          </a:ln>
          <a:effectLst>
            <a:outerShdw dist="38100" dir="5400000" algn="t" rotWithShape="0">
              <a:srgbClr val="000000">
                <a:alpha val="39998"/>
              </a:srgbClr>
            </a:outerShdw>
          </a:effectLst>
          <a:extLst>
            <a:ext uri="{91240B29-F687-4F45-9708-019B960494DF}">
              <a14:hiddenLine xmlns="" xmlns:a14="http://schemas.microsoft.com/office/drawing/2010/main" w="3175" algn="ctr">
                <a:solidFill>
                  <a:srgbClr val="000000"/>
                </a:solidFill>
                <a:miter lim="800000"/>
                <a:headEnd/>
                <a:tailEnd/>
              </a14:hiddenLine>
            </a:ext>
          </a:extLst>
        </p:spPr>
        <p:txBody>
          <a:bodyPr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endParaRPr lang="zh-CN" altLang="en-US" sz="1800">
              <a:solidFill>
                <a:srgbClr val="FFFFFF"/>
              </a:solidFill>
              <a:latin typeface="Times New Roman" panose="02020603050405020304" pitchFamily="18" charset="0"/>
            </a:endParaRPr>
          </a:p>
        </p:txBody>
      </p:sp>
      <p:sp>
        <p:nvSpPr>
          <p:cNvPr id="20483" name="Rectangle 2"/>
          <p:cNvSpPr>
            <a:spLocks noGrp="1" noChangeArrowheads="1"/>
          </p:cNvSpPr>
          <p:nvPr>
            <p:ph type="title"/>
          </p:nvPr>
        </p:nvSpPr>
        <p:spPr>
          <a:xfrm>
            <a:off x="1258888" y="1484313"/>
            <a:ext cx="4608512" cy="360362"/>
          </a:xfrm>
        </p:spPr>
        <p:txBody>
          <a:bodyPr/>
          <a:lstStyle/>
          <a:p>
            <a:pPr eaLnBrk="1" hangingPunct="1"/>
            <a:r>
              <a:rPr lang="en-US" altLang="zh-CN" b="1" smtClean="0">
                <a:solidFill>
                  <a:schemeClr val="bg1"/>
                </a:solidFill>
                <a:latin typeface="楷体_GB2312" pitchFamily="49" charset="-122"/>
                <a:ea typeface="楷体_GB2312" pitchFamily="49" charset="-122"/>
              </a:rPr>
              <a:t>CSF</a:t>
            </a:r>
            <a:r>
              <a:rPr lang="zh-CN" altLang="en-US" b="1" smtClean="0">
                <a:solidFill>
                  <a:schemeClr val="bg1"/>
                </a:solidFill>
                <a:latin typeface="楷体_GB2312" pitchFamily="49" charset="-122"/>
                <a:ea typeface="楷体_GB2312" pitchFamily="49" charset="-122"/>
              </a:rPr>
              <a:t>方法的步骤</a:t>
            </a:r>
          </a:p>
        </p:txBody>
      </p:sp>
      <p:grpSp>
        <p:nvGrpSpPr>
          <p:cNvPr id="20485" name="矩形 18"/>
          <p:cNvGrpSpPr>
            <a:grpSpLocks/>
          </p:cNvGrpSpPr>
          <p:nvPr/>
        </p:nvGrpSpPr>
        <p:grpSpPr bwMode="auto">
          <a:xfrm>
            <a:off x="2411413" y="2492375"/>
            <a:ext cx="5688012" cy="792163"/>
            <a:chOff x="6528816" y="2773680"/>
            <a:chExt cx="1993392" cy="3011693"/>
          </a:xfrm>
        </p:grpSpPr>
        <p:pic>
          <p:nvPicPr>
            <p:cNvPr id="20497" name="矩形 18"/>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28816" y="2773680"/>
              <a:ext cx="1993392" cy="1725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98" name="Text Box 11"/>
            <p:cNvSpPr txBox="1">
              <a:spLocks noChangeArrowheads="1"/>
            </p:cNvSpPr>
            <p:nvPr/>
          </p:nvSpPr>
          <p:spPr bwMode="auto">
            <a:xfrm>
              <a:off x="6537706" y="2780930"/>
              <a:ext cx="1980220" cy="30044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zh-CN" altLang="en-US" sz="2400" b="1">
                  <a:solidFill>
                    <a:srgbClr val="009900"/>
                  </a:solidFill>
                  <a:latin typeface="Times New Roman" panose="02020603050405020304" pitchFamily="18" charset="0"/>
                </a:rPr>
                <a:t>⑴ 了解企业（或</a:t>
              </a:r>
              <a:r>
                <a:rPr lang="en-US" altLang="zh-CN" sz="2400" b="1">
                  <a:solidFill>
                    <a:srgbClr val="009900"/>
                  </a:solidFill>
                  <a:latin typeface="Times New Roman" panose="02020603050405020304" pitchFamily="18" charset="0"/>
                </a:rPr>
                <a:t>MIS</a:t>
              </a:r>
              <a:r>
                <a:rPr lang="zh-CN" altLang="en-US" sz="2400" b="1">
                  <a:solidFill>
                    <a:srgbClr val="009900"/>
                  </a:solidFill>
                  <a:latin typeface="Times New Roman" panose="02020603050405020304" pitchFamily="18" charset="0"/>
                </a:rPr>
                <a:t>）战略目标</a:t>
              </a:r>
            </a:p>
          </p:txBody>
        </p:sp>
      </p:grpSp>
      <p:sp>
        <p:nvSpPr>
          <p:cNvPr id="20486" name="矩形 19"/>
          <p:cNvSpPr>
            <a:spLocks noChangeArrowheads="1"/>
          </p:cNvSpPr>
          <p:nvPr/>
        </p:nvSpPr>
        <p:spPr bwMode="auto">
          <a:xfrm>
            <a:off x="8101013" y="3357563"/>
            <a:ext cx="6032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ts val="900"/>
              </a:spcBef>
              <a:buClrTx/>
              <a:buSzTx/>
              <a:buFontTx/>
              <a:buNone/>
            </a:pPr>
            <a:r>
              <a:rPr lang="en-US" altLang="zh-CN" sz="2400" b="1">
                <a:solidFill>
                  <a:schemeClr val="bg1"/>
                </a:solidFill>
                <a:latin typeface="Constantia" panose="02030602050306030303" pitchFamily="18" charset="0"/>
                <a:ea typeface="微软雅黑" panose="020B0503020204020204" pitchFamily="34" charset="-122"/>
              </a:rPr>
              <a:t>XX</a:t>
            </a:r>
          </a:p>
        </p:txBody>
      </p:sp>
      <p:grpSp>
        <p:nvGrpSpPr>
          <p:cNvPr id="20487" name="矩形 18"/>
          <p:cNvGrpSpPr>
            <a:grpSpLocks/>
          </p:cNvGrpSpPr>
          <p:nvPr/>
        </p:nvGrpSpPr>
        <p:grpSpPr bwMode="auto">
          <a:xfrm>
            <a:off x="1331913" y="3429000"/>
            <a:ext cx="5688012" cy="792163"/>
            <a:chOff x="6528816" y="2773680"/>
            <a:chExt cx="1993392" cy="3009710"/>
          </a:xfrm>
        </p:grpSpPr>
        <p:pic>
          <p:nvPicPr>
            <p:cNvPr id="20495" name="矩形 18"/>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28816" y="2773680"/>
              <a:ext cx="1993392" cy="1725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96" name="Text Box 11"/>
            <p:cNvSpPr txBox="1">
              <a:spLocks noChangeArrowheads="1"/>
            </p:cNvSpPr>
            <p:nvPr/>
          </p:nvSpPr>
          <p:spPr bwMode="auto">
            <a:xfrm>
              <a:off x="6537706" y="3370852"/>
              <a:ext cx="1980220" cy="2412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zh-CN" altLang="en-US" sz="2400" b="1">
                  <a:solidFill>
                    <a:srgbClr val="009900"/>
                  </a:solidFill>
                  <a:latin typeface="Times New Roman" panose="02020603050405020304" pitchFamily="18" charset="0"/>
                </a:rPr>
                <a:t>⑵ 识别关键成功因素</a:t>
              </a:r>
            </a:p>
          </p:txBody>
        </p:sp>
      </p:grpSp>
      <p:grpSp>
        <p:nvGrpSpPr>
          <p:cNvPr id="20488" name="矩形 18"/>
          <p:cNvGrpSpPr>
            <a:grpSpLocks/>
          </p:cNvGrpSpPr>
          <p:nvPr/>
        </p:nvGrpSpPr>
        <p:grpSpPr bwMode="auto">
          <a:xfrm>
            <a:off x="2484438" y="4365625"/>
            <a:ext cx="5688012" cy="935038"/>
            <a:chOff x="6528816" y="2773680"/>
            <a:chExt cx="1993392" cy="3554954"/>
          </a:xfrm>
        </p:grpSpPr>
        <p:pic>
          <p:nvPicPr>
            <p:cNvPr id="20493" name="矩形 18"/>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28816" y="2773680"/>
              <a:ext cx="1993392" cy="1725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94" name="Text Box 11"/>
            <p:cNvSpPr txBox="1">
              <a:spLocks noChangeArrowheads="1"/>
            </p:cNvSpPr>
            <p:nvPr/>
          </p:nvSpPr>
          <p:spPr bwMode="auto">
            <a:xfrm>
              <a:off x="6537706" y="2780930"/>
              <a:ext cx="1980220" cy="35477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zh-CN" altLang="en-US" sz="2400" b="1">
                  <a:solidFill>
                    <a:srgbClr val="009900"/>
                  </a:solidFill>
                  <a:latin typeface="Times New Roman" panose="02020603050405020304" pitchFamily="18" charset="0"/>
                </a:rPr>
                <a:t>⑶ 识别性能的评价指标和标准</a:t>
              </a:r>
            </a:p>
          </p:txBody>
        </p:sp>
      </p:grpSp>
      <p:grpSp>
        <p:nvGrpSpPr>
          <p:cNvPr id="20489" name="矩形 18"/>
          <p:cNvGrpSpPr>
            <a:grpSpLocks/>
          </p:cNvGrpSpPr>
          <p:nvPr/>
        </p:nvGrpSpPr>
        <p:grpSpPr bwMode="auto">
          <a:xfrm>
            <a:off x="1547813" y="5373688"/>
            <a:ext cx="4679950" cy="719137"/>
            <a:chOff x="6528816" y="2773680"/>
            <a:chExt cx="1993392" cy="2734309"/>
          </a:xfrm>
        </p:grpSpPr>
        <p:pic>
          <p:nvPicPr>
            <p:cNvPr id="20491" name="矩形 18"/>
            <p:cNvPicPr>
              <a:picLocks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528816" y="2773680"/>
              <a:ext cx="1993392" cy="17251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92" name="Text Box 11"/>
            <p:cNvSpPr txBox="1">
              <a:spLocks noChangeArrowheads="1"/>
            </p:cNvSpPr>
            <p:nvPr/>
          </p:nvSpPr>
          <p:spPr bwMode="auto">
            <a:xfrm>
              <a:off x="6537706" y="2780930"/>
              <a:ext cx="1980220" cy="27270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zh-CN" altLang="en-US" sz="2400" b="1">
                  <a:solidFill>
                    <a:srgbClr val="009900"/>
                  </a:solidFill>
                  <a:latin typeface="Times New Roman" panose="02020603050405020304" pitchFamily="18" charset="0"/>
                </a:rPr>
                <a:t>⑷ 定义数据字典</a:t>
              </a:r>
            </a:p>
          </p:txBody>
        </p:sp>
      </p:grpSp>
      <p:sp>
        <p:nvSpPr>
          <p:cNvPr id="18" name="灯片编号占位符 17"/>
          <p:cNvSpPr>
            <a:spLocks noGrp="1"/>
          </p:cNvSpPr>
          <p:nvPr>
            <p:ph type="sldNum" sz="quarter" idx="11"/>
          </p:nvPr>
        </p:nvSpPr>
        <p:spPr/>
        <p:txBody>
          <a:bodyPr/>
          <a:lstStyle/>
          <a:p>
            <a:fld id="{10EA594A-3D0D-4F31-8FE1-19C2C23DDD1C}" type="slidenum">
              <a:rPr lang="en-US" altLang="zh-CN" smtClean="0"/>
              <a:pPr/>
              <a:t>15</a:t>
            </a:fld>
            <a:endParaRPr lang="en-US" altLang="zh-CN"/>
          </a:p>
        </p:txBody>
      </p:sp>
    </p:spTree>
    <p:extLst>
      <p:ext uri="{BB962C8B-B14F-4D97-AF65-F5344CB8AC3E}">
        <p14:creationId xmlns="" xmlns:p14="http://schemas.microsoft.com/office/powerpoint/2010/main" val="10214644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65"/>
          <p:cNvGrpSpPr>
            <a:grpSpLocks/>
          </p:cNvGrpSpPr>
          <p:nvPr/>
        </p:nvGrpSpPr>
        <p:grpSpPr bwMode="auto">
          <a:xfrm>
            <a:off x="1042988" y="1916113"/>
            <a:ext cx="3059112" cy="2233612"/>
            <a:chOff x="657" y="2152"/>
            <a:chExt cx="1927" cy="1407"/>
          </a:xfrm>
        </p:grpSpPr>
        <p:grpSp>
          <p:nvGrpSpPr>
            <p:cNvPr id="21547" name="Group 5"/>
            <p:cNvGrpSpPr>
              <a:grpSpLocks/>
            </p:cNvGrpSpPr>
            <p:nvPr/>
          </p:nvGrpSpPr>
          <p:grpSpPr bwMode="auto">
            <a:xfrm>
              <a:off x="1737" y="2328"/>
              <a:ext cx="226" cy="176"/>
              <a:chOff x="3629" y="12643"/>
              <a:chExt cx="233" cy="384"/>
            </a:xfrm>
          </p:grpSpPr>
          <p:sp>
            <p:nvSpPr>
              <p:cNvPr id="21563" name="Line 6"/>
              <p:cNvSpPr>
                <a:spLocks noChangeShapeType="1"/>
              </p:cNvSpPr>
              <p:nvPr/>
            </p:nvSpPr>
            <p:spPr bwMode="auto">
              <a:xfrm flipV="1">
                <a:off x="3629" y="12643"/>
                <a:ext cx="233" cy="128"/>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64" name="Line 7"/>
              <p:cNvSpPr>
                <a:spLocks noChangeShapeType="1"/>
              </p:cNvSpPr>
              <p:nvPr/>
            </p:nvSpPr>
            <p:spPr bwMode="auto">
              <a:xfrm>
                <a:off x="3629" y="12774"/>
                <a:ext cx="233" cy="253"/>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grpSp>
        <p:grpSp>
          <p:nvGrpSpPr>
            <p:cNvPr id="21548" name="Group 8"/>
            <p:cNvGrpSpPr>
              <a:grpSpLocks/>
            </p:cNvGrpSpPr>
            <p:nvPr/>
          </p:nvGrpSpPr>
          <p:grpSpPr bwMode="auto">
            <a:xfrm>
              <a:off x="1769" y="3065"/>
              <a:ext cx="226" cy="318"/>
              <a:chOff x="3629" y="13411"/>
              <a:chExt cx="233" cy="384"/>
            </a:xfrm>
          </p:grpSpPr>
          <p:sp>
            <p:nvSpPr>
              <p:cNvPr id="21561" name="Line 9"/>
              <p:cNvSpPr>
                <a:spLocks noChangeShapeType="1"/>
              </p:cNvSpPr>
              <p:nvPr/>
            </p:nvSpPr>
            <p:spPr bwMode="auto">
              <a:xfrm flipV="1">
                <a:off x="3629" y="13411"/>
                <a:ext cx="233" cy="128"/>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62" name="Line 10"/>
              <p:cNvSpPr>
                <a:spLocks noChangeShapeType="1"/>
              </p:cNvSpPr>
              <p:nvPr/>
            </p:nvSpPr>
            <p:spPr bwMode="auto">
              <a:xfrm>
                <a:off x="3629" y="13539"/>
                <a:ext cx="233" cy="256"/>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grpSp>
        <p:grpSp>
          <p:nvGrpSpPr>
            <p:cNvPr id="21549" name="Group 11"/>
            <p:cNvGrpSpPr>
              <a:grpSpLocks/>
            </p:cNvGrpSpPr>
            <p:nvPr/>
          </p:nvGrpSpPr>
          <p:grpSpPr bwMode="auto">
            <a:xfrm>
              <a:off x="2001" y="2152"/>
              <a:ext cx="583" cy="1407"/>
              <a:chOff x="3861" y="12516"/>
              <a:chExt cx="583" cy="1407"/>
            </a:xfrm>
          </p:grpSpPr>
          <p:sp>
            <p:nvSpPr>
              <p:cNvPr id="21557" name="Rectangle 12"/>
              <p:cNvSpPr>
                <a:spLocks noChangeArrowheads="1"/>
              </p:cNvSpPr>
              <p:nvPr/>
            </p:nvSpPr>
            <p:spPr bwMode="auto">
              <a:xfrm>
                <a:off x="3861" y="12516"/>
                <a:ext cx="583" cy="253"/>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1558" name="Rectangle 13"/>
              <p:cNvSpPr>
                <a:spLocks noChangeArrowheads="1"/>
              </p:cNvSpPr>
              <p:nvPr/>
            </p:nvSpPr>
            <p:spPr bwMode="auto">
              <a:xfrm>
                <a:off x="3861" y="12900"/>
                <a:ext cx="583" cy="256"/>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1559" name="Rectangle 14"/>
              <p:cNvSpPr>
                <a:spLocks noChangeArrowheads="1"/>
              </p:cNvSpPr>
              <p:nvPr/>
            </p:nvSpPr>
            <p:spPr bwMode="auto">
              <a:xfrm>
                <a:off x="3861" y="13283"/>
                <a:ext cx="583" cy="256"/>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1560" name="Rectangle 15"/>
              <p:cNvSpPr>
                <a:spLocks noChangeArrowheads="1"/>
              </p:cNvSpPr>
              <p:nvPr/>
            </p:nvSpPr>
            <p:spPr bwMode="auto">
              <a:xfrm>
                <a:off x="3861" y="13667"/>
                <a:ext cx="583" cy="256"/>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grpSp>
        <p:sp>
          <p:nvSpPr>
            <p:cNvPr id="21550" name="AutoShape 53"/>
            <p:cNvSpPr>
              <a:spLocks noChangeArrowheads="1"/>
            </p:cNvSpPr>
            <p:nvPr/>
          </p:nvSpPr>
          <p:spPr bwMode="auto">
            <a:xfrm>
              <a:off x="657" y="2328"/>
              <a:ext cx="409" cy="1055"/>
            </a:xfrm>
            <a:prstGeom prst="can">
              <a:avLst>
                <a:gd name="adj" fmla="val 24803"/>
              </a:avLst>
            </a:prstGeom>
            <a:solidFill>
              <a:srgbClr val="C0C0C0"/>
            </a:solidFill>
            <a:ln w="9525">
              <a:solidFill>
                <a:srgbClr val="808080"/>
              </a:solidFill>
              <a:round/>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grpSp>
          <p:nvGrpSpPr>
            <p:cNvPr id="21551" name="Group 64"/>
            <p:cNvGrpSpPr>
              <a:grpSpLocks/>
            </p:cNvGrpSpPr>
            <p:nvPr/>
          </p:nvGrpSpPr>
          <p:grpSpPr bwMode="auto">
            <a:xfrm>
              <a:off x="1066" y="2443"/>
              <a:ext cx="264" cy="693"/>
              <a:chOff x="1066" y="2443"/>
              <a:chExt cx="264" cy="693"/>
            </a:xfrm>
          </p:grpSpPr>
          <p:sp>
            <p:nvSpPr>
              <p:cNvPr id="21555" name="Line 57"/>
              <p:cNvSpPr>
                <a:spLocks noChangeShapeType="1"/>
              </p:cNvSpPr>
              <p:nvPr/>
            </p:nvSpPr>
            <p:spPr bwMode="auto">
              <a:xfrm>
                <a:off x="1066" y="2443"/>
                <a:ext cx="264"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56" name="Line 58"/>
              <p:cNvSpPr>
                <a:spLocks noChangeShapeType="1"/>
              </p:cNvSpPr>
              <p:nvPr/>
            </p:nvSpPr>
            <p:spPr bwMode="auto">
              <a:xfrm>
                <a:off x="1066" y="3136"/>
                <a:ext cx="264"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grpSp>
        <p:grpSp>
          <p:nvGrpSpPr>
            <p:cNvPr id="21552" name="Group 59"/>
            <p:cNvGrpSpPr>
              <a:grpSpLocks/>
            </p:cNvGrpSpPr>
            <p:nvPr/>
          </p:nvGrpSpPr>
          <p:grpSpPr bwMode="auto">
            <a:xfrm>
              <a:off x="1339" y="2328"/>
              <a:ext cx="441" cy="913"/>
              <a:chOff x="3057" y="12672"/>
              <a:chExt cx="583" cy="810"/>
            </a:xfrm>
          </p:grpSpPr>
          <p:sp>
            <p:nvSpPr>
              <p:cNvPr id="21553" name="Rectangle 60"/>
              <p:cNvSpPr>
                <a:spLocks noChangeArrowheads="1"/>
              </p:cNvSpPr>
              <p:nvPr/>
            </p:nvSpPr>
            <p:spPr bwMode="auto">
              <a:xfrm>
                <a:off x="3057" y="12672"/>
                <a:ext cx="583" cy="186"/>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1554" name="Rectangle 61"/>
              <p:cNvSpPr>
                <a:spLocks noChangeArrowheads="1"/>
              </p:cNvSpPr>
              <p:nvPr/>
            </p:nvSpPr>
            <p:spPr bwMode="auto">
              <a:xfrm>
                <a:off x="3057" y="13296"/>
                <a:ext cx="583" cy="186"/>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grpSp>
      </p:grpSp>
      <p:grpSp>
        <p:nvGrpSpPr>
          <p:cNvPr id="21507" name="Group 39"/>
          <p:cNvGrpSpPr>
            <a:grpSpLocks/>
          </p:cNvGrpSpPr>
          <p:nvPr/>
        </p:nvGrpSpPr>
        <p:grpSpPr bwMode="auto">
          <a:xfrm>
            <a:off x="4500563" y="1844675"/>
            <a:ext cx="1477962" cy="2233613"/>
            <a:chOff x="4794" y="12516"/>
            <a:chExt cx="931" cy="1407"/>
          </a:xfrm>
        </p:grpSpPr>
        <p:grpSp>
          <p:nvGrpSpPr>
            <p:cNvPr id="21535" name="Group 40"/>
            <p:cNvGrpSpPr>
              <a:grpSpLocks/>
            </p:cNvGrpSpPr>
            <p:nvPr/>
          </p:nvGrpSpPr>
          <p:grpSpPr bwMode="auto">
            <a:xfrm>
              <a:off x="4794" y="12899"/>
              <a:ext cx="931" cy="257"/>
              <a:chOff x="4794" y="12899"/>
              <a:chExt cx="931" cy="257"/>
            </a:xfrm>
          </p:grpSpPr>
          <p:sp>
            <p:nvSpPr>
              <p:cNvPr id="21545" name="Rectangle 41"/>
              <p:cNvSpPr>
                <a:spLocks noChangeArrowheads="1"/>
              </p:cNvSpPr>
              <p:nvPr/>
            </p:nvSpPr>
            <p:spPr bwMode="auto">
              <a:xfrm>
                <a:off x="4794" y="12900"/>
                <a:ext cx="931" cy="256"/>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1546" name="Line 42"/>
              <p:cNvSpPr>
                <a:spLocks noChangeShapeType="1"/>
              </p:cNvSpPr>
              <p:nvPr/>
            </p:nvSpPr>
            <p:spPr bwMode="auto">
              <a:xfrm>
                <a:off x="5260" y="12899"/>
                <a:ext cx="0" cy="256"/>
              </a:xfrm>
              <a:prstGeom prst="line">
                <a:avLst/>
              </a:prstGeom>
              <a:noFill/>
              <a:ln w="9525">
                <a:solidFill>
                  <a:srgbClr val="000000"/>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grpSp>
        <p:grpSp>
          <p:nvGrpSpPr>
            <p:cNvPr id="21536" name="Group 43"/>
            <p:cNvGrpSpPr>
              <a:grpSpLocks/>
            </p:cNvGrpSpPr>
            <p:nvPr/>
          </p:nvGrpSpPr>
          <p:grpSpPr bwMode="auto">
            <a:xfrm>
              <a:off x="4794" y="13283"/>
              <a:ext cx="931" cy="256"/>
              <a:chOff x="4794" y="13283"/>
              <a:chExt cx="931" cy="256"/>
            </a:xfrm>
          </p:grpSpPr>
          <p:sp>
            <p:nvSpPr>
              <p:cNvPr id="21543" name="Rectangle 44"/>
              <p:cNvSpPr>
                <a:spLocks noChangeArrowheads="1"/>
              </p:cNvSpPr>
              <p:nvPr/>
            </p:nvSpPr>
            <p:spPr bwMode="auto">
              <a:xfrm>
                <a:off x="4794" y="13283"/>
                <a:ext cx="931" cy="256"/>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1544" name="Line 45"/>
              <p:cNvSpPr>
                <a:spLocks noChangeShapeType="1"/>
              </p:cNvSpPr>
              <p:nvPr/>
            </p:nvSpPr>
            <p:spPr bwMode="auto">
              <a:xfrm>
                <a:off x="5260" y="13283"/>
                <a:ext cx="0" cy="256"/>
              </a:xfrm>
              <a:prstGeom prst="line">
                <a:avLst/>
              </a:prstGeom>
              <a:noFill/>
              <a:ln w="9525">
                <a:solidFill>
                  <a:srgbClr val="000000"/>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grpSp>
        <p:grpSp>
          <p:nvGrpSpPr>
            <p:cNvPr id="21537" name="Group 46"/>
            <p:cNvGrpSpPr>
              <a:grpSpLocks/>
            </p:cNvGrpSpPr>
            <p:nvPr/>
          </p:nvGrpSpPr>
          <p:grpSpPr bwMode="auto">
            <a:xfrm>
              <a:off x="4794" y="13667"/>
              <a:ext cx="931" cy="256"/>
              <a:chOff x="4794" y="13667"/>
              <a:chExt cx="931" cy="256"/>
            </a:xfrm>
          </p:grpSpPr>
          <p:sp>
            <p:nvSpPr>
              <p:cNvPr id="21541" name="Rectangle 47"/>
              <p:cNvSpPr>
                <a:spLocks noChangeArrowheads="1"/>
              </p:cNvSpPr>
              <p:nvPr/>
            </p:nvSpPr>
            <p:spPr bwMode="auto">
              <a:xfrm>
                <a:off x="4794" y="13667"/>
                <a:ext cx="931" cy="256"/>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1542" name="Line 48"/>
              <p:cNvSpPr>
                <a:spLocks noChangeShapeType="1"/>
              </p:cNvSpPr>
              <p:nvPr/>
            </p:nvSpPr>
            <p:spPr bwMode="auto">
              <a:xfrm>
                <a:off x="5260" y="13667"/>
                <a:ext cx="0" cy="256"/>
              </a:xfrm>
              <a:prstGeom prst="line">
                <a:avLst/>
              </a:prstGeom>
              <a:noFill/>
              <a:ln w="9525">
                <a:solidFill>
                  <a:srgbClr val="000000"/>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grpSp>
        <p:grpSp>
          <p:nvGrpSpPr>
            <p:cNvPr id="21538" name="Group 49"/>
            <p:cNvGrpSpPr>
              <a:grpSpLocks/>
            </p:cNvGrpSpPr>
            <p:nvPr/>
          </p:nvGrpSpPr>
          <p:grpSpPr bwMode="auto">
            <a:xfrm>
              <a:off x="4794" y="12516"/>
              <a:ext cx="931" cy="258"/>
              <a:chOff x="4794" y="12516"/>
              <a:chExt cx="931" cy="258"/>
            </a:xfrm>
          </p:grpSpPr>
          <p:sp>
            <p:nvSpPr>
              <p:cNvPr id="21539" name="Rectangle 50"/>
              <p:cNvSpPr>
                <a:spLocks noChangeArrowheads="1"/>
              </p:cNvSpPr>
              <p:nvPr/>
            </p:nvSpPr>
            <p:spPr bwMode="auto">
              <a:xfrm>
                <a:off x="4794" y="12516"/>
                <a:ext cx="931" cy="253"/>
              </a:xfrm>
              <a:prstGeom prst="rect">
                <a:avLst/>
              </a:prstGeom>
              <a:solidFill>
                <a:srgbClr val="C0C0C0"/>
              </a:solidFill>
              <a:ln w="9525">
                <a:solidFill>
                  <a:srgbClr val="C0C0C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1540" name="Line 51"/>
              <p:cNvSpPr>
                <a:spLocks noChangeShapeType="1"/>
              </p:cNvSpPr>
              <p:nvPr/>
            </p:nvSpPr>
            <p:spPr bwMode="auto">
              <a:xfrm>
                <a:off x="5260" y="12518"/>
                <a:ext cx="0" cy="256"/>
              </a:xfrm>
              <a:prstGeom prst="line">
                <a:avLst/>
              </a:prstGeom>
              <a:noFill/>
              <a:ln w="9525">
                <a:solidFill>
                  <a:srgbClr val="000000"/>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grpSp>
      </p:grpSp>
      <p:grpSp>
        <p:nvGrpSpPr>
          <p:cNvPr id="21509" name="Group 16"/>
          <p:cNvGrpSpPr>
            <a:grpSpLocks/>
          </p:cNvGrpSpPr>
          <p:nvPr/>
        </p:nvGrpSpPr>
        <p:grpSpPr bwMode="auto">
          <a:xfrm>
            <a:off x="3995738" y="2133600"/>
            <a:ext cx="555625" cy="1727200"/>
            <a:chOff x="4444" y="12643"/>
            <a:chExt cx="350" cy="1152"/>
          </a:xfrm>
        </p:grpSpPr>
        <p:sp>
          <p:nvSpPr>
            <p:cNvPr id="21531" name="Line 17"/>
            <p:cNvSpPr>
              <a:spLocks noChangeShapeType="1"/>
            </p:cNvSpPr>
            <p:nvPr/>
          </p:nvSpPr>
          <p:spPr bwMode="auto">
            <a:xfrm>
              <a:off x="4444" y="12643"/>
              <a:ext cx="350"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32" name="Line 18"/>
            <p:cNvSpPr>
              <a:spLocks noChangeShapeType="1"/>
            </p:cNvSpPr>
            <p:nvPr/>
          </p:nvSpPr>
          <p:spPr bwMode="auto">
            <a:xfrm>
              <a:off x="4444" y="13027"/>
              <a:ext cx="350"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33" name="Line 19"/>
            <p:cNvSpPr>
              <a:spLocks noChangeShapeType="1"/>
            </p:cNvSpPr>
            <p:nvPr/>
          </p:nvSpPr>
          <p:spPr bwMode="auto">
            <a:xfrm>
              <a:off x="4444" y="13411"/>
              <a:ext cx="350"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34" name="Line 20"/>
            <p:cNvSpPr>
              <a:spLocks noChangeShapeType="1"/>
            </p:cNvSpPr>
            <p:nvPr/>
          </p:nvSpPr>
          <p:spPr bwMode="auto">
            <a:xfrm>
              <a:off x="4444" y="13795"/>
              <a:ext cx="350"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grpSp>
      <p:grpSp>
        <p:nvGrpSpPr>
          <p:cNvPr id="21510" name="Group 21"/>
          <p:cNvGrpSpPr>
            <a:grpSpLocks/>
          </p:cNvGrpSpPr>
          <p:nvPr/>
        </p:nvGrpSpPr>
        <p:grpSpPr bwMode="auto">
          <a:xfrm>
            <a:off x="6011863" y="2060575"/>
            <a:ext cx="739775" cy="1727200"/>
            <a:chOff x="5725" y="12643"/>
            <a:chExt cx="466" cy="1152"/>
          </a:xfrm>
        </p:grpSpPr>
        <p:sp>
          <p:nvSpPr>
            <p:cNvPr id="21523" name="Line 22"/>
            <p:cNvSpPr>
              <a:spLocks noChangeShapeType="1"/>
            </p:cNvSpPr>
            <p:nvPr/>
          </p:nvSpPr>
          <p:spPr bwMode="auto">
            <a:xfrm flipV="1">
              <a:off x="5725" y="12643"/>
              <a:ext cx="466"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24" name="Line 23"/>
            <p:cNvSpPr>
              <a:spLocks noChangeShapeType="1"/>
            </p:cNvSpPr>
            <p:nvPr/>
          </p:nvSpPr>
          <p:spPr bwMode="auto">
            <a:xfrm>
              <a:off x="5725" y="12643"/>
              <a:ext cx="466" cy="126"/>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25" name="Line 24"/>
            <p:cNvSpPr>
              <a:spLocks noChangeShapeType="1"/>
            </p:cNvSpPr>
            <p:nvPr/>
          </p:nvSpPr>
          <p:spPr bwMode="auto">
            <a:xfrm flipV="1">
              <a:off x="5725" y="12899"/>
              <a:ext cx="466" cy="128"/>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26" name="Line 25"/>
            <p:cNvSpPr>
              <a:spLocks noChangeShapeType="1"/>
            </p:cNvSpPr>
            <p:nvPr/>
          </p:nvSpPr>
          <p:spPr bwMode="auto">
            <a:xfrm>
              <a:off x="5725" y="13027"/>
              <a:ext cx="466"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27" name="Line 26"/>
            <p:cNvSpPr>
              <a:spLocks noChangeShapeType="1"/>
            </p:cNvSpPr>
            <p:nvPr/>
          </p:nvSpPr>
          <p:spPr bwMode="auto">
            <a:xfrm flipV="1">
              <a:off x="5725" y="13411"/>
              <a:ext cx="466"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28" name="Line 27"/>
            <p:cNvSpPr>
              <a:spLocks noChangeShapeType="1"/>
            </p:cNvSpPr>
            <p:nvPr/>
          </p:nvSpPr>
          <p:spPr bwMode="auto">
            <a:xfrm>
              <a:off x="5725" y="13411"/>
              <a:ext cx="466" cy="128"/>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29" name="Line 28"/>
            <p:cNvSpPr>
              <a:spLocks noChangeShapeType="1"/>
            </p:cNvSpPr>
            <p:nvPr/>
          </p:nvSpPr>
          <p:spPr bwMode="auto">
            <a:xfrm flipV="1">
              <a:off x="5725" y="13667"/>
              <a:ext cx="466" cy="128"/>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sp>
          <p:nvSpPr>
            <p:cNvPr id="21530" name="Line 29"/>
            <p:cNvSpPr>
              <a:spLocks noChangeShapeType="1"/>
            </p:cNvSpPr>
            <p:nvPr/>
          </p:nvSpPr>
          <p:spPr bwMode="auto">
            <a:xfrm>
              <a:off x="5725" y="13795"/>
              <a:ext cx="466" cy="0"/>
            </a:xfrm>
            <a:prstGeom prst="line">
              <a:avLst/>
            </a:prstGeom>
            <a:noFill/>
            <a:ln w="9525">
              <a:solidFill>
                <a:schemeClr val="tx1"/>
              </a:solidFill>
              <a:round/>
              <a:headEnd/>
              <a:tailEnd type="triangle" w="sm" len="sm"/>
            </a:ln>
            <a:extLst>
              <a:ext uri="{909E8E84-426E-40DD-AFC4-6F175D3DCCD1}">
                <a14:hiddenFill xmlns="" xmlns:a14="http://schemas.microsoft.com/office/drawing/2010/main">
                  <a:noFill/>
                </a14:hiddenFill>
              </a:ext>
            </a:extLst>
          </p:spPr>
          <p:txBody>
            <a:bodyPr/>
            <a:lstStyle/>
            <a:p>
              <a:endParaRPr lang="en-US"/>
            </a:p>
          </p:txBody>
        </p:sp>
      </p:grpSp>
      <p:grpSp>
        <p:nvGrpSpPr>
          <p:cNvPr id="21511" name="Group 30"/>
          <p:cNvGrpSpPr>
            <a:grpSpLocks/>
          </p:cNvGrpSpPr>
          <p:nvPr/>
        </p:nvGrpSpPr>
        <p:grpSpPr bwMode="auto">
          <a:xfrm>
            <a:off x="6877050" y="2060575"/>
            <a:ext cx="841375" cy="1674813"/>
            <a:chOff x="6308" y="12643"/>
            <a:chExt cx="349" cy="1152"/>
          </a:xfrm>
        </p:grpSpPr>
        <p:sp>
          <p:nvSpPr>
            <p:cNvPr id="21515" name="Line 31"/>
            <p:cNvSpPr>
              <a:spLocks noChangeShapeType="1"/>
            </p:cNvSpPr>
            <p:nvPr/>
          </p:nvSpPr>
          <p:spPr bwMode="auto">
            <a:xfrm>
              <a:off x="6308" y="12643"/>
              <a:ext cx="349" cy="0"/>
            </a:xfrm>
            <a:prstGeom prst="line">
              <a:avLst/>
            </a:prstGeom>
            <a:noFill/>
            <a:ln w="9525">
              <a:solidFill>
                <a:schemeClr val="tx1"/>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1516" name="Line 32"/>
            <p:cNvSpPr>
              <a:spLocks noChangeShapeType="1"/>
            </p:cNvSpPr>
            <p:nvPr/>
          </p:nvSpPr>
          <p:spPr bwMode="auto">
            <a:xfrm>
              <a:off x="6308" y="12769"/>
              <a:ext cx="349" cy="0"/>
            </a:xfrm>
            <a:prstGeom prst="line">
              <a:avLst/>
            </a:prstGeom>
            <a:noFill/>
            <a:ln w="9525">
              <a:solidFill>
                <a:schemeClr val="tx1"/>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1517" name="Line 33"/>
            <p:cNvSpPr>
              <a:spLocks noChangeShapeType="1"/>
            </p:cNvSpPr>
            <p:nvPr/>
          </p:nvSpPr>
          <p:spPr bwMode="auto">
            <a:xfrm>
              <a:off x="6308" y="12899"/>
              <a:ext cx="349" cy="0"/>
            </a:xfrm>
            <a:prstGeom prst="line">
              <a:avLst/>
            </a:prstGeom>
            <a:noFill/>
            <a:ln w="9525">
              <a:solidFill>
                <a:schemeClr val="tx1"/>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1518" name="Line 34"/>
            <p:cNvSpPr>
              <a:spLocks noChangeShapeType="1"/>
            </p:cNvSpPr>
            <p:nvPr/>
          </p:nvSpPr>
          <p:spPr bwMode="auto">
            <a:xfrm>
              <a:off x="6308" y="13027"/>
              <a:ext cx="349" cy="0"/>
            </a:xfrm>
            <a:prstGeom prst="line">
              <a:avLst/>
            </a:prstGeom>
            <a:noFill/>
            <a:ln w="9525">
              <a:solidFill>
                <a:schemeClr val="tx1"/>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1519" name="Line 35"/>
            <p:cNvSpPr>
              <a:spLocks noChangeShapeType="1"/>
            </p:cNvSpPr>
            <p:nvPr/>
          </p:nvSpPr>
          <p:spPr bwMode="auto">
            <a:xfrm>
              <a:off x="6308" y="13411"/>
              <a:ext cx="349" cy="0"/>
            </a:xfrm>
            <a:prstGeom prst="line">
              <a:avLst/>
            </a:prstGeom>
            <a:noFill/>
            <a:ln w="9525">
              <a:solidFill>
                <a:schemeClr val="tx1"/>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1520" name="Line 36"/>
            <p:cNvSpPr>
              <a:spLocks noChangeShapeType="1"/>
            </p:cNvSpPr>
            <p:nvPr/>
          </p:nvSpPr>
          <p:spPr bwMode="auto">
            <a:xfrm>
              <a:off x="6308" y="13539"/>
              <a:ext cx="349" cy="0"/>
            </a:xfrm>
            <a:prstGeom prst="line">
              <a:avLst/>
            </a:prstGeom>
            <a:noFill/>
            <a:ln w="9525">
              <a:solidFill>
                <a:schemeClr val="tx1"/>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1521" name="Line 37"/>
            <p:cNvSpPr>
              <a:spLocks noChangeShapeType="1"/>
            </p:cNvSpPr>
            <p:nvPr/>
          </p:nvSpPr>
          <p:spPr bwMode="auto">
            <a:xfrm>
              <a:off x="6308" y="13667"/>
              <a:ext cx="349" cy="0"/>
            </a:xfrm>
            <a:prstGeom prst="line">
              <a:avLst/>
            </a:prstGeom>
            <a:noFill/>
            <a:ln w="9525">
              <a:solidFill>
                <a:schemeClr val="tx1"/>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21522" name="Line 38"/>
            <p:cNvSpPr>
              <a:spLocks noChangeShapeType="1"/>
            </p:cNvSpPr>
            <p:nvPr/>
          </p:nvSpPr>
          <p:spPr bwMode="auto">
            <a:xfrm>
              <a:off x="6308" y="13795"/>
              <a:ext cx="349" cy="0"/>
            </a:xfrm>
            <a:prstGeom prst="line">
              <a:avLst/>
            </a:prstGeom>
            <a:noFill/>
            <a:ln w="9525">
              <a:solidFill>
                <a:schemeClr val="tx1"/>
              </a:solidFill>
              <a:round/>
              <a:headEnd/>
              <a:tailEnd type="none" w="sm" len="sm"/>
            </a:ln>
            <a:extLst>
              <a:ext uri="{909E8E84-426E-40DD-AFC4-6F175D3DCCD1}">
                <a14:hiddenFill xmlns="" xmlns:a14="http://schemas.microsoft.com/office/drawing/2010/main">
                  <a:noFill/>
                </a14:hiddenFill>
              </a:ext>
            </a:extLst>
          </p:spPr>
          <p:txBody>
            <a:bodyPr/>
            <a:lstStyle/>
            <a:p>
              <a:endParaRPr lang="en-US"/>
            </a:p>
          </p:txBody>
        </p:sp>
      </p:grpSp>
      <p:sp>
        <p:nvSpPr>
          <p:cNvPr id="21512" name="Text Box 62"/>
          <p:cNvSpPr txBox="1">
            <a:spLocks noChangeArrowheads="1"/>
          </p:cNvSpPr>
          <p:nvPr/>
        </p:nvSpPr>
        <p:spPr bwMode="auto">
          <a:xfrm>
            <a:off x="1042988" y="2420938"/>
            <a:ext cx="649287" cy="1373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lnSpc>
                <a:spcPct val="110000"/>
              </a:lnSpc>
              <a:spcBef>
                <a:spcPct val="0"/>
              </a:spcBef>
              <a:buClrTx/>
              <a:buSzTx/>
              <a:buFontTx/>
              <a:buNone/>
            </a:pPr>
            <a:r>
              <a:rPr lang="zh-CN" altLang="en-US" sz="2000" b="1">
                <a:solidFill>
                  <a:srgbClr val="0000FF"/>
                </a:solidFill>
                <a:latin typeface="Times New Roman" panose="02020603050405020304" pitchFamily="18" charset="0"/>
              </a:rPr>
              <a:t>企业目标</a:t>
            </a:r>
          </a:p>
          <a:p>
            <a:pPr algn="just" eaLnBrk="1" hangingPunct="1">
              <a:lnSpc>
                <a:spcPct val="110000"/>
              </a:lnSpc>
              <a:spcBef>
                <a:spcPct val="0"/>
              </a:spcBef>
              <a:buClrTx/>
              <a:buSzTx/>
              <a:buFontTx/>
              <a:buNone/>
            </a:pPr>
            <a:endParaRPr lang="zh-CN" altLang="en-US" sz="2000">
              <a:solidFill>
                <a:srgbClr val="0000FF"/>
              </a:solidFill>
              <a:latin typeface="Times New Roman" panose="02020603050405020304" pitchFamily="18" charset="0"/>
            </a:endParaRPr>
          </a:p>
          <a:p>
            <a:pPr algn="just" eaLnBrk="1" hangingPunct="1">
              <a:spcBef>
                <a:spcPct val="0"/>
              </a:spcBef>
              <a:buClrTx/>
              <a:buSzTx/>
              <a:buFontTx/>
              <a:buNone/>
            </a:pPr>
            <a:endParaRPr lang="zh-CN" altLang="en-US" sz="2000">
              <a:solidFill>
                <a:srgbClr val="0000FF"/>
              </a:solidFill>
              <a:latin typeface="Arial" panose="020B0604020202020204" pitchFamily="34" charset="0"/>
            </a:endParaRPr>
          </a:p>
        </p:txBody>
      </p:sp>
      <p:sp>
        <p:nvSpPr>
          <p:cNvPr id="21513" name="Text Box 63"/>
          <p:cNvSpPr txBox="1">
            <a:spLocks noChangeArrowheads="1"/>
          </p:cNvSpPr>
          <p:nvPr/>
        </p:nvSpPr>
        <p:spPr bwMode="auto">
          <a:xfrm>
            <a:off x="684213" y="4724400"/>
            <a:ext cx="7848600" cy="944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50000"/>
              </a:spcBef>
              <a:buClrTx/>
              <a:buSzTx/>
              <a:buFontTx/>
              <a:buNone/>
            </a:pPr>
            <a:r>
              <a:rPr lang="en-US" altLang="zh-CN" sz="2000" b="1">
                <a:solidFill>
                  <a:schemeClr val="folHlink"/>
                </a:solidFill>
                <a:latin typeface="Arial" panose="020B0604020202020204" pitchFamily="34" charset="0"/>
              </a:rPr>
              <a:t>1.</a:t>
            </a:r>
            <a:r>
              <a:rPr lang="zh-CN" altLang="en-US" sz="2000" b="1">
                <a:solidFill>
                  <a:schemeClr val="folHlink"/>
                </a:solidFill>
                <a:latin typeface="Arial" panose="020B0604020202020204" pitchFamily="34" charset="0"/>
              </a:rPr>
              <a:t>识别目标        </a:t>
            </a:r>
            <a:r>
              <a:rPr lang="en-US" altLang="zh-CN" sz="2000" b="1">
                <a:solidFill>
                  <a:schemeClr val="folHlink"/>
                </a:solidFill>
                <a:latin typeface="Arial" panose="020B0604020202020204" pitchFamily="34" charset="0"/>
              </a:rPr>
              <a:t>2.</a:t>
            </a:r>
            <a:r>
              <a:rPr lang="zh-CN" altLang="en-US" sz="2000" b="1">
                <a:solidFill>
                  <a:schemeClr val="folHlink"/>
                </a:solidFill>
                <a:latin typeface="Arial" panose="020B0604020202020204" pitchFamily="34" charset="0"/>
              </a:rPr>
              <a:t>识别</a:t>
            </a:r>
            <a:r>
              <a:rPr lang="en-US" altLang="zh-CN" sz="2000" b="1">
                <a:solidFill>
                  <a:schemeClr val="folHlink"/>
                </a:solidFill>
                <a:latin typeface="Arial" panose="020B0604020202020204" pitchFamily="34" charset="0"/>
              </a:rPr>
              <a:t>CSF       3.</a:t>
            </a:r>
            <a:r>
              <a:rPr lang="zh-CN" altLang="en-US" sz="2000" b="1">
                <a:solidFill>
                  <a:schemeClr val="folHlink"/>
                </a:solidFill>
                <a:latin typeface="Arial" panose="020B0604020202020204" pitchFamily="34" charset="0"/>
              </a:rPr>
              <a:t>识别性能指标     </a:t>
            </a:r>
            <a:r>
              <a:rPr lang="en-US" altLang="zh-CN" sz="2000" b="1">
                <a:solidFill>
                  <a:schemeClr val="folHlink"/>
                </a:solidFill>
                <a:latin typeface="Arial" panose="020B0604020202020204" pitchFamily="34" charset="0"/>
              </a:rPr>
              <a:t>4.</a:t>
            </a:r>
            <a:r>
              <a:rPr lang="zh-CN" altLang="en-US" sz="2000" b="1">
                <a:solidFill>
                  <a:schemeClr val="folHlink"/>
                </a:solidFill>
                <a:latin typeface="Arial" panose="020B0604020202020204" pitchFamily="34" charset="0"/>
              </a:rPr>
              <a:t>数据字典定义</a:t>
            </a:r>
          </a:p>
          <a:p>
            <a:pPr eaLnBrk="1" hangingPunct="1">
              <a:spcBef>
                <a:spcPct val="50000"/>
              </a:spcBef>
              <a:buClrTx/>
              <a:buSzTx/>
              <a:buFontTx/>
              <a:buNone/>
            </a:pPr>
            <a:r>
              <a:rPr lang="zh-CN" altLang="en-US" sz="2400" b="1">
                <a:latin typeface="Times New Roman" panose="02020603050405020304" pitchFamily="18" charset="0"/>
              </a:rPr>
              <a:t>                        </a:t>
            </a:r>
            <a:r>
              <a:rPr lang="zh-CN" altLang="en-US" sz="2000" b="1">
                <a:latin typeface="宋体" panose="02010600030101010101" pitchFamily="2" charset="-122"/>
              </a:rPr>
              <a:t>图</a:t>
            </a:r>
            <a:r>
              <a:rPr lang="en-US" altLang="zh-CN" sz="2000" b="1">
                <a:latin typeface="宋体" panose="02010600030101010101" pitchFamily="2" charset="-122"/>
              </a:rPr>
              <a:t>8-2</a:t>
            </a:r>
            <a:r>
              <a:rPr lang="zh-CN" altLang="en-US" sz="2000" b="1">
                <a:latin typeface="宋体" panose="02010600030101010101" pitchFamily="2" charset="-122"/>
              </a:rPr>
              <a:t>　关键成功因素法步骤</a:t>
            </a:r>
          </a:p>
        </p:txBody>
      </p:sp>
      <p:sp>
        <p:nvSpPr>
          <p:cNvPr id="60" name="灯片编号占位符 59"/>
          <p:cNvSpPr>
            <a:spLocks noGrp="1"/>
          </p:cNvSpPr>
          <p:nvPr>
            <p:ph type="sldNum" sz="quarter" idx="11"/>
          </p:nvPr>
        </p:nvSpPr>
        <p:spPr/>
        <p:txBody>
          <a:bodyPr/>
          <a:lstStyle/>
          <a:p>
            <a:fld id="{10EA594A-3D0D-4F31-8FE1-19C2C23DDD1C}" type="slidenum">
              <a:rPr lang="en-US" altLang="zh-CN" smtClean="0"/>
              <a:pPr/>
              <a:t>16</a:t>
            </a:fld>
            <a:endParaRPr lang="en-US" altLang="zh-CN"/>
          </a:p>
        </p:txBody>
      </p:sp>
    </p:spTree>
    <p:extLst>
      <p:ext uri="{BB962C8B-B14F-4D97-AF65-F5344CB8AC3E}">
        <p14:creationId xmlns="" xmlns:p14="http://schemas.microsoft.com/office/powerpoint/2010/main" val="643448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15963" y="1208881"/>
            <a:ext cx="3527425" cy="638175"/>
          </a:xfrm>
        </p:spPr>
        <p:txBody>
          <a:bodyPr/>
          <a:lstStyle/>
          <a:p>
            <a:pPr algn="l" eaLnBrk="1" hangingPunct="1"/>
            <a:r>
              <a:rPr lang="zh-CN" altLang="en-US" sz="2800" b="1" dirty="0" smtClean="0">
                <a:solidFill>
                  <a:schemeClr val="tx1"/>
                </a:solidFill>
                <a:latin typeface="楷体_GB2312" pitchFamily="49" charset="-122"/>
                <a:ea typeface="楷体_GB2312" pitchFamily="49" charset="-122"/>
              </a:rPr>
              <a:t>树枝因果图</a:t>
            </a:r>
          </a:p>
        </p:txBody>
      </p:sp>
      <p:sp>
        <p:nvSpPr>
          <p:cNvPr id="22531" name="Rectangle 3"/>
          <p:cNvSpPr>
            <a:spLocks noGrp="1" noChangeArrowheads="1"/>
          </p:cNvSpPr>
          <p:nvPr>
            <p:ph idx="1"/>
          </p:nvPr>
        </p:nvSpPr>
        <p:spPr>
          <a:xfrm>
            <a:off x="539750" y="1989138"/>
            <a:ext cx="8208963" cy="3657600"/>
          </a:xfrm>
        </p:spPr>
        <p:txBody>
          <a:bodyPr/>
          <a:lstStyle/>
          <a:p>
            <a:pPr eaLnBrk="1" hangingPunct="1"/>
            <a:r>
              <a:rPr lang="en-US" altLang="zh-CN" b="1" dirty="0" smtClean="0">
                <a:latin typeface="楷体_GB2312" pitchFamily="49" charset="-122"/>
                <a:ea typeface="楷体_GB2312" pitchFamily="49" charset="-122"/>
              </a:rPr>
              <a:t>CSF</a:t>
            </a:r>
            <a:r>
              <a:rPr lang="zh-CN" altLang="en-US" b="1" dirty="0" smtClean="0">
                <a:latin typeface="楷体_GB2312" pitchFamily="49" charset="-122"/>
                <a:ea typeface="楷体_GB2312" pitchFamily="49" charset="-122"/>
              </a:rPr>
              <a:t>法就是要识别联系于系统目标的主要数据类及其关系。</a:t>
            </a:r>
            <a:r>
              <a:rPr lang="en-US" altLang="zh-CN" b="1" dirty="0" smtClean="0">
                <a:latin typeface="楷体_GB2312" pitchFamily="49" charset="-122"/>
                <a:ea typeface="楷体_GB2312" pitchFamily="49" charset="-122"/>
              </a:rPr>
              <a:t>CSF</a:t>
            </a:r>
            <a:r>
              <a:rPr lang="zh-CN" altLang="en-US" b="1" dirty="0" smtClean="0">
                <a:latin typeface="楷体_GB2312" pitchFamily="49" charset="-122"/>
                <a:ea typeface="楷体_GB2312" pitchFamily="49" charset="-122"/>
              </a:rPr>
              <a:t>法的关键是识别</a:t>
            </a:r>
            <a:r>
              <a:rPr lang="en-US" altLang="zh-CN" b="1" dirty="0" smtClean="0">
                <a:latin typeface="楷体_GB2312" pitchFamily="49" charset="-122"/>
                <a:ea typeface="楷体_GB2312" pitchFamily="49" charset="-122"/>
              </a:rPr>
              <a:t>CSF</a:t>
            </a:r>
            <a:r>
              <a:rPr lang="zh-CN" altLang="en-US" b="1" dirty="0" smtClean="0">
                <a:latin typeface="楷体_GB2312" pitchFamily="49" charset="-122"/>
                <a:ea typeface="楷体_GB2312" pitchFamily="49" charset="-122"/>
              </a:rPr>
              <a:t>，所用工具是树枝因果图。</a:t>
            </a:r>
            <a:endParaRPr lang="en-US" altLang="zh-CN" b="1" dirty="0" smtClean="0">
              <a:latin typeface="楷体_GB2312" pitchFamily="49" charset="-122"/>
              <a:ea typeface="楷体_GB2312" pitchFamily="49" charset="-122"/>
            </a:endParaRPr>
          </a:p>
          <a:p>
            <a:pPr eaLnBrk="1" hangingPunct="1"/>
            <a:endParaRPr lang="zh-CN" altLang="en-US" b="1" dirty="0" smtClean="0">
              <a:latin typeface="楷体_GB2312" pitchFamily="49" charset="-122"/>
              <a:ea typeface="楷体_GB2312" pitchFamily="49" charset="-122"/>
            </a:endParaRPr>
          </a:p>
          <a:p>
            <a:pPr eaLnBrk="1" hangingPunct="1"/>
            <a:r>
              <a:rPr lang="zh-CN" altLang="en-US" dirty="0" smtClean="0">
                <a:latin typeface="楷体_GB2312" pitchFamily="49" charset="-122"/>
                <a:ea typeface="楷体_GB2312" pitchFamily="49" charset="-122"/>
              </a:rPr>
              <a:t>例：</a:t>
            </a:r>
            <a:r>
              <a:rPr lang="zh-CN" altLang="en-US" b="1" dirty="0" smtClean="0">
                <a:latin typeface="楷体_GB2312" pitchFamily="49" charset="-122"/>
                <a:ea typeface="楷体_GB2312" pitchFamily="49" charset="-122"/>
              </a:rPr>
              <a:t>某企业有一个目标，是提高企业产品竞争力，用树枝因果图画出影响它的各种因素，以及影响这些因素的子因素。</a:t>
            </a:r>
          </a:p>
        </p:txBody>
      </p:sp>
      <p:sp>
        <p:nvSpPr>
          <p:cNvPr id="22533" name="Rectangle 4"/>
          <p:cNvSpPr>
            <a:spLocks noChangeArrowheads="1"/>
          </p:cNvSpPr>
          <p:nvPr/>
        </p:nvSpPr>
        <p:spPr bwMode="auto">
          <a:xfrm>
            <a:off x="8604250" y="6524625"/>
            <a:ext cx="539750" cy="333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lang="zh-CN" altLang="en-US" sz="1400" b="1">
                <a:solidFill>
                  <a:srgbClr val="33CC33"/>
                </a:solidFill>
                <a:latin typeface="Garamond" panose="02020404030301010803" pitchFamily="18" charset="0"/>
                <a:sym typeface="Wingdings 3" panose="05040102010807070707" pitchFamily="18" charset="2"/>
              </a:rPr>
              <a:t></a:t>
            </a:r>
          </a:p>
        </p:txBody>
      </p:sp>
      <p:sp>
        <p:nvSpPr>
          <p:cNvPr id="6" name="灯片编号占位符 5"/>
          <p:cNvSpPr>
            <a:spLocks noGrp="1"/>
          </p:cNvSpPr>
          <p:nvPr>
            <p:ph type="sldNum" sz="quarter" idx="11"/>
          </p:nvPr>
        </p:nvSpPr>
        <p:spPr/>
        <p:txBody>
          <a:bodyPr/>
          <a:lstStyle/>
          <a:p>
            <a:fld id="{10EA594A-3D0D-4F31-8FE1-19C2C23DDD1C}" type="slidenum">
              <a:rPr lang="en-US" altLang="zh-CN" smtClean="0"/>
              <a:pPr/>
              <a:t>17</a:t>
            </a:fld>
            <a:endParaRPr lang="en-US" altLang="zh-CN"/>
          </a:p>
        </p:txBody>
      </p:sp>
    </p:spTree>
    <p:extLst>
      <p:ext uri="{BB962C8B-B14F-4D97-AF65-F5344CB8AC3E}">
        <p14:creationId xmlns="" xmlns:p14="http://schemas.microsoft.com/office/powerpoint/2010/main" val="20771507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Line 2"/>
          <p:cNvSpPr>
            <a:spLocks noChangeShapeType="1"/>
          </p:cNvSpPr>
          <p:nvPr/>
        </p:nvSpPr>
        <p:spPr bwMode="ltGray">
          <a:xfrm>
            <a:off x="0" y="4081487"/>
            <a:ext cx="7848600" cy="0"/>
          </a:xfrm>
          <a:prstGeom prst="line">
            <a:avLst/>
          </a:prstGeom>
          <a:noFill/>
          <a:ln w="57150">
            <a:solidFill>
              <a:srgbClr val="669900"/>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56" name="Line 3"/>
          <p:cNvSpPr>
            <a:spLocks noChangeShapeType="1"/>
          </p:cNvSpPr>
          <p:nvPr/>
        </p:nvSpPr>
        <p:spPr bwMode="ltGray">
          <a:xfrm flipH="1" flipV="1">
            <a:off x="1403350" y="1705000"/>
            <a:ext cx="2881313" cy="230346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57" name="Line 4"/>
          <p:cNvSpPr>
            <a:spLocks noChangeShapeType="1"/>
          </p:cNvSpPr>
          <p:nvPr/>
        </p:nvSpPr>
        <p:spPr bwMode="ltGray">
          <a:xfrm flipH="1" flipV="1">
            <a:off x="900113" y="2713062"/>
            <a:ext cx="2209800" cy="4572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58" name="Line 5"/>
          <p:cNvSpPr>
            <a:spLocks noChangeShapeType="1"/>
          </p:cNvSpPr>
          <p:nvPr/>
        </p:nvSpPr>
        <p:spPr bwMode="ltGray">
          <a:xfrm flipH="1" flipV="1">
            <a:off x="3203575" y="1705000"/>
            <a:ext cx="585788" cy="1909762"/>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59" name="Rectangle 6"/>
          <p:cNvSpPr>
            <a:spLocks noChangeArrowheads="1"/>
          </p:cNvSpPr>
          <p:nvPr/>
        </p:nvSpPr>
        <p:spPr bwMode="ltGray">
          <a:xfrm>
            <a:off x="539750" y="1200175"/>
            <a:ext cx="2663825" cy="4572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3200" b="1" dirty="0">
                <a:solidFill>
                  <a:srgbClr val="3399FF"/>
                </a:solidFill>
                <a:latin typeface="Times New Roman" panose="02020603050405020304" pitchFamily="18" charset="0"/>
                <a:ea typeface="楷体_GB2312" pitchFamily="49" charset="-122"/>
              </a:rPr>
              <a:t>提高质量</a:t>
            </a:r>
          </a:p>
        </p:txBody>
      </p:sp>
      <p:sp>
        <p:nvSpPr>
          <p:cNvPr id="23560" name="Line 7"/>
          <p:cNvSpPr>
            <a:spLocks noChangeShapeType="1"/>
          </p:cNvSpPr>
          <p:nvPr/>
        </p:nvSpPr>
        <p:spPr bwMode="ltGray">
          <a:xfrm flipH="1">
            <a:off x="2268538" y="4152925"/>
            <a:ext cx="3048000" cy="1981200"/>
          </a:xfrm>
          <a:prstGeom prst="line">
            <a:avLst/>
          </a:prstGeom>
          <a:noFill/>
          <a:ln w="38100">
            <a:solidFill>
              <a:srgbClr val="3333FF"/>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61" name="Line 8"/>
          <p:cNvSpPr>
            <a:spLocks noChangeShapeType="1"/>
          </p:cNvSpPr>
          <p:nvPr/>
        </p:nvSpPr>
        <p:spPr bwMode="ltGray">
          <a:xfrm flipH="1">
            <a:off x="2268538" y="4513287"/>
            <a:ext cx="2362200" cy="304800"/>
          </a:xfrm>
          <a:prstGeom prst="line">
            <a:avLst/>
          </a:prstGeom>
          <a:noFill/>
          <a:ln w="38100">
            <a:solidFill>
              <a:srgbClr val="3333FF"/>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62" name="Line 9"/>
          <p:cNvSpPr>
            <a:spLocks noChangeShapeType="1"/>
          </p:cNvSpPr>
          <p:nvPr/>
        </p:nvSpPr>
        <p:spPr bwMode="ltGray">
          <a:xfrm flipH="1">
            <a:off x="4356100" y="4368825"/>
            <a:ext cx="609600" cy="1600200"/>
          </a:xfrm>
          <a:prstGeom prst="line">
            <a:avLst/>
          </a:prstGeom>
          <a:noFill/>
          <a:ln w="38100">
            <a:solidFill>
              <a:srgbClr val="3333FF"/>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63" name="Rectangle 10"/>
          <p:cNvSpPr>
            <a:spLocks noChangeArrowheads="1"/>
          </p:cNvSpPr>
          <p:nvPr/>
        </p:nvSpPr>
        <p:spPr bwMode="ltGray">
          <a:xfrm>
            <a:off x="468313" y="6097612"/>
            <a:ext cx="2808287" cy="457200"/>
          </a:xfrm>
          <a:prstGeom prst="rect">
            <a:avLst/>
          </a:prstGeom>
          <a:noFill/>
          <a:ln w="38100">
            <a:solidFill>
              <a:srgbClr val="3333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3200" b="1">
                <a:latin typeface="Times New Roman" panose="02020603050405020304" pitchFamily="18" charset="0"/>
                <a:ea typeface="楷体_GB2312" pitchFamily="49" charset="-122"/>
              </a:rPr>
              <a:t>市场服务</a:t>
            </a:r>
          </a:p>
        </p:txBody>
      </p:sp>
      <p:sp>
        <p:nvSpPr>
          <p:cNvPr id="23564" name="Line 11"/>
          <p:cNvSpPr>
            <a:spLocks noChangeShapeType="1"/>
          </p:cNvSpPr>
          <p:nvPr/>
        </p:nvSpPr>
        <p:spPr bwMode="ltGray">
          <a:xfrm flipH="1" flipV="1">
            <a:off x="4643438" y="1920900"/>
            <a:ext cx="2578100" cy="2116137"/>
          </a:xfrm>
          <a:prstGeom prst="line">
            <a:avLst/>
          </a:prstGeom>
          <a:noFill/>
          <a:ln w="38100">
            <a:solidFill>
              <a:srgbClr val="5F5F5F"/>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65" name="Line 12"/>
          <p:cNvSpPr>
            <a:spLocks noChangeShapeType="1"/>
          </p:cNvSpPr>
          <p:nvPr/>
        </p:nvSpPr>
        <p:spPr bwMode="ltGray">
          <a:xfrm flipH="1" flipV="1">
            <a:off x="4500563" y="3000400"/>
            <a:ext cx="2057400" cy="533400"/>
          </a:xfrm>
          <a:prstGeom prst="line">
            <a:avLst/>
          </a:prstGeom>
          <a:noFill/>
          <a:ln w="38100">
            <a:solidFill>
              <a:srgbClr val="5F5F5F"/>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66" name="Line 13"/>
          <p:cNvSpPr>
            <a:spLocks noChangeShapeType="1"/>
          </p:cNvSpPr>
          <p:nvPr/>
        </p:nvSpPr>
        <p:spPr bwMode="ltGray">
          <a:xfrm flipH="1" flipV="1">
            <a:off x="6516688" y="1705000"/>
            <a:ext cx="503237" cy="2143125"/>
          </a:xfrm>
          <a:prstGeom prst="line">
            <a:avLst/>
          </a:prstGeom>
          <a:noFill/>
          <a:ln w="38100">
            <a:solidFill>
              <a:srgbClr val="5F5F5F"/>
            </a:solidFill>
            <a:round/>
            <a:headEnd/>
            <a:tailEnd/>
          </a:ln>
          <a:extLst>
            <a:ext uri="{909E8E84-426E-40DD-AFC4-6F175D3DCCD1}">
              <a14:hiddenFill xmlns="" xmlns:a14="http://schemas.microsoft.com/office/drawing/2010/main">
                <a:noFill/>
              </a14:hiddenFill>
            </a:ext>
          </a:extLst>
        </p:spPr>
        <p:txBody>
          <a:bodyPr wrap="none"/>
          <a:lstStyle/>
          <a:p>
            <a:endParaRPr lang="en-US"/>
          </a:p>
        </p:txBody>
      </p:sp>
      <p:sp>
        <p:nvSpPr>
          <p:cNvPr id="23567" name="Rectangle 14"/>
          <p:cNvSpPr>
            <a:spLocks noChangeArrowheads="1"/>
          </p:cNvSpPr>
          <p:nvPr/>
        </p:nvSpPr>
        <p:spPr bwMode="ltGray">
          <a:xfrm>
            <a:off x="3635375" y="1200175"/>
            <a:ext cx="2736850" cy="457200"/>
          </a:xfrm>
          <a:prstGeom prst="rect">
            <a:avLst/>
          </a:prstGeom>
          <a:noFill/>
          <a:ln w="38100">
            <a:solidFill>
              <a:srgbClr val="5F5F5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3200" b="1">
                <a:latin typeface="Times New Roman" panose="02020603050405020304" pitchFamily="18" charset="0"/>
                <a:ea typeface="楷体_GB2312" pitchFamily="49" charset="-122"/>
              </a:rPr>
              <a:t>降低成本</a:t>
            </a:r>
          </a:p>
        </p:txBody>
      </p:sp>
      <p:sp>
        <p:nvSpPr>
          <p:cNvPr id="783375" name="Rectangle 15"/>
          <p:cNvSpPr>
            <a:spLocks noChangeArrowheads="1"/>
          </p:cNvSpPr>
          <p:nvPr/>
        </p:nvSpPr>
        <p:spPr bwMode="ltGray">
          <a:xfrm>
            <a:off x="7885113" y="2497162"/>
            <a:ext cx="762000" cy="3657600"/>
          </a:xfrm>
          <a:prstGeom prst="rect">
            <a:avLst/>
          </a:prstGeom>
          <a:solidFill>
            <a:schemeClr val="accent1"/>
          </a:solidFill>
          <a:ln w="38100">
            <a:solidFill>
              <a:schemeClr val="accent1"/>
            </a:solidFill>
            <a:miter lim="800000"/>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3200" b="1">
                <a:latin typeface="Times New Roman" panose="02020603050405020304" pitchFamily="18" charset="0"/>
                <a:ea typeface="楷体_GB2312" pitchFamily="49" charset="-122"/>
              </a:rPr>
              <a:t>提</a:t>
            </a:r>
          </a:p>
          <a:p>
            <a:pPr algn="ctr" eaLnBrk="1" hangingPunct="1">
              <a:spcBef>
                <a:spcPct val="0"/>
              </a:spcBef>
              <a:buClrTx/>
              <a:buSzTx/>
              <a:buFontTx/>
              <a:buNone/>
            </a:pPr>
            <a:r>
              <a:rPr kumimoji="1" lang="zh-CN" altLang="en-US" sz="3200" b="1">
                <a:latin typeface="Times New Roman" panose="02020603050405020304" pitchFamily="18" charset="0"/>
                <a:ea typeface="楷体_GB2312" pitchFamily="49" charset="-122"/>
              </a:rPr>
              <a:t>高</a:t>
            </a:r>
          </a:p>
          <a:p>
            <a:pPr algn="ctr" eaLnBrk="1" hangingPunct="1">
              <a:spcBef>
                <a:spcPct val="0"/>
              </a:spcBef>
              <a:buClrTx/>
              <a:buSzTx/>
              <a:buFontTx/>
              <a:buNone/>
            </a:pPr>
            <a:r>
              <a:rPr kumimoji="1" lang="zh-CN" altLang="en-US" sz="3200" b="1">
                <a:latin typeface="Times New Roman" panose="02020603050405020304" pitchFamily="18" charset="0"/>
                <a:ea typeface="楷体_GB2312" pitchFamily="49" charset="-122"/>
              </a:rPr>
              <a:t>产</a:t>
            </a:r>
          </a:p>
          <a:p>
            <a:pPr algn="ctr" eaLnBrk="1" hangingPunct="1">
              <a:spcBef>
                <a:spcPct val="0"/>
              </a:spcBef>
              <a:buClrTx/>
              <a:buSzTx/>
              <a:buFontTx/>
              <a:buNone/>
            </a:pPr>
            <a:r>
              <a:rPr kumimoji="1" lang="zh-CN" altLang="en-US" sz="3200" b="1">
                <a:latin typeface="Times New Roman" panose="02020603050405020304" pitchFamily="18" charset="0"/>
                <a:ea typeface="楷体_GB2312" pitchFamily="49" charset="-122"/>
              </a:rPr>
              <a:t>品</a:t>
            </a:r>
          </a:p>
          <a:p>
            <a:pPr algn="ctr" eaLnBrk="1" hangingPunct="1">
              <a:spcBef>
                <a:spcPct val="0"/>
              </a:spcBef>
              <a:buClrTx/>
              <a:buSzTx/>
              <a:buFontTx/>
              <a:buNone/>
            </a:pPr>
            <a:r>
              <a:rPr kumimoji="1" lang="zh-CN" altLang="en-US" sz="3200" b="1">
                <a:latin typeface="Times New Roman" panose="02020603050405020304" pitchFamily="18" charset="0"/>
                <a:ea typeface="楷体_GB2312" pitchFamily="49" charset="-122"/>
              </a:rPr>
              <a:t>竞</a:t>
            </a:r>
          </a:p>
          <a:p>
            <a:pPr algn="ctr" eaLnBrk="1" hangingPunct="1">
              <a:spcBef>
                <a:spcPct val="0"/>
              </a:spcBef>
              <a:buClrTx/>
              <a:buSzTx/>
              <a:buFontTx/>
              <a:buNone/>
            </a:pPr>
            <a:r>
              <a:rPr kumimoji="1" lang="zh-CN" altLang="en-US" sz="3200" b="1">
                <a:latin typeface="Times New Roman" panose="02020603050405020304" pitchFamily="18" charset="0"/>
                <a:ea typeface="楷体_GB2312" pitchFamily="49" charset="-122"/>
              </a:rPr>
              <a:t>争</a:t>
            </a:r>
          </a:p>
          <a:p>
            <a:pPr algn="ctr" eaLnBrk="1" hangingPunct="1">
              <a:spcBef>
                <a:spcPct val="0"/>
              </a:spcBef>
              <a:buClrTx/>
              <a:buSzTx/>
              <a:buFontTx/>
              <a:buNone/>
            </a:pPr>
            <a:r>
              <a:rPr kumimoji="1" lang="zh-CN" altLang="en-US" sz="3200" b="1">
                <a:latin typeface="Times New Roman" panose="02020603050405020304" pitchFamily="18" charset="0"/>
                <a:ea typeface="楷体_GB2312" pitchFamily="49" charset="-122"/>
              </a:rPr>
              <a:t>力</a:t>
            </a:r>
          </a:p>
        </p:txBody>
      </p:sp>
      <p:sp>
        <p:nvSpPr>
          <p:cNvPr id="23569" name="Rectangle 16"/>
          <p:cNvSpPr>
            <a:spLocks noChangeArrowheads="1"/>
          </p:cNvSpPr>
          <p:nvPr/>
        </p:nvSpPr>
        <p:spPr bwMode="ltGray">
          <a:xfrm>
            <a:off x="1835150" y="2497162"/>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3399FF"/>
                </a:solidFill>
                <a:latin typeface="Times New Roman" panose="02020603050405020304" pitchFamily="18" charset="0"/>
                <a:ea typeface="楷体_GB2312" pitchFamily="49" charset="-122"/>
              </a:rPr>
              <a:t>检</a:t>
            </a:r>
          </a:p>
        </p:txBody>
      </p:sp>
      <p:sp>
        <p:nvSpPr>
          <p:cNvPr id="23570" name="Rectangle 17"/>
          <p:cNvSpPr>
            <a:spLocks noChangeArrowheads="1"/>
          </p:cNvSpPr>
          <p:nvPr/>
        </p:nvSpPr>
        <p:spPr bwMode="ltGray">
          <a:xfrm>
            <a:off x="2209800" y="2586062"/>
            <a:ext cx="4572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3399FF"/>
                </a:solidFill>
                <a:latin typeface="Times New Roman" panose="02020603050405020304" pitchFamily="18" charset="0"/>
                <a:ea typeface="楷体_GB2312" pitchFamily="49" charset="-122"/>
              </a:rPr>
              <a:t>验</a:t>
            </a:r>
          </a:p>
        </p:txBody>
      </p:sp>
      <p:sp>
        <p:nvSpPr>
          <p:cNvPr id="23571" name="Rectangle 18"/>
          <p:cNvSpPr>
            <a:spLocks noChangeArrowheads="1"/>
          </p:cNvSpPr>
          <p:nvPr/>
        </p:nvSpPr>
        <p:spPr bwMode="ltGray">
          <a:xfrm>
            <a:off x="2916238" y="1992337"/>
            <a:ext cx="287337"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3399FF"/>
                </a:solidFill>
                <a:latin typeface="Times New Roman" panose="02020603050405020304" pitchFamily="18" charset="0"/>
                <a:ea typeface="楷体_GB2312" pitchFamily="49" charset="-122"/>
              </a:rPr>
              <a:t>加</a:t>
            </a:r>
          </a:p>
        </p:txBody>
      </p:sp>
      <p:sp>
        <p:nvSpPr>
          <p:cNvPr id="23572" name="Rectangle 19"/>
          <p:cNvSpPr>
            <a:spLocks noChangeArrowheads="1"/>
          </p:cNvSpPr>
          <p:nvPr/>
        </p:nvSpPr>
        <p:spPr bwMode="ltGray">
          <a:xfrm>
            <a:off x="2987675" y="2281262"/>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3399FF"/>
                </a:solidFill>
                <a:latin typeface="Times New Roman" panose="02020603050405020304" pitchFamily="18" charset="0"/>
                <a:ea typeface="楷体_GB2312" pitchFamily="49" charset="-122"/>
              </a:rPr>
              <a:t>工</a:t>
            </a:r>
          </a:p>
        </p:txBody>
      </p:sp>
      <p:sp>
        <p:nvSpPr>
          <p:cNvPr id="23573" name="Rectangle 20"/>
          <p:cNvSpPr>
            <a:spLocks noChangeArrowheads="1"/>
          </p:cNvSpPr>
          <p:nvPr/>
        </p:nvSpPr>
        <p:spPr bwMode="ltGray">
          <a:xfrm>
            <a:off x="3132138" y="2640037"/>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3399FF"/>
                </a:solidFill>
                <a:latin typeface="Times New Roman" panose="02020603050405020304" pitchFamily="18" charset="0"/>
                <a:ea typeface="楷体_GB2312" pitchFamily="49" charset="-122"/>
              </a:rPr>
              <a:t>质</a:t>
            </a:r>
          </a:p>
        </p:txBody>
      </p:sp>
      <p:sp>
        <p:nvSpPr>
          <p:cNvPr id="23574" name="Rectangle 21"/>
          <p:cNvSpPr>
            <a:spLocks noChangeArrowheads="1"/>
          </p:cNvSpPr>
          <p:nvPr/>
        </p:nvSpPr>
        <p:spPr bwMode="ltGray">
          <a:xfrm>
            <a:off x="3348038" y="3000400"/>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solidFill>
                  <a:srgbClr val="3399FF"/>
                </a:solidFill>
                <a:latin typeface="Times New Roman" panose="02020603050405020304" pitchFamily="18" charset="0"/>
                <a:ea typeface="楷体_GB2312" pitchFamily="49" charset="-122"/>
              </a:rPr>
              <a:t>量</a:t>
            </a:r>
          </a:p>
        </p:txBody>
      </p:sp>
      <p:sp>
        <p:nvSpPr>
          <p:cNvPr id="23575" name="Rectangle 22"/>
          <p:cNvSpPr>
            <a:spLocks noChangeArrowheads="1"/>
          </p:cNvSpPr>
          <p:nvPr/>
        </p:nvSpPr>
        <p:spPr bwMode="ltGray">
          <a:xfrm>
            <a:off x="3276600" y="4297387"/>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商</a:t>
            </a:r>
          </a:p>
        </p:txBody>
      </p:sp>
      <p:sp>
        <p:nvSpPr>
          <p:cNvPr id="23576" name="Rectangle 23"/>
          <p:cNvSpPr>
            <a:spLocks noChangeArrowheads="1"/>
          </p:cNvSpPr>
          <p:nvPr/>
        </p:nvSpPr>
        <p:spPr bwMode="ltGray">
          <a:xfrm>
            <a:off x="2987675" y="4368825"/>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通</a:t>
            </a:r>
          </a:p>
        </p:txBody>
      </p:sp>
      <p:sp>
        <p:nvSpPr>
          <p:cNvPr id="23577" name="Rectangle 24"/>
          <p:cNvSpPr>
            <a:spLocks noChangeArrowheads="1"/>
          </p:cNvSpPr>
          <p:nvPr/>
        </p:nvSpPr>
        <p:spPr bwMode="ltGray">
          <a:xfrm>
            <a:off x="2555875" y="4440262"/>
            <a:ext cx="525463"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疏</a:t>
            </a:r>
          </a:p>
        </p:txBody>
      </p:sp>
      <p:sp>
        <p:nvSpPr>
          <p:cNvPr id="23578" name="Rectangle 25"/>
          <p:cNvSpPr>
            <a:spLocks noChangeArrowheads="1"/>
          </p:cNvSpPr>
          <p:nvPr/>
        </p:nvSpPr>
        <p:spPr bwMode="ltGray">
          <a:xfrm>
            <a:off x="3635375" y="4224362"/>
            <a:ext cx="381000" cy="385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业</a:t>
            </a:r>
          </a:p>
        </p:txBody>
      </p:sp>
      <p:sp>
        <p:nvSpPr>
          <p:cNvPr id="23579" name="Rectangle 26"/>
          <p:cNvSpPr>
            <a:spLocks noChangeArrowheads="1"/>
          </p:cNvSpPr>
          <p:nvPr/>
        </p:nvSpPr>
        <p:spPr bwMode="ltGray">
          <a:xfrm>
            <a:off x="3924300" y="4152925"/>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渠</a:t>
            </a:r>
          </a:p>
        </p:txBody>
      </p:sp>
      <p:sp>
        <p:nvSpPr>
          <p:cNvPr id="23580" name="Rectangle 27"/>
          <p:cNvSpPr>
            <a:spLocks noChangeArrowheads="1"/>
          </p:cNvSpPr>
          <p:nvPr/>
        </p:nvSpPr>
        <p:spPr bwMode="ltGray">
          <a:xfrm>
            <a:off x="4211638" y="4152925"/>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道</a:t>
            </a:r>
          </a:p>
        </p:txBody>
      </p:sp>
      <p:sp>
        <p:nvSpPr>
          <p:cNvPr id="23581" name="Rectangle 28"/>
          <p:cNvSpPr>
            <a:spLocks noChangeArrowheads="1"/>
          </p:cNvSpPr>
          <p:nvPr/>
        </p:nvSpPr>
        <p:spPr bwMode="ltGray">
          <a:xfrm>
            <a:off x="4932363" y="2713062"/>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减</a:t>
            </a:r>
          </a:p>
        </p:txBody>
      </p:sp>
      <p:sp>
        <p:nvSpPr>
          <p:cNvPr id="23582" name="Rectangle 29"/>
          <p:cNvSpPr>
            <a:spLocks noChangeArrowheads="1"/>
          </p:cNvSpPr>
          <p:nvPr/>
        </p:nvSpPr>
        <p:spPr bwMode="ltGray">
          <a:xfrm>
            <a:off x="5292725" y="2784500"/>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少</a:t>
            </a:r>
          </a:p>
        </p:txBody>
      </p:sp>
      <p:sp>
        <p:nvSpPr>
          <p:cNvPr id="23583" name="Rectangle 30"/>
          <p:cNvSpPr>
            <a:spLocks noChangeArrowheads="1"/>
          </p:cNvSpPr>
          <p:nvPr/>
        </p:nvSpPr>
        <p:spPr bwMode="ltGray">
          <a:xfrm>
            <a:off x="5580063" y="2928962"/>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人</a:t>
            </a:r>
          </a:p>
        </p:txBody>
      </p:sp>
      <p:sp>
        <p:nvSpPr>
          <p:cNvPr id="23584" name="Rectangle 31"/>
          <p:cNvSpPr>
            <a:spLocks noChangeArrowheads="1"/>
          </p:cNvSpPr>
          <p:nvPr/>
        </p:nvSpPr>
        <p:spPr bwMode="ltGray">
          <a:xfrm>
            <a:off x="5940425" y="3000400"/>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员</a:t>
            </a:r>
          </a:p>
        </p:txBody>
      </p:sp>
      <p:sp>
        <p:nvSpPr>
          <p:cNvPr id="23585" name="Rectangle 32"/>
          <p:cNvSpPr>
            <a:spLocks noChangeArrowheads="1"/>
          </p:cNvSpPr>
          <p:nvPr/>
        </p:nvSpPr>
        <p:spPr bwMode="ltGray">
          <a:xfrm>
            <a:off x="6227763" y="1489100"/>
            <a:ext cx="334962" cy="32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降</a:t>
            </a:r>
          </a:p>
        </p:txBody>
      </p:sp>
      <p:sp>
        <p:nvSpPr>
          <p:cNvPr id="23586" name="Rectangle 33"/>
          <p:cNvSpPr>
            <a:spLocks noChangeArrowheads="1"/>
          </p:cNvSpPr>
          <p:nvPr/>
        </p:nvSpPr>
        <p:spPr bwMode="ltGray">
          <a:xfrm>
            <a:off x="6300788" y="1631975"/>
            <a:ext cx="381000" cy="382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endParaRPr kumimoji="1" lang="zh-CN" altLang="en-US" sz="2400" b="1">
              <a:latin typeface="Times New Roman" panose="02020603050405020304" pitchFamily="18" charset="0"/>
              <a:ea typeface="楷体_GB2312" pitchFamily="49" charset="-122"/>
            </a:endParaRPr>
          </a:p>
        </p:txBody>
      </p:sp>
      <p:sp>
        <p:nvSpPr>
          <p:cNvPr id="23587" name="Rectangle 34"/>
          <p:cNvSpPr>
            <a:spLocks noChangeArrowheads="1"/>
          </p:cNvSpPr>
          <p:nvPr/>
        </p:nvSpPr>
        <p:spPr bwMode="ltGray">
          <a:xfrm>
            <a:off x="6516688" y="2928962"/>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格</a:t>
            </a:r>
          </a:p>
        </p:txBody>
      </p:sp>
      <p:sp>
        <p:nvSpPr>
          <p:cNvPr id="23588" name="Rectangle 35"/>
          <p:cNvSpPr>
            <a:spLocks noChangeArrowheads="1"/>
          </p:cNvSpPr>
          <p:nvPr/>
        </p:nvSpPr>
        <p:spPr bwMode="ltGray">
          <a:xfrm>
            <a:off x="6443663" y="2640037"/>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价</a:t>
            </a:r>
          </a:p>
        </p:txBody>
      </p:sp>
      <p:sp>
        <p:nvSpPr>
          <p:cNvPr id="23589" name="Rectangle 36"/>
          <p:cNvSpPr>
            <a:spLocks noChangeArrowheads="1"/>
          </p:cNvSpPr>
          <p:nvPr/>
        </p:nvSpPr>
        <p:spPr bwMode="ltGray">
          <a:xfrm>
            <a:off x="6443663" y="2352700"/>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料</a:t>
            </a:r>
          </a:p>
        </p:txBody>
      </p:sp>
      <p:sp>
        <p:nvSpPr>
          <p:cNvPr id="23590" name="Rectangle 37"/>
          <p:cNvSpPr>
            <a:spLocks noChangeArrowheads="1"/>
          </p:cNvSpPr>
          <p:nvPr/>
        </p:nvSpPr>
        <p:spPr bwMode="ltGray">
          <a:xfrm>
            <a:off x="6300788" y="2063775"/>
            <a:ext cx="381000" cy="381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原</a:t>
            </a:r>
          </a:p>
        </p:txBody>
      </p:sp>
      <p:sp>
        <p:nvSpPr>
          <p:cNvPr id="23591" name="Rectangle 38"/>
          <p:cNvSpPr>
            <a:spLocks noChangeArrowheads="1"/>
          </p:cNvSpPr>
          <p:nvPr/>
        </p:nvSpPr>
        <p:spPr bwMode="ltGray">
          <a:xfrm>
            <a:off x="4859338" y="4513287"/>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改</a:t>
            </a:r>
          </a:p>
        </p:txBody>
      </p:sp>
      <p:sp>
        <p:nvSpPr>
          <p:cNvPr id="23592" name="Rectangle 39"/>
          <p:cNvSpPr>
            <a:spLocks noChangeArrowheads="1"/>
          </p:cNvSpPr>
          <p:nvPr/>
        </p:nvSpPr>
        <p:spPr bwMode="ltGray">
          <a:xfrm>
            <a:off x="4643438" y="5016525"/>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善</a:t>
            </a:r>
          </a:p>
        </p:txBody>
      </p:sp>
      <p:sp>
        <p:nvSpPr>
          <p:cNvPr id="23593" name="Rectangle 40"/>
          <p:cNvSpPr>
            <a:spLocks noChangeArrowheads="1"/>
          </p:cNvSpPr>
          <p:nvPr/>
        </p:nvSpPr>
        <p:spPr bwMode="ltGray">
          <a:xfrm>
            <a:off x="4140200" y="4584725"/>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endParaRPr kumimoji="1" lang="zh-CN" altLang="en-US" sz="2400" b="1">
              <a:latin typeface="Times New Roman" panose="02020603050405020304" pitchFamily="18" charset="0"/>
              <a:ea typeface="楷体_GB2312" pitchFamily="49" charset="-122"/>
            </a:endParaRPr>
          </a:p>
        </p:txBody>
      </p:sp>
      <p:sp>
        <p:nvSpPr>
          <p:cNvPr id="23594" name="Rectangle 41"/>
          <p:cNvSpPr>
            <a:spLocks noChangeArrowheads="1"/>
          </p:cNvSpPr>
          <p:nvPr/>
        </p:nvSpPr>
        <p:spPr bwMode="ltGray">
          <a:xfrm>
            <a:off x="4284663" y="573725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后</a:t>
            </a:r>
          </a:p>
        </p:txBody>
      </p:sp>
      <p:sp>
        <p:nvSpPr>
          <p:cNvPr id="23595" name="Rectangle 42"/>
          <p:cNvSpPr>
            <a:spLocks noChangeArrowheads="1"/>
          </p:cNvSpPr>
          <p:nvPr/>
        </p:nvSpPr>
        <p:spPr bwMode="ltGray">
          <a:xfrm>
            <a:off x="3995738" y="5953150"/>
            <a:ext cx="457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服</a:t>
            </a:r>
          </a:p>
        </p:txBody>
      </p:sp>
      <p:sp>
        <p:nvSpPr>
          <p:cNvPr id="23596" name="Rectangle 43"/>
          <p:cNvSpPr>
            <a:spLocks noChangeArrowheads="1"/>
          </p:cNvSpPr>
          <p:nvPr/>
        </p:nvSpPr>
        <p:spPr bwMode="ltGray">
          <a:xfrm>
            <a:off x="3635375" y="6024587"/>
            <a:ext cx="609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400" b="1">
                <a:latin typeface="Times New Roman" panose="02020603050405020304" pitchFamily="18" charset="0"/>
                <a:ea typeface="楷体_GB2312" pitchFamily="49" charset="-122"/>
              </a:rPr>
              <a:t>务</a:t>
            </a:r>
          </a:p>
        </p:txBody>
      </p:sp>
      <p:sp>
        <p:nvSpPr>
          <p:cNvPr id="30770" name="Rectangle 50"/>
          <p:cNvSpPr>
            <a:spLocks noChangeArrowheads="1"/>
          </p:cNvSpPr>
          <p:nvPr/>
        </p:nvSpPr>
        <p:spPr bwMode="auto">
          <a:xfrm>
            <a:off x="4500563" y="5448325"/>
            <a:ext cx="48895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b="1"/>
              <a:t>售</a:t>
            </a:r>
          </a:p>
        </p:txBody>
      </p:sp>
      <p:sp>
        <p:nvSpPr>
          <p:cNvPr id="30771" name="Rectangle 51"/>
          <p:cNvSpPr>
            <a:spLocks noChangeArrowheads="1"/>
          </p:cNvSpPr>
          <p:nvPr/>
        </p:nvSpPr>
        <p:spPr bwMode="auto">
          <a:xfrm>
            <a:off x="6227763" y="1705000"/>
            <a:ext cx="488950" cy="457200"/>
          </a:xfrm>
          <a:prstGeom prst="rect">
            <a:avLst/>
          </a:prstGeom>
          <a:noFill/>
          <a:ln>
            <a:noFill/>
          </a:ln>
          <a:effectLst>
            <a:prstShdw prst="shdw17" dist="17961" dir="2700000">
              <a:schemeClr val="accent1">
                <a:gamma/>
                <a:shade val="60000"/>
                <a:invGamma/>
              </a:schemeClr>
            </a:prstShdw>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wrap="none">
            <a:spAutoFit/>
          </a:bodyPr>
          <a:lstStyle/>
          <a:p>
            <a:pPr>
              <a:defRPr/>
            </a:pPr>
            <a:r>
              <a:rPr kumimoji="1" lang="zh-CN" altLang="en-US" b="1"/>
              <a:t>低</a:t>
            </a:r>
          </a:p>
        </p:txBody>
      </p:sp>
      <p:sp>
        <p:nvSpPr>
          <p:cNvPr id="47" name="灯片编号占位符 46"/>
          <p:cNvSpPr>
            <a:spLocks noGrp="1"/>
          </p:cNvSpPr>
          <p:nvPr>
            <p:ph type="sldNum" sz="quarter" idx="11"/>
          </p:nvPr>
        </p:nvSpPr>
        <p:spPr>
          <a:xfrm>
            <a:off x="3505200" y="6608787"/>
            <a:ext cx="2133600" cy="320675"/>
          </a:xfrm>
        </p:spPr>
        <p:txBody>
          <a:bodyPr/>
          <a:lstStyle/>
          <a:p>
            <a:fld id="{10EA594A-3D0D-4F31-8FE1-19C2C23DDD1C}" type="slidenum">
              <a:rPr lang="en-US" altLang="zh-CN" smtClean="0"/>
              <a:pPr/>
              <a:t>18</a:t>
            </a:fld>
            <a:endParaRPr lang="en-US" altLang="zh-CN"/>
          </a:p>
        </p:txBody>
      </p:sp>
    </p:spTree>
    <p:extLst>
      <p:ext uri="{BB962C8B-B14F-4D97-AF65-F5344CB8AC3E}">
        <p14:creationId xmlns="" xmlns:p14="http://schemas.microsoft.com/office/powerpoint/2010/main" val="13817913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783375"/>
                                        </p:tgtEl>
                                        <p:attrNameLst>
                                          <p:attrName>style.visibility</p:attrName>
                                        </p:attrNameLst>
                                      </p:cBhvr>
                                      <p:to>
                                        <p:strVal val="visible"/>
                                      </p:to>
                                    </p:set>
                                    <p:animEffect transition="in" filter="barn(outHorizontal)">
                                      <p:cBhvr>
                                        <p:cTn id="7" dur="500"/>
                                        <p:tgtEl>
                                          <p:spTgt spid="783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7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title"/>
          </p:nvPr>
        </p:nvSpPr>
        <p:spPr>
          <a:xfrm>
            <a:off x="1476375" y="908050"/>
            <a:ext cx="5184775" cy="608013"/>
          </a:xfrm>
        </p:spPr>
        <p:txBody>
          <a:bodyPr/>
          <a:lstStyle/>
          <a:p>
            <a:pPr eaLnBrk="1" hangingPunct="1"/>
            <a:r>
              <a:rPr lang="zh-CN" altLang="en-US" sz="3200" b="1" smtClean="0">
                <a:solidFill>
                  <a:schemeClr val="folHlink"/>
                </a:solidFill>
                <a:latin typeface="楷体_GB2312" pitchFamily="49" charset="-122"/>
                <a:ea typeface="楷体_GB2312" pitchFamily="49" charset="-122"/>
              </a:rPr>
              <a:t>关键成功因素法举例</a:t>
            </a:r>
          </a:p>
        </p:txBody>
      </p:sp>
      <p:sp>
        <p:nvSpPr>
          <p:cNvPr id="24580" name="Rectangle 2"/>
          <p:cNvSpPr>
            <a:spLocks noChangeArrowheads="1"/>
          </p:cNvSpPr>
          <p:nvPr/>
        </p:nvSpPr>
        <p:spPr bwMode="auto">
          <a:xfrm>
            <a:off x="468313" y="1700213"/>
            <a:ext cx="8281987" cy="4392612"/>
          </a:xfrm>
          <a:prstGeom prst="rect">
            <a:avLst/>
          </a:prstGeom>
          <a:noFill/>
          <a:ln>
            <a:noFill/>
          </a:ln>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grpSp>
        <p:nvGrpSpPr>
          <p:cNvPr id="24581" name="Group 4"/>
          <p:cNvGrpSpPr>
            <a:grpSpLocks/>
          </p:cNvGrpSpPr>
          <p:nvPr/>
        </p:nvGrpSpPr>
        <p:grpSpPr bwMode="auto">
          <a:xfrm>
            <a:off x="1187450" y="2133600"/>
            <a:ext cx="7381875" cy="3611563"/>
            <a:chOff x="567" y="1291"/>
            <a:chExt cx="4650" cy="2275"/>
          </a:xfrm>
        </p:grpSpPr>
        <p:sp>
          <p:nvSpPr>
            <p:cNvPr id="24583" name="Freeform 5"/>
            <p:cNvSpPr>
              <a:spLocks/>
            </p:cNvSpPr>
            <p:nvPr/>
          </p:nvSpPr>
          <p:spPr bwMode="auto">
            <a:xfrm>
              <a:off x="567" y="1404"/>
              <a:ext cx="227" cy="2039"/>
            </a:xfrm>
            <a:custGeom>
              <a:avLst/>
              <a:gdLst>
                <a:gd name="T0" fmla="*/ 68 w 227"/>
                <a:gd name="T1" fmla="*/ 2039 h 2039"/>
                <a:gd name="T2" fmla="*/ 159 w 227"/>
                <a:gd name="T3" fmla="*/ 2039 h 2039"/>
                <a:gd name="T4" fmla="*/ 174 w 227"/>
                <a:gd name="T5" fmla="*/ 2037 h 2039"/>
                <a:gd name="T6" fmla="*/ 188 w 227"/>
                <a:gd name="T7" fmla="*/ 2033 h 2039"/>
                <a:gd name="T8" fmla="*/ 202 w 227"/>
                <a:gd name="T9" fmla="*/ 2024 h 2039"/>
                <a:gd name="T10" fmla="*/ 212 w 227"/>
                <a:gd name="T11" fmla="*/ 2013 h 2039"/>
                <a:gd name="T12" fmla="*/ 220 w 227"/>
                <a:gd name="T13" fmla="*/ 2001 h 2039"/>
                <a:gd name="T14" fmla="*/ 226 w 227"/>
                <a:gd name="T15" fmla="*/ 1987 h 2039"/>
                <a:gd name="T16" fmla="*/ 227 w 227"/>
                <a:gd name="T17" fmla="*/ 1971 h 2039"/>
                <a:gd name="T18" fmla="*/ 227 w 227"/>
                <a:gd name="T19" fmla="*/ 68 h 2039"/>
                <a:gd name="T20" fmla="*/ 226 w 227"/>
                <a:gd name="T21" fmla="*/ 53 h 2039"/>
                <a:gd name="T22" fmla="*/ 220 w 227"/>
                <a:gd name="T23" fmla="*/ 38 h 2039"/>
                <a:gd name="T24" fmla="*/ 212 w 227"/>
                <a:gd name="T25" fmla="*/ 25 h 2039"/>
                <a:gd name="T26" fmla="*/ 202 w 227"/>
                <a:gd name="T27" fmla="*/ 14 h 2039"/>
                <a:gd name="T28" fmla="*/ 188 w 227"/>
                <a:gd name="T29" fmla="*/ 7 h 2039"/>
                <a:gd name="T30" fmla="*/ 174 w 227"/>
                <a:gd name="T31" fmla="*/ 1 h 2039"/>
                <a:gd name="T32" fmla="*/ 159 w 227"/>
                <a:gd name="T33" fmla="*/ 0 h 2039"/>
                <a:gd name="T34" fmla="*/ 68 w 227"/>
                <a:gd name="T35" fmla="*/ 0 h 2039"/>
                <a:gd name="T36" fmla="*/ 53 w 227"/>
                <a:gd name="T37" fmla="*/ 1 h 2039"/>
                <a:gd name="T38" fmla="*/ 39 w 227"/>
                <a:gd name="T39" fmla="*/ 7 h 2039"/>
                <a:gd name="T40" fmla="*/ 26 w 227"/>
                <a:gd name="T41" fmla="*/ 14 h 2039"/>
                <a:gd name="T42" fmla="*/ 16 w 227"/>
                <a:gd name="T43" fmla="*/ 25 h 2039"/>
                <a:gd name="T44" fmla="*/ 7 w 227"/>
                <a:gd name="T45" fmla="*/ 38 h 2039"/>
                <a:gd name="T46" fmla="*/ 2 w 227"/>
                <a:gd name="T47" fmla="*/ 53 h 2039"/>
                <a:gd name="T48" fmla="*/ 0 w 227"/>
                <a:gd name="T49" fmla="*/ 68 h 2039"/>
                <a:gd name="T50" fmla="*/ 0 w 227"/>
                <a:gd name="T51" fmla="*/ 1971 h 2039"/>
                <a:gd name="T52" fmla="*/ 2 w 227"/>
                <a:gd name="T53" fmla="*/ 1987 h 2039"/>
                <a:gd name="T54" fmla="*/ 7 w 227"/>
                <a:gd name="T55" fmla="*/ 2001 h 2039"/>
                <a:gd name="T56" fmla="*/ 16 w 227"/>
                <a:gd name="T57" fmla="*/ 2013 h 2039"/>
                <a:gd name="T58" fmla="*/ 26 w 227"/>
                <a:gd name="T59" fmla="*/ 2024 h 2039"/>
                <a:gd name="T60" fmla="*/ 39 w 227"/>
                <a:gd name="T61" fmla="*/ 2033 h 2039"/>
                <a:gd name="T62" fmla="*/ 53 w 227"/>
                <a:gd name="T63" fmla="*/ 2037 h 2039"/>
                <a:gd name="T64" fmla="*/ 68 w 227"/>
                <a:gd name="T65" fmla="*/ 2039 h 20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7"/>
                <a:gd name="T100" fmla="*/ 0 h 2039"/>
                <a:gd name="T101" fmla="*/ 227 w 227"/>
                <a:gd name="T102" fmla="*/ 2039 h 203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7" h="2039">
                  <a:moveTo>
                    <a:pt x="68" y="2039"/>
                  </a:moveTo>
                  <a:lnTo>
                    <a:pt x="159" y="2039"/>
                  </a:lnTo>
                  <a:lnTo>
                    <a:pt x="174" y="2037"/>
                  </a:lnTo>
                  <a:lnTo>
                    <a:pt x="188" y="2033"/>
                  </a:lnTo>
                  <a:lnTo>
                    <a:pt x="202" y="2024"/>
                  </a:lnTo>
                  <a:lnTo>
                    <a:pt x="212" y="2013"/>
                  </a:lnTo>
                  <a:lnTo>
                    <a:pt x="220" y="2001"/>
                  </a:lnTo>
                  <a:lnTo>
                    <a:pt x="226" y="1987"/>
                  </a:lnTo>
                  <a:lnTo>
                    <a:pt x="227" y="1971"/>
                  </a:lnTo>
                  <a:lnTo>
                    <a:pt x="227" y="68"/>
                  </a:lnTo>
                  <a:lnTo>
                    <a:pt x="226" y="53"/>
                  </a:lnTo>
                  <a:lnTo>
                    <a:pt x="220" y="38"/>
                  </a:lnTo>
                  <a:lnTo>
                    <a:pt x="212" y="25"/>
                  </a:lnTo>
                  <a:lnTo>
                    <a:pt x="202" y="14"/>
                  </a:lnTo>
                  <a:lnTo>
                    <a:pt x="188" y="7"/>
                  </a:lnTo>
                  <a:lnTo>
                    <a:pt x="174" y="1"/>
                  </a:lnTo>
                  <a:lnTo>
                    <a:pt x="159" y="0"/>
                  </a:lnTo>
                  <a:lnTo>
                    <a:pt x="68" y="0"/>
                  </a:lnTo>
                  <a:lnTo>
                    <a:pt x="53" y="1"/>
                  </a:lnTo>
                  <a:lnTo>
                    <a:pt x="39" y="7"/>
                  </a:lnTo>
                  <a:lnTo>
                    <a:pt x="26" y="14"/>
                  </a:lnTo>
                  <a:lnTo>
                    <a:pt x="16" y="25"/>
                  </a:lnTo>
                  <a:lnTo>
                    <a:pt x="7" y="38"/>
                  </a:lnTo>
                  <a:lnTo>
                    <a:pt x="2" y="53"/>
                  </a:lnTo>
                  <a:lnTo>
                    <a:pt x="0" y="68"/>
                  </a:lnTo>
                  <a:lnTo>
                    <a:pt x="0" y="1971"/>
                  </a:lnTo>
                  <a:lnTo>
                    <a:pt x="2" y="1987"/>
                  </a:lnTo>
                  <a:lnTo>
                    <a:pt x="7" y="2001"/>
                  </a:lnTo>
                  <a:lnTo>
                    <a:pt x="16" y="2013"/>
                  </a:lnTo>
                  <a:lnTo>
                    <a:pt x="26" y="2024"/>
                  </a:lnTo>
                  <a:lnTo>
                    <a:pt x="39" y="2033"/>
                  </a:lnTo>
                  <a:lnTo>
                    <a:pt x="53" y="2037"/>
                  </a:lnTo>
                  <a:lnTo>
                    <a:pt x="68" y="2039"/>
                  </a:lnTo>
                  <a:close/>
                </a:path>
              </a:pathLst>
            </a:custGeom>
            <a:solidFill>
              <a:srgbClr val="FFFFFF"/>
            </a:solidFill>
            <a:ln w="3175">
              <a:solidFill>
                <a:srgbClr val="000000"/>
              </a:solidFill>
              <a:prstDash val="solid"/>
              <a:round/>
              <a:headEnd/>
              <a:tailEnd/>
            </a:ln>
          </p:spPr>
          <p:txBody>
            <a:bodyPr/>
            <a:lstStyle/>
            <a:p>
              <a:endParaRPr lang="en-US"/>
            </a:p>
          </p:txBody>
        </p:sp>
        <p:sp>
          <p:nvSpPr>
            <p:cNvPr id="24584" name="Rectangle 6"/>
            <p:cNvSpPr>
              <a:spLocks noChangeArrowheads="1"/>
            </p:cNvSpPr>
            <p:nvPr/>
          </p:nvSpPr>
          <p:spPr bwMode="auto">
            <a:xfrm>
              <a:off x="599" y="1741"/>
              <a:ext cx="192"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dirty="0">
                  <a:solidFill>
                    <a:srgbClr val="000000"/>
                  </a:solidFill>
                  <a:latin typeface="幼圆" panose="02010509060101010101" pitchFamily="49" charset="-122"/>
                  <a:ea typeface="幼圆" panose="02010509060101010101" pitchFamily="49" charset="-122"/>
                </a:rPr>
                <a:t>国</a:t>
              </a:r>
              <a:endParaRPr kumimoji="1" lang="zh-CN" altLang="en-US" sz="2400" dirty="0">
                <a:latin typeface="Times New Roman" panose="02020603050405020304" pitchFamily="18" charset="0"/>
              </a:endParaRPr>
            </a:p>
          </p:txBody>
        </p:sp>
        <p:sp>
          <p:nvSpPr>
            <p:cNvPr id="24585" name="Rectangle 7"/>
            <p:cNvSpPr>
              <a:spLocks noChangeArrowheads="1"/>
            </p:cNvSpPr>
            <p:nvPr/>
          </p:nvSpPr>
          <p:spPr bwMode="auto">
            <a:xfrm>
              <a:off x="599" y="1971"/>
              <a:ext cx="192"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际</a:t>
              </a:r>
              <a:endParaRPr kumimoji="1" lang="zh-CN" altLang="en-US" sz="2400">
                <a:latin typeface="Times New Roman" panose="02020603050405020304" pitchFamily="18" charset="0"/>
              </a:endParaRPr>
            </a:p>
          </p:txBody>
        </p:sp>
        <p:sp>
          <p:nvSpPr>
            <p:cNvPr id="24586" name="Rectangle 8"/>
            <p:cNvSpPr>
              <a:spLocks noChangeArrowheads="1"/>
            </p:cNvSpPr>
            <p:nvPr/>
          </p:nvSpPr>
          <p:spPr bwMode="auto">
            <a:xfrm>
              <a:off x="599" y="2201"/>
              <a:ext cx="192"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一</a:t>
              </a:r>
              <a:endParaRPr kumimoji="1" lang="zh-CN" altLang="en-US" sz="2400">
                <a:latin typeface="Times New Roman" panose="02020603050405020304" pitchFamily="18" charset="0"/>
              </a:endParaRPr>
            </a:p>
          </p:txBody>
        </p:sp>
        <p:sp>
          <p:nvSpPr>
            <p:cNvPr id="24587" name="Rectangle 9"/>
            <p:cNvSpPr>
              <a:spLocks noChangeArrowheads="1"/>
            </p:cNvSpPr>
            <p:nvPr/>
          </p:nvSpPr>
          <p:spPr bwMode="auto">
            <a:xfrm>
              <a:off x="599" y="2431"/>
              <a:ext cx="192"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流</a:t>
              </a:r>
              <a:endParaRPr kumimoji="1" lang="zh-CN" altLang="en-US" sz="2400">
                <a:latin typeface="Times New Roman" panose="02020603050405020304" pitchFamily="18" charset="0"/>
              </a:endParaRPr>
            </a:p>
          </p:txBody>
        </p:sp>
        <p:sp>
          <p:nvSpPr>
            <p:cNvPr id="24588" name="Rectangle 10"/>
            <p:cNvSpPr>
              <a:spLocks noChangeArrowheads="1"/>
            </p:cNvSpPr>
            <p:nvPr/>
          </p:nvSpPr>
          <p:spPr bwMode="auto">
            <a:xfrm>
              <a:off x="599" y="2662"/>
              <a:ext cx="192"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大</a:t>
              </a:r>
              <a:endParaRPr kumimoji="1" lang="zh-CN" altLang="en-US" sz="2400">
                <a:latin typeface="Times New Roman" panose="02020603050405020304" pitchFamily="18" charset="0"/>
              </a:endParaRPr>
            </a:p>
          </p:txBody>
        </p:sp>
        <p:sp>
          <p:nvSpPr>
            <p:cNvPr id="24589" name="Rectangle 11"/>
            <p:cNvSpPr>
              <a:spLocks noChangeArrowheads="1"/>
            </p:cNvSpPr>
            <p:nvPr/>
          </p:nvSpPr>
          <p:spPr bwMode="auto">
            <a:xfrm>
              <a:off x="599" y="2892"/>
              <a:ext cx="192"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学</a:t>
              </a:r>
              <a:endParaRPr kumimoji="1" lang="zh-CN" altLang="en-US" sz="2400">
                <a:latin typeface="Times New Roman" panose="02020603050405020304" pitchFamily="18" charset="0"/>
              </a:endParaRPr>
            </a:p>
          </p:txBody>
        </p:sp>
        <p:sp>
          <p:nvSpPr>
            <p:cNvPr id="24590" name="Line 12"/>
            <p:cNvSpPr>
              <a:spLocks noChangeShapeType="1"/>
            </p:cNvSpPr>
            <p:nvPr/>
          </p:nvSpPr>
          <p:spPr bwMode="auto">
            <a:xfrm>
              <a:off x="794" y="2424"/>
              <a:ext cx="4423"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591" name="Freeform 13"/>
            <p:cNvSpPr>
              <a:spLocks/>
            </p:cNvSpPr>
            <p:nvPr/>
          </p:nvSpPr>
          <p:spPr bwMode="auto">
            <a:xfrm>
              <a:off x="2042" y="1291"/>
              <a:ext cx="1134" cy="226"/>
            </a:xfrm>
            <a:custGeom>
              <a:avLst/>
              <a:gdLst>
                <a:gd name="T0" fmla="*/ 67 w 1134"/>
                <a:gd name="T1" fmla="*/ 226 h 226"/>
                <a:gd name="T2" fmla="*/ 1066 w 1134"/>
                <a:gd name="T3" fmla="*/ 226 h 226"/>
                <a:gd name="T4" fmla="*/ 1081 w 1134"/>
                <a:gd name="T5" fmla="*/ 224 h 226"/>
                <a:gd name="T6" fmla="*/ 1095 w 1134"/>
                <a:gd name="T7" fmla="*/ 220 h 226"/>
                <a:gd name="T8" fmla="*/ 1108 w 1134"/>
                <a:gd name="T9" fmla="*/ 211 h 226"/>
                <a:gd name="T10" fmla="*/ 1118 w 1134"/>
                <a:gd name="T11" fmla="*/ 200 h 226"/>
                <a:gd name="T12" fmla="*/ 1127 w 1134"/>
                <a:gd name="T13" fmla="*/ 188 h 226"/>
                <a:gd name="T14" fmla="*/ 1132 w 1134"/>
                <a:gd name="T15" fmla="*/ 173 h 226"/>
                <a:gd name="T16" fmla="*/ 1134 w 1134"/>
                <a:gd name="T17" fmla="*/ 158 h 226"/>
                <a:gd name="T18" fmla="*/ 1134 w 1134"/>
                <a:gd name="T19" fmla="*/ 67 h 226"/>
                <a:gd name="T20" fmla="*/ 1132 w 1134"/>
                <a:gd name="T21" fmla="*/ 53 h 226"/>
                <a:gd name="T22" fmla="*/ 1127 w 1134"/>
                <a:gd name="T23" fmla="*/ 38 h 226"/>
                <a:gd name="T24" fmla="*/ 1118 w 1134"/>
                <a:gd name="T25" fmla="*/ 25 h 226"/>
                <a:gd name="T26" fmla="*/ 1108 w 1134"/>
                <a:gd name="T27" fmla="*/ 14 h 226"/>
                <a:gd name="T28" fmla="*/ 1095 w 1134"/>
                <a:gd name="T29" fmla="*/ 7 h 226"/>
                <a:gd name="T30" fmla="*/ 1081 w 1134"/>
                <a:gd name="T31" fmla="*/ 1 h 226"/>
                <a:gd name="T32" fmla="*/ 1066 w 1134"/>
                <a:gd name="T33" fmla="*/ 0 h 226"/>
                <a:gd name="T34" fmla="*/ 67 w 1134"/>
                <a:gd name="T35" fmla="*/ 0 h 226"/>
                <a:gd name="T36" fmla="*/ 53 w 1134"/>
                <a:gd name="T37" fmla="*/ 1 h 226"/>
                <a:gd name="T38" fmla="*/ 38 w 1134"/>
                <a:gd name="T39" fmla="*/ 7 h 226"/>
                <a:gd name="T40" fmla="*/ 25 w 1134"/>
                <a:gd name="T41" fmla="*/ 14 h 226"/>
                <a:gd name="T42" fmla="*/ 14 w 1134"/>
                <a:gd name="T43" fmla="*/ 25 h 226"/>
                <a:gd name="T44" fmla="*/ 7 w 1134"/>
                <a:gd name="T45" fmla="*/ 38 h 226"/>
                <a:gd name="T46" fmla="*/ 1 w 1134"/>
                <a:gd name="T47" fmla="*/ 53 h 226"/>
                <a:gd name="T48" fmla="*/ 0 w 1134"/>
                <a:gd name="T49" fmla="*/ 67 h 226"/>
                <a:gd name="T50" fmla="*/ 0 w 1134"/>
                <a:gd name="T51" fmla="*/ 158 h 226"/>
                <a:gd name="T52" fmla="*/ 1 w 1134"/>
                <a:gd name="T53" fmla="*/ 173 h 226"/>
                <a:gd name="T54" fmla="*/ 7 w 1134"/>
                <a:gd name="T55" fmla="*/ 188 h 226"/>
                <a:gd name="T56" fmla="*/ 14 w 1134"/>
                <a:gd name="T57" fmla="*/ 200 h 226"/>
                <a:gd name="T58" fmla="*/ 25 w 1134"/>
                <a:gd name="T59" fmla="*/ 211 h 226"/>
                <a:gd name="T60" fmla="*/ 38 w 1134"/>
                <a:gd name="T61" fmla="*/ 220 h 226"/>
                <a:gd name="T62" fmla="*/ 53 w 1134"/>
                <a:gd name="T63" fmla="*/ 224 h 226"/>
                <a:gd name="T64" fmla="*/ 67 w 1134"/>
                <a:gd name="T65" fmla="*/ 22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4"/>
                <a:gd name="T100" fmla="*/ 0 h 226"/>
                <a:gd name="T101" fmla="*/ 1134 w 1134"/>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4" h="226">
                  <a:moveTo>
                    <a:pt x="67" y="226"/>
                  </a:moveTo>
                  <a:lnTo>
                    <a:pt x="1066" y="226"/>
                  </a:lnTo>
                  <a:lnTo>
                    <a:pt x="1081" y="224"/>
                  </a:lnTo>
                  <a:lnTo>
                    <a:pt x="1095" y="220"/>
                  </a:lnTo>
                  <a:lnTo>
                    <a:pt x="1108" y="211"/>
                  </a:lnTo>
                  <a:lnTo>
                    <a:pt x="1118" y="200"/>
                  </a:lnTo>
                  <a:lnTo>
                    <a:pt x="1127" y="188"/>
                  </a:lnTo>
                  <a:lnTo>
                    <a:pt x="1132" y="173"/>
                  </a:lnTo>
                  <a:lnTo>
                    <a:pt x="1134" y="158"/>
                  </a:lnTo>
                  <a:lnTo>
                    <a:pt x="1134" y="67"/>
                  </a:lnTo>
                  <a:lnTo>
                    <a:pt x="1132" y="53"/>
                  </a:lnTo>
                  <a:lnTo>
                    <a:pt x="1127" y="38"/>
                  </a:lnTo>
                  <a:lnTo>
                    <a:pt x="1118" y="25"/>
                  </a:lnTo>
                  <a:lnTo>
                    <a:pt x="1108" y="14"/>
                  </a:lnTo>
                  <a:lnTo>
                    <a:pt x="1095" y="7"/>
                  </a:lnTo>
                  <a:lnTo>
                    <a:pt x="1081" y="1"/>
                  </a:lnTo>
                  <a:lnTo>
                    <a:pt x="1066" y="0"/>
                  </a:lnTo>
                  <a:lnTo>
                    <a:pt x="67" y="0"/>
                  </a:lnTo>
                  <a:lnTo>
                    <a:pt x="53" y="1"/>
                  </a:lnTo>
                  <a:lnTo>
                    <a:pt x="38" y="7"/>
                  </a:lnTo>
                  <a:lnTo>
                    <a:pt x="25" y="14"/>
                  </a:lnTo>
                  <a:lnTo>
                    <a:pt x="14" y="25"/>
                  </a:lnTo>
                  <a:lnTo>
                    <a:pt x="7" y="38"/>
                  </a:lnTo>
                  <a:lnTo>
                    <a:pt x="1" y="53"/>
                  </a:lnTo>
                  <a:lnTo>
                    <a:pt x="0" y="67"/>
                  </a:lnTo>
                  <a:lnTo>
                    <a:pt x="0" y="158"/>
                  </a:lnTo>
                  <a:lnTo>
                    <a:pt x="1" y="173"/>
                  </a:lnTo>
                  <a:lnTo>
                    <a:pt x="7" y="188"/>
                  </a:lnTo>
                  <a:lnTo>
                    <a:pt x="14" y="200"/>
                  </a:lnTo>
                  <a:lnTo>
                    <a:pt x="25" y="211"/>
                  </a:lnTo>
                  <a:lnTo>
                    <a:pt x="38" y="220"/>
                  </a:lnTo>
                  <a:lnTo>
                    <a:pt x="53" y="224"/>
                  </a:lnTo>
                  <a:lnTo>
                    <a:pt x="67" y="226"/>
                  </a:lnTo>
                  <a:close/>
                </a:path>
              </a:pathLst>
            </a:custGeom>
            <a:solidFill>
              <a:srgbClr val="FFFFFF"/>
            </a:solidFill>
            <a:ln w="3175">
              <a:solidFill>
                <a:srgbClr val="000000"/>
              </a:solidFill>
              <a:prstDash val="solid"/>
              <a:round/>
              <a:headEnd/>
              <a:tailEnd/>
            </a:ln>
          </p:spPr>
          <p:txBody>
            <a:bodyPr/>
            <a:lstStyle/>
            <a:p>
              <a:endParaRPr lang="en-US"/>
            </a:p>
          </p:txBody>
        </p:sp>
        <p:sp>
          <p:nvSpPr>
            <p:cNvPr id="24592" name="Rectangle 14"/>
            <p:cNvSpPr>
              <a:spLocks noChangeArrowheads="1"/>
            </p:cNvSpPr>
            <p:nvPr/>
          </p:nvSpPr>
          <p:spPr bwMode="auto">
            <a:xfrm>
              <a:off x="2224" y="1297"/>
              <a:ext cx="768"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教学成果</a:t>
              </a:r>
              <a:endParaRPr kumimoji="1" lang="zh-CN" altLang="en-US" sz="2400">
                <a:latin typeface="Times New Roman" panose="02020603050405020304" pitchFamily="18" charset="0"/>
              </a:endParaRPr>
            </a:p>
          </p:txBody>
        </p:sp>
        <p:sp>
          <p:nvSpPr>
            <p:cNvPr id="24593" name="Freeform 15"/>
            <p:cNvSpPr>
              <a:spLocks/>
            </p:cNvSpPr>
            <p:nvPr/>
          </p:nvSpPr>
          <p:spPr bwMode="auto">
            <a:xfrm>
              <a:off x="3176" y="3330"/>
              <a:ext cx="1134" cy="227"/>
            </a:xfrm>
            <a:custGeom>
              <a:avLst/>
              <a:gdLst>
                <a:gd name="T0" fmla="*/ 68 w 1134"/>
                <a:gd name="T1" fmla="*/ 227 h 227"/>
                <a:gd name="T2" fmla="*/ 1065 w 1134"/>
                <a:gd name="T3" fmla="*/ 227 h 227"/>
                <a:gd name="T4" fmla="*/ 1081 w 1134"/>
                <a:gd name="T5" fmla="*/ 225 h 227"/>
                <a:gd name="T6" fmla="*/ 1095 w 1134"/>
                <a:gd name="T7" fmla="*/ 220 h 227"/>
                <a:gd name="T8" fmla="*/ 1108 w 1134"/>
                <a:gd name="T9" fmla="*/ 211 h 227"/>
                <a:gd name="T10" fmla="*/ 1118 w 1134"/>
                <a:gd name="T11" fmla="*/ 201 h 227"/>
                <a:gd name="T12" fmla="*/ 1127 w 1134"/>
                <a:gd name="T13" fmla="*/ 188 h 227"/>
                <a:gd name="T14" fmla="*/ 1132 w 1134"/>
                <a:gd name="T15" fmla="*/ 174 h 227"/>
                <a:gd name="T16" fmla="*/ 1134 w 1134"/>
                <a:gd name="T17" fmla="*/ 158 h 227"/>
                <a:gd name="T18" fmla="*/ 1134 w 1134"/>
                <a:gd name="T19" fmla="*/ 67 h 227"/>
                <a:gd name="T20" fmla="*/ 1132 w 1134"/>
                <a:gd name="T21" fmla="*/ 53 h 227"/>
                <a:gd name="T22" fmla="*/ 1127 w 1134"/>
                <a:gd name="T23" fmla="*/ 39 h 227"/>
                <a:gd name="T24" fmla="*/ 1118 w 1134"/>
                <a:gd name="T25" fmla="*/ 25 h 227"/>
                <a:gd name="T26" fmla="*/ 1108 w 1134"/>
                <a:gd name="T27" fmla="*/ 15 h 227"/>
                <a:gd name="T28" fmla="*/ 1095 w 1134"/>
                <a:gd name="T29" fmla="*/ 7 h 227"/>
                <a:gd name="T30" fmla="*/ 1081 w 1134"/>
                <a:gd name="T31" fmla="*/ 1 h 227"/>
                <a:gd name="T32" fmla="*/ 1065 w 1134"/>
                <a:gd name="T33" fmla="*/ 0 h 227"/>
                <a:gd name="T34" fmla="*/ 68 w 1134"/>
                <a:gd name="T35" fmla="*/ 0 h 227"/>
                <a:gd name="T36" fmla="*/ 53 w 1134"/>
                <a:gd name="T37" fmla="*/ 1 h 227"/>
                <a:gd name="T38" fmla="*/ 38 w 1134"/>
                <a:gd name="T39" fmla="*/ 7 h 227"/>
                <a:gd name="T40" fmla="*/ 25 w 1134"/>
                <a:gd name="T41" fmla="*/ 15 h 227"/>
                <a:gd name="T42" fmla="*/ 14 w 1134"/>
                <a:gd name="T43" fmla="*/ 25 h 227"/>
                <a:gd name="T44" fmla="*/ 6 w 1134"/>
                <a:gd name="T45" fmla="*/ 39 h 227"/>
                <a:gd name="T46" fmla="*/ 1 w 1134"/>
                <a:gd name="T47" fmla="*/ 53 h 227"/>
                <a:gd name="T48" fmla="*/ 0 w 1134"/>
                <a:gd name="T49" fmla="*/ 67 h 227"/>
                <a:gd name="T50" fmla="*/ 0 w 1134"/>
                <a:gd name="T51" fmla="*/ 158 h 227"/>
                <a:gd name="T52" fmla="*/ 1 w 1134"/>
                <a:gd name="T53" fmla="*/ 174 h 227"/>
                <a:gd name="T54" fmla="*/ 6 w 1134"/>
                <a:gd name="T55" fmla="*/ 188 h 227"/>
                <a:gd name="T56" fmla="*/ 14 w 1134"/>
                <a:gd name="T57" fmla="*/ 201 h 227"/>
                <a:gd name="T58" fmla="*/ 25 w 1134"/>
                <a:gd name="T59" fmla="*/ 211 h 227"/>
                <a:gd name="T60" fmla="*/ 38 w 1134"/>
                <a:gd name="T61" fmla="*/ 220 h 227"/>
                <a:gd name="T62" fmla="*/ 53 w 1134"/>
                <a:gd name="T63" fmla="*/ 225 h 227"/>
                <a:gd name="T64" fmla="*/ 68 w 1134"/>
                <a:gd name="T65" fmla="*/ 227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34"/>
                <a:gd name="T100" fmla="*/ 0 h 227"/>
                <a:gd name="T101" fmla="*/ 1134 w 1134"/>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34" h="227">
                  <a:moveTo>
                    <a:pt x="68" y="227"/>
                  </a:moveTo>
                  <a:lnTo>
                    <a:pt x="1065" y="227"/>
                  </a:lnTo>
                  <a:lnTo>
                    <a:pt x="1081" y="225"/>
                  </a:lnTo>
                  <a:lnTo>
                    <a:pt x="1095" y="220"/>
                  </a:lnTo>
                  <a:lnTo>
                    <a:pt x="1108" y="211"/>
                  </a:lnTo>
                  <a:lnTo>
                    <a:pt x="1118" y="201"/>
                  </a:lnTo>
                  <a:lnTo>
                    <a:pt x="1127" y="188"/>
                  </a:lnTo>
                  <a:lnTo>
                    <a:pt x="1132" y="174"/>
                  </a:lnTo>
                  <a:lnTo>
                    <a:pt x="1134" y="158"/>
                  </a:lnTo>
                  <a:lnTo>
                    <a:pt x="1134" y="67"/>
                  </a:lnTo>
                  <a:lnTo>
                    <a:pt x="1132" y="53"/>
                  </a:lnTo>
                  <a:lnTo>
                    <a:pt x="1127" y="39"/>
                  </a:lnTo>
                  <a:lnTo>
                    <a:pt x="1118" y="25"/>
                  </a:lnTo>
                  <a:lnTo>
                    <a:pt x="1108" y="15"/>
                  </a:lnTo>
                  <a:lnTo>
                    <a:pt x="1095" y="7"/>
                  </a:lnTo>
                  <a:lnTo>
                    <a:pt x="1081" y="1"/>
                  </a:lnTo>
                  <a:lnTo>
                    <a:pt x="1065" y="0"/>
                  </a:lnTo>
                  <a:lnTo>
                    <a:pt x="68" y="0"/>
                  </a:lnTo>
                  <a:lnTo>
                    <a:pt x="53" y="1"/>
                  </a:lnTo>
                  <a:lnTo>
                    <a:pt x="38" y="7"/>
                  </a:lnTo>
                  <a:lnTo>
                    <a:pt x="25" y="15"/>
                  </a:lnTo>
                  <a:lnTo>
                    <a:pt x="14" y="25"/>
                  </a:lnTo>
                  <a:lnTo>
                    <a:pt x="6" y="39"/>
                  </a:lnTo>
                  <a:lnTo>
                    <a:pt x="1" y="53"/>
                  </a:lnTo>
                  <a:lnTo>
                    <a:pt x="0" y="67"/>
                  </a:lnTo>
                  <a:lnTo>
                    <a:pt x="0" y="158"/>
                  </a:lnTo>
                  <a:lnTo>
                    <a:pt x="1" y="174"/>
                  </a:lnTo>
                  <a:lnTo>
                    <a:pt x="6" y="188"/>
                  </a:lnTo>
                  <a:lnTo>
                    <a:pt x="14" y="201"/>
                  </a:lnTo>
                  <a:lnTo>
                    <a:pt x="25" y="211"/>
                  </a:lnTo>
                  <a:lnTo>
                    <a:pt x="38" y="220"/>
                  </a:lnTo>
                  <a:lnTo>
                    <a:pt x="53" y="225"/>
                  </a:lnTo>
                  <a:lnTo>
                    <a:pt x="68" y="227"/>
                  </a:lnTo>
                  <a:close/>
                </a:path>
              </a:pathLst>
            </a:custGeom>
            <a:solidFill>
              <a:srgbClr val="FFFFFF"/>
            </a:solidFill>
            <a:ln w="3175">
              <a:solidFill>
                <a:srgbClr val="000000"/>
              </a:solidFill>
              <a:prstDash val="solid"/>
              <a:round/>
              <a:headEnd/>
              <a:tailEnd/>
            </a:ln>
          </p:spPr>
          <p:txBody>
            <a:bodyPr/>
            <a:lstStyle/>
            <a:p>
              <a:endParaRPr lang="en-US"/>
            </a:p>
          </p:txBody>
        </p:sp>
        <p:sp>
          <p:nvSpPr>
            <p:cNvPr id="24594" name="Rectangle 16"/>
            <p:cNvSpPr>
              <a:spLocks noChangeArrowheads="1"/>
            </p:cNvSpPr>
            <p:nvPr/>
          </p:nvSpPr>
          <p:spPr bwMode="auto">
            <a:xfrm>
              <a:off x="3358" y="3336"/>
              <a:ext cx="768"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学术水平</a:t>
              </a:r>
              <a:endParaRPr kumimoji="1" lang="zh-CN" altLang="en-US" sz="2400">
                <a:latin typeface="Times New Roman" panose="02020603050405020304" pitchFamily="18" charset="0"/>
              </a:endParaRPr>
            </a:p>
          </p:txBody>
        </p:sp>
        <p:sp>
          <p:nvSpPr>
            <p:cNvPr id="24595" name="Line 17"/>
            <p:cNvSpPr>
              <a:spLocks noChangeShapeType="1"/>
            </p:cNvSpPr>
            <p:nvPr/>
          </p:nvSpPr>
          <p:spPr bwMode="auto">
            <a:xfrm flipV="1">
              <a:off x="1259" y="1517"/>
              <a:ext cx="1349" cy="90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596" name="Line 18"/>
            <p:cNvSpPr>
              <a:spLocks noChangeShapeType="1"/>
            </p:cNvSpPr>
            <p:nvPr/>
          </p:nvSpPr>
          <p:spPr bwMode="auto">
            <a:xfrm>
              <a:off x="2423" y="2424"/>
              <a:ext cx="1319" cy="90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597" name="Line 19"/>
            <p:cNvSpPr>
              <a:spLocks noChangeShapeType="1"/>
            </p:cNvSpPr>
            <p:nvPr/>
          </p:nvSpPr>
          <p:spPr bwMode="auto">
            <a:xfrm flipV="1">
              <a:off x="4196" y="1517"/>
              <a:ext cx="907" cy="90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598" name="Line 20"/>
            <p:cNvSpPr>
              <a:spLocks noChangeShapeType="1"/>
            </p:cNvSpPr>
            <p:nvPr/>
          </p:nvSpPr>
          <p:spPr bwMode="auto">
            <a:xfrm>
              <a:off x="4763" y="2424"/>
              <a:ext cx="454" cy="452"/>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599" name="Line 21"/>
            <p:cNvSpPr>
              <a:spLocks noChangeShapeType="1"/>
            </p:cNvSpPr>
            <p:nvPr/>
          </p:nvSpPr>
          <p:spPr bwMode="auto">
            <a:xfrm>
              <a:off x="2271" y="1744"/>
              <a:ext cx="1131" cy="1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600" name="Line 22"/>
            <p:cNvSpPr>
              <a:spLocks noChangeShapeType="1"/>
            </p:cNvSpPr>
            <p:nvPr/>
          </p:nvSpPr>
          <p:spPr bwMode="auto">
            <a:xfrm flipH="1" flipV="1">
              <a:off x="1135" y="1744"/>
              <a:ext cx="799" cy="22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601" name="Line 23"/>
            <p:cNvSpPr>
              <a:spLocks noChangeShapeType="1"/>
            </p:cNvSpPr>
            <p:nvPr/>
          </p:nvSpPr>
          <p:spPr bwMode="auto">
            <a:xfrm>
              <a:off x="1596" y="2196"/>
              <a:ext cx="1239" cy="115"/>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602" name="Line 24"/>
            <p:cNvSpPr>
              <a:spLocks noChangeShapeType="1"/>
            </p:cNvSpPr>
            <p:nvPr/>
          </p:nvSpPr>
          <p:spPr bwMode="auto">
            <a:xfrm flipV="1">
              <a:off x="3083" y="2763"/>
              <a:ext cx="1000" cy="1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603" name="Line 25"/>
            <p:cNvSpPr>
              <a:spLocks noChangeShapeType="1"/>
            </p:cNvSpPr>
            <p:nvPr/>
          </p:nvSpPr>
          <p:spPr bwMode="auto">
            <a:xfrm flipH="1">
              <a:off x="2155" y="3103"/>
              <a:ext cx="1258" cy="4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604" name="Rectangle 26"/>
            <p:cNvSpPr>
              <a:spLocks noChangeArrowheads="1"/>
            </p:cNvSpPr>
            <p:nvPr/>
          </p:nvSpPr>
          <p:spPr bwMode="auto">
            <a:xfrm>
              <a:off x="2791" y="1575"/>
              <a:ext cx="768"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教学质量</a:t>
              </a:r>
              <a:endParaRPr kumimoji="1" lang="zh-CN" altLang="en-US" sz="2400">
                <a:latin typeface="Times New Roman" panose="02020603050405020304" pitchFamily="18" charset="0"/>
              </a:endParaRPr>
            </a:p>
          </p:txBody>
        </p:sp>
        <p:sp>
          <p:nvSpPr>
            <p:cNvPr id="24605" name="Rectangle 27"/>
            <p:cNvSpPr>
              <a:spLocks noChangeArrowheads="1"/>
            </p:cNvSpPr>
            <p:nvPr/>
          </p:nvSpPr>
          <p:spPr bwMode="auto">
            <a:xfrm>
              <a:off x="2267" y="2041"/>
              <a:ext cx="768"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课程水平</a:t>
              </a:r>
              <a:endParaRPr kumimoji="1" lang="zh-CN" altLang="en-US" sz="2400">
                <a:latin typeface="Times New Roman" panose="02020603050405020304" pitchFamily="18" charset="0"/>
              </a:endParaRPr>
            </a:p>
          </p:txBody>
        </p:sp>
        <p:sp>
          <p:nvSpPr>
            <p:cNvPr id="24606" name="Rectangle 28"/>
            <p:cNvSpPr>
              <a:spLocks noChangeArrowheads="1"/>
            </p:cNvSpPr>
            <p:nvPr/>
          </p:nvSpPr>
          <p:spPr bwMode="auto">
            <a:xfrm>
              <a:off x="1204" y="1523"/>
              <a:ext cx="768"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教学环境</a:t>
              </a:r>
              <a:endParaRPr kumimoji="1" lang="zh-CN" altLang="en-US" sz="2400">
                <a:latin typeface="Times New Roman" panose="02020603050405020304" pitchFamily="18" charset="0"/>
              </a:endParaRPr>
            </a:p>
          </p:txBody>
        </p:sp>
        <p:sp>
          <p:nvSpPr>
            <p:cNvPr id="24607" name="Rectangle 29"/>
            <p:cNvSpPr>
              <a:spLocks noChangeArrowheads="1"/>
            </p:cNvSpPr>
            <p:nvPr/>
          </p:nvSpPr>
          <p:spPr bwMode="auto">
            <a:xfrm>
              <a:off x="3358" y="2543"/>
              <a:ext cx="768"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科研力量</a:t>
              </a:r>
              <a:endParaRPr kumimoji="1" lang="zh-CN" altLang="en-US" sz="2400">
                <a:latin typeface="Times New Roman" panose="02020603050405020304" pitchFamily="18" charset="0"/>
              </a:endParaRPr>
            </a:p>
          </p:txBody>
        </p:sp>
        <p:sp>
          <p:nvSpPr>
            <p:cNvPr id="24608" name="Rectangle 30"/>
            <p:cNvSpPr>
              <a:spLocks noChangeArrowheads="1"/>
            </p:cNvSpPr>
            <p:nvPr/>
          </p:nvSpPr>
          <p:spPr bwMode="auto">
            <a:xfrm>
              <a:off x="1884" y="3109"/>
              <a:ext cx="768" cy="2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科研成果</a:t>
              </a:r>
              <a:endParaRPr kumimoji="1" lang="zh-CN" altLang="en-US" sz="2400">
                <a:latin typeface="Times New Roman" panose="02020603050405020304" pitchFamily="18" charset="0"/>
              </a:endParaRPr>
            </a:p>
          </p:txBody>
        </p:sp>
        <p:sp>
          <p:nvSpPr>
            <p:cNvPr id="24609" name="Line 31"/>
            <p:cNvSpPr>
              <a:spLocks noChangeShapeType="1"/>
            </p:cNvSpPr>
            <p:nvPr/>
          </p:nvSpPr>
          <p:spPr bwMode="auto">
            <a:xfrm>
              <a:off x="4763" y="1857"/>
              <a:ext cx="226" cy="1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610" name="Line 32"/>
            <p:cNvSpPr>
              <a:spLocks noChangeShapeType="1"/>
            </p:cNvSpPr>
            <p:nvPr/>
          </p:nvSpPr>
          <p:spPr bwMode="auto">
            <a:xfrm flipV="1">
              <a:off x="4536" y="1744"/>
              <a:ext cx="1" cy="33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611" name="Line 33"/>
            <p:cNvSpPr>
              <a:spLocks noChangeShapeType="1"/>
            </p:cNvSpPr>
            <p:nvPr/>
          </p:nvSpPr>
          <p:spPr bwMode="auto">
            <a:xfrm flipH="1">
              <a:off x="4763" y="2537"/>
              <a:ext cx="113" cy="22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612" name="Line 34"/>
            <p:cNvSpPr>
              <a:spLocks noChangeShapeType="1"/>
            </p:cNvSpPr>
            <p:nvPr/>
          </p:nvSpPr>
          <p:spPr bwMode="auto">
            <a:xfrm flipH="1">
              <a:off x="4876" y="2763"/>
              <a:ext cx="227" cy="227"/>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4613" name="Line 35"/>
            <p:cNvSpPr>
              <a:spLocks noChangeShapeType="1"/>
            </p:cNvSpPr>
            <p:nvPr/>
          </p:nvSpPr>
          <p:spPr bwMode="auto">
            <a:xfrm flipV="1">
              <a:off x="4989" y="2537"/>
              <a:ext cx="228" cy="11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grpSp>
      <p:sp>
        <p:nvSpPr>
          <p:cNvPr id="37" name="灯片编号占位符 36"/>
          <p:cNvSpPr>
            <a:spLocks noGrp="1"/>
          </p:cNvSpPr>
          <p:nvPr>
            <p:ph type="sldNum" sz="quarter" idx="11"/>
          </p:nvPr>
        </p:nvSpPr>
        <p:spPr/>
        <p:txBody>
          <a:bodyPr/>
          <a:lstStyle/>
          <a:p>
            <a:fld id="{10EA594A-3D0D-4F31-8FE1-19C2C23DDD1C}" type="slidenum">
              <a:rPr lang="en-US" altLang="zh-CN" smtClean="0"/>
              <a:pPr/>
              <a:t>19</a:t>
            </a:fld>
            <a:endParaRPr lang="en-US" altLang="zh-CN"/>
          </a:p>
        </p:txBody>
      </p:sp>
    </p:spTree>
    <p:extLst>
      <p:ext uri="{BB962C8B-B14F-4D97-AF65-F5344CB8AC3E}">
        <p14:creationId xmlns="" xmlns:p14="http://schemas.microsoft.com/office/powerpoint/2010/main" val="3375010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304800" y="152400"/>
            <a:ext cx="8458200" cy="569913"/>
          </a:xfrm>
        </p:spPr>
        <p:txBody>
          <a:bodyPr/>
          <a:lstStyle/>
          <a:p>
            <a:r>
              <a:rPr lang="zh-CN" altLang="en-US" dirty="0" smtClean="0"/>
              <a:t>目   录  </a:t>
            </a:r>
            <a:endParaRPr lang="en-US" altLang="zh-CN" dirty="0"/>
          </a:p>
        </p:txBody>
      </p:sp>
      <p:sp>
        <p:nvSpPr>
          <p:cNvPr id="89091" name="Text Box 3"/>
          <p:cNvSpPr txBox="1">
            <a:spLocks noChangeArrowheads="1"/>
          </p:cNvSpPr>
          <p:nvPr/>
        </p:nvSpPr>
        <p:spPr bwMode="auto">
          <a:xfrm>
            <a:off x="1660525" y="722313"/>
            <a:ext cx="184150" cy="366712"/>
          </a:xfrm>
          <a:prstGeom prst="rect">
            <a:avLst/>
          </a:prstGeom>
          <a:noFill/>
          <a:ln w="9525">
            <a:noFill/>
            <a:miter lim="800000"/>
            <a:headEnd/>
            <a:tailEnd/>
          </a:ln>
          <a:effectLst/>
        </p:spPr>
        <p:txBody>
          <a:bodyPr wrap="none">
            <a:spAutoFit/>
          </a:bodyPr>
          <a:lstStyle/>
          <a:p>
            <a:endParaRPr lang="zh-CN" altLang="zh-CN"/>
          </a:p>
        </p:txBody>
      </p:sp>
      <p:sp>
        <p:nvSpPr>
          <p:cNvPr id="89134" name="AutoShape 46"/>
          <p:cNvSpPr>
            <a:spLocks noChangeArrowheads="1"/>
          </p:cNvSpPr>
          <p:nvPr/>
        </p:nvSpPr>
        <p:spPr bwMode="ltGray">
          <a:xfrm rot="5400000">
            <a:off x="-2422526" y="14747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endParaRPr lang="zh-CN" altLang="en-US"/>
          </a:p>
        </p:txBody>
      </p:sp>
      <p:sp>
        <p:nvSpPr>
          <p:cNvPr id="89135" name="AutoShape 47"/>
          <p:cNvSpPr>
            <a:spLocks noChangeArrowheads="1"/>
          </p:cNvSpPr>
          <p:nvPr/>
        </p:nvSpPr>
        <p:spPr bwMode="ltGray">
          <a:xfrm rot="5400000" flipH="1">
            <a:off x="-2016918" y="19105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endParaRPr lang="zh-CN" altLang="en-US"/>
          </a:p>
        </p:txBody>
      </p:sp>
      <p:sp>
        <p:nvSpPr>
          <p:cNvPr id="89138" name="AutoShape 50"/>
          <p:cNvSpPr>
            <a:spLocks noChangeArrowheads="1"/>
          </p:cNvSpPr>
          <p:nvPr/>
        </p:nvSpPr>
        <p:spPr bwMode="gray">
          <a:xfrm>
            <a:off x="2295540" y="4643446"/>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三、可行性研究</a:t>
            </a:r>
            <a:endParaRPr lang="en-US" altLang="zh-CN" b="1" dirty="0">
              <a:solidFill>
                <a:schemeClr val="tx2"/>
              </a:solidFill>
              <a:latin typeface="微软雅黑" pitchFamily="34" charset="-122"/>
              <a:ea typeface="微软雅黑" pitchFamily="34" charset="-122"/>
            </a:endParaRPr>
          </a:p>
        </p:txBody>
      </p:sp>
      <p:sp>
        <p:nvSpPr>
          <p:cNvPr id="89139" name="AutoShape 51"/>
          <p:cNvSpPr>
            <a:spLocks noChangeArrowheads="1"/>
          </p:cNvSpPr>
          <p:nvPr/>
        </p:nvSpPr>
        <p:spPr bwMode="gray">
          <a:xfrm>
            <a:off x="2438416" y="3573016"/>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二</a:t>
            </a:r>
            <a:r>
              <a:rPr lang="zh-CN" altLang="en-US" b="1" dirty="0">
                <a:solidFill>
                  <a:schemeClr val="tx2"/>
                </a:solidFill>
                <a:latin typeface="微软雅黑" pitchFamily="34" charset="-122"/>
                <a:ea typeface="微软雅黑" pitchFamily="34" charset="-122"/>
              </a:rPr>
              <a:t>、信息系统</a:t>
            </a:r>
            <a:r>
              <a:rPr lang="zh-CN" altLang="en-US" b="1" dirty="0" smtClean="0">
                <a:solidFill>
                  <a:schemeClr val="tx2"/>
                </a:solidFill>
                <a:latin typeface="微软雅黑" pitchFamily="34" charset="-122"/>
                <a:ea typeface="微软雅黑" pitchFamily="34" charset="-122"/>
              </a:rPr>
              <a:t>总体规划的方法</a:t>
            </a:r>
            <a:endParaRPr lang="en-US" altLang="zh-CN" b="1" dirty="0">
              <a:solidFill>
                <a:schemeClr val="tx2"/>
              </a:solidFill>
              <a:latin typeface="微软雅黑" pitchFamily="34" charset="-122"/>
              <a:ea typeface="微软雅黑" pitchFamily="34" charset="-122"/>
            </a:endParaRPr>
          </a:p>
        </p:txBody>
      </p:sp>
      <p:sp>
        <p:nvSpPr>
          <p:cNvPr id="89140" name="AutoShape 52"/>
          <p:cNvSpPr>
            <a:spLocks noChangeArrowheads="1"/>
          </p:cNvSpPr>
          <p:nvPr/>
        </p:nvSpPr>
        <p:spPr bwMode="gray">
          <a:xfrm>
            <a:off x="2224102" y="2492372"/>
            <a:ext cx="4419600" cy="508000"/>
          </a:xfrm>
          <a:prstGeom prst="roundRect">
            <a:avLst>
              <a:gd name="adj" fmla="val 50000"/>
            </a:avLst>
          </a:prstGeom>
          <a:noFill/>
          <a:ln w="28575" algn="ctr">
            <a:solidFill>
              <a:schemeClr val="bg2"/>
            </a:solidFill>
            <a:round/>
            <a:headEnd/>
            <a:tailEnd/>
          </a:ln>
          <a:effectLst/>
        </p:spPr>
        <p:txBody>
          <a:bodyPr wrap="none" anchor="ctr"/>
          <a:lstStyle/>
          <a:p>
            <a:pPr eaLnBrk="0" hangingPunct="0"/>
            <a:r>
              <a:rPr lang="zh-CN" altLang="en-US" b="1" dirty="0" smtClean="0">
                <a:solidFill>
                  <a:schemeClr val="tx2"/>
                </a:solidFill>
                <a:latin typeface="微软雅黑" pitchFamily="34" charset="-122"/>
                <a:ea typeface="微软雅黑" pitchFamily="34" charset="-122"/>
              </a:rPr>
              <a:t>一、信息系统总体规划</a:t>
            </a:r>
            <a:r>
              <a:rPr lang="zh-CN" altLang="en-US" b="1" dirty="0">
                <a:solidFill>
                  <a:schemeClr val="tx2"/>
                </a:solidFill>
                <a:latin typeface="微软雅黑" pitchFamily="34" charset="-122"/>
                <a:ea typeface="微软雅黑" pitchFamily="34" charset="-122"/>
              </a:rPr>
              <a:t>概述</a:t>
            </a:r>
            <a:endParaRPr lang="en-US" altLang="zh-CN" b="1" dirty="0">
              <a:solidFill>
                <a:schemeClr val="tx2"/>
              </a:solidFill>
              <a:latin typeface="微软雅黑" pitchFamily="34" charset="-122"/>
              <a:ea typeface="微软雅黑" pitchFamily="34" charset="-122"/>
            </a:endParaRPr>
          </a:p>
        </p:txBody>
      </p:sp>
      <p:grpSp>
        <p:nvGrpSpPr>
          <p:cNvPr id="2" name="Group 53"/>
          <p:cNvGrpSpPr>
            <a:grpSpLocks/>
          </p:cNvGrpSpPr>
          <p:nvPr/>
        </p:nvGrpSpPr>
        <p:grpSpPr bwMode="auto">
          <a:xfrm>
            <a:off x="1906602" y="2581272"/>
            <a:ext cx="381000" cy="381000"/>
            <a:chOff x="2078" y="1680"/>
            <a:chExt cx="1615" cy="1615"/>
          </a:xfrm>
        </p:grpSpPr>
        <p:sp>
          <p:nvSpPr>
            <p:cNvPr id="89142" name="Oval 54"/>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43" name="Oval 55"/>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44" name="Oval 56"/>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45" name="Oval 57"/>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w="38100" algn="ctr">
              <a:noFill/>
              <a:round/>
              <a:headEnd/>
              <a:tailEnd/>
            </a:ln>
            <a:effectLst/>
          </p:spPr>
          <p:txBody>
            <a:bodyPr wrap="none" anchor="ctr">
              <a:spAutoFit/>
            </a:bodyPr>
            <a:lstStyle/>
            <a:p>
              <a:endParaRPr lang="zh-CN" altLang="en-US"/>
            </a:p>
          </p:txBody>
        </p:sp>
        <p:sp>
          <p:nvSpPr>
            <p:cNvPr id="89146" name="Oval 58"/>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47" name="Oval 59"/>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3" name="Group 60"/>
          <p:cNvGrpSpPr>
            <a:grpSpLocks/>
          </p:cNvGrpSpPr>
          <p:nvPr/>
        </p:nvGrpSpPr>
        <p:grpSpPr bwMode="auto">
          <a:xfrm>
            <a:off x="2133616" y="3679379"/>
            <a:ext cx="381000" cy="381000"/>
            <a:chOff x="2078" y="1680"/>
            <a:chExt cx="1615" cy="1615"/>
          </a:xfrm>
        </p:grpSpPr>
        <p:sp>
          <p:nvSpPr>
            <p:cNvPr id="89149" name="Oval 61"/>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0" name="Oval 62"/>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1" name="Oval 63"/>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2" name="Oval 64"/>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w="38100" algn="ctr">
              <a:noFill/>
              <a:round/>
              <a:headEnd/>
              <a:tailEnd/>
            </a:ln>
            <a:effectLst/>
          </p:spPr>
          <p:txBody>
            <a:bodyPr wrap="none" anchor="ctr">
              <a:spAutoFit/>
            </a:bodyPr>
            <a:lstStyle/>
            <a:p>
              <a:endParaRPr lang="zh-CN" altLang="en-US"/>
            </a:p>
          </p:txBody>
        </p:sp>
        <p:sp>
          <p:nvSpPr>
            <p:cNvPr id="89153" name="Oval 65"/>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54" name="Oval 66"/>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w="38100" algn="ctr">
              <a:noFill/>
              <a:round/>
              <a:headEnd/>
              <a:tailEnd/>
            </a:ln>
            <a:effectLst/>
          </p:spPr>
          <p:txBody>
            <a:bodyPr anchor="ctr">
              <a:spAutoFit/>
            </a:bodyPr>
            <a:lstStyle/>
            <a:p>
              <a:endParaRPr lang="zh-CN" altLang="en-US"/>
            </a:p>
          </p:txBody>
        </p:sp>
      </p:grpSp>
      <p:grpSp>
        <p:nvGrpSpPr>
          <p:cNvPr id="4" name="Group 67"/>
          <p:cNvGrpSpPr>
            <a:grpSpLocks/>
          </p:cNvGrpSpPr>
          <p:nvPr/>
        </p:nvGrpSpPr>
        <p:grpSpPr bwMode="auto">
          <a:xfrm>
            <a:off x="1990740" y="4719646"/>
            <a:ext cx="381000" cy="381000"/>
            <a:chOff x="2078" y="1680"/>
            <a:chExt cx="1615" cy="1615"/>
          </a:xfrm>
        </p:grpSpPr>
        <p:sp>
          <p:nvSpPr>
            <p:cNvPr id="89156" name="Oval 68"/>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57150" algn="ctr">
              <a:noFill/>
              <a:round/>
              <a:headEnd/>
              <a:tailEnd/>
            </a:ln>
            <a:effectLst/>
          </p:spPr>
          <p:txBody>
            <a:bodyPr wrap="none" anchor="ctr"/>
            <a:lstStyle/>
            <a:p>
              <a:endParaRPr lang="zh-CN" altLang="en-US"/>
            </a:p>
          </p:txBody>
        </p:sp>
        <p:sp>
          <p:nvSpPr>
            <p:cNvPr id="89157" name="Oval 69"/>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w="9525" algn="ctr">
              <a:noFill/>
              <a:round/>
              <a:headEnd/>
              <a:tailEnd/>
            </a:ln>
            <a:effectLst/>
          </p:spPr>
          <p:txBody>
            <a:bodyPr wrap="none" anchor="ctr"/>
            <a:lstStyle/>
            <a:p>
              <a:endParaRPr lang="zh-CN" altLang="en-US"/>
            </a:p>
          </p:txBody>
        </p:sp>
        <p:sp>
          <p:nvSpPr>
            <p:cNvPr id="89158" name="Oval 70"/>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endParaRPr lang="zh-CN" altLang="en-US"/>
            </a:p>
          </p:txBody>
        </p:sp>
        <p:sp>
          <p:nvSpPr>
            <p:cNvPr id="89159" name="Oval 71"/>
            <p:cNvSpPr>
              <a:spLocks noChangeArrowheads="1"/>
            </p:cNvSpPr>
            <p:nvPr/>
          </p:nvSpPr>
          <p:spPr bwMode="gray">
            <a:xfrm>
              <a:off x="2254" y="1856"/>
              <a:ext cx="1262" cy="1264"/>
            </a:xfrm>
            <a:prstGeom prst="ellipse">
              <a:avLst/>
            </a:prstGeom>
            <a:gradFill rotWithShape="1">
              <a:gsLst>
                <a:gs pos="0">
                  <a:srgbClr val="21B3E1"/>
                </a:gs>
                <a:gs pos="100000">
                  <a:srgbClr val="21B3E1">
                    <a:gamma/>
                    <a:shade val="46275"/>
                    <a:invGamma/>
                  </a:srgbClr>
                </a:gs>
              </a:gsLst>
              <a:lin ang="5400000" scaled="1"/>
            </a:gradFill>
            <a:ln w="38100" algn="ctr">
              <a:noFill/>
              <a:round/>
              <a:headEnd/>
              <a:tailEnd/>
            </a:ln>
            <a:effectLst/>
          </p:spPr>
          <p:txBody>
            <a:bodyPr wrap="none" anchor="ctr">
              <a:spAutoFit/>
            </a:bodyPr>
            <a:lstStyle/>
            <a:p>
              <a:endParaRPr lang="zh-CN" altLang="en-US"/>
            </a:p>
          </p:txBody>
        </p:sp>
        <p:sp>
          <p:nvSpPr>
            <p:cNvPr id="89160" name="Oval 72"/>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endParaRPr lang="zh-CN" altLang="en-US"/>
            </a:p>
          </p:txBody>
        </p:sp>
        <p:sp>
          <p:nvSpPr>
            <p:cNvPr id="89161" name="Oval 73"/>
            <p:cNvSpPr>
              <a:spLocks noChangeArrowheads="1"/>
            </p:cNvSpPr>
            <p:nvPr/>
          </p:nvSpPr>
          <p:spPr bwMode="gray">
            <a:xfrm>
              <a:off x="2337" y="1939"/>
              <a:ext cx="1096" cy="1098"/>
            </a:xfrm>
            <a:prstGeom prst="ellipse">
              <a:avLst/>
            </a:prstGeom>
            <a:gradFill rotWithShape="1">
              <a:gsLst>
                <a:gs pos="0">
                  <a:srgbClr val="21B3E1"/>
                </a:gs>
                <a:gs pos="100000">
                  <a:srgbClr val="21B3E1">
                    <a:gamma/>
                    <a:shade val="48627"/>
                    <a:invGamma/>
                  </a:srgbClr>
                </a:gs>
              </a:gsLst>
              <a:lin ang="2700000" scaled="1"/>
            </a:gradFill>
            <a:ln w="38100" algn="ctr">
              <a:noFill/>
              <a:round/>
              <a:headEnd/>
              <a:tailEnd/>
            </a:ln>
            <a:effectLst/>
          </p:spPr>
          <p:txBody>
            <a:bodyPr anchor="ctr">
              <a:spAutoFit/>
            </a:bodyPr>
            <a:lstStyle/>
            <a:p>
              <a:endParaRPr lang="zh-CN" altLang="en-US"/>
            </a:p>
          </p:txBody>
        </p:sp>
      </p:grpSp>
      <p:sp>
        <p:nvSpPr>
          <p:cNvPr id="48" name="灯片编号占位符 47"/>
          <p:cNvSpPr>
            <a:spLocks noGrp="1"/>
          </p:cNvSpPr>
          <p:nvPr>
            <p:ph type="sldNum" sz="quarter" idx="11"/>
          </p:nvPr>
        </p:nvSpPr>
        <p:spPr/>
        <p:txBody>
          <a:bodyPr/>
          <a:lstStyle/>
          <a:p>
            <a:fld id="{10EA594A-3D0D-4F31-8FE1-19C2C23DDD1C}" type="slidenum">
              <a:rPr lang="en-US" altLang="zh-CN" smtClean="0"/>
              <a:pPr/>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title"/>
          </p:nvPr>
        </p:nvSpPr>
        <p:spPr>
          <a:xfrm>
            <a:off x="1403350" y="1052513"/>
            <a:ext cx="5256213" cy="495300"/>
          </a:xfrm>
        </p:spPr>
        <p:txBody>
          <a:bodyPr/>
          <a:lstStyle/>
          <a:p>
            <a:pPr algn="l" eaLnBrk="1" hangingPunct="1"/>
            <a:r>
              <a:rPr lang="zh-CN" altLang="en-US" sz="2800" b="1" dirty="0" smtClean="0">
                <a:solidFill>
                  <a:schemeClr val="tx1"/>
                </a:solidFill>
                <a:latin typeface="楷体_GB2312" pitchFamily="49" charset="-122"/>
                <a:ea typeface="楷体_GB2312" pitchFamily="49" charset="-122"/>
              </a:rPr>
              <a:t>关键成功因素法举例</a:t>
            </a:r>
          </a:p>
        </p:txBody>
      </p:sp>
      <p:sp>
        <p:nvSpPr>
          <p:cNvPr id="25604" name="Rectangle 2"/>
          <p:cNvSpPr>
            <a:spLocks noChangeArrowheads="1"/>
          </p:cNvSpPr>
          <p:nvPr/>
        </p:nvSpPr>
        <p:spPr bwMode="auto">
          <a:xfrm>
            <a:off x="611188" y="1700213"/>
            <a:ext cx="8281987" cy="4392612"/>
          </a:xfrm>
          <a:prstGeom prst="rect">
            <a:avLst/>
          </a:prstGeom>
          <a:noFill/>
          <a:ln>
            <a:noFill/>
          </a:ln>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grpSp>
        <p:nvGrpSpPr>
          <p:cNvPr id="25605" name="Group 4"/>
          <p:cNvGrpSpPr>
            <a:grpSpLocks/>
          </p:cNvGrpSpPr>
          <p:nvPr/>
        </p:nvGrpSpPr>
        <p:grpSpPr bwMode="auto">
          <a:xfrm>
            <a:off x="795338" y="2136775"/>
            <a:ext cx="7380287" cy="3773488"/>
            <a:chOff x="501" y="1346"/>
            <a:chExt cx="4649" cy="2377"/>
          </a:xfrm>
        </p:grpSpPr>
        <p:sp>
          <p:nvSpPr>
            <p:cNvPr id="25608" name="Freeform 5"/>
            <p:cNvSpPr>
              <a:spLocks/>
            </p:cNvSpPr>
            <p:nvPr/>
          </p:nvSpPr>
          <p:spPr bwMode="auto">
            <a:xfrm>
              <a:off x="727" y="1555"/>
              <a:ext cx="226" cy="1813"/>
            </a:xfrm>
            <a:custGeom>
              <a:avLst/>
              <a:gdLst>
                <a:gd name="T0" fmla="*/ 68 w 226"/>
                <a:gd name="T1" fmla="*/ 1813 h 1813"/>
                <a:gd name="T2" fmla="*/ 159 w 226"/>
                <a:gd name="T3" fmla="*/ 1813 h 1813"/>
                <a:gd name="T4" fmla="*/ 174 w 226"/>
                <a:gd name="T5" fmla="*/ 1811 h 1813"/>
                <a:gd name="T6" fmla="*/ 188 w 226"/>
                <a:gd name="T7" fmla="*/ 1806 h 1813"/>
                <a:gd name="T8" fmla="*/ 201 w 226"/>
                <a:gd name="T9" fmla="*/ 1799 h 1813"/>
                <a:gd name="T10" fmla="*/ 212 w 226"/>
                <a:gd name="T11" fmla="*/ 1787 h 1813"/>
                <a:gd name="T12" fmla="*/ 220 w 226"/>
                <a:gd name="T13" fmla="*/ 1775 h 1813"/>
                <a:gd name="T14" fmla="*/ 225 w 226"/>
                <a:gd name="T15" fmla="*/ 1760 h 1813"/>
                <a:gd name="T16" fmla="*/ 226 w 226"/>
                <a:gd name="T17" fmla="*/ 1745 h 1813"/>
                <a:gd name="T18" fmla="*/ 226 w 226"/>
                <a:gd name="T19" fmla="*/ 68 h 1813"/>
                <a:gd name="T20" fmla="*/ 225 w 226"/>
                <a:gd name="T21" fmla="*/ 53 h 1813"/>
                <a:gd name="T22" fmla="*/ 220 w 226"/>
                <a:gd name="T23" fmla="*/ 38 h 1813"/>
                <a:gd name="T24" fmla="*/ 212 w 226"/>
                <a:gd name="T25" fmla="*/ 26 h 1813"/>
                <a:gd name="T26" fmla="*/ 201 w 226"/>
                <a:gd name="T27" fmla="*/ 15 h 1813"/>
                <a:gd name="T28" fmla="*/ 188 w 226"/>
                <a:gd name="T29" fmla="*/ 7 h 1813"/>
                <a:gd name="T30" fmla="*/ 174 w 226"/>
                <a:gd name="T31" fmla="*/ 2 h 1813"/>
                <a:gd name="T32" fmla="*/ 159 w 226"/>
                <a:gd name="T33" fmla="*/ 0 h 1813"/>
                <a:gd name="T34" fmla="*/ 68 w 226"/>
                <a:gd name="T35" fmla="*/ 0 h 1813"/>
                <a:gd name="T36" fmla="*/ 53 w 226"/>
                <a:gd name="T37" fmla="*/ 2 h 1813"/>
                <a:gd name="T38" fmla="*/ 38 w 226"/>
                <a:gd name="T39" fmla="*/ 7 h 1813"/>
                <a:gd name="T40" fmla="*/ 26 w 226"/>
                <a:gd name="T41" fmla="*/ 15 h 1813"/>
                <a:gd name="T42" fmla="*/ 15 w 226"/>
                <a:gd name="T43" fmla="*/ 26 h 1813"/>
                <a:gd name="T44" fmla="*/ 6 w 226"/>
                <a:gd name="T45" fmla="*/ 38 h 1813"/>
                <a:gd name="T46" fmla="*/ 2 w 226"/>
                <a:gd name="T47" fmla="*/ 53 h 1813"/>
                <a:gd name="T48" fmla="*/ 0 w 226"/>
                <a:gd name="T49" fmla="*/ 68 h 1813"/>
                <a:gd name="T50" fmla="*/ 0 w 226"/>
                <a:gd name="T51" fmla="*/ 1745 h 1813"/>
                <a:gd name="T52" fmla="*/ 2 w 226"/>
                <a:gd name="T53" fmla="*/ 1760 h 1813"/>
                <a:gd name="T54" fmla="*/ 6 w 226"/>
                <a:gd name="T55" fmla="*/ 1775 h 1813"/>
                <a:gd name="T56" fmla="*/ 15 w 226"/>
                <a:gd name="T57" fmla="*/ 1787 h 1813"/>
                <a:gd name="T58" fmla="*/ 26 w 226"/>
                <a:gd name="T59" fmla="*/ 1799 h 1813"/>
                <a:gd name="T60" fmla="*/ 38 w 226"/>
                <a:gd name="T61" fmla="*/ 1806 h 1813"/>
                <a:gd name="T62" fmla="*/ 53 w 226"/>
                <a:gd name="T63" fmla="*/ 1811 h 1813"/>
                <a:gd name="T64" fmla="*/ 68 w 226"/>
                <a:gd name="T65" fmla="*/ 1813 h 18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813"/>
                <a:gd name="T101" fmla="*/ 226 w 226"/>
                <a:gd name="T102" fmla="*/ 1813 h 18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813">
                  <a:moveTo>
                    <a:pt x="68" y="1813"/>
                  </a:moveTo>
                  <a:lnTo>
                    <a:pt x="159" y="1813"/>
                  </a:lnTo>
                  <a:lnTo>
                    <a:pt x="174" y="1811"/>
                  </a:lnTo>
                  <a:lnTo>
                    <a:pt x="188" y="1806"/>
                  </a:lnTo>
                  <a:lnTo>
                    <a:pt x="201" y="1799"/>
                  </a:lnTo>
                  <a:lnTo>
                    <a:pt x="212" y="1787"/>
                  </a:lnTo>
                  <a:lnTo>
                    <a:pt x="220" y="1775"/>
                  </a:lnTo>
                  <a:lnTo>
                    <a:pt x="225" y="1760"/>
                  </a:lnTo>
                  <a:lnTo>
                    <a:pt x="226" y="1745"/>
                  </a:lnTo>
                  <a:lnTo>
                    <a:pt x="226" y="68"/>
                  </a:lnTo>
                  <a:lnTo>
                    <a:pt x="225" y="53"/>
                  </a:lnTo>
                  <a:lnTo>
                    <a:pt x="220" y="38"/>
                  </a:lnTo>
                  <a:lnTo>
                    <a:pt x="212" y="26"/>
                  </a:lnTo>
                  <a:lnTo>
                    <a:pt x="201" y="15"/>
                  </a:lnTo>
                  <a:lnTo>
                    <a:pt x="188" y="7"/>
                  </a:lnTo>
                  <a:lnTo>
                    <a:pt x="174" y="2"/>
                  </a:lnTo>
                  <a:lnTo>
                    <a:pt x="159" y="0"/>
                  </a:lnTo>
                  <a:lnTo>
                    <a:pt x="68" y="0"/>
                  </a:lnTo>
                  <a:lnTo>
                    <a:pt x="53" y="2"/>
                  </a:lnTo>
                  <a:lnTo>
                    <a:pt x="38" y="7"/>
                  </a:lnTo>
                  <a:lnTo>
                    <a:pt x="26" y="15"/>
                  </a:lnTo>
                  <a:lnTo>
                    <a:pt x="15" y="26"/>
                  </a:lnTo>
                  <a:lnTo>
                    <a:pt x="6" y="38"/>
                  </a:lnTo>
                  <a:lnTo>
                    <a:pt x="2" y="53"/>
                  </a:lnTo>
                  <a:lnTo>
                    <a:pt x="0" y="68"/>
                  </a:lnTo>
                  <a:lnTo>
                    <a:pt x="0" y="1745"/>
                  </a:lnTo>
                  <a:lnTo>
                    <a:pt x="2" y="1760"/>
                  </a:lnTo>
                  <a:lnTo>
                    <a:pt x="6" y="1775"/>
                  </a:lnTo>
                  <a:lnTo>
                    <a:pt x="15" y="1787"/>
                  </a:lnTo>
                  <a:lnTo>
                    <a:pt x="26" y="1799"/>
                  </a:lnTo>
                  <a:lnTo>
                    <a:pt x="38" y="1806"/>
                  </a:lnTo>
                  <a:lnTo>
                    <a:pt x="53" y="1811"/>
                  </a:lnTo>
                  <a:lnTo>
                    <a:pt x="68" y="1813"/>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09" name="Freeform 6"/>
            <p:cNvSpPr>
              <a:spLocks/>
            </p:cNvSpPr>
            <p:nvPr/>
          </p:nvSpPr>
          <p:spPr bwMode="auto">
            <a:xfrm>
              <a:off x="659" y="1487"/>
              <a:ext cx="226" cy="1813"/>
            </a:xfrm>
            <a:custGeom>
              <a:avLst/>
              <a:gdLst>
                <a:gd name="T0" fmla="*/ 68 w 226"/>
                <a:gd name="T1" fmla="*/ 1813 h 1813"/>
                <a:gd name="T2" fmla="*/ 159 w 226"/>
                <a:gd name="T3" fmla="*/ 1813 h 1813"/>
                <a:gd name="T4" fmla="*/ 173 w 226"/>
                <a:gd name="T5" fmla="*/ 1811 h 1813"/>
                <a:gd name="T6" fmla="*/ 188 w 226"/>
                <a:gd name="T7" fmla="*/ 1806 h 1813"/>
                <a:gd name="T8" fmla="*/ 201 w 226"/>
                <a:gd name="T9" fmla="*/ 1798 h 1813"/>
                <a:gd name="T10" fmla="*/ 212 w 226"/>
                <a:gd name="T11" fmla="*/ 1787 h 1813"/>
                <a:gd name="T12" fmla="*/ 219 w 226"/>
                <a:gd name="T13" fmla="*/ 1774 h 1813"/>
                <a:gd name="T14" fmla="*/ 225 w 226"/>
                <a:gd name="T15" fmla="*/ 1760 h 1813"/>
                <a:gd name="T16" fmla="*/ 226 w 226"/>
                <a:gd name="T17" fmla="*/ 1745 h 1813"/>
                <a:gd name="T18" fmla="*/ 226 w 226"/>
                <a:gd name="T19" fmla="*/ 68 h 1813"/>
                <a:gd name="T20" fmla="*/ 225 w 226"/>
                <a:gd name="T21" fmla="*/ 53 h 1813"/>
                <a:gd name="T22" fmla="*/ 219 w 226"/>
                <a:gd name="T23" fmla="*/ 38 h 1813"/>
                <a:gd name="T24" fmla="*/ 212 w 226"/>
                <a:gd name="T25" fmla="*/ 26 h 1813"/>
                <a:gd name="T26" fmla="*/ 201 w 226"/>
                <a:gd name="T27" fmla="*/ 15 h 1813"/>
                <a:gd name="T28" fmla="*/ 188 w 226"/>
                <a:gd name="T29" fmla="*/ 7 h 1813"/>
                <a:gd name="T30" fmla="*/ 173 w 226"/>
                <a:gd name="T31" fmla="*/ 2 h 1813"/>
                <a:gd name="T32" fmla="*/ 159 w 226"/>
                <a:gd name="T33" fmla="*/ 0 h 1813"/>
                <a:gd name="T34" fmla="*/ 68 w 226"/>
                <a:gd name="T35" fmla="*/ 0 h 1813"/>
                <a:gd name="T36" fmla="*/ 52 w 226"/>
                <a:gd name="T37" fmla="*/ 2 h 1813"/>
                <a:gd name="T38" fmla="*/ 38 w 226"/>
                <a:gd name="T39" fmla="*/ 7 h 1813"/>
                <a:gd name="T40" fmla="*/ 25 w 226"/>
                <a:gd name="T41" fmla="*/ 15 h 1813"/>
                <a:gd name="T42" fmla="*/ 15 w 226"/>
                <a:gd name="T43" fmla="*/ 26 h 1813"/>
                <a:gd name="T44" fmla="*/ 6 w 226"/>
                <a:gd name="T45" fmla="*/ 38 h 1813"/>
                <a:gd name="T46" fmla="*/ 1 w 226"/>
                <a:gd name="T47" fmla="*/ 53 h 1813"/>
                <a:gd name="T48" fmla="*/ 0 w 226"/>
                <a:gd name="T49" fmla="*/ 68 h 1813"/>
                <a:gd name="T50" fmla="*/ 0 w 226"/>
                <a:gd name="T51" fmla="*/ 1745 h 1813"/>
                <a:gd name="T52" fmla="*/ 1 w 226"/>
                <a:gd name="T53" fmla="*/ 1760 h 1813"/>
                <a:gd name="T54" fmla="*/ 6 w 226"/>
                <a:gd name="T55" fmla="*/ 1774 h 1813"/>
                <a:gd name="T56" fmla="*/ 15 w 226"/>
                <a:gd name="T57" fmla="*/ 1787 h 1813"/>
                <a:gd name="T58" fmla="*/ 25 w 226"/>
                <a:gd name="T59" fmla="*/ 1798 h 1813"/>
                <a:gd name="T60" fmla="*/ 38 w 226"/>
                <a:gd name="T61" fmla="*/ 1806 h 1813"/>
                <a:gd name="T62" fmla="*/ 52 w 226"/>
                <a:gd name="T63" fmla="*/ 1811 h 1813"/>
                <a:gd name="T64" fmla="*/ 68 w 226"/>
                <a:gd name="T65" fmla="*/ 1813 h 181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26"/>
                <a:gd name="T100" fmla="*/ 0 h 1813"/>
                <a:gd name="T101" fmla="*/ 226 w 226"/>
                <a:gd name="T102" fmla="*/ 1813 h 181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26" h="1813">
                  <a:moveTo>
                    <a:pt x="68" y="1813"/>
                  </a:moveTo>
                  <a:lnTo>
                    <a:pt x="159" y="1813"/>
                  </a:lnTo>
                  <a:lnTo>
                    <a:pt x="173" y="1811"/>
                  </a:lnTo>
                  <a:lnTo>
                    <a:pt x="188" y="1806"/>
                  </a:lnTo>
                  <a:lnTo>
                    <a:pt x="201" y="1798"/>
                  </a:lnTo>
                  <a:lnTo>
                    <a:pt x="212" y="1787"/>
                  </a:lnTo>
                  <a:lnTo>
                    <a:pt x="219" y="1774"/>
                  </a:lnTo>
                  <a:lnTo>
                    <a:pt x="225" y="1760"/>
                  </a:lnTo>
                  <a:lnTo>
                    <a:pt x="226" y="1745"/>
                  </a:lnTo>
                  <a:lnTo>
                    <a:pt x="226" y="68"/>
                  </a:lnTo>
                  <a:lnTo>
                    <a:pt x="225" y="53"/>
                  </a:lnTo>
                  <a:lnTo>
                    <a:pt x="219" y="38"/>
                  </a:lnTo>
                  <a:lnTo>
                    <a:pt x="212" y="26"/>
                  </a:lnTo>
                  <a:lnTo>
                    <a:pt x="201" y="15"/>
                  </a:lnTo>
                  <a:lnTo>
                    <a:pt x="188" y="7"/>
                  </a:lnTo>
                  <a:lnTo>
                    <a:pt x="173" y="2"/>
                  </a:lnTo>
                  <a:lnTo>
                    <a:pt x="159" y="0"/>
                  </a:lnTo>
                  <a:lnTo>
                    <a:pt x="68" y="0"/>
                  </a:lnTo>
                  <a:lnTo>
                    <a:pt x="52" y="2"/>
                  </a:lnTo>
                  <a:lnTo>
                    <a:pt x="38" y="7"/>
                  </a:lnTo>
                  <a:lnTo>
                    <a:pt x="25" y="15"/>
                  </a:lnTo>
                  <a:lnTo>
                    <a:pt x="15" y="26"/>
                  </a:lnTo>
                  <a:lnTo>
                    <a:pt x="6" y="38"/>
                  </a:lnTo>
                  <a:lnTo>
                    <a:pt x="1" y="53"/>
                  </a:lnTo>
                  <a:lnTo>
                    <a:pt x="0" y="68"/>
                  </a:lnTo>
                  <a:lnTo>
                    <a:pt x="0" y="1745"/>
                  </a:lnTo>
                  <a:lnTo>
                    <a:pt x="1" y="1760"/>
                  </a:lnTo>
                  <a:lnTo>
                    <a:pt x="6" y="1774"/>
                  </a:lnTo>
                  <a:lnTo>
                    <a:pt x="15" y="1787"/>
                  </a:lnTo>
                  <a:lnTo>
                    <a:pt x="25" y="1798"/>
                  </a:lnTo>
                  <a:lnTo>
                    <a:pt x="38" y="1806"/>
                  </a:lnTo>
                  <a:lnTo>
                    <a:pt x="52" y="1811"/>
                  </a:lnTo>
                  <a:lnTo>
                    <a:pt x="68" y="1813"/>
                  </a:lnTo>
                  <a:close/>
                </a:path>
              </a:pathLst>
            </a:custGeom>
            <a:solidFill>
              <a:srgbClr val="FFFFFF"/>
            </a:solidFill>
            <a:ln w="9525">
              <a:solidFill>
                <a:srgbClr val="000000"/>
              </a:solidFill>
              <a:prstDash val="solid"/>
              <a:round/>
              <a:headEnd/>
              <a:tailEnd/>
            </a:ln>
          </p:spPr>
          <p:txBody>
            <a:bodyPr/>
            <a:lstStyle/>
            <a:p>
              <a:endParaRPr lang="en-US"/>
            </a:p>
          </p:txBody>
        </p:sp>
        <p:sp>
          <p:nvSpPr>
            <p:cNvPr id="25610" name="Rectangle 7"/>
            <p:cNvSpPr>
              <a:spLocks noChangeArrowheads="1"/>
            </p:cNvSpPr>
            <p:nvPr/>
          </p:nvSpPr>
          <p:spPr bwMode="auto">
            <a:xfrm>
              <a:off x="690" y="1710"/>
              <a:ext cx="288"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国</a:t>
              </a:r>
              <a:endParaRPr kumimoji="1" lang="zh-CN" altLang="en-US" sz="2400">
                <a:latin typeface="Times New Roman" panose="02020603050405020304" pitchFamily="18" charset="0"/>
              </a:endParaRPr>
            </a:p>
          </p:txBody>
        </p:sp>
        <p:sp>
          <p:nvSpPr>
            <p:cNvPr id="25611" name="Rectangle 8"/>
            <p:cNvSpPr>
              <a:spLocks noChangeArrowheads="1"/>
            </p:cNvSpPr>
            <p:nvPr/>
          </p:nvSpPr>
          <p:spPr bwMode="auto">
            <a:xfrm>
              <a:off x="690" y="1941"/>
              <a:ext cx="288"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际</a:t>
              </a:r>
              <a:endParaRPr kumimoji="1" lang="zh-CN" altLang="en-US" sz="2400">
                <a:latin typeface="Times New Roman" panose="02020603050405020304" pitchFamily="18" charset="0"/>
              </a:endParaRPr>
            </a:p>
          </p:txBody>
        </p:sp>
        <p:sp>
          <p:nvSpPr>
            <p:cNvPr id="25612" name="Rectangle 9"/>
            <p:cNvSpPr>
              <a:spLocks noChangeArrowheads="1"/>
            </p:cNvSpPr>
            <p:nvPr/>
          </p:nvSpPr>
          <p:spPr bwMode="auto">
            <a:xfrm>
              <a:off x="690" y="2171"/>
              <a:ext cx="288"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一</a:t>
              </a:r>
              <a:endParaRPr kumimoji="1" lang="zh-CN" altLang="en-US" sz="2400">
                <a:latin typeface="Times New Roman" panose="02020603050405020304" pitchFamily="18" charset="0"/>
              </a:endParaRPr>
            </a:p>
          </p:txBody>
        </p:sp>
        <p:sp>
          <p:nvSpPr>
            <p:cNvPr id="25613" name="Rectangle 10"/>
            <p:cNvSpPr>
              <a:spLocks noChangeArrowheads="1"/>
            </p:cNvSpPr>
            <p:nvPr/>
          </p:nvSpPr>
          <p:spPr bwMode="auto">
            <a:xfrm>
              <a:off x="690" y="2401"/>
              <a:ext cx="288"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dirty="0">
                  <a:solidFill>
                    <a:srgbClr val="000000"/>
                  </a:solidFill>
                  <a:latin typeface="幼圆" panose="02010509060101010101" pitchFamily="49" charset="-122"/>
                  <a:ea typeface="幼圆" panose="02010509060101010101" pitchFamily="49" charset="-122"/>
                </a:rPr>
                <a:t>流</a:t>
              </a:r>
              <a:endParaRPr kumimoji="1" lang="zh-CN" altLang="en-US" sz="2400" dirty="0">
                <a:latin typeface="Times New Roman" panose="02020603050405020304" pitchFamily="18" charset="0"/>
              </a:endParaRPr>
            </a:p>
          </p:txBody>
        </p:sp>
        <p:sp>
          <p:nvSpPr>
            <p:cNvPr id="25614" name="Rectangle 11"/>
            <p:cNvSpPr>
              <a:spLocks noChangeArrowheads="1"/>
            </p:cNvSpPr>
            <p:nvPr/>
          </p:nvSpPr>
          <p:spPr bwMode="auto">
            <a:xfrm>
              <a:off x="690" y="2631"/>
              <a:ext cx="288"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大</a:t>
              </a:r>
              <a:endParaRPr kumimoji="1" lang="zh-CN" altLang="en-US" sz="2400">
                <a:latin typeface="Times New Roman" panose="02020603050405020304" pitchFamily="18" charset="0"/>
              </a:endParaRPr>
            </a:p>
          </p:txBody>
        </p:sp>
        <p:sp>
          <p:nvSpPr>
            <p:cNvPr id="25615" name="Rectangle 12"/>
            <p:cNvSpPr>
              <a:spLocks noChangeArrowheads="1"/>
            </p:cNvSpPr>
            <p:nvPr/>
          </p:nvSpPr>
          <p:spPr bwMode="auto">
            <a:xfrm>
              <a:off x="690" y="2861"/>
              <a:ext cx="288"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学</a:t>
              </a:r>
              <a:endParaRPr kumimoji="1" lang="zh-CN" altLang="en-US" sz="2400">
                <a:latin typeface="Times New Roman" panose="02020603050405020304" pitchFamily="18" charset="0"/>
              </a:endParaRPr>
            </a:p>
          </p:txBody>
        </p:sp>
        <p:sp>
          <p:nvSpPr>
            <p:cNvPr id="25616" name="Freeform 13"/>
            <p:cNvSpPr>
              <a:spLocks/>
            </p:cNvSpPr>
            <p:nvPr/>
          </p:nvSpPr>
          <p:spPr bwMode="auto">
            <a:xfrm>
              <a:off x="1407" y="1555"/>
              <a:ext cx="908" cy="226"/>
            </a:xfrm>
            <a:custGeom>
              <a:avLst/>
              <a:gdLst>
                <a:gd name="T0" fmla="*/ 69 w 908"/>
                <a:gd name="T1" fmla="*/ 226 h 226"/>
                <a:gd name="T2" fmla="*/ 840 w 908"/>
                <a:gd name="T3" fmla="*/ 226 h 226"/>
                <a:gd name="T4" fmla="*/ 855 w 908"/>
                <a:gd name="T5" fmla="*/ 225 h 226"/>
                <a:gd name="T6" fmla="*/ 869 w 908"/>
                <a:gd name="T7" fmla="*/ 220 h 226"/>
                <a:gd name="T8" fmla="*/ 882 w 908"/>
                <a:gd name="T9" fmla="*/ 212 h 226"/>
                <a:gd name="T10" fmla="*/ 892 w 908"/>
                <a:gd name="T11" fmla="*/ 201 h 226"/>
                <a:gd name="T12" fmla="*/ 901 w 908"/>
                <a:gd name="T13" fmla="*/ 188 h 226"/>
                <a:gd name="T14" fmla="*/ 906 w 908"/>
                <a:gd name="T15" fmla="*/ 174 h 226"/>
                <a:gd name="T16" fmla="*/ 908 w 908"/>
                <a:gd name="T17" fmla="*/ 159 h 226"/>
                <a:gd name="T18" fmla="*/ 908 w 908"/>
                <a:gd name="T19" fmla="*/ 68 h 226"/>
                <a:gd name="T20" fmla="*/ 906 w 908"/>
                <a:gd name="T21" fmla="*/ 53 h 226"/>
                <a:gd name="T22" fmla="*/ 901 w 908"/>
                <a:gd name="T23" fmla="*/ 38 h 226"/>
                <a:gd name="T24" fmla="*/ 892 w 908"/>
                <a:gd name="T25" fmla="*/ 26 h 226"/>
                <a:gd name="T26" fmla="*/ 882 w 908"/>
                <a:gd name="T27" fmla="*/ 15 h 226"/>
                <a:gd name="T28" fmla="*/ 869 w 908"/>
                <a:gd name="T29" fmla="*/ 7 h 226"/>
                <a:gd name="T30" fmla="*/ 855 w 908"/>
                <a:gd name="T31" fmla="*/ 2 h 226"/>
                <a:gd name="T32" fmla="*/ 840 w 908"/>
                <a:gd name="T33" fmla="*/ 0 h 226"/>
                <a:gd name="T34" fmla="*/ 69 w 908"/>
                <a:gd name="T35" fmla="*/ 0 h 226"/>
                <a:gd name="T36" fmla="*/ 53 w 908"/>
                <a:gd name="T37" fmla="*/ 2 h 226"/>
                <a:gd name="T38" fmla="*/ 39 w 908"/>
                <a:gd name="T39" fmla="*/ 7 h 226"/>
                <a:gd name="T40" fmla="*/ 26 w 908"/>
                <a:gd name="T41" fmla="*/ 15 h 226"/>
                <a:gd name="T42" fmla="*/ 15 w 908"/>
                <a:gd name="T43" fmla="*/ 26 h 226"/>
                <a:gd name="T44" fmla="*/ 7 w 908"/>
                <a:gd name="T45" fmla="*/ 38 h 226"/>
                <a:gd name="T46" fmla="*/ 2 w 908"/>
                <a:gd name="T47" fmla="*/ 53 h 226"/>
                <a:gd name="T48" fmla="*/ 0 w 908"/>
                <a:gd name="T49" fmla="*/ 68 h 226"/>
                <a:gd name="T50" fmla="*/ 0 w 908"/>
                <a:gd name="T51" fmla="*/ 159 h 226"/>
                <a:gd name="T52" fmla="*/ 2 w 908"/>
                <a:gd name="T53" fmla="*/ 174 h 226"/>
                <a:gd name="T54" fmla="*/ 7 w 908"/>
                <a:gd name="T55" fmla="*/ 188 h 226"/>
                <a:gd name="T56" fmla="*/ 15 w 908"/>
                <a:gd name="T57" fmla="*/ 201 h 226"/>
                <a:gd name="T58" fmla="*/ 26 w 908"/>
                <a:gd name="T59" fmla="*/ 212 h 226"/>
                <a:gd name="T60" fmla="*/ 39 w 908"/>
                <a:gd name="T61" fmla="*/ 220 h 226"/>
                <a:gd name="T62" fmla="*/ 53 w 908"/>
                <a:gd name="T63" fmla="*/ 225 h 226"/>
                <a:gd name="T64" fmla="*/ 69 w 908"/>
                <a:gd name="T65" fmla="*/ 22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8"/>
                <a:gd name="T100" fmla="*/ 0 h 226"/>
                <a:gd name="T101" fmla="*/ 908 w 908"/>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8" h="226">
                  <a:moveTo>
                    <a:pt x="69" y="226"/>
                  </a:moveTo>
                  <a:lnTo>
                    <a:pt x="840" y="226"/>
                  </a:lnTo>
                  <a:lnTo>
                    <a:pt x="855" y="225"/>
                  </a:lnTo>
                  <a:lnTo>
                    <a:pt x="869" y="220"/>
                  </a:lnTo>
                  <a:lnTo>
                    <a:pt x="882" y="212"/>
                  </a:lnTo>
                  <a:lnTo>
                    <a:pt x="892" y="201"/>
                  </a:lnTo>
                  <a:lnTo>
                    <a:pt x="901" y="188"/>
                  </a:lnTo>
                  <a:lnTo>
                    <a:pt x="906" y="174"/>
                  </a:lnTo>
                  <a:lnTo>
                    <a:pt x="908" y="159"/>
                  </a:lnTo>
                  <a:lnTo>
                    <a:pt x="908" y="68"/>
                  </a:lnTo>
                  <a:lnTo>
                    <a:pt x="906" y="53"/>
                  </a:lnTo>
                  <a:lnTo>
                    <a:pt x="901" y="38"/>
                  </a:lnTo>
                  <a:lnTo>
                    <a:pt x="892" y="26"/>
                  </a:lnTo>
                  <a:lnTo>
                    <a:pt x="882" y="15"/>
                  </a:lnTo>
                  <a:lnTo>
                    <a:pt x="869" y="7"/>
                  </a:lnTo>
                  <a:lnTo>
                    <a:pt x="855" y="2"/>
                  </a:lnTo>
                  <a:lnTo>
                    <a:pt x="840" y="0"/>
                  </a:lnTo>
                  <a:lnTo>
                    <a:pt x="69" y="0"/>
                  </a:lnTo>
                  <a:lnTo>
                    <a:pt x="53" y="2"/>
                  </a:lnTo>
                  <a:lnTo>
                    <a:pt x="39" y="7"/>
                  </a:lnTo>
                  <a:lnTo>
                    <a:pt x="26" y="15"/>
                  </a:lnTo>
                  <a:lnTo>
                    <a:pt x="15" y="26"/>
                  </a:lnTo>
                  <a:lnTo>
                    <a:pt x="7" y="38"/>
                  </a:lnTo>
                  <a:lnTo>
                    <a:pt x="2" y="53"/>
                  </a:lnTo>
                  <a:lnTo>
                    <a:pt x="0" y="68"/>
                  </a:lnTo>
                  <a:lnTo>
                    <a:pt x="0" y="159"/>
                  </a:lnTo>
                  <a:lnTo>
                    <a:pt x="2" y="174"/>
                  </a:lnTo>
                  <a:lnTo>
                    <a:pt x="7" y="188"/>
                  </a:lnTo>
                  <a:lnTo>
                    <a:pt x="15" y="201"/>
                  </a:lnTo>
                  <a:lnTo>
                    <a:pt x="26" y="212"/>
                  </a:lnTo>
                  <a:lnTo>
                    <a:pt x="39" y="220"/>
                  </a:lnTo>
                  <a:lnTo>
                    <a:pt x="53" y="225"/>
                  </a:lnTo>
                  <a:lnTo>
                    <a:pt x="69" y="22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17" name="Freeform 14"/>
            <p:cNvSpPr>
              <a:spLocks/>
            </p:cNvSpPr>
            <p:nvPr/>
          </p:nvSpPr>
          <p:spPr bwMode="auto">
            <a:xfrm>
              <a:off x="1339" y="1487"/>
              <a:ext cx="907" cy="226"/>
            </a:xfrm>
            <a:custGeom>
              <a:avLst/>
              <a:gdLst>
                <a:gd name="T0" fmla="*/ 68 w 907"/>
                <a:gd name="T1" fmla="*/ 226 h 226"/>
                <a:gd name="T2" fmla="*/ 839 w 907"/>
                <a:gd name="T3" fmla="*/ 226 h 226"/>
                <a:gd name="T4" fmla="*/ 855 w 907"/>
                <a:gd name="T5" fmla="*/ 225 h 226"/>
                <a:gd name="T6" fmla="*/ 869 w 907"/>
                <a:gd name="T7" fmla="*/ 220 h 226"/>
                <a:gd name="T8" fmla="*/ 882 w 907"/>
                <a:gd name="T9" fmla="*/ 212 h 226"/>
                <a:gd name="T10" fmla="*/ 892 w 907"/>
                <a:gd name="T11" fmla="*/ 201 h 226"/>
                <a:gd name="T12" fmla="*/ 901 w 907"/>
                <a:gd name="T13" fmla="*/ 188 h 226"/>
                <a:gd name="T14" fmla="*/ 906 w 907"/>
                <a:gd name="T15" fmla="*/ 173 h 226"/>
                <a:gd name="T16" fmla="*/ 907 w 907"/>
                <a:gd name="T17" fmla="*/ 159 h 226"/>
                <a:gd name="T18" fmla="*/ 907 w 907"/>
                <a:gd name="T19" fmla="*/ 68 h 226"/>
                <a:gd name="T20" fmla="*/ 906 w 907"/>
                <a:gd name="T21" fmla="*/ 53 h 226"/>
                <a:gd name="T22" fmla="*/ 901 w 907"/>
                <a:gd name="T23" fmla="*/ 38 h 226"/>
                <a:gd name="T24" fmla="*/ 892 w 907"/>
                <a:gd name="T25" fmla="*/ 26 h 226"/>
                <a:gd name="T26" fmla="*/ 882 w 907"/>
                <a:gd name="T27" fmla="*/ 15 h 226"/>
                <a:gd name="T28" fmla="*/ 869 w 907"/>
                <a:gd name="T29" fmla="*/ 7 h 226"/>
                <a:gd name="T30" fmla="*/ 855 w 907"/>
                <a:gd name="T31" fmla="*/ 2 h 226"/>
                <a:gd name="T32" fmla="*/ 839 w 907"/>
                <a:gd name="T33" fmla="*/ 0 h 226"/>
                <a:gd name="T34" fmla="*/ 68 w 907"/>
                <a:gd name="T35" fmla="*/ 0 h 226"/>
                <a:gd name="T36" fmla="*/ 53 w 907"/>
                <a:gd name="T37" fmla="*/ 2 h 226"/>
                <a:gd name="T38" fmla="*/ 39 w 907"/>
                <a:gd name="T39" fmla="*/ 7 h 226"/>
                <a:gd name="T40" fmla="*/ 26 w 907"/>
                <a:gd name="T41" fmla="*/ 15 h 226"/>
                <a:gd name="T42" fmla="*/ 15 w 907"/>
                <a:gd name="T43" fmla="*/ 26 h 226"/>
                <a:gd name="T44" fmla="*/ 7 w 907"/>
                <a:gd name="T45" fmla="*/ 38 h 226"/>
                <a:gd name="T46" fmla="*/ 2 w 907"/>
                <a:gd name="T47" fmla="*/ 53 h 226"/>
                <a:gd name="T48" fmla="*/ 0 w 907"/>
                <a:gd name="T49" fmla="*/ 68 h 226"/>
                <a:gd name="T50" fmla="*/ 0 w 907"/>
                <a:gd name="T51" fmla="*/ 159 h 226"/>
                <a:gd name="T52" fmla="*/ 2 w 907"/>
                <a:gd name="T53" fmla="*/ 173 h 226"/>
                <a:gd name="T54" fmla="*/ 7 w 907"/>
                <a:gd name="T55" fmla="*/ 188 h 226"/>
                <a:gd name="T56" fmla="*/ 15 w 907"/>
                <a:gd name="T57" fmla="*/ 201 h 226"/>
                <a:gd name="T58" fmla="*/ 26 w 907"/>
                <a:gd name="T59" fmla="*/ 212 h 226"/>
                <a:gd name="T60" fmla="*/ 39 w 907"/>
                <a:gd name="T61" fmla="*/ 220 h 226"/>
                <a:gd name="T62" fmla="*/ 53 w 907"/>
                <a:gd name="T63" fmla="*/ 225 h 226"/>
                <a:gd name="T64" fmla="*/ 68 w 907"/>
                <a:gd name="T65" fmla="*/ 22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7"/>
                <a:gd name="T100" fmla="*/ 0 h 226"/>
                <a:gd name="T101" fmla="*/ 907 w 907"/>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7" h="226">
                  <a:moveTo>
                    <a:pt x="68" y="226"/>
                  </a:moveTo>
                  <a:lnTo>
                    <a:pt x="839" y="226"/>
                  </a:lnTo>
                  <a:lnTo>
                    <a:pt x="855" y="225"/>
                  </a:lnTo>
                  <a:lnTo>
                    <a:pt x="869" y="220"/>
                  </a:lnTo>
                  <a:lnTo>
                    <a:pt x="882" y="212"/>
                  </a:lnTo>
                  <a:lnTo>
                    <a:pt x="892" y="201"/>
                  </a:lnTo>
                  <a:lnTo>
                    <a:pt x="901" y="188"/>
                  </a:lnTo>
                  <a:lnTo>
                    <a:pt x="906" y="173"/>
                  </a:lnTo>
                  <a:lnTo>
                    <a:pt x="907" y="159"/>
                  </a:lnTo>
                  <a:lnTo>
                    <a:pt x="907" y="68"/>
                  </a:lnTo>
                  <a:lnTo>
                    <a:pt x="906" y="53"/>
                  </a:lnTo>
                  <a:lnTo>
                    <a:pt x="901" y="38"/>
                  </a:lnTo>
                  <a:lnTo>
                    <a:pt x="892" y="26"/>
                  </a:lnTo>
                  <a:lnTo>
                    <a:pt x="882" y="15"/>
                  </a:lnTo>
                  <a:lnTo>
                    <a:pt x="869" y="7"/>
                  </a:lnTo>
                  <a:lnTo>
                    <a:pt x="855" y="2"/>
                  </a:lnTo>
                  <a:lnTo>
                    <a:pt x="839" y="0"/>
                  </a:lnTo>
                  <a:lnTo>
                    <a:pt x="68" y="0"/>
                  </a:lnTo>
                  <a:lnTo>
                    <a:pt x="53" y="2"/>
                  </a:lnTo>
                  <a:lnTo>
                    <a:pt x="39" y="7"/>
                  </a:lnTo>
                  <a:lnTo>
                    <a:pt x="26" y="15"/>
                  </a:lnTo>
                  <a:lnTo>
                    <a:pt x="15" y="26"/>
                  </a:lnTo>
                  <a:lnTo>
                    <a:pt x="7" y="38"/>
                  </a:lnTo>
                  <a:lnTo>
                    <a:pt x="2" y="53"/>
                  </a:lnTo>
                  <a:lnTo>
                    <a:pt x="0" y="68"/>
                  </a:lnTo>
                  <a:lnTo>
                    <a:pt x="0" y="159"/>
                  </a:lnTo>
                  <a:lnTo>
                    <a:pt x="2" y="173"/>
                  </a:lnTo>
                  <a:lnTo>
                    <a:pt x="7" y="188"/>
                  </a:lnTo>
                  <a:lnTo>
                    <a:pt x="15" y="201"/>
                  </a:lnTo>
                  <a:lnTo>
                    <a:pt x="26" y="212"/>
                  </a:lnTo>
                  <a:lnTo>
                    <a:pt x="39" y="220"/>
                  </a:lnTo>
                  <a:lnTo>
                    <a:pt x="53" y="225"/>
                  </a:lnTo>
                  <a:lnTo>
                    <a:pt x="68" y="226"/>
                  </a:lnTo>
                  <a:close/>
                </a:path>
              </a:pathLst>
            </a:custGeom>
            <a:solidFill>
              <a:srgbClr val="FFFFFF"/>
            </a:solidFill>
            <a:ln w="9525">
              <a:solidFill>
                <a:srgbClr val="000000"/>
              </a:solidFill>
              <a:prstDash val="solid"/>
              <a:round/>
              <a:headEnd/>
              <a:tailEnd/>
            </a:ln>
          </p:spPr>
          <p:txBody>
            <a:bodyPr/>
            <a:lstStyle/>
            <a:p>
              <a:endParaRPr lang="en-US"/>
            </a:p>
          </p:txBody>
        </p:sp>
        <p:sp>
          <p:nvSpPr>
            <p:cNvPr id="25618" name="Rectangle 15"/>
            <p:cNvSpPr>
              <a:spLocks noChangeArrowheads="1"/>
            </p:cNvSpPr>
            <p:nvPr/>
          </p:nvSpPr>
          <p:spPr bwMode="auto">
            <a:xfrm>
              <a:off x="1408" y="1493"/>
              <a:ext cx="864"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教学成果</a:t>
              </a:r>
              <a:endParaRPr kumimoji="1" lang="zh-CN" altLang="en-US" sz="2400">
                <a:latin typeface="Times New Roman" panose="02020603050405020304" pitchFamily="18" charset="0"/>
              </a:endParaRPr>
            </a:p>
          </p:txBody>
        </p:sp>
        <p:sp>
          <p:nvSpPr>
            <p:cNvPr id="25619" name="Freeform 16"/>
            <p:cNvSpPr>
              <a:spLocks/>
            </p:cNvSpPr>
            <p:nvPr/>
          </p:nvSpPr>
          <p:spPr bwMode="auto">
            <a:xfrm>
              <a:off x="1407" y="2235"/>
              <a:ext cx="908" cy="226"/>
            </a:xfrm>
            <a:custGeom>
              <a:avLst/>
              <a:gdLst>
                <a:gd name="T0" fmla="*/ 69 w 908"/>
                <a:gd name="T1" fmla="*/ 226 h 226"/>
                <a:gd name="T2" fmla="*/ 840 w 908"/>
                <a:gd name="T3" fmla="*/ 226 h 226"/>
                <a:gd name="T4" fmla="*/ 855 w 908"/>
                <a:gd name="T5" fmla="*/ 225 h 226"/>
                <a:gd name="T6" fmla="*/ 869 w 908"/>
                <a:gd name="T7" fmla="*/ 220 h 226"/>
                <a:gd name="T8" fmla="*/ 882 w 908"/>
                <a:gd name="T9" fmla="*/ 212 h 226"/>
                <a:gd name="T10" fmla="*/ 892 w 908"/>
                <a:gd name="T11" fmla="*/ 201 h 226"/>
                <a:gd name="T12" fmla="*/ 901 w 908"/>
                <a:gd name="T13" fmla="*/ 188 h 226"/>
                <a:gd name="T14" fmla="*/ 906 w 908"/>
                <a:gd name="T15" fmla="*/ 174 h 226"/>
                <a:gd name="T16" fmla="*/ 908 w 908"/>
                <a:gd name="T17" fmla="*/ 158 h 226"/>
                <a:gd name="T18" fmla="*/ 908 w 908"/>
                <a:gd name="T19" fmla="*/ 68 h 226"/>
                <a:gd name="T20" fmla="*/ 906 w 908"/>
                <a:gd name="T21" fmla="*/ 53 h 226"/>
                <a:gd name="T22" fmla="*/ 901 w 908"/>
                <a:gd name="T23" fmla="*/ 38 h 226"/>
                <a:gd name="T24" fmla="*/ 892 w 908"/>
                <a:gd name="T25" fmla="*/ 26 h 226"/>
                <a:gd name="T26" fmla="*/ 882 w 908"/>
                <a:gd name="T27" fmla="*/ 14 h 226"/>
                <a:gd name="T28" fmla="*/ 869 w 908"/>
                <a:gd name="T29" fmla="*/ 7 h 226"/>
                <a:gd name="T30" fmla="*/ 855 w 908"/>
                <a:gd name="T31" fmla="*/ 2 h 226"/>
                <a:gd name="T32" fmla="*/ 840 w 908"/>
                <a:gd name="T33" fmla="*/ 0 h 226"/>
                <a:gd name="T34" fmla="*/ 69 w 908"/>
                <a:gd name="T35" fmla="*/ 0 h 226"/>
                <a:gd name="T36" fmla="*/ 53 w 908"/>
                <a:gd name="T37" fmla="*/ 2 h 226"/>
                <a:gd name="T38" fmla="*/ 39 w 908"/>
                <a:gd name="T39" fmla="*/ 7 h 226"/>
                <a:gd name="T40" fmla="*/ 26 w 908"/>
                <a:gd name="T41" fmla="*/ 14 h 226"/>
                <a:gd name="T42" fmla="*/ 15 w 908"/>
                <a:gd name="T43" fmla="*/ 26 h 226"/>
                <a:gd name="T44" fmla="*/ 7 w 908"/>
                <a:gd name="T45" fmla="*/ 38 h 226"/>
                <a:gd name="T46" fmla="*/ 2 w 908"/>
                <a:gd name="T47" fmla="*/ 53 h 226"/>
                <a:gd name="T48" fmla="*/ 0 w 908"/>
                <a:gd name="T49" fmla="*/ 68 h 226"/>
                <a:gd name="T50" fmla="*/ 0 w 908"/>
                <a:gd name="T51" fmla="*/ 158 h 226"/>
                <a:gd name="T52" fmla="*/ 2 w 908"/>
                <a:gd name="T53" fmla="*/ 174 h 226"/>
                <a:gd name="T54" fmla="*/ 7 w 908"/>
                <a:gd name="T55" fmla="*/ 188 h 226"/>
                <a:gd name="T56" fmla="*/ 15 w 908"/>
                <a:gd name="T57" fmla="*/ 201 h 226"/>
                <a:gd name="T58" fmla="*/ 26 w 908"/>
                <a:gd name="T59" fmla="*/ 212 h 226"/>
                <a:gd name="T60" fmla="*/ 39 w 908"/>
                <a:gd name="T61" fmla="*/ 220 h 226"/>
                <a:gd name="T62" fmla="*/ 53 w 908"/>
                <a:gd name="T63" fmla="*/ 225 h 226"/>
                <a:gd name="T64" fmla="*/ 69 w 908"/>
                <a:gd name="T65" fmla="*/ 22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8"/>
                <a:gd name="T100" fmla="*/ 0 h 226"/>
                <a:gd name="T101" fmla="*/ 908 w 908"/>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8" h="226">
                  <a:moveTo>
                    <a:pt x="69" y="226"/>
                  </a:moveTo>
                  <a:lnTo>
                    <a:pt x="840" y="226"/>
                  </a:lnTo>
                  <a:lnTo>
                    <a:pt x="855" y="225"/>
                  </a:lnTo>
                  <a:lnTo>
                    <a:pt x="869" y="220"/>
                  </a:lnTo>
                  <a:lnTo>
                    <a:pt x="882" y="212"/>
                  </a:lnTo>
                  <a:lnTo>
                    <a:pt x="892" y="201"/>
                  </a:lnTo>
                  <a:lnTo>
                    <a:pt x="901" y="188"/>
                  </a:lnTo>
                  <a:lnTo>
                    <a:pt x="906" y="174"/>
                  </a:lnTo>
                  <a:lnTo>
                    <a:pt x="908" y="158"/>
                  </a:lnTo>
                  <a:lnTo>
                    <a:pt x="908" y="68"/>
                  </a:lnTo>
                  <a:lnTo>
                    <a:pt x="906" y="53"/>
                  </a:lnTo>
                  <a:lnTo>
                    <a:pt x="901" y="38"/>
                  </a:lnTo>
                  <a:lnTo>
                    <a:pt x="892" y="26"/>
                  </a:lnTo>
                  <a:lnTo>
                    <a:pt x="882" y="14"/>
                  </a:lnTo>
                  <a:lnTo>
                    <a:pt x="869" y="7"/>
                  </a:lnTo>
                  <a:lnTo>
                    <a:pt x="855" y="2"/>
                  </a:lnTo>
                  <a:lnTo>
                    <a:pt x="840" y="0"/>
                  </a:lnTo>
                  <a:lnTo>
                    <a:pt x="69" y="0"/>
                  </a:lnTo>
                  <a:lnTo>
                    <a:pt x="53" y="2"/>
                  </a:lnTo>
                  <a:lnTo>
                    <a:pt x="39" y="7"/>
                  </a:lnTo>
                  <a:lnTo>
                    <a:pt x="26" y="14"/>
                  </a:lnTo>
                  <a:lnTo>
                    <a:pt x="15" y="26"/>
                  </a:lnTo>
                  <a:lnTo>
                    <a:pt x="7" y="38"/>
                  </a:lnTo>
                  <a:lnTo>
                    <a:pt x="2" y="53"/>
                  </a:lnTo>
                  <a:lnTo>
                    <a:pt x="0" y="68"/>
                  </a:lnTo>
                  <a:lnTo>
                    <a:pt x="0" y="158"/>
                  </a:lnTo>
                  <a:lnTo>
                    <a:pt x="2" y="174"/>
                  </a:lnTo>
                  <a:lnTo>
                    <a:pt x="7" y="188"/>
                  </a:lnTo>
                  <a:lnTo>
                    <a:pt x="15" y="201"/>
                  </a:lnTo>
                  <a:lnTo>
                    <a:pt x="26" y="212"/>
                  </a:lnTo>
                  <a:lnTo>
                    <a:pt x="39" y="220"/>
                  </a:lnTo>
                  <a:lnTo>
                    <a:pt x="53" y="225"/>
                  </a:lnTo>
                  <a:lnTo>
                    <a:pt x="69" y="226"/>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20" name="Freeform 17"/>
            <p:cNvSpPr>
              <a:spLocks/>
            </p:cNvSpPr>
            <p:nvPr/>
          </p:nvSpPr>
          <p:spPr bwMode="auto">
            <a:xfrm>
              <a:off x="1339" y="2167"/>
              <a:ext cx="907" cy="226"/>
            </a:xfrm>
            <a:custGeom>
              <a:avLst/>
              <a:gdLst>
                <a:gd name="T0" fmla="*/ 68 w 907"/>
                <a:gd name="T1" fmla="*/ 226 h 226"/>
                <a:gd name="T2" fmla="*/ 839 w 907"/>
                <a:gd name="T3" fmla="*/ 226 h 226"/>
                <a:gd name="T4" fmla="*/ 855 w 907"/>
                <a:gd name="T5" fmla="*/ 224 h 226"/>
                <a:gd name="T6" fmla="*/ 869 w 907"/>
                <a:gd name="T7" fmla="*/ 220 h 226"/>
                <a:gd name="T8" fmla="*/ 882 w 907"/>
                <a:gd name="T9" fmla="*/ 212 h 226"/>
                <a:gd name="T10" fmla="*/ 892 w 907"/>
                <a:gd name="T11" fmla="*/ 200 h 226"/>
                <a:gd name="T12" fmla="*/ 901 w 907"/>
                <a:gd name="T13" fmla="*/ 188 h 226"/>
                <a:gd name="T14" fmla="*/ 906 w 907"/>
                <a:gd name="T15" fmla="*/ 174 h 226"/>
                <a:gd name="T16" fmla="*/ 907 w 907"/>
                <a:gd name="T17" fmla="*/ 158 h 226"/>
                <a:gd name="T18" fmla="*/ 907 w 907"/>
                <a:gd name="T19" fmla="*/ 68 h 226"/>
                <a:gd name="T20" fmla="*/ 906 w 907"/>
                <a:gd name="T21" fmla="*/ 53 h 226"/>
                <a:gd name="T22" fmla="*/ 901 w 907"/>
                <a:gd name="T23" fmla="*/ 38 h 226"/>
                <a:gd name="T24" fmla="*/ 892 w 907"/>
                <a:gd name="T25" fmla="*/ 26 h 226"/>
                <a:gd name="T26" fmla="*/ 882 w 907"/>
                <a:gd name="T27" fmla="*/ 14 h 226"/>
                <a:gd name="T28" fmla="*/ 869 w 907"/>
                <a:gd name="T29" fmla="*/ 7 h 226"/>
                <a:gd name="T30" fmla="*/ 855 w 907"/>
                <a:gd name="T31" fmla="*/ 2 h 226"/>
                <a:gd name="T32" fmla="*/ 839 w 907"/>
                <a:gd name="T33" fmla="*/ 0 h 226"/>
                <a:gd name="T34" fmla="*/ 68 w 907"/>
                <a:gd name="T35" fmla="*/ 0 h 226"/>
                <a:gd name="T36" fmla="*/ 53 w 907"/>
                <a:gd name="T37" fmla="*/ 2 h 226"/>
                <a:gd name="T38" fmla="*/ 39 w 907"/>
                <a:gd name="T39" fmla="*/ 7 h 226"/>
                <a:gd name="T40" fmla="*/ 26 w 907"/>
                <a:gd name="T41" fmla="*/ 14 h 226"/>
                <a:gd name="T42" fmla="*/ 15 w 907"/>
                <a:gd name="T43" fmla="*/ 26 h 226"/>
                <a:gd name="T44" fmla="*/ 7 w 907"/>
                <a:gd name="T45" fmla="*/ 38 h 226"/>
                <a:gd name="T46" fmla="*/ 2 w 907"/>
                <a:gd name="T47" fmla="*/ 53 h 226"/>
                <a:gd name="T48" fmla="*/ 0 w 907"/>
                <a:gd name="T49" fmla="*/ 68 h 226"/>
                <a:gd name="T50" fmla="*/ 0 w 907"/>
                <a:gd name="T51" fmla="*/ 158 h 226"/>
                <a:gd name="T52" fmla="*/ 2 w 907"/>
                <a:gd name="T53" fmla="*/ 174 h 226"/>
                <a:gd name="T54" fmla="*/ 7 w 907"/>
                <a:gd name="T55" fmla="*/ 188 h 226"/>
                <a:gd name="T56" fmla="*/ 15 w 907"/>
                <a:gd name="T57" fmla="*/ 200 h 226"/>
                <a:gd name="T58" fmla="*/ 26 w 907"/>
                <a:gd name="T59" fmla="*/ 212 h 226"/>
                <a:gd name="T60" fmla="*/ 39 w 907"/>
                <a:gd name="T61" fmla="*/ 220 h 226"/>
                <a:gd name="T62" fmla="*/ 53 w 907"/>
                <a:gd name="T63" fmla="*/ 224 h 226"/>
                <a:gd name="T64" fmla="*/ 68 w 907"/>
                <a:gd name="T65" fmla="*/ 226 h 22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7"/>
                <a:gd name="T100" fmla="*/ 0 h 226"/>
                <a:gd name="T101" fmla="*/ 907 w 907"/>
                <a:gd name="T102" fmla="*/ 226 h 22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7" h="226">
                  <a:moveTo>
                    <a:pt x="68" y="226"/>
                  </a:moveTo>
                  <a:lnTo>
                    <a:pt x="839" y="226"/>
                  </a:lnTo>
                  <a:lnTo>
                    <a:pt x="855" y="224"/>
                  </a:lnTo>
                  <a:lnTo>
                    <a:pt x="869" y="220"/>
                  </a:lnTo>
                  <a:lnTo>
                    <a:pt x="882" y="212"/>
                  </a:lnTo>
                  <a:lnTo>
                    <a:pt x="892" y="200"/>
                  </a:lnTo>
                  <a:lnTo>
                    <a:pt x="901" y="188"/>
                  </a:lnTo>
                  <a:lnTo>
                    <a:pt x="906" y="174"/>
                  </a:lnTo>
                  <a:lnTo>
                    <a:pt x="907" y="158"/>
                  </a:lnTo>
                  <a:lnTo>
                    <a:pt x="907" y="68"/>
                  </a:lnTo>
                  <a:lnTo>
                    <a:pt x="906" y="53"/>
                  </a:lnTo>
                  <a:lnTo>
                    <a:pt x="901" y="38"/>
                  </a:lnTo>
                  <a:lnTo>
                    <a:pt x="892" y="26"/>
                  </a:lnTo>
                  <a:lnTo>
                    <a:pt x="882" y="14"/>
                  </a:lnTo>
                  <a:lnTo>
                    <a:pt x="869" y="7"/>
                  </a:lnTo>
                  <a:lnTo>
                    <a:pt x="855" y="2"/>
                  </a:lnTo>
                  <a:lnTo>
                    <a:pt x="839" y="0"/>
                  </a:lnTo>
                  <a:lnTo>
                    <a:pt x="68" y="0"/>
                  </a:lnTo>
                  <a:lnTo>
                    <a:pt x="53" y="2"/>
                  </a:lnTo>
                  <a:lnTo>
                    <a:pt x="39" y="7"/>
                  </a:lnTo>
                  <a:lnTo>
                    <a:pt x="26" y="14"/>
                  </a:lnTo>
                  <a:lnTo>
                    <a:pt x="15" y="26"/>
                  </a:lnTo>
                  <a:lnTo>
                    <a:pt x="7" y="38"/>
                  </a:lnTo>
                  <a:lnTo>
                    <a:pt x="2" y="53"/>
                  </a:lnTo>
                  <a:lnTo>
                    <a:pt x="0" y="68"/>
                  </a:lnTo>
                  <a:lnTo>
                    <a:pt x="0" y="158"/>
                  </a:lnTo>
                  <a:lnTo>
                    <a:pt x="2" y="174"/>
                  </a:lnTo>
                  <a:lnTo>
                    <a:pt x="7" y="188"/>
                  </a:lnTo>
                  <a:lnTo>
                    <a:pt x="15" y="200"/>
                  </a:lnTo>
                  <a:lnTo>
                    <a:pt x="26" y="212"/>
                  </a:lnTo>
                  <a:lnTo>
                    <a:pt x="39" y="220"/>
                  </a:lnTo>
                  <a:lnTo>
                    <a:pt x="53" y="224"/>
                  </a:lnTo>
                  <a:lnTo>
                    <a:pt x="68" y="226"/>
                  </a:lnTo>
                  <a:close/>
                </a:path>
              </a:pathLst>
            </a:custGeom>
            <a:solidFill>
              <a:srgbClr val="FFFFFF"/>
            </a:solidFill>
            <a:ln w="9525">
              <a:solidFill>
                <a:srgbClr val="000000"/>
              </a:solidFill>
              <a:prstDash val="solid"/>
              <a:round/>
              <a:headEnd/>
              <a:tailEnd/>
            </a:ln>
          </p:spPr>
          <p:txBody>
            <a:bodyPr/>
            <a:lstStyle/>
            <a:p>
              <a:endParaRPr lang="en-US"/>
            </a:p>
          </p:txBody>
        </p:sp>
        <p:sp>
          <p:nvSpPr>
            <p:cNvPr id="25621" name="Rectangle 18"/>
            <p:cNvSpPr>
              <a:spLocks noChangeArrowheads="1"/>
            </p:cNvSpPr>
            <p:nvPr/>
          </p:nvSpPr>
          <p:spPr bwMode="auto">
            <a:xfrm>
              <a:off x="1408" y="2173"/>
              <a:ext cx="864"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学术水平</a:t>
              </a:r>
              <a:endParaRPr kumimoji="1" lang="zh-CN" altLang="en-US" sz="2400">
                <a:latin typeface="Times New Roman" panose="02020603050405020304" pitchFamily="18" charset="0"/>
              </a:endParaRPr>
            </a:p>
          </p:txBody>
        </p:sp>
        <p:sp>
          <p:nvSpPr>
            <p:cNvPr id="25622" name="Rectangle 19"/>
            <p:cNvSpPr>
              <a:spLocks noChangeArrowheads="1"/>
            </p:cNvSpPr>
            <p:nvPr/>
          </p:nvSpPr>
          <p:spPr bwMode="auto">
            <a:xfrm>
              <a:off x="2768" y="1414"/>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23" name="Rectangle 20"/>
            <p:cNvSpPr>
              <a:spLocks noChangeArrowheads="1"/>
            </p:cNvSpPr>
            <p:nvPr/>
          </p:nvSpPr>
          <p:spPr bwMode="auto">
            <a:xfrm>
              <a:off x="2700" y="1346"/>
              <a:ext cx="964"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24" name="Rectangle 21"/>
            <p:cNvSpPr>
              <a:spLocks noChangeArrowheads="1"/>
            </p:cNvSpPr>
            <p:nvPr/>
          </p:nvSpPr>
          <p:spPr bwMode="auto">
            <a:xfrm>
              <a:off x="2750" y="1349"/>
              <a:ext cx="936" cy="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1800">
                  <a:solidFill>
                    <a:srgbClr val="000000"/>
                  </a:solidFill>
                  <a:latin typeface="幼圆" panose="02010509060101010101" pitchFamily="49" charset="-122"/>
                  <a:ea typeface="幼圆" panose="02010509060101010101" pitchFamily="49" charset="-122"/>
                </a:rPr>
                <a:t>改善教学环境</a:t>
              </a:r>
              <a:endParaRPr kumimoji="1" lang="zh-CN" altLang="en-US" sz="2400">
                <a:latin typeface="Times New Roman" panose="02020603050405020304" pitchFamily="18" charset="0"/>
              </a:endParaRPr>
            </a:p>
          </p:txBody>
        </p:sp>
        <p:sp>
          <p:nvSpPr>
            <p:cNvPr id="25625" name="Rectangle 22"/>
            <p:cNvSpPr>
              <a:spLocks noChangeArrowheads="1"/>
            </p:cNvSpPr>
            <p:nvPr/>
          </p:nvSpPr>
          <p:spPr bwMode="auto">
            <a:xfrm>
              <a:off x="2768" y="1612"/>
              <a:ext cx="964" cy="169"/>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26" name="Rectangle 23"/>
            <p:cNvSpPr>
              <a:spLocks noChangeArrowheads="1"/>
            </p:cNvSpPr>
            <p:nvPr/>
          </p:nvSpPr>
          <p:spPr bwMode="auto">
            <a:xfrm>
              <a:off x="2700" y="1543"/>
              <a:ext cx="964"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27" name="Rectangle 24"/>
            <p:cNvSpPr>
              <a:spLocks noChangeArrowheads="1"/>
            </p:cNvSpPr>
            <p:nvPr/>
          </p:nvSpPr>
          <p:spPr bwMode="auto">
            <a:xfrm>
              <a:off x="2750" y="1548"/>
              <a:ext cx="936" cy="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1800">
                  <a:solidFill>
                    <a:srgbClr val="000000"/>
                  </a:solidFill>
                  <a:latin typeface="幼圆" panose="02010509060101010101" pitchFamily="49" charset="-122"/>
                  <a:ea typeface="幼圆" panose="02010509060101010101" pitchFamily="49" charset="-122"/>
                </a:rPr>
                <a:t>提高课程水平</a:t>
              </a:r>
              <a:endParaRPr kumimoji="1" lang="zh-CN" altLang="en-US" sz="2400">
                <a:latin typeface="Times New Roman" panose="02020603050405020304" pitchFamily="18" charset="0"/>
              </a:endParaRPr>
            </a:p>
          </p:txBody>
        </p:sp>
        <p:sp>
          <p:nvSpPr>
            <p:cNvPr id="25628" name="Rectangle 25"/>
            <p:cNvSpPr>
              <a:spLocks noChangeArrowheads="1"/>
            </p:cNvSpPr>
            <p:nvPr/>
          </p:nvSpPr>
          <p:spPr bwMode="auto">
            <a:xfrm>
              <a:off x="2768" y="1810"/>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29" name="Rectangle 26"/>
            <p:cNvSpPr>
              <a:spLocks noChangeArrowheads="1"/>
            </p:cNvSpPr>
            <p:nvPr/>
          </p:nvSpPr>
          <p:spPr bwMode="auto">
            <a:xfrm>
              <a:off x="2700" y="1742"/>
              <a:ext cx="964"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30" name="Rectangle 27"/>
            <p:cNvSpPr>
              <a:spLocks noChangeArrowheads="1"/>
            </p:cNvSpPr>
            <p:nvPr/>
          </p:nvSpPr>
          <p:spPr bwMode="auto">
            <a:xfrm>
              <a:off x="2750" y="1747"/>
              <a:ext cx="86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1800">
                  <a:solidFill>
                    <a:srgbClr val="000000"/>
                  </a:solidFill>
                  <a:latin typeface="幼圆" panose="02010509060101010101" pitchFamily="49" charset="-122"/>
                  <a:ea typeface="幼圆" panose="02010509060101010101" pitchFamily="49" charset="-122"/>
                </a:rPr>
                <a:t>提高教学质量</a:t>
              </a:r>
              <a:endParaRPr kumimoji="1" lang="zh-CN" altLang="en-US" sz="2400">
                <a:latin typeface="Times New Roman" panose="02020603050405020304" pitchFamily="18" charset="0"/>
              </a:endParaRPr>
            </a:p>
          </p:txBody>
        </p:sp>
        <p:sp>
          <p:nvSpPr>
            <p:cNvPr id="25631" name="Rectangle 28"/>
            <p:cNvSpPr>
              <a:spLocks noChangeArrowheads="1"/>
            </p:cNvSpPr>
            <p:nvPr/>
          </p:nvSpPr>
          <p:spPr bwMode="auto">
            <a:xfrm>
              <a:off x="2768" y="2178"/>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32" name="Rectangle 29"/>
            <p:cNvSpPr>
              <a:spLocks noChangeArrowheads="1"/>
            </p:cNvSpPr>
            <p:nvPr/>
          </p:nvSpPr>
          <p:spPr bwMode="auto">
            <a:xfrm>
              <a:off x="2700" y="2110"/>
              <a:ext cx="964"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33" name="Rectangle 30"/>
            <p:cNvSpPr>
              <a:spLocks noChangeArrowheads="1"/>
            </p:cNvSpPr>
            <p:nvPr/>
          </p:nvSpPr>
          <p:spPr bwMode="auto">
            <a:xfrm>
              <a:off x="2750" y="2114"/>
              <a:ext cx="936" cy="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1800">
                  <a:solidFill>
                    <a:srgbClr val="000000"/>
                  </a:solidFill>
                  <a:latin typeface="幼圆" panose="02010509060101010101" pitchFamily="49" charset="-122"/>
                  <a:ea typeface="幼圆" panose="02010509060101010101" pitchFamily="49" charset="-122"/>
                </a:rPr>
                <a:t>增强科研力量</a:t>
              </a:r>
              <a:endParaRPr kumimoji="1" lang="zh-CN" altLang="en-US" sz="2400">
                <a:latin typeface="Times New Roman" panose="02020603050405020304" pitchFamily="18" charset="0"/>
              </a:endParaRPr>
            </a:p>
          </p:txBody>
        </p:sp>
        <p:sp>
          <p:nvSpPr>
            <p:cNvPr id="25634" name="Rectangle 31"/>
            <p:cNvSpPr>
              <a:spLocks noChangeArrowheads="1"/>
            </p:cNvSpPr>
            <p:nvPr/>
          </p:nvSpPr>
          <p:spPr bwMode="auto">
            <a:xfrm>
              <a:off x="2768" y="2405"/>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35" name="Rectangle 32"/>
            <p:cNvSpPr>
              <a:spLocks noChangeArrowheads="1"/>
            </p:cNvSpPr>
            <p:nvPr/>
          </p:nvSpPr>
          <p:spPr bwMode="auto">
            <a:xfrm>
              <a:off x="2700" y="2337"/>
              <a:ext cx="964"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36" name="Rectangle 33"/>
            <p:cNvSpPr>
              <a:spLocks noChangeArrowheads="1"/>
            </p:cNvSpPr>
            <p:nvPr/>
          </p:nvSpPr>
          <p:spPr bwMode="auto">
            <a:xfrm>
              <a:off x="2750" y="2341"/>
              <a:ext cx="936" cy="1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1800">
                  <a:solidFill>
                    <a:srgbClr val="000000"/>
                  </a:solidFill>
                  <a:latin typeface="幼圆" panose="02010509060101010101" pitchFamily="49" charset="-122"/>
                  <a:ea typeface="幼圆" panose="02010509060101010101" pitchFamily="49" charset="-122"/>
                </a:rPr>
                <a:t>更多科研成果</a:t>
              </a:r>
              <a:endParaRPr kumimoji="1" lang="zh-CN" altLang="en-US" sz="2400">
                <a:latin typeface="Times New Roman" panose="02020603050405020304" pitchFamily="18" charset="0"/>
              </a:endParaRPr>
            </a:p>
          </p:txBody>
        </p:sp>
        <p:sp>
          <p:nvSpPr>
            <p:cNvPr id="25637" name="Freeform 34"/>
            <p:cNvSpPr>
              <a:spLocks/>
            </p:cNvSpPr>
            <p:nvPr/>
          </p:nvSpPr>
          <p:spPr bwMode="auto">
            <a:xfrm>
              <a:off x="1407" y="3028"/>
              <a:ext cx="908" cy="227"/>
            </a:xfrm>
            <a:custGeom>
              <a:avLst/>
              <a:gdLst>
                <a:gd name="T0" fmla="*/ 69 w 908"/>
                <a:gd name="T1" fmla="*/ 227 h 227"/>
                <a:gd name="T2" fmla="*/ 840 w 908"/>
                <a:gd name="T3" fmla="*/ 227 h 227"/>
                <a:gd name="T4" fmla="*/ 855 w 908"/>
                <a:gd name="T5" fmla="*/ 225 h 227"/>
                <a:gd name="T6" fmla="*/ 869 w 908"/>
                <a:gd name="T7" fmla="*/ 220 h 227"/>
                <a:gd name="T8" fmla="*/ 882 w 908"/>
                <a:gd name="T9" fmla="*/ 211 h 227"/>
                <a:gd name="T10" fmla="*/ 892 w 908"/>
                <a:gd name="T11" fmla="*/ 201 h 227"/>
                <a:gd name="T12" fmla="*/ 901 w 908"/>
                <a:gd name="T13" fmla="*/ 188 h 227"/>
                <a:gd name="T14" fmla="*/ 906 w 908"/>
                <a:gd name="T15" fmla="*/ 174 h 227"/>
                <a:gd name="T16" fmla="*/ 908 w 908"/>
                <a:gd name="T17" fmla="*/ 159 h 227"/>
                <a:gd name="T18" fmla="*/ 908 w 908"/>
                <a:gd name="T19" fmla="*/ 68 h 227"/>
                <a:gd name="T20" fmla="*/ 906 w 908"/>
                <a:gd name="T21" fmla="*/ 53 h 227"/>
                <a:gd name="T22" fmla="*/ 901 w 908"/>
                <a:gd name="T23" fmla="*/ 39 h 227"/>
                <a:gd name="T24" fmla="*/ 892 w 908"/>
                <a:gd name="T25" fmla="*/ 25 h 227"/>
                <a:gd name="T26" fmla="*/ 882 w 908"/>
                <a:gd name="T27" fmla="*/ 15 h 227"/>
                <a:gd name="T28" fmla="*/ 869 w 908"/>
                <a:gd name="T29" fmla="*/ 7 h 227"/>
                <a:gd name="T30" fmla="*/ 855 w 908"/>
                <a:gd name="T31" fmla="*/ 1 h 227"/>
                <a:gd name="T32" fmla="*/ 840 w 908"/>
                <a:gd name="T33" fmla="*/ 0 h 227"/>
                <a:gd name="T34" fmla="*/ 69 w 908"/>
                <a:gd name="T35" fmla="*/ 0 h 227"/>
                <a:gd name="T36" fmla="*/ 53 w 908"/>
                <a:gd name="T37" fmla="*/ 1 h 227"/>
                <a:gd name="T38" fmla="*/ 39 w 908"/>
                <a:gd name="T39" fmla="*/ 7 h 227"/>
                <a:gd name="T40" fmla="*/ 26 w 908"/>
                <a:gd name="T41" fmla="*/ 15 h 227"/>
                <a:gd name="T42" fmla="*/ 15 w 908"/>
                <a:gd name="T43" fmla="*/ 25 h 227"/>
                <a:gd name="T44" fmla="*/ 7 w 908"/>
                <a:gd name="T45" fmla="*/ 39 h 227"/>
                <a:gd name="T46" fmla="*/ 2 w 908"/>
                <a:gd name="T47" fmla="*/ 53 h 227"/>
                <a:gd name="T48" fmla="*/ 0 w 908"/>
                <a:gd name="T49" fmla="*/ 68 h 227"/>
                <a:gd name="T50" fmla="*/ 0 w 908"/>
                <a:gd name="T51" fmla="*/ 159 h 227"/>
                <a:gd name="T52" fmla="*/ 2 w 908"/>
                <a:gd name="T53" fmla="*/ 174 h 227"/>
                <a:gd name="T54" fmla="*/ 7 w 908"/>
                <a:gd name="T55" fmla="*/ 188 h 227"/>
                <a:gd name="T56" fmla="*/ 15 w 908"/>
                <a:gd name="T57" fmla="*/ 201 h 227"/>
                <a:gd name="T58" fmla="*/ 26 w 908"/>
                <a:gd name="T59" fmla="*/ 211 h 227"/>
                <a:gd name="T60" fmla="*/ 39 w 908"/>
                <a:gd name="T61" fmla="*/ 220 h 227"/>
                <a:gd name="T62" fmla="*/ 53 w 908"/>
                <a:gd name="T63" fmla="*/ 225 h 227"/>
                <a:gd name="T64" fmla="*/ 69 w 908"/>
                <a:gd name="T65" fmla="*/ 227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8"/>
                <a:gd name="T100" fmla="*/ 0 h 227"/>
                <a:gd name="T101" fmla="*/ 908 w 908"/>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8" h="227">
                  <a:moveTo>
                    <a:pt x="69" y="227"/>
                  </a:moveTo>
                  <a:lnTo>
                    <a:pt x="840" y="227"/>
                  </a:lnTo>
                  <a:lnTo>
                    <a:pt x="855" y="225"/>
                  </a:lnTo>
                  <a:lnTo>
                    <a:pt x="869" y="220"/>
                  </a:lnTo>
                  <a:lnTo>
                    <a:pt x="882" y="211"/>
                  </a:lnTo>
                  <a:lnTo>
                    <a:pt x="892" y="201"/>
                  </a:lnTo>
                  <a:lnTo>
                    <a:pt x="901" y="188"/>
                  </a:lnTo>
                  <a:lnTo>
                    <a:pt x="906" y="174"/>
                  </a:lnTo>
                  <a:lnTo>
                    <a:pt x="908" y="159"/>
                  </a:lnTo>
                  <a:lnTo>
                    <a:pt x="908" y="68"/>
                  </a:lnTo>
                  <a:lnTo>
                    <a:pt x="906" y="53"/>
                  </a:lnTo>
                  <a:lnTo>
                    <a:pt x="901" y="39"/>
                  </a:lnTo>
                  <a:lnTo>
                    <a:pt x="892" y="25"/>
                  </a:lnTo>
                  <a:lnTo>
                    <a:pt x="882" y="15"/>
                  </a:lnTo>
                  <a:lnTo>
                    <a:pt x="869" y="7"/>
                  </a:lnTo>
                  <a:lnTo>
                    <a:pt x="855" y="1"/>
                  </a:lnTo>
                  <a:lnTo>
                    <a:pt x="840" y="0"/>
                  </a:lnTo>
                  <a:lnTo>
                    <a:pt x="69" y="0"/>
                  </a:lnTo>
                  <a:lnTo>
                    <a:pt x="53" y="1"/>
                  </a:lnTo>
                  <a:lnTo>
                    <a:pt x="39" y="7"/>
                  </a:lnTo>
                  <a:lnTo>
                    <a:pt x="26" y="15"/>
                  </a:lnTo>
                  <a:lnTo>
                    <a:pt x="15" y="25"/>
                  </a:lnTo>
                  <a:lnTo>
                    <a:pt x="7" y="39"/>
                  </a:lnTo>
                  <a:lnTo>
                    <a:pt x="2" y="53"/>
                  </a:lnTo>
                  <a:lnTo>
                    <a:pt x="0" y="68"/>
                  </a:lnTo>
                  <a:lnTo>
                    <a:pt x="0" y="159"/>
                  </a:lnTo>
                  <a:lnTo>
                    <a:pt x="2" y="174"/>
                  </a:lnTo>
                  <a:lnTo>
                    <a:pt x="7" y="188"/>
                  </a:lnTo>
                  <a:lnTo>
                    <a:pt x="15" y="201"/>
                  </a:lnTo>
                  <a:lnTo>
                    <a:pt x="26" y="211"/>
                  </a:lnTo>
                  <a:lnTo>
                    <a:pt x="39" y="220"/>
                  </a:lnTo>
                  <a:lnTo>
                    <a:pt x="53" y="225"/>
                  </a:lnTo>
                  <a:lnTo>
                    <a:pt x="69" y="227"/>
                  </a:lnTo>
                  <a:close/>
                </a:path>
              </a:pathLst>
            </a:custGeom>
            <a:solidFill>
              <a:srgbClr val="C0C0C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38" name="Freeform 35"/>
            <p:cNvSpPr>
              <a:spLocks/>
            </p:cNvSpPr>
            <p:nvPr/>
          </p:nvSpPr>
          <p:spPr bwMode="auto">
            <a:xfrm>
              <a:off x="1339" y="2960"/>
              <a:ext cx="907" cy="227"/>
            </a:xfrm>
            <a:custGeom>
              <a:avLst/>
              <a:gdLst>
                <a:gd name="T0" fmla="*/ 68 w 907"/>
                <a:gd name="T1" fmla="*/ 227 h 227"/>
                <a:gd name="T2" fmla="*/ 839 w 907"/>
                <a:gd name="T3" fmla="*/ 227 h 227"/>
                <a:gd name="T4" fmla="*/ 855 w 907"/>
                <a:gd name="T5" fmla="*/ 225 h 227"/>
                <a:gd name="T6" fmla="*/ 869 w 907"/>
                <a:gd name="T7" fmla="*/ 220 h 227"/>
                <a:gd name="T8" fmla="*/ 882 w 907"/>
                <a:gd name="T9" fmla="*/ 211 h 227"/>
                <a:gd name="T10" fmla="*/ 892 w 907"/>
                <a:gd name="T11" fmla="*/ 201 h 227"/>
                <a:gd name="T12" fmla="*/ 901 w 907"/>
                <a:gd name="T13" fmla="*/ 188 h 227"/>
                <a:gd name="T14" fmla="*/ 906 w 907"/>
                <a:gd name="T15" fmla="*/ 174 h 227"/>
                <a:gd name="T16" fmla="*/ 907 w 907"/>
                <a:gd name="T17" fmla="*/ 159 h 227"/>
                <a:gd name="T18" fmla="*/ 907 w 907"/>
                <a:gd name="T19" fmla="*/ 68 h 227"/>
                <a:gd name="T20" fmla="*/ 906 w 907"/>
                <a:gd name="T21" fmla="*/ 53 h 227"/>
                <a:gd name="T22" fmla="*/ 901 w 907"/>
                <a:gd name="T23" fmla="*/ 39 h 227"/>
                <a:gd name="T24" fmla="*/ 892 w 907"/>
                <a:gd name="T25" fmla="*/ 25 h 227"/>
                <a:gd name="T26" fmla="*/ 882 w 907"/>
                <a:gd name="T27" fmla="*/ 15 h 227"/>
                <a:gd name="T28" fmla="*/ 869 w 907"/>
                <a:gd name="T29" fmla="*/ 7 h 227"/>
                <a:gd name="T30" fmla="*/ 855 w 907"/>
                <a:gd name="T31" fmla="*/ 1 h 227"/>
                <a:gd name="T32" fmla="*/ 839 w 907"/>
                <a:gd name="T33" fmla="*/ 0 h 227"/>
                <a:gd name="T34" fmla="*/ 68 w 907"/>
                <a:gd name="T35" fmla="*/ 0 h 227"/>
                <a:gd name="T36" fmla="*/ 53 w 907"/>
                <a:gd name="T37" fmla="*/ 1 h 227"/>
                <a:gd name="T38" fmla="*/ 39 w 907"/>
                <a:gd name="T39" fmla="*/ 7 h 227"/>
                <a:gd name="T40" fmla="*/ 26 w 907"/>
                <a:gd name="T41" fmla="*/ 15 h 227"/>
                <a:gd name="T42" fmla="*/ 15 w 907"/>
                <a:gd name="T43" fmla="*/ 25 h 227"/>
                <a:gd name="T44" fmla="*/ 7 w 907"/>
                <a:gd name="T45" fmla="*/ 39 h 227"/>
                <a:gd name="T46" fmla="*/ 2 w 907"/>
                <a:gd name="T47" fmla="*/ 53 h 227"/>
                <a:gd name="T48" fmla="*/ 0 w 907"/>
                <a:gd name="T49" fmla="*/ 68 h 227"/>
                <a:gd name="T50" fmla="*/ 0 w 907"/>
                <a:gd name="T51" fmla="*/ 159 h 227"/>
                <a:gd name="T52" fmla="*/ 2 w 907"/>
                <a:gd name="T53" fmla="*/ 174 h 227"/>
                <a:gd name="T54" fmla="*/ 7 w 907"/>
                <a:gd name="T55" fmla="*/ 188 h 227"/>
                <a:gd name="T56" fmla="*/ 15 w 907"/>
                <a:gd name="T57" fmla="*/ 201 h 227"/>
                <a:gd name="T58" fmla="*/ 26 w 907"/>
                <a:gd name="T59" fmla="*/ 211 h 227"/>
                <a:gd name="T60" fmla="*/ 39 w 907"/>
                <a:gd name="T61" fmla="*/ 220 h 227"/>
                <a:gd name="T62" fmla="*/ 53 w 907"/>
                <a:gd name="T63" fmla="*/ 225 h 227"/>
                <a:gd name="T64" fmla="*/ 68 w 907"/>
                <a:gd name="T65" fmla="*/ 227 h 22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07"/>
                <a:gd name="T100" fmla="*/ 0 h 227"/>
                <a:gd name="T101" fmla="*/ 907 w 907"/>
                <a:gd name="T102" fmla="*/ 227 h 22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07" h="227">
                  <a:moveTo>
                    <a:pt x="68" y="227"/>
                  </a:moveTo>
                  <a:lnTo>
                    <a:pt x="839" y="227"/>
                  </a:lnTo>
                  <a:lnTo>
                    <a:pt x="855" y="225"/>
                  </a:lnTo>
                  <a:lnTo>
                    <a:pt x="869" y="220"/>
                  </a:lnTo>
                  <a:lnTo>
                    <a:pt x="882" y="211"/>
                  </a:lnTo>
                  <a:lnTo>
                    <a:pt x="892" y="201"/>
                  </a:lnTo>
                  <a:lnTo>
                    <a:pt x="901" y="188"/>
                  </a:lnTo>
                  <a:lnTo>
                    <a:pt x="906" y="174"/>
                  </a:lnTo>
                  <a:lnTo>
                    <a:pt x="907" y="159"/>
                  </a:lnTo>
                  <a:lnTo>
                    <a:pt x="907" y="68"/>
                  </a:lnTo>
                  <a:lnTo>
                    <a:pt x="906" y="53"/>
                  </a:lnTo>
                  <a:lnTo>
                    <a:pt x="901" y="39"/>
                  </a:lnTo>
                  <a:lnTo>
                    <a:pt x="892" y="25"/>
                  </a:lnTo>
                  <a:lnTo>
                    <a:pt x="882" y="15"/>
                  </a:lnTo>
                  <a:lnTo>
                    <a:pt x="869" y="7"/>
                  </a:lnTo>
                  <a:lnTo>
                    <a:pt x="855" y="1"/>
                  </a:lnTo>
                  <a:lnTo>
                    <a:pt x="839" y="0"/>
                  </a:lnTo>
                  <a:lnTo>
                    <a:pt x="68" y="0"/>
                  </a:lnTo>
                  <a:lnTo>
                    <a:pt x="53" y="1"/>
                  </a:lnTo>
                  <a:lnTo>
                    <a:pt x="39" y="7"/>
                  </a:lnTo>
                  <a:lnTo>
                    <a:pt x="26" y="15"/>
                  </a:lnTo>
                  <a:lnTo>
                    <a:pt x="15" y="25"/>
                  </a:lnTo>
                  <a:lnTo>
                    <a:pt x="7" y="39"/>
                  </a:lnTo>
                  <a:lnTo>
                    <a:pt x="2" y="53"/>
                  </a:lnTo>
                  <a:lnTo>
                    <a:pt x="0" y="68"/>
                  </a:lnTo>
                  <a:lnTo>
                    <a:pt x="0" y="159"/>
                  </a:lnTo>
                  <a:lnTo>
                    <a:pt x="2" y="174"/>
                  </a:lnTo>
                  <a:lnTo>
                    <a:pt x="7" y="188"/>
                  </a:lnTo>
                  <a:lnTo>
                    <a:pt x="15" y="201"/>
                  </a:lnTo>
                  <a:lnTo>
                    <a:pt x="26" y="211"/>
                  </a:lnTo>
                  <a:lnTo>
                    <a:pt x="39" y="220"/>
                  </a:lnTo>
                  <a:lnTo>
                    <a:pt x="53" y="225"/>
                  </a:lnTo>
                  <a:lnTo>
                    <a:pt x="68" y="227"/>
                  </a:lnTo>
                  <a:close/>
                </a:path>
              </a:pathLst>
            </a:custGeom>
            <a:solidFill>
              <a:srgbClr val="FFFFFF"/>
            </a:solidFill>
            <a:ln w="9525">
              <a:solidFill>
                <a:srgbClr val="000000"/>
              </a:solidFill>
              <a:prstDash val="solid"/>
              <a:round/>
              <a:headEnd/>
              <a:tailEnd/>
            </a:ln>
          </p:spPr>
          <p:txBody>
            <a:bodyPr/>
            <a:lstStyle/>
            <a:p>
              <a:endParaRPr lang="en-US"/>
            </a:p>
          </p:txBody>
        </p:sp>
        <p:sp>
          <p:nvSpPr>
            <p:cNvPr id="25639" name="Rectangle 36"/>
            <p:cNvSpPr>
              <a:spLocks noChangeArrowheads="1"/>
            </p:cNvSpPr>
            <p:nvPr/>
          </p:nvSpPr>
          <p:spPr bwMode="auto">
            <a:xfrm>
              <a:off x="2768" y="2972"/>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40" name="Rectangle 37"/>
            <p:cNvSpPr>
              <a:spLocks noChangeArrowheads="1"/>
            </p:cNvSpPr>
            <p:nvPr/>
          </p:nvSpPr>
          <p:spPr bwMode="auto">
            <a:xfrm>
              <a:off x="2700" y="2904"/>
              <a:ext cx="964" cy="169"/>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41" name="Rectangle 38"/>
            <p:cNvSpPr>
              <a:spLocks noChangeArrowheads="1"/>
            </p:cNvSpPr>
            <p:nvPr/>
          </p:nvSpPr>
          <p:spPr bwMode="auto">
            <a:xfrm>
              <a:off x="2768" y="3198"/>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42" name="Rectangle 39"/>
            <p:cNvSpPr>
              <a:spLocks noChangeArrowheads="1"/>
            </p:cNvSpPr>
            <p:nvPr/>
          </p:nvSpPr>
          <p:spPr bwMode="auto">
            <a:xfrm>
              <a:off x="2700" y="3130"/>
              <a:ext cx="964"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43" name="Line 40"/>
            <p:cNvSpPr>
              <a:spLocks noChangeShapeType="1"/>
            </p:cNvSpPr>
            <p:nvPr/>
          </p:nvSpPr>
          <p:spPr bwMode="auto">
            <a:xfrm>
              <a:off x="885" y="1600"/>
              <a:ext cx="367"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44" name="Freeform 41"/>
            <p:cNvSpPr>
              <a:spLocks/>
            </p:cNvSpPr>
            <p:nvPr/>
          </p:nvSpPr>
          <p:spPr bwMode="auto">
            <a:xfrm>
              <a:off x="1244" y="1568"/>
              <a:ext cx="95" cy="64"/>
            </a:xfrm>
            <a:custGeom>
              <a:avLst/>
              <a:gdLst>
                <a:gd name="T0" fmla="*/ 0 w 95"/>
                <a:gd name="T1" fmla="*/ 0 h 64"/>
                <a:gd name="T2" fmla="*/ 95 w 95"/>
                <a:gd name="T3" fmla="*/ 32 h 64"/>
                <a:gd name="T4" fmla="*/ 0 w 95"/>
                <a:gd name="T5" fmla="*/ 64 h 64"/>
                <a:gd name="T6" fmla="*/ 0 w 95"/>
                <a:gd name="T7" fmla="*/ 0 h 64"/>
                <a:gd name="T8" fmla="*/ 0 60000 65536"/>
                <a:gd name="T9" fmla="*/ 0 60000 65536"/>
                <a:gd name="T10" fmla="*/ 0 60000 65536"/>
                <a:gd name="T11" fmla="*/ 0 60000 65536"/>
                <a:gd name="T12" fmla="*/ 0 w 95"/>
                <a:gd name="T13" fmla="*/ 0 h 64"/>
                <a:gd name="T14" fmla="*/ 95 w 95"/>
                <a:gd name="T15" fmla="*/ 64 h 64"/>
              </a:gdLst>
              <a:ahLst/>
              <a:cxnLst>
                <a:cxn ang="T8">
                  <a:pos x="T0" y="T1"/>
                </a:cxn>
                <a:cxn ang="T9">
                  <a:pos x="T2" y="T3"/>
                </a:cxn>
                <a:cxn ang="T10">
                  <a:pos x="T4" y="T5"/>
                </a:cxn>
                <a:cxn ang="T11">
                  <a:pos x="T6" y="T7"/>
                </a:cxn>
              </a:cxnLst>
              <a:rect l="T12" t="T13" r="T14" b="T15"/>
              <a:pathLst>
                <a:path w="95" h="64">
                  <a:moveTo>
                    <a:pt x="0" y="0"/>
                  </a:moveTo>
                  <a:lnTo>
                    <a:pt x="95" y="32"/>
                  </a:lnTo>
                  <a:lnTo>
                    <a:pt x="0" y="64"/>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45" name="Line 42"/>
            <p:cNvSpPr>
              <a:spLocks noChangeShapeType="1"/>
            </p:cNvSpPr>
            <p:nvPr/>
          </p:nvSpPr>
          <p:spPr bwMode="auto">
            <a:xfrm>
              <a:off x="885" y="2280"/>
              <a:ext cx="367"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46" name="Freeform 43"/>
            <p:cNvSpPr>
              <a:spLocks/>
            </p:cNvSpPr>
            <p:nvPr/>
          </p:nvSpPr>
          <p:spPr bwMode="auto">
            <a:xfrm>
              <a:off x="1244" y="2248"/>
              <a:ext cx="95" cy="64"/>
            </a:xfrm>
            <a:custGeom>
              <a:avLst/>
              <a:gdLst>
                <a:gd name="T0" fmla="*/ 0 w 95"/>
                <a:gd name="T1" fmla="*/ 0 h 64"/>
                <a:gd name="T2" fmla="*/ 95 w 95"/>
                <a:gd name="T3" fmla="*/ 32 h 64"/>
                <a:gd name="T4" fmla="*/ 0 w 95"/>
                <a:gd name="T5" fmla="*/ 64 h 64"/>
                <a:gd name="T6" fmla="*/ 0 w 95"/>
                <a:gd name="T7" fmla="*/ 0 h 64"/>
                <a:gd name="T8" fmla="*/ 0 60000 65536"/>
                <a:gd name="T9" fmla="*/ 0 60000 65536"/>
                <a:gd name="T10" fmla="*/ 0 60000 65536"/>
                <a:gd name="T11" fmla="*/ 0 60000 65536"/>
                <a:gd name="T12" fmla="*/ 0 w 95"/>
                <a:gd name="T13" fmla="*/ 0 h 64"/>
                <a:gd name="T14" fmla="*/ 95 w 95"/>
                <a:gd name="T15" fmla="*/ 64 h 64"/>
              </a:gdLst>
              <a:ahLst/>
              <a:cxnLst>
                <a:cxn ang="T8">
                  <a:pos x="T0" y="T1"/>
                </a:cxn>
                <a:cxn ang="T9">
                  <a:pos x="T2" y="T3"/>
                </a:cxn>
                <a:cxn ang="T10">
                  <a:pos x="T4" y="T5"/>
                </a:cxn>
                <a:cxn ang="T11">
                  <a:pos x="T6" y="T7"/>
                </a:cxn>
              </a:cxnLst>
              <a:rect l="T12" t="T13" r="T14" b="T15"/>
              <a:pathLst>
                <a:path w="95" h="64">
                  <a:moveTo>
                    <a:pt x="0" y="0"/>
                  </a:moveTo>
                  <a:lnTo>
                    <a:pt x="95" y="32"/>
                  </a:lnTo>
                  <a:lnTo>
                    <a:pt x="0" y="64"/>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47" name="Line 44"/>
            <p:cNvSpPr>
              <a:spLocks noChangeShapeType="1"/>
            </p:cNvSpPr>
            <p:nvPr/>
          </p:nvSpPr>
          <p:spPr bwMode="auto">
            <a:xfrm>
              <a:off x="885" y="3073"/>
              <a:ext cx="367"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48" name="Freeform 45"/>
            <p:cNvSpPr>
              <a:spLocks/>
            </p:cNvSpPr>
            <p:nvPr/>
          </p:nvSpPr>
          <p:spPr bwMode="auto">
            <a:xfrm>
              <a:off x="1244" y="3042"/>
              <a:ext cx="95" cy="63"/>
            </a:xfrm>
            <a:custGeom>
              <a:avLst/>
              <a:gdLst>
                <a:gd name="T0" fmla="*/ 0 w 95"/>
                <a:gd name="T1" fmla="*/ 0 h 63"/>
                <a:gd name="T2" fmla="*/ 95 w 95"/>
                <a:gd name="T3" fmla="*/ 31 h 63"/>
                <a:gd name="T4" fmla="*/ 0 w 95"/>
                <a:gd name="T5" fmla="*/ 63 h 63"/>
                <a:gd name="T6" fmla="*/ 0 w 95"/>
                <a:gd name="T7" fmla="*/ 0 h 63"/>
                <a:gd name="T8" fmla="*/ 0 60000 65536"/>
                <a:gd name="T9" fmla="*/ 0 60000 65536"/>
                <a:gd name="T10" fmla="*/ 0 60000 65536"/>
                <a:gd name="T11" fmla="*/ 0 60000 65536"/>
                <a:gd name="T12" fmla="*/ 0 w 95"/>
                <a:gd name="T13" fmla="*/ 0 h 63"/>
                <a:gd name="T14" fmla="*/ 95 w 95"/>
                <a:gd name="T15" fmla="*/ 63 h 63"/>
              </a:gdLst>
              <a:ahLst/>
              <a:cxnLst>
                <a:cxn ang="T8">
                  <a:pos x="T0" y="T1"/>
                </a:cxn>
                <a:cxn ang="T9">
                  <a:pos x="T2" y="T3"/>
                </a:cxn>
                <a:cxn ang="T10">
                  <a:pos x="T4" y="T5"/>
                </a:cxn>
                <a:cxn ang="T11">
                  <a:pos x="T6" y="T7"/>
                </a:cxn>
              </a:cxnLst>
              <a:rect l="T12" t="T13" r="T14" b="T15"/>
              <a:pathLst>
                <a:path w="95" h="63">
                  <a:moveTo>
                    <a:pt x="0" y="0"/>
                  </a:moveTo>
                  <a:lnTo>
                    <a:pt x="95" y="31"/>
                  </a:lnTo>
                  <a:lnTo>
                    <a:pt x="0" y="6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49" name="Line 46"/>
            <p:cNvSpPr>
              <a:spLocks noChangeShapeType="1"/>
            </p:cNvSpPr>
            <p:nvPr/>
          </p:nvSpPr>
          <p:spPr bwMode="auto">
            <a:xfrm flipV="1">
              <a:off x="2246" y="2211"/>
              <a:ext cx="368" cy="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0" name="Freeform 47"/>
            <p:cNvSpPr>
              <a:spLocks/>
            </p:cNvSpPr>
            <p:nvPr/>
          </p:nvSpPr>
          <p:spPr bwMode="auto">
            <a:xfrm>
              <a:off x="2601" y="2181"/>
              <a:ext cx="99" cy="63"/>
            </a:xfrm>
            <a:custGeom>
              <a:avLst/>
              <a:gdLst>
                <a:gd name="T0" fmla="*/ 0 w 99"/>
                <a:gd name="T1" fmla="*/ 0 h 63"/>
                <a:gd name="T2" fmla="*/ 99 w 99"/>
                <a:gd name="T3" fmla="*/ 14 h 63"/>
                <a:gd name="T4" fmla="*/ 11 w 99"/>
                <a:gd name="T5" fmla="*/ 63 h 63"/>
                <a:gd name="T6" fmla="*/ 0 w 99"/>
                <a:gd name="T7" fmla="*/ 0 h 63"/>
                <a:gd name="T8" fmla="*/ 0 60000 65536"/>
                <a:gd name="T9" fmla="*/ 0 60000 65536"/>
                <a:gd name="T10" fmla="*/ 0 60000 65536"/>
                <a:gd name="T11" fmla="*/ 0 60000 65536"/>
                <a:gd name="T12" fmla="*/ 0 w 99"/>
                <a:gd name="T13" fmla="*/ 0 h 63"/>
                <a:gd name="T14" fmla="*/ 99 w 99"/>
                <a:gd name="T15" fmla="*/ 63 h 63"/>
              </a:gdLst>
              <a:ahLst/>
              <a:cxnLst>
                <a:cxn ang="T8">
                  <a:pos x="T0" y="T1"/>
                </a:cxn>
                <a:cxn ang="T9">
                  <a:pos x="T2" y="T3"/>
                </a:cxn>
                <a:cxn ang="T10">
                  <a:pos x="T4" y="T5"/>
                </a:cxn>
                <a:cxn ang="T11">
                  <a:pos x="T6" y="T7"/>
                </a:cxn>
              </a:cxnLst>
              <a:rect l="T12" t="T13" r="T14" b="T15"/>
              <a:pathLst>
                <a:path w="99" h="63">
                  <a:moveTo>
                    <a:pt x="0" y="0"/>
                  </a:moveTo>
                  <a:lnTo>
                    <a:pt x="99" y="14"/>
                  </a:lnTo>
                  <a:lnTo>
                    <a:pt x="11" y="6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51" name="Line 48"/>
            <p:cNvSpPr>
              <a:spLocks noChangeShapeType="1"/>
            </p:cNvSpPr>
            <p:nvPr/>
          </p:nvSpPr>
          <p:spPr bwMode="auto">
            <a:xfrm>
              <a:off x="2246" y="2280"/>
              <a:ext cx="371" cy="1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2" name="Freeform 49"/>
            <p:cNvSpPr>
              <a:spLocks/>
            </p:cNvSpPr>
            <p:nvPr/>
          </p:nvSpPr>
          <p:spPr bwMode="auto">
            <a:xfrm>
              <a:off x="2600" y="2364"/>
              <a:ext cx="100" cy="60"/>
            </a:xfrm>
            <a:custGeom>
              <a:avLst/>
              <a:gdLst>
                <a:gd name="T0" fmla="*/ 19 w 100"/>
                <a:gd name="T1" fmla="*/ 0 h 60"/>
                <a:gd name="T2" fmla="*/ 100 w 100"/>
                <a:gd name="T3" fmla="*/ 58 h 60"/>
                <a:gd name="T4" fmla="*/ 0 w 100"/>
                <a:gd name="T5" fmla="*/ 60 h 60"/>
                <a:gd name="T6" fmla="*/ 19 w 100"/>
                <a:gd name="T7" fmla="*/ 0 h 60"/>
                <a:gd name="T8" fmla="*/ 0 60000 65536"/>
                <a:gd name="T9" fmla="*/ 0 60000 65536"/>
                <a:gd name="T10" fmla="*/ 0 60000 65536"/>
                <a:gd name="T11" fmla="*/ 0 60000 65536"/>
                <a:gd name="T12" fmla="*/ 0 w 100"/>
                <a:gd name="T13" fmla="*/ 0 h 60"/>
                <a:gd name="T14" fmla="*/ 100 w 100"/>
                <a:gd name="T15" fmla="*/ 60 h 60"/>
              </a:gdLst>
              <a:ahLst/>
              <a:cxnLst>
                <a:cxn ang="T8">
                  <a:pos x="T0" y="T1"/>
                </a:cxn>
                <a:cxn ang="T9">
                  <a:pos x="T2" y="T3"/>
                </a:cxn>
                <a:cxn ang="T10">
                  <a:pos x="T4" y="T5"/>
                </a:cxn>
                <a:cxn ang="T11">
                  <a:pos x="T6" y="T7"/>
                </a:cxn>
              </a:cxnLst>
              <a:rect l="T12" t="T13" r="T14" b="T15"/>
              <a:pathLst>
                <a:path w="100" h="60">
                  <a:moveTo>
                    <a:pt x="19" y="0"/>
                  </a:moveTo>
                  <a:lnTo>
                    <a:pt x="100" y="58"/>
                  </a:lnTo>
                  <a:lnTo>
                    <a:pt x="0" y="60"/>
                  </a:lnTo>
                  <a:lnTo>
                    <a:pt x="1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53" name="Line 50"/>
            <p:cNvSpPr>
              <a:spLocks noChangeShapeType="1"/>
            </p:cNvSpPr>
            <p:nvPr/>
          </p:nvSpPr>
          <p:spPr bwMode="auto">
            <a:xfrm flipV="1">
              <a:off x="2246" y="3004"/>
              <a:ext cx="368" cy="6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4" name="Freeform 51"/>
            <p:cNvSpPr>
              <a:spLocks/>
            </p:cNvSpPr>
            <p:nvPr/>
          </p:nvSpPr>
          <p:spPr bwMode="auto">
            <a:xfrm>
              <a:off x="2601" y="2975"/>
              <a:ext cx="99" cy="62"/>
            </a:xfrm>
            <a:custGeom>
              <a:avLst/>
              <a:gdLst>
                <a:gd name="T0" fmla="*/ 0 w 99"/>
                <a:gd name="T1" fmla="*/ 0 h 62"/>
                <a:gd name="T2" fmla="*/ 99 w 99"/>
                <a:gd name="T3" fmla="*/ 13 h 62"/>
                <a:gd name="T4" fmla="*/ 11 w 99"/>
                <a:gd name="T5" fmla="*/ 62 h 62"/>
                <a:gd name="T6" fmla="*/ 0 w 99"/>
                <a:gd name="T7" fmla="*/ 0 h 62"/>
                <a:gd name="T8" fmla="*/ 0 60000 65536"/>
                <a:gd name="T9" fmla="*/ 0 60000 65536"/>
                <a:gd name="T10" fmla="*/ 0 60000 65536"/>
                <a:gd name="T11" fmla="*/ 0 60000 65536"/>
                <a:gd name="T12" fmla="*/ 0 w 99"/>
                <a:gd name="T13" fmla="*/ 0 h 62"/>
                <a:gd name="T14" fmla="*/ 99 w 99"/>
                <a:gd name="T15" fmla="*/ 62 h 62"/>
              </a:gdLst>
              <a:ahLst/>
              <a:cxnLst>
                <a:cxn ang="T8">
                  <a:pos x="T0" y="T1"/>
                </a:cxn>
                <a:cxn ang="T9">
                  <a:pos x="T2" y="T3"/>
                </a:cxn>
                <a:cxn ang="T10">
                  <a:pos x="T4" y="T5"/>
                </a:cxn>
                <a:cxn ang="T11">
                  <a:pos x="T6" y="T7"/>
                </a:cxn>
              </a:cxnLst>
              <a:rect l="T12" t="T13" r="T14" b="T15"/>
              <a:pathLst>
                <a:path w="99" h="62">
                  <a:moveTo>
                    <a:pt x="0" y="0"/>
                  </a:moveTo>
                  <a:lnTo>
                    <a:pt x="99" y="13"/>
                  </a:lnTo>
                  <a:lnTo>
                    <a:pt x="11" y="62"/>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55" name="Line 52"/>
            <p:cNvSpPr>
              <a:spLocks noChangeShapeType="1"/>
            </p:cNvSpPr>
            <p:nvPr/>
          </p:nvSpPr>
          <p:spPr bwMode="auto">
            <a:xfrm>
              <a:off x="2246" y="3073"/>
              <a:ext cx="371" cy="116"/>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6" name="Freeform 53"/>
            <p:cNvSpPr>
              <a:spLocks/>
            </p:cNvSpPr>
            <p:nvPr/>
          </p:nvSpPr>
          <p:spPr bwMode="auto">
            <a:xfrm>
              <a:off x="2600" y="3156"/>
              <a:ext cx="100" cy="60"/>
            </a:xfrm>
            <a:custGeom>
              <a:avLst/>
              <a:gdLst>
                <a:gd name="T0" fmla="*/ 19 w 100"/>
                <a:gd name="T1" fmla="*/ 0 h 60"/>
                <a:gd name="T2" fmla="*/ 100 w 100"/>
                <a:gd name="T3" fmla="*/ 58 h 60"/>
                <a:gd name="T4" fmla="*/ 0 w 100"/>
                <a:gd name="T5" fmla="*/ 60 h 60"/>
                <a:gd name="T6" fmla="*/ 19 w 100"/>
                <a:gd name="T7" fmla="*/ 0 h 60"/>
                <a:gd name="T8" fmla="*/ 0 60000 65536"/>
                <a:gd name="T9" fmla="*/ 0 60000 65536"/>
                <a:gd name="T10" fmla="*/ 0 60000 65536"/>
                <a:gd name="T11" fmla="*/ 0 60000 65536"/>
                <a:gd name="T12" fmla="*/ 0 w 100"/>
                <a:gd name="T13" fmla="*/ 0 h 60"/>
                <a:gd name="T14" fmla="*/ 100 w 100"/>
                <a:gd name="T15" fmla="*/ 60 h 60"/>
              </a:gdLst>
              <a:ahLst/>
              <a:cxnLst>
                <a:cxn ang="T8">
                  <a:pos x="T0" y="T1"/>
                </a:cxn>
                <a:cxn ang="T9">
                  <a:pos x="T2" y="T3"/>
                </a:cxn>
                <a:cxn ang="T10">
                  <a:pos x="T4" y="T5"/>
                </a:cxn>
                <a:cxn ang="T11">
                  <a:pos x="T6" y="T7"/>
                </a:cxn>
              </a:cxnLst>
              <a:rect l="T12" t="T13" r="T14" b="T15"/>
              <a:pathLst>
                <a:path w="100" h="60">
                  <a:moveTo>
                    <a:pt x="19" y="0"/>
                  </a:moveTo>
                  <a:lnTo>
                    <a:pt x="100" y="58"/>
                  </a:lnTo>
                  <a:lnTo>
                    <a:pt x="0" y="60"/>
                  </a:lnTo>
                  <a:lnTo>
                    <a:pt x="19"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57" name="Line 54"/>
            <p:cNvSpPr>
              <a:spLocks noChangeShapeType="1"/>
            </p:cNvSpPr>
            <p:nvPr/>
          </p:nvSpPr>
          <p:spPr bwMode="auto">
            <a:xfrm flipV="1">
              <a:off x="2246" y="1461"/>
              <a:ext cx="372" cy="139"/>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58" name="Freeform 55"/>
            <p:cNvSpPr>
              <a:spLocks/>
            </p:cNvSpPr>
            <p:nvPr/>
          </p:nvSpPr>
          <p:spPr bwMode="auto">
            <a:xfrm>
              <a:off x="2600" y="1430"/>
              <a:ext cx="100" cy="64"/>
            </a:xfrm>
            <a:custGeom>
              <a:avLst/>
              <a:gdLst>
                <a:gd name="T0" fmla="*/ 0 w 100"/>
                <a:gd name="T1" fmla="*/ 4 h 64"/>
                <a:gd name="T2" fmla="*/ 100 w 100"/>
                <a:gd name="T3" fmla="*/ 0 h 64"/>
                <a:gd name="T4" fmla="*/ 22 w 100"/>
                <a:gd name="T5" fmla="*/ 64 h 64"/>
                <a:gd name="T6" fmla="*/ 0 w 100"/>
                <a:gd name="T7" fmla="*/ 4 h 64"/>
                <a:gd name="T8" fmla="*/ 0 60000 65536"/>
                <a:gd name="T9" fmla="*/ 0 60000 65536"/>
                <a:gd name="T10" fmla="*/ 0 60000 65536"/>
                <a:gd name="T11" fmla="*/ 0 60000 65536"/>
                <a:gd name="T12" fmla="*/ 0 w 100"/>
                <a:gd name="T13" fmla="*/ 0 h 64"/>
                <a:gd name="T14" fmla="*/ 100 w 100"/>
                <a:gd name="T15" fmla="*/ 64 h 64"/>
              </a:gdLst>
              <a:ahLst/>
              <a:cxnLst>
                <a:cxn ang="T8">
                  <a:pos x="T0" y="T1"/>
                </a:cxn>
                <a:cxn ang="T9">
                  <a:pos x="T2" y="T3"/>
                </a:cxn>
                <a:cxn ang="T10">
                  <a:pos x="T4" y="T5"/>
                </a:cxn>
                <a:cxn ang="T11">
                  <a:pos x="T6" y="T7"/>
                </a:cxn>
              </a:cxnLst>
              <a:rect l="T12" t="T13" r="T14" b="T15"/>
              <a:pathLst>
                <a:path w="100" h="64">
                  <a:moveTo>
                    <a:pt x="0" y="4"/>
                  </a:moveTo>
                  <a:lnTo>
                    <a:pt x="100" y="0"/>
                  </a:lnTo>
                  <a:lnTo>
                    <a:pt x="22" y="64"/>
                  </a:lnTo>
                  <a:lnTo>
                    <a:pt x="0" y="4"/>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59" name="Line 56"/>
            <p:cNvSpPr>
              <a:spLocks noChangeShapeType="1"/>
            </p:cNvSpPr>
            <p:nvPr/>
          </p:nvSpPr>
          <p:spPr bwMode="auto">
            <a:xfrm>
              <a:off x="2246" y="1600"/>
              <a:ext cx="367" cy="2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0" name="Freeform 57"/>
            <p:cNvSpPr>
              <a:spLocks/>
            </p:cNvSpPr>
            <p:nvPr/>
          </p:nvSpPr>
          <p:spPr bwMode="auto">
            <a:xfrm>
              <a:off x="2603" y="1591"/>
              <a:ext cx="97" cy="64"/>
            </a:xfrm>
            <a:custGeom>
              <a:avLst/>
              <a:gdLst>
                <a:gd name="T0" fmla="*/ 3 w 97"/>
                <a:gd name="T1" fmla="*/ 0 h 64"/>
                <a:gd name="T2" fmla="*/ 97 w 97"/>
                <a:gd name="T3" fmla="*/ 38 h 64"/>
                <a:gd name="T4" fmla="*/ 0 w 97"/>
                <a:gd name="T5" fmla="*/ 64 h 64"/>
                <a:gd name="T6" fmla="*/ 3 w 97"/>
                <a:gd name="T7" fmla="*/ 0 h 64"/>
                <a:gd name="T8" fmla="*/ 0 60000 65536"/>
                <a:gd name="T9" fmla="*/ 0 60000 65536"/>
                <a:gd name="T10" fmla="*/ 0 60000 65536"/>
                <a:gd name="T11" fmla="*/ 0 60000 65536"/>
                <a:gd name="T12" fmla="*/ 0 w 97"/>
                <a:gd name="T13" fmla="*/ 0 h 64"/>
                <a:gd name="T14" fmla="*/ 97 w 97"/>
                <a:gd name="T15" fmla="*/ 64 h 64"/>
              </a:gdLst>
              <a:ahLst/>
              <a:cxnLst>
                <a:cxn ang="T8">
                  <a:pos x="T0" y="T1"/>
                </a:cxn>
                <a:cxn ang="T9">
                  <a:pos x="T2" y="T3"/>
                </a:cxn>
                <a:cxn ang="T10">
                  <a:pos x="T4" y="T5"/>
                </a:cxn>
                <a:cxn ang="T11">
                  <a:pos x="T6" y="T7"/>
                </a:cxn>
              </a:cxnLst>
              <a:rect l="T12" t="T13" r="T14" b="T15"/>
              <a:pathLst>
                <a:path w="97" h="64">
                  <a:moveTo>
                    <a:pt x="3" y="0"/>
                  </a:moveTo>
                  <a:lnTo>
                    <a:pt x="97" y="38"/>
                  </a:lnTo>
                  <a:lnTo>
                    <a:pt x="0" y="64"/>
                  </a:lnTo>
                  <a:lnTo>
                    <a:pt x="3"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61" name="Line 58"/>
            <p:cNvSpPr>
              <a:spLocks noChangeShapeType="1"/>
            </p:cNvSpPr>
            <p:nvPr/>
          </p:nvSpPr>
          <p:spPr bwMode="auto">
            <a:xfrm>
              <a:off x="2246" y="1600"/>
              <a:ext cx="376" cy="188"/>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62" name="Freeform 59"/>
            <p:cNvSpPr>
              <a:spLocks/>
            </p:cNvSpPr>
            <p:nvPr/>
          </p:nvSpPr>
          <p:spPr bwMode="auto">
            <a:xfrm>
              <a:off x="2601" y="1756"/>
              <a:ext cx="99" cy="71"/>
            </a:xfrm>
            <a:custGeom>
              <a:avLst/>
              <a:gdLst>
                <a:gd name="T0" fmla="*/ 28 w 99"/>
                <a:gd name="T1" fmla="*/ 0 h 71"/>
                <a:gd name="T2" fmla="*/ 99 w 99"/>
                <a:gd name="T3" fmla="*/ 71 h 71"/>
                <a:gd name="T4" fmla="*/ 0 w 99"/>
                <a:gd name="T5" fmla="*/ 57 h 71"/>
                <a:gd name="T6" fmla="*/ 28 w 99"/>
                <a:gd name="T7" fmla="*/ 0 h 71"/>
                <a:gd name="T8" fmla="*/ 0 60000 65536"/>
                <a:gd name="T9" fmla="*/ 0 60000 65536"/>
                <a:gd name="T10" fmla="*/ 0 60000 65536"/>
                <a:gd name="T11" fmla="*/ 0 60000 65536"/>
                <a:gd name="T12" fmla="*/ 0 w 99"/>
                <a:gd name="T13" fmla="*/ 0 h 71"/>
                <a:gd name="T14" fmla="*/ 99 w 99"/>
                <a:gd name="T15" fmla="*/ 71 h 71"/>
              </a:gdLst>
              <a:ahLst/>
              <a:cxnLst>
                <a:cxn ang="T8">
                  <a:pos x="T0" y="T1"/>
                </a:cxn>
                <a:cxn ang="T9">
                  <a:pos x="T2" y="T3"/>
                </a:cxn>
                <a:cxn ang="T10">
                  <a:pos x="T4" y="T5"/>
                </a:cxn>
                <a:cxn ang="T11">
                  <a:pos x="T6" y="T7"/>
                </a:cxn>
              </a:cxnLst>
              <a:rect l="T12" t="T13" r="T14" b="T15"/>
              <a:pathLst>
                <a:path w="99" h="71">
                  <a:moveTo>
                    <a:pt x="28" y="0"/>
                  </a:moveTo>
                  <a:lnTo>
                    <a:pt x="99" y="71"/>
                  </a:lnTo>
                  <a:lnTo>
                    <a:pt x="0" y="57"/>
                  </a:lnTo>
                  <a:lnTo>
                    <a:pt x="28"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63" name="Rectangle 60"/>
            <p:cNvSpPr>
              <a:spLocks noChangeArrowheads="1"/>
            </p:cNvSpPr>
            <p:nvPr/>
          </p:nvSpPr>
          <p:spPr bwMode="auto">
            <a:xfrm>
              <a:off x="4186" y="1414"/>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64" name="Rectangle 61"/>
            <p:cNvSpPr>
              <a:spLocks noChangeArrowheads="1"/>
            </p:cNvSpPr>
            <p:nvPr/>
          </p:nvSpPr>
          <p:spPr bwMode="auto">
            <a:xfrm>
              <a:off x="4118" y="1346"/>
              <a:ext cx="963"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65" name="Rectangle 62"/>
            <p:cNvSpPr>
              <a:spLocks noChangeArrowheads="1"/>
            </p:cNvSpPr>
            <p:nvPr/>
          </p:nvSpPr>
          <p:spPr bwMode="auto">
            <a:xfrm>
              <a:off x="4186" y="1612"/>
              <a:ext cx="964" cy="169"/>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66" name="Rectangle 63"/>
            <p:cNvSpPr>
              <a:spLocks noChangeArrowheads="1"/>
            </p:cNvSpPr>
            <p:nvPr/>
          </p:nvSpPr>
          <p:spPr bwMode="auto">
            <a:xfrm>
              <a:off x="4118" y="1543"/>
              <a:ext cx="963"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67" name="Rectangle 64"/>
            <p:cNvSpPr>
              <a:spLocks noChangeArrowheads="1"/>
            </p:cNvSpPr>
            <p:nvPr/>
          </p:nvSpPr>
          <p:spPr bwMode="auto">
            <a:xfrm>
              <a:off x="4186" y="1810"/>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68" name="Rectangle 65"/>
            <p:cNvSpPr>
              <a:spLocks noChangeArrowheads="1"/>
            </p:cNvSpPr>
            <p:nvPr/>
          </p:nvSpPr>
          <p:spPr bwMode="auto">
            <a:xfrm>
              <a:off x="4118" y="1742"/>
              <a:ext cx="963"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69" name="Line 66"/>
            <p:cNvSpPr>
              <a:spLocks noChangeShapeType="1"/>
            </p:cNvSpPr>
            <p:nvPr/>
          </p:nvSpPr>
          <p:spPr bwMode="auto">
            <a:xfrm>
              <a:off x="3664" y="1430"/>
              <a:ext cx="366"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0" name="Freeform 67"/>
            <p:cNvSpPr>
              <a:spLocks/>
            </p:cNvSpPr>
            <p:nvPr/>
          </p:nvSpPr>
          <p:spPr bwMode="auto">
            <a:xfrm>
              <a:off x="4023" y="1399"/>
              <a:ext cx="95" cy="63"/>
            </a:xfrm>
            <a:custGeom>
              <a:avLst/>
              <a:gdLst>
                <a:gd name="T0" fmla="*/ 0 w 95"/>
                <a:gd name="T1" fmla="*/ 0 h 63"/>
                <a:gd name="T2" fmla="*/ 95 w 95"/>
                <a:gd name="T3" fmla="*/ 31 h 63"/>
                <a:gd name="T4" fmla="*/ 0 w 95"/>
                <a:gd name="T5" fmla="*/ 63 h 63"/>
                <a:gd name="T6" fmla="*/ 0 w 95"/>
                <a:gd name="T7" fmla="*/ 0 h 63"/>
                <a:gd name="T8" fmla="*/ 0 60000 65536"/>
                <a:gd name="T9" fmla="*/ 0 60000 65536"/>
                <a:gd name="T10" fmla="*/ 0 60000 65536"/>
                <a:gd name="T11" fmla="*/ 0 60000 65536"/>
                <a:gd name="T12" fmla="*/ 0 w 95"/>
                <a:gd name="T13" fmla="*/ 0 h 63"/>
                <a:gd name="T14" fmla="*/ 95 w 95"/>
                <a:gd name="T15" fmla="*/ 63 h 63"/>
              </a:gdLst>
              <a:ahLst/>
              <a:cxnLst>
                <a:cxn ang="T8">
                  <a:pos x="T0" y="T1"/>
                </a:cxn>
                <a:cxn ang="T9">
                  <a:pos x="T2" y="T3"/>
                </a:cxn>
                <a:cxn ang="T10">
                  <a:pos x="T4" y="T5"/>
                </a:cxn>
                <a:cxn ang="T11">
                  <a:pos x="T6" y="T7"/>
                </a:cxn>
              </a:cxnLst>
              <a:rect l="T12" t="T13" r="T14" b="T15"/>
              <a:pathLst>
                <a:path w="95" h="63">
                  <a:moveTo>
                    <a:pt x="0" y="0"/>
                  </a:moveTo>
                  <a:lnTo>
                    <a:pt x="95" y="31"/>
                  </a:lnTo>
                  <a:lnTo>
                    <a:pt x="0" y="6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71" name="Line 68"/>
            <p:cNvSpPr>
              <a:spLocks noChangeShapeType="1"/>
            </p:cNvSpPr>
            <p:nvPr/>
          </p:nvSpPr>
          <p:spPr bwMode="auto">
            <a:xfrm>
              <a:off x="3664" y="1629"/>
              <a:ext cx="366"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2" name="Freeform 69"/>
            <p:cNvSpPr>
              <a:spLocks/>
            </p:cNvSpPr>
            <p:nvPr/>
          </p:nvSpPr>
          <p:spPr bwMode="auto">
            <a:xfrm>
              <a:off x="4023" y="1597"/>
              <a:ext cx="95" cy="63"/>
            </a:xfrm>
            <a:custGeom>
              <a:avLst/>
              <a:gdLst>
                <a:gd name="T0" fmla="*/ 0 w 95"/>
                <a:gd name="T1" fmla="*/ 0 h 63"/>
                <a:gd name="T2" fmla="*/ 95 w 95"/>
                <a:gd name="T3" fmla="*/ 32 h 63"/>
                <a:gd name="T4" fmla="*/ 0 w 95"/>
                <a:gd name="T5" fmla="*/ 63 h 63"/>
                <a:gd name="T6" fmla="*/ 0 w 95"/>
                <a:gd name="T7" fmla="*/ 0 h 63"/>
                <a:gd name="T8" fmla="*/ 0 60000 65536"/>
                <a:gd name="T9" fmla="*/ 0 60000 65536"/>
                <a:gd name="T10" fmla="*/ 0 60000 65536"/>
                <a:gd name="T11" fmla="*/ 0 60000 65536"/>
                <a:gd name="T12" fmla="*/ 0 w 95"/>
                <a:gd name="T13" fmla="*/ 0 h 63"/>
                <a:gd name="T14" fmla="*/ 95 w 95"/>
                <a:gd name="T15" fmla="*/ 63 h 63"/>
              </a:gdLst>
              <a:ahLst/>
              <a:cxnLst>
                <a:cxn ang="T8">
                  <a:pos x="T0" y="T1"/>
                </a:cxn>
                <a:cxn ang="T9">
                  <a:pos x="T2" y="T3"/>
                </a:cxn>
                <a:cxn ang="T10">
                  <a:pos x="T4" y="T5"/>
                </a:cxn>
                <a:cxn ang="T11">
                  <a:pos x="T6" y="T7"/>
                </a:cxn>
              </a:cxnLst>
              <a:rect l="T12" t="T13" r="T14" b="T15"/>
              <a:pathLst>
                <a:path w="95" h="63">
                  <a:moveTo>
                    <a:pt x="0" y="0"/>
                  </a:moveTo>
                  <a:lnTo>
                    <a:pt x="95" y="32"/>
                  </a:lnTo>
                  <a:lnTo>
                    <a:pt x="0" y="6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73" name="Line 70"/>
            <p:cNvSpPr>
              <a:spLocks noChangeShapeType="1"/>
            </p:cNvSpPr>
            <p:nvPr/>
          </p:nvSpPr>
          <p:spPr bwMode="auto">
            <a:xfrm>
              <a:off x="3664" y="1827"/>
              <a:ext cx="366"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74" name="Freeform 71"/>
            <p:cNvSpPr>
              <a:spLocks/>
            </p:cNvSpPr>
            <p:nvPr/>
          </p:nvSpPr>
          <p:spPr bwMode="auto">
            <a:xfrm>
              <a:off x="4023" y="1796"/>
              <a:ext cx="95" cy="63"/>
            </a:xfrm>
            <a:custGeom>
              <a:avLst/>
              <a:gdLst>
                <a:gd name="T0" fmla="*/ 0 w 95"/>
                <a:gd name="T1" fmla="*/ 0 h 63"/>
                <a:gd name="T2" fmla="*/ 95 w 95"/>
                <a:gd name="T3" fmla="*/ 31 h 63"/>
                <a:gd name="T4" fmla="*/ 0 w 95"/>
                <a:gd name="T5" fmla="*/ 63 h 63"/>
                <a:gd name="T6" fmla="*/ 0 w 95"/>
                <a:gd name="T7" fmla="*/ 0 h 63"/>
                <a:gd name="T8" fmla="*/ 0 60000 65536"/>
                <a:gd name="T9" fmla="*/ 0 60000 65536"/>
                <a:gd name="T10" fmla="*/ 0 60000 65536"/>
                <a:gd name="T11" fmla="*/ 0 60000 65536"/>
                <a:gd name="T12" fmla="*/ 0 w 95"/>
                <a:gd name="T13" fmla="*/ 0 h 63"/>
                <a:gd name="T14" fmla="*/ 95 w 95"/>
                <a:gd name="T15" fmla="*/ 63 h 63"/>
              </a:gdLst>
              <a:ahLst/>
              <a:cxnLst>
                <a:cxn ang="T8">
                  <a:pos x="T0" y="T1"/>
                </a:cxn>
                <a:cxn ang="T9">
                  <a:pos x="T2" y="T3"/>
                </a:cxn>
                <a:cxn ang="T10">
                  <a:pos x="T4" y="T5"/>
                </a:cxn>
                <a:cxn ang="T11">
                  <a:pos x="T6" y="T7"/>
                </a:cxn>
              </a:cxnLst>
              <a:rect l="T12" t="T13" r="T14" b="T15"/>
              <a:pathLst>
                <a:path w="95" h="63">
                  <a:moveTo>
                    <a:pt x="0" y="0"/>
                  </a:moveTo>
                  <a:lnTo>
                    <a:pt x="95" y="31"/>
                  </a:lnTo>
                  <a:lnTo>
                    <a:pt x="0" y="6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75" name="Rectangle 72"/>
            <p:cNvSpPr>
              <a:spLocks noChangeArrowheads="1"/>
            </p:cNvSpPr>
            <p:nvPr/>
          </p:nvSpPr>
          <p:spPr bwMode="auto">
            <a:xfrm>
              <a:off x="4186" y="2178"/>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76" name="Rectangle 73"/>
            <p:cNvSpPr>
              <a:spLocks noChangeArrowheads="1"/>
            </p:cNvSpPr>
            <p:nvPr/>
          </p:nvSpPr>
          <p:spPr bwMode="auto">
            <a:xfrm>
              <a:off x="4118" y="2110"/>
              <a:ext cx="963"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77" name="Rectangle 74"/>
            <p:cNvSpPr>
              <a:spLocks noChangeArrowheads="1"/>
            </p:cNvSpPr>
            <p:nvPr/>
          </p:nvSpPr>
          <p:spPr bwMode="auto">
            <a:xfrm>
              <a:off x="4186" y="2405"/>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78" name="Rectangle 75"/>
            <p:cNvSpPr>
              <a:spLocks noChangeArrowheads="1"/>
            </p:cNvSpPr>
            <p:nvPr/>
          </p:nvSpPr>
          <p:spPr bwMode="auto">
            <a:xfrm>
              <a:off x="4118" y="2337"/>
              <a:ext cx="963"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79" name="Line 76"/>
            <p:cNvSpPr>
              <a:spLocks noChangeShapeType="1"/>
            </p:cNvSpPr>
            <p:nvPr/>
          </p:nvSpPr>
          <p:spPr bwMode="auto">
            <a:xfrm>
              <a:off x="3664" y="2195"/>
              <a:ext cx="366"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0" name="Freeform 77"/>
            <p:cNvSpPr>
              <a:spLocks/>
            </p:cNvSpPr>
            <p:nvPr/>
          </p:nvSpPr>
          <p:spPr bwMode="auto">
            <a:xfrm>
              <a:off x="4023" y="2163"/>
              <a:ext cx="95" cy="63"/>
            </a:xfrm>
            <a:custGeom>
              <a:avLst/>
              <a:gdLst>
                <a:gd name="T0" fmla="*/ 0 w 95"/>
                <a:gd name="T1" fmla="*/ 0 h 63"/>
                <a:gd name="T2" fmla="*/ 95 w 95"/>
                <a:gd name="T3" fmla="*/ 32 h 63"/>
                <a:gd name="T4" fmla="*/ 0 w 95"/>
                <a:gd name="T5" fmla="*/ 63 h 63"/>
                <a:gd name="T6" fmla="*/ 0 w 95"/>
                <a:gd name="T7" fmla="*/ 0 h 63"/>
                <a:gd name="T8" fmla="*/ 0 60000 65536"/>
                <a:gd name="T9" fmla="*/ 0 60000 65536"/>
                <a:gd name="T10" fmla="*/ 0 60000 65536"/>
                <a:gd name="T11" fmla="*/ 0 60000 65536"/>
                <a:gd name="T12" fmla="*/ 0 w 95"/>
                <a:gd name="T13" fmla="*/ 0 h 63"/>
                <a:gd name="T14" fmla="*/ 95 w 95"/>
                <a:gd name="T15" fmla="*/ 63 h 63"/>
              </a:gdLst>
              <a:ahLst/>
              <a:cxnLst>
                <a:cxn ang="T8">
                  <a:pos x="T0" y="T1"/>
                </a:cxn>
                <a:cxn ang="T9">
                  <a:pos x="T2" y="T3"/>
                </a:cxn>
                <a:cxn ang="T10">
                  <a:pos x="T4" y="T5"/>
                </a:cxn>
                <a:cxn ang="T11">
                  <a:pos x="T6" y="T7"/>
                </a:cxn>
              </a:cxnLst>
              <a:rect l="T12" t="T13" r="T14" b="T15"/>
              <a:pathLst>
                <a:path w="95" h="63">
                  <a:moveTo>
                    <a:pt x="0" y="0"/>
                  </a:moveTo>
                  <a:lnTo>
                    <a:pt x="95" y="32"/>
                  </a:lnTo>
                  <a:lnTo>
                    <a:pt x="0" y="6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81" name="Line 78"/>
            <p:cNvSpPr>
              <a:spLocks noChangeShapeType="1"/>
            </p:cNvSpPr>
            <p:nvPr/>
          </p:nvSpPr>
          <p:spPr bwMode="auto">
            <a:xfrm>
              <a:off x="3664" y="2422"/>
              <a:ext cx="366"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2" name="Freeform 79"/>
            <p:cNvSpPr>
              <a:spLocks/>
            </p:cNvSpPr>
            <p:nvPr/>
          </p:nvSpPr>
          <p:spPr bwMode="auto">
            <a:xfrm>
              <a:off x="4023" y="2390"/>
              <a:ext cx="95" cy="64"/>
            </a:xfrm>
            <a:custGeom>
              <a:avLst/>
              <a:gdLst>
                <a:gd name="T0" fmla="*/ 0 w 95"/>
                <a:gd name="T1" fmla="*/ 0 h 64"/>
                <a:gd name="T2" fmla="*/ 95 w 95"/>
                <a:gd name="T3" fmla="*/ 32 h 64"/>
                <a:gd name="T4" fmla="*/ 0 w 95"/>
                <a:gd name="T5" fmla="*/ 64 h 64"/>
                <a:gd name="T6" fmla="*/ 0 w 95"/>
                <a:gd name="T7" fmla="*/ 0 h 64"/>
                <a:gd name="T8" fmla="*/ 0 60000 65536"/>
                <a:gd name="T9" fmla="*/ 0 60000 65536"/>
                <a:gd name="T10" fmla="*/ 0 60000 65536"/>
                <a:gd name="T11" fmla="*/ 0 60000 65536"/>
                <a:gd name="T12" fmla="*/ 0 w 95"/>
                <a:gd name="T13" fmla="*/ 0 h 64"/>
                <a:gd name="T14" fmla="*/ 95 w 95"/>
                <a:gd name="T15" fmla="*/ 64 h 64"/>
              </a:gdLst>
              <a:ahLst/>
              <a:cxnLst>
                <a:cxn ang="T8">
                  <a:pos x="T0" y="T1"/>
                </a:cxn>
                <a:cxn ang="T9">
                  <a:pos x="T2" y="T3"/>
                </a:cxn>
                <a:cxn ang="T10">
                  <a:pos x="T4" y="T5"/>
                </a:cxn>
                <a:cxn ang="T11">
                  <a:pos x="T6" y="T7"/>
                </a:cxn>
              </a:cxnLst>
              <a:rect l="T12" t="T13" r="T14" b="T15"/>
              <a:pathLst>
                <a:path w="95" h="64">
                  <a:moveTo>
                    <a:pt x="0" y="0"/>
                  </a:moveTo>
                  <a:lnTo>
                    <a:pt x="95" y="32"/>
                  </a:lnTo>
                  <a:lnTo>
                    <a:pt x="0" y="64"/>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83" name="Rectangle 80"/>
            <p:cNvSpPr>
              <a:spLocks noChangeArrowheads="1"/>
            </p:cNvSpPr>
            <p:nvPr/>
          </p:nvSpPr>
          <p:spPr bwMode="auto">
            <a:xfrm>
              <a:off x="4186" y="2972"/>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84" name="Rectangle 81"/>
            <p:cNvSpPr>
              <a:spLocks noChangeArrowheads="1"/>
            </p:cNvSpPr>
            <p:nvPr/>
          </p:nvSpPr>
          <p:spPr bwMode="auto">
            <a:xfrm>
              <a:off x="4118" y="2904"/>
              <a:ext cx="963" cy="169"/>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85" name="Rectangle 82"/>
            <p:cNvSpPr>
              <a:spLocks noChangeArrowheads="1"/>
            </p:cNvSpPr>
            <p:nvPr/>
          </p:nvSpPr>
          <p:spPr bwMode="auto">
            <a:xfrm>
              <a:off x="4186" y="3198"/>
              <a:ext cx="964" cy="170"/>
            </a:xfrm>
            <a:prstGeom prst="rect">
              <a:avLst/>
            </a:prstGeom>
            <a:solidFill>
              <a:srgbClr val="C0C0C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86" name="Rectangle 83"/>
            <p:cNvSpPr>
              <a:spLocks noChangeArrowheads="1"/>
            </p:cNvSpPr>
            <p:nvPr/>
          </p:nvSpPr>
          <p:spPr bwMode="auto">
            <a:xfrm>
              <a:off x="4118" y="3130"/>
              <a:ext cx="963" cy="170"/>
            </a:xfrm>
            <a:prstGeom prst="rect">
              <a:avLst/>
            </a:prstGeom>
            <a:solidFill>
              <a:srgbClr val="FFFFFF"/>
            </a:solidFill>
            <a:ln w="9525">
              <a:solidFill>
                <a:srgbClr val="000000"/>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25687" name="Line 84"/>
            <p:cNvSpPr>
              <a:spLocks noChangeShapeType="1"/>
            </p:cNvSpPr>
            <p:nvPr/>
          </p:nvSpPr>
          <p:spPr bwMode="auto">
            <a:xfrm>
              <a:off x="3664" y="2988"/>
              <a:ext cx="366"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88" name="Freeform 85"/>
            <p:cNvSpPr>
              <a:spLocks/>
            </p:cNvSpPr>
            <p:nvPr/>
          </p:nvSpPr>
          <p:spPr bwMode="auto">
            <a:xfrm>
              <a:off x="4023" y="2956"/>
              <a:ext cx="95" cy="64"/>
            </a:xfrm>
            <a:custGeom>
              <a:avLst/>
              <a:gdLst>
                <a:gd name="T0" fmla="*/ 0 w 95"/>
                <a:gd name="T1" fmla="*/ 0 h 64"/>
                <a:gd name="T2" fmla="*/ 95 w 95"/>
                <a:gd name="T3" fmla="*/ 32 h 64"/>
                <a:gd name="T4" fmla="*/ 0 w 95"/>
                <a:gd name="T5" fmla="*/ 64 h 64"/>
                <a:gd name="T6" fmla="*/ 0 w 95"/>
                <a:gd name="T7" fmla="*/ 0 h 64"/>
                <a:gd name="T8" fmla="*/ 0 60000 65536"/>
                <a:gd name="T9" fmla="*/ 0 60000 65536"/>
                <a:gd name="T10" fmla="*/ 0 60000 65536"/>
                <a:gd name="T11" fmla="*/ 0 60000 65536"/>
                <a:gd name="T12" fmla="*/ 0 w 95"/>
                <a:gd name="T13" fmla="*/ 0 h 64"/>
                <a:gd name="T14" fmla="*/ 95 w 95"/>
                <a:gd name="T15" fmla="*/ 64 h 64"/>
              </a:gdLst>
              <a:ahLst/>
              <a:cxnLst>
                <a:cxn ang="T8">
                  <a:pos x="T0" y="T1"/>
                </a:cxn>
                <a:cxn ang="T9">
                  <a:pos x="T2" y="T3"/>
                </a:cxn>
                <a:cxn ang="T10">
                  <a:pos x="T4" y="T5"/>
                </a:cxn>
                <a:cxn ang="T11">
                  <a:pos x="T6" y="T7"/>
                </a:cxn>
              </a:cxnLst>
              <a:rect l="T12" t="T13" r="T14" b="T15"/>
              <a:pathLst>
                <a:path w="95" h="64">
                  <a:moveTo>
                    <a:pt x="0" y="0"/>
                  </a:moveTo>
                  <a:lnTo>
                    <a:pt x="95" y="32"/>
                  </a:lnTo>
                  <a:lnTo>
                    <a:pt x="0" y="64"/>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89" name="Line 86"/>
            <p:cNvSpPr>
              <a:spLocks noChangeShapeType="1"/>
            </p:cNvSpPr>
            <p:nvPr/>
          </p:nvSpPr>
          <p:spPr bwMode="auto">
            <a:xfrm>
              <a:off x="3664" y="3214"/>
              <a:ext cx="366" cy="1"/>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5690" name="Freeform 87"/>
            <p:cNvSpPr>
              <a:spLocks/>
            </p:cNvSpPr>
            <p:nvPr/>
          </p:nvSpPr>
          <p:spPr bwMode="auto">
            <a:xfrm>
              <a:off x="4023" y="3183"/>
              <a:ext cx="95" cy="63"/>
            </a:xfrm>
            <a:custGeom>
              <a:avLst/>
              <a:gdLst>
                <a:gd name="T0" fmla="*/ 0 w 95"/>
                <a:gd name="T1" fmla="*/ 0 h 63"/>
                <a:gd name="T2" fmla="*/ 95 w 95"/>
                <a:gd name="T3" fmla="*/ 31 h 63"/>
                <a:gd name="T4" fmla="*/ 0 w 95"/>
                <a:gd name="T5" fmla="*/ 63 h 63"/>
                <a:gd name="T6" fmla="*/ 0 w 95"/>
                <a:gd name="T7" fmla="*/ 0 h 63"/>
                <a:gd name="T8" fmla="*/ 0 60000 65536"/>
                <a:gd name="T9" fmla="*/ 0 60000 65536"/>
                <a:gd name="T10" fmla="*/ 0 60000 65536"/>
                <a:gd name="T11" fmla="*/ 0 60000 65536"/>
                <a:gd name="T12" fmla="*/ 0 w 95"/>
                <a:gd name="T13" fmla="*/ 0 h 63"/>
                <a:gd name="T14" fmla="*/ 95 w 95"/>
                <a:gd name="T15" fmla="*/ 63 h 63"/>
              </a:gdLst>
              <a:ahLst/>
              <a:cxnLst>
                <a:cxn ang="T8">
                  <a:pos x="T0" y="T1"/>
                </a:cxn>
                <a:cxn ang="T9">
                  <a:pos x="T2" y="T3"/>
                </a:cxn>
                <a:cxn ang="T10">
                  <a:pos x="T4" y="T5"/>
                </a:cxn>
                <a:cxn ang="T11">
                  <a:pos x="T6" y="T7"/>
                </a:cxn>
              </a:cxnLst>
              <a:rect l="T12" t="T13" r="T14" b="T15"/>
              <a:pathLst>
                <a:path w="95" h="63">
                  <a:moveTo>
                    <a:pt x="0" y="0"/>
                  </a:moveTo>
                  <a:lnTo>
                    <a:pt x="95" y="31"/>
                  </a:lnTo>
                  <a:lnTo>
                    <a:pt x="0" y="63"/>
                  </a:lnTo>
                  <a:lnTo>
                    <a:pt x="0"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691" name="Rectangle 88"/>
            <p:cNvSpPr>
              <a:spLocks noChangeArrowheads="1"/>
            </p:cNvSpPr>
            <p:nvPr/>
          </p:nvSpPr>
          <p:spPr bwMode="auto">
            <a:xfrm>
              <a:off x="1744" y="2454"/>
              <a:ext cx="192"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rgbClr val="000000"/>
                  </a:solidFill>
                  <a:latin typeface="宋体" panose="02010600030101010101" pitchFamily="2" charset="-122"/>
                </a:rPr>
                <a:t>.</a:t>
              </a:r>
              <a:endParaRPr kumimoji="1" lang="en-US" altLang="zh-CN" sz="2400">
                <a:latin typeface="Times New Roman" panose="02020603050405020304" pitchFamily="18" charset="0"/>
              </a:endParaRPr>
            </a:p>
          </p:txBody>
        </p:sp>
        <p:sp>
          <p:nvSpPr>
            <p:cNvPr id="25692" name="Rectangle 89"/>
            <p:cNvSpPr>
              <a:spLocks noChangeArrowheads="1"/>
            </p:cNvSpPr>
            <p:nvPr/>
          </p:nvSpPr>
          <p:spPr bwMode="auto">
            <a:xfrm>
              <a:off x="1744" y="2684"/>
              <a:ext cx="192"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rgbClr val="000000"/>
                  </a:solidFill>
                  <a:latin typeface="宋体" panose="02010600030101010101" pitchFamily="2" charset="-122"/>
                </a:rPr>
                <a:t>.</a:t>
              </a:r>
              <a:endParaRPr kumimoji="1" lang="en-US" altLang="zh-CN" sz="2400">
                <a:latin typeface="Times New Roman" panose="02020603050405020304" pitchFamily="18" charset="0"/>
              </a:endParaRPr>
            </a:p>
          </p:txBody>
        </p:sp>
        <p:sp>
          <p:nvSpPr>
            <p:cNvPr id="25693" name="Rectangle 90"/>
            <p:cNvSpPr>
              <a:spLocks noChangeArrowheads="1"/>
            </p:cNvSpPr>
            <p:nvPr/>
          </p:nvSpPr>
          <p:spPr bwMode="auto">
            <a:xfrm>
              <a:off x="3105" y="2454"/>
              <a:ext cx="192"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rgbClr val="000000"/>
                  </a:solidFill>
                  <a:latin typeface="宋体" panose="02010600030101010101" pitchFamily="2" charset="-122"/>
                </a:rPr>
                <a:t>.</a:t>
              </a:r>
              <a:endParaRPr kumimoji="1" lang="en-US" altLang="zh-CN" sz="2400">
                <a:latin typeface="Times New Roman" panose="02020603050405020304" pitchFamily="18" charset="0"/>
              </a:endParaRPr>
            </a:p>
          </p:txBody>
        </p:sp>
        <p:sp>
          <p:nvSpPr>
            <p:cNvPr id="25694" name="Rectangle 91"/>
            <p:cNvSpPr>
              <a:spLocks noChangeArrowheads="1"/>
            </p:cNvSpPr>
            <p:nvPr/>
          </p:nvSpPr>
          <p:spPr bwMode="auto">
            <a:xfrm>
              <a:off x="3105" y="2684"/>
              <a:ext cx="192"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rgbClr val="000000"/>
                  </a:solidFill>
                  <a:latin typeface="宋体" panose="02010600030101010101" pitchFamily="2" charset="-122"/>
                </a:rPr>
                <a:t>.</a:t>
              </a:r>
              <a:endParaRPr kumimoji="1" lang="en-US" altLang="zh-CN" sz="2400">
                <a:latin typeface="Times New Roman" panose="02020603050405020304" pitchFamily="18" charset="0"/>
              </a:endParaRPr>
            </a:p>
          </p:txBody>
        </p:sp>
        <p:sp>
          <p:nvSpPr>
            <p:cNvPr id="25695" name="Rectangle 92"/>
            <p:cNvSpPr>
              <a:spLocks noChangeArrowheads="1"/>
            </p:cNvSpPr>
            <p:nvPr/>
          </p:nvSpPr>
          <p:spPr bwMode="auto">
            <a:xfrm>
              <a:off x="4579" y="2454"/>
              <a:ext cx="192"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rgbClr val="000000"/>
                  </a:solidFill>
                  <a:latin typeface="宋体" panose="02010600030101010101" pitchFamily="2" charset="-122"/>
                </a:rPr>
                <a:t>.</a:t>
              </a:r>
              <a:endParaRPr kumimoji="1" lang="en-US" altLang="zh-CN" sz="2400">
                <a:latin typeface="Times New Roman" panose="02020603050405020304" pitchFamily="18" charset="0"/>
              </a:endParaRPr>
            </a:p>
          </p:txBody>
        </p:sp>
        <p:sp>
          <p:nvSpPr>
            <p:cNvPr id="25696" name="Rectangle 93"/>
            <p:cNvSpPr>
              <a:spLocks noChangeArrowheads="1"/>
            </p:cNvSpPr>
            <p:nvPr/>
          </p:nvSpPr>
          <p:spPr bwMode="auto">
            <a:xfrm>
              <a:off x="4579" y="2684"/>
              <a:ext cx="192"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en-US" altLang="zh-CN" sz="2400">
                  <a:solidFill>
                    <a:srgbClr val="000000"/>
                  </a:solidFill>
                  <a:latin typeface="宋体" panose="02010600030101010101" pitchFamily="2" charset="-122"/>
                </a:rPr>
                <a:t>.</a:t>
              </a:r>
              <a:endParaRPr kumimoji="1" lang="en-US" altLang="zh-CN" sz="2400">
                <a:latin typeface="Times New Roman" panose="02020603050405020304" pitchFamily="18" charset="0"/>
              </a:endParaRPr>
            </a:p>
          </p:txBody>
        </p:sp>
        <p:sp>
          <p:nvSpPr>
            <p:cNvPr id="25697" name="Rectangle 94"/>
            <p:cNvSpPr>
              <a:spLocks noChangeArrowheads="1"/>
            </p:cNvSpPr>
            <p:nvPr/>
          </p:nvSpPr>
          <p:spPr bwMode="auto">
            <a:xfrm>
              <a:off x="501" y="3504"/>
              <a:ext cx="864"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组织目标</a:t>
              </a:r>
              <a:endParaRPr kumimoji="1" lang="zh-CN" altLang="en-US" sz="2400">
                <a:latin typeface="Times New Roman" panose="02020603050405020304" pitchFamily="18" charset="0"/>
              </a:endParaRPr>
            </a:p>
          </p:txBody>
        </p:sp>
        <p:sp>
          <p:nvSpPr>
            <p:cNvPr id="25698" name="Rectangle 95"/>
            <p:cNvSpPr>
              <a:spLocks noChangeArrowheads="1"/>
            </p:cNvSpPr>
            <p:nvPr/>
          </p:nvSpPr>
          <p:spPr bwMode="auto">
            <a:xfrm>
              <a:off x="1408" y="3504"/>
              <a:ext cx="864"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目标识别</a:t>
              </a:r>
              <a:endParaRPr kumimoji="1" lang="zh-CN" altLang="en-US" sz="2400">
                <a:latin typeface="Times New Roman" panose="02020603050405020304" pitchFamily="18" charset="0"/>
              </a:endParaRPr>
            </a:p>
          </p:txBody>
        </p:sp>
        <p:sp>
          <p:nvSpPr>
            <p:cNvPr id="25699" name="Rectangle 96"/>
            <p:cNvSpPr>
              <a:spLocks noChangeArrowheads="1"/>
            </p:cNvSpPr>
            <p:nvPr/>
          </p:nvSpPr>
          <p:spPr bwMode="auto">
            <a:xfrm>
              <a:off x="2634" y="3504"/>
              <a:ext cx="1248"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关键成功因素</a:t>
              </a:r>
              <a:endParaRPr kumimoji="1" lang="zh-CN" altLang="en-US" sz="2400">
                <a:latin typeface="Times New Roman" panose="02020603050405020304" pitchFamily="18" charset="0"/>
              </a:endParaRPr>
            </a:p>
          </p:txBody>
        </p:sp>
        <p:sp>
          <p:nvSpPr>
            <p:cNvPr id="25700" name="Rectangle 97"/>
            <p:cNvSpPr>
              <a:spLocks noChangeArrowheads="1"/>
            </p:cNvSpPr>
            <p:nvPr/>
          </p:nvSpPr>
          <p:spPr bwMode="auto">
            <a:xfrm>
              <a:off x="4243" y="3504"/>
              <a:ext cx="864" cy="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400">
                  <a:solidFill>
                    <a:srgbClr val="000000"/>
                  </a:solidFill>
                  <a:latin typeface="幼圆" panose="02010509060101010101" pitchFamily="49" charset="-122"/>
                  <a:ea typeface="幼圆" panose="02010509060101010101" pitchFamily="49" charset="-122"/>
                </a:rPr>
                <a:t>性能指标</a:t>
              </a:r>
              <a:endParaRPr kumimoji="1" lang="zh-CN" altLang="en-US" sz="2400">
                <a:latin typeface="Times New Roman" panose="02020603050405020304" pitchFamily="18" charset="0"/>
              </a:endParaRPr>
            </a:p>
          </p:txBody>
        </p:sp>
      </p:grpSp>
      <p:sp>
        <p:nvSpPr>
          <p:cNvPr id="25606" name="AutoShape 100">
            <a:hlinkClick r:id="rId2" action="ppaction://hlinksldjump" highlightClick="1"/>
          </p:cNvPr>
          <p:cNvSpPr>
            <a:spLocks noChangeArrowheads="1"/>
          </p:cNvSpPr>
          <p:nvPr/>
        </p:nvSpPr>
        <p:spPr bwMode="auto">
          <a:xfrm>
            <a:off x="8893175" y="6524625"/>
            <a:ext cx="287338"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100" name="灯片编号占位符 99"/>
          <p:cNvSpPr>
            <a:spLocks noGrp="1"/>
          </p:cNvSpPr>
          <p:nvPr>
            <p:ph type="sldNum" sz="quarter" idx="11"/>
          </p:nvPr>
        </p:nvSpPr>
        <p:spPr/>
        <p:txBody>
          <a:bodyPr/>
          <a:lstStyle/>
          <a:p>
            <a:fld id="{10EA594A-3D0D-4F31-8FE1-19C2C23DDD1C}" type="slidenum">
              <a:rPr lang="en-US" altLang="zh-CN" smtClean="0"/>
              <a:pPr/>
              <a:t>20</a:t>
            </a:fld>
            <a:endParaRPr lang="en-US" altLang="zh-CN"/>
          </a:p>
        </p:txBody>
      </p:sp>
    </p:spTree>
    <p:extLst>
      <p:ext uri="{BB962C8B-B14F-4D97-AF65-F5344CB8AC3E}">
        <p14:creationId xmlns="" xmlns:p14="http://schemas.microsoft.com/office/powerpoint/2010/main" val="134971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58888" y="908050"/>
            <a:ext cx="5903912" cy="628650"/>
          </a:xfrm>
        </p:spPr>
        <p:txBody>
          <a:bodyPr/>
          <a:lstStyle/>
          <a:p>
            <a:pPr eaLnBrk="1" hangingPunct="1"/>
            <a:r>
              <a:rPr lang="zh-CN" altLang="en-US" sz="3200" b="1" dirty="0" smtClean="0">
                <a:solidFill>
                  <a:schemeClr val="tx2"/>
                </a:solidFill>
                <a:latin typeface="楷体_GB2312" pitchFamily="49" charset="-122"/>
                <a:ea typeface="楷体_GB2312" pitchFamily="49" charset="-122"/>
              </a:rPr>
              <a:t>关键成功因素法的特点</a:t>
            </a:r>
          </a:p>
        </p:txBody>
      </p:sp>
      <p:sp>
        <p:nvSpPr>
          <p:cNvPr id="26627" name="Rectangle 3"/>
          <p:cNvSpPr>
            <a:spLocks noGrp="1" noChangeArrowheads="1"/>
          </p:cNvSpPr>
          <p:nvPr>
            <p:ph idx="1"/>
          </p:nvPr>
        </p:nvSpPr>
        <p:spPr>
          <a:xfrm>
            <a:off x="1476375" y="2276475"/>
            <a:ext cx="6985000" cy="3600450"/>
          </a:xfrm>
        </p:spPr>
        <p:txBody>
          <a:bodyPr/>
          <a:lstStyle/>
          <a:p>
            <a:pPr eaLnBrk="1" hangingPunct="1"/>
            <a:r>
              <a:rPr lang="zh-CN" altLang="en-US" sz="3600" b="1" dirty="0" smtClean="0">
                <a:latin typeface="楷体_GB2312" pitchFamily="49" charset="-122"/>
                <a:ea typeface="楷体_GB2312" pitchFamily="49" charset="-122"/>
              </a:rPr>
              <a:t>目标识别突出重点</a:t>
            </a:r>
          </a:p>
          <a:p>
            <a:pPr eaLnBrk="1" hangingPunct="1"/>
            <a:r>
              <a:rPr lang="zh-CN" altLang="en-US" sz="3600" b="1" dirty="0" smtClean="0">
                <a:latin typeface="楷体_GB2312" pitchFamily="49" charset="-122"/>
                <a:ea typeface="楷体_GB2312" pitchFamily="49" charset="-122"/>
              </a:rPr>
              <a:t>从重要需求引发规划</a:t>
            </a:r>
          </a:p>
          <a:p>
            <a:pPr eaLnBrk="1" hangingPunct="1"/>
            <a:r>
              <a:rPr lang="zh-CN" altLang="en-US" sz="3600" b="1" dirty="0" smtClean="0">
                <a:latin typeface="楷体_GB2312" pitchFamily="49" charset="-122"/>
                <a:ea typeface="楷体_GB2312" pitchFamily="49" charset="-122"/>
              </a:rPr>
              <a:t>容易忽视次要问题</a:t>
            </a:r>
          </a:p>
          <a:p>
            <a:pPr eaLnBrk="1" hangingPunct="1"/>
            <a:r>
              <a:rPr lang="zh-CN" altLang="en-US" sz="3600" b="1" dirty="0" smtClean="0">
                <a:latin typeface="楷体_GB2312" pitchFamily="49" charset="-122"/>
                <a:ea typeface="楷体_GB2312" pitchFamily="49" charset="-122"/>
              </a:rPr>
              <a:t>受成功因素分析结果的制约</a:t>
            </a:r>
          </a:p>
        </p:txBody>
      </p:sp>
      <p:sp>
        <p:nvSpPr>
          <p:cNvPr id="26629" name="AutoShape 5">
            <a:hlinkClick r:id="rId2" action="ppaction://hlinksldjump" highlightClick="1"/>
          </p:cNvPr>
          <p:cNvSpPr>
            <a:spLocks noChangeArrowheads="1"/>
          </p:cNvSpPr>
          <p:nvPr/>
        </p:nvSpPr>
        <p:spPr bwMode="auto">
          <a:xfrm>
            <a:off x="8893175" y="6524625"/>
            <a:ext cx="287338"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10EA594A-3D0D-4F31-8FE1-19C2C23DDD1C}" type="slidenum">
              <a:rPr lang="en-US" altLang="zh-CN" smtClean="0"/>
              <a:pPr/>
              <a:t>21</a:t>
            </a:fld>
            <a:endParaRPr lang="en-US" altLang="zh-CN"/>
          </a:p>
        </p:txBody>
      </p:sp>
    </p:spTree>
    <p:extLst>
      <p:ext uri="{BB962C8B-B14F-4D97-AF65-F5344CB8AC3E}">
        <p14:creationId xmlns="" xmlns:p14="http://schemas.microsoft.com/office/powerpoint/2010/main" val="715296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a:xfrm>
            <a:off x="827088" y="981075"/>
            <a:ext cx="6480175" cy="555625"/>
          </a:xfrm>
        </p:spPr>
        <p:txBody>
          <a:bodyPr/>
          <a:lstStyle/>
          <a:p>
            <a:pPr eaLnBrk="1" hangingPunct="1">
              <a:defRPr/>
            </a:pPr>
            <a:r>
              <a:rPr lang="en-US" altLang="zh-CN" sz="2800" dirty="0" smtClean="0">
                <a:solidFill>
                  <a:schemeClr val="hlink"/>
                </a:solidFill>
                <a:effectLst>
                  <a:outerShdw blurRad="38100" dist="38100" dir="2700000" algn="tl">
                    <a:srgbClr val="C0C0C0"/>
                  </a:outerShdw>
                </a:effectLst>
                <a:latin typeface="Impact" pitchFamily="34" charset="0"/>
              </a:rPr>
              <a:t>8.2</a:t>
            </a:r>
            <a:r>
              <a:rPr lang="en-US" altLang="zh-CN" sz="2800" dirty="0" smtClean="0">
                <a:latin typeface="华文行楷" pitchFamily="2" charset="-122"/>
                <a:ea typeface="华文行楷" pitchFamily="2" charset="-122"/>
              </a:rPr>
              <a:t> </a:t>
            </a:r>
            <a:r>
              <a:rPr lang="zh-CN" altLang="en-US" sz="2800" dirty="0" smtClean="0">
                <a:ea typeface="华文行楷" pitchFamily="2" charset="-122"/>
              </a:rPr>
              <a:t>管理信息系统总体规划的方法</a:t>
            </a:r>
          </a:p>
        </p:txBody>
      </p:sp>
      <p:sp>
        <p:nvSpPr>
          <p:cNvPr id="27651" name="Rectangle 3"/>
          <p:cNvSpPr>
            <a:spLocks noGrp="1" noChangeArrowheads="1"/>
          </p:cNvSpPr>
          <p:nvPr>
            <p:ph type="body" sz="half" idx="1"/>
          </p:nvPr>
        </p:nvSpPr>
        <p:spPr>
          <a:xfrm>
            <a:off x="1692275" y="2060575"/>
            <a:ext cx="6840538" cy="4114800"/>
          </a:xfrm>
        </p:spPr>
        <p:txBody>
          <a:bodyPr/>
          <a:lstStyle/>
          <a:p>
            <a:pPr eaLnBrk="1" hangingPunct="1">
              <a:spcBef>
                <a:spcPct val="50000"/>
              </a:spcBef>
              <a:buFontTx/>
              <a:buNone/>
            </a:pP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关键成功因素法</a:t>
            </a:r>
          </a:p>
          <a:p>
            <a:pPr eaLnBrk="1" hangingPunct="1">
              <a:spcBef>
                <a:spcPct val="50000"/>
              </a:spcBef>
              <a:buFontTx/>
              <a:buNone/>
            </a:pPr>
            <a:r>
              <a:rPr lang="en-US" altLang="zh-CN" b="1" u="sng" smtClean="0">
                <a:latin typeface="楷体_GB2312" pitchFamily="49" charset="-122"/>
                <a:ea typeface="楷体_GB2312" pitchFamily="49" charset="-122"/>
              </a:rPr>
              <a:t>2.</a:t>
            </a:r>
            <a:r>
              <a:rPr lang="zh-CN" altLang="en-US" b="1" u="sng" smtClean="0">
                <a:latin typeface="楷体_GB2312" pitchFamily="49" charset="-122"/>
                <a:ea typeface="楷体_GB2312" pitchFamily="49" charset="-122"/>
              </a:rPr>
              <a:t>战略目标集转化法</a:t>
            </a:r>
          </a:p>
          <a:p>
            <a:pPr eaLnBrk="1" hangingPunct="1">
              <a:spcBef>
                <a:spcPct val="50000"/>
              </a:spcBef>
              <a:buFontTx/>
              <a:buNone/>
            </a:pP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企业系统规划法</a:t>
            </a:r>
          </a:p>
          <a:p>
            <a:pPr eaLnBrk="1" hangingPunct="1">
              <a:spcBef>
                <a:spcPct val="50000"/>
              </a:spcBef>
              <a:buFontTx/>
              <a:buNone/>
            </a:pPr>
            <a:r>
              <a:rPr lang="en-US" altLang="zh-CN" b="1" smtClean="0">
                <a:latin typeface="楷体_GB2312" pitchFamily="49" charset="-122"/>
                <a:ea typeface="楷体_GB2312" pitchFamily="49" charset="-122"/>
              </a:rPr>
              <a:t>4.</a:t>
            </a:r>
            <a:r>
              <a:rPr lang="zh-CN" altLang="en-US" b="1" smtClean="0">
                <a:latin typeface="楷体_GB2312" pitchFamily="49" charset="-122"/>
                <a:ea typeface="楷体_GB2312" pitchFamily="49" charset="-122"/>
              </a:rPr>
              <a:t>三种系统规划方法的比较</a:t>
            </a:r>
          </a:p>
        </p:txBody>
      </p:sp>
      <p:graphicFrame>
        <p:nvGraphicFramePr>
          <p:cNvPr id="784389" name="Object 5"/>
          <p:cNvGraphicFramePr>
            <a:graphicFrameLocks noGrp="1" noChangeAspect="1"/>
          </p:cNvGraphicFramePr>
          <p:nvPr>
            <p:ph sz="half" idx="2"/>
          </p:nvPr>
        </p:nvGraphicFramePr>
        <p:xfrm>
          <a:off x="971550" y="2852738"/>
          <a:ext cx="669925" cy="331787"/>
        </p:xfrm>
        <a:graphic>
          <a:graphicData uri="http://schemas.openxmlformats.org/presentationml/2006/ole">
            <p:oleObj spid="_x0000_s6153" name="绘图" r:id="rId3" imgW="10995" imgH="460754" progId="">
              <p:embed/>
            </p:oleObj>
          </a:graphicData>
        </a:graphic>
      </p:graphicFrame>
      <p:sp>
        <p:nvSpPr>
          <p:cNvPr id="27653"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09A1D967-3F86-489F-8D3A-267137A1FFB7}" type="slidenum">
              <a:rPr lang="zh-CN" altLang="en-US" sz="1200">
                <a:latin typeface="Times New Roman" panose="02020603050405020304" pitchFamily="18" charset="0"/>
              </a:rPr>
              <a:pPr>
                <a:spcBef>
                  <a:spcPct val="0"/>
                </a:spcBef>
                <a:buClrTx/>
                <a:buSzTx/>
                <a:buFontTx/>
                <a:buNone/>
              </a:pPr>
              <a:t>22</a:t>
            </a:fld>
            <a:endParaRPr lang="en-US" altLang="zh-CN" sz="1200">
              <a:latin typeface="Times New Roman" panose="02020603050405020304" pitchFamily="18" charset="0"/>
            </a:endParaRPr>
          </a:p>
        </p:txBody>
      </p:sp>
      <p:sp>
        <p:nvSpPr>
          <p:cNvPr id="27654" name="AutoShape 4"/>
          <p:cNvSpPr>
            <a:spLocks noChangeArrowheads="1"/>
          </p:cNvSpPr>
          <p:nvPr/>
        </p:nvSpPr>
        <p:spPr bwMode="auto">
          <a:xfrm>
            <a:off x="827088" y="1484313"/>
            <a:ext cx="7918450" cy="76200"/>
          </a:xfrm>
          <a:prstGeom prst="roundRect">
            <a:avLst>
              <a:gd name="adj" fmla="val 49995"/>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Arial" panose="020B0604020202020204" pitchFamily="34" charset="0"/>
            </a:endParaRPr>
          </a:p>
        </p:txBody>
      </p:sp>
    </p:spTree>
    <p:extLst>
      <p:ext uri="{BB962C8B-B14F-4D97-AF65-F5344CB8AC3E}">
        <p14:creationId xmlns="" xmlns:p14="http://schemas.microsoft.com/office/powerpoint/2010/main" val="25853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84389"/>
                                        </p:tgtEl>
                                        <p:attrNameLst>
                                          <p:attrName>style.visibility</p:attrName>
                                        </p:attrNameLst>
                                      </p:cBhvr>
                                      <p:to>
                                        <p:strVal val="visible"/>
                                      </p:to>
                                    </p:set>
                                    <p:anim calcmode="lin" valueType="num">
                                      <p:cBhvr additive="base">
                                        <p:cTn id="7" dur="500" fill="hold"/>
                                        <p:tgtEl>
                                          <p:spTgt spid="784389"/>
                                        </p:tgtEl>
                                        <p:attrNameLst>
                                          <p:attrName>ppt_x</p:attrName>
                                        </p:attrNameLst>
                                      </p:cBhvr>
                                      <p:tavLst>
                                        <p:tav tm="0">
                                          <p:val>
                                            <p:strVal val="0-#ppt_w/2"/>
                                          </p:val>
                                        </p:tav>
                                        <p:tav tm="100000">
                                          <p:val>
                                            <p:strVal val="#ppt_x"/>
                                          </p:val>
                                        </p:tav>
                                      </p:tavLst>
                                    </p:anim>
                                    <p:anim calcmode="lin" valueType="num">
                                      <p:cBhvr additive="base">
                                        <p:cTn id="8" dur="500" fill="hold"/>
                                        <p:tgtEl>
                                          <p:spTgt spid="784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idx="1"/>
          </p:nvPr>
        </p:nvSpPr>
        <p:spPr>
          <a:xfrm>
            <a:off x="0" y="981075"/>
            <a:ext cx="9144000" cy="4402138"/>
          </a:xfrm>
        </p:spPr>
        <p:txBody>
          <a:bodyPr/>
          <a:lstStyle/>
          <a:p>
            <a:pPr eaLnBrk="1" hangingPunct="1">
              <a:spcBef>
                <a:spcPct val="45000"/>
              </a:spcBef>
            </a:pPr>
            <a:r>
              <a:rPr lang="zh-CN" altLang="en-US" sz="2800" b="1" dirty="0" smtClean="0">
                <a:latin typeface="楷体_GB2312" pitchFamily="49" charset="-122"/>
                <a:ea typeface="楷体_GB2312" pitchFamily="49" charset="-122"/>
              </a:rPr>
              <a:t>    </a:t>
            </a:r>
            <a:r>
              <a:rPr lang="en-US" altLang="zh-CN" sz="2800" b="1" dirty="0" smtClean="0">
                <a:latin typeface="楷体_GB2312" pitchFamily="49" charset="-122"/>
                <a:ea typeface="楷体_GB2312" pitchFamily="49" charset="-122"/>
              </a:rPr>
              <a:t>8.2.2</a:t>
            </a:r>
            <a:r>
              <a:rPr lang="zh-CN" altLang="en-US" sz="2800" b="1" dirty="0" smtClean="0">
                <a:latin typeface="楷体_GB2312" pitchFamily="49" charset="-122"/>
                <a:ea typeface="楷体_GB2312" pitchFamily="49" charset="-122"/>
              </a:rPr>
              <a:t>战略目标集转化法</a:t>
            </a:r>
          </a:p>
          <a:p>
            <a:pPr eaLnBrk="1" hangingPunct="1">
              <a:spcBef>
                <a:spcPct val="45000"/>
              </a:spcBef>
            </a:pPr>
            <a:r>
              <a:rPr lang="zh-CN" altLang="en-US" sz="2800" b="1" dirty="0" smtClean="0">
                <a:latin typeface="楷体_GB2312" pitchFamily="49" charset="-122"/>
                <a:ea typeface="楷体_GB2312" pitchFamily="49" charset="-122"/>
              </a:rPr>
              <a:t>    战略目标集转化法</a:t>
            </a:r>
            <a:r>
              <a:rPr lang="en-US" altLang="zh-CN" sz="2800" b="1" dirty="0" smtClean="0">
                <a:latin typeface="楷体_GB2312" pitchFamily="49" charset="-122"/>
                <a:ea typeface="楷体_GB2312" pitchFamily="49" charset="-122"/>
              </a:rPr>
              <a:t>(Strategy Set Transformation</a:t>
            </a:r>
            <a:r>
              <a:rPr lang="zh-CN" altLang="en-US" sz="2800" b="1" dirty="0" smtClean="0">
                <a:latin typeface="楷体_GB2312" pitchFamily="49" charset="-122"/>
                <a:ea typeface="楷体_GB2312" pitchFamily="49" charset="-122"/>
              </a:rPr>
              <a:t>，</a:t>
            </a:r>
            <a:r>
              <a:rPr lang="en-US" altLang="zh-CN" sz="2800" b="1" dirty="0" smtClean="0">
                <a:latin typeface="楷体_GB2312" pitchFamily="49" charset="-122"/>
                <a:ea typeface="楷体_GB2312" pitchFamily="49" charset="-122"/>
              </a:rPr>
              <a:t>SST)</a:t>
            </a:r>
            <a:r>
              <a:rPr lang="zh-CN" altLang="en-US" sz="2800" b="1" dirty="0" smtClean="0">
                <a:latin typeface="楷体_GB2312" pitchFamily="49" charset="-122"/>
                <a:ea typeface="楷体_GB2312" pitchFamily="49" charset="-122"/>
              </a:rPr>
              <a:t>是把企业的战略目标看成是一个</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信息集合</a:t>
            </a:r>
            <a:r>
              <a:rPr lang="zh-CN" altLang="en-US" sz="2800" b="1" dirty="0" smtClean="0">
                <a:ea typeface="楷体_GB2312" pitchFamily="49" charset="-122"/>
              </a:rPr>
              <a:t>”</a:t>
            </a:r>
            <a:r>
              <a:rPr lang="zh-CN" altLang="en-US" sz="2800" b="1" dirty="0" smtClean="0">
                <a:latin typeface="楷体_GB2312" pitchFamily="49" charset="-122"/>
                <a:ea typeface="楷体_GB2312" pitchFamily="49" charset="-122"/>
              </a:rPr>
              <a:t>，由使命、目标、战略和其他战略变量等组成。</a:t>
            </a:r>
          </a:p>
          <a:p>
            <a:pPr eaLnBrk="1" hangingPunct="1">
              <a:spcBef>
                <a:spcPct val="45000"/>
              </a:spcBef>
            </a:pPr>
            <a:r>
              <a:rPr lang="zh-CN" altLang="en-US" sz="2800" b="1" dirty="0" smtClean="0">
                <a:latin typeface="楷体_GB2312" pitchFamily="49" charset="-122"/>
                <a:ea typeface="楷体_GB2312" pitchFamily="49" charset="-122"/>
              </a:rPr>
              <a:t>    战略规划过程是把组织的战略目标转变为信息系统战略目标的过程。</a:t>
            </a:r>
          </a:p>
        </p:txBody>
      </p:sp>
      <p:sp>
        <p:nvSpPr>
          <p:cNvPr id="28675" name="灯片编号占位符 5"/>
          <p:cNvSpPr>
            <a:spLocks noGrp="1"/>
          </p:cNvSpPr>
          <p:nvPr>
            <p:ph type="sldNum" sz="quarter" idx="12"/>
          </p:nvPr>
        </p:nvSpPr>
        <p:spPr>
          <a:xfrm>
            <a:off x="6588125" y="6237288"/>
            <a:ext cx="21336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F3C2CD23-0679-4401-9DEE-FAEC3C544DB3}" type="slidenum">
              <a:rPr lang="zh-CN" altLang="en-US" sz="1200">
                <a:latin typeface="Times New Roman" panose="02020603050405020304" pitchFamily="18" charset="0"/>
              </a:rPr>
              <a:pPr>
                <a:spcBef>
                  <a:spcPct val="0"/>
                </a:spcBef>
                <a:buClrTx/>
                <a:buSzTx/>
                <a:buFontTx/>
                <a:buNone/>
              </a:pPr>
              <a:t>23</a:t>
            </a:fld>
            <a:endParaRPr lang="en-US" altLang="zh-CN" sz="1200">
              <a:latin typeface="Times New Roman" panose="02020603050405020304" pitchFamily="18" charset="0"/>
            </a:endParaRPr>
          </a:p>
        </p:txBody>
      </p:sp>
      <p:sp>
        <p:nvSpPr>
          <p:cNvPr id="28676" name="Text Box 7"/>
          <p:cNvSpPr txBox="1">
            <a:spLocks noChangeArrowheads="1"/>
          </p:cNvSpPr>
          <p:nvPr/>
        </p:nvSpPr>
        <p:spPr bwMode="auto">
          <a:xfrm>
            <a:off x="971550" y="4581525"/>
            <a:ext cx="1728788" cy="1657350"/>
          </a:xfrm>
          <a:prstGeom prst="rect">
            <a:avLst/>
          </a:prstGeom>
          <a:solidFill>
            <a:schemeClr val="accent1"/>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just" eaLnBrk="1" hangingPunct="1">
              <a:spcBef>
                <a:spcPct val="0"/>
              </a:spcBef>
              <a:buClrTx/>
              <a:buSzTx/>
              <a:buFontTx/>
              <a:buNone/>
            </a:pPr>
            <a:r>
              <a:rPr lang="zh-CN" altLang="en-US" sz="2000" b="1">
                <a:solidFill>
                  <a:srgbClr val="333399"/>
                </a:solidFill>
                <a:latin typeface="Times New Roman" panose="02020603050405020304" pitchFamily="18" charset="0"/>
              </a:rPr>
              <a:t>使命</a:t>
            </a:r>
          </a:p>
          <a:p>
            <a:pPr algn="just" eaLnBrk="1" hangingPunct="1">
              <a:spcBef>
                <a:spcPct val="0"/>
              </a:spcBef>
              <a:buClrTx/>
              <a:buSzTx/>
              <a:buFontTx/>
              <a:buNone/>
            </a:pPr>
            <a:r>
              <a:rPr lang="zh-CN" altLang="en-US" sz="2000" b="1">
                <a:solidFill>
                  <a:srgbClr val="333399"/>
                </a:solidFill>
                <a:latin typeface="Times New Roman" panose="02020603050405020304" pitchFamily="18" charset="0"/>
              </a:rPr>
              <a:t>目标                 </a:t>
            </a:r>
          </a:p>
          <a:p>
            <a:pPr algn="just" eaLnBrk="1" hangingPunct="1">
              <a:spcBef>
                <a:spcPct val="0"/>
              </a:spcBef>
              <a:buClrTx/>
              <a:buSzTx/>
              <a:buFontTx/>
              <a:buNone/>
            </a:pPr>
            <a:r>
              <a:rPr lang="zh-CN" altLang="en-US" sz="2000" b="1">
                <a:solidFill>
                  <a:srgbClr val="333399"/>
                </a:solidFill>
                <a:latin typeface="Times New Roman" panose="02020603050405020304" pitchFamily="18" charset="0"/>
              </a:rPr>
              <a:t>战略</a:t>
            </a:r>
          </a:p>
          <a:p>
            <a:pPr algn="just" eaLnBrk="1" hangingPunct="1">
              <a:spcBef>
                <a:spcPct val="0"/>
              </a:spcBef>
              <a:buClrTx/>
              <a:buSzTx/>
              <a:buFontTx/>
              <a:buNone/>
            </a:pPr>
            <a:r>
              <a:rPr lang="zh-CN" altLang="en-US" sz="2000" b="1">
                <a:solidFill>
                  <a:srgbClr val="333399"/>
                </a:solidFill>
                <a:latin typeface="Times New Roman" panose="02020603050405020304" pitchFamily="18" charset="0"/>
              </a:rPr>
              <a:t>其他战略变量</a:t>
            </a:r>
            <a:endParaRPr lang="zh-CN" altLang="en-US" sz="2000" b="1">
              <a:solidFill>
                <a:srgbClr val="333399"/>
              </a:solidFill>
              <a:latin typeface="Arial" panose="020B0604020202020204" pitchFamily="34" charset="0"/>
            </a:endParaRPr>
          </a:p>
        </p:txBody>
      </p:sp>
      <p:sp>
        <p:nvSpPr>
          <p:cNvPr id="28677" name="Line 8"/>
          <p:cNvSpPr>
            <a:spLocks noChangeShapeType="1"/>
          </p:cNvSpPr>
          <p:nvPr/>
        </p:nvSpPr>
        <p:spPr bwMode="auto">
          <a:xfrm>
            <a:off x="2700338" y="5300663"/>
            <a:ext cx="3527425"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28678" name="Text Box 9"/>
          <p:cNvSpPr txBox="1">
            <a:spLocks noChangeArrowheads="1"/>
          </p:cNvSpPr>
          <p:nvPr/>
        </p:nvSpPr>
        <p:spPr bwMode="auto">
          <a:xfrm>
            <a:off x="6227763" y="4724400"/>
            <a:ext cx="1727200" cy="1657350"/>
          </a:xfrm>
          <a:prstGeom prst="rect">
            <a:avLst/>
          </a:prstGeom>
          <a:solidFill>
            <a:schemeClr val="accent1"/>
          </a:solidFill>
          <a:ln w="9525">
            <a:solidFill>
              <a:schemeClr val="tx1"/>
            </a:solidFill>
            <a:miter lim="800000"/>
            <a:headEnd/>
            <a:tailEnd/>
          </a:ln>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just" eaLnBrk="1" hangingPunct="1">
              <a:spcBef>
                <a:spcPct val="0"/>
              </a:spcBef>
              <a:buClrTx/>
              <a:buSzTx/>
              <a:buFontTx/>
              <a:buNone/>
            </a:pPr>
            <a:r>
              <a:rPr lang="zh-CN" altLang="en-US" sz="2000" b="1">
                <a:solidFill>
                  <a:srgbClr val="333399"/>
                </a:solidFill>
                <a:latin typeface="Times New Roman" panose="02020603050405020304" pitchFamily="18" charset="0"/>
              </a:rPr>
              <a:t>系统目标</a:t>
            </a:r>
          </a:p>
          <a:p>
            <a:pPr algn="just" eaLnBrk="1" hangingPunct="1">
              <a:spcBef>
                <a:spcPct val="0"/>
              </a:spcBef>
              <a:buClrTx/>
              <a:buSzTx/>
              <a:buFontTx/>
              <a:buNone/>
            </a:pPr>
            <a:r>
              <a:rPr lang="zh-CN" altLang="en-US" sz="2000" b="1">
                <a:solidFill>
                  <a:srgbClr val="333399"/>
                </a:solidFill>
                <a:latin typeface="Times New Roman" panose="02020603050405020304" pitchFamily="18" charset="0"/>
              </a:rPr>
              <a:t>系统约束</a:t>
            </a:r>
          </a:p>
          <a:p>
            <a:pPr algn="just" eaLnBrk="1" hangingPunct="1">
              <a:spcBef>
                <a:spcPct val="0"/>
              </a:spcBef>
              <a:buClrTx/>
              <a:buSzTx/>
              <a:buFontTx/>
              <a:buNone/>
            </a:pPr>
            <a:r>
              <a:rPr lang="zh-CN" altLang="en-US" sz="2000" b="1">
                <a:solidFill>
                  <a:srgbClr val="333399"/>
                </a:solidFill>
                <a:latin typeface="Times New Roman" panose="02020603050405020304" pitchFamily="18" charset="0"/>
              </a:rPr>
              <a:t>系统开发战略</a:t>
            </a:r>
          </a:p>
          <a:p>
            <a:pPr eaLnBrk="1" hangingPunct="1">
              <a:spcBef>
                <a:spcPct val="0"/>
              </a:spcBef>
              <a:buClrTx/>
              <a:buSzTx/>
              <a:buFontTx/>
              <a:buNone/>
            </a:pPr>
            <a:endParaRPr lang="zh-CN" altLang="en-US" sz="2000">
              <a:solidFill>
                <a:srgbClr val="333399"/>
              </a:solidFill>
              <a:latin typeface="Arial" panose="020B0604020202020204" pitchFamily="34" charset="0"/>
            </a:endParaRPr>
          </a:p>
        </p:txBody>
      </p:sp>
      <p:sp>
        <p:nvSpPr>
          <p:cNvPr id="28679" name="Rectangle 10"/>
          <p:cNvSpPr>
            <a:spLocks noChangeArrowheads="1"/>
          </p:cNvSpPr>
          <p:nvPr/>
        </p:nvSpPr>
        <p:spPr bwMode="auto">
          <a:xfrm>
            <a:off x="3132138" y="4581525"/>
            <a:ext cx="2665412" cy="576263"/>
          </a:xfrm>
          <a:prstGeom prst="rect">
            <a:avLst/>
          </a:prstGeom>
          <a:noFill/>
          <a:ln w="9525">
            <a:solidFill>
              <a:srgbClr val="FFFFFF"/>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lang="zh-CN" altLang="en-US" sz="2000" b="1">
                <a:solidFill>
                  <a:srgbClr val="000000"/>
                </a:solidFill>
                <a:latin typeface="Arial" panose="020B0604020202020204" pitchFamily="34" charset="0"/>
              </a:rPr>
              <a:t> </a:t>
            </a:r>
            <a:r>
              <a:rPr lang="zh-CN" altLang="en-US" sz="2000" b="1">
                <a:latin typeface="Arial" panose="020B0604020202020204" pitchFamily="34" charset="0"/>
              </a:rPr>
              <a:t>战略目标集转化法</a:t>
            </a:r>
            <a:r>
              <a:rPr lang="zh-CN" altLang="en-US" sz="1800">
                <a:latin typeface="Arial" panose="020B0604020202020204" pitchFamily="34" charset="0"/>
              </a:rPr>
              <a:t> </a:t>
            </a:r>
          </a:p>
        </p:txBody>
      </p:sp>
      <p:sp>
        <p:nvSpPr>
          <p:cNvPr id="28680" name="Text Box 11"/>
          <p:cNvSpPr txBox="1">
            <a:spLocks noChangeArrowheads="1"/>
          </p:cNvSpPr>
          <p:nvPr/>
        </p:nvSpPr>
        <p:spPr bwMode="auto">
          <a:xfrm>
            <a:off x="2843213" y="6237288"/>
            <a:ext cx="32400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50000"/>
              </a:spcBef>
              <a:buClrTx/>
              <a:buSzTx/>
              <a:buFontTx/>
              <a:buNone/>
            </a:pPr>
            <a:r>
              <a:rPr lang="zh-CN" altLang="en-US" sz="2000" b="1">
                <a:latin typeface="Arial" panose="020B0604020202020204" pitchFamily="34" charset="0"/>
              </a:rPr>
              <a:t>图</a:t>
            </a:r>
            <a:r>
              <a:rPr lang="en-US" altLang="zh-CN" sz="2000" b="1">
                <a:latin typeface="Arial" panose="020B0604020202020204" pitchFamily="34" charset="0"/>
              </a:rPr>
              <a:t>8-3</a:t>
            </a:r>
            <a:r>
              <a:rPr lang="zh-CN" altLang="en-US" sz="2000" b="1">
                <a:latin typeface="Arial" panose="020B0604020202020204" pitchFamily="34" charset="0"/>
              </a:rPr>
              <a:t>　战略目标集转化法</a:t>
            </a:r>
            <a:r>
              <a:rPr lang="zh-CN" altLang="en-US" sz="2000" b="1">
                <a:solidFill>
                  <a:srgbClr val="000000"/>
                </a:solidFill>
                <a:latin typeface="Arial" panose="020B0604020202020204" pitchFamily="34" charset="0"/>
              </a:rPr>
              <a:t> </a:t>
            </a:r>
          </a:p>
        </p:txBody>
      </p:sp>
      <p:sp>
        <p:nvSpPr>
          <p:cNvPr id="28681" name="Rectangle 12"/>
          <p:cNvSpPr>
            <a:spLocks noChangeArrowheads="1"/>
          </p:cNvSpPr>
          <p:nvPr/>
        </p:nvSpPr>
        <p:spPr bwMode="auto">
          <a:xfrm>
            <a:off x="971550" y="4076700"/>
            <a:ext cx="17176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lang="zh-CN" altLang="en-US" sz="2000" b="1">
                <a:latin typeface="Times New Roman" panose="02020603050405020304" pitchFamily="18" charset="0"/>
              </a:rPr>
              <a:t>组织的战略集</a:t>
            </a:r>
          </a:p>
        </p:txBody>
      </p:sp>
      <p:sp>
        <p:nvSpPr>
          <p:cNvPr id="28682" name="Rectangle 13"/>
          <p:cNvSpPr>
            <a:spLocks noChangeArrowheads="1"/>
          </p:cNvSpPr>
          <p:nvPr/>
        </p:nvSpPr>
        <p:spPr bwMode="auto">
          <a:xfrm>
            <a:off x="6084888" y="4076700"/>
            <a:ext cx="19732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wrap="none" anchor="ct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lang="zh-CN" altLang="en-US" sz="2000" b="1">
                <a:latin typeface="Times New Roman" panose="02020603050405020304" pitchFamily="18" charset="0"/>
              </a:rPr>
              <a:t>信息系统战略集</a:t>
            </a:r>
          </a:p>
        </p:txBody>
      </p:sp>
    </p:spTree>
    <p:extLst>
      <p:ext uri="{BB962C8B-B14F-4D97-AF65-F5344CB8AC3E}">
        <p14:creationId xmlns="" xmlns:p14="http://schemas.microsoft.com/office/powerpoint/2010/main" val="37243842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58888" y="1052513"/>
            <a:ext cx="6264275" cy="536575"/>
          </a:xfrm>
        </p:spPr>
        <p:txBody>
          <a:bodyPr/>
          <a:lstStyle/>
          <a:p>
            <a:pPr algn="l" eaLnBrk="1" hangingPunct="1"/>
            <a:r>
              <a:rPr lang="zh-CN" altLang="en-US" sz="2800" b="1" dirty="0" smtClean="0">
                <a:solidFill>
                  <a:schemeClr val="tx1"/>
                </a:solidFill>
                <a:latin typeface="楷体_GB2312" pitchFamily="49" charset="-122"/>
                <a:ea typeface="楷体_GB2312" pitchFamily="49" charset="-122"/>
              </a:rPr>
              <a:t>战略目标集转化法的步骤</a:t>
            </a:r>
          </a:p>
        </p:txBody>
      </p:sp>
      <p:sp>
        <p:nvSpPr>
          <p:cNvPr id="29699" name="Rectangle 3"/>
          <p:cNvSpPr>
            <a:spLocks noGrp="1" noChangeArrowheads="1"/>
          </p:cNvSpPr>
          <p:nvPr>
            <p:ph idx="1"/>
          </p:nvPr>
        </p:nvSpPr>
        <p:spPr>
          <a:xfrm>
            <a:off x="755650" y="1817688"/>
            <a:ext cx="7920038" cy="5040312"/>
          </a:xfrm>
        </p:spPr>
        <p:txBody>
          <a:bodyPr/>
          <a:lstStyle/>
          <a:p>
            <a:pPr eaLnBrk="1" hangingPunct="1">
              <a:lnSpc>
                <a:spcPct val="90000"/>
              </a:lnSpc>
              <a:buFontTx/>
              <a:buNone/>
            </a:pPr>
            <a:r>
              <a:rPr lang="zh-CN" altLang="en-US" sz="2800" b="1" dirty="0" smtClean="0">
                <a:latin typeface="楷体_GB2312" pitchFamily="49" charset="-122"/>
                <a:ea typeface="楷体_GB2312" pitchFamily="49" charset="-122"/>
              </a:rPr>
              <a:t>① </a:t>
            </a:r>
            <a:r>
              <a:rPr lang="zh-CN" altLang="en-US" b="1" dirty="0" smtClean="0">
                <a:latin typeface="楷体_GB2312" pitchFamily="49" charset="-122"/>
                <a:ea typeface="楷体_GB2312" pitchFamily="49" charset="-122"/>
              </a:rPr>
              <a:t>识别组织的战略集</a:t>
            </a:r>
          </a:p>
          <a:p>
            <a:pPr lvl="1" eaLnBrk="1" hangingPunct="1">
              <a:lnSpc>
                <a:spcPct val="90000"/>
              </a:lnSpc>
              <a:buFont typeface="楷体_GB2312" pitchFamily="49" charset="-122"/>
              <a:buChar char="-"/>
            </a:pPr>
            <a:r>
              <a:rPr lang="zh-CN" altLang="en-US" sz="2800" b="1" dirty="0" smtClean="0">
                <a:latin typeface="楷体_GB2312" pitchFamily="49" charset="-122"/>
                <a:ea typeface="楷体_GB2312" pitchFamily="49" charset="-122"/>
              </a:rPr>
              <a:t>描绘出各类人员</a:t>
            </a:r>
          </a:p>
          <a:p>
            <a:pPr lvl="1" eaLnBrk="1" hangingPunct="1">
              <a:lnSpc>
                <a:spcPct val="90000"/>
              </a:lnSpc>
              <a:buFont typeface="楷体_GB2312" pitchFamily="49" charset="-122"/>
              <a:buChar char="-"/>
            </a:pPr>
            <a:r>
              <a:rPr lang="zh-CN" altLang="en-US" sz="2800" b="1" dirty="0" smtClean="0">
                <a:latin typeface="楷体_GB2312" pitchFamily="49" charset="-122"/>
                <a:ea typeface="楷体_GB2312" pitchFamily="49" charset="-122"/>
              </a:rPr>
              <a:t>识别每类人员的目标</a:t>
            </a:r>
          </a:p>
          <a:p>
            <a:pPr lvl="1" eaLnBrk="1" hangingPunct="1">
              <a:lnSpc>
                <a:spcPct val="90000"/>
              </a:lnSpc>
              <a:buFont typeface="楷体_GB2312" pitchFamily="49" charset="-122"/>
              <a:buChar char="-"/>
            </a:pPr>
            <a:r>
              <a:rPr lang="zh-CN" altLang="en-US" sz="2800" b="1" dirty="0" smtClean="0">
                <a:latin typeface="楷体_GB2312" pitchFamily="49" charset="-122"/>
                <a:ea typeface="楷体_GB2312" pitchFamily="49" charset="-122"/>
              </a:rPr>
              <a:t>对于每类人员识别系统相应的使命及战略</a:t>
            </a:r>
          </a:p>
          <a:p>
            <a:pPr eaLnBrk="1" hangingPunct="1">
              <a:lnSpc>
                <a:spcPct val="90000"/>
              </a:lnSpc>
              <a:buFontTx/>
              <a:buNone/>
            </a:pPr>
            <a:r>
              <a:rPr lang="zh-CN" altLang="en-US" b="1" dirty="0" smtClean="0">
                <a:latin typeface="楷体_GB2312" pitchFamily="49" charset="-122"/>
                <a:ea typeface="楷体_GB2312" pitchFamily="49" charset="-122"/>
              </a:rPr>
              <a:t>② 将组织战略集转化为信息系统战略</a:t>
            </a:r>
          </a:p>
          <a:p>
            <a:pPr lvl="1" eaLnBrk="1" hangingPunct="1">
              <a:lnSpc>
                <a:spcPct val="90000"/>
              </a:lnSpc>
              <a:buFont typeface="楷体_GB2312" pitchFamily="49" charset="-122"/>
              <a:buChar char="-"/>
            </a:pPr>
            <a:r>
              <a:rPr lang="zh-CN" altLang="en-US" sz="2800" b="1" dirty="0" smtClean="0">
                <a:latin typeface="楷体_GB2312" pitchFamily="49" charset="-122"/>
                <a:ea typeface="楷体_GB2312" pitchFamily="49" charset="-122"/>
              </a:rPr>
              <a:t>根据组织目标确定信息系统目标</a:t>
            </a:r>
          </a:p>
          <a:p>
            <a:pPr lvl="1" eaLnBrk="1" hangingPunct="1">
              <a:lnSpc>
                <a:spcPct val="90000"/>
              </a:lnSpc>
              <a:buFont typeface="楷体_GB2312" pitchFamily="49" charset="-122"/>
              <a:buChar char="-"/>
            </a:pPr>
            <a:r>
              <a:rPr lang="zh-CN" altLang="en-US" sz="2800" b="1" dirty="0" smtClean="0">
                <a:latin typeface="楷体_GB2312" pitchFamily="49" charset="-122"/>
                <a:ea typeface="楷体_GB2312" pitchFamily="49" charset="-122"/>
              </a:rPr>
              <a:t>对应组织战略集的元素识别相应信息系统战略的约束</a:t>
            </a:r>
          </a:p>
          <a:p>
            <a:pPr lvl="1" eaLnBrk="1" hangingPunct="1">
              <a:lnSpc>
                <a:spcPct val="90000"/>
              </a:lnSpc>
              <a:buFont typeface="楷体_GB2312" pitchFamily="49" charset="-122"/>
              <a:buChar char="-"/>
            </a:pPr>
            <a:r>
              <a:rPr lang="zh-CN" altLang="en-US" sz="2800" b="1" dirty="0" smtClean="0">
                <a:latin typeface="楷体_GB2312" pitchFamily="49" charset="-122"/>
                <a:ea typeface="楷体_GB2312" pitchFamily="49" charset="-122"/>
              </a:rPr>
              <a:t>根据信息系统目标和约束提出信息系统战略</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24</a:t>
            </a:fld>
            <a:endParaRPr lang="en-US" altLang="zh-CN"/>
          </a:p>
        </p:txBody>
      </p:sp>
    </p:spTree>
    <p:extLst>
      <p:ext uri="{BB962C8B-B14F-4D97-AF65-F5344CB8AC3E}">
        <p14:creationId xmlns="" xmlns:p14="http://schemas.microsoft.com/office/powerpoint/2010/main" val="1212441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87450" y="1341438"/>
            <a:ext cx="5181600" cy="628650"/>
          </a:xfrm>
        </p:spPr>
        <p:txBody>
          <a:bodyPr/>
          <a:lstStyle/>
          <a:p>
            <a:pPr algn="l" eaLnBrk="1" hangingPunct="1"/>
            <a:r>
              <a:rPr lang="zh-CN" altLang="en-US" sz="2800" b="1" dirty="0" smtClean="0">
                <a:solidFill>
                  <a:schemeClr val="tx1"/>
                </a:solidFill>
                <a:latin typeface="楷体_GB2312" pitchFamily="49" charset="-122"/>
                <a:ea typeface="楷体_GB2312" pitchFamily="49" charset="-122"/>
              </a:rPr>
              <a:t>战略目标集转化法的特点</a:t>
            </a:r>
          </a:p>
        </p:txBody>
      </p:sp>
      <p:sp>
        <p:nvSpPr>
          <p:cNvPr id="30723" name="Rectangle 3"/>
          <p:cNvSpPr>
            <a:spLocks noGrp="1" noChangeArrowheads="1"/>
          </p:cNvSpPr>
          <p:nvPr>
            <p:ph idx="1"/>
          </p:nvPr>
        </p:nvSpPr>
        <p:spPr>
          <a:xfrm>
            <a:off x="2124075" y="2492375"/>
            <a:ext cx="6121400" cy="3048000"/>
          </a:xfrm>
        </p:spPr>
        <p:txBody>
          <a:bodyPr/>
          <a:lstStyle/>
          <a:p>
            <a:pPr eaLnBrk="1" hangingPunct="1"/>
            <a:r>
              <a:rPr lang="zh-CN" altLang="en-US" b="1" dirty="0" smtClean="0">
                <a:latin typeface="楷体_GB2312" pitchFamily="49" charset="-122"/>
                <a:ea typeface="楷体_GB2312" pitchFamily="49" charset="-122"/>
              </a:rPr>
              <a:t>反映各种人的要求</a:t>
            </a:r>
          </a:p>
          <a:p>
            <a:pPr eaLnBrk="1" hangingPunct="1"/>
            <a:r>
              <a:rPr lang="zh-CN" altLang="en-US" b="1" dirty="0" smtClean="0">
                <a:latin typeface="楷体_GB2312" pitchFamily="49" charset="-122"/>
                <a:ea typeface="楷体_GB2312" pitchFamily="49" charset="-122"/>
              </a:rPr>
              <a:t>由人员需求引出信息系统目标</a:t>
            </a:r>
          </a:p>
          <a:p>
            <a:pPr eaLnBrk="1" hangingPunct="1"/>
            <a:r>
              <a:rPr lang="zh-CN" altLang="en-US" b="1" dirty="0" smtClean="0">
                <a:latin typeface="楷体_GB2312" pitchFamily="49" charset="-122"/>
                <a:ea typeface="楷体_GB2312" pitchFamily="49" charset="-122"/>
              </a:rPr>
              <a:t>目标比较全面</a:t>
            </a:r>
          </a:p>
          <a:p>
            <a:pPr eaLnBrk="1" hangingPunct="1"/>
            <a:r>
              <a:rPr lang="zh-CN" altLang="en-US" b="1" dirty="0" smtClean="0">
                <a:latin typeface="楷体_GB2312" pitchFamily="49" charset="-122"/>
                <a:ea typeface="楷体_GB2312" pitchFamily="49" charset="-122"/>
              </a:rPr>
              <a:t>不够突出重点</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25</a:t>
            </a:fld>
            <a:endParaRPr lang="en-US" altLang="zh-CN"/>
          </a:p>
        </p:txBody>
      </p:sp>
    </p:spTree>
    <p:extLst>
      <p:ext uri="{BB962C8B-B14F-4D97-AF65-F5344CB8AC3E}">
        <p14:creationId xmlns="" xmlns:p14="http://schemas.microsoft.com/office/powerpoint/2010/main" val="233072556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58" name="Rectangle 2"/>
          <p:cNvSpPr>
            <a:spLocks noGrp="1" noChangeArrowheads="1"/>
          </p:cNvSpPr>
          <p:nvPr>
            <p:ph type="title"/>
          </p:nvPr>
        </p:nvSpPr>
        <p:spPr>
          <a:xfrm>
            <a:off x="1187450" y="981075"/>
            <a:ext cx="7632700" cy="555625"/>
          </a:xfrm>
        </p:spPr>
        <p:txBody>
          <a:bodyPr/>
          <a:lstStyle/>
          <a:p>
            <a:pPr eaLnBrk="1" hangingPunct="1">
              <a:defRPr/>
            </a:pPr>
            <a:r>
              <a:rPr lang="en-US" altLang="zh-CN" sz="2800" b="1" dirty="0" smtClean="0">
                <a:solidFill>
                  <a:schemeClr val="hlink"/>
                </a:solidFill>
                <a:effectLst>
                  <a:outerShdw blurRad="38100" dist="38100" dir="2700000" algn="tl">
                    <a:srgbClr val="C0C0C0"/>
                  </a:outerShdw>
                </a:effectLst>
                <a:latin typeface="Impact" pitchFamily="34" charset="0"/>
              </a:rPr>
              <a:t>8.2</a:t>
            </a:r>
            <a:r>
              <a:rPr lang="en-US" altLang="zh-CN" sz="2800" b="1" dirty="0" smtClean="0">
                <a:latin typeface="华文行楷" pitchFamily="2" charset="-122"/>
                <a:ea typeface="华文行楷" pitchFamily="2" charset="-122"/>
              </a:rPr>
              <a:t> </a:t>
            </a:r>
            <a:r>
              <a:rPr lang="zh-CN" altLang="en-US" sz="2800" b="1" dirty="0" smtClean="0">
                <a:solidFill>
                  <a:schemeClr val="tx1"/>
                </a:solidFill>
                <a:ea typeface="华文行楷" pitchFamily="2" charset="-122"/>
              </a:rPr>
              <a:t>管理信息系统总体规划的方法</a:t>
            </a:r>
          </a:p>
        </p:txBody>
      </p:sp>
      <p:sp>
        <p:nvSpPr>
          <p:cNvPr id="31747" name="Rectangle 3"/>
          <p:cNvSpPr>
            <a:spLocks noGrp="1" noChangeArrowheads="1"/>
          </p:cNvSpPr>
          <p:nvPr>
            <p:ph type="body" sz="half" idx="1"/>
          </p:nvPr>
        </p:nvSpPr>
        <p:spPr>
          <a:xfrm>
            <a:off x="1547813" y="2060575"/>
            <a:ext cx="6624637" cy="4114800"/>
          </a:xfrm>
        </p:spPr>
        <p:txBody>
          <a:bodyPr/>
          <a:lstStyle/>
          <a:p>
            <a:pPr eaLnBrk="1" hangingPunct="1">
              <a:spcBef>
                <a:spcPct val="50000"/>
              </a:spcBef>
              <a:buFontTx/>
              <a:buNone/>
            </a:pP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关键成功因素法</a:t>
            </a:r>
          </a:p>
          <a:p>
            <a:pPr eaLnBrk="1" hangingPunct="1">
              <a:spcBef>
                <a:spcPct val="50000"/>
              </a:spcBef>
              <a:buFontTx/>
              <a:buNone/>
            </a:pP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战略目标集转化法</a:t>
            </a:r>
          </a:p>
          <a:p>
            <a:pPr eaLnBrk="1" hangingPunct="1">
              <a:spcBef>
                <a:spcPct val="50000"/>
              </a:spcBef>
              <a:buFontTx/>
              <a:buNone/>
            </a:pPr>
            <a:r>
              <a:rPr lang="en-US" altLang="zh-CN" b="1" u="sng" smtClean="0">
                <a:latin typeface="楷体_GB2312" pitchFamily="49" charset="-122"/>
                <a:ea typeface="楷体_GB2312" pitchFamily="49" charset="-122"/>
              </a:rPr>
              <a:t>3.</a:t>
            </a:r>
            <a:r>
              <a:rPr lang="zh-CN" altLang="en-US" b="1" u="sng" smtClean="0">
                <a:latin typeface="楷体_GB2312" pitchFamily="49" charset="-122"/>
                <a:ea typeface="楷体_GB2312" pitchFamily="49" charset="-122"/>
              </a:rPr>
              <a:t>企业系统规划法</a:t>
            </a:r>
          </a:p>
          <a:p>
            <a:pPr eaLnBrk="1" hangingPunct="1">
              <a:spcBef>
                <a:spcPct val="50000"/>
              </a:spcBef>
              <a:buFontTx/>
              <a:buNone/>
            </a:pPr>
            <a:r>
              <a:rPr lang="en-US" altLang="zh-CN" b="1" smtClean="0">
                <a:latin typeface="楷体_GB2312" pitchFamily="49" charset="-122"/>
                <a:ea typeface="楷体_GB2312" pitchFamily="49" charset="-122"/>
              </a:rPr>
              <a:t>4.</a:t>
            </a:r>
            <a:r>
              <a:rPr lang="zh-CN" altLang="en-US" b="1" smtClean="0">
                <a:latin typeface="楷体_GB2312" pitchFamily="49" charset="-122"/>
                <a:ea typeface="楷体_GB2312" pitchFamily="49" charset="-122"/>
              </a:rPr>
              <a:t>三种系统规划方法的比较</a:t>
            </a:r>
          </a:p>
        </p:txBody>
      </p:sp>
      <p:graphicFrame>
        <p:nvGraphicFramePr>
          <p:cNvPr id="787461" name="Object 5"/>
          <p:cNvGraphicFramePr>
            <a:graphicFrameLocks noGrp="1" noChangeAspect="1"/>
          </p:cNvGraphicFramePr>
          <p:nvPr>
            <p:ph sz="half" idx="2"/>
          </p:nvPr>
        </p:nvGraphicFramePr>
        <p:xfrm>
          <a:off x="755650" y="3644900"/>
          <a:ext cx="669925" cy="331788"/>
        </p:xfrm>
        <a:graphic>
          <a:graphicData uri="http://schemas.openxmlformats.org/presentationml/2006/ole">
            <p:oleObj spid="_x0000_s7177" name="绘图" r:id="rId3" imgW="10995" imgH="460754" progId="">
              <p:embed/>
            </p:oleObj>
          </a:graphicData>
        </a:graphic>
      </p:graphicFrame>
      <p:sp>
        <p:nvSpPr>
          <p:cNvPr id="31749"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0DD0AD57-83B6-4EA2-80FB-23C1920265D5}" type="slidenum">
              <a:rPr lang="zh-CN" altLang="en-US" sz="1200">
                <a:latin typeface="Times New Roman" panose="02020603050405020304" pitchFamily="18" charset="0"/>
              </a:rPr>
              <a:pPr>
                <a:spcBef>
                  <a:spcPct val="0"/>
                </a:spcBef>
                <a:buClrTx/>
                <a:buSzTx/>
                <a:buFontTx/>
                <a:buNone/>
              </a:pPr>
              <a:t>26</a:t>
            </a:fld>
            <a:endParaRPr lang="en-US" altLang="zh-CN" sz="1200">
              <a:latin typeface="Times New Roman" panose="02020603050405020304" pitchFamily="18" charset="0"/>
            </a:endParaRPr>
          </a:p>
        </p:txBody>
      </p:sp>
      <p:sp>
        <p:nvSpPr>
          <p:cNvPr id="31750" name="AutoShape 4"/>
          <p:cNvSpPr>
            <a:spLocks noChangeArrowheads="1"/>
          </p:cNvSpPr>
          <p:nvPr/>
        </p:nvSpPr>
        <p:spPr bwMode="auto">
          <a:xfrm>
            <a:off x="755650" y="1484313"/>
            <a:ext cx="7918450" cy="76200"/>
          </a:xfrm>
          <a:prstGeom prst="roundRect">
            <a:avLst>
              <a:gd name="adj" fmla="val 49995"/>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Arial" panose="020B0604020202020204" pitchFamily="34" charset="0"/>
            </a:endParaRPr>
          </a:p>
        </p:txBody>
      </p:sp>
    </p:spTree>
    <p:extLst>
      <p:ext uri="{BB962C8B-B14F-4D97-AF65-F5344CB8AC3E}">
        <p14:creationId xmlns="" xmlns:p14="http://schemas.microsoft.com/office/powerpoint/2010/main" val="2223919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87461"/>
                                        </p:tgtEl>
                                        <p:attrNameLst>
                                          <p:attrName>style.visibility</p:attrName>
                                        </p:attrNameLst>
                                      </p:cBhvr>
                                      <p:to>
                                        <p:strVal val="visible"/>
                                      </p:to>
                                    </p:set>
                                    <p:anim calcmode="lin" valueType="num">
                                      <p:cBhvr additive="base">
                                        <p:cTn id="7" dur="500" fill="hold"/>
                                        <p:tgtEl>
                                          <p:spTgt spid="787461"/>
                                        </p:tgtEl>
                                        <p:attrNameLst>
                                          <p:attrName>ppt_x</p:attrName>
                                        </p:attrNameLst>
                                      </p:cBhvr>
                                      <p:tavLst>
                                        <p:tav tm="0">
                                          <p:val>
                                            <p:strVal val="0-#ppt_w/2"/>
                                          </p:val>
                                        </p:tav>
                                        <p:tav tm="100000">
                                          <p:val>
                                            <p:strVal val="#ppt_x"/>
                                          </p:val>
                                        </p:tav>
                                      </p:tavLst>
                                    </p:anim>
                                    <p:anim calcmode="lin" valueType="num">
                                      <p:cBhvr additive="base">
                                        <p:cTn id="8" dur="500" fill="hold"/>
                                        <p:tgtEl>
                                          <p:spTgt spid="7874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31913" y="908050"/>
            <a:ext cx="4679950" cy="649288"/>
          </a:xfrm>
        </p:spPr>
        <p:txBody>
          <a:bodyPr/>
          <a:lstStyle/>
          <a:p>
            <a:pPr eaLnBrk="1" hangingPunct="1"/>
            <a:r>
              <a:rPr lang="en-US" altLang="zh-CN" sz="2800" b="1" smtClean="0">
                <a:solidFill>
                  <a:schemeClr val="accent1"/>
                </a:solidFill>
                <a:ea typeface="楷体_GB2312" pitchFamily="49" charset="-122"/>
              </a:rPr>
              <a:t>8.2.3</a:t>
            </a:r>
            <a:r>
              <a:rPr lang="zh-CN" altLang="en-US" sz="2800" b="1" smtClean="0">
                <a:solidFill>
                  <a:schemeClr val="accent1"/>
                </a:solidFill>
                <a:ea typeface="楷体_GB2312" pitchFamily="49" charset="-122"/>
              </a:rPr>
              <a:t>企业系统规划法</a:t>
            </a:r>
          </a:p>
        </p:txBody>
      </p:sp>
      <p:sp>
        <p:nvSpPr>
          <p:cNvPr id="32771" name="Rectangle 4"/>
          <p:cNvSpPr>
            <a:spLocks noGrp="1" noChangeArrowheads="1"/>
          </p:cNvSpPr>
          <p:nvPr>
            <p:ph idx="1"/>
          </p:nvPr>
        </p:nvSpPr>
        <p:spPr>
          <a:xfrm>
            <a:off x="900113" y="1773238"/>
            <a:ext cx="7859712" cy="4824412"/>
          </a:xfrm>
        </p:spPr>
        <p:txBody>
          <a:bodyPr/>
          <a:lstStyle/>
          <a:p>
            <a:pPr eaLnBrk="1" hangingPunct="1">
              <a:spcBef>
                <a:spcPct val="45000"/>
              </a:spcBef>
            </a:pPr>
            <a:r>
              <a:rPr lang="zh-CN" altLang="en-US" b="1" dirty="0" smtClean="0">
                <a:latin typeface="楷体_GB2312" pitchFamily="49" charset="-122"/>
                <a:ea typeface="楷体_GB2312" pitchFamily="49" charset="-122"/>
              </a:rPr>
              <a:t>企业系统规划法</a:t>
            </a:r>
            <a:r>
              <a:rPr lang="en-US" altLang="zh-CN" b="1" dirty="0" smtClean="0">
                <a:latin typeface="楷体_GB2312" pitchFamily="49" charset="-122"/>
                <a:ea typeface="楷体_GB2312" pitchFamily="49" charset="-122"/>
              </a:rPr>
              <a:t>(Business System Planning</a:t>
            </a:r>
            <a:r>
              <a:rPr lang="zh-CN" altLang="en-US" b="1" dirty="0" smtClean="0">
                <a:latin typeface="楷体_GB2312" pitchFamily="49" charset="-122"/>
                <a:ea typeface="楷体_GB2312" pitchFamily="49" charset="-122"/>
              </a:rPr>
              <a:t>，</a:t>
            </a:r>
            <a:r>
              <a:rPr lang="en-US" altLang="zh-CN" b="1" dirty="0" smtClean="0">
                <a:latin typeface="楷体_GB2312" pitchFamily="49" charset="-122"/>
                <a:ea typeface="楷体_GB2312" pitchFamily="49" charset="-122"/>
              </a:rPr>
              <a:t>BSP)</a:t>
            </a:r>
            <a:r>
              <a:rPr lang="en-US" altLang="zh-CN" dirty="0" smtClean="0"/>
              <a:t> </a:t>
            </a:r>
          </a:p>
          <a:p>
            <a:pPr eaLnBrk="1" hangingPunct="1">
              <a:spcBef>
                <a:spcPct val="45000"/>
              </a:spcBef>
            </a:pPr>
            <a:r>
              <a:rPr lang="zh-CN" altLang="en-US" b="1" dirty="0" smtClean="0">
                <a:latin typeface="楷体_GB2312" pitchFamily="49" charset="-122"/>
                <a:ea typeface="楷体_GB2312" pitchFamily="49" charset="-122"/>
              </a:rPr>
              <a:t>由</a:t>
            </a:r>
            <a:r>
              <a:rPr lang="en-US" altLang="zh-CN" b="1" dirty="0" smtClean="0">
                <a:latin typeface="楷体_GB2312" pitchFamily="49" charset="-122"/>
                <a:ea typeface="楷体_GB2312" pitchFamily="49" charset="-122"/>
              </a:rPr>
              <a:t>IBM</a:t>
            </a:r>
            <a:r>
              <a:rPr lang="zh-CN" altLang="en-US" b="1" dirty="0" smtClean="0">
                <a:latin typeface="楷体_GB2312" pitchFamily="49" charset="-122"/>
                <a:ea typeface="楷体_GB2312" pitchFamily="49" charset="-122"/>
              </a:rPr>
              <a:t>公司于</a:t>
            </a:r>
            <a:r>
              <a:rPr lang="en-US" altLang="zh-CN" b="1" dirty="0" smtClean="0">
                <a:latin typeface="楷体_GB2312" pitchFamily="49" charset="-122"/>
                <a:ea typeface="楷体_GB2312" pitchFamily="49" charset="-122"/>
              </a:rPr>
              <a:t>20</a:t>
            </a:r>
            <a:r>
              <a:rPr lang="zh-CN" altLang="en-US" b="1" dirty="0" smtClean="0">
                <a:latin typeface="楷体_GB2312" pitchFamily="49" charset="-122"/>
                <a:ea typeface="楷体_GB2312" pitchFamily="49" charset="-122"/>
              </a:rPr>
              <a:t>世纪</a:t>
            </a:r>
            <a:r>
              <a:rPr lang="en-US" altLang="zh-CN" b="1" dirty="0" smtClean="0">
                <a:latin typeface="楷体_GB2312" pitchFamily="49" charset="-122"/>
                <a:ea typeface="楷体_GB2312" pitchFamily="49" charset="-122"/>
              </a:rPr>
              <a:t>70</a:t>
            </a:r>
            <a:r>
              <a:rPr lang="zh-CN" altLang="en-US" b="1" dirty="0" smtClean="0">
                <a:latin typeface="楷体_GB2312" pitchFamily="49" charset="-122"/>
                <a:ea typeface="楷体_GB2312" pitchFamily="49" charset="-122"/>
              </a:rPr>
              <a:t>年代提出</a:t>
            </a:r>
          </a:p>
          <a:p>
            <a:pPr eaLnBrk="1" hangingPunct="1">
              <a:spcBef>
                <a:spcPct val="45000"/>
              </a:spcBef>
            </a:pPr>
            <a:r>
              <a:rPr lang="zh-CN" altLang="en-US" b="1" dirty="0" smtClean="0">
                <a:latin typeface="楷体_GB2312" pitchFamily="49" charset="-122"/>
                <a:ea typeface="楷体_GB2312" pitchFamily="49" charset="-122"/>
              </a:rPr>
              <a:t>自上而下识别系统目标，识别企业过程，识别数据，然后自下而上设计系统，以支持系统目标的实现。</a:t>
            </a:r>
          </a:p>
          <a:p>
            <a:pPr eaLnBrk="1" hangingPunct="1">
              <a:spcBef>
                <a:spcPct val="45000"/>
              </a:spcBef>
            </a:pPr>
            <a:r>
              <a:rPr lang="zh-CN" altLang="en-US" b="1" dirty="0" smtClean="0">
                <a:latin typeface="楷体_GB2312" pitchFamily="49" charset="-122"/>
                <a:ea typeface="楷体_GB2312" pitchFamily="49" charset="-122"/>
              </a:rPr>
              <a:t>根据过程</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数据需求进行信息系统规划</a:t>
            </a:r>
          </a:p>
          <a:p>
            <a:pPr eaLnBrk="1" hangingPunct="1">
              <a:spcBef>
                <a:spcPct val="45000"/>
              </a:spcBef>
            </a:pPr>
            <a:endParaRPr lang="zh-CN" altLang="en-US" b="1" dirty="0" smtClean="0">
              <a:latin typeface="楷体_GB2312" pitchFamily="49" charset="-122"/>
              <a:ea typeface="楷体_GB2312" pitchFamily="49" charset="-122"/>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27</a:t>
            </a:fld>
            <a:endParaRPr lang="en-US" altLang="zh-CN"/>
          </a:p>
        </p:txBody>
      </p:sp>
    </p:spTree>
    <p:extLst>
      <p:ext uri="{BB962C8B-B14F-4D97-AF65-F5344CB8AC3E}">
        <p14:creationId xmlns="" xmlns:p14="http://schemas.microsoft.com/office/powerpoint/2010/main" val="24931064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331913" y="1052513"/>
            <a:ext cx="5724525" cy="504825"/>
          </a:xfrm>
        </p:spPr>
        <p:txBody>
          <a:bodyPr/>
          <a:lstStyle/>
          <a:p>
            <a:pPr eaLnBrk="1" hangingPunct="1"/>
            <a:r>
              <a:rPr lang="zh-CN" altLang="en-US" sz="2800" b="1" smtClean="0">
                <a:solidFill>
                  <a:schemeClr val="accent1"/>
                </a:solidFill>
                <a:ea typeface="楷体_GB2312" pitchFamily="49" charset="-122"/>
              </a:rPr>
              <a:t>企业系统规划法的基本思想和过程</a:t>
            </a:r>
          </a:p>
        </p:txBody>
      </p:sp>
      <p:pic>
        <p:nvPicPr>
          <p:cNvPr id="33796" name="84.jpg" descr="id:2147503416;FounderCES"/>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00113" y="1916113"/>
            <a:ext cx="8135937" cy="42084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797" name="矩形 8"/>
          <p:cNvSpPr>
            <a:spLocks noChangeArrowheads="1"/>
          </p:cNvSpPr>
          <p:nvPr/>
        </p:nvSpPr>
        <p:spPr bwMode="auto">
          <a:xfrm>
            <a:off x="1908175" y="6165850"/>
            <a:ext cx="604837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lang="zh-CN" altLang="zh-CN" sz="2400">
                <a:latin typeface="Times New Roman" panose="02020603050405020304" pitchFamily="18" charset="0"/>
              </a:rPr>
              <a:t>图</a:t>
            </a:r>
            <a:r>
              <a:rPr lang="en-US" altLang="zh-CN" sz="2400">
                <a:latin typeface="Times New Roman" panose="02020603050405020304" pitchFamily="18" charset="0"/>
              </a:rPr>
              <a:t>8-4</a:t>
            </a:r>
            <a:r>
              <a:rPr lang="zh-CN" altLang="zh-CN" sz="2400">
                <a:latin typeface="Times New Roman" panose="02020603050405020304" pitchFamily="18" charset="0"/>
              </a:rPr>
              <a:t>　企业系统规划法的基本思想和过程</a:t>
            </a:r>
          </a:p>
        </p:txBody>
      </p:sp>
      <p:sp>
        <p:nvSpPr>
          <p:cNvPr id="6" name="灯片编号占位符 5"/>
          <p:cNvSpPr>
            <a:spLocks noGrp="1"/>
          </p:cNvSpPr>
          <p:nvPr>
            <p:ph type="sldNum" sz="quarter" idx="11"/>
          </p:nvPr>
        </p:nvSpPr>
        <p:spPr/>
        <p:txBody>
          <a:bodyPr/>
          <a:lstStyle/>
          <a:p>
            <a:fld id="{10EA594A-3D0D-4F31-8FE1-19C2C23DDD1C}" type="slidenum">
              <a:rPr lang="en-US" altLang="zh-CN" smtClean="0"/>
              <a:pPr/>
              <a:t>28</a:t>
            </a:fld>
            <a:endParaRPr lang="en-US" altLang="zh-CN"/>
          </a:p>
        </p:txBody>
      </p:sp>
    </p:spTree>
    <p:extLst>
      <p:ext uri="{BB962C8B-B14F-4D97-AF65-F5344CB8AC3E}">
        <p14:creationId xmlns="" xmlns:p14="http://schemas.microsoft.com/office/powerpoint/2010/main" val="9033837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331913" y="981075"/>
            <a:ext cx="4464050" cy="536575"/>
          </a:xfrm>
        </p:spPr>
        <p:txBody>
          <a:bodyPr/>
          <a:lstStyle/>
          <a:p>
            <a:pPr algn="l" eaLnBrk="1" hangingPunct="1"/>
            <a:r>
              <a:rPr lang="en-US" altLang="zh-CN" sz="2800" b="1" dirty="0" smtClean="0">
                <a:solidFill>
                  <a:schemeClr val="tx2"/>
                </a:solidFill>
                <a:latin typeface="楷体_GB2312" pitchFamily="49" charset="-122"/>
                <a:ea typeface="楷体_GB2312" pitchFamily="49" charset="-122"/>
              </a:rPr>
              <a:t>(1) BSP</a:t>
            </a:r>
            <a:r>
              <a:rPr lang="zh-CN" altLang="en-US" sz="2800" b="1" dirty="0" smtClean="0">
                <a:solidFill>
                  <a:schemeClr val="tx2"/>
                </a:solidFill>
                <a:latin typeface="楷体_GB2312" pitchFamily="49" charset="-122"/>
                <a:ea typeface="楷体_GB2312" pitchFamily="49" charset="-122"/>
              </a:rPr>
              <a:t>法的作用</a:t>
            </a:r>
          </a:p>
        </p:txBody>
      </p:sp>
      <p:sp>
        <p:nvSpPr>
          <p:cNvPr id="34819" name="Rectangle 3"/>
          <p:cNvSpPr>
            <a:spLocks noGrp="1" noChangeArrowheads="1"/>
          </p:cNvSpPr>
          <p:nvPr>
            <p:ph idx="1"/>
          </p:nvPr>
        </p:nvSpPr>
        <p:spPr>
          <a:xfrm>
            <a:off x="1331913" y="1844675"/>
            <a:ext cx="6946900" cy="4114800"/>
          </a:xfrm>
        </p:spPr>
        <p:txBody>
          <a:bodyPr/>
          <a:lstStyle/>
          <a:p>
            <a:pPr eaLnBrk="1" hangingPunct="1">
              <a:spcBef>
                <a:spcPct val="50000"/>
              </a:spcBef>
              <a:buFontTx/>
              <a:buNone/>
            </a:pPr>
            <a:r>
              <a:rPr lang="zh-CN" altLang="en-US" b="1" dirty="0" smtClean="0">
                <a:ea typeface="楷体_GB2312" pitchFamily="49" charset="-122"/>
              </a:rPr>
              <a:t>①确定出未来管理信息系统的总体结构，明确整个系统的子系统组成以及开发这些子系统的先后顺序。</a:t>
            </a:r>
          </a:p>
          <a:p>
            <a:pPr eaLnBrk="1" hangingPunct="1">
              <a:spcBef>
                <a:spcPct val="50000"/>
              </a:spcBef>
              <a:buFontTx/>
              <a:buNone/>
            </a:pPr>
            <a:r>
              <a:rPr lang="zh-CN" altLang="en-US" b="1" dirty="0" smtClean="0">
                <a:ea typeface="楷体_GB2312" pitchFamily="49" charset="-122"/>
              </a:rPr>
              <a:t>②对数据进行统一规划、管理和控制，明确各子系统之间的数据交换关系，保证信息的一致性。</a:t>
            </a:r>
            <a:endParaRPr lang="zh-CN" altLang="en-US" dirty="0" smtClean="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29</a:t>
            </a:fld>
            <a:endParaRPr lang="en-US" altLang="zh-CN"/>
          </a:p>
        </p:txBody>
      </p:sp>
    </p:spTree>
    <p:extLst>
      <p:ext uri="{BB962C8B-B14F-4D97-AF65-F5344CB8AC3E}">
        <p14:creationId xmlns="" xmlns:p14="http://schemas.microsoft.com/office/powerpoint/2010/main" val="1339682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1258888" y="1844675"/>
            <a:ext cx="7561262" cy="4319588"/>
          </a:xfrm>
        </p:spPr>
        <p:txBody>
          <a:bodyPr/>
          <a:lstStyle/>
          <a:p>
            <a:pPr eaLnBrk="1" hangingPunct="1">
              <a:lnSpc>
                <a:spcPct val="90000"/>
              </a:lnSpc>
              <a:spcBef>
                <a:spcPct val="50000"/>
              </a:spcBef>
              <a:buFontTx/>
              <a:buNone/>
            </a:pPr>
            <a:r>
              <a:rPr lang="en-US" altLang="zh-CN" sz="2800" b="1" dirty="0" smtClean="0">
                <a:latin typeface="楷体_GB2312" pitchFamily="49" charset="-122"/>
                <a:ea typeface="楷体_GB2312" pitchFamily="49" charset="-122"/>
              </a:rPr>
              <a:t>1.</a:t>
            </a:r>
            <a:r>
              <a:rPr lang="zh-CN" altLang="en-US" sz="2800" b="1" dirty="0" smtClean="0">
                <a:latin typeface="楷体_GB2312" pitchFamily="49" charset="-122"/>
                <a:ea typeface="楷体_GB2312" pitchFamily="49" charset="-122"/>
              </a:rPr>
              <a:t>管理信息系统总体规划的必要性</a:t>
            </a:r>
            <a:endParaRPr lang="zh-CN" altLang="en-US" sz="2800" b="1" u="sng" dirty="0" smtClean="0">
              <a:latin typeface="楷体_GB2312" pitchFamily="49" charset="-122"/>
              <a:ea typeface="楷体_GB2312" pitchFamily="49" charset="-122"/>
            </a:endParaRPr>
          </a:p>
          <a:p>
            <a:pPr eaLnBrk="1" hangingPunct="1">
              <a:lnSpc>
                <a:spcPct val="90000"/>
              </a:lnSpc>
              <a:spcBef>
                <a:spcPct val="50000"/>
              </a:spcBef>
              <a:buFontTx/>
              <a:buNone/>
            </a:pPr>
            <a:r>
              <a:rPr lang="en-US" altLang="zh-CN" sz="2800" b="1" dirty="0" smtClean="0">
                <a:latin typeface="楷体_GB2312" pitchFamily="49" charset="-122"/>
                <a:ea typeface="楷体_GB2312" pitchFamily="49" charset="-122"/>
              </a:rPr>
              <a:t>2.</a:t>
            </a:r>
            <a:r>
              <a:rPr lang="zh-CN" altLang="en-US" sz="2800" b="1" dirty="0" smtClean="0">
                <a:latin typeface="楷体_GB2312" pitchFamily="49" charset="-122"/>
                <a:ea typeface="楷体_GB2312" pitchFamily="49" charset="-122"/>
              </a:rPr>
              <a:t>管理信息系统总体规划的任务</a:t>
            </a:r>
          </a:p>
          <a:p>
            <a:pPr eaLnBrk="1" hangingPunct="1">
              <a:lnSpc>
                <a:spcPct val="90000"/>
              </a:lnSpc>
              <a:spcBef>
                <a:spcPct val="50000"/>
              </a:spcBef>
              <a:buFontTx/>
              <a:buNone/>
            </a:pPr>
            <a:r>
              <a:rPr lang="en-US" altLang="zh-CN" sz="2800" b="1" dirty="0" smtClean="0">
                <a:latin typeface="楷体_GB2312" pitchFamily="49" charset="-122"/>
                <a:ea typeface="楷体_GB2312" pitchFamily="49" charset="-122"/>
              </a:rPr>
              <a:t>3.</a:t>
            </a:r>
            <a:r>
              <a:rPr lang="zh-CN" altLang="en-US" sz="2800" b="1" dirty="0" smtClean="0">
                <a:latin typeface="楷体_GB2312" pitchFamily="49" charset="-122"/>
                <a:ea typeface="楷体_GB2312" pitchFamily="49" charset="-122"/>
              </a:rPr>
              <a:t>管理信息系统总体规划的特点</a:t>
            </a:r>
          </a:p>
          <a:p>
            <a:pPr eaLnBrk="1" hangingPunct="1">
              <a:lnSpc>
                <a:spcPct val="90000"/>
              </a:lnSpc>
              <a:spcBef>
                <a:spcPct val="50000"/>
              </a:spcBef>
              <a:buFontTx/>
              <a:buNone/>
            </a:pPr>
            <a:r>
              <a:rPr lang="en-US" altLang="zh-CN" sz="2800" b="1" dirty="0" smtClean="0">
                <a:latin typeface="楷体_GB2312" pitchFamily="49" charset="-122"/>
                <a:ea typeface="楷体_GB2312" pitchFamily="49" charset="-122"/>
              </a:rPr>
              <a:t>4.</a:t>
            </a:r>
            <a:r>
              <a:rPr lang="zh-CN" altLang="en-US" sz="2800" b="1" dirty="0" smtClean="0">
                <a:latin typeface="楷体_GB2312" pitchFamily="49" charset="-122"/>
                <a:ea typeface="楷体_GB2312" pitchFamily="49" charset="-122"/>
              </a:rPr>
              <a:t>管理信息系统总体规划的原则</a:t>
            </a:r>
          </a:p>
          <a:p>
            <a:pPr eaLnBrk="1" hangingPunct="1">
              <a:lnSpc>
                <a:spcPct val="90000"/>
              </a:lnSpc>
              <a:spcBef>
                <a:spcPct val="50000"/>
              </a:spcBef>
              <a:buFontTx/>
              <a:buNone/>
            </a:pPr>
            <a:r>
              <a:rPr lang="en-US" altLang="zh-CN" sz="2800" b="1" dirty="0" smtClean="0">
                <a:latin typeface="楷体_GB2312" pitchFamily="49" charset="-122"/>
                <a:ea typeface="楷体_GB2312" pitchFamily="49" charset="-122"/>
              </a:rPr>
              <a:t>5.</a:t>
            </a:r>
            <a:r>
              <a:rPr lang="zh-CN" altLang="en-US" sz="2800" b="1" dirty="0" smtClean="0">
                <a:latin typeface="楷体_GB2312" pitchFamily="49" charset="-122"/>
                <a:ea typeface="楷体_GB2312" pitchFamily="49" charset="-122"/>
              </a:rPr>
              <a:t>管理信息系统总体规划的组织</a:t>
            </a:r>
          </a:p>
          <a:p>
            <a:pPr eaLnBrk="1" hangingPunct="1">
              <a:lnSpc>
                <a:spcPct val="90000"/>
              </a:lnSpc>
              <a:spcBef>
                <a:spcPct val="50000"/>
              </a:spcBef>
              <a:buFontTx/>
              <a:buNone/>
            </a:pPr>
            <a:r>
              <a:rPr lang="en-US" altLang="zh-CN" sz="2800" b="1" dirty="0" smtClean="0">
                <a:latin typeface="楷体_GB2312" pitchFamily="49" charset="-122"/>
                <a:ea typeface="楷体_GB2312" pitchFamily="49" charset="-122"/>
              </a:rPr>
              <a:t>6.</a:t>
            </a:r>
            <a:r>
              <a:rPr lang="zh-CN" altLang="en-US" sz="2800" b="1" dirty="0" smtClean="0">
                <a:latin typeface="楷体_GB2312" pitchFamily="49" charset="-122"/>
                <a:ea typeface="楷体_GB2312" pitchFamily="49" charset="-122"/>
              </a:rPr>
              <a:t>管理信息系统总体规划的步骤</a:t>
            </a:r>
          </a:p>
          <a:p>
            <a:pPr eaLnBrk="1" hangingPunct="1">
              <a:lnSpc>
                <a:spcPct val="90000"/>
              </a:lnSpc>
              <a:spcBef>
                <a:spcPct val="50000"/>
              </a:spcBef>
              <a:buFontTx/>
              <a:buNone/>
            </a:pPr>
            <a:r>
              <a:rPr lang="en-US" altLang="zh-CN" sz="2800" b="1" dirty="0" smtClean="0">
                <a:latin typeface="楷体_GB2312" pitchFamily="49" charset="-122"/>
                <a:ea typeface="楷体_GB2312" pitchFamily="49" charset="-122"/>
              </a:rPr>
              <a:t>7.</a:t>
            </a:r>
            <a:r>
              <a:rPr lang="zh-CN" altLang="en-US" sz="2800" b="1" dirty="0" smtClean="0">
                <a:latin typeface="楷体_GB2312" pitchFamily="49" charset="-122"/>
                <a:ea typeface="楷体_GB2312" pitchFamily="49" charset="-122"/>
              </a:rPr>
              <a:t>管理信息系统总体规划的技术成果</a:t>
            </a:r>
            <a:endParaRPr lang="en-US" altLang="zh-CN" sz="2800" b="1" dirty="0" smtClean="0">
              <a:latin typeface="楷体_GB2312" pitchFamily="49" charset="-122"/>
              <a:ea typeface="楷体_GB2312" pitchFamily="49" charset="-122"/>
            </a:endParaRPr>
          </a:p>
        </p:txBody>
      </p:sp>
      <p:graphicFrame>
        <p:nvGraphicFramePr>
          <p:cNvPr id="752651" name="Object 11"/>
          <p:cNvGraphicFramePr>
            <a:graphicFrameLocks noGrp="1" noChangeAspect="1"/>
          </p:cNvGraphicFramePr>
          <p:nvPr>
            <p:ph sz="half" idx="2"/>
          </p:nvPr>
        </p:nvGraphicFramePr>
        <p:xfrm>
          <a:off x="611188" y="1989138"/>
          <a:ext cx="669925" cy="331787"/>
        </p:xfrm>
        <a:graphic>
          <a:graphicData uri="http://schemas.openxmlformats.org/presentationml/2006/ole">
            <p:oleObj spid="_x0000_s4105" name="绘图" r:id="rId4" imgW="10995" imgH="460754" progId="">
              <p:embed/>
            </p:oleObj>
          </a:graphicData>
        </a:graphic>
      </p:graphicFrame>
      <p:sp>
        <p:nvSpPr>
          <p:cNvPr id="6149"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335EFE5B-6D56-464C-A8C3-8952B8855A47}" type="slidenum">
              <a:rPr lang="zh-CN" altLang="en-US" sz="1200">
                <a:latin typeface="Times New Roman" panose="02020603050405020304" pitchFamily="18" charset="0"/>
              </a:rPr>
              <a:pPr>
                <a:spcBef>
                  <a:spcPct val="0"/>
                </a:spcBef>
                <a:buClrTx/>
                <a:buSzTx/>
                <a:buFontTx/>
                <a:buNone/>
              </a:pPr>
              <a:t>3</a:t>
            </a:fld>
            <a:endParaRPr lang="en-US" altLang="zh-CN" sz="1200">
              <a:latin typeface="Times New Roman" panose="02020603050405020304" pitchFamily="18" charset="0"/>
            </a:endParaRPr>
          </a:p>
        </p:txBody>
      </p:sp>
      <p:sp>
        <p:nvSpPr>
          <p:cNvPr id="9" name="标题 1"/>
          <p:cNvSpPr>
            <a:spLocks noGrp="1"/>
          </p:cNvSpPr>
          <p:nvPr>
            <p:ph type="title"/>
          </p:nvPr>
        </p:nvSpPr>
        <p:spPr>
          <a:xfrm>
            <a:off x="304800" y="152400"/>
            <a:ext cx="8458200" cy="563563"/>
          </a:xfrm>
        </p:spPr>
        <p:txBody>
          <a:bodyPr/>
          <a:lstStyle/>
          <a:p>
            <a:r>
              <a:rPr lang="en-US" dirty="0" smtClean="0"/>
              <a:t>8</a:t>
            </a:r>
            <a:r>
              <a:rPr lang="en-US" altLang="zh-CN" dirty="0" smtClean="0"/>
              <a:t>.1</a:t>
            </a:r>
            <a:r>
              <a:rPr lang="zh-CN" altLang="en-US" dirty="0" smtClean="0"/>
              <a:t>管理信息系统总体规划概述</a:t>
            </a:r>
            <a:endParaRPr lang="en-US" dirty="0"/>
          </a:p>
        </p:txBody>
      </p:sp>
    </p:spTree>
    <p:extLst>
      <p:ext uri="{BB962C8B-B14F-4D97-AF65-F5344CB8AC3E}">
        <p14:creationId xmlns="" xmlns:p14="http://schemas.microsoft.com/office/powerpoint/2010/main" val="12804825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752651"/>
                                        </p:tgtEl>
                                        <p:attrNameLst>
                                          <p:attrName>style.visibility</p:attrName>
                                        </p:attrNameLst>
                                      </p:cBhvr>
                                      <p:to>
                                        <p:strVal val="visible"/>
                                      </p:to>
                                    </p:set>
                                    <p:anim calcmode="lin" valueType="num">
                                      <p:cBhvr additive="base">
                                        <p:cTn id="7" dur="500" fill="hold"/>
                                        <p:tgtEl>
                                          <p:spTgt spid="752651"/>
                                        </p:tgtEl>
                                        <p:attrNameLst>
                                          <p:attrName>ppt_x</p:attrName>
                                        </p:attrNameLst>
                                      </p:cBhvr>
                                      <p:tavLst>
                                        <p:tav tm="0">
                                          <p:val>
                                            <p:strVal val="0-#ppt_w/2"/>
                                          </p:val>
                                        </p:tav>
                                        <p:tav tm="100000">
                                          <p:val>
                                            <p:strVal val="#ppt_x"/>
                                          </p:val>
                                        </p:tav>
                                      </p:tavLst>
                                    </p:anim>
                                    <p:anim calcmode="lin" valueType="num">
                                      <p:cBhvr additive="base">
                                        <p:cTn id="8" dur="500" fill="hold"/>
                                        <p:tgtEl>
                                          <p:spTgt spid="75265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187450" y="836613"/>
            <a:ext cx="7700963" cy="711200"/>
          </a:xfrm>
        </p:spPr>
        <p:txBody>
          <a:bodyPr/>
          <a:lstStyle/>
          <a:p>
            <a:pPr eaLnBrk="1" hangingPunct="1"/>
            <a:r>
              <a:rPr lang="en-US" altLang="zh-CN" sz="3200" b="1" dirty="0" smtClean="0">
                <a:solidFill>
                  <a:schemeClr val="tx2"/>
                </a:solidFill>
                <a:latin typeface="楷体_GB2312" pitchFamily="49" charset="-122"/>
                <a:ea typeface="楷体_GB2312" pitchFamily="49" charset="-122"/>
              </a:rPr>
              <a:t>(2) BSP</a:t>
            </a:r>
            <a:r>
              <a:rPr lang="zh-CN" altLang="en-US" sz="3200" b="1" dirty="0" smtClean="0">
                <a:solidFill>
                  <a:schemeClr val="tx2"/>
                </a:solidFill>
                <a:latin typeface="楷体_GB2312" pitchFamily="49" charset="-122"/>
                <a:ea typeface="楷体_GB2312" pitchFamily="49" charset="-122"/>
              </a:rPr>
              <a:t>方法的工作步骤</a:t>
            </a:r>
          </a:p>
        </p:txBody>
      </p:sp>
      <p:sp>
        <p:nvSpPr>
          <p:cNvPr id="35843" name="Rectangle 3"/>
          <p:cNvSpPr>
            <a:spLocks noGrp="1" noChangeArrowheads="1"/>
          </p:cNvSpPr>
          <p:nvPr>
            <p:ph idx="1"/>
          </p:nvPr>
        </p:nvSpPr>
        <p:spPr>
          <a:xfrm>
            <a:off x="1763713" y="1916113"/>
            <a:ext cx="5686425" cy="4114800"/>
          </a:xfrm>
        </p:spPr>
        <p:txBody>
          <a:bodyPr/>
          <a:lstStyle/>
          <a:p>
            <a:pPr eaLnBrk="1" hangingPunct="1">
              <a:buFontTx/>
              <a:buNone/>
            </a:pPr>
            <a:r>
              <a:rPr lang="zh-CN" altLang="en-US" b="1" dirty="0" smtClean="0">
                <a:ea typeface="楷体_GB2312" pitchFamily="49" charset="-122"/>
                <a:hlinkClick r:id="rId2" action="ppaction://hlinksldjump"/>
              </a:rPr>
              <a:t>①</a:t>
            </a:r>
            <a:r>
              <a:rPr lang="zh-CN" altLang="en-US" b="1" dirty="0" smtClean="0">
                <a:ea typeface="楷体_GB2312" pitchFamily="49" charset="-122"/>
              </a:rPr>
              <a:t> 准备工作</a:t>
            </a:r>
          </a:p>
          <a:p>
            <a:pPr eaLnBrk="1" hangingPunct="1">
              <a:buFontTx/>
              <a:buNone/>
            </a:pPr>
            <a:r>
              <a:rPr lang="zh-CN" altLang="en-US" b="1" dirty="0" smtClean="0">
                <a:ea typeface="楷体_GB2312" pitchFamily="49" charset="-122"/>
                <a:hlinkClick r:id="rId3" action="ppaction://hlinksldjump"/>
              </a:rPr>
              <a:t>②</a:t>
            </a:r>
            <a:r>
              <a:rPr lang="zh-CN" altLang="en-US" b="1" dirty="0" smtClean="0">
                <a:ea typeface="楷体_GB2312" pitchFamily="49" charset="-122"/>
              </a:rPr>
              <a:t> 定义企业管理目标</a:t>
            </a:r>
            <a:endParaRPr lang="en-US" altLang="zh-CN" b="1" dirty="0" smtClean="0">
              <a:ea typeface="楷体_GB2312" pitchFamily="49" charset="-122"/>
            </a:endParaRPr>
          </a:p>
          <a:p>
            <a:pPr eaLnBrk="1" hangingPunct="1">
              <a:buFontTx/>
              <a:buNone/>
            </a:pPr>
            <a:r>
              <a:rPr lang="zh-CN" altLang="en-US" b="1" dirty="0" smtClean="0">
                <a:ea typeface="楷体_GB2312" pitchFamily="49" charset="-122"/>
                <a:hlinkClick r:id="rId4" action="ppaction://hlinksldjump"/>
              </a:rPr>
              <a:t>③</a:t>
            </a:r>
            <a:r>
              <a:rPr lang="zh-CN" altLang="en-US" b="1" dirty="0" smtClean="0">
                <a:ea typeface="楷体_GB2312" pitchFamily="49" charset="-122"/>
              </a:rPr>
              <a:t> 识别管理功能</a:t>
            </a:r>
          </a:p>
          <a:p>
            <a:pPr eaLnBrk="1" hangingPunct="1">
              <a:buFontTx/>
              <a:buNone/>
            </a:pPr>
            <a:r>
              <a:rPr lang="zh-CN" altLang="en-US" b="1" dirty="0" smtClean="0">
                <a:ea typeface="楷体_GB2312" pitchFamily="49" charset="-122"/>
                <a:hlinkClick r:id="rId5" action="ppaction://hlinksldjump"/>
              </a:rPr>
              <a:t>④</a:t>
            </a:r>
            <a:r>
              <a:rPr lang="zh-CN" altLang="en-US" b="1" dirty="0" smtClean="0">
                <a:ea typeface="楷体_GB2312" pitchFamily="49" charset="-122"/>
              </a:rPr>
              <a:t> 定义企业过程</a:t>
            </a:r>
          </a:p>
          <a:p>
            <a:pPr eaLnBrk="1" hangingPunct="1">
              <a:buFontTx/>
              <a:buNone/>
            </a:pPr>
            <a:r>
              <a:rPr lang="zh-CN" altLang="en-US" b="1" dirty="0" smtClean="0">
                <a:ea typeface="楷体_GB2312" pitchFamily="49" charset="-122"/>
                <a:hlinkClick r:id="rId6" action="ppaction://hlinksldjump"/>
              </a:rPr>
              <a:t>⑤</a:t>
            </a:r>
            <a:r>
              <a:rPr lang="zh-CN" altLang="en-US" b="1" dirty="0" smtClean="0">
                <a:ea typeface="楷体_GB2312" pitchFamily="49" charset="-122"/>
              </a:rPr>
              <a:t> 定义数据类</a:t>
            </a:r>
          </a:p>
          <a:p>
            <a:pPr eaLnBrk="1" hangingPunct="1">
              <a:buFontTx/>
              <a:buNone/>
            </a:pPr>
            <a:r>
              <a:rPr lang="zh-CN" altLang="en-US" b="1" dirty="0" smtClean="0">
                <a:ea typeface="楷体_GB2312" pitchFamily="49" charset="-122"/>
                <a:hlinkClick r:id="rId7" action="ppaction://hlinksldjump"/>
              </a:rPr>
              <a:t>⑥ </a:t>
            </a:r>
            <a:r>
              <a:rPr lang="zh-CN" altLang="en-US" b="1" dirty="0" smtClean="0">
                <a:ea typeface="楷体_GB2312" pitchFamily="49" charset="-122"/>
              </a:rPr>
              <a:t>设计管理信息系统结构</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30</a:t>
            </a:fld>
            <a:endParaRPr lang="en-US" altLang="zh-CN"/>
          </a:p>
        </p:txBody>
      </p:sp>
    </p:spTree>
    <p:extLst>
      <p:ext uri="{BB962C8B-B14F-4D97-AF65-F5344CB8AC3E}">
        <p14:creationId xmlns="" xmlns:p14="http://schemas.microsoft.com/office/powerpoint/2010/main" val="16829309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331913" y="981075"/>
            <a:ext cx="4824412" cy="638175"/>
          </a:xfrm>
        </p:spPr>
        <p:txBody>
          <a:bodyPr/>
          <a:lstStyle/>
          <a:p>
            <a:pPr algn="l" eaLnBrk="1" hangingPunct="1"/>
            <a:r>
              <a:rPr lang="zh-CN" altLang="en-US" sz="3200" b="1" dirty="0" smtClean="0">
                <a:solidFill>
                  <a:schemeClr val="tx2"/>
                </a:solidFill>
                <a:ea typeface="楷体_GB2312" pitchFamily="49" charset="-122"/>
              </a:rPr>
              <a:t>① 准备工作</a:t>
            </a:r>
          </a:p>
        </p:txBody>
      </p:sp>
      <p:sp>
        <p:nvSpPr>
          <p:cNvPr id="36867" name="Rectangle 3"/>
          <p:cNvSpPr>
            <a:spLocks noGrp="1" noChangeArrowheads="1"/>
          </p:cNvSpPr>
          <p:nvPr>
            <p:ph idx="1"/>
          </p:nvPr>
        </p:nvSpPr>
        <p:spPr>
          <a:xfrm>
            <a:off x="1042988" y="1844675"/>
            <a:ext cx="7558087" cy="4395788"/>
          </a:xfrm>
        </p:spPr>
        <p:txBody>
          <a:bodyPr/>
          <a:lstStyle/>
          <a:p>
            <a:pPr eaLnBrk="1" hangingPunct="1">
              <a:lnSpc>
                <a:spcPct val="90000"/>
              </a:lnSpc>
              <a:spcBef>
                <a:spcPct val="40000"/>
              </a:spcBef>
              <a:buFont typeface="Wingdings" panose="05000000000000000000" pitchFamily="2" charset="2"/>
              <a:buChar char="Ø"/>
            </a:pPr>
            <a:r>
              <a:rPr lang="zh-CN" altLang="en-US" b="1" dirty="0" smtClean="0">
                <a:latin typeface="楷体_GB2312" pitchFamily="49" charset="-122"/>
                <a:ea typeface="楷体_GB2312" pitchFamily="49" charset="-122"/>
              </a:rPr>
              <a:t>成立由企业最高领导牵头的总体规划委员会，下设具体规划小组</a:t>
            </a:r>
          </a:p>
          <a:p>
            <a:pPr eaLnBrk="1" hangingPunct="1">
              <a:lnSpc>
                <a:spcPct val="90000"/>
              </a:lnSpc>
              <a:spcBef>
                <a:spcPct val="40000"/>
              </a:spcBef>
              <a:buFont typeface="Wingdings" panose="05000000000000000000" pitchFamily="2" charset="2"/>
              <a:buChar char="Ø"/>
            </a:pPr>
            <a:r>
              <a:rPr lang="zh-CN" altLang="en-US" b="1" dirty="0" smtClean="0">
                <a:latin typeface="楷体_GB2312" pitchFamily="49" charset="-122"/>
                <a:ea typeface="楷体_GB2312" pitchFamily="49" charset="-122"/>
              </a:rPr>
              <a:t>确定总体规划的范围，一般要延伸到高层管理</a:t>
            </a:r>
          </a:p>
          <a:p>
            <a:pPr eaLnBrk="1" hangingPunct="1">
              <a:lnSpc>
                <a:spcPct val="90000"/>
              </a:lnSpc>
              <a:spcBef>
                <a:spcPct val="40000"/>
              </a:spcBef>
              <a:buFont typeface="Wingdings" panose="05000000000000000000" pitchFamily="2" charset="2"/>
              <a:buChar char="Ø"/>
            </a:pPr>
            <a:r>
              <a:rPr lang="zh-CN" altLang="en-US" b="1" dirty="0" smtClean="0">
                <a:latin typeface="楷体_GB2312" pitchFamily="49" charset="-122"/>
                <a:ea typeface="楷体_GB2312" pitchFamily="49" charset="-122"/>
              </a:rPr>
              <a:t>调查研究、收集数据。</a:t>
            </a:r>
          </a:p>
          <a:p>
            <a:pPr eaLnBrk="1" hangingPunct="1">
              <a:lnSpc>
                <a:spcPct val="90000"/>
              </a:lnSpc>
              <a:spcBef>
                <a:spcPct val="40000"/>
              </a:spcBef>
              <a:buFont typeface="Wingdings" panose="05000000000000000000" pitchFamily="2" charset="2"/>
              <a:buChar char="Ø"/>
            </a:pPr>
            <a:r>
              <a:rPr lang="zh-CN" altLang="en-US" b="1" dirty="0" smtClean="0">
                <a:latin typeface="楷体_GB2312" pitchFamily="49" charset="-122"/>
                <a:ea typeface="楷体_GB2312" pitchFamily="49" charset="-122"/>
              </a:rPr>
              <a:t>制定计划，画出总体规划工作的计划评审技术图或干特图</a:t>
            </a:r>
          </a:p>
          <a:p>
            <a:pPr eaLnBrk="1" hangingPunct="1">
              <a:lnSpc>
                <a:spcPct val="90000"/>
              </a:lnSpc>
              <a:spcBef>
                <a:spcPct val="40000"/>
              </a:spcBef>
              <a:buFont typeface="Wingdings" panose="05000000000000000000" pitchFamily="2" charset="2"/>
              <a:buChar char="Ø"/>
            </a:pPr>
            <a:r>
              <a:rPr lang="zh-CN" altLang="en-US" b="1" dirty="0" smtClean="0">
                <a:latin typeface="楷体_GB2312" pitchFamily="49" charset="-122"/>
                <a:ea typeface="楷体_GB2312" pitchFamily="49" charset="-122"/>
              </a:rPr>
              <a:t>开好管理信息系统建设的动员大会</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31</a:t>
            </a:fld>
            <a:endParaRPr lang="en-US" altLang="zh-CN"/>
          </a:p>
        </p:txBody>
      </p:sp>
    </p:spTree>
    <p:extLst>
      <p:ext uri="{BB962C8B-B14F-4D97-AF65-F5344CB8AC3E}">
        <p14:creationId xmlns="" xmlns:p14="http://schemas.microsoft.com/office/powerpoint/2010/main" val="6680449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137757" y="1243806"/>
            <a:ext cx="5688012" cy="495300"/>
          </a:xfrm>
        </p:spPr>
        <p:txBody>
          <a:bodyPr/>
          <a:lstStyle/>
          <a:p>
            <a:pPr algn="l" eaLnBrk="1" hangingPunct="1"/>
            <a:r>
              <a:rPr lang="zh-CN" altLang="en-US" sz="2800" b="1" smtClean="0">
                <a:solidFill>
                  <a:schemeClr val="tx2"/>
                </a:solidFill>
                <a:ea typeface="楷体_GB2312" pitchFamily="49" charset="-122"/>
              </a:rPr>
              <a:t>② 定义企业管理目标</a:t>
            </a:r>
          </a:p>
        </p:txBody>
      </p:sp>
      <p:sp>
        <p:nvSpPr>
          <p:cNvPr id="37891" name="Rectangle 3"/>
          <p:cNvSpPr>
            <a:spLocks noGrp="1" noChangeArrowheads="1"/>
          </p:cNvSpPr>
          <p:nvPr>
            <p:ph idx="1"/>
          </p:nvPr>
        </p:nvSpPr>
        <p:spPr>
          <a:xfrm>
            <a:off x="1116013" y="1916113"/>
            <a:ext cx="7704137" cy="4114800"/>
          </a:xfrm>
        </p:spPr>
        <p:txBody>
          <a:bodyPr/>
          <a:lstStyle/>
          <a:p>
            <a:pPr eaLnBrk="1" hangingPunct="1">
              <a:spcBef>
                <a:spcPct val="50000"/>
              </a:spcBef>
            </a:pPr>
            <a:r>
              <a:rPr lang="zh-CN" altLang="en-US" b="1" dirty="0" smtClean="0">
                <a:latin typeface="楷体_GB2312" pitchFamily="49" charset="-122"/>
                <a:ea typeface="楷体_GB2312" pitchFamily="49" charset="-122"/>
              </a:rPr>
              <a:t>需要调查了解企业的管理目标和为了达到这个目标所采取的经营方针以及实现目标的条件。</a:t>
            </a:r>
          </a:p>
          <a:p>
            <a:pPr eaLnBrk="1" hangingPunct="1">
              <a:spcBef>
                <a:spcPct val="50000"/>
              </a:spcBef>
            </a:pPr>
            <a:r>
              <a:rPr lang="zh-CN" altLang="en-US" b="1" dirty="0" smtClean="0">
                <a:latin typeface="楷体_GB2312" pitchFamily="49" charset="-122"/>
                <a:ea typeface="楷体_GB2312" pitchFamily="49" charset="-122"/>
              </a:rPr>
              <a:t>通过对企业管理目标的定义，才能明确界定信息系统的目标。</a:t>
            </a:r>
          </a:p>
        </p:txBody>
      </p:sp>
      <p:sp>
        <p:nvSpPr>
          <p:cNvPr id="37893" name="AutoShape 4">
            <a:hlinkClick r:id="rId2" action="ppaction://hlinksldjump" highlightClick="1"/>
          </p:cNvPr>
          <p:cNvSpPr>
            <a:spLocks noChangeArrowheads="1"/>
          </p:cNvSpPr>
          <p:nvPr/>
        </p:nvSpPr>
        <p:spPr bwMode="auto">
          <a:xfrm>
            <a:off x="8532813" y="630872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10EA594A-3D0D-4F31-8FE1-19C2C23DDD1C}" type="slidenum">
              <a:rPr lang="en-US" altLang="zh-CN" smtClean="0"/>
              <a:pPr/>
              <a:t>32</a:t>
            </a:fld>
            <a:endParaRPr lang="en-US" altLang="zh-CN"/>
          </a:p>
        </p:txBody>
      </p:sp>
    </p:spTree>
    <p:extLst>
      <p:ext uri="{BB962C8B-B14F-4D97-AF65-F5344CB8AC3E}">
        <p14:creationId xmlns="" xmlns:p14="http://schemas.microsoft.com/office/powerpoint/2010/main" val="2461782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96621" y="1066800"/>
            <a:ext cx="4105275" cy="495300"/>
          </a:xfrm>
        </p:spPr>
        <p:txBody>
          <a:bodyPr/>
          <a:lstStyle/>
          <a:p>
            <a:pPr algn="l" eaLnBrk="1" hangingPunct="1"/>
            <a:r>
              <a:rPr lang="zh-CN" altLang="en-US" sz="2800" b="1" dirty="0" smtClean="0">
                <a:solidFill>
                  <a:schemeClr val="tx2"/>
                </a:solidFill>
                <a:ea typeface="楷体_GB2312" pitchFamily="49" charset="-122"/>
              </a:rPr>
              <a:t>③ 识别管理功能</a:t>
            </a:r>
          </a:p>
        </p:txBody>
      </p:sp>
      <p:sp>
        <p:nvSpPr>
          <p:cNvPr id="38915" name="Rectangle 3"/>
          <p:cNvSpPr>
            <a:spLocks noGrp="1" noChangeArrowheads="1"/>
          </p:cNvSpPr>
          <p:nvPr>
            <p:ph idx="1"/>
          </p:nvPr>
        </p:nvSpPr>
        <p:spPr>
          <a:xfrm>
            <a:off x="1116013" y="1916113"/>
            <a:ext cx="7631112" cy="4114800"/>
          </a:xfrm>
        </p:spPr>
        <p:txBody>
          <a:bodyPr/>
          <a:lstStyle/>
          <a:p>
            <a:pPr eaLnBrk="1" hangingPunct="1">
              <a:lnSpc>
                <a:spcPct val="90000"/>
              </a:lnSpc>
              <a:spcBef>
                <a:spcPct val="50000"/>
              </a:spcBef>
            </a:pPr>
            <a:r>
              <a:rPr lang="zh-CN" altLang="en-US" b="1" dirty="0" smtClean="0">
                <a:latin typeface="楷体_GB2312" pitchFamily="49" charset="-122"/>
                <a:ea typeface="楷体_GB2312" pitchFamily="49" charset="-122"/>
              </a:rPr>
              <a:t>系统功能应独立于现行系统的组织结构</a:t>
            </a:r>
          </a:p>
          <a:p>
            <a:pPr eaLnBrk="1" hangingPunct="1">
              <a:lnSpc>
                <a:spcPct val="90000"/>
              </a:lnSpc>
              <a:spcBef>
                <a:spcPct val="50000"/>
              </a:spcBef>
            </a:pPr>
            <a:r>
              <a:rPr lang="zh-CN" altLang="en-US" b="1" dirty="0" smtClean="0">
                <a:latin typeface="楷体_GB2312" pitchFamily="49" charset="-122"/>
                <a:ea typeface="楷体_GB2312" pitchFamily="49" charset="-122"/>
              </a:rPr>
              <a:t>识别系统功能的方法通常有两种：</a:t>
            </a:r>
          </a:p>
          <a:p>
            <a:pPr eaLnBrk="1" hangingPunct="1">
              <a:lnSpc>
                <a:spcPct val="90000"/>
              </a:lnSpc>
              <a:spcBef>
                <a:spcPct val="50000"/>
              </a:spcBef>
              <a:buClr>
                <a:schemeClr val="folHlink"/>
              </a:buClr>
              <a:buFont typeface="Wingdings" panose="05000000000000000000" pitchFamily="2" charset="2"/>
              <a:buChar char="ü"/>
            </a:pPr>
            <a:r>
              <a:rPr lang="zh-CN" altLang="en-US" b="1" dirty="0" smtClean="0">
                <a:latin typeface="楷体_GB2312" pitchFamily="49" charset="-122"/>
                <a:ea typeface="楷体_GB2312" pitchFamily="49" charset="-122"/>
              </a:rPr>
              <a:t>归纳法：从现状出发，从基层开始，对现行各职能部门的职能进行整理、归纳，职别系统的管理功能。</a:t>
            </a:r>
          </a:p>
          <a:p>
            <a:pPr eaLnBrk="1" hangingPunct="1">
              <a:lnSpc>
                <a:spcPct val="90000"/>
              </a:lnSpc>
              <a:spcBef>
                <a:spcPct val="50000"/>
              </a:spcBef>
              <a:buClr>
                <a:schemeClr val="folHlink"/>
              </a:buClr>
              <a:buFont typeface="Wingdings" panose="05000000000000000000" pitchFamily="2" charset="2"/>
              <a:buChar char="ü"/>
            </a:pPr>
            <a:r>
              <a:rPr lang="zh-CN" altLang="en-US" b="1" dirty="0" smtClean="0">
                <a:latin typeface="楷体_GB2312" pitchFamily="49" charset="-122"/>
                <a:ea typeface="楷体_GB2312" pitchFamily="49" charset="-122"/>
              </a:rPr>
              <a:t>演绎法：从各管理决策所需的信息角度出发，由高到低来分析企业的管理功能。</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33</a:t>
            </a:fld>
            <a:endParaRPr lang="en-US" altLang="zh-CN"/>
          </a:p>
        </p:txBody>
      </p:sp>
    </p:spTree>
    <p:extLst>
      <p:ext uri="{BB962C8B-B14F-4D97-AF65-F5344CB8AC3E}">
        <p14:creationId xmlns="" xmlns:p14="http://schemas.microsoft.com/office/powerpoint/2010/main" val="5149467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27584" y="1273967"/>
            <a:ext cx="4824412" cy="639763"/>
          </a:xfrm>
        </p:spPr>
        <p:txBody>
          <a:bodyPr/>
          <a:lstStyle/>
          <a:p>
            <a:pPr algn="l" eaLnBrk="1" hangingPunct="1"/>
            <a:r>
              <a:rPr lang="zh-CN" altLang="en-US" sz="2800" b="1" dirty="0" smtClean="0">
                <a:solidFill>
                  <a:schemeClr val="tx2"/>
                </a:solidFill>
                <a:ea typeface="楷体_GB2312" pitchFamily="49" charset="-122"/>
              </a:rPr>
              <a:t>③ 识别管理功能</a:t>
            </a:r>
          </a:p>
        </p:txBody>
      </p:sp>
      <p:sp>
        <p:nvSpPr>
          <p:cNvPr id="39940" name="AutoShape 4">
            <a:hlinkClick r:id="rId2" action="ppaction://hlinksldjump" highlightClick="1"/>
          </p:cNvPr>
          <p:cNvSpPr>
            <a:spLocks noChangeArrowheads="1"/>
          </p:cNvSpPr>
          <p:nvPr/>
        </p:nvSpPr>
        <p:spPr bwMode="auto">
          <a:xfrm>
            <a:off x="8532813" y="630872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pic>
        <p:nvPicPr>
          <p:cNvPr id="39941" name="85.jpg" descr="id:2147503439;FounderCES"/>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116013" y="2349500"/>
            <a:ext cx="7423150" cy="2447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942" name="矩形 9"/>
          <p:cNvSpPr>
            <a:spLocks noChangeArrowheads="1"/>
          </p:cNvSpPr>
          <p:nvPr/>
        </p:nvSpPr>
        <p:spPr bwMode="auto">
          <a:xfrm>
            <a:off x="2484438" y="5589588"/>
            <a:ext cx="4248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lang="zh-CN" altLang="zh-CN" sz="2400">
                <a:latin typeface="Times New Roman" panose="02020603050405020304" pitchFamily="18" charset="0"/>
              </a:rPr>
              <a:t>图</a:t>
            </a:r>
            <a:r>
              <a:rPr lang="en-US" altLang="zh-CN" sz="2400">
                <a:latin typeface="Times New Roman" panose="02020603050405020304" pitchFamily="18" charset="0"/>
              </a:rPr>
              <a:t>8-5</a:t>
            </a:r>
            <a:r>
              <a:rPr lang="zh-CN" altLang="zh-CN" sz="2400">
                <a:latin typeface="Times New Roman" panose="02020603050405020304" pitchFamily="18" charset="0"/>
              </a:rPr>
              <a:t>　某制造企业的功能模型</a:t>
            </a:r>
          </a:p>
        </p:txBody>
      </p:sp>
      <p:sp>
        <p:nvSpPr>
          <p:cNvPr id="7" name="灯片编号占位符 6"/>
          <p:cNvSpPr>
            <a:spLocks noGrp="1"/>
          </p:cNvSpPr>
          <p:nvPr>
            <p:ph type="sldNum" sz="quarter" idx="11"/>
          </p:nvPr>
        </p:nvSpPr>
        <p:spPr/>
        <p:txBody>
          <a:bodyPr/>
          <a:lstStyle/>
          <a:p>
            <a:fld id="{10EA594A-3D0D-4F31-8FE1-19C2C23DDD1C}" type="slidenum">
              <a:rPr lang="en-US" altLang="zh-CN" smtClean="0"/>
              <a:pPr/>
              <a:t>34</a:t>
            </a:fld>
            <a:endParaRPr lang="en-US" altLang="zh-CN"/>
          </a:p>
        </p:txBody>
      </p:sp>
    </p:spTree>
    <p:extLst>
      <p:ext uri="{BB962C8B-B14F-4D97-AF65-F5344CB8AC3E}">
        <p14:creationId xmlns="" xmlns:p14="http://schemas.microsoft.com/office/powerpoint/2010/main" val="1393528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331913" y="981075"/>
            <a:ext cx="4930775" cy="608013"/>
          </a:xfrm>
        </p:spPr>
        <p:txBody>
          <a:bodyPr/>
          <a:lstStyle/>
          <a:p>
            <a:pPr algn="l" eaLnBrk="1" hangingPunct="1"/>
            <a:r>
              <a:rPr lang="zh-CN" altLang="en-US" sz="2800" b="1" dirty="0" smtClean="0">
                <a:solidFill>
                  <a:schemeClr val="tx2"/>
                </a:solidFill>
                <a:ea typeface="楷体_GB2312" pitchFamily="49" charset="-122"/>
              </a:rPr>
              <a:t>④ 定义企业过程</a:t>
            </a:r>
          </a:p>
        </p:txBody>
      </p:sp>
      <p:sp>
        <p:nvSpPr>
          <p:cNvPr id="40963" name="Rectangle 3"/>
          <p:cNvSpPr>
            <a:spLocks noGrp="1" noChangeArrowheads="1"/>
          </p:cNvSpPr>
          <p:nvPr>
            <p:ph idx="1"/>
          </p:nvPr>
        </p:nvSpPr>
        <p:spPr>
          <a:xfrm>
            <a:off x="1331913" y="1916113"/>
            <a:ext cx="7126287" cy="4114800"/>
          </a:xfrm>
        </p:spPr>
        <p:txBody>
          <a:bodyPr/>
          <a:lstStyle/>
          <a:p>
            <a:pPr eaLnBrk="1" hangingPunct="1">
              <a:spcBef>
                <a:spcPct val="50000"/>
              </a:spcBef>
            </a:pPr>
            <a:r>
              <a:rPr lang="zh-CN" altLang="en-US" b="1" smtClean="0">
                <a:latin typeface="楷体_GB2312" pitchFamily="49" charset="-122"/>
                <a:ea typeface="楷体_GB2312" pitchFamily="49" charset="-122"/>
              </a:rPr>
              <a:t>企业过程为逻辑上相关的一组决策或活动的集合，它构成整个企业的管理活动。</a:t>
            </a:r>
          </a:p>
          <a:p>
            <a:pPr eaLnBrk="1" hangingPunct="1">
              <a:spcBef>
                <a:spcPct val="50000"/>
              </a:spcBef>
            </a:pPr>
            <a:r>
              <a:rPr lang="zh-CN" altLang="en-US" b="1" smtClean="0">
                <a:latin typeface="楷体_GB2312" pitchFamily="49" charset="-122"/>
                <a:ea typeface="楷体_GB2312" pitchFamily="49" charset="-122"/>
              </a:rPr>
              <a:t>对功能模型进一步进行分解即到了企业过程层次。一项任务可以分解为若干个执行过程，每个执行过程都是相对独立的一项功能。</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35</a:t>
            </a:fld>
            <a:endParaRPr lang="en-US" altLang="zh-CN"/>
          </a:p>
        </p:txBody>
      </p:sp>
    </p:spTree>
    <p:extLst>
      <p:ext uri="{BB962C8B-B14F-4D97-AF65-F5344CB8AC3E}">
        <p14:creationId xmlns="" xmlns:p14="http://schemas.microsoft.com/office/powerpoint/2010/main" val="13352436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331913" y="981075"/>
            <a:ext cx="4176712" cy="568325"/>
          </a:xfrm>
        </p:spPr>
        <p:txBody>
          <a:bodyPr/>
          <a:lstStyle/>
          <a:p>
            <a:pPr algn="l" eaLnBrk="1" hangingPunct="1"/>
            <a:r>
              <a:rPr lang="zh-CN" altLang="en-US" sz="2800" b="1" dirty="0" smtClean="0">
                <a:solidFill>
                  <a:schemeClr val="tx2"/>
                </a:solidFill>
                <a:ea typeface="楷体_GB2312" pitchFamily="49" charset="-122"/>
              </a:rPr>
              <a:t>⑤ 定义数据类</a:t>
            </a:r>
          </a:p>
        </p:txBody>
      </p:sp>
      <p:sp>
        <p:nvSpPr>
          <p:cNvPr id="41987" name="Rectangle 3"/>
          <p:cNvSpPr>
            <a:spLocks noGrp="1" noChangeArrowheads="1"/>
          </p:cNvSpPr>
          <p:nvPr>
            <p:ph idx="1"/>
          </p:nvPr>
        </p:nvSpPr>
        <p:spPr>
          <a:xfrm>
            <a:off x="1258888" y="2565400"/>
            <a:ext cx="6697662" cy="2816225"/>
          </a:xfrm>
        </p:spPr>
        <p:txBody>
          <a:bodyPr/>
          <a:lstStyle/>
          <a:p>
            <a:pPr eaLnBrk="1" hangingPunct="1">
              <a:spcBef>
                <a:spcPct val="50000"/>
              </a:spcBef>
              <a:spcAft>
                <a:spcPct val="5000"/>
              </a:spcAft>
            </a:pPr>
            <a:r>
              <a:rPr lang="zh-CN" altLang="en-US" b="1" smtClean="0">
                <a:latin typeface="楷体_GB2312" pitchFamily="49" charset="-122"/>
                <a:ea typeface="楷体_GB2312" pitchFamily="49" charset="-122"/>
              </a:rPr>
              <a:t>数据类是逻辑上相关的一组数据。如记帐凭证数据，包括了凭证号、借方科目、贷方科目、金额等。</a:t>
            </a:r>
          </a:p>
          <a:p>
            <a:pPr eaLnBrk="1" hangingPunct="1">
              <a:spcBef>
                <a:spcPct val="50000"/>
              </a:spcBef>
              <a:spcAft>
                <a:spcPct val="5000"/>
              </a:spcAft>
            </a:pPr>
            <a:r>
              <a:rPr lang="zh-CN" altLang="en-US" b="1" smtClean="0">
                <a:latin typeface="楷体_GB2312" pitchFamily="49" charset="-122"/>
                <a:ea typeface="楷体_GB2312" pitchFamily="49" charset="-122"/>
              </a:rPr>
              <a:t>一个系统中存在着许多数据类，例如顾客、产品、合同、库存等。</a:t>
            </a:r>
          </a:p>
        </p:txBody>
      </p:sp>
      <p:sp>
        <p:nvSpPr>
          <p:cNvPr id="41989" name="AutoShape 4">
            <a:hlinkClick r:id="rId2" action="ppaction://hlinksldjump" highlightClick="1"/>
          </p:cNvPr>
          <p:cNvSpPr>
            <a:spLocks noChangeArrowheads="1"/>
          </p:cNvSpPr>
          <p:nvPr/>
        </p:nvSpPr>
        <p:spPr bwMode="auto">
          <a:xfrm>
            <a:off x="8532813" y="6308725"/>
            <a:ext cx="287337"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6" name="灯片编号占位符 5"/>
          <p:cNvSpPr>
            <a:spLocks noGrp="1"/>
          </p:cNvSpPr>
          <p:nvPr>
            <p:ph type="sldNum" sz="quarter" idx="11"/>
          </p:nvPr>
        </p:nvSpPr>
        <p:spPr/>
        <p:txBody>
          <a:bodyPr/>
          <a:lstStyle/>
          <a:p>
            <a:fld id="{10EA594A-3D0D-4F31-8FE1-19C2C23DDD1C}" type="slidenum">
              <a:rPr lang="en-US" altLang="zh-CN" smtClean="0"/>
              <a:pPr/>
              <a:t>36</a:t>
            </a:fld>
            <a:endParaRPr lang="en-US" altLang="zh-CN"/>
          </a:p>
        </p:txBody>
      </p:sp>
    </p:spTree>
    <p:extLst>
      <p:ext uri="{BB962C8B-B14F-4D97-AF65-F5344CB8AC3E}">
        <p14:creationId xmlns="" xmlns:p14="http://schemas.microsoft.com/office/powerpoint/2010/main" val="30404651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258888" y="908050"/>
            <a:ext cx="5618162" cy="627063"/>
          </a:xfrm>
        </p:spPr>
        <p:txBody>
          <a:bodyPr/>
          <a:lstStyle/>
          <a:p>
            <a:pPr algn="l" eaLnBrk="1" hangingPunct="1"/>
            <a:r>
              <a:rPr lang="zh-CN" altLang="en-US" sz="2800" b="1" dirty="0" smtClean="0">
                <a:solidFill>
                  <a:schemeClr val="tx2"/>
                </a:solidFill>
                <a:ea typeface="楷体_GB2312" pitchFamily="49" charset="-122"/>
              </a:rPr>
              <a:t>⑥ 设计管理信息系统结构</a:t>
            </a:r>
          </a:p>
        </p:txBody>
      </p:sp>
      <p:sp>
        <p:nvSpPr>
          <p:cNvPr id="43011" name="Rectangle 3"/>
          <p:cNvSpPr>
            <a:spLocks noGrp="1" noChangeArrowheads="1"/>
          </p:cNvSpPr>
          <p:nvPr>
            <p:ph idx="1"/>
          </p:nvPr>
        </p:nvSpPr>
        <p:spPr>
          <a:xfrm>
            <a:off x="539750" y="1773238"/>
            <a:ext cx="8362950" cy="4773612"/>
          </a:xfrm>
        </p:spPr>
        <p:txBody>
          <a:bodyPr/>
          <a:lstStyle/>
          <a:p>
            <a:pPr marL="609600" indent="-609600" eaLnBrk="1" hangingPunct="1">
              <a:lnSpc>
                <a:spcPct val="75000"/>
              </a:lnSpc>
              <a:spcBef>
                <a:spcPct val="30000"/>
              </a:spcBef>
              <a:buFontTx/>
              <a:buNone/>
            </a:pPr>
            <a:r>
              <a:rPr lang="zh-CN" altLang="en-US" b="1" dirty="0" smtClean="0">
                <a:latin typeface="楷体_GB2312" pitchFamily="49" charset="-122"/>
                <a:ea typeface="楷体_GB2312" pitchFamily="49" charset="-122"/>
              </a:rPr>
              <a:t>两大任务：</a:t>
            </a:r>
          </a:p>
          <a:p>
            <a:pPr marL="609600" indent="-609600" eaLnBrk="1" hangingPunct="1">
              <a:lnSpc>
                <a:spcPct val="75000"/>
              </a:lnSpc>
              <a:spcBef>
                <a:spcPct val="30000"/>
              </a:spcBef>
              <a:buFontTx/>
              <a:buAutoNum type="alphaLcPeriod"/>
            </a:pPr>
            <a:r>
              <a:rPr lang="zh-CN" altLang="en-US" b="1" dirty="0" smtClean="0">
                <a:latin typeface="楷体_GB2312" pitchFamily="49" charset="-122"/>
                <a:ea typeface="楷体_GB2312" pitchFamily="49" charset="-122"/>
              </a:rPr>
              <a:t>划分子系统</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通过</a:t>
            </a:r>
            <a:r>
              <a:rPr lang="en-US" altLang="zh-CN" b="1" dirty="0" smtClean="0">
                <a:solidFill>
                  <a:srgbClr val="CC0000"/>
                </a:solidFill>
                <a:latin typeface="楷体_GB2312" pitchFamily="49" charset="-122"/>
                <a:ea typeface="楷体_GB2312" pitchFamily="49" charset="-122"/>
              </a:rPr>
              <a:t>U/C</a:t>
            </a:r>
            <a:r>
              <a:rPr lang="zh-CN" altLang="en-US" b="1" dirty="0" smtClean="0">
                <a:solidFill>
                  <a:srgbClr val="CC0000"/>
                </a:solidFill>
                <a:latin typeface="楷体_GB2312" pitchFamily="49" charset="-122"/>
                <a:ea typeface="楷体_GB2312" pitchFamily="49" charset="-122"/>
              </a:rPr>
              <a:t>矩阵</a:t>
            </a:r>
          </a:p>
          <a:p>
            <a:pPr marL="609600" indent="-609600" eaLnBrk="1" hangingPunct="1">
              <a:lnSpc>
                <a:spcPct val="75000"/>
              </a:lnSpc>
              <a:spcBef>
                <a:spcPct val="30000"/>
              </a:spcBef>
              <a:buFontTx/>
              <a:buAutoNum type="alphaLcPeriod"/>
            </a:pPr>
            <a:r>
              <a:rPr lang="zh-CN" altLang="en-US" b="1" dirty="0" smtClean="0">
                <a:latin typeface="楷体_GB2312" pitchFamily="49" charset="-122"/>
                <a:ea typeface="楷体_GB2312" pitchFamily="49" charset="-122"/>
              </a:rPr>
              <a:t>确定子系统实施顺序</a:t>
            </a:r>
          </a:p>
          <a:p>
            <a:pPr marL="609600" indent="-609600" eaLnBrk="1" hangingPunct="1">
              <a:lnSpc>
                <a:spcPct val="80000"/>
              </a:lnSpc>
              <a:spcBef>
                <a:spcPct val="60000"/>
              </a:spcBef>
              <a:spcAft>
                <a:spcPct val="60000"/>
              </a:spcAft>
              <a:buFontTx/>
              <a:buNone/>
            </a:pPr>
            <a:r>
              <a:rPr lang="en-US" altLang="zh-CN" b="1" dirty="0" smtClean="0">
                <a:solidFill>
                  <a:srgbClr val="CC0000"/>
                </a:solidFill>
                <a:latin typeface="楷体_GB2312" pitchFamily="49" charset="-122"/>
                <a:ea typeface="楷体_GB2312" pitchFamily="49" charset="-122"/>
              </a:rPr>
              <a:t>U/C</a:t>
            </a:r>
            <a:r>
              <a:rPr lang="zh-CN" altLang="en-US" b="1" dirty="0" smtClean="0">
                <a:solidFill>
                  <a:srgbClr val="CC0000"/>
                </a:solidFill>
                <a:latin typeface="楷体_GB2312" pitchFamily="49" charset="-122"/>
                <a:ea typeface="楷体_GB2312" pitchFamily="49" charset="-122"/>
              </a:rPr>
              <a:t>矩阵</a:t>
            </a:r>
            <a:r>
              <a:rPr lang="zh-CN" altLang="en-US" b="1" dirty="0" smtClean="0">
                <a:latin typeface="楷体_GB2312" pitchFamily="49" charset="-122"/>
                <a:ea typeface="楷体_GB2312" pitchFamily="49" charset="-122"/>
              </a:rPr>
              <a:t>：过程</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数据类矩阵，表达过程与数据类之间的关系。</a:t>
            </a:r>
          </a:p>
          <a:p>
            <a:pPr marL="609600" indent="-609600" eaLnBrk="1" hangingPunct="1">
              <a:lnSpc>
                <a:spcPct val="75000"/>
              </a:lnSpc>
              <a:spcBef>
                <a:spcPct val="30000"/>
              </a:spcBef>
              <a:buFontTx/>
              <a:buNone/>
            </a:pPr>
            <a:r>
              <a:rPr lang="en-US" altLang="zh-CN" b="1" dirty="0" smtClean="0">
                <a:latin typeface="楷体_GB2312" pitchFamily="49" charset="-122"/>
                <a:ea typeface="楷体_GB2312" pitchFamily="49" charset="-122"/>
              </a:rPr>
              <a:t>C——</a:t>
            </a:r>
            <a:r>
              <a:rPr lang="zh-CN" altLang="en-US" b="1" dirty="0" smtClean="0">
                <a:latin typeface="楷体_GB2312" pitchFamily="49" charset="-122"/>
                <a:ea typeface="楷体_GB2312" pitchFamily="49" charset="-122"/>
              </a:rPr>
              <a:t>产生</a:t>
            </a:r>
            <a:r>
              <a:rPr lang="en-US" altLang="zh-CN" b="1" dirty="0" smtClean="0">
                <a:latin typeface="楷体_GB2312" pitchFamily="49" charset="-122"/>
                <a:ea typeface="楷体_GB2312" pitchFamily="49" charset="-122"/>
              </a:rPr>
              <a:t>(</a:t>
            </a:r>
            <a:r>
              <a:rPr lang="en-US" altLang="zh-CN" b="1" dirty="0" err="1" smtClean="0">
                <a:latin typeface="楷体_GB2312" pitchFamily="49" charset="-122"/>
                <a:ea typeface="楷体_GB2312" pitchFamily="49" charset="-122"/>
              </a:rPr>
              <a:t>Creat</a:t>
            </a:r>
            <a:r>
              <a:rPr lang="en-US" altLang="zh-CN" b="1" dirty="0" smtClean="0">
                <a:latin typeface="楷体_GB2312" pitchFamily="49" charset="-122"/>
                <a:ea typeface="楷体_GB2312" pitchFamily="49" charset="-122"/>
              </a:rPr>
              <a:t>),</a:t>
            </a:r>
            <a:r>
              <a:rPr lang="zh-CN" altLang="en-US" b="1" dirty="0" smtClean="0">
                <a:latin typeface="楷体_GB2312" pitchFamily="49" charset="-122"/>
                <a:ea typeface="楷体_GB2312" pitchFamily="49" charset="-122"/>
              </a:rPr>
              <a:t>表示这个数据类由相应的过程</a:t>
            </a:r>
            <a:endParaRPr lang="en-US" altLang="zh-CN" b="1" dirty="0" smtClean="0">
              <a:latin typeface="楷体_GB2312" pitchFamily="49" charset="-122"/>
              <a:ea typeface="楷体_GB2312" pitchFamily="49" charset="-122"/>
            </a:endParaRPr>
          </a:p>
          <a:p>
            <a:pPr marL="609600" indent="-609600" eaLnBrk="1" hangingPunct="1">
              <a:lnSpc>
                <a:spcPct val="75000"/>
              </a:lnSpc>
              <a:spcBef>
                <a:spcPct val="30000"/>
              </a:spcBef>
              <a:buFontTx/>
              <a:buNone/>
            </a:pPr>
            <a:r>
              <a:rPr lang="en-US" altLang="zh-CN" b="1" dirty="0" smtClean="0">
                <a:latin typeface="楷体_GB2312" pitchFamily="49" charset="-122"/>
                <a:ea typeface="楷体_GB2312" pitchFamily="49" charset="-122"/>
              </a:rPr>
              <a:t> </a:t>
            </a:r>
            <a:r>
              <a:rPr lang="zh-CN" altLang="en-US" b="1" dirty="0" smtClean="0">
                <a:latin typeface="楷体_GB2312" pitchFamily="49" charset="-122"/>
                <a:ea typeface="楷体_GB2312" pitchFamily="49" charset="-122"/>
              </a:rPr>
              <a:t>    产生</a:t>
            </a:r>
          </a:p>
          <a:p>
            <a:pPr marL="609600" indent="-609600" eaLnBrk="1" hangingPunct="1">
              <a:lnSpc>
                <a:spcPct val="75000"/>
              </a:lnSpc>
              <a:spcBef>
                <a:spcPct val="30000"/>
              </a:spcBef>
              <a:buFontTx/>
              <a:buNone/>
            </a:pPr>
            <a:r>
              <a:rPr lang="en-US" altLang="zh-CN" b="1" dirty="0" smtClean="0">
                <a:latin typeface="楷体_GB2312" pitchFamily="49" charset="-122"/>
                <a:ea typeface="楷体_GB2312" pitchFamily="49" charset="-122"/>
              </a:rPr>
              <a:t>U——</a:t>
            </a:r>
            <a:r>
              <a:rPr lang="zh-CN" altLang="en-US" b="1" dirty="0" smtClean="0">
                <a:latin typeface="楷体_GB2312" pitchFamily="49" charset="-122"/>
                <a:ea typeface="楷体_GB2312" pitchFamily="49" charset="-122"/>
              </a:rPr>
              <a:t>使用</a:t>
            </a:r>
            <a:r>
              <a:rPr lang="en-US" altLang="zh-CN" b="1" dirty="0" smtClean="0">
                <a:latin typeface="楷体_GB2312" pitchFamily="49" charset="-122"/>
                <a:ea typeface="楷体_GB2312" pitchFamily="49" charset="-122"/>
              </a:rPr>
              <a:t>(Use)</a:t>
            </a:r>
            <a:r>
              <a:rPr lang="zh-CN" altLang="en-US" b="1" dirty="0" smtClean="0">
                <a:latin typeface="楷体_GB2312" pitchFamily="49" charset="-122"/>
                <a:ea typeface="楷体_GB2312" pitchFamily="49" charset="-122"/>
              </a:rPr>
              <a:t>，表示这个过程使用这个数据类</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37</a:t>
            </a:fld>
            <a:endParaRPr lang="en-US" altLang="zh-CN"/>
          </a:p>
        </p:txBody>
      </p:sp>
    </p:spTree>
    <p:extLst>
      <p:ext uri="{BB962C8B-B14F-4D97-AF65-F5344CB8AC3E}">
        <p14:creationId xmlns="" xmlns:p14="http://schemas.microsoft.com/office/powerpoint/2010/main" val="17734246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5" name="Object 2"/>
          <p:cNvGraphicFramePr>
            <a:graphicFrameLocks noChangeAspect="1"/>
          </p:cNvGraphicFramePr>
          <p:nvPr/>
        </p:nvGraphicFramePr>
        <p:xfrm>
          <a:off x="900113" y="1484313"/>
          <a:ext cx="8135937" cy="5264150"/>
        </p:xfrm>
        <a:graphic>
          <a:graphicData uri="http://schemas.openxmlformats.org/presentationml/2006/ole">
            <p:oleObj spid="_x0000_s8201" name="文档" r:id="rId4" imgW="6210363" imgH="4705729" progId="Word.Document.8">
              <p:embed/>
            </p:oleObj>
          </a:graphicData>
        </a:graphic>
      </p:graphicFrame>
      <p:sp>
        <p:nvSpPr>
          <p:cNvPr id="44036" name="Text Box 3"/>
          <p:cNvSpPr txBox="1">
            <a:spLocks noChangeArrowheads="1"/>
          </p:cNvSpPr>
          <p:nvPr/>
        </p:nvSpPr>
        <p:spPr bwMode="auto">
          <a:xfrm>
            <a:off x="900113" y="985838"/>
            <a:ext cx="2220913" cy="579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en-US" altLang="zh-CN" sz="3200" b="1" dirty="0">
                <a:solidFill>
                  <a:schemeClr val="tx2"/>
                </a:solidFill>
                <a:latin typeface="Arial" panose="020B0604020202020204" pitchFamily="34" charset="0"/>
              </a:rPr>
              <a:t>U</a:t>
            </a:r>
            <a:r>
              <a:rPr kumimoji="1" lang="zh-CN" altLang="en-US" sz="3200" b="1" dirty="0">
                <a:solidFill>
                  <a:schemeClr val="tx2"/>
                </a:solidFill>
                <a:latin typeface="Arial" panose="020B0604020202020204" pitchFamily="34" charset="0"/>
              </a:rPr>
              <a:t>／</a:t>
            </a:r>
            <a:r>
              <a:rPr kumimoji="1" lang="en-US" altLang="zh-CN" sz="3200" b="1" dirty="0">
                <a:solidFill>
                  <a:schemeClr val="tx2"/>
                </a:solidFill>
                <a:latin typeface="Arial" panose="020B0604020202020204" pitchFamily="34" charset="0"/>
              </a:rPr>
              <a:t>C  </a:t>
            </a:r>
            <a:r>
              <a:rPr kumimoji="1" lang="zh-CN" altLang="en-US" sz="3200" b="1" dirty="0">
                <a:solidFill>
                  <a:schemeClr val="tx2"/>
                </a:solidFill>
                <a:latin typeface="Arial" panose="020B0604020202020204" pitchFamily="34" charset="0"/>
              </a:rPr>
              <a:t>矩阵</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38</a:t>
            </a:fld>
            <a:endParaRPr lang="en-US" altLang="zh-CN"/>
          </a:p>
        </p:txBody>
      </p:sp>
    </p:spTree>
    <p:extLst>
      <p:ext uri="{BB962C8B-B14F-4D97-AF65-F5344CB8AC3E}">
        <p14:creationId xmlns="" xmlns:p14="http://schemas.microsoft.com/office/powerpoint/2010/main" val="218802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331913" y="1125538"/>
            <a:ext cx="6046787" cy="431800"/>
          </a:xfrm>
        </p:spPr>
        <p:txBody>
          <a:bodyPr/>
          <a:lstStyle/>
          <a:p>
            <a:pPr algn="l" eaLnBrk="1" hangingPunct="1"/>
            <a:r>
              <a:rPr lang="en-US" altLang="zh-CN" sz="2400" b="1" dirty="0" smtClean="0">
                <a:solidFill>
                  <a:schemeClr val="tx2"/>
                </a:solidFill>
                <a:latin typeface="楷体_GB2312" pitchFamily="49" charset="-122"/>
                <a:ea typeface="楷体_GB2312" pitchFamily="49" charset="-122"/>
              </a:rPr>
              <a:t>a.</a:t>
            </a:r>
            <a:r>
              <a:rPr lang="zh-CN" altLang="en-US" sz="2400" b="1" dirty="0" smtClean="0">
                <a:solidFill>
                  <a:schemeClr val="tx2"/>
                </a:solidFill>
                <a:latin typeface="楷体_GB2312" pitchFamily="49" charset="-122"/>
                <a:ea typeface="楷体_GB2312" pitchFamily="49" charset="-122"/>
              </a:rPr>
              <a:t>划分子系统的步骤</a:t>
            </a:r>
          </a:p>
        </p:txBody>
      </p:sp>
      <p:sp>
        <p:nvSpPr>
          <p:cNvPr id="45059" name="Rectangle 3"/>
          <p:cNvSpPr>
            <a:spLocks noGrp="1" noChangeArrowheads="1"/>
          </p:cNvSpPr>
          <p:nvPr>
            <p:ph idx="1"/>
          </p:nvPr>
        </p:nvSpPr>
        <p:spPr>
          <a:xfrm>
            <a:off x="1042988" y="1773238"/>
            <a:ext cx="7559675" cy="4679950"/>
          </a:xfrm>
        </p:spPr>
        <p:txBody>
          <a:bodyPr/>
          <a:lstStyle/>
          <a:p>
            <a:pPr marL="609600" indent="-609600" eaLnBrk="1" hangingPunct="1">
              <a:lnSpc>
                <a:spcPct val="90000"/>
              </a:lnSpc>
              <a:spcBef>
                <a:spcPct val="50000"/>
              </a:spcBef>
            </a:pPr>
            <a:r>
              <a:rPr lang="zh-CN" altLang="en-US" b="1" dirty="0" smtClean="0">
                <a:latin typeface="楷体_GB2312" pitchFamily="49" charset="-122"/>
                <a:ea typeface="楷体_GB2312" pitchFamily="49" charset="-122"/>
              </a:rPr>
              <a:t>第一步，调整</a:t>
            </a:r>
            <a:r>
              <a:rPr lang="en-US" altLang="zh-CN" b="1" dirty="0" smtClean="0">
                <a:latin typeface="楷体_GB2312" pitchFamily="49" charset="-122"/>
                <a:ea typeface="楷体_GB2312" pitchFamily="49" charset="-122"/>
              </a:rPr>
              <a:t>U/C</a:t>
            </a:r>
            <a:r>
              <a:rPr lang="zh-CN" altLang="en-US" b="1" dirty="0" smtClean="0">
                <a:latin typeface="楷体_GB2312" pitchFamily="49" charset="-122"/>
                <a:ea typeface="楷体_GB2312" pitchFamily="49" charset="-122"/>
              </a:rPr>
              <a:t>矩阵</a:t>
            </a:r>
          </a:p>
          <a:p>
            <a:pPr marL="609600" indent="-609600" eaLnBrk="1" hangingPunct="1">
              <a:lnSpc>
                <a:spcPct val="90000"/>
              </a:lnSpc>
              <a:spcBef>
                <a:spcPct val="50000"/>
              </a:spcBef>
              <a:buFontTx/>
              <a:buAutoNum type="alphaLcPeriod"/>
            </a:pPr>
            <a:r>
              <a:rPr lang="zh-CN" altLang="en-US" b="1" dirty="0" smtClean="0">
                <a:latin typeface="楷体_GB2312" pitchFamily="49" charset="-122"/>
                <a:ea typeface="楷体_GB2312" pitchFamily="49" charset="-122"/>
              </a:rPr>
              <a:t>过程这一列按过程组排列。过程组指同类型的过程，如</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经营计划</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财务计划</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资产规模</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属计划类型，归入</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经营计划</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过程组。</a:t>
            </a:r>
          </a:p>
          <a:p>
            <a:pPr marL="609600" indent="-609600" eaLnBrk="1" hangingPunct="1">
              <a:lnSpc>
                <a:spcPct val="90000"/>
              </a:lnSpc>
              <a:spcBef>
                <a:spcPct val="50000"/>
              </a:spcBef>
              <a:buFontTx/>
              <a:buAutoNum type="alphaLcPeriod"/>
            </a:pPr>
            <a:r>
              <a:rPr lang="zh-CN" altLang="en-US" b="1" dirty="0" smtClean="0">
                <a:latin typeface="楷体_GB2312" pitchFamily="49" charset="-122"/>
                <a:ea typeface="楷体_GB2312" pitchFamily="49" charset="-122"/>
              </a:rPr>
              <a:t>排列</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数据类</a:t>
            </a:r>
            <a:r>
              <a:rPr lang="zh-CN" altLang="en-US" b="1" dirty="0" smtClean="0">
                <a:latin typeface="Arial" panose="020B0604020202020204" pitchFamily="34" charset="0"/>
                <a:ea typeface="楷体_GB2312" pitchFamily="49" charset="-122"/>
              </a:rPr>
              <a:t>”</a:t>
            </a:r>
            <a:r>
              <a:rPr lang="zh-CN" altLang="en-US" b="1" dirty="0" smtClean="0">
                <a:latin typeface="楷体_GB2312" pitchFamily="49" charset="-122"/>
                <a:ea typeface="楷体_GB2312" pitchFamily="49" charset="-122"/>
              </a:rPr>
              <a:t>这一行，使得矩阵中</a:t>
            </a:r>
            <a:r>
              <a:rPr lang="en-US" altLang="zh-CN" b="1" dirty="0" smtClean="0">
                <a:latin typeface="楷体_GB2312" pitchFamily="49" charset="-122"/>
                <a:ea typeface="楷体_GB2312" pitchFamily="49" charset="-122"/>
              </a:rPr>
              <a:t>C</a:t>
            </a:r>
            <a:r>
              <a:rPr lang="zh-CN" altLang="en-US" b="1" dirty="0" smtClean="0">
                <a:latin typeface="楷体_GB2312" pitchFamily="49" charset="-122"/>
                <a:ea typeface="楷体_GB2312" pitchFamily="49" charset="-122"/>
              </a:rPr>
              <a:t>最靠近主对角线。在不破坏过程成组的基础上，可适当调配过程分组，使</a:t>
            </a:r>
            <a:r>
              <a:rPr lang="en-US" altLang="zh-CN" b="1" dirty="0" smtClean="0">
                <a:latin typeface="楷体_GB2312" pitchFamily="49" charset="-122"/>
                <a:ea typeface="楷体_GB2312" pitchFamily="49" charset="-122"/>
              </a:rPr>
              <a:t>U</a:t>
            </a:r>
            <a:r>
              <a:rPr lang="zh-CN" altLang="en-US" b="1" dirty="0" smtClean="0">
                <a:latin typeface="楷体_GB2312" pitchFamily="49" charset="-122"/>
                <a:ea typeface="楷体_GB2312" pitchFamily="49" charset="-122"/>
              </a:rPr>
              <a:t>也尽可能靠近主对角线。</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39</a:t>
            </a:fld>
            <a:endParaRPr lang="en-US" altLang="zh-CN"/>
          </a:p>
        </p:txBody>
      </p:sp>
    </p:spTree>
    <p:extLst>
      <p:ext uri="{BB962C8B-B14F-4D97-AF65-F5344CB8AC3E}">
        <p14:creationId xmlns="" xmlns:p14="http://schemas.microsoft.com/office/powerpoint/2010/main" val="670647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539750" y="1844675"/>
            <a:ext cx="8064500" cy="144463"/>
          </a:xfrm>
        </p:spPr>
        <p:txBody>
          <a:bodyPr/>
          <a:lstStyle/>
          <a:p>
            <a:pPr marL="609600" indent="-609600" eaLnBrk="1" hangingPunct="1">
              <a:lnSpc>
                <a:spcPct val="90000"/>
              </a:lnSpc>
              <a:spcBef>
                <a:spcPct val="50000"/>
              </a:spcBef>
              <a:buFontTx/>
              <a:buAutoNum type="circleNumDbPlain"/>
            </a:pPr>
            <a:endParaRPr lang="zh-CN" altLang="en-US" b="1" smtClean="0">
              <a:latin typeface="楷体_GB2312" pitchFamily="49" charset="-122"/>
              <a:ea typeface="楷体_GB2312" pitchFamily="49" charset="-122"/>
            </a:endParaRPr>
          </a:p>
          <a:p>
            <a:pPr marL="609600" indent="-609600" eaLnBrk="1" hangingPunct="1">
              <a:lnSpc>
                <a:spcPct val="90000"/>
              </a:lnSpc>
              <a:spcBef>
                <a:spcPct val="50000"/>
              </a:spcBef>
              <a:buFontTx/>
              <a:buAutoNum type="circleNumDbPlain"/>
            </a:pPr>
            <a:endParaRPr lang="zh-CN" altLang="en-US" b="1" smtClean="0">
              <a:latin typeface="楷体_GB2312" pitchFamily="49" charset="-122"/>
              <a:ea typeface="楷体_GB2312" pitchFamily="49" charset="-122"/>
            </a:endParaRPr>
          </a:p>
          <a:p>
            <a:pPr marL="609600" indent="-609600" eaLnBrk="1" hangingPunct="1">
              <a:lnSpc>
                <a:spcPct val="90000"/>
              </a:lnSpc>
              <a:spcBef>
                <a:spcPct val="50000"/>
              </a:spcBef>
              <a:buFontTx/>
              <a:buAutoNum type="circleNumDbPlain"/>
            </a:pPr>
            <a:endParaRPr lang="zh-CN" altLang="en-US" b="1" smtClean="0">
              <a:latin typeface="楷体_GB2312" pitchFamily="49" charset="-122"/>
              <a:ea typeface="楷体_GB2312" pitchFamily="49" charset="-122"/>
            </a:endParaRPr>
          </a:p>
          <a:p>
            <a:pPr marL="609600" indent="-609600" eaLnBrk="1" hangingPunct="1">
              <a:lnSpc>
                <a:spcPct val="90000"/>
              </a:lnSpc>
              <a:spcBef>
                <a:spcPct val="50000"/>
              </a:spcBef>
              <a:buFontTx/>
              <a:buAutoNum type="circleNumDbPlain"/>
            </a:pPr>
            <a:endParaRPr lang="zh-CN" altLang="en-US" b="1" smtClean="0">
              <a:latin typeface="楷体_GB2312" pitchFamily="49" charset="-122"/>
              <a:ea typeface="楷体_GB2312" pitchFamily="49" charset="-122"/>
            </a:endParaRPr>
          </a:p>
        </p:txBody>
      </p:sp>
      <p:grpSp>
        <p:nvGrpSpPr>
          <p:cNvPr id="2" name="Group 5"/>
          <p:cNvGrpSpPr>
            <a:grpSpLocks/>
          </p:cNvGrpSpPr>
          <p:nvPr/>
        </p:nvGrpSpPr>
        <p:grpSpPr bwMode="auto">
          <a:xfrm>
            <a:off x="1016000" y="2133600"/>
            <a:ext cx="7342188" cy="746125"/>
            <a:chOff x="1219" y="759"/>
            <a:chExt cx="3385" cy="318"/>
          </a:xfrm>
        </p:grpSpPr>
        <p:grpSp>
          <p:nvGrpSpPr>
            <p:cNvPr id="8214" name="Group 6"/>
            <p:cNvGrpSpPr>
              <a:grpSpLocks/>
            </p:cNvGrpSpPr>
            <p:nvPr/>
          </p:nvGrpSpPr>
          <p:grpSpPr bwMode="auto">
            <a:xfrm>
              <a:off x="1219" y="759"/>
              <a:ext cx="3385" cy="318"/>
              <a:chOff x="1701" y="1620"/>
              <a:chExt cx="3385" cy="318"/>
            </a:xfrm>
          </p:grpSpPr>
          <p:sp>
            <p:nvSpPr>
              <p:cNvPr id="8216" name="AutoShape 7"/>
              <p:cNvSpPr>
                <a:spLocks noChangeArrowheads="1"/>
              </p:cNvSpPr>
              <p:nvPr/>
            </p:nvSpPr>
            <p:spPr bwMode="auto">
              <a:xfrm>
                <a:off x="1701" y="1620"/>
                <a:ext cx="3385" cy="318"/>
              </a:xfrm>
              <a:prstGeom prst="roundRect">
                <a:avLst>
                  <a:gd name="adj" fmla="val 5838"/>
                </a:avLst>
              </a:prstGeom>
              <a:gradFill rotWithShape="1">
                <a:gsLst>
                  <a:gs pos="0">
                    <a:srgbClr val="1C1C1C"/>
                  </a:gs>
                  <a:gs pos="100000">
                    <a:schemeClr val="bg1"/>
                  </a:gs>
                </a:gsLst>
                <a:lin ang="0" scaled="1"/>
              </a:gradFill>
              <a:ln>
                <a:noFill/>
              </a:ln>
              <a:effectLst>
                <a:prstShdw prst="shdw17" dist="17961" dir="13500000">
                  <a:srgbClr val="111111"/>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8217" name="AutoShape 8"/>
              <p:cNvSpPr>
                <a:spLocks noChangeArrowheads="1"/>
              </p:cNvSpPr>
              <p:nvPr/>
            </p:nvSpPr>
            <p:spPr bwMode="auto">
              <a:xfrm>
                <a:off x="1721" y="1640"/>
                <a:ext cx="3336" cy="270"/>
              </a:xfrm>
              <a:prstGeom prst="roundRect">
                <a:avLst>
                  <a:gd name="adj" fmla="val 5838"/>
                </a:avLst>
              </a:prstGeom>
              <a:gradFill rotWithShape="1">
                <a:gsLst>
                  <a:gs pos="0">
                    <a:srgbClr val="C0C0C0"/>
                  </a:gs>
                  <a:gs pos="100000">
                    <a:schemeClr val="bg1"/>
                  </a:gs>
                </a:gsLst>
                <a:lin ang="0" scaled="1"/>
              </a:gradFill>
              <a:ln w="9525">
                <a:solidFill>
                  <a:schemeClr val="bg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grpSp>
        <p:sp>
          <p:nvSpPr>
            <p:cNvPr id="757769" name="Text Box 9"/>
            <p:cNvSpPr txBox="1">
              <a:spLocks noChangeArrowheads="1"/>
            </p:cNvSpPr>
            <p:nvPr/>
          </p:nvSpPr>
          <p:spPr bwMode="auto">
            <a:xfrm>
              <a:off x="1429" y="800"/>
              <a:ext cx="3039" cy="22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800" b="1" dirty="0">
                  <a:ea typeface="楷体_GB2312" pitchFamily="49" charset="-122"/>
                </a:rPr>
                <a:t>信息系统规划是系统开发的前提条件 </a:t>
              </a:r>
            </a:p>
          </p:txBody>
        </p:sp>
      </p:grpSp>
      <p:grpSp>
        <p:nvGrpSpPr>
          <p:cNvPr id="4" name="Group 10"/>
          <p:cNvGrpSpPr>
            <a:grpSpLocks/>
          </p:cNvGrpSpPr>
          <p:nvPr/>
        </p:nvGrpSpPr>
        <p:grpSpPr bwMode="auto">
          <a:xfrm>
            <a:off x="1042988" y="3213100"/>
            <a:ext cx="7345362" cy="746125"/>
            <a:chOff x="1219" y="759"/>
            <a:chExt cx="3385" cy="318"/>
          </a:xfrm>
        </p:grpSpPr>
        <p:grpSp>
          <p:nvGrpSpPr>
            <p:cNvPr id="8210" name="Group 11"/>
            <p:cNvGrpSpPr>
              <a:grpSpLocks/>
            </p:cNvGrpSpPr>
            <p:nvPr/>
          </p:nvGrpSpPr>
          <p:grpSpPr bwMode="auto">
            <a:xfrm>
              <a:off x="1219" y="759"/>
              <a:ext cx="3385" cy="318"/>
              <a:chOff x="1701" y="1620"/>
              <a:chExt cx="3385" cy="318"/>
            </a:xfrm>
          </p:grpSpPr>
          <p:sp>
            <p:nvSpPr>
              <p:cNvPr id="8212" name="AutoShape 12"/>
              <p:cNvSpPr>
                <a:spLocks noChangeArrowheads="1"/>
              </p:cNvSpPr>
              <p:nvPr/>
            </p:nvSpPr>
            <p:spPr bwMode="auto">
              <a:xfrm>
                <a:off x="1701" y="1620"/>
                <a:ext cx="3385" cy="318"/>
              </a:xfrm>
              <a:prstGeom prst="roundRect">
                <a:avLst>
                  <a:gd name="adj" fmla="val 5838"/>
                </a:avLst>
              </a:prstGeom>
              <a:gradFill rotWithShape="1">
                <a:gsLst>
                  <a:gs pos="0">
                    <a:srgbClr val="1C1C1C"/>
                  </a:gs>
                  <a:gs pos="100000">
                    <a:schemeClr val="bg1"/>
                  </a:gs>
                </a:gsLst>
                <a:lin ang="0" scaled="1"/>
              </a:gradFill>
              <a:ln>
                <a:noFill/>
              </a:ln>
              <a:effectLst>
                <a:prstShdw prst="shdw17" dist="17961" dir="13500000">
                  <a:srgbClr val="111111"/>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8213" name="AutoShape 13"/>
              <p:cNvSpPr>
                <a:spLocks noChangeArrowheads="1"/>
              </p:cNvSpPr>
              <p:nvPr/>
            </p:nvSpPr>
            <p:spPr bwMode="auto">
              <a:xfrm>
                <a:off x="1721" y="1640"/>
                <a:ext cx="3336" cy="270"/>
              </a:xfrm>
              <a:prstGeom prst="roundRect">
                <a:avLst>
                  <a:gd name="adj" fmla="val 5838"/>
                </a:avLst>
              </a:prstGeom>
              <a:gradFill rotWithShape="1">
                <a:gsLst>
                  <a:gs pos="0">
                    <a:srgbClr val="C0C0C0"/>
                  </a:gs>
                  <a:gs pos="100000">
                    <a:schemeClr val="bg1"/>
                  </a:gs>
                </a:gsLst>
                <a:lin ang="0" scaled="1"/>
              </a:gradFill>
              <a:ln w="9525">
                <a:solidFill>
                  <a:schemeClr val="bg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grpSp>
        <p:sp>
          <p:nvSpPr>
            <p:cNvPr id="757774" name="Text Box 14"/>
            <p:cNvSpPr txBox="1">
              <a:spLocks noChangeArrowheads="1"/>
            </p:cNvSpPr>
            <p:nvPr/>
          </p:nvSpPr>
          <p:spPr bwMode="auto">
            <a:xfrm>
              <a:off x="1429" y="800"/>
              <a:ext cx="3039" cy="22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800" b="1" dirty="0">
                  <a:ea typeface="楷体_GB2312" pitchFamily="49" charset="-122"/>
                </a:rPr>
                <a:t>信息系统规划是系统开发的纲领 </a:t>
              </a:r>
            </a:p>
          </p:txBody>
        </p:sp>
      </p:grpSp>
      <p:grpSp>
        <p:nvGrpSpPr>
          <p:cNvPr id="6" name="Group 15"/>
          <p:cNvGrpSpPr>
            <a:grpSpLocks/>
          </p:cNvGrpSpPr>
          <p:nvPr/>
        </p:nvGrpSpPr>
        <p:grpSpPr bwMode="auto">
          <a:xfrm>
            <a:off x="1042988" y="4221163"/>
            <a:ext cx="7345362" cy="746125"/>
            <a:chOff x="1219" y="759"/>
            <a:chExt cx="3385" cy="318"/>
          </a:xfrm>
        </p:grpSpPr>
        <p:grpSp>
          <p:nvGrpSpPr>
            <p:cNvPr id="8206" name="Group 16"/>
            <p:cNvGrpSpPr>
              <a:grpSpLocks/>
            </p:cNvGrpSpPr>
            <p:nvPr/>
          </p:nvGrpSpPr>
          <p:grpSpPr bwMode="auto">
            <a:xfrm>
              <a:off x="1219" y="759"/>
              <a:ext cx="3385" cy="318"/>
              <a:chOff x="1701" y="1620"/>
              <a:chExt cx="3385" cy="318"/>
            </a:xfrm>
          </p:grpSpPr>
          <p:sp>
            <p:nvSpPr>
              <p:cNvPr id="8208" name="AutoShape 17"/>
              <p:cNvSpPr>
                <a:spLocks noChangeArrowheads="1"/>
              </p:cNvSpPr>
              <p:nvPr/>
            </p:nvSpPr>
            <p:spPr bwMode="auto">
              <a:xfrm>
                <a:off x="1701" y="1620"/>
                <a:ext cx="3385" cy="318"/>
              </a:xfrm>
              <a:prstGeom prst="roundRect">
                <a:avLst>
                  <a:gd name="adj" fmla="val 5838"/>
                </a:avLst>
              </a:prstGeom>
              <a:gradFill rotWithShape="1">
                <a:gsLst>
                  <a:gs pos="0">
                    <a:srgbClr val="1C1C1C"/>
                  </a:gs>
                  <a:gs pos="100000">
                    <a:schemeClr val="bg1"/>
                  </a:gs>
                </a:gsLst>
                <a:lin ang="0" scaled="1"/>
              </a:gradFill>
              <a:ln>
                <a:noFill/>
              </a:ln>
              <a:effectLst>
                <a:prstShdw prst="shdw17" dist="17961" dir="13500000">
                  <a:srgbClr val="111111"/>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8209" name="AutoShape 18"/>
              <p:cNvSpPr>
                <a:spLocks noChangeArrowheads="1"/>
              </p:cNvSpPr>
              <p:nvPr/>
            </p:nvSpPr>
            <p:spPr bwMode="auto">
              <a:xfrm>
                <a:off x="1721" y="1640"/>
                <a:ext cx="3336" cy="270"/>
              </a:xfrm>
              <a:prstGeom prst="roundRect">
                <a:avLst>
                  <a:gd name="adj" fmla="val 5838"/>
                </a:avLst>
              </a:prstGeom>
              <a:gradFill rotWithShape="1">
                <a:gsLst>
                  <a:gs pos="0">
                    <a:srgbClr val="C0C0C0"/>
                  </a:gs>
                  <a:gs pos="100000">
                    <a:schemeClr val="bg1"/>
                  </a:gs>
                </a:gsLst>
                <a:lin ang="0" scaled="1"/>
              </a:gradFill>
              <a:ln w="9525">
                <a:solidFill>
                  <a:schemeClr val="bg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grpSp>
        <p:sp>
          <p:nvSpPr>
            <p:cNvPr id="757779" name="Text Box 19"/>
            <p:cNvSpPr txBox="1">
              <a:spLocks noChangeArrowheads="1"/>
            </p:cNvSpPr>
            <p:nvPr/>
          </p:nvSpPr>
          <p:spPr bwMode="auto">
            <a:xfrm>
              <a:off x="1429" y="800"/>
              <a:ext cx="3039" cy="223"/>
            </a:xfrm>
            <a:prstGeom prst="rect">
              <a:avLst/>
            </a:prstGeom>
            <a:noFill/>
            <a:ln w="9525">
              <a:noFill/>
              <a:miter lim="800000"/>
              <a:headEnd/>
              <a:tailEnd/>
            </a:ln>
            <a:effectLst/>
          </p:spPr>
          <p:txBody>
            <a:bodyPr>
              <a:spAutoFit/>
            </a:bodyPr>
            <a:lstStyle/>
            <a:p>
              <a:pPr algn="ctr" eaLnBrk="1" hangingPunct="1">
                <a:spcBef>
                  <a:spcPct val="50000"/>
                </a:spcBef>
                <a:defRPr/>
              </a:pPr>
              <a:r>
                <a:rPr lang="zh-CN" altLang="en-US" sz="2800" b="1" dirty="0">
                  <a:effectLst>
                    <a:outerShdw blurRad="38100" dist="38100" dir="2700000" algn="tl">
                      <a:srgbClr val="000000"/>
                    </a:outerShdw>
                  </a:effectLst>
                  <a:ea typeface="楷体_GB2312" pitchFamily="49" charset="-122"/>
                </a:rPr>
                <a:t>  </a:t>
              </a:r>
              <a:r>
                <a:rPr lang="zh-CN" altLang="en-US" sz="2800" b="1" dirty="0">
                  <a:ea typeface="楷体_GB2312" pitchFamily="49" charset="-122"/>
                </a:rPr>
                <a:t>信息系统规划是系统开发成功的保证 </a:t>
              </a:r>
            </a:p>
          </p:txBody>
        </p:sp>
      </p:grpSp>
      <p:grpSp>
        <p:nvGrpSpPr>
          <p:cNvPr id="8" name="Group 20"/>
          <p:cNvGrpSpPr>
            <a:grpSpLocks/>
          </p:cNvGrpSpPr>
          <p:nvPr/>
        </p:nvGrpSpPr>
        <p:grpSpPr bwMode="auto">
          <a:xfrm>
            <a:off x="971550" y="5229225"/>
            <a:ext cx="7416800" cy="738188"/>
            <a:chOff x="1219" y="759"/>
            <a:chExt cx="3385" cy="318"/>
          </a:xfrm>
        </p:grpSpPr>
        <p:grpSp>
          <p:nvGrpSpPr>
            <p:cNvPr id="8202" name="Group 21"/>
            <p:cNvGrpSpPr>
              <a:grpSpLocks/>
            </p:cNvGrpSpPr>
            <p:nvPr/>
          </p:nvGrpSpPr>
          <p:grpSpPr bwMode="auto">
            <a:xfrm>
              <a:off x="1219" y="759"/>
              <a:ext cx="3385" cy="318"/>
              <a:chOff x="1701" y="1620"/>
              <a:chExt cx="3385" cy="318"/>
            </a:xfrm>
          </p:grpSpPr>
          <p:sp>
            <p:nvSpPr>
              <p:cNvPr id="8204" name="AutoShape 22"/>
              <p:cNvSpPr>
                <a:spLocks noChangeArrowheads="1"/>
              </p:cNvSpPr>
              <p:nvPr/>
            </p:nvSpPr>
            <p:spPr bwMode="auto">
              <a:xfrm>
                <a:off x="1701" y="1620"/>
                <a:ext cx="3385" cy="318"/>
              </a:xfrm>
              <a:prstGeom prst="roundRect">
                <a:avLst>
                  <a:gd name="adj" fmla="val 5838"/>
                </a:avLst>
              </a:prstGeom>
              <a:gradFill rotWithShape="1">
                <a:gsLst>
                  <a:gs pos="0">
                    <a:srgbClr val="1C1C1C"/>
                  </a:gs>
                  <a:gs pos="100000">
                    <a:schemeClr val="bg1"/>
                  </a:gs>
                </a:gsLst>
                <a:lin ang="0" scaled="1"/>
              </a:gradFill>
              <a:ln>
                <a:noFill/>
              </a:ln>
              <a:effectLst>
                <a:prstShdw prst="shdw17" dist="17961" dir="13500000">
                  <a:srgbClr val="111111"/>
                </a:prstShdw>
              </a:effectLst>
              <a:extLst>
                <a:ext uri="{91240B29-F687-4F45-9708-019B960494DF}">
                  <a14:hiddenLine xmlns="" xmlns:a14="http://schemas.microsoft.com/office/drawing/2010/main" w="9525">
                    <a:solidFill>
                      <a:srgbClr val="000000"/>
                    </a:solidFill>
                    <a:round/>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8205" name="AutoShape 23"/>
              <p:cNvSpPr>
                <a:spLocks noChangeArrowheads="1"/>
              </p:cNvSpPr>
              <p:nvPr/>
            </p:nvSpPr>
            <p:spPr bwMode="auto">
              <a:xfrm>
                <a:off x="1721" y="1640"/>
                <a:ext cx="3336" cy="270"/>
              </a:xfrm>
              <a:prstGeom prst="roundRect">
                <a:avLst>
                  <a:gd name="adj" fmla="val 5838"/>
                </a:avLst>
              </a:prstGeom>
              <a:gradFill rotWithShape="1">
                <a:gsLst>
                  <a:gs pos="0">
                    <a:srgbClr val="C0C0C0"/>
                  </a:gs>
                  <a:gs pos="100000">
                    <a:schemeClr val="bg1"/>
                  </a:gs>
                </a:gsLst>
                <a:lin ang="0" scaled="1"/>
              </a:gradFill>
              <a:ln w="9525">
                <a:solidFill>
                  <a:schemeClr val="bg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grpSp>
        <p:sp>
          <p:nvSpPr>
            <p:cNvPr id="757784" name="Text Box 24"/>
            <p:cNvSpPr txBox="1">
              <a:spLocks noChangeArrowheads="1"/>
            </p:cNvSpPr>
            <p:nvPr/>
          </p:nvSpPr>
          <p:spPr bwMode="auto">
            <a:xfrm>
              <a:off x="1429" y="800"/>
              <a:ext cx="3039" cy="207"/>
            </a:xfrm>
            <a:prstGeom prst="rect">
              <a:avLst/>
            </a:prstGeom>
            <a:noFill/>
            <a:ln w="9525">
              <a:noFill/>
              <a:miter lim="800000"/>
              <a:headEnd/>
              <a:tailEnd/>
            </a:ln>
            <a:effectLst/>
          </p:spPr>
          <p:txBody>
            <a:bodyPr>
              <a:spAutoFit/>
            </a:bodyPr>
            <a:lstStyle/>
            <a:p>
              <a:pPr marL="457200" indent="-457200">
                <a:lnSpc>
                  <a:spcPct val="90000"/>
                </a:lnSpc>
                <a:spcBef>
                  <a:spcPct val="50000"/>
                </a:spcBef>
                <a:defRPr/>
              </a:pPr>
              <a:r>
                <a:rPr lang="zh-CN" altLang="en-US" sz="2800" b="1" dirty="0">
                  <a:ea typeface="楷体_GB2312" pitchFamily="49" charset="-122"/>
                </a:rPr>
                <a:t>信息系统规划是系统验收、评价的标准</a:t>
              </a:r>
            </a:p>
          </p:txBody>
        </p:sp>
      </p:grpSp>
      <p:sp>
        <p:nvSpPr>
          <p:cNvPr id="26" name="标题 1"/>
          <p:cNvSpPr txBox="1">
            <a:spLocks/>
          </p:cNvSpPr>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en-US" kern="0" dirty="0" smtClean="0"/>
              <a:t>8</a:t>
            </a:r>
            <a:r>
              <a:rPr lang="en-US" altLang="zh-CN" kern="0" dirty="0" smtClean="0"/>
              <a:t>.1.1</a:t>
            </a:r>
            <a:r>
              <a:rPr lang="zh-CN" altLang="en-US" kern="0" dirty="0" smtClean="0"/>
              <a:t>管理信息系统总体规划的必要性</a:t>
            </a:r>
            <a:endParaRPr lang="en-US" kern="0" dirty="0"/>
          </a:p>
        </p:txBody>
      </p:sp>
      <p:sp>
        <p:nvSpPr>
          <p:cNvPr id="25" name="灯片编号占位符 24"/>
          <p:cNvSpPr>
            <a:spLocks noGrp="1"/>
          </p:cNvSpPr>
          <p:nvPr>
            <p:ph type="sldNum" sz="quarter" idx="11"/>
          </p:nvPr>
        </p:nvSpPr>
        <p:spPr/>
        <p:txBody>
          <a:bodyPr/>
          <a:lstStyle/>
          <a:p>
            <a:fld id="{10EA594A-3D0D-4F31-8FE1-19C2C23DDD1C}" type="slidenum">
              <a:rPr lang="en-US" altLang="zh-CN" smtClean="0"/>
              <a:pPr/>
              <a:t>4</a:t>
            </a:fld>
            <a:endParaRPr lang="en-US" altLang="zh-CN"/>
          </a:p>
        </p:txBody>
      </p:sp>
    </p:spTree>
    <p:extLst>
      <p:ext uri="{BB962C8B-B14F-4D97-AF65-F5344CB8AC3E}">
        <p14:creationId xmlns="" xmlns:p14="http://schemas.microsoft.com/office/powerpoint/2010/main" val="1415663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7" presetClass="entr" presetSubtype="0" fill="hold" nodeType="withEffect">
                                  <p:stCondLst>
                                    <p:cond delay="2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2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2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20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anim calcmode="lin" valueType="num">
                                      <p:cBhvr>
                                        <p:cTn id="23" dur="500" fill="hold"/>
                                        <p:tgtEl>
                                          <p:spTgt spid="8"/>
                                        </p:tgtEl>
                                        <p:attrNameLst>
                                          <p:attrName>ppt_x</p:attrName>
                                        </p:attrNameLst>
                                      </p:cBhvr>
                                      <p:tavLst>
                                        <p:tav tm="0">
                                          <p:val>
                                            <p:strVal val="#ppt_x"/>
                                          </p:val>
                                        </p:tav>
                                        <p:tav tm="100000">
                                          <p:val>
                                            <p:strVal val="#ppt_x"/>
                                          </p:val>
                                        </p:tav>
                                      </p:tavLst>
                                    </p:anim>
                                    <p:anim calcmode="lin" valueType="num">
                                      <p:cBhvr>
                                        <p:cTn id="24"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3" name="Object 0"/>
          <p:cNvGraphicFramePr>
            <a:graphicFrameLocks noChangeAspect="1"/>
          </p:cNvGraphicFramePr>
          <p:nvPr/>
        </p:nvGraphicFramePr>
        <p:xfrm>
          <a:off x="971550" y="1509713"/>
          <a:ext cx="7921625" cy="5348287"/>
        </p:xfrm>
        <a:graphic>
          <a:graphicData uri="http://schemas.openxmlformats.org/presentationml/2006/ole">
            <p:oleObj spid="_x0000_s9225" name="文档" r:id="rId3" imgW="5274050" imgH="4724090" progId="Word.Document.8">
              <p:embed/>
            </p:oleObj>
          </a:graphicData>
        </a:graphic>
      </p:graphicFrame>
      <p:sp>
        <p:nvSpPr>
          <p:cNvPr id="46084" name="Text Box 3"/>
          <p:cNvSpPr txBox="1">
            <a:spLocks noChangeArrowheads="1"/>
          </p:cNvSpPr>
          <p:nvPr/>
        </p:nvSpPr>
        <p:spPr bwMode="auto">
          <a:xfrm>
            <a:off x="827584" y="1051561"/>
            <a:ext cx="2940050" cy="519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tx2"/>
                </a:solidFill>
                <a:latin typeface="Arial" panose="020B0604020202020204" pitchFamily="34" charset="0"/>
              </a:rPr>
              <a:t>调整后的</a:t>
            </a:r>
            <a:r>
              <a:rPr kumimoji="1" lang="en-US" altLang="zh-CN" sz="2800" b="1">
                <a:solidFill>
                  <a:schemeClr val="tx2"/>
                </a:solidFill>
                <a:latin typeface="Arial" panose="020B0604020202020204" pitchFamily="34" charset="0"/>
              </a:rPr>
              <a:t>U/C</a:t>
            </a:r>
            <a:r>
              <a:rPr kumimoji="1" lang="zh-CN" altLang="en-US" sz="2800" b="1">
                <a:solidFill>
                  <a:schemeClr val="tx2"/>
                </a:solidFill>
                <a:latin typeface="Arial" panose="020B0604020202020204" pitchFamily="34" charset="0"/>
              </a:rPr>
              <a:t>矩阵</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40</a:t>
            </a:fld>
            <a:endParaRPr lang="en-US" altLang="zh-CN"/>
          </a:p>
        </p:txBody>
      </p:sp>
    </p:spTree>
    <p:extLst>
      <p:ext uri="{BB962C8B-B14F-4D97-AF65-F5344CB8AC3E}">
        <p14:creationId xmlns="" xmlns:p14="http://schemas.microsoft.com/office/powerpoint/2010/main" val="6645376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03648" y="1066800"/>
            <a:ext cx="5040313" cy="442912"/>
          </a:xfrm>
        </p:spPr>
        <p:txBody>
          <a:bodyPr/>
          <a:lstStyle/>
          <a:p>
            <a:pPr algn="l" eaLnBrk="1" hangingPunct="1"/>
            <a:r>
              <a:rPr lang="en-US" altLang="zh-CN" sz="2800" b="1" dirty="0" smtClean="0">
                <a:solidFill>
                  <a:schemeClr val="tx2"/>
                </a:solidFill>
                <a:latin typeface="楷体_GB2312" pitchFamily="49" charset="-122"/>
                <a:ea typeface="楷体_GB2312" pitchFamily="49" charset="-122"/>
              </a:rPr>
              <a:t>a.</a:t>
            </a:r>
            <a:r>
              <a:rPr lang="zh-CN" altLang="en-US" sz="2800" b="1" dirty="0" smtClean="0">
                <a:solidFill>
                  <a:schemeClr val="tx2"/>
                </a:solidFill>
                <a:latin typeface="楷体_GB2312" pitchFamily="49" charset="-122"/>
                <a:ea typeface="楷体_GB2312" pitchFamily="49" charset="-122"/>
              </a:rPr>
              <a:t>划分子系统的步骤</a:t>
            </a:r>
          </a:p>
        </p:txBody>
      </p:sp>
      <p:sp>
        <p:nvSpPr>
          <p:cNvPr id="47107" name="Rectangle 3"/>
          <p:cNvSpPr>
            <a:spLocks noGrp="1" noChangeArrowheads="1"/>
          </p:cNvSpPr>
          <p:nvPr>
            <p:ph idx="1"/>
          </p:nvPr>
        </p:nvSpPr>
        <p:spPr>
          <a:xfrm>
            <a:off x="1116013" y="1844675"/>
            <a:ext cx="7416800" cy="4679950"/>
          </a:xfrm>
        </p:spPr>
        <p:txBody>
          <a:bodyPr/>
          <a:lstStyle/>
          <a:p>
            <a:pPr marL="609600" indent="-609600" eaLnBrk="1" hangingPunct="1">
              <a:spcBef>
                <a:spcPct val="50000"/>
              </a:spcBef>
            </a:pPr>
            <a:r>
              <a:rPr lang="zh-CN" altLang="en-US" b="1" dirty="0" smtClean="0">
                <a:latin typeface="楷体_GB2312" pitchFamily="49" charset="-122"/>
                <a:ea typeface="楷体_GB2312" pitchFamily="49" charset="-122"/>
              </a:rPr>
              <a:t>第二步，画出过程组对应的方框，并起个名字，这就是子系统。</a:t>
            </a:r>
          </a:p>
          <a:p>
            <a:pPr marL="609600" indent="-609600" eaLnBrk="1" hangingPunct="1">
              <a:spcBef>
                <a:spcPct val="50000"/>
              </a:spcBef>
            </a:pPr>
            <a:endParaRPr lang="zh-CN" altLang="en-US" b="1" dirty="0" smtClean="0">
              <a:latin typeface="楷体_GB2312" pitchFamily="49" charset="-122"/>
              <a:ea typeface="楷体_GB2312" pitchFamily="49" charset="-122"/>
            </a:endParaRPr>
          </a:p>
          <a:p>
            <a:pPr marL="609600" indent="-609600" eaLnBrk="1" hangingPunct="1">
              <a:spcBef>
                <a:spcPct val="50000"/>
              </a:spcBef>
              <a:buFont typeface="Wingdings" panose="05000000000000000000" pitchFamily="2" charset="2"/>
              <a:buNone/>
            </a:pPr>
            <a:r>
              <a:rPr lang="zh-CN" altLang="en-US" b="1" dirty="0" smtClean="0">
                <a:latin typeface="楷体_GB2312" pitchFamily="49" charset="-122"/>
                <a:ea typeface="楷体_GB2312" pitchFamily="49" charset="-122"/>
              </a:rPr>
              <a:t>  划分子系统如下图：</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41</a:t>
            </a:fld>
            <a:endParaRPr lang="en-US" altLang="zh-CN"/>
          </a:p>
        </p:txBody>
      </p:sp>
    </p:spTree>
    <p:extLst>
      <p:ext uri="{BB962C8B-B14F-4D97-AF65-F5344CB8AC3E}">
        <p14:creationId xmlns="" xmlns:p14="http://schemas.microsoft.com/office/powerpoint/2010/main" val="117481912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1" name="Object 2"/>
          <p:cNvGraphicFramePr>
            <a:graphicFrameLocks noChangeAspect="1"/>
          </p:cNvGraphicFramePr>
          <p:nvPr/>
        </p:nvGraphicFramePr>
        <p:xfrm>
          <a:off x="285720" y="1071546"/>
          <a:ext cx="8208962" cy="5605463"/>
        </p:xfrm>
        <a:graphic>
          <a:graphicData uri="http://schemas.openxmlformats.org/presentationml/2006/ole">
            <p:oleObj spid="_x0000_s10249" name="文档" r:id="rId3" imgW="5401834" imgH="4719770" progId="Word.Document.8">
              <p:embed/>
            </p:oleObj>
          </a:graphicData>
        </a:graphic>
      </p:graphicFrame>
      <p:sp>
        <p:nvSpPr>
          <p:cNvPr id="48132" name="Text Box 3"/>
          <p:cNvSpPr txBox="1">
            <a:spLocks noChangeArrowheads="1"/>
          </p:cNvSpPr>
          <p:nvPr/>
        </p:nvSpPr>
        <p:spPr bwMode="auto">
          <a:xfrm>
            <a:off x="-3000428" y="357166"/>
            <a:ext cx="2265362"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0"/>
              </a:spcBef>
              <a:buClrTx/>
              <a:buSzTx/>
              <a:buFontTx/>
              <a:buNone/>
            </a:pPr>
            <a:r>
              <a:rPr kumimoji="1" lang="zh-CN" altLang="en-US" sz="2800" b="1">
                <a:solidFill>
                  <a:schemeClr val="tx2"/>
                </a:solidFill>
                <a:latin typeface="Arial" panose="020B0604020202020204" pitchFamily="34" charset="0"/>
              </a:rPr>
              <a:t>划 分子 系 统</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42</a:t>
            </a:fld>
            <a:endParaRPr lang="en-US" altLang="zh-CN"/>
          </a:p>
        </p:txBody>
      </p:sp>
    </p:spTree>
    <p:extLst>
      <p:ext uri="{BB962C8B-B14F-4D97-AF65-F5344CB8AC3E}">
        <p14:creationId xmlns="" xmlns:p14="http://schemas.microsoft.com/office/powerpoint/2010/main" val="3152579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03350" y="1052513"/>
            <a:ext cx="5038725" cy="504825"/>
          </a:xfrm>
        </p:spPr>
        <p:txBody>
          <a:bodyPr/>
          <a:lstStyle/>
          <a:p>
            <a:pPr algn="l" eaLnBrk="1" hangingPunct="1"/>
            <a:r>
              <a:rPr lang="en-US" altLang="zh-CN" sz="2800" b="1" dirty="0" smtClean="0">
                <a:solidFill>
                  <a:schemeClr val="tx2"/>
                </a:solidFill>
                <a:latin typeface="楷体_GB2312" pitchFamily="49" charset="-122"/>
                <a:ea typeface="楷体_GB2312" pitchFamily="49" charset="-122"/>
              </a:rPr>
              <a:t>a.</a:t>
            </a:r>
            <a:r>
              <a:rPr lang="zh-CN" altLang="en-US" sz="2800" b="1" dirty="0" smtClean="0">
                <a:solidFill>
                  <a:schemeClr val="tx2"/>
                </a:solidFill>
                <a:latin typeface="楷体_GB2312" pitchFamily="49" charset="-122"/>
                <a:ea typeface="楷体_GB2312" pitchFamily="49" charset="-122"/>
              </a:rPr>
              <a:t>划分子系统的步骤</a:t>
            </a:r>
          </a:p>
        </p:txBody>
      </p:sp>
      <p:sp>
        <p:nvSpPr>
          <p:cNvPr id="49155" name="Rectangle 3"/>
          <p:cNvSpPr>
            <a:spLocks noGrp="1" noChangeArrowheads="1"/>
          </p:cNvSpPr>
          <p:nvPr>
            <p:ph idx="1"/>
          </p:nvPr>
        </p:nvSpPr>
        <p:spPr>
          <a:xfrm>
            <a:off x="971550" y="2492375"/>
            <a:ext cx="7416800" cy="4679950"/>
          </a:xfrm>
        </p:spPr>
        <p:txBody>
          <a:bodyPr/>
          <a:lstStyle/>
          <a:p>
            <a:pPr marL="609600" indent="-609600" eaLnBrk="1" hangingPunct="1">
              <a:spcBef>
                <a:spcPct val="50000"/>
              </a:spcBef>
            </a:pPr>
            <a:r>
              <a:rPr lang="zh-CN" altLang="en-US" b="1" dirty="0" smtClean="0">
                <a:latin typeface="楷体_GB2312" pitchFamily="49" charset="-122"/>
                <a:ea typeface="楷体_GB2312" pitchFamily="49" charset="-122"/>
              </a:rPr>
              <a:t>第三步，用箭头把落在框外的</a:t>
            </a:r>
            <a:r>
              <a:rPr lang="en-US" altLang="zh-CN" b="1" dirty="0" smtClean="0">
                <a:latin typeface="楷体_GB2312" pitchFamily="49" charset="-122"/>
                <a:ea typeface="楷体_GB2312" pitchFamily="49" charset="-122"/>
              </a:rPr>
              <a:t>U</a:t>
            </a:r>
            <a:r>
              <a:rPr lang="zh-CN" altLang="en-US" b="1" dirty="0" smtClean="0">
                <a:latin typeface="楷体_GB2312" pitchFamily="49" charset="-122"/>
                <a:ea typeface="楷体_GB2312" pitchFamily="49" charset="-122"/>
              </a:rPr>
              <a:t>与子系统联系起来，表示子系统之间的数据流。</a:t>
            </a:r>
          </a:p>
          <a:p>
            <a:pPr marL="609600" indent="-609600" eaLnBrk="1" hangingPunct="1">
              <a:spcBef>
                <a:spcPct val="50000"/>
              </a:spcBef>
              <a:buFontTx/>
              <a:buNone/>
            </a:pPr>
            <a:endParaRPr lang="zh-CN" altLang="en-US" b="1" dirty="0" smtClean="0">
              <a:latin typeface="楷体_GB2312" pitchFamily="49" charset="-122"/>
              <a:ea typeface="楷体_GB2312" pitchFamily="49" charset="-122"/>
            </a:endParaRP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43</a:t>
            </a:fld>
            <a:endParaRPr lang="en-US" altLang="zh-CN"/>
          </a:p>
        </p:txBody>
      </p:sp>
    </p:spTree>
    <p:extLst>
      <p:ext uri="{BB962C8B-B14F-4D97-AF65-F5344CB8AC3E}">
        <p14:creationId xmlns="" xmlns:p14="http://schemas.microsoft.com/office/powerpoint/2010/main" val="588505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3"/>
          <p:cNvGraphicFramePr>
            <a:graphicFrameLocks noChangeAspect="1"/>
          </p:cNvGraphicFramePr>
          <p:nvPr/>
        </p:nvGraphicFramePr>
        <p:xfrm>
          <a:off x="357158" y="1077913"/>
          <a:ext cx="8064500" cy="5780087"/>
        </p:xfrm>
        <a:graphic>
          <a:graphicData uri="http://schemas.openxmlformats.org/presentationml/2006/ole">
            <p:oleObj spid="_x0000_s11273" name="文档" r:id="rId4" imgW="5430990" imgH="5465356" progId="Word.Document.8">
              <p:embed/>
            </p:oleObj>
          </a:graphicData>
        </a:graphic>
      </p:graphicFrame>
      <p:sp>
        <p:nvSpPr>
          <p:cNvPr id="50180" name="Text Box 4"/>
          <p:cNvSpPr txBox="1">
            <a:spLocks noChangeArrowheads="1"/>
          </p:cNvSpPr>
          <p:nvPr/>
        </p:nvSpPr>
        <p:spPr bwMode="auto">
          <a:xfrm>
            <a:off x="9358346" y="500042"/>
            <a:ext cx="3124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r>
              <a:rPr kumimoji="1" lang="zh-CN" altLang="en-US" sz="2800" b="1" dirty="0">
                <a:solidFill>
                  <a:schemeClr val="tx2"/>
                </a:solidFill>
                <a:latin typeface="Arial" panose="020B0604020202020204" pitchFamily="34" charset="0"/>
              </a:rPr>
              <a:t>子系统之间的联系</a:t>
            </a:r>
          </a:p>
        </p:txBody>
      </p:sp>
      <p:sp>
        <p:nvSpPr>
          <p:cNvPr id="50181" name="Line 6"/>
          <p:cNvSpPr>
            <a:spLocks noChangeShapeType="1"/>
          </p:cNvSpPr>
          <p:nvPr/>
        </p:nvSpPr>
        <p:spPr bwMode="auto">
          <a:xfrm>
            <a:off x="3563938" y="2492375"/>
            <a:ext cx="0" cy="288925"/>
          </a:xfrm>
          <a:prstGeom prst="line">
            <a:avLst/>
          </a:prstGeom>
          <a:noFill/>
          <a:ln w="9525">
            <a:solidFill>
              <a:schemeClr val="bg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50182" name="Rectangle 2"/>
          <p:cNvSpPr>
            <a:spLocks noChangeArrowheads="1"/>
          </p:cNvSpPr>
          <p:nvPr/>
        </p:nvSpPr>
        <p:spPr bwMode="auto">
          <a:xfrm>
            <a:off x="468313" y="620713"/>
            <a:ext cx="8135937" cy="5976937"/>
          </a:xfrm>
          <a:prstGeom prst="rect">
            <a:avLst/>
          </a:prstGeom>
          <a:noFill/>
          <a:ln>
            <a:noFill/>
          </a:ln>
          <a:extLst>
            <a:ext uri="{909E8E84-426E-40DD-AFC4-6F175D3DCCD1}">
              <a14:hiddenFill xmlns="" xmlns:a14="http://schemas.microsoft.com/office/drawing/2010/main">
                <a:solidFill>
                  <a:schemeClr val="tx1"/>
                </a:solidFill>
              </a14:hiddenFill>
            </a:ext>
            <a:ext uri="{91240B29-F687-4F45-9708-019B960494DF}">
              <a14:hiddenLine xmlns="" xmlns:a14="http://schemas.microsoft.com/office/drawing/2010/main" w="12700" cap="sq">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7" name="灯片编号占位符 6"/>
          <p:cNvSpPr>
            <a:spLocks noGrp="1"/>
          </p:cNvSpPr>
          <p:nvPr>
            <p:ph type="sldNum" sz="quarter" idx="11"/>
          </p:nvPr>
        </p:nvSpPr>
        <p:spPr/>
        <p:txBody>
          <a:bodyPr/>
          <a:lstStyle/>
          <a:p>
            <a:fld id="{10EA594A-3D0D-4F31-8FE1-19C2C23DDD1C}" type="slidenum">
              <a:rPr lang="en-US" altLang="zh-CN" smtClean="0"/>
              <a:pPr/>
              <a:t>44</a:t>
            </a:fld>
            <a:endParaRPr lang="en-US" altLang="zh-CN"/>
          </a:p>
        </p:txBody>
      </p:sp>
    </p:spTree>
    <p:extLst>
      <p:ext uri="{BB962C8B-B14F-4D97-AF65-F5344CB8AC3E}">
        <p14:creationId xmlns="" xmlns:p14="http://schemas.microsoft.com/office/powerpoint/2010/main" val="399812904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371600" y="908050"/>
            <a:ext cx="5287963" cy="647700"/>
          </a:xfrm>
        </p:spPr>
        <p:txBody>
          <a:bodyPr/>
          <a:lstStyle/>
          <a:p>
            <a:pPr algn="l" eaLnBrk="1" hangingPunct="1"/>
            <a:r>
              <a:rPr lang="en-US" altLang="zh-CN" sz="2800" b="1" dirty="0" smtClean="0">
                <a:solidFill>
                  <a:schemeClr val="tx2"/>
                </a:solidFill>
                <a:latin typeface="楷体_GB2312" pitchFamily="49" charset="-122"/>
                <a:ea typeface="楷体_GB2312" pitchFamily="49" charset="-122"/>
              </a:rPr>
              <a:t>b.</a:t>
            </a:r>
            <a:r>
              <a:rPr lang="zh-CN" altLang="en-US" sz="2800" b="1" dirty="0" smtClean="0">
                <a:solidFill>
                  <a:schemeClr val="tx2"/>
                </a:solidFill>
                <a:latin typeface="楷体_GB2312" pitchFamily="49" charset="-122"/>
                <a:ea typeface="楷体_GB2312" pitchFamily="49" charset="-122"/>
              </a:rPr>
              <a:t>确定子系统实施顺序</a:t>
            </a:r>
          </a:p>
        </p:txBody>
      </p:sp>
      <p:sp>
        <p:nvSpPr>
          <p:cNvPr id="51203" name="Rectangle 3"/>
          <p:cNvSpPr>
            <a:spLocks noGrp="1" noChangeArrowheads="1"/>
          </p:cNvSpPr>
          <p:nvPr>
            <p:ph idx="1"/>
          </p:nvPr>
        </p:nvSpPr>
        <p:spPr>
          <a:xfrm>
            <a:off x="1258888" y="1773238"/>
            <a:ext cx="7488237" cy="4403725"/>
          </a:xfrm>
        </p:spPr>
        <p:txBody>
          <a:bodyPr/>
          <a:lstStyle/>
          <a:p>
            <a:pPr eaLnBrk="1" hangingPunct="1">
              <a:spcBef>
                <a:spcPct val="50000"/>
              </a:spcBef>
            </a:pPr>
            <a:r>
              <a:rPr lang="zh-CN" altLang="en-US" b="1" smtClean="0">
                <a:latin typeface="楷体_GB2312" pitchFamily="49" charset="-122"/>
                <a:ea typeface="楷体_GB2312" pitchFamily="49" charset="-122"/>
              </a:rPr>
              <a:t>划分子系统后，根据企业目标和技术约束确定子系统实现的优先顺序。一般来讲，对企业贡献大的、需求迫切的、容易开发的优先开发。</a:t>
            </a:r>
          </a:p>
          <a:p>
            <a:pPr eaLnBrk="1" hangingPunct="1">
              <a:spcBef>
                <a:spcPct val="50000"/>
              </a:spcBef>
            </a:pPr>
            <a:r>
              <a:rPr lang="zh-CN" altLang="en-US" b="1" smtClean="0">
                <a:latin typeface="楷体_GB2312" pitchFamily="49" charset="-122"/>
                <a:ea typeface="楷体_GB2312" pitchFamily="49" charset="-122"/>
              </a:rPr>
              <a:t>确定子系统实施顺序的原则：</a:t>
            </a:r>
          </a:p>
        </p:txBody>
      </p:sp>
      <p:sp>
        <p:nvSpPr>
          <p:cNvPr id="51205" name="Rectangle 5"/>
          <p:cNvSpPr>
            <a:spLocks noChangeArrowheads="1"/>
          </p:cNvSpPr>
          <p:nvPr/>
        </p:nvSpPr>
        <p:spPr bwMode="invGray">
          <a:xfrm>
            <a:off x="1403350" y="4797425"/>
            <a:ext cx="1019175" cy="514350"/>
          </a:xfrm>
          <a:prstGeom prst="rect">
            <a:avLst/>
          </a:prstGeom>
          <a:solidFill>
            <a:schemeClr val="accent1"/>
          </a:solidFill>
          <a:ln>
            <a:noFill/>
          </a:ln>
          <a:extLst>
            <a:ext uri="{91240B29-F687-4F45-9708-019B960494DF}">
              <a14:hiddenLine xmlns="" xmlns:a14="http://schemas.microsoft.com/office/drawing/2010/main" w="25400">
                <a:solidFill>
                  <a:srgbClr val="000000"/>
                </a:solidFill>
                <a:miter lim="800000"/>
                <a:headEnd/>
                <a:tailEnd type="none" w="lg" len="sm"/>
              </a14:hiddenLine>
            </a:ext>
          </a:extLst>
        </p:spPr>
        <p:txBody>
          <a:bodyPr wrap="none" lIns="0" tIns="0" rIns="0" bIns="0" anchor="ctr" anchorCtr="1"/>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Times New Roman" panose="02020603050405020304" pitchFamily="18" charset="0"/>
              </a:rPr>
              <a:t>第一步</a:t>
            </a:r>
            <a:endParaRPr lang="en-US" altLang="zh-CN" sz="2400" b="1">
              <a:latin typeface="Times New Roman" panose="02020603050405020304" pitchFamily="18" charset="0"/>
            </a:endParaRPr>
          </a:p>
        </p:txBody>
      </p:sp>
      <p:sp>
        <p:nvSpPr>
          <p:cNvPr id="51206" name="Rectangle 6"/>
          <p:cNvSpPr>
            <a:spLocks noChangeArrowheads="1"/>
          </p:cNvSpPr>
          <p:nvPr/>
        </p:nvSpPr>
        <p:spPr bwMode="auto">
          <a:xfrm>
            <a:off x="2627313" y="4797425"/>
            <a:ext cx="5619750" cy="514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type="none" w="lg" len="sm"/>
              </a14:hiddenLine>
            </a:ext>
          </a:extLst>
        </p:spPr>
        <p:txBody>
          <a:bodyPr lIns="137160" tIns="0" rIns="0" bIns="0"/>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lnSpc>
                <a:spcPct val="90000"/>
              </a:lnSpc>
              <a:spcBef>
                <a:spcPct val="0"/>
              </a:spcBef>
              <a:spcAft>
                <a:spcPct val="35000"/>
              </a:spcAft>
              <a:buClrTx/>
              <a:buSzTx/>
              <a:buFontTx/>
              <a:buNone/>
            </a:pPr>
            <a:r>
              <a:rPr lang="zh-CN" altLang="en-US" sz="2400" b="1">
                <a:latin typeface="Times New Roman" panose="02020603050405020304" pitchFamily="18" charset="0"/>
              </a:rPr>
              <a:t>      </a:t>
            </a:r>
            <a:r>
              <a:rPr lang="zh-CN" altLang="en-US" sz="2800" b="1">
                <a:latin typeface="Times New Roman" panose="02020603050405020304" pitchFamily="18" charset="0"/>
              </a:rPr>
              <a:t>系统需求程序与潜在的效益评估</a:t>
            </a:r>
            <a:endParaRPr lang="en-US" altLang="zh-CN" sz="2800" b="1">
              <a:latin typeface="Times New Roman" panose="02020603050405020304" pitchFamily="18" charset="0"/>
            </a:endParaRPr>
          </a:p>
        </p:txBody>
      </p:sp>
      <p:sp>
        <p:nvSpPr>
          <p:cNvPr id="51207" name="Rectangle 9"/>
          <p:cNvSpPr>
            <a:spLocks noChangeArrowheads="1"/>
          </p:cNvSpPr>
          <p:nvPr/>
        </p:nvSpPr>
        <p:spPr bwMode="auto">
          <a:xfrm>
            <a:off x="1416050" y="5516563"/>
            <a:ext cx="1068388" cy="504825"/>
          </a:xfrm>
          <a:prstGeom prst="rect">
            <a:avLst/>
          </a:prstGeom>
          <a:solidFill>
            <a:schemeClr val="hlink"/>
          </a:solidFill>
          <a:ln>
            <a:noFill/>
          </a:ln>
          <a:extLst>
            <a:ext uri="{91240B29-F687-4F45-9708-019B960494DF}">
              <a14:hiddenLine xmlns="" xmlns:a14="http://schemas.microsoft.com/office/drawing/2010/main" w="25400">
                <a:solidFill>
                  <a:srgbClr val="000000"/>
                </a:solidFill>
                <a:miter lim="800000"/>
                <a:headEnd/>
                <a:tailEnd type="none" w="lg" len="sm"/>
              </a14:hiddenLine>
            </a:ext>
          </a:extLst>
        </p:spPr>
        <p:txBody>
          <a:bodyPr wrap="none" lIns="0" tIns="0" rIns="0" bIns="0" anchor="ctr" anchorCtr="1"/>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eaLnBrk="1" hangingPunct="1">
              <a:spcBef>
                <a:spcPct val="50000"/>
              </a:spcBef>
              <a:buClrTx/>
              <a:buSzTx/>
              <a:buFontTx/>
              <a:buNone/>
            </a:pPr>
            <a:r>
              <a:rPr lang="zh-CN" altLang="en-US" sz="2400" b="1">
                <a:latin typeface="Times New Roman" panose="02020603050405020304" pitchFamily="18" charset="0"/>
              </a:rPr>
              <a:t>第二步</a:t>
            </a:r>
            <a:endParaRPr lang="en-US" altLang="zh-CN" sz="2400" b="1">
              <a:latin typeface="Times New Roman" panose="02020603050405020304" pitchFamily="18" charset="0"/>
            </a:endParaRPr>
          </a:p>
        </p:txBody>
      </p:sp>
      <p:sp>
        <p:nvSpPr>
          <p:cNvPr id="51208" name="Rectangle 10"/>
          <p:cNvSpPr>
            <a:spLocks noChangeArrowheads="1"/>
          </p:cNvSpPr>
          <p:nvPr/>
        </p:nvSpPr>
        <p:spPr bwMode="auto">
          <a:xfrm>
            <a:off x="2916238" y="5516563"/>
            <a:ext cx="4832350" cy="576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type="none" w="lg" len="sm"/>
              </a14:hiddenLine>
            </a:ext>
          </a:extLst>
        </p:spPr>
        <p:txBody>
          <a:bodyPr lIns="137160" tIns="0" rIns="0" bIns="0"/>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50000"/>
              </a:spcBef>
              <a:buClrTx/>
              <a:buSzTx/>
              <a:buFontTx/>
              <a:buNone/>
            </a:pPr>
            <a:r>
              <a:rPr lang="zh-CN" altLang="en-US" sz="2400" b="1">
                <a:latin typeface="Times New Roman" panose="02020603050405020304" pitchFamily="18" charset="0"/>
              </a:rPr>
              <a:t>   </a:t>
            </a:r>
            <a:r>
              <a:rPr lang="zh-CN" altLang="en-US" sz="2800" b="1">
                <a:latin typeface="Times New Roman" panose="02020603050405020304" pitchFamily="18" charset="0"/>
              </a:rPr>
              <a:t>技术约束分析</a:t>
            </a:r>
          </a:p>
        </p:txBody>
      </p:sp>
      <p:sp>
        <p:nvSpPr>
          <p:cNvPr id="9" name="灯片编号占位符 8"/>
          <p:cNvSpPr>
            <a:spLocks noGrp="1"/>
          </p:cNvSpPr>
          <p:nvPr>
            <p:ph type="sldNum" sz="quarter" idx="11"/>
          </p:nvPr>
        </p:nvSpPr>
        <p:spPr/>
        <p:txBody>
          <a:bodyPr/>
          <a:lstStyle/>
          <a:p>
            <a:fld id="{10EA594A-3D0D-4F31-8FE1-19C2C23DDD1C}" type="slidenum">
              <a:rPr lang="en-US" altLang="zh-CN" smtClean="0"/>
              <a:pPr/>
              <a:t>45</a:t>
            </a:fld>
            <a:endParaRPr lang="en-US" altLang="zh-CN"/>
          </a:p>
        </p:txBody>
      </p:sp>
    </p:spTree>
    <p:extLst>
      <p:ext uri="{BB962C8B-B14F-4D97-AF65-F5344CB8AC3E}">
        <p14:creationId xmlns="" xmlns:p14="http://schemas.microsoft.com/office/powerpoint/2010/main" val="30205821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a:xfrm>
            <a:off x="1476375" y="908050"/>
            <a:ext cx="8353425" cy="627063"/>
          </a:xfrm>
        </p:spPr>
        <p:txBody>
          <a:bodyPr/>
          <a:lstStyle/>
          <a:p>
            <a:pPr algn="l" eaLnBrk="1" hangingPunct="1">
              <a:defRPr/>
            </a:pPr>
            <a:r>
              <a:rPr lang="en-US" altLang="zh-CN" sz="2800" b="1" dirty="0" smtClean="0">
                <a:solidFill>
                  <a:schemeClr val="tx2"/>
                </a:solidFill>
                <a:effectLst>
                  <a:outerShdw blurRad="38100" dist="38100" dir="2700000" algn="tl">
                    <a:srgbClr val="C0C0C0"/>
                  </a:outerShdw>
                </a:effectLst>
                <a:latin typeface="Impact" pitchFamily="34" charset="0"/>
              </a:rPr>
              <a:t>8.2</a:t>
            </a:r>
            <a:r>
              <a:rPr lang="en-US" altLang="zh-CN" sz="2800" b="1" dirty="0" smtClean="0">
                <a:solidFill>
                  <a:schemeClr val="tx2"/>
                </a:solidFill>
                <a:latin typeface="华文行楷" pitchFamily="2" charset="-122"/>
                <a:ea typeface="华文行楷" pitchFamily="2" charset="-122"/>
              </a:rPr>
              <a:t> </a:t>
            </a:r>
            <a:r>
              <a:rPr lang="zh-CN" altLang="en-US" sz="2800" b="1" dirty="0" smtClean="0">
                <a:solidFill>
                  <a:schemeClr val="tx2"/>
                </a:solidFill>
                <a:ea typeface="华文行楷" pitchFamily="2" charset="-122"/>
              </a:rPr>
              <a:t>管理信息系统总体规划的方法</a:t>
            </a:r>
          </a:p>
        </p:txBody>
      </p:sp>
      <p:sp>
        <p:nvSpPr>
          <p:cNvPr id="52227" name="Rectangle 3"/>
          <p:cNvSpPr>
            <a:spLocks noGrp="1" noChangeArrowheads="1"/>
          </p:cNvSpPr>
          <p:nvPr>
            <p:ph type="body" sz="half" idx="1"/>
          </p:nvPr>
        </p:nvSpPr>
        <p:spPr>
          <a:xfrm>
            <a:off x="2124075" y="1989138"/>
            <a:ext cx="5832475" cy="4114800"/>
          </a:xfrm>
        </p:spPr>
        <p:txBody>
          <a:bodyPr/>
          <a:lstStyle/>
          <a:p>
            <a:pPr eaLnBrk="1" hangingPunct="1">
              <a:spcBef>
                <a:spcPct val="50000"/>
              </a:spcBef>
              <a:buFontTx/>
              <a:buNone/>
            </a:pP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关键成功因素法</a:t>
            </a:r>
          </a:p>
          <a:p>
            <a:pPr eaLnBrk="1" hangingPunct="1">
              <a:spcBef>
                <a:spcPct val="50000"/>
              </a:spcBef>
              <a:buFontTx/>
              <a:buNone/>
            </a:pP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战略目标集转化法</a:t>
            </a:r>
          </a:p>
          <a:p>
            <a:pPr eaLnBrk="1" hangingPunct="1">
              <a:spcBef>
                <a:spcPct val="50000"/>
              </a:spcBef>
              <a:buFontTx/>
              <a:buNone/>
            </a:pP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企业系统规划法</a:t>
            </a:r>
          </a:p>
          <a:p>
            <a:pPr eaLnBrk="1" hangingPunct="1">
              <a:spcBef>
                <a:spcPct val="50000"/>
              </a:spcBef>
              <a:buFontTx/>
              <a:buNone/>
            </a:pPr>
            <a:r>
              <a:rPr lang="en-US" altLang="zh-CN" b="1" u="sng" smtClean="0">
                <a:latin typeface="楷体_GB2312" pitchFamily="49" charset="-122"/>
                <a:ea typeface="楷体_GB2312" pitchFamily="49" charset="-122"/>
              </a:rPr>
              <a:t>4.</a:t>
            </a:r>
            <a:r>
              <a:rPr lang="zh-CN" altLang="en-US" b="1" u="sng" smtClean="0">
                <a:latin typeface="楷体_GB2312" pitchFamily="49" charset="-122"/>
                <a:ea typeface="楷体_GB2312" pitchFamily="49" charset="-122"/>
              </a:rPr>
              <a:t>三种系统规划方法的比较</a:t>
            </a:r>
          </a:p>
        </p:txBody>
      </p:sp>
      <p:graphicFrame>
        <p:nvGraphicFramePr>
          <p:cNvPr id="817157" name="Object 5"/>
          <p:cNvGraphicFramePr>
            <a:graphicFrameLocks noGrp="1" noChangeAspect="1"/>
          </p:cNvGraphicFramePr>
          <p:nvPr>
            <p:ph sz="half" idx="2"/>
          </p:nvPr>
        </p:nvGraphicFramePr>
        <p:xfrm>
          <a:off x="1187450" y="4221163"/>
          <a:ext cx="669925" cy="331787"/>
        </p:xfrm>
        <a:graphic>
          <a:graphicData uri="http://schemas.openxmlformats.org/presentationml/2006/ole">
            <p:oleObj spid="_x0000_s12297" name="绘图" r:id="rId3" imgW="10995" imgH="460754" progId="">
              <p:embed/>
            </p:oleObj>
          </a:graphicData>
        </a:graphic>
      </p:graphicFrame>
      <p:sp>
        <p:nvSpPr>
          <p:cNvPr id="52229"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86134D47-DD10-4B84-B7D6-DC44994B91AF}" type="slidenum">
              <a:rPr lang="zh-CN" altLang="en-US" sz="1200">
                <a:latin typeface="Times New Roman" panose="02020603050405020304" pitchFamily="18" charset="0"/>
              </a:rPr>
              <a:pPr>
                <a:spcBef>
                  <a:spcPct val="0"/>
                </a:spcBef>
                <a:buClrTx/>
                <a:buSzTx/>
                <a:buFontTx/>
                <a:buNone/>
              </a:pPr>
              <a:t>46</a:t>
            </a:fld>
            <a:endParaRPr lang="en-US" altLang="zh-CN" sz="1200">
              <a:latin typeface="Times New Roman" panose="02020603050405020304" pitchFamily="18" charset="0"/>
            </a:endParaRPr>
          </a:p>
        </p:txBody>
      </p:sp>
      <p:sp>
        <p:nvSpPr>
          <p:cNvPr id="52230" name="AutoShape 4"/>
          <p:cNvSpPr>
            <a:spLocks noChangeArrowheads="1"/>
          </p:cNvSpPr>
          <p:nvPr/>
        </p:nvSpPr>
        <p:spPr bwMode="auto">
          <a:xfrm>
            <a:off x="1403350" y="1484313"/>
            <a:ext cx="7272338" cy="71437"/>
          </a:xfrm>
          <a:prstGeom prst="roundRect">
            <a:avLst>
              <a:gd name="adj" fmla="val 49995"/>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Arial" panose="020B0604020202020204" pitchFamily="34" charset="0"/>
            </a:endParaRPr>
          </a:p>
        </p:txBody>
      </p:sp>
    </p:spTree>
    <p:extLst>
      <p:ext uri="{BB962C8B-B14F-4D97-AF65-F5344CB8AC3E}">
        <p14:creationId xmlns="" xmlns:p14="http://schemas.microsoft.com/office/powerpoint/2010/main" val="3281638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17157"/>
                                        </p:tgtEl>
                                        <p:attrNameLst>
                                          <p:attrName>style.visibility</p:attrName>
                                        </p:attrNameLst>
                                      </p:cBhvr>
                                      <p:to>
                                        <p:strVal val="visible"/>
                                      </p:to>
                                    </p:set>
                                    <p:anim calcmode="lin" valueType="num">
                                      <p:cBhvr additive="base">
                                        <p:cTn id="7" dur="500" fill="hold"/>
                                        <p:tgtEl>
                                          <p:spTgt spid="817157"/>
                                        </p:tgtEl>
                                        <p:attrNameLst>
                                          <p:attrName>ppt_x</p:attrName>
                                        </p:attrNameLst>
                                      </p:cBhvr>
                                      <p:tavLst>
                                        <p:tav tm="0">
                                          <p:val>
                                            <p:strVal val="0-#ppt_w/2"/>
                                          </p:val>
                                        </p:tav>
                                        <p:tav tm="100000">
                                          <p:val>
                                            <p:strVal val="#ppt_x"/>
                                          </p:val>
                                        </p:tav>
                                      </p:tavLst>
                                    </p:anim>
                                    <p:anim calcmode="lin" valueType="num">
                                      <p:cBhvr additive="base">
                                        <p:cTn id="8" dur="500" fill="hold"/>
                                        <p:tgtEl>
                                          <p:spTgt spid="8171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31913" y="1125538"/>
            <a:ext cx="5761037" cy="469900"/>
          </a:xfrm>
        </p:spPr>
        <p:txBody>
          <a:bodyPr/>
          <a:lstStyle/>
          <a:p>
            <a:pPr eaLnBrk="1" hangingPunct="1"/>
            <a:r>
              <a:rPr lang="en-US" altLang="zh-CN" sz="2800" b="1" dirty="0" smtClean="0">
                <a:solidFill>
                  <a:schemeClr val="tx2"/>
                </a:solidFill>
                <a:latin typeface="楷体_GB2312" pitchFamily="49" charset="-122"/>
                <a:ea typeface="楷体_GB2312" pitchFamily="49" charset="-122"/>
              </a:rPr>
              <a:t>8.2.4 </a:t>
            </a:r>
            <a:r>
              <a:rPr lang="zh-CN" altLang="en-US" sz="2800" b="1" dirty="0" smtClean="0">
                <a:solidFill>
                  <a:schemeClr val="tx2"/>
                </a:solidFill>
                <a:latin typeface="楷体_GB2312" pitchFamily="49" charset="-122"/>
                <a:ea typeface="楷体_GB2312" pitchFamily="49" charset="-122"/>
              </a:rPr>
              <a:t>三种系统规划方法的比较</a:t>
            </a:r>
          </a:p>
        </p:txBody>
      </p:sp>
      <p:sp>
        <p:nvSpPr>
          <p:cNvPr id="53251" name="Rectangle 3"/>
          <p:cNvSpPr>
            <a:spLocks noGrp="1" noChangeArrowheads="1"/>
          </p:cNvSpPr>
          <p:nvPr>
            <p:ph idx="1"/>
          </p:nvPr>
        </p:nvSpPr>
        <p:spPr>
          <a:xfrm>
            <a:off x="755650" y="1781175"/>
            <a:ext cx="8207375" cy="5076825"/>
          </a:xfrm>
        </p:spPr>
        <p:txBody>
          <a:bodyPr/>
          <a:lstStyle/>
          <a:p>
            <a:pPr eaLnBrk="1" hangingPunct="1">
              <a:lnSpc>
                <a:spcPct val="80000"/>
              </a:lnSpc>
              <a:spcBef>
                <a:spcPct val="50000"/>
              </a:spcBef>
            </a:pPr>
            <a:r>
              <a:rPr lang="zh-CN" altLang="en-US" sz="2400" b="1" smtClean="0">
                <a:solidFill>
                  <a:srgbClr val="FF0000"/>
                </a:solidFill>
                <a:latin typeface="楷体_GB2312" pitchFamily="49" charset="-122"/>
                <a:ea typeface="楷体_GB2312" pitchFamily="49" charset="-122"/>
              </a:rPr>
              <a:t>关键成功因素法（</a:t>
            </a:r>
            <a:r>
              <a:rPr lang="en-US" altLang="zh-CN" sz="2400" b="1" smtClean="0">
                <a:solidFill>
                  <a:srgbClr val="FF0000"/>
                </a:solidFill>
                <a:latin typeface="楷体_GB2312" pitchFamily="49" charset="-122"/>
                <a:ea typeface="楷体_GB2312" pitchFamily="49" charset="-122"/>
              </a:rPr>
              <a:t>CSF</a:t>
            </a:r>
            <a:r>
              <a:rPr lang="zh-CN" altLang="en-US" sz="2400" b="1" smtClean="0">
                <a:solidFill>
                  <a:srgbClr val="FF0000"/>
                </a:solidFill>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能抓住主要矛盾，使目标的识别突出重点。该方法最有利于确定企业的管理目标。</a:t>
            </a:r>
          </a:p>
          <a:p>
            <a:pPr eaLnBrk="1" hangingPunct="1">
              <a:lnSpc>
                <a:spcPct val="80000"/>
              </a:lnSpc>
              <a:spcBef>
                <a:spcPct val="50000"/>
              </a:spcBef>
            </a:pPr>
            <a:r>
              <a:rPr lang="zh-CN" altLang="en-US" sz="2400" b="1" smtClean="0">
                <a:solidFill>
                  <a:srgbClr val="FF0000"/>
                </a:solidFill>
                <a:latin typeface="楷体_GB2312" pitchFamily="49" charset="-122"/>
                <a:ea typeface="楷体_GB2312" pitchFamily="49" charset="-122"/>
              </a:rPr>
              <a:t>战略目标集转化法（</a:t>
            </a:r>
            <a:r>
              <a:rPr lang="en-US" altLang="zh-CN" sz="2400" b="1" smtClean="0">
                <a:solidFill>
                  <a:srgbClr val="FF0000"/>
                </a:solidFill>
                <a:latin typeface="楷体_GB2312" pitchFamily="49" charset="-122"/>
                <a:ea typeface="楷体_GB2312" pitchFamily="49" charset="-122"/>
              </a:rPr>
              <a:t>SST</a:t>
            </a:r>
            <a:r>
              <a:rPr lang="zh-CN" altLang="en-US" sz="2400" b="1" smtClean="0">
                <a:solidFill>
                  <a:srgbClr val="FF0000"/>
                </a:solidFill>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从另一个角度识别管理目标，它反映了各种人的要求，而且给出了按这种要求的分层，然后转化为信息系统目标的结构化方法。它能保证目标比较全面，疏漏较少，但它在突出重点方面不如前者。</a:t>
            </a:r>
          </a:p>
          <a:p>
            <a:pPr eaLnBrk="1" hangingPunct="1">
              <a:lnSpc>
                <a:spcPct val="80000"/>
              </a:lnSpc>
              <a:spcBef>
                <a:spcPct val="50000"/>
              </a:spcBef>
            </a:pPr>
            <a:r>
              <a:rPr lang="zh-CN" altLang="en-US" sz="2400" b="1" smtClean="0">
                <a:solidFill>
                  <a:srgbClr val="FF0000"/>
                </a:solidFill>
                <a:latin typeface="楷体_GB2312" pitchFamily="49" charset="-122"/>
                <a:ea typeface="楷体_GB2312" pitchFamily="49" charset="-122"/>
              </a:rPr>
              <a:t>企业系统规划法（</a:t>
            </a:r>
            <a:r>
              <a:rPr lang="en-US" altLang="zh-CN" sz="2400" b="1" smtClean="0">
                <a:solidFill>
                  <a:srgbClr val="FF0000"/>
                </a:solidFill>
                <a:latin typeface="楷体_GB2312" pitchFamily="49" charset="-122"/>
                <a:ea typeface="楷体_GB2312" pitchFamily="49" charset="-122"/>
              </a:rPr>
              <a:t>BSP</a:t>
            </a:r>
            <a:r>
              <a:rPr lang="zh-CN" altLang="en-US" sz="2400" b="1" smtClean="0">
                <a:solidFill>
                  <a:srgbClr val="FF0000"/>
                </a:solidFill>
                <a:latin typeface="楷体_GB2312" pitchFamily="49" charset="-122"/>
                <a:ea typeface="楷体_GB2312" pitchFamily="49" charset="-122"/>
              </a:rPr>
              <a:t>）</a:t>
            </a:r>
            <a:r>
              <a:rPr lang="zh-CN" altLang="en-US" sz="2400" b="1" smtClean="0">
                <a:latin typeface="楷体_GB2312" pitchFamily="49" charset="-122"/>
                <a:ea typeface="楷体_GB2312" pitchFamily="49" charset="-122"/>
              </a:rPr>
              <a:t>的最大特点就是比较强大的数据结构规划功能，它全面展示了组织状况、系统或数据应用情况及其差距，可以帮助众多管理者和数据用户形成组织的一致性意见，并通过对管理者们的信息需求调查，来帮助组织找出在信息处理方面应该做些什么。该方法比较适用于刚刚启动或可能产生重大变化的企业组织。该方法的缺点是收集数据的成本较高，数据分析难度大，实施起来耗时、费资。 </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47</a:t>
            </a:fld>
            <a:endParaRPr lang="en-US" altLang="zh-CN"/>
          </a:p>
        </p:txBody>
      </p:sp>
    </p:spTree>
    <p:extLst>
      <p:ext uri="{BB962C8B-B14F-4D97-AF65-F5344CB8AC3E}">
        <p14:creationId xmlns="" xmlns:p14="http://schemas.microsoft.com/office/powerpoint/2010/main" val="24673972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1403350" y="836613"/>
            <a:ext cx="5437188" cy="700087"/>
          </a:xfrm>
        </p:spPr>
        <p:txBody>
          <a:bodyPr/>
          <a:lstStyle/>
          <a:p>
            <a:pPr eaLnBrk="1" hangingPunct="1">
              <a:defRPr/>
            </a:pPr>
            <a:r>
              <a:rPr lang="en-US" altLang="zh-CN" sz="3200" b="1" dirty="0" smtClean="0">
                <a:solidFill>
                  <a:schemeClr val="tx2"/>
                </a:solidFill>
                <a:effectLst>
                  <a:outerShdw blurRad="38100" dist="38100" dir="2700000" algn="tl">
                    <a:srgbClr val="C0C0C0"/>
                  </a:outerShdw>
                </a:effectLst>
                <a:latin typeface="Impact" pitchFamily="34" charset="0"/>
              </a:rPr>
              <a:t>8.3</a:t>
            </a:r>
            <a:r>
              <a:rPr lang="en-US" altLang="zh-CN" sz="3200" b="1" dirty="0" smtClean="0">
                <a:solidFill>
                  <a:schemeClr val="tx2"/>
                </a:solidFill>
                <a:latin typeface="华文行楷" pitchFamily="2" charset="-122"/>
                <a:ea typeface="华文行楷" pitchFamily="2" charset="-122"/>
              </a:rPr>
              <a:t> </a:t>
            </a:r>
            <a:r>
              <a:rPr lang="zh-CN" altLang="en-US" sz="3200" b="1" dirty="0" smtClean="0">
                <a:solidFill>
                  <a:schemeClr val="tx2"/>
                </a:solidFill>
                <a:ea typeface="华文行楷" pitchFamily="2" charset="-122"/>
              </a:rPr>
              <a:t>可行性研究</a:t>
            </a:r>
          </a:p>
        </p:txBody>
      </p:sp>
      <p:sp>
        <p:nvSpPr>
          <p:cNvPr id="54275" name="Rectangle 3"/>
          <p:cNvSpPr>
            <a:spLocks noGrp="1" noChangeArrowheads="1"/>
          </p:cNvSpPr>
          <p:nvPr>
            <p:ph type="body" sz="half" idx="1"/>
          </p:nvPr>
        </p:nvSpPr>
        <p:spPr>
          <a:xfrm>
            <a:off x="1763713" y="1916113"/>
            <a:ext cx="6624637" cy="4114800"/>
          </a:xfrm>
        </p:spPr>
        <p:txBody>
          <a:bodyPr/>
          <a:lstStyle/>
          <a:p>
            <a:pPr eaLnBrk="1" hangingPunct="1">
              <a:spcBef>
                <a:spcPct val="50000"/>
              </a:spcBef>
              <a:buFontTx/>
              <a:buNone/>
            </a:pPr>
            <a:r>
              <a:rPr lang="en-US" altLang="zh-CN" b="1" u="sng" smtClean="0">
                <a:latin typeface="楷体_GB2312" pitchFamily="49" charset="-122"/>
                <a:ea typeface="楷体_GB2312" pitchFamily="49" charset="-122"/>
              </a:rPr>
              <a:t>1.</a:t>
            </a:r>
            <a:r>
              <a:rPr lang="zh-CN" altLang="en-US" b="1" u="sng" smtClean="0">
                <a:latin typeface="楷体_GB2312" pitchFamily="49" charset="-122"/>
                <a:ea typeface="楷体_GB2312" pitchFamily="49" charset="-122"/>
              </a:rPr>
              <a:t>信息系统的初步调查</a:t>
            </a:r>
          </a:p>
          <a:p>
            <a:pPr eaLnBrk="1" hangingPunct="1">
              <a:spcBef>
                <a:spcPct val="50000"/>
              </a:spcBef>
              <a:buFontTx/>
              <a:buNone/>
            </a:pP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可行性研究的内容</a:t>
            </a:r>
          </a:p>
          <a:p>
            <a:pPr eaLnBrk="1" hangingPunct="1">
              <a:spcBef>
                <a:spcPct val="50000"/>
              </a:spcBef>
              <a:buFontTx/>
              <a:buNone/>
            </a:pP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可行性研究报告</a:t>
            </a:r>
          </a:p>
          <a:p>
            <a:pPr eaLnBrk="1" hangingPunct="1">
              <a:spcBef>
                <a:spcPct val="50000"/>
              </a:spcBef>
              <a:buFontTx/>
              <a:buNone/>
            </a:pPr>
            <a:r>
              <a:rPr lang="en-US" altLang="zh-CN" b="1" smtClean="0">
                <a:latin typeface="楷体_GB2312" pitchFamily="49" charset="-122"/>
                <a:ea typeface="楷体_GB2312" pitchFamily="49" charset="-122"/>
              </a:rPr>
              <a:t>4.</a:t>
            </a:r>
            <a:r>
              <a:rPr lang="zh-CN" altLang="en-US" b="1" smtClean="0">
                <a:latin typeface="楷体_GB2312" pitchFamily="49" charset="-122"/>
                <a:ea typeface="楷体_GB2312" pitchFamily="49" charset="-122"/>
              </a:rPr>
              <a:t>可行性研究举例</a:t>
            </a:r>
          </a:p>
        </p:txBody>
      </p:sp>
      <p:graphicFrame>
        <p:nvGraphicFramePr>
          <p:cNvPr id="819205" name="Object 5"/>
          <p:cNvGraphicFramePr>
            <a:graphicFrameLocks noGrp="1" noChangeAspect="1"/>
          </p:cNvGraphicFramePr>
          <p:nvPr>
            <p:ph sz="half" idx="2"/>
          </p:nvPr>
        </p:nvGraphicFramePr>
        <p:xfrm>
          <a:off x="971550" y="2133600"/>
          <a:ext cx="669925" cy="331788"/>
        </p:xfrm>
        <a:graphic>
          <a:graphicData uri="http://schemas.openxmlformats.org/presentationml/2006/ole">
            <p:oleObj spid="_x0000_s13321" name="绘图" r:id="rId3" imgW="10995" imgH="460754" progId="">
              <p:embed/>
            </p:oleObj>
          </a:graphicData>
        </a:graphic>
      </p:graphicFrame>
      <p:sp>
        <p:nvSpPr>
          <p:cNvPr id="54277"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B3013E10-6623-4AC7-8CA7-EF26D6AC8430}" type="slidenum">
              <a:rPr lang="zh-CN" altLang="en-US" sz="1200">
                <a:latin typeface="Times New Roman" panose="02020603050405020304" pitchFamily="18" charset="0"/>
              </a:rPr>
              <a:pPr>
                <a:spcBef>
                  <a:spcPct val="0"/>
                </a:spcBef>
                <a:buClrTx/>
                <a:buSzTx/>
                <a:buFontTx/>
                <a:buNone/>
              </a:pPr>
              <a:t>48</a:t>
            </a:fld>
            <a:endParaRPr lang="en-US" altLang="zh-CN" sz="1200">
              <a:latin typeface="Times New Roman" panose="02020603050405020304" pitchFamily="18" charset="0"/>
            </a:endParaRPr>
          </a:p>
        </p:txBody>
      </p:sp>
      <p:sp>
        <p:nvSpPr>
          <p:cNvPr id="54278" name="AutoShape 4"/>
          <p:cNvSpPr>
            <a:spLocks noChangeArrowheads="1"/>
          </p:cNvSpPr>
          <p:nvPr/>
        </p:nvSpPr>
        <p:spPr bwMode="auto">
          <a:xfrm flipV="1">
            <a:off x="1331913" y="1484313"/>
            <a:ext cx="7594600" cy="69850"/>
          </a:xfrm>
          <a:prstGeom prst="roundRect">
            <a:avLst>
              <a:gd name="adj" fmla="val 49995"/>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rot="10800000"/>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Arial" panose="020B0604020202020204" pitchFamily="34" charset="0"/>
            </a:endParaRPr>
          </a:p>
        </p:txBody>
      </p:sp>
    </p:spTree>
    <p:extLst>
      <p:ext uri="{BB962C8B-B14F-4D97-AF65-F5344CB8AC3E}">
        <p14:creationId xmlns="" xmlns:p14="http://schemas.microsoft.com/office/powerpoint/2010/main" val="33691163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19205"/>
                                        </p:tgtEl>
                                        <p:attrNameLst>
                                          <p:attrName>style.visibility</p:attrName>
                                        </p:attrNameLst>
                                      </p:cBhvr>
                                      <p:to>
                                        <p:strVal val="visible"/>
                                      </p:to>
                                    </p:set>
                                    <p:anim calcmode="lin" valueType="num">
                                      <p:cBhvr additive="base">
                                        <p:cTn id="7" dur="500" fill="hold"/>
                                        <p:tgtEl>
                                          <p:spTgt spid="819205"/>
                                        </p:tgtEl>
                                        <p:attrNameLst>
                                          <p:attrName>ppt_x</p:attrName>
                                        </p:attrNameLst>
                                      </p:cBhvr>
                                      <p:tavLst>
                                        <p:tav tm="0">
                                          <p:val>
                                            <p:strVal val="0-#ppt_w/2"/>
                                          </p:val>
                                        </p:tav>
                                        <p:tav tm="100000">
                                          <p:val>
                                            <p:strVal val="#ppt_x"/>
                                          </p:val>
                                        </p:tav>
                                      </p:tavLst>
                                    </p:anim>
                                    <p:anim calcmode="lin" valueType="num">
                                      <p:cBhvr additive="base">
                                        <p:cTn id="8" dur="500" fill="hold"/>
                                        <p:tgtEl>
                                          <p:spTgt spid="819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187450" y="1052513"/>
            <a:ext cx="4679950" cy="514350"/>
          </a:xfrm>
        </p:spPr>
        <p:txBody>
          <a:bodyPr/>
          <a:lstStyle/>
          <a:p>
            <a:pPr eaLnBrk="1" hangingPunct="1"/>
            <a:r>
              <a:rPr lang="en-US" altLang="zh-CN" sz="2800" b="1" dirty="0" smtClean="0">
                <a:solidFill>
                  <a:schemeClr val="tx2"/>
                </a:solidFill>
                <a:latin typeface="楷体_GB2312" pitchFamily="49" charset="-122"/>
                <a:ea typeface="楷体_GB2312" pitchFamily="49" charset="-122"/>
              </a:rPr>
              <a:t>8.3.1</a:t>
            </a:r>
            <a:r>
              <a:rPr lang="zh-CN" altLang="en-US" sz="2800" b="1" dirty="0" smtClean="0">
                <a:solidFill>
                  <a:schemeClr val="tx2"/>
                </a:solidFill>
                <a:latin typeface="楷体_GB2312" pitchFamily="49" charset="-122"/>
                <a:ea typeface="楷体_GB2312" pitchFamily="49" charset="-122"/>
              </a:rPr>
              <a:t>信息系统的初步调查</a:t>
            </a:r>
          </a:p>
        </p:txBody>
      </p:sp>
      <p:sp>
        <p:nvSpPr>
          <p:cNvPr id="55299" name="Rectangle 3"/>
          <p:cNvSpPr>
            <a:spLocks noGrp="1" noChangeArrowheads="1"/>
          </p:cNvSpPr>
          <p:nvPr>
            <p:ph idx="1"/>
          </p:nvPr>
        </p:nvSpPr>
        <p:spPr>
          <a:xfrm>
            <a:off x="755650" y="1844675"/>
            <a:ext cx="7772400" cy="1079500"/>
          </a:xfrm>
        </p:spPr>
        <p:txBody>
          <a:bodyPr/>
          <a:lstStyle/>
          <a:p>
            <a:pPr eaLnBrk="1" hangingPunct="1">
              <a:lnSpc>
                <a:spcPct val="90000"/>
              </a:lnSpc>
            </a:pPr>
            <a:r>
              <a:rPr lang="zh-CN" altLang="en-US" sz="2800" b="1" smtClean="0">
                <a:latin typeface="楷体_GB2312" pitchFamily="49" charset="-122"/>
                <a:ea typeface="楷体_GB2312" pitchFamily="49" charset="-122"/>
              </a:rPr>
              <a:t>初步调查的内容是：</a:t>
            </a:r>
          </a:p>
          <a:p>
            <a:pPr eaLnBrk="1" hangingPunct="1">
              <a:lnSpc>
                <a:spcPct val="90000"/>
              </a:lnSpc>
              <a:buFontTx/>
              <a:buNone/>
            </a:pPr>
            <a:r>
              <a:rPr lang="en-US" altLang="zh-CN" sz="2800" b="1" smtClean="0">
                <a:latin typeface="楷体_GB2312" pitchFamily="49" charset="-122"/>
                <a:ea typeface="楷体_GB2312" pitchFamily="49" charset="-122"/>
              </a:rPr>
              <a:t>   </a:t>
            </a:r>
            <a:endParaRPr lang="zh-CN" altLang="en-US" sz="2800" b="1" smtClean="0">
              <a:latin typeface="楷体_GB2312" pitchFamily="49" charset="-122"/>
              <a:ea typeface="楷体_GB2312" pitchFamily="49" charset="-122"/>
            </a:endParaRPr>
          </a:p>
          <a:p>
            <a:pPr eaLnBrk="1" hangingPunct="1">
              <a:lnSpc>
                <a:spcPct val="90000"/>
              </a:lnSpc>
              <a:buFontTx/>
              <a:buNone/>
            </a:pPr>
            <a:r>
              <a:rPr lang="zh-CN" altLang="en-US" sz="2800" b="1" smtClean="0">
                <a:latin typeface="楷体_GB2312" pitchFamily="49" charset="-122"/>
                <a:ea typeface="楷体_GB2312" pitchFamily="49" charset="-122"/>
              </a:rPr>
              <a:t>   </a:t>
            </a:r>
          </a:p>
          <a:p>
            <a:pPr eaLnBrk="1" hangingPunct="1">
              <a:lnSpc>
                <a:spcPct val="90000"/>
              </a:lnSpc>
              <a:buFontTx/>
              <a:buNone/>
            </a:pPr>
            <a:r>
              <a:rPr lang="zh-CN" altLang="en-US" sz="2800" b="1" smtClean="0">
                <a:latin typeface="楷体_GB2312" pitchFamily="49" charset="-122"/>
                <a:ea typeface="楷体_GB2312" pitchFamily="49" charset="-122"/>
              </a:rPr>
              <a:t>   </a:t>
            </a:r>
          </a:p>
        </p:txBody>
      </p:sp>
      <p:sp>
        <p:nvSpPr>
          <p:cNvPr id="55300"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F4179A9C-C23D-4F15-A401-D2FA247056B4}" type="slidenum">
              <a:rPr lang="zh-CN" altLang="en-US" sz="1200">
                <a:latin typeface="Times New Roman" panose="02020603050405020304" pitchFamily="18" charset="0"/>
              </a:rPr>
              <a:pPr>
                <a:spcBef>
                  <a:spcPct val="0"/>
                </a:spcBef>
                <a:buClrTx/>
                <a:buSzTx/>
                <a:buFontTx/>
                <a:buNone/>
              </a:pPr>
              <a:t>49</a:t>
            </a:fld>
            <a:endParaRPr lang="en-US" altLang="zh-CN" sz="1200">
              <a:latin typeface="Times New Roman" panose="02020603050405020304" pitchFamily="18" charset="0"/>
            </a:endParaRPr>
          </a:p>
        </p:txBody>
      </p:sp>
      <p:sp>
        <p:nvSpPr>
          <p:cNvPr id="32" name="AutoShape 10"/>
          <p:cNvSpPr>
            <a:spLocks noChangeArrowheads="1"/>
          </p:cNvSpPr>
          <p:nvPr/>
        </p:nvSpPr>
        <p:spPr bwMode="gray">
          <a:xfrm>
            <a:off x="1692275" y="2852738"/>
            <a:ext cx="4968875" cy="576262"/>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pPr algn="r" eaLnBrk="1" hangingPunct="1">
              <a:defRPr/>
            </a:pPr>
            <a:endParaRPr lang="zh-CN" altLang="en-US" sz="1800">
              <a:latin typeface="Arial" charset="0"/>
              <a:ea typeface="宋体" charset="-122"/>
            </a:endParaRPr>
          </a:p>
        </p:txBody>
      </p:sp>
      <p:sp>
        <p:nvSpPr>
          <p:cNvPr id="55302" name="Text Box 12"/>
          <p:cNvSpPr txBox="1">
            <a:spLocks noChangeArrowheads="1"/>
          </p:cNvSpPr>
          <p:nvPr/>
        </p:nvSpPr>
        <p:spPr bwMode="gray">
          <a:xfrm>
            <a:off x="2124075" y="2924175"/>
            <a:ext cx="3816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en-US" altLang="zh-CN" sz="2400" b="1">
                <a:solidFill>
                  <a:schemeClr val="hlink"/>
                </a:solidFill>
                <a:latin typeface="Times New Roman" panose="02020603050405020304" pitchFamily="18" charset="0"/>
              </a:rPr>
              <a:t>     ⑴</a:t>
            </a:r>
            <a:r>
              <a:rPr lang="zh-CN" altLang="en-US" sz="2400" b="1">
                <a:solidFill>
                  <a:schemeClr val="hlink"/>
                </a:solidFill>
                <a:latin typeface="Times New Roman" panose="02020603050405020304" pitchFamily="18" charset="0"/>
              </a:rPr>
              <a:t>新系统的目的和要求</a:t>
            </a:r>
            <a:endParaRPr lang="en-US" altLang="zh-CN" sz="2400" b="1">
              <a:solidFill>
                <a:schemeClr val="hlink"/>
              </a:solidFill>
              <a:latin typeface="Times New Roman" panose="02020603050405020304" pitchFamily="18" charset="0"/>
            </a:endParaRPr>
          </a:p>
        </p:txBody>
      </p:sp>
      <p:sp>
        <p:nvSpPr>
          <p:cNvPr id="2" name="AutoShape 10"/>
          <p:cNvSpPr>
            <a:spLocks noChangeArrowheads="1"/>
          </p:cNvSpPr>
          <p:nvPr/>
        </p:nvSpPr>
        <p:spPr bwMode="gray">
          <a:xfrm>
            <a:off x="1835150" y="4005263"/>
            <a:ext cx="4968875" cy="576262"/>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pPr algn="r" eaLnBrk="1" hangingPunct="1">
              <a:defRPr/>
            </a:pPr>
            <a:endParaRPr lang="zh-CN" altLang="en-US" sz="1800">
              <a:latin typeface="Arial" charset="0"/>
              <a:ea typeface="宋体" charset="-122"/>
            </a:endParaRPr>
          </a:p>
        </p:txBody>
      </p:sp>
      <p:sp>
        <p:nvSpPr>
          <p:cNvPr id="3" name="AutoShape 10"/>
          <p:cNvSpPr>
            <a:spLocks noChangeArrowheads="1"/>
          </p:cNvSpPr>
          <p:nvPr/>
        </p:nvSpPr>
        <p:spPr bwMode="gray">
          <a:xfrm>
            <a:off x="1763713" y="5084763"/>
            <a:ext cx="5041900" cy="576262"/>
          </a:xfrm>
          <a:prstGeom prst="roundRect">
            <a:avLst>
              <a:gd name="adj" fmla="val 16667"/>
            </a:avLst>
          </a:prstGeom>
          <a:gradFill rotWithShape="1">
            <a:gsLst>
              <a:gs pos="0">
                <a:schemeClr val="accent1"/>
              </a:gs>
              <a:gs pos="50000">
                <a:schemeClr val="accent1">
                  <a:gamma/>
                  <a:tint val="21176"/>
                  <a:invGamma/>
                </a:schemeClr>
              </a:gs>
              <a:gs pos="100000">
                <a:schemeClr val="accent1"/>
              </a:gs>
            </a:gsLst>
            <a:lin ang="5400000" scaled="1"/>
          </a:gradFill>
          <a:ln w="12700" algn="ctr">
            <a:solidFill>
              <a:schemeClr val="bg1"/>
            </a:solidFill>
            <a:round/>
            <a:headEnd/>
            <a:tailEnd/>
          </a:ln>
          <a:effectLst/>
        </p:spPr>
        <p:txBody>
          <a:bodyPr wrap="none" anchor="ctr"/>
          <a:lstStyle/>
          <a:p>
            <a:pPr algn="r" eaLnBrk="1" hangingPunct="1">
              <a:defRPr/>
            </a:pPr>
            <a:endParaRPr lang="zh-CN" altLang="en-US" sz="1800">
              <a:latin typeface="Arial" charset="0"/>
              <a:ea typeface="宋体" charset="-122"/>
            </a:endParaRPr>
          </a:p>
        </p:txBody>
      </p:sp>
      <p:sp>
        <p:nvSpPr>
          <p:cNvPr id="55305" name="Text Box 12"/>
          <p:cNvSpPr txBox="1">
            <a:spLocks noChangeArrowheads="1"/>
          </p:cNvSpPr>
          <p:nvPr/>
        </p:nvSpPr>
        <p:spPr bwMode="gray">
          <a:xfrm>
            <a:off x="2484438" y="4005263"/>
            <a:ext cx="3429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zh-CN" altLang="zh-CN" sz="2400" b="1">
                <a:solidFill>
                  <a:schemeClr val="hlink"/>
                </a:solidFill>
                <a:latin typeface="Times New Roman" panose="02020603050405020304" pitchFamily="18" charset="0"/>
              </a:rPr>
              <a:t>⑵组织机构的概况</a:t>
            </a:r>
            <a:endParaRPr lang="en-US" altLang="zh-CN" sz="2400" b="1">
              <a:solidFill>
                <a:schemeClr val="hlink"/>
              </a:solidFill>
              <a:latin typeface="Times New Roman" panose="02020603050405020304" pitchFamily="18" charset="0"/>
            </a:endParaRPr>
          </a:p>
        </p:txBody>
      </p:sp>
      <p:sp>
        <p:nvSpPr>
          <p:cNvPr id="55306" name="Text Box 12"/>
          <p:cNvSpPr txBox="1">
            <a:spLocks noChangeArrowheads="1"/>
          </p:cNvSpPr>
          <p:nvPr/>
        </p:nvSpPr>
        <p:spPr bwMode="gray">
          <a:xfrm>
            <a:off x="2339975" y="5157788"/>
            <a:ext cx="3816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lgn="ctr">
              <a:spcBef>
                <a:spcPct val="0"/>
              </a:spcBef>
              <a:buClrTx/>
              <a:buSzTx/>
              <a:buFontTx/>
              <a:buNone/>
            </a:pPr>
            <a:r>
              <a:rPr lang="zh-CN" altLang="en-US" sz="2400" b="1">
                <a:solidFill>
                  <a:schemeClr val="hlink"/>
                </a:solidFill>
                <a:latin typeface="Times New Roman" panose="02020603050405020304" pitchFamily="18" charset="0"/>
              </a:rPr>
              <a:t>  </a:t>
            </a:r>
            <a:r>
              <a:rPr lang="zh-CN" altLang="zh-CN" sz="2400" b="1">
                <a:solidFill>
                  <a:schemeClr val="hlink"/>
                </a:solidFill>
                <a:latin typeface="Times New Roman" panose="02020603050405020304" pitchFamily="18" charset="0"/>
              </a:rPr>
              <a:t>⑶现行系统的运行情况</a:t>
            </a:r>
            <a:endParaRPr lang="en-US" altLang="zh-CN" sz="2400" b="1">
              <a:solidFill>
                <a:schemeClr val="hlink"/>
              </a:solidFill>
              <a:latin typeface="Times New Roman" panose="02020603050405020304" pitchFamily="18" charset="0"/>
            </a:endParaRPr>
          </a:p>
        </p:txBody>
      </p:sp>
    </p:spTree>
    <p:extLst>
      <p:ext uri="{BB962C8B-B14F-4D97-AF65-F5344CB8AC3E}">
        <p14:creationId xmlns="" xmlns:p14="http://schemas.microsoft.com/office/powerpoint/2010/main" val="27910119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27000" y="1056480"/>
            <a:ext cx="7127875" cy="658813"/>
          </a:xfrm>
        </p:spPr>
        <p:txBody>
          <a:bodyPr/>
          <a:lstStyle/>
          <a:p>
            <a:pPr eaLnBrk="1" hangingPunct="1"/>
            <a:r>
              <a:rPr lang="en-US" altLang="zh-CN" sz="3200" b="1" dirty="0" smtClean="0">
                <a:solidFill>
                  <a:schemeClr val="tx2"/>
                </a:solidFill>
                <a:ea typeface="楷体_GB2312" pitchFamily="49" charset="-122"/>
              </a:rPr>
              <a:t>8.1.2</a:t>
            </a:r>
            <a:r>
              <a:rPr lang="zh-CN" altLang="en-US" sz="3200" b="1" dirty="0" smtClean="0">
                <a:solidFill>
                  <a:schemeClr val="tx2"/>
                </a:solidFill>
                <a:ea typeface="楷体_GB2312" pitchFamily="49" charset="-122"/>
              </a:rPr>
              <a:t>管理信息系统总体规划的任务</a:t>
            </a:r>
          </a:p>
        </p:txBody>
      </p:sp>
      <p:sp>
        <p:nvSpPr>
          <p:cNvPr id="9220" name="Freeform 11"/>
          <p:cNvSpPr>
            <a:spLocks/>
          </p:cNvSpPr>
          <p:nvPr/>
        </p:nvSpPr>
        <p:spPr bwMode="auto">
          <a:xfrm flipH="1">
            <a:off x="4787900" y="2636838"/>
            <a:ext cx="1222375" cy="1919287"/>
          </a:xfrm>
          <a:custGeom>
            <a:avLst/>
            <a:gdLst>
              <a:gd name="T0" fmla="*/ 2147483646 w 912"/>
              <a:gd name="T1" fmla="*/ 0 h 1776"/>
              <a:gd name="T2" fmla="*/ 2147483646 w 912"/>
              <a:gd name="T3" fmla="*/ 2147483646 h 1776"/>
              <a:gd name="T4" fmla="*/ 0 w 912"/>
              <a:gd name="T5" fmla="*/ 2147483646 h 1776"/>
              <a:gd name="T6" fmla="*/ 2147483646 w 912"/>
              <a:gd name="T7" fmla="*/ 0 h 1776"/>
              <a:gd name="T8" fmla="*/ 0 60000 65536"/>
              <a:gd name="T9" fmla="*/ 0 60000 65536"/>
              <a:gd name="T10" fmla="*/ 0 60000 65536"/>
              <a:gd name="T11" fmla="*/ 0 60000 65536"/>
              <a:gd name="T12" fmla="*/ 0 w 912"/>
              <a:gd name="T13" fmla="*/ 0 h 1776"/>
              <a:gd name="T14" fmla="*/ 912 w 912"/>
              <a:gd name="T15" fmla="*/ 1776 h 1776"/>
            </a:gdLst>
            <a:ahLst/>
            <a:cxnLst>
              <a:cxn ang="T8">
                <a:pos x="T0" y="T1"/>
              </a:cxn>
              <a:cxn ang="T9">
                <a:pos x="T2" y="T3"/>
              </a:cxn>
              <a:cxn ang="T10">
                <a:pos x="T4" y="T5"/>
              </a:cxn>
              <a:cxn ang="T11">
                <a:pos x="T6" y="T7"/>
              </a:cxn>
            </a:cxnLst>
            <a:rect l="T12" t="T13" r="T14" b="T15"/>
            <a:pathLst>
              <a:path w="912" h="1776">
                <a:moveTo>
                  <a:pt x="912" y="0"/>
                </a:moveTo>
                <a:lnTo>
                  <a:pt x="912" y="1776"/>
                </a:lnTo>
                <a:lnTo>
                  <a:pt x="0" y="1296"/>
                </a:lnTo>
                <a:lnTo>
                  <a:pt x="912" y="0"/>
                </a:lnTo>
                <a:close/>
              </a:path>
            </a:pathLst>
          </a:custGeom>
          <a:solidFill>
            <a:schemeClr val="accent1">
              <a:alpha val="50195"/>
            </a:schemeClr>
          </a:solidFill>
          <a:ln w="22225" cap="flat" cmpd="sng">
            <a:solidFill>
              <a:schemeClr val="accent1"/>
            </a:solidFill>
            <a:prstDash val="solid"/>
            <a:round/>
            <a:headEnd type="none" w="med" len="med"/>
            <a:tailEnd type="none" w="lg" len="sm"/>
          </a:ln>
        </p:spPr>
        <p:txBody>
          <a:bodyPr tIns="91440" bIns="91440" anchor="ctr">
            <a:spAutoFit/>
          </a:bodyPr>
          <a:lstStyle/>
          <a:p>
            <a:endParaRPr lang="en-US"/>
          </a:p>
        </p:txBody>
      </p:sp>
      <p:grpSp>
        <p:nvGrpSpPr>
          <p:cNvPr id="9221" name="Group 18"/>
          <p:cNvGrpSpPr>
            <a:grpSpLocks/>
          </p:cNvGrpSpPr>
          <p:nvPr/>
        </p:nvGrpSpPr>
        <p:grpSpPr bwMode="auto">
          <a:xfrm>
            <a:off x="755650" y="1628775"/>
            <a:ext cx="8047038" cy="4938713"/>
            <a:chOff x="412" y="1182"/>
            <a:chExt cx="5069" cy="3111"/>
          </a:xfrm>
        </p:grpSpPr>
        <p:sp>
          <p:nvSpPr>
            <p:cNvPr id="9223" name="Text Box 7"/>
            <p:cNvSpPr txBox="1">
              <a:spLocks noChangeArrowheads="1"/>
            </p:cNvSpPr>
            <p:nvPr/>
          </p:nvSpPr>
          <p:spPr bwMode="auto">
            <a:xfrm>
              <a:off x="703" y="2976"/>
              <a:ext cx="2022" cy="7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type="none" w="lg" len="sm"/>
                </a14:hiddenLine>
              </a:ext>
            </a:extLst>
          </p:spPr>
          <p:txBody>
            <a:bodyPr lIns="0" rIns="0" bIns="0"/>
            <a:lstStyle>
              <a:lvl1pPr marL="173038" indent="-173038">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r>
                <a:rPr lang="en-US" altLang="zh-CN" sz="2800" b="1" dirty="0">
                  <a:latin typeface="Times New Roman" panose="02020603050405020304" pitchFamily="18" charset="0"/>
                </a:rPr>
                <a:t>(3)</a:t>
              </a:r>
              <a:r>
                <a:rPr lang="zh-CN" altLang="en-US" sz="2800" b="1" dirty="0">
                  <a:latin typeface="Times New Roman" panose="02020603050405020304" pitchFamily="18" charset="0"/>
                </a:rPr>
                <a:t>分析管理信息系统开发的可行性</a:t>
              </a:r>
              <a:endParaRPr lang="en-US" altLang="zh-CN" sz="2800" b="1" dirty="0">
                <a:latin typeface="Times New Roman" panose="02020603050405020304" pitchFamily="18" charset="0"/>
              </a:endParaRPr>
            </a:p>
          </p:txBody>
        </p:sp>
        <p:sp>
          <p:nvSpPr>
            <p:cNvPr id="9224" name="Line 8"/>
            <p:cNvSpPr>
              <a:spLocks noChangeShapeType="1"/>
            </p:cNvSpPr>
            <p:nvPr/>
          </p:nvSpPr>
          <p:spPr bwMode="auto">
            <a:xfrm>
              <a:off x="2974" y="1182"/>
              <a:ext cx="0" cy="867"/>
            </a:xfrm>
            <a:prstGeom prst="line">
              <a:avLst/>
            </a:prstGeom>
            <a:noFill/>
            <a:ln w="22225">
              <a:solidFill>
                <a:schemeClr val="accent1"/>
              </a:solidFill>
              <a:round/>
              <a:headEnd/>
              <a:tailEnd type="none" w="lg" len="sm"/>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9225" name="Text Box 9"/>
            <p:cNvSpPr txBox="1">
              <a:spLocks noChangeArrowheads="1"/>
            </p:cNvSpPr>
            <p:nvPr/>
          </p:nvSpPr>
          <p:spPr bwMode="auto">
            <a:xfrm>
              <a:off x="703" y="1554"/>
              <a:ext cx="1932" cy="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type="none" w="lg" len="sm"/>
                </a14:hiddenLine>
              </a:ext>
            </a:extLst>
          </p:spPr>
          <p:txBody>
            <a:bodyPr lIns="0" rIns="0" bIns="0"/>
            <a:lstStyle>
              <a:lvl1pPr marL="173038" indent="-173038">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en-US" altLang="zh-CN" sz="2800" b="1" dirty="0">
                  <a:latin typeface="Times New Roman" panose="02020603050405020304" pitchFamily="18" charset="0"/>
                </a:rPr>
                <a:t>(1)</a:t>
              </a:r>
              <a:r>
                <a:rPr lang="zh-CN" altLang="en-US" sz="2800" b="1" dirty="0">
                  <a:latin typeface="Times New Roman" panose="02020603050405020304" pitchFamily="18" charset="0"/>
                </a:rPr>
                <a:t>制定管理信息系统的发展战略</a:t>
              </a:r>
            </a:p>
          </p:txBody>
        </p:sp>
        <p:sp>
          <p:nvSpPr>
            <p:cNvPr id="9226" name="Freeform 10"/>
            <p:cNvSpPr>
              <a:spLocks/>
            </p:cNvSpPr>
            <p:nvPr/>
          </p:nvSpPr>
          <p:spPr bwMode="auto">
            <a:xfrm>
              <a:off x="2186" y="1842"/>
              <a:ext cx="770" cy="1209"/>
            </a:xfrm>
            <a:custGeom>
              <a:avLst/>
              <a:gdLst>
                <a:gd name="T0" fmla="*/ 331 w 912"/>
                <a:gd name="T1" fmla="*/ 0 h 1776"/>
                <a:gd name="T2" fmla="*/ 331 w 912"/>
                <a:gd name="T3" fmla="*/ 176 h 1776"/>
                <a:gd name="T4" fmla="*/ 0 w 912"/>
                <a:gd name="T5" fmla="*/ 129 h 1776"/>
                <a:gd name="T6" fmla="*/ 331 w 912"/>
                <a:gd name="T7" fmla="*/ 0 h 1776"/>
                <a:gd name="T8" fmla="*/ 0 60000 65536"/>
                <a:gd name="T9" fmla="*/ 0 60000 65536"/>
                <a:gd name="T10" fmla="*/ 0 60000 65536"/>
                <a:gd name="T11" fmla="*/ 0 60000 65536"/>
                <a:gd name="T12" fmla="*/ 0 w 912"/>
                <a:gd name="T13" fmla="*/ 0 h 1776"/>
                <a:gd name="T14" fmla="*/ 912 w 912"/>
                <a:gd name="T15" fmla="*/ 1776 h 1776"/>
              </a:gdLst>
              <a:ahLst/>
              <a:cxnLst>
                <a:cxn ang="T8">
                  <a:pos x="T0" y="T1"/>
                </a:cxn>
                <a:cxn ang="T9">
                  <a:pos x="T2" y="T3"/>
                </a:cxn>
                <a:cxn ang="T10">
                  <a:pos x="T4" y="T5"/>
                </a:cxn>
                <a:cxn ang="T11">
                  <a:pos x="T6" y="T7"/>
                </a:cxn>
              </a:cxnLst>
              <a:rect l="T12" t="T13" r="T14" b="T15"/>
              <a:pathLst>
                <a:path w="912" h="1776">
                  <a:moveTo>
                    <a:pt x="912" y="0"/>
                  </a:moveTo>
                  <a:lnTo>
                    <a:pt x="912" y="1776"/>
                  </a:lnTo>
                  <a:lnTo>
                    <a:pt x="0" y="1296"/>
                  </a:lnTo>
                  <a:lnTo>
                    <a:pt x="912" y="0"/>
                  </a:lnTo>
                  <a:close/>
                </a:path>
              </a:pathLst>
            </a:custGeom>
            <a:solidFill>
              <a:schemeClr val="accent1">
                <a:alpha val="50195"/>
              </a:schemeClr>
            </a:solidFill>
            <a:ln w="22225" cap="flat" cmpd="sng">
              <a:solidFill>
                <a:schemeClr val="accent1"/>
              </a:solidFill>
              <a:prstDash val="solid"/>
              <a:round/>
              <a:headEnd type="none" w="med" len="med"/>
              <a:tailEnd type="none" w="lg" len="sm"/>
            </a:ln>
          </p:spPr>
          <p:txBody>
            <a:bodyPr wrap="none" tIns="91440" bIns="91440" anchor="ctr">
              <a:spAutoFit/>
            </a:bodyPr>
            <a:lstStyle/>
            <a:p>
              <a:endParaRPr lang="en-US"/>
            </a:p>
          </p:txBody>
        </p:sp>
        <p:sp>
          <p:nvSpPr>
            <p:cNvPr id="9227" name="Line 12"/>
            <p:cNvSpPr>
              <a:spLocks noChangeShapeType="1"/>
            </p:cNvSpPr>
            <p:nvPr/>
          </p:nvSpPr>
          <p:spPr bwMode="auto">
            <a:xfrm>
              <a:off x="412" y="2749"/>
              <a:ext cx="1788" cy="1"/>
            </a:xfrm>
            <a:prstGeom prst="line">
              <a:avLst/>
            </a:prstGeom>
            <a:noFill/>
            <a:ln w="22225">
              <a:solidFill>
                <a:schemeClr val="accent1"/>
              </a:solidFill>
              <a:round/>
              <a:headEnd/>
              <a:tailEnd type="none" w="lg" len="sm"/>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9228" name="Line 13"/>
            <p:cNvSpPr>
              <a:spLocks noChangeShapeType="1"/>
            </p:cNvSpPr>
            <p:nvPr/>
          </p:nvSpPr>
          <p:spPr bwMode="auto">
            <a:xfrm>
              <a:off x="3742" y="2736"/>
              <a:ext cx="1739" cy="1"/>
            </a:xfrm>
            <a:prstGeom prst="line">
              <a:avLst/>
            </a:prstGeom>
            <a:noFill/>
            <a:ln w="22225">
              <a:solidFill>
                <a:schemeClr val="accent1"/>
              </a:solidFill>
              <a:round/>
              <a:headEnd/>
              <a:tailEnd type="none" w="lg" len="sm"/>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9229" name="Line 14"/>
            <p:cNvSpPr>
              <a:spLocks noChangeShapeType="1"/>
            </p:cNvSpPr>
            <p:nvPr/>
          </p:nvSpPr>
          <p:spPr bwMode="auto">
            <a:xfrm>
              <a:off x="2974" y="3067"/>
              <a:ext cx="6" cy="1226"/>
            </a:xfrm>
            <a:prstGeom prst="line">
              <a:avLst/>
            </a:prstGeom>
            <a:noFill/>
            <a:ln w="22225">
              <a:solidFill>
                <a:schemeClr val="accent1"/>
              </a:solidFill>
              <a:round/>
              <a:headEnd/>
              <a:tailEnd type="none" w="lg" len="sm"/>
            </a:ln>
            <a:extLst>
              <a:ext uri="{909E8E84-426E-40DD-AFC4-6F175D3DCCD1}">
                <a14:hiddenFill xmlns="" xmlns:a14="http://schemas.microsoft.com/office/drawing/2010/main">
                  <a:noFill/>
                </a14:hiddenFill>
              </a:ext>
            </a:extLst>
          </p:spPr>
          <p:txBody>
            <a:bodyPr tIns="91440" bIns="91440" anchor="ctr">
              <a:spAutoFit/>
            </a:bodyPr>
            <a:lstStyle/>
            <a:p>
              <a:endParaRPr lang="en-US"/>
            </a:p>
          </p:txBody>
        </p:sp>
        <p:sp>
          <p:nvSpPr>
            <p:cNvPr id="9230" name="Rectangle 15"/>
            <p:cNvSpPr>
              <a:spLocks noChangeArrowheads="1"/>
            </p:cNvSpPr>
            <p:nvPr/>
          </p:nvSpPr>
          <p:spPr bwMode="auto">
            <a:xfrm>
              <a:off x="3229" y="1554"/>
              <a:ext cx="2234" cy="8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type="none" w="lg" len="sm"/>
                </a14:hiddenLine>
              </a:ext>
            </a:extLst>
          </p:spPr>
          <p:txBody>
            <a:bodyPr lIns="45720" tIns="0" rIns="0" bIns="0">
              <a:spAutoFit/>
            </a:bodyPr>
            <a:lstStyle>
              <a:lvl1pPr marL="173038" indent="-173038">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en-US" altLang="zh-CN" sz="2800" b="1" dirty="0">
                  <a:latin typeface="Times New Roman" panose="02020603050405020304" pitchFamily="18" charset="0"/>
                </a:rPr>
                <a:t>(2)</a:t>
              </a:r>
              <a:r>
                <a:rPr lang="zh-CN" altLang="en-US" sz="2800" b="1" dirty="0">
                  <a:latin typeface="Times New Roman" panose="02020603050405020304" pitchFamily="18" charset="0"/>
                </a:rPr>
                <a:t>制定管理信息系统的总体方案，安排项目开发计划</a:t>
              </a:r>
            </a:p>
          </p:txBody>
        </p:sp>
        <p:sp>
          <p:nvSpPr>
            <p:cNvPr id="9231" name="Text Box 16"/>
            <p:cNvSpPr txBox="1">
              <a:spLocks noChangeArrowheads="1"/>
            </p:cNvSpPr>
            <p:nvPr/>
          </p:nvSpPr>
          <p:spPr bwMode="auto">
            <a:xfrm>
              <a:off x="3337" y="3086"/>
              <a:ext cx="2019" cy="6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type="none" w="lg" len="sm"/>
                </a14:hiddenLine>
              </a:ext>
            </a:extLst>
          </p:spPr>
          <p:txBody>
            <a:bodyPr lIns="45720" tIns="0" rIns="0" bIns="0"/>
            <a:lstStyle>
              <a:lvl1pPr marL="173038" indent="-173038">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en-US" altLang="zh-CN" sz="2800" b="1" dirty="0">
                  <a:latin typeface="Times New Roman" panose="02020603050405020304" pitchFamily="18" charset="0"/>
                </a:rPr>
                <a:t>(4)</a:t>
              </a:r>
              <a:r>
                <a:rPr lang="zh-CN" altLang="en-US" sz="2800" b="1" dirty="0">
                  <a:latin typeface="Times New Roman" panose="02020603050405020304" pitchFamily="18" charset="0"/>
                </a:rPr>
                <a:t>制定系统建设的资源分配计划</a:t>
              </a:r>
            </a:p>
          </p:txBody>
        </p:sp>
        <p:sp>
          <p:nvSpPr>
            <p:cNvPr id="9232" name="Freeform 17"/>
            <p:cNvSpPr>
              <a:spLocks/>
            </p:cNvSpPr>
            <p:nvPr/>
          </p:nvSpPr>
          <p:spPr bwMode="auto">
            <a:xfrm>
              <a:off x="2200" y="2750"/>
              <a:ext cx="1584" cy="327"/>
            </a:xfrm>
            <a:custGeom>
              <a:avLst/>
              <a:gdLst>
                <a:gd name="T0" fmla="*/ 0 w 1824"/>
                <a:gd name="T1" fmla="*/ 0 h 480"/>
                <a:gd name="T2" fmla="*/ 782 w 1824"/>
                <a:gd name="T3" fmla="*/ 0 h 480"/>
                <a:gd name="T4" fmla="*/ 391 w 1824"/>
                <a:gd name="T5" fmla="*/ 48 h 480"/>
                <a:gd name="T6" fmla="*/ 0 w 1824"/>
                <a:gd name="T7" fmla="*/ 0 h 480"/>
                <a:gd name="T8" fmla="*/ 0 60000 65536"/>
                <a:gd name="T9" fmla="*/ 0 60000 65536"/>
                <a:gd name="T10" fmla="*/ 0 60000 65536"/>
                <a:gd name="T11" fmla="*/ 0 60000 65536"/>
                <a:gd name="T12" fmla="*/ 0 w 1824"/>
                <a:gd name="T13" fmla="*/ 0 h 480"/>
                <a:gd name="T14" fmla="*/ 1824 w 1824"/>
                <a:gd name="T15" fmla="*/ 480 h 480"/>
              </a:gdLst>
              <a:ahLst/>
              <a:cxnLst>
                <a:cxn ang="T8">
                  <a:pos x="T0" y="T1"/>
                </a:cxn>
                <a:cxn ang="T9">
                  <a:pos x="T2" y="T3"/>
                </a:cxn>
                <a:cxn ang="T10">
                  <a:pos x="T4" y="T5"/>
                </a:cxn>
                <a:cxn ang="T11">
                  <a:pos x="T6" y="T7"/>
                </a:cxn>
              </a:cxnLst>
              <a:rect l="T12" t="T13" r="T14" b="T15"/>
              <a:pathLst>
                <a:path w="1824" h="480">
                  <a:moveTo>
                    <a:pt x="0" y="0"/>
                  </a:moveTo>
                  <a:lnTo>
                    <a:pt x="1824" y="0"/>
                  </a:lnTo>
                  <a:lnTo>
                    <a:pt x="912" y="480"/>
                  </a:lnTo>
                  <a:lnTo>
                    <a:pt x="0" y="0"/>
                  </a:lnTo>
                  <a:close/>
                </a:path>
              </a:pathLst>
            </a:custGeom>
            <a:solidFill>
              <a:schemeClr val="accent1">
                <a:alpha val="50195"/>
              </a:schemeClr>
            </a:solidFill>
            <a:ln w="22225" cap="flat" cmpd="sng">
              <a:solidFill>
                <a:schemeClr val="accent1">
                  <a:alpha val="50195"/>
                </a:schemeClr>
              </a:solidFill>
              <a:prstDash val="solid"/>
              <a:round/>
              <a:headEnd type="none" w="med" len="med"/>
              <a:tailEnd type="none" w="lg" len="sm"/>
            </a:ln>
          </p:spPr>
          <p:txBody>
            <a:bodyPr wrap="none" tIns="91440" bIns="91440" anchor="ctr">
              <a:spAutoFit/>
            </a:bodyPr>
            <a:lstStyle/>
            <a:p>
              <a:endParaRPr lang="en-US"/>
            </a:p>
          </p:txBody>
        </p:sp>
      </p:grpSp>
      <p:sp>
        <p:nvSpPr>
          <p:cNvPr id="16" name="灯片编号占位符 15"/>
          <p:cNvSpPr>
            <a:spLocks noGrp="1"/>
          </p:cNvSpPr>
          <p:nvPr>
            <p:ph type="sldNum" sz="quarter" idx="11"/>
          </p:nvPr>
        </p:nvSpPr>
        <p:spPr/>
        <p:txBody>
          <a:bodyPr/>
          <a:lstStyle/>
          <a:p>
            <a:fld id="{10EA594A-3D0D-4F31-8FE1-19C2C23DDD1C}" type="slidenum">
              <a:rPr lang="en-US" altLang="zh-CN" smtClean="0"/>
              <a:pPr/>
              <a:t>5</a:t>
            </a:fld>
            <a:endParaRPr lang="en-US" altLang="zh-CN"/>
          </a:p>
        </p:txBody>
      </p:sp>
    </p:spTree>
    <p:extLst>
      <p:ext uri="{BB962C8B-B14F-4D97-AF65-F5344CB8AC3E}">
        <p14:creationId xmlns="" xmlns:p14="http://schemas.microsoft.com/office/powerpoint/2010/main" val="31961273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Rectangle 2"/>
          <p:cNvSpPr>
            <a:spLocks noGrp="1" noChangeArrowheads="1"/>
          </p:cNvSpPr>
          <p:nvPr>
            <p:ph type="title"/>
          </p:nvPr>
        </p:nvSpPr>
        <p:spPr>
          <a:xfrm>
            <a:off x="1295400" y="765175"/>
            <a:ext cx="7848600" cy="771525"/>
          </a:xfrm>
        </p:spPr>
        <p:txBody>
          <a:bodyPr/>
          <a:lstStyle/>
          <a:p>
            <a:pPr eaLnBrk="1" hangingPunct="1">
              <a:defRPr/>
            </a:pPr>
            <a:r>
              <a:rPr lang="en-US" altLang="zh-CN" sz="3200" b="1" dirty="0" smtClean="0">
                <a:solidFill>
                  <a:schemeClr val="hlink"/>
                </a:solidFill>
                <a:effectLst>
                  <a:outerShdw blurRad="38100" dist="38100" dir="2700000" algn="tl">
                    <a:srgbClr val="C0C0C0"/>
                  </a:outerShdw>
                </a:effectLst>
                <a:latin typeface="Impact" pitchFamily="34" charset="0"/>
              </a:rPr>
              <a:t>8.3</a:t>
            </a:r>
            <a:r>
              <a:rPr lang="en-US" altLang="zh-CN" sz="3200" b="1" dirty="0" smtClean="0">
                <a:latin typeface="华文行楷" pitchFamily="2" charset="-122"/>
                <a:ea typeface="华文行楷" pitchFamily="2" charset="-122"/>
              </a:rPr>
              <a:t> </a:t>
            </a:r>
            <a:r>
              <a:rPr lang="zh-CN" altLang="en-US" sz="3200" b="1" dirty="0" smtClean="0">
                <a:solidFill>
                  <a:schemeClr val="tx2"/>
                </a:solidFill>
                <a:ea typeface="华文行楷" pitchFamily="2" charset="-122"/>
              </a:rPr>
              <a:t>可行性研究</a:t>
            </a:r>
          </a:p>
        </p:txBody>
      </p:sp>
      <p:sp>
        <p:nvSpPr>
          <p:cNvPr id="56323" name="Rectangle 3"/>
          <p:cNvSpPr>
            <a:spLocks noGrp="1" noChangeArrowheads="1"/>
          </p:cNvSpPr>
          <p:nvPr>
            <p:ph type="body" sz="half" idx="1"/>
          </p:nvPr>
        </p:nvSpPr>
        <p:spPr>
          <a:xfrm>
            <a:off x="1763713" y="1989138"/>
            <a:ext cx="6624637" cy="4114800"/>
          </a:xfrm>
        </p:spPr>
        <p:txBody>
          <a:bodyPr/>
          <a:lstStyle/>
          <a:p>
            <a:pPr eaLnBrk="1" hangingPunct="1">
              <a:spcBef>
                <a:spcPct val="50000"/>
              </a:spcBef>
              <a:buFontTx/>
              <a:buNone/>
            </a:pP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信息系统的初步调查</a:t>
            </a:r>
          </a:p>
          <a:p>
            <a:pPr eaLnBrk="1" hangingPunct="1">
              <a:spcBef>
                <a:spcPct val="50000"/>
              </a:spcBef>
              <a:buFontTx/>
              <a:buNone/>
            </a:pPr>
            <a:r>
              <a:rPr lang="en-US" altLang="zh-CN" b="1" u="sng" smtClean="0">
                <a:latin typeface="楷体_GB2312" pitchFamily="49" charset="-122"/>
                <a:ea typeface="楷体_GB2312" pitchFamily="49" charset="-122"/>
              </a:rPr>
              <a:t>2.</a:t>
            </a:r>
            <a:r>
              <a:rPr lang="zh-CN" altLang="en-US" b="1" u="sng" smtClean="0">
                <a:latin typeface="楷体_GB2312" pitchFamily="49" charset="-122"/>
                <a:ea typeface="楷体_GB2312" pitchFamily="49" charset="-122"/>
              </a:rPr>
              <a:t>可行性研究的内容</a:t>
            </a:r>
          </a:p>
          <a:p>
            <a:pPr eaLnBrk="1" hangingPunct="1">
              <a:spcBef>
                <a:spcPct val="50000"/>
              </a:spcBef>
              <a:buFontTx/>
              <a:buNone/>
            </a:pP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可行性研究报告</a:t>
            </a:r>
          </a:p>
          <a:p>
            <a:pPr eaLnBrk="1" hangingPunct="1">
              <a:spcBef>
                <a:spcPct val="50000"/>
              </a:spcBef>
              <a:buFontTx/>
              <a:buNone/>
            </a:pPr>
            <a:r>
              <a:rPr lang="en-US" altLang="zh-CN" b="1" smtClean="0">
                <a:latin typeface="楷体_GB2312" pitchFamily="49" charset="-122"/>
                <a:ea typeface="楷体_GB2312" pitchFamily="49" charset="-122"/>
              </a:rPr>
              <a:t>4.</a:t>
            </a:r>
            <a:r>
              <a:rPr lang="zh-CN" altLang="en-US" b="1" smtClean="0">
                <a:latin typeface="楷体_GB2312" pitchFamily="49" charset="-122"/>
                <a:ea typeface="楷体_GB2312" pitchFamily="49" charset="-122"/>
              </a:rPr>
              <a:t>可行性研究举例</a:t>
            </a:r>
          </a:p>
        </p:txBody>
      </p:sp>
      <p:graphicFrame>
        <p:nvGraphicFramePr>
          <p:cNvPr id="822277" name="Object 5"/>
          <p:cNvGraphicFramePr>
            <a:graphicFrameLocks noGrp="1" noChangeAspect="1"/>
          </p:cNvGraphicFramePr>
          <p:nvPr>
            <p:ph sz="half" idx="2"/>
          </p:nvPr>
        </p:nvGraphicFramePr>
        <p:xfrm>
          <a:off x="971550" y="2924175"/>
          <a:ext cx="669925" cy="331788"/>
        </p:xfrm>
        <a:graphic>
          <a:graphicData uri="http://schemas.openxmlformats.org/presentationml/2006/ole">
            <p:oleObj spid="_x0000_s14345" name="绘图" r:id="rId3" imgW="10995" imgH="460754" progId="">
              <p:embed/>
            </p:oleObj>
          </a:graphicData>
        </a:graphic>
      </p:graphicFrame>
      <p:sp>
        <p:nvSpPr>
          <p:cNvPr id="56325"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AD97E563-FE43-4101-A895-B641E6265637}" type="slidenum">
              <a:rPr lang="zh-CN" altLang="en-US" sz="1200">
                <a:latin typeface="Times New Roman" panose="02020603050405020304" pitchFamily="18" charset="0"/>
              </a:rPr>
              <a:pPr>
                <a:spcBef>
                  <a:spcPct val="0"/>
                </a:spcBef>
                <a:buClrTx/>
                <a:buSzTx/>
                <a:buFontTx/>
                <a:buNone/>
              </a:pPr>
              <a:t>50</a:t>
            </a:fld>
            <a:endParaRPr lang="en-US" altLang="zh-CN" sz="1200">
              <a:latin typeface="Times New Roman" panose="02020603050405020304" pitchFamily="18" charset="0"/>
            </a:endParaRPr>
          </a:p>
        </p:txBody>
      </p:sp>
      <p:sp>
        <p:nvSpPr>
          <p:cNvPr id="56326" name="AutoShape 4"/>
          <p:cNvSpPr>
            <a:spLocks noChangeArrowheads="1"/>
          </p:cNvSpPr>
          <p:nvPr/>
        </p:nvSpPr>
        <p:spPr bwMode="auto">
          <a:xfrm>
            <a:off x="1042988" y="1484313"/>
            <a:ext cx="7918450" cy="76200"/>
          </a:xfrm>
          <a:prstGeom prst="roundRect">
            <a:avLst>
              <a:gd name="adj" fmla="val 49995"/>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Arial" panose="020B0604020202020204" pitchFamily="34" charset="0"/>
            </a:endParaRPr>
          </a:p>
        </p:txBody>
      </p:sp>
    </p:spTree>
    <p:extLst>
      <p:ext uri="{BB962C8B-B14F-4D97-AF65-F5344CB8AC3E}">
        <p14:creationId xmlns="" xmlns:p14="http://schemas.microsoft.com/office/powerpoint/2010/main" val="4853094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822277"/>
                                        </p:tgtEl>
                                        <p:attrNameLst>
                                          <p:attrName>style.visibility</p:attrName>
                                        </p:attrNameLst>
                                      </p:cBhvr>
                                      <p:to>
                                        <p:strVal val="visible"/>
                                      </p:to>
                                    </p:set>
                                    <p:anim calcmode="lin" valueType="num">
                                      <p:cBhvr additive="base">
                                        <p:cTn id="7" dur="500" fill="hold"/>
                                        <p:tgtEl>
                                          <p:spTgt spid="822277"/>
                                        </p:tgtEl>
                                        <p:attrNameLst>
                                          <p:attrName>ppt_x</p:attrName>
                                        </p:attrNameLst>
                                      </p:cBhvr>
                                      <p:tavLst>
                                        <p:tav tm="0">
                                          <p:val>
                                            <p:strVal val="0-#ppt_w/2"/>
                                          </p:val>
                                        </p:tav>
                                        <p:tav tm="100000">
                                          <p:val>
                                            <p:strVal val="#ppt_x"/>
                                          </p:val>
                                        </p:tav>
                                      </p:tavLst>
                                    </p:anim>
                                    <p:anim calcmode="lin" valueType="num">
                                      <p:cBhvr additive="base">
                                        <p:cTn id="8" dur="500" fill="hold"/>
                                        <p:tgtEl>
                                          <p:spTgt spid="822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1371600" y="836613"/>
            <a:ext cx="7772400" cy="731837"/>
          </a:xfrm>
        </p:spPr>
        <p:txBody>
          <a:bodyPr/>
          <a:lstStyle/>
          <a:p>
            <a:pPr eaLnBrk="1" hangingPunct="1"/>
            <a:r>
              <a:rPr lang="en-US" altLang="zh-CN" sz="3200" b="1" dirty="0" smtClean="0">
                <a:solidFill>
                  <a:schemeClr val="tx2"/>
                </a:solidFill>
                <a:latin typeface="楷体_GB2312" pitchFamily="49" charset="-122"/>
                <a:ea typeface="楷体_GB2312" pitchFamily="49" charset="-122"/>
              </a:rPr>
              <a:t>8.3.2</a:t>
            </a:r>
            <a:r>
              <a:rPr lang="zh-CN" altLang="en-US" sz="3200" b="1" dirty="0" smtClean="0">
                <a:solidFill>
                  <a:schemeClr val="tx2"/>
                </a:solidFill>
                <a:latin typeface="楷体_GB2312" pitchFamily="49" charset="-122"/>
                <a:ea typeface="楷体_GB2312" pitchFamily="49" charset="-122"/>
              </a:rPr>
              <a:t>可行性研究的内容</a:t>
            </a:r>
          </a:p>
        </p:txBody>
      </p:sp>
      <p:sp>
        <p:nvSpPr>
          <p:cNvPr id="57347" name="Rectangle 3"/>
          <p:cNvSpPr>
            <a:spLocks noGrp="1" noChangeArrowheads="1"/>
          </p:cNvSpPr>
          <p:nvPr>
            <p:ph idx="1"/>
          </p:nvPr>
        </p:nvSpPr>
        <p:spPr>
          <a:xfrm>
            <a:off x="1187450" y="2060575"/>
            <a:ext cx="7200900" cy="4467225"/>
          </a:xfrm>
        </p:spPr>
        <p:txBody>
          <a:bodyPr/>
          <a:lstStyle/>
          <a:p>
            <a:pPr marL="609600" indent="-609600" eaLnBrk="1" hangingPunct="1">
              <a:spcBef>
                <a:spcPct val="50000"/>
              </a:spcBef>
              <a:buFontTx/>
              <a:buNone/>
            </a:pPr>
            <a:r>
              <a:rPr lang="zh-CN" altLang="en-US" b="1" smtClean="0">
                <a:latin typeface="楷体_GB2312" pitchFamily="49" charset="-122"/>
                <a:ea typeface="楷体_GB2312" pitchFamily="49" charset="-122"/>
              </a:rPr>
              <a:t> 管理信息系统的可行性应从三个方面考虑：</a:t>
            </a:r>
          </a:p>
          <a:p>
            <a:pPr marL="609600" indent="-609600" eaLnBrk="1" hangingPunct="1">
              <a:spcBef>
                <a:spcPct val="50000"/>
              </a:spcBef>
              <a:buFontTx/>
              <a:buNone/>
            </a:pPr>
            <a:r>
              <a:rPr lang="zh-CN" altLang="en-US"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hlinkClick r:id="rId2" action="ppaction://hlinksldjump"/>
              </a:rPr>
              <a:t>⑴ 技术可行性</a:t>
            </a:r>
            <a:endParaRPr lang="zh-CN" altLang="en-US" b="1" smtClean="0">
              <a:latin typeface="楷体_GB2312" pitchFamily="49" charset="-122"/>
              <a:ea typeface="楷体_GB2312" pitchFamily="49" charset="-122"/>
            </a:endParaRPr>
          </a:p>
          <a:p>
            <a:pPr marL="609600" indent="-609600" eaLnBrk="1" hangingPunct="1">
              <a:spcBef>
                <a:spcPct val="50000"/>
              </a:spcBef>
              <a:buFontTx/>
              <a:buNone/>
            </a:pPr>
            <a:r>
              <a:rPr lang="zh-CN" altLang="en-US"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hlinkClick r:id="rId3" action="ppaction://hlinksldjump"/>
              </a:rPr>
              <a:t>⑵ 经济可行性</a:t>
            </a:r>
            <a:endParaRPr lang="zh-CN" altLang="en-US" b="1" smtClean="0">
              <a:latin typeface="楷体_GB2312" pitchFamily="49" charset="-122"/>
              <a:ea typeface="楷体_GB2312" pitchFamily="49" charset="-122"/>
            </a:endParaRPr>
          </a:p>
          <a:p>
            <a:pPr marL="609600" indent="-609600" eaLnBrk="1" hangingPunct="1">
              <a:spcBef>
                <a:spcPct val="50000"/>
              </a:spcBef>
              <a:buFontTx/>
              <a:buNone/>
            </a:pPr>
            <a:r>
              <a:rPr lang="zh-CN" altLang="en-US" b="1" smtClean="0">
                <a:latin typeface="楷体_GB2312" pitchFamily="49" charset="-122"/>
                <a:ea typeface="楷体_GB2312" pitchFamily="49" charset="-122"/>
              </a:rPr>
              <a:t>        </a:t>
            </a:r>
            <a:r>
              <a:rPr lang="zh-CN" altLang="en-US" b="1" smtClean="0">
                <a:latin typeface="楷体_GB2312" pitchFamily="49" charset="-122"/>
                <a:ea typeface="楷体_GB2312" pitchFamily="49" charset="-122"/>
                <a:hlinkClick r:id="rId4" action="ppaction://hlinksldjump"/>
              </a:rPr>
              <a:t>⑶ 社会可行性</a:t>
            </a:r>
            <a:endParaRPr lang="zh-CN" altLang="en-US" b="1" smtClean="0">
              <a:latin typeface="楷体_GB2312" pitchFamily="49" charset="-122"/>
              <a:ea typeface="楷体_GB2312" pitchFamily="49" charset="-122"/>
            </a:endParaRPr>
          </a:p>
        </p:txBody>
      </p:sp>
      <p:sp>
        <p:nvSpPr>
          <p:cNvPr id="57348" name="灯片编号占位符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943B27D4-5B50-45B3-843F-D12556556D40}" type="slidenum">
              <a:rPr lang="zh-CN" altLang="en-US" sz="1200">
                <a:latin typeface="Times New Roman" panose="02020603050405020304" pitchFamily="18" charset="0"/>
              </a:rPr>
              <a:pPr>
                <a:spcBef>
                  <a:spcPct val="0"/>
                </a:spcBef>
                <a:buClrTx/>
                <a:buSzTx/>
                <a:buFontTx/>
                <a:buNone/>
              </a:pPr>
              <a:t>51</a:t>
            </a:fld>
            <a:endParaRPr lang="en-US" altLang="zh-CN" sz="1200">
              <a:latin typeface="Times New Roman" panose="02020603050405020304" pitchFamily="18" charset="0"/>
            </a:endParaRPr>
          </a:p>
        </p:txBody>
      </p:sp>
    </p:spTree>
    <p:extLst>
      <p:ext uri="{BB962C8B-B14F-4D97-AF65-F5344CB8AC3E}">
        <p14:creationId xmlns="" xmlns:p14="http://schemas.microsoft.com/office/powerpoint/2010/main" val="23604005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331913" y="981075"/>
            <a:ext cx="5903912" cy="587375"/>
          </a:xfrm>
        </p:spPr>
        <p:txBody>
          <a:bodyPr/>
          <a:lstStyle/>
          <a:p>
            <a:pPr eaLnBrk="1" hangingPunct="1"/>
            <a:r>
              <a:rPr lang="zh-CN" altLang="en-US" sz="3200" b="1" dirty="0" smtClean="0">
                <a:solidFill>
                  <a:schemeClr val="tx2"/>
                </a:solidFill>
                <a:latin typeface="楷体_GB2312" pitchFamily="49" charset="-122"/>
                <a:ea typeface="楷体_GB2312" pitchFamily="49" charset="-122"/>
              </a:rPr>
              <a:t>⑴ 技术可行性</a:t>
            </a:r>
          </a:p>
        </p:txBody>
      </p:sp>
      <p:sp>
        <p:nvSpPr>
          <p:cNvPr id="58371" name="Rectangle 3"/>
          <p:cNvSpPr>
            <a:spLocks noGrp="1" noChangeArrowheads="1"/>
          </p:cNvSpPr>
          <p:nvPr>
            <p:ph idx="1"/>
          </p:nvPr>
        </p:nvSpPr>
        <p:spPr>
          <a:xfrm>
            <a:off x="1042988" y="1700213"/>
            <a:ext cx="7921625" cy="4824412"/>
          </a:xfrm>
        </p:spPr>
        <p:txBody>
          <a:bodyPr/>
          <a:lstStyle/>
          <a:p>
            <a:pPr marL="609600" indent="-609600" eaLnBrk="1" hangingPunct="1">
              <a:lnSpc>
                <a:spcPct val="90000"/>
              </a:lnSpc>
            </a:pPr>
            <a:r>
              <a:rPr lang="zh-CN" altLang="en-US" sz="2800" b="1" smtClean="0">
                <a:latin typeface="楷体_GB2312" pitchFamily="49" charset="-122"/>
                <a:ea typeface="楷体_GB2312" pitchFamily="49" charset="-122"/>
              </a:rPr>
              <a:t>技术可行性是指：</a:t>
            </a:r>
          </a:p>
          <a:p>
            <a:pPr marL="990600" lvl="1" indent="-533400" eaLnBrk="1" hangingPunct="1">
              <a:lnSpc>
                <a:spcPct val="90000"/>
              </a:lnSpc>
              <a:buFontTx/>
              <a:buAutoNum type="circleNumDbPlain"/>
            </a:pPr>
            <a:r>
              <a:rPr lang="zh-CN" altLang="en-US" sz="2800" b="1" smtClean="0">
                <a:latin typeface="楷体_GB2312" pitchFamily="49" charset="-122"/>
                <a:ea typeface="楷体_GB2312" pitchFamily="49" charset="-122"/>
              </a:rPr>
              <a:t>根据现有的</a:t>
            </a:r>
            <a:r>
              <a:rPr lang="zh-CN" altLang="en-US" sz="2800" b="1" smtClean="0">
                <a:solidFill>
                  <a:srgbClr val="CC0000"/>
                </a:solidFill>
                <a:latin typeface="楷体_GB2312" pitchFamily="49" charset="-122"/>
                <a:ea typeface="楷体_GB2312" pitchFamily="49" charset="-122"/>
              </a:rPr>
              <a:t>技术条件</a:t>
            </a:r>
            <a:r>
              <a:rPr lang="zh-CN" altLang="en-US" sz="2800" b="1" smtClean="0">
                <a:latin typeface="楷体_GB2312" pitchFamily="49" charset="-122"/>
                <a:ea typeface="楷体_GB2312" pitchFamily="49" charset="-122"/>
              </a:rPr>
              <a:t>，能否达到所提出的要求</a:t>
            </a:r>
          </a:p>
          <a:p>
            <a:pPr marL="990600" lvl="1" indent="-533400" eaLnBrk="1" hangingPunct="1">
              <a:lnSpc>
                <a:spcPct val="90000"/>
              </a:lnSpc>
              <a:buFontTx/>
              <a:buAutoNum type="circleNumDbPlain"/>
            </a:pPr>
            <a:r>
              <a:rPr lang="zh-CN" altLang="en-US" sz="2800" b="1" smtClean="0">
                <a:latin typeface="楷体_GB2312" pitchFamily="49" charset="-122"/>
                <a:ea typeface="楷体_GB2312" pitchFamily="49" charset="-122"/>
              </a:rPr>
              <a:t>所需要的物理资源是否具备，能否得到</a:t>
            </a:r>
          </a:p>
          <a:p>
            <a:pPr marL="609600" indent="-609600" eaLnBrk="1" hangingPunct="1">
              <a:lnSpc>
                <a:spcPct val="90000"/>
              </a:lnSpc>
              <a:spcBef>
                <a:spcPct val="50000"/>
              </a:spcBef>
              <a:buClr>
                <a:schemeClr val="tx1"/>
              </a:buClr>
            </a:pPr>
            <a:r>
              <a:rPr lang="zh-CN" altLang="en-US" sz="2800" b="1" smtClean="0">
                <a:solidFill>
                  <a:srgbClr val="CC0000"/>
                </a:solidFill>
                <a:latin typeface="楷体_GB2312" pitchFamily="49" charset="-122"/>
                <a:ea typeface="楷体_GB2312" pitchFamily="49" charset="-122"/>
              </a:rPr>
              <a:t>技术条件</a:t>
            </a:r>
            <a:r>
              <a:rPr lang="zh-CN" altLang="en-US" sz="2800" b="1" smtClean="0">
                <a:latin typeface="楷体_GB2312" pitchFamily="49" charset="-122"/>
                <a:ea typeface="楷体_GB2312" pitchFamily="49" charset="-122"/>
              </a:rPr>
              <a:t>包括以下几个方面：</a:t>
            </a:r>
          </a:p>
          <a:p>
            <a:pPr marL="990600" lvl="1" indent="-533400" eaLnBrk="1" hangingPunct="1">
              <a:lnSpc>
                <a:spcPct val="90000"/>
              </a:lnSpc>
              <a:buClr>
                <a:schemeClr val="tx1"/>
              </a:buClr>
              <a:buFont typeface="楷体_GB2312" pitchFamily="49" charset="-122"/>
              <a:buChar char="-"/>
            </a:pPr>
            <a:r>
              <a:rPr lang="zh-CN" altLang="en-US" sz="2800" b="1" smtClean="0">
                <a:latin typeface="楷体_GB2312" pitchFamily="49" charset="-122"/>
                <a:ea typeface="楷体_GB2312" pitchFamily="49" charset="-122"/>
              </a:rPr>
              <a:t>硬件</a:t>
            </a:r>
          </a:p>
          <a:p>
            <a:pPr marL="990600" lvl="1" indent="-533400" eaLnBrk="1" hangingPunct="1">
              <a:lnSpc>
                <a:spcPct val="90000"/>
              </a:lnSpc>
              <a:buClr>
                <a:schemeClr val="tx1"/>
              </a:buClr>
              <a:buFont typeface="楷体_GB2312" pitchFamily="49" charset="-122"/>
              <a:buChar char="-"/>
            </a:pPr>
            <a:r>
              <a:rPr lang="zh-CN" altLang="en-US" sz="2800" b="1" smtClean="0">
                <a:latin typeface="楷体_GB2312" pitchFamily="49" charset="-122"/>
                <a:ea typeface="楷体_GB2312" pitchFamily="49" charset="-122"/>
              </a:rPr>
              <a:t>系统软件</a:t>
            </a:r>
          </a:p>
          <a:p>
            <a:pPr marL="990600" lvl="1" indent="-533400" eaLnBrk="1" hangingPunct="1">
              <a:lnSpc>
                <a:spcPct val="90000"/>
              </a:lnSpc>
              <a:buClr>
                <a:schemeClr val="tx1"/>
              </a:buClr>
              <a:buFont typeface="楷体_GB2312" pitchFamily="49" charset="-122"/>
              <a:buChar char="-"/>
            </a:pPr>
            <a:r>
              <a:rPr lang="zh-CN" altLang="en-US" sz="2800" b="1" smtClean="0">
                <a:latin typeface="楷体_GB2312" pitchFamily="49" charset="-122"/>
                <a:ea typeface="楷体_GB2312" pitchFamily="49" charset="-122"/>
              </a:rPr>
              <a:t>应用软件</a:t>
            </a:r>
          </a:p>
          <a:p>
            <a:pPr marL="990600" lvl="1" indent="-533400" eaLnBrk="1" hangingPunct="1">
              <a:lnSpc>
                <a:spcPct val="90000"/>
              </a:lnSpc>
              <a:buClr>
                <a:schemeClr val="tx1"/>
              </a:buClr>
              <a:buFont typeface="楷体_GB2312" pitchFamily="49" charset="-122"/>
              <a:buChar char="-"/>
            </a:pPr>
            <a:r>
              <a:rPr lang="zh-CN" altLang="en-US" sz="2800" b="1" smtClean="0">
                <a:latin typeface="楷体_GB2312" pitchFamily="49" charset="-122"/>
                <a:ea typeface="楷体_GB2312" pitchFamily="49" charset="-122"/>
              </a:rPr>
              <a:t>技术人员</a:t>
            </a:r>
          </a:p>
        </p:txBody>
      </p:sp>
      <p:sp>
        <p:nvSpPr>
          <p:cNvPr id="58372" name="灯片编号占位符 5"/>
          <p:cNvSpPr>
            <a:spLocks noGrp="1"/>
          </p:cNvSpPr>
          <p:nvPr>
            <p:ph type="sldNum" sz="quarter" idx="12"/>
          </p:nvPr>
        </p:nvSpPr>
        <p:spPr>
          <a:xfrm>
            <a:off x="6588125" y="6237288"/>
            <a:ext cx="2133600" cy="4572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42848713-2AB9-4756-96A2-677346E5D662}" type="slidenum">
              <a:rPr lang="zh-CN" altLang="en-US" sz="1200">
                <a:latin typeface="Times New Roman" panose="02020603050405020304" pitchFamily="18" charset="0"/>
              </a:rPr>
              <a:pPr>
                <a:spcBef>
                  <a:spcPct val="0"/>
                </a:spcBef>
                <a:buClrTx/>
                <a:buSzTx/>
                <a:buFontTx/>
                <a:buNone/>
              </a:pPr>
              <a:t>52</a:t>
            </a:fld>
            <a:endParaRPr lang="en-US" altLang="zh-CN" sz="1200">
              <a:latin typeface="Times New Roman" panose="02020603050405020304" pitchFamily="18" charset="0"/>
            </a:endParaRPr>
          </a:p>
        </p:txBody>
      </p:sp>
    </p:spTree>
    <p:extLst>
      <p:ext uri="{BB962C8B-B14F-4D97-AF65-F5344CB8AC3E}">
        <p14:creationId xmlns="" xmlns:p14="http://schemas.microsoft.com/office/powerpoint/2010/main" val="20483414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9"/>
          <p:cNvSpPr>
            <a:spLocks noChangeArrowheads="1"/>
          </p:cNvSpPr>
          <p:nvPr/>
        </p:nvSpPr>
        <p:spPr bwMode="auto">
          <a:xfrm>
            <a:off x="3059113" y="5734050"/>
            <a:ext cx="2160587" cy="43180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59395" name="Rectangle 10"/>
          <p:cNvSpPr>
            <a:spLocks noChangeArrowheads="1"/>
          </p:cNvSpPr>
          <p:nvPr/>
        </p:nvSpPr>
        <p:spPr bwMode="auto">
          <a:xfrm>
            <a:off x="5651500" y="5734050"/>
            <a:ext cx="2160588" cy="43180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59396" name="Rectangle 8"/>
          <p:cNvSpPr>
            <a:spLocks noChangeArrowheads="1"/>
          </p:cNvSpPr>
          <p:nvPr/>
        </p:nvSpPr>
        <p:spPr bwMode="auto">
          <a:xfrm>
            <a:off x="5148263" y="4221163"/>
            <a:ext cx="2160587" cy="43180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59397" name="Rectangle 7"/>
          <p:cNvSpPr>
            <a:spLocks noChangeArrowheads="1"/>
          </p:cNvSpPr>
          <p:nvPr/>
        </p:nvSpPr>
        <p:spPr bwMode="auto">
          <a:xfrm>
            <a:off x="3059113" y="4221163"/>
            <a:ext cx="1439862" cy="431800"/>
          </a:xfrm>
          <a:prstGeom prst="rect">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59398" name="Rectangle 2"/>
          <p:cNvSpPr>
            <a:spLocks noGrp="1" noChangeArrowheads="1"/>
          </p:cNvSpPr>
          <p:nvPr>
            <p:ph type="title"/>
          </p:nvPr>
        </p:nvSpPr>
        <p:spPr>
          <a:xfrm>
            <a:off x="1403350" y="908050"/>
            <a:ext cx="3959225" cy="658813"/>
          </a:xfrm>
        </p:spPr>
        <p:txBody>
          <a:bodyPr/>
          <a:lstStyle/>
          <a:p>
            <a:pPr eaLnBrk="1" hangingPunct="1"/>
            <a:r>
              <a:rPr lang="zh-CN" altLang="en-US" sz="2800" b="1" dirty="0" smtClean="0">
                <a:solidFill>
                  <a:schemeClr val="tx2"/>
                </a:solidFill>
                <a:latin typeface="楷体_GB2312" pitchFamily="49" charset="-122"/>
                <a:ea typeface="楷体_GB2312" pitchFamily="49" charset="-122"/>
              </a:rPr>
              <a:t>⑵ 经济可行性</a:t>
            </a:r>
          </a:p>
        </p:txBody>
      </p:sp>
      <p:sp>
        <p:nvSpPr>
          <p:cNvPr id="59399" name="Rectangle 6"/>
          <p:cNvSpPr>
            <a:spLocks noGrp="1" noChangeArrowheads="1"/>
          </p:cNvSpPr>
          <p:nvPr>
            <p:ph idx="1"/>
          </p:nvPr>
        </p:nvSpPr>
        <p:spPr>
          <a:xfrm>
            <a:off x="539750" y="1700213"/>
            <a:ext cx="8353425" cy="4752975"/>
          </a:xfrm>
        </p:spPr>
        <p:txBody>
          <a:bodyPr/>
          <a:lstStyle/>
          <a:p>
            <a:pPr eaLnBrk="1" hangingPunct="1"/>
            <a:r>
              <a:rPr lang="zh-CN" altLang="en-US" sz="2800" b="1" smtClean="0">
                <a:latin typeface="楷体_GB2312" pitchFamily="49" charset="-122"/>
                <a:ea typeface="楷体_GB2312" pitchFamily="49" charset="-122"/>
              </a:rPr>
              <a:t>经济可行性分析要估计项目成本和效益，分析项目经济上是否合理。</a:t>
            </a:r>
          </a:p>
          <a:p>
            <a:pPr eaLnBrk="1" hangingPunct="1"/>
            <a:r>
              <a:rPr lang="zh-CN" altLang="en-US" sz="2800" b="1" smtClean="0">
                <a:latin typeface="楷体_GB2312" pitchFamily="49" charset="-122"/>
                <a:ea typeface="楷体_GB2312" pitchFamily="49" charset="-122"/>
              </a:rPr>
              <a:t>经济可行性要解决两个问题：</a:t>
            </a:r>
          </a:p>
          <a:p>
            <a:pPr eaLnBrk="1" hangingPunct="1">
              <a:buFontTx/>
              <a:buNone/>
            </a:pPr>
            <a:r>
              <a:rPr lang="zh-CN" altLang="en-US" sz="2800" b="1" smtClean="0">
                <a:latin typeface="楷体_GB2312" pitchFamily="49" charset="-122"/>
                <a:ea typeface="楷体_GB2312" pitchFamily="49" charset="-122"/>
              </a:rPr>
              <a:t>  </a:t>
            </a:r>
            <a:r>
              <a:rPr lang="zh-CN" altLang="en-US" sz="2800" b="1" smtClean="0">
                <a:solidFill>
                  <a:srgbClr val="CC0000"/>
                </a:solidFill>
                <a:latin typeface="楷体_GB2312" pitchFamily="49" charset="-122"/>
                <a:ea typeface="楷体_GB2312" pitchFamily="49" charset="-122"/>
              </a:rPr>
              <a:t>① 资金可得性</a:t>
            </a:r>
          </a:p>
          <a:p>
            <a:pPr eaLnBrk="1" hangingPunct="1">
              <a:buFontTx/>
              <a:buNone/>
            </a:pPr>
            <a:r>
              <a:rPr lang="zh-CN" altLang="en-US" sz="2800" b="1" smtClean="0">
                <a:latin typeface="楷体_GB2312" pitchFamily="49" charset="-122"/>
                <a:ea typeface="楷体_GB2312" pitchFamily="49" charset="-122"/>
              </a:rPr>
              <a:t>  要先估计成本，计算项目投资总额。</a:t>
            </a:r>
          </a:p>
          <a:p>
            <a:pPr eaLnBrk="1" hangingPunct="1">
              <a:buFontTx/>
              <a:buNone/>
            </a:pPr>
            <a:r>
              <a:rPr lang="zh-CN" altLang="en-US" sz="2800" b="1" smtClean="0">
                <a:latin typeface="楷体_GB2312" pitchFamily="49" charset="-122"/>
                <a:ea typeface="楷体_GB2312" pitchFamily="49" charset="-122"/>
              </a:rPr>
              <a:t>  成本包括初始成本和日常维护费用</a:t>
            </a:r>
          </a:p>
          <a:p>
            <a:pPr eaLnBrk="1" hangingPunct="1">
              <a:buFontTx/>
              <a:buNone/>
            </a:pPr>
            <a:r>
              <a:rPr lang="zh-CN" altLang="en-US" sz="2800" b="1" smtClean="0">
                <a:latin typeface="楷体_GB2312" pitchFamily="49" charset="-122"/>
                <a:ea typeface="楷体_GB2312" pitchFamily="49" charset="-122"/>
              </a:rPr>
              <a:t>  </a:t>
            </a:r>
            <a:r>
              <a:rPr lang="zh-CN" altLang="en-US" sz="2800" b="1" smtClean="0">
                <a:solidFill>
                  <a:srgbClr val="CC0000"/>
                </a:solidFill>
                <a:latin typeface="楷体_GB2312" pitchFamily="49" charset="-122"/>
                <a:ea typeface="楷体_GB2312" pitchFamily="49" charset="-122"/>
              </a:rPr>
              <a:t>② 经济合理性</a:t>
            </a:r>
          </a:p>
          <a:p>
            <a:pPr eaLnBrk="1" hangingPunct="1">
              <a:buFontTx/>
              <a:buNone/>
            </a:pPr>
            <a:r>
              <a:rPr lang="zh-CN" altLang="en-US" sz="2800" smtClean="0">
                <a:latin typeface="楷体_GB2312" pitchFamily="49" charset="-122"/>
                <a:ea typeface="楷体_GB2312" pitchFamily="49" charset="-122"/>
              </a:rPr>
              <a:t>  </a:t>
            </a:r>
            <a:r>
              <a:rPr lang="zh-CN" altLang="en-US" sz="2800" b="1" smtClean="0">
                <a:latin typeface="楷体_GB2312" pitchFamily="49" charset="-122"/>
                <a:ea typeface="楷体_GB2312" pitchFamily="49" charset="-122"/>
              </a:rPr>
              <a:t>需计算</a:t>
            </a:r>
            <a:r>
              <a:rPr lang="en-US" altLang="zh-CN" sz="2800" b="1" smtClean="0">
                <a:latin typeface="楷体_GB2312" pitchFamily="49" charset="-122"/>
                <a:ea typeface="楷体_GB2312" pitchFamily="49" charset="-122"/>
              </a:rPr>
              <a:t>MIS</a:t>
            </a:r>
            <a:r>
              <a:rPr lang="zh-CN" altLang="en-US" sz="2800" b="1" smtClean="0">
                <a:latin typeface="楷体_GB2312" pitchFamily="49" charset="-122"/>
                <a:ea typeface="楷体_GB2312" pitchFamily="49" charset="-122"/>
              </a:rPr>
              <a:t>带来的效益。</a:t>
            </a:r>
          </a:p>
          <a:p>
            <a:pPr eaLnBrk="1" hangingPunct="1">
              <a:buFontTx/>
              <a:buNone/>
            </a:pPr>
            <a:r>
              <a:rPr lang="zh-CN" altLang="en-US" sz="2800" b="1" smtClean="0">
                <a:latin typeface="楷体_GB2312" pitchFamily="49" charset="-122"/>
                <a:ea typeface="楷体_GB2312" pitchFamily="49" charset="-122"/>
              </a:rPr>
              <a:t>  效益可分为直接经济效益和间接经济效益</a:t>
            </a:r>
          </a:p>
          <a:p>
            <a:pPr eaLnBrk="1" hangingPunct="1">
              <a:buFontTx/>
              <a:buNone/>
            </a:pPr>
            <a:r>
              <a:rPr lang="zh-CN" altLang="en-US" sz="2800" b="1" smtClean="0">
                <a:latin typeface="楷体_GB2312" pitchFamily="49" charset="-122"/>
                <a:ea typeface="楷体_GB2312" pitchFamily="49" charset="-122"/>
              </a:rPr>
              <a:t>  </a:t>
            </a:r>
          </a:p>
        </p:txBody>
      </p:sp>
      <p:sp>
        <p:nvSpPr>
          <p:cNvPr id="59401" name="AutoShape 11">
            <a:hlinkClick r:id="" action="ppaction://noaction" highlightClick="1"/>
          </p:cNvPr>
          <p:cNvSpPr>
            <a:spLocks noChangeArrowheads="1"/>
          </p:cNvSpPr>
          <p:nvPr/>
        </p:nvSpPr>
        <p:spPr bwMode="auto">
          <a:xfrm>
            <a:off x="8532813" y="6308725"/>
            <a:ext cx="360362" cy="288925"/>
          </a:xfrm>
          <a:prstGeom prst="actionButtonReturn">
            <a:avLst/>
          </a:prstGeom>
          <a:solidFill>
            <a:schemeClr val="accent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
        <p:nvSpPr>
          <p:cNvPr id="10" name="灯片编号占位符 9"/>
          <p:cNvSpPr>
            <a:spLocks noGrp="1"/>
          </p:cNvSpPr>
          <p:nvPr>
            <p:ph type="sldNum" sz="quarter" idx="11"/>
          </p:nvPr>
        </p:nvSpPr>
        <p:spPr/>
        <p:txBody>
          <a:bodyPr/>
          <a:lstStyle/>
          <a:p>
            <a:fld id="{10EA594A-3D0D-4F31-8FE1-19C2C23DDD1C}" type="slidenum">
              <a:rPr lang="en-US" altLang="zh-CN" smtClean="0"/>
              <a:pPr/>
              <a:t>53</a:t>
            </a:fld>
            <a:endParaRPr lang="en-US" altLang="zh-CN"/>
          </a:p>
        </p:txBody>
      </p:sp>
    </p:spTree>
    <p:extLst>
      <p:ext uri="{BB962C8B-B14F-4D97-AF65-F5344CB8AC3E}">
        <p14:creationId xmlns="" xmlns:p14="http://schemas.microsoft.com/office/powerpoint/2010/main" val="40159395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a:xfrm>
            <a:off x="1331913" y="981075"/>
            <a:ext cx="6408737" cy="585788"/>
          </a:xfrm>
        </p:spPr>
        <p:txBody>
          <a:bodyPr/>
          <a:lstStyle/>
          <a:p>
            <a:pPr eaLnBrk="1" hangingPunct="1"/>
            <a:r>
              <a:rPr lang="zh-CN" altLang="en-US" sz="2800" b="1" dirty="0" smtClean="0">
                <a:solidFill>
                  <a:schemeClr val="tx2"/>
                </a:solidFill>
                <a:latin typeface="楷体_GB2312" pitchFamily="49" charset="-122"/>
                <a:ea typeface="楷体_GB2312" pitchFamily="49" charset="-122"/>
              </a:rPr>
              <a:t>⑶ 社会可行性</a:t>
            </a:r>
          </a:p>
        </p:txBody>
      </p:sp>
      <p:sp>
        <p:nvSpPr>
          <p:cNvPr id="60419" name="Rectangle 8"/>
          <p:cNvSpPr>
            <a:spLocks noGrp="1" noChangeArrowheads="1"/>
          </p:cNvSpPr>
          <p:nvPr>
            <p:ph idx="1"/>
          </p:nvPr>
        </p:nvSpPr>
        <p:spPr>
          <a:xfrm>
            <a:off x="1042988" y="1773238"/>
            <a:ext cx="7704137" cy="4708525"/>
          </a:xfrm>
        </p:spPr>
        <p:txBody>
          <a:bodyPr/>
          <a:lstStyle/>
          <a:p>
            <a:pPr eaLnBrk="1" hangingPunct="1">
              <a:spcBef>
                <a:spcPct val="50000"/>
              </a:spcBef>
            </a:pPr>
            <a:r>
              <a:rPr lang="zh-CN" altLang="en-US" b="1" smtClean="0">
                <a:latin typeface="楷体_GB2312" pitchFamily="49" charset="-122"/>
                <a:ea typeface="楷体_GB2312" pitchFamily="49" charset="-122"/>
              </a:rPr>
              <a:t>社会可行性是指所建立的信息系统能否在该企业实现，在当前环境下能否很好的运行，即组织内外是否具备接受和使用新系统的条件。</a:t>
            </a:r>
          </a:p>
          <a:p>
            <a:pPr eaLnBrk="1" hangingPunct="1">
              <a:spcBef>
                <a:spcPct val="50000"/>
              </a:spcBef>
            </a:pPr>
            <a:r>
              <a:rPr lang="zh-CN" altLang="en-US" b="1" smtClean="0">
                <a:latin typeface="楷体_GB2312" pitchFamily="49" charset="-122"/>
                <a:ea typeface="楷体_GB2312" pitchFamily="49" charset="-122"/>
              </a:rPr>
              <a:t>从组织内部讲，</a:t>
            </a:r>
            <a:r>
              <a:rPr lang="en-US" altLang="zh-CN" b="1" smtClean="0">
                <a:latin typeface="楷体_GB2312" pitchFamily="49" charset="-122"/>
                <a:ea typeface="楷体_GB2312" pitchFamily="49" charset="-122"/>
              </a:rPr>
              <a:t>MIS</a:t>
            </a:r>
            <a:r>
              <a:rPr lang="zh-CN" altLang="en-US" b="1" smtClean="0">
                <a:latin typeface="楷体_GB2312" pitchFamily="49" charset="-122"/>
                <a:ea typeface="楷体_GB2312" pitchFamily="49" charset="-122"/>
              </a:rPr>
              <a:t>的建立可能导致某些制度、体制变动，组织的承受能力。</a:t>
            </a:r>
          </a:p>
          <a:p>
            <a:pPr eaLnBrk="1" hangingPunct="1">
              <a:spcBef>
                <a:spcPct val="50000"/>
              </a:spcBef>
            </a:pPr>
            <a:r>
              <a:rPr lang="zh-CN" altLang="en-US" b="1" smtClean="0">
                <a:latin typeface="楷体_GB2312" pitchFamily="49" charset="-122"/>
                <a:ea typeface="楷体_GB2312" pitchFamily="49" charset="-122"/>
              </a:rPr>
              <a:t>对于涉及社会经济现象的系统，还应考虑原始数据的来源有无保证。</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54</a:t>
            </a:fld>
            <a:endParaRPr lang="en-US" altLang="zh-CN"/>
          </a:p>
        </p:txBody>
      </p:sp>
    </p:spTree>
    <p:extLst>
      <p:ext uri="{BB962C8B-B14F-4D97-AF65-F5344CB8AC3E}">
        <p14:creationId xmlns="" xmlns:p14="http://schemas.microsoft.com/office/powerpoint/2010/main" val="371650278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ChangeArrowheads="1"/>
          </p:cNvSpPr>
          <p:nvPr>
            <p:ph type="title"/>
          </p:nvPr>
        </p:nvSpPr>
        <p:spPr>
          <a:xfrm>
            <a:off x="36513" y="842963"/>
            <a:ext cx="4535487" cy="915987"/>
          </a:xfrm>
        </p:spPr>
        <p:txBody>
          <a:bodyPr/>
          <a:lstStyle/>
          <a:p>
            <a:pPr eaLnBrk="1" hangingPunct="1">
              <a:defRPr/>
            </a:pPr>
            <a:r>
              <a:rPr lang="en-US" altLang="zh-CN" sz="3200" b="1" dirty="0" smtClean="0">
                <a:solidFill>
                  <a:schemeClr val="tx2"/>
                </a:solidFill>
                <a:effectLst>
                  <a:outerShdw blurRad="38100" dist="38100" dir="2700000" algn="tl">
                    <a:srgbClr val="C0C0C0"/>
                  </a:outerShdw>
                </a:effectLst>
                <a:latin typeface="Impact" pitchFamily="34" charset="0"/>
              </a:rPr>
              <a:t>8.3</a:t>
            </a:r>
            <a:r>
              <a:rPr lang="en-US" altLang="zh-CN" sz="3200" b="1" dirty="0" smtClean="0">
                <a:solidFill>
                  <a:schemeClr val="tx2"/>
                </a:solidFill>
                <a:latin typeface="华文行楷" pitchFamily="2" charset="-122"/>
                <a:ea typeface="华文行楷" pitchFamily="2" charset="-122"/>
              </a:rPr>
              <a:t> </a:t>
            </a:r>
            <a:r>
              <a:rPr lang="zh-CN" altLang="en-US" sz="3200" b="1" dirty="0" smtClean="0">
                <a:solidFill>
                  <a:schemeClr val="tx2"/>
                </a:solidFill>
                <a:ea typeface="华文行楷" pitchFamily="2" charset="-122"/>
              </a:rPr>
              <a:t>可行性研究</a:t>
            </a:r>
          </a:p>
        </p:txBody>
      </p:sp>
      <p:sp>
        <p:nvSpPr>
          <p:cNvPr id="61443" name="Rectangle 3"/>
          <p:cNvSpPr>
            <a:spLocks noGrp="1" noChangeArrowheads="1"/>
          </p:cNvSpPr>
          <p:nvPr>
            <p:ph type="body" sz="half" idx="1"/>
          </p:nvPr>
        </p:nvSpPr>
        <p:spPr>
          <a:xfrm>
            <a:off x="1979613" y="2060575"/>
            <a:ext cx="6408737" cy="2881313"/>
          </a:xfrm>
        </p:spPr>
        <p:txBody>
          <a:bodyPr/>
          <a:lstStyle/>
          <a:p>
            <a:pPr eaLnBrk="1" hangingPunct="1">
              <a:spcBef>
                <a:spcPct val="50000"/>
              </a:spcBef>
              <a:buFontTx/>
              <a:buNone/>
            </a:pPr>
            <a:r>
              <a:rPr lang="en-US" altLang="zh-CN" sz="3200" b="1" smtClean="0">
                <a:latin typeface="楷体_GB2312" pitchFamily="49" charset="-122"/>
                <a:ea typeface="楷体_GB2312" pitchFamily="49" charset="-122"/>
              </a:rPr>
              <a:t>1.</a:t>
            </a:r>
            <a:r>
              <a:rPr lang="zh-CN" altLang="en-US" sz="3200" b="1" smtClean="0">
                <a:latin typeface="楷体_GB2312" pitchFamily="49" charset="-122"/>
                <a:ea typeface="楷体_GB2312" pitchFamily="49" charset="-122"/>
              </a:rPr>
              <a:t>信息系统的初步调查</a:t>
            </a:r>
          </a:p>
          <a:p>
            <a:pPr eaLnBrk="1" hangingPunct="1">
              <a:spcBef>
                <a:spcPct val="50000"/>
              </a:spcBef>
              <a:buFontTx/>
              <a:buNone/>
            </a:pPr>
            <a:r>
              <a:rPr lang="en-US" altLang="zh-CN" sz="3200" b="1" smtClean="0">
                <a:latin typeface="楷体_GB2312" pitchFamily="49" charset="-122"/>
                <a:ea typeface="楷体_GB2312" pitchFamily="49" charset="-122"/>
              </a:rPr>
              <a:t>2.</a:t>
            </a:r>
            <a:r>
              <a:rPr lang="zh-CN" altLang="en-US" sz="3200" b="1" smtClean="0">
                <a:latin typeface="楷体_GB2312" pitchFamily="49" charset="-122"/>
                <a:ea typeface="楷体_GB2312" pitchFamily="49" charset="-122"/>
              </a:rPr>
              <a:t>可行性研究的内容</a:t>
            </a:r>
          </a:p>
          <a:p>
            <a:pPr eaLnBrk="1" hangingPunct="1">
              <a:spcBef>
                <a:spcPct val="50000"/>
              </a:spcBef>
              <a:buFontTx/>
              <a:buNone/>
            </a:pPr>
            <a:r>
              <a:rPr lang="en-US" altLang="zh-CN" sz="3200" b="1" u="sng" smtClean="0">
                <a:latin typeface="楷体_GB2312" pitchFamily="49" charset="-122"/>
                <a:ea typeface="楷体_GB2312" pitchFamily="49" charset="-122"/>
              </a:rPr>
              <a:t>3.</a:t>
            </a:r>
            <a:r>
              <a:rPr lang="zh-CN" altLang="en-US" sz="3200" b="1" u="sng" smtClean="0">
                <a:latin typeface="楷体_GB2312" pitchFamily="49" charset="-122"/>
                <a:ea typeface="楷体_GB2312" pitchFamily="49" charset="-122"/>
              </a:rPr>
              <a:t>可行性研究报告</a:t>
            </a:r>
          </a:p>
          <a:p>
            <a:pPr eaLnBrk="1" hangingPunct="1">
              <a:spcBef>
                <a:spcPct val="50000"/>
              </a:spcBef>
              <a:buFontTx/>
              <a:buNone/>
            </a:pPr>
            <a:r>
              <a:rPr lang="en-US" altLang="zh-CN" sz="3200" b="1" smtClean="0">
                <a:latin typeface="楷体_GB2312" pitchFamily="49" charset="-122"/>
                <a:ea typeface="楷体_GB2312" pitchFamily="49" charset="-122"/>
              </a:rPr>
              <a:t>4.</a:t>
            </a:r>
            <a:r>
              <a:rPr lang="zh-CN" altLang="en-US" sz="3200" b="1" smtClean="0">
                <a:latin typeface="楷体_GB2312" pitchFamily="49" charset="-122"/>
                <a:ea typeface="楷体_GB2312" pitchFamily="49" charset="-122"/>
              </a:rPr>
              <a:t>可行性研究举例</a:t>
            </a:r>
          </a:p>
        </p:txBody>
      </p:sp>
      <p:graphicFrame>
        <p:nvGraphicFramePr>
          <p:cNvPr id="61444" name="Object 0"/>
          <p:cNvGraphicFramePr>
            <a:graphicFrameLocks noGrp="1" noChangeAspect="1"/>
          </p:cNvGraphicFramePr>
          <p:nvPr>
            <p:ph sz="half" idx="2"/>
          </p:nvPr>
        </p:nvGraphicFramePr>
        <p:xfrm>
          <a:off x="1042988" y="3644900"/>
          <a:ext cx="669925" cy="331788"/>
        </p:xfrm>
        <a:graphic>
          <a:graphicData uri="http://schemas.openxmlformats.org/presentationml/2006/ole">
            <p:oleObj spid="_x0000_s15369" name="绘图" r:id="rId3" imgW="10995" imgH="460754" progId="">
              <p:embed/>
            </p:oleObj>
          </a:graphicData>
        </a:graphic>
      </p:graphicFrame>
      <p:sp>
        <p:nvSpPr>
          <p:cNvPr id="61445"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86498306-91FF-4B7F-A218-9F35D04D655B}" type="slidenum">
              <a:rPr lang="zh-CN" altLang="en-US" sz="1200">
                <a:latin typeface="Times New Roman" panose="02020603050405020304" pitchFamily="18" charset="0"/>
              </a:rPr>
              <a:pPr>
                <a:spcBef>
                  <a:spcPct val="0"/>
                </a:spcBef>
                <a:buClrTx/>
                <a:buSzTx/>
                <a:buFontTx/>
                <a:buNone/>
              </a:pPr>
              <a:t>55</a:t>
            </a:fld>
            <a:endParaRPr lang="en-US" altLang="zh-CN" sz="1200">
              <a:latin typeface="Times New Roman" panose="02020603050405020304" pitchFamily="18" charset="0"/>
            </a:endParaRPr>
          </a:p>
        </p:txBody>
      </p:sp>
      <p:sp>
        <p:nvSpPr>
          <p:cNvPr id="61446" name="AutoShape 4"/>
          <p:cNvSpPr>
            <a:spLocks noChangeArrowheads="1"/>
          </p:cNvSpPr>
          <p:nvPr/>
        </p:nvSpPr>
        <p:spPr bwMode="auto">
          <a:xfrm>
            <a:off x="900113" y="1484313"/>
            <a:ext cx="7918450" cy="76200"/>
          </a:xfrm>
          <a:prstGeom prst="roundRect">
            <a:avLst>
              <a:gd name="adj" fmla="val 49995"/>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Arial" panose="020B0604020202020204" pitchFamily="34" charset="0"/>
            </a:endParaRPr>
          </a:p>
        </p:txBody>
      </p:sp>
    </p:spTree>
    <p:extLst>
      <p:ext uri="{BB962C8B-B14F-4D97-AF65-F5344CB8AC3E}">
        <p14:creationId xmlns="" xmlns:p14="http://schemas.microsoft.com/office/powerpoint/2010/main" val="108220205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476375" y="981075"/>
            <a:ext cx="6408738" cy="585788"/>
          </a:xfrm>
        </p:spPr>
        <p:txBody>
          <a:bodyPr/>
          <a:lstStyle/>
          <a:p>
            <a:pPr algn="l" eaLnBrk="1" hangingPunct="1"/>
            <a:r>
              <a:rPr lang="en-US" altLang="zh-CN" sz="3200" b="1" dirty="0" smtClean="0">
                <a:solidFill>
                  <a:schemeClr val="tx2"/>
                </a:solidFill>
                <a:latin typeface="楷体_GB2312" pitchFamily="49" charset="-122"/>
                <a:ea typeface="楷体_GB2312" pitchFamily="49" charset="-122"/>
              </a:rPr>
              <a:t>8.3.3 </a:t>
            </a:r>
            <a:r>
              <a:rPr lang="zh-CN" altLang="en-US" sz="3200" b="1" dirty="0" smtClean="0">
                <a:solidFill>
                  <a:schemeClr val="tx2"/>
                </a:solidFill>
                <a:latin typeface="楷体_GB2312" pitchFamily="49" charset="-122"/>
                <a:ea typeface="楷体_GB2312" pitchFamily="49" charset="-122"/>
              </a:rPr>
              <a:t>可行性研究报告</a:t>
            </a:r>
          </a:p>
        </p:txBody>
      </p:sp>
      <p:sp>
        <p:nvSpPr>
          <p:cNvPr id="62467" name="Rectangle 3"/>
          <p:cNvSpPr>
            <a:spLocks noGrp="1" noChangeArrowheads="1"/>
          </p:cNvSpPr>
          <p:nvPr>
            <p:ph idx="1"/>
          </p:nvPr>
        </p:nvSpPr>
        <p:spPr>
          <a:xfrm>
            <a:off x="900113" y="1700213"/>
            <a:ext cx="7993062" cy="4681537"/>
          </a:xfrm>
        </p:spPr>
        <p:txBody>
          <a:bodyPr/>
          <a:lstStyle/>
          <a:p>
            <a:pPr marL="609600" indent="-609600" eaLnBrk="1" hangingPunct="1">
              <a:lnSpc>
                <a:spcPct val="90000"/>
              </a:lnSpc>
              <a:spcBef>
                <a:spcPct val="30000"/>
              </a:spcBef>
            </a:pPr>
            <a:r>
              <a:rPr lang="zh-CN" altLang="en-US" b="1" smtClean="0">
                <a:latin typeface="楷体_GB2312" pitchFamily="49" charset="-122"/>
                <a:ea typeface="楷体_GB2312" pitchFamily="49" charset="-122"/>
              </a:rPr>
              <a:t>总体规划的最后阶段是撰写可行性报告。可行性报告包括</a:t>
            </a:r>
            <a:r>
              <a:rPr lang="zh-CN" altLang="en-US" b="1" smtClean="0">
                <a:solidFill>
                  <a:schemeClr val="folHlink"/>
                </a:solidFill>
                <a:latin typeface="楷体_GB2312" pitchFamily="49" charset="-122"/>
                <a:ea typeface="楷体_GB2312" pitchFamily="49" charset="-122"/>
              </a:rPr>
              <a:t>总体方案</a:t>
            </a:r>
            <a:r>
              <a:rPr lang="zh-CN" altLang="en-US" b="1" smtClean="0">
                <a:latin typeface="楷体_GB2312" pitchFamily="49" charset="-122"/>
                <a:ea typeface="楷体_GB2312" pitchFamily="49" charset="-122"/>
              </a:rPr>
              <a:t>和</a:t>
            </a:r>
            <a:r>
              <a:rPr lang="zh-CN" altLang="en-US" b="1" smtClean="0">
                <a:solidFill>
                  <a:schemeClr val="folHlink"/>
                </a:solidFill>
                <a:latin typeface="楷体_GB2312" pitchFamily="49" charset="-122"/>
                <a:ea typeface="楷体_GB2312" pitchFamily="49" charset="-122"/>
              </a:rPr>
              <a:t>可行性论证</a:t>
            </a:r>
            <a:r>
              <a:rPr lang="zh-CN" altLang="en-US" b="1" smtClean="0">
                <a:latin typeface="楷体_GB2312" pitchFamily="49" charset="-122"/>
                <a:ea typeface="楷体_GB2312" pitchFamily="49" charset="-122"/>
              </a:rPr>
              <a:t>两个方面，一般内容有以下几点：</a:t>
            </a:r>
          </a:p>
          <a:p>
            <a:pPr marL="990600" lvl="1" indent="-533400" eaLnBrk="1" hangingPunct="1">
              <a:lnSpc>
                <a:spcPct val="90000"/>
              </a:lnSpc>
              <a:spcBef>
                <a:spcPct val="30000"/>
              </a:spcBef>
              <a:buFontTx/>
              <a:buNone/>
            </a:pPr>
            <a:r>
              <a:rPr lang="zh-CN" altLang="en-US" sz="3200" b="1" smtClean="0">
                <a:latin typeface="楷体_GB2312" pitchFamily="49" charset="-122"/>
                <a:ea typeface="楷体_GB2312" pitchFamily="49" charset="-122"/>
              </a:rPr>
              <a:t>⑴ 引言。说明系统名称、目标、功能和项目由来</a:t>
            </a:r>
          </a:p>
          <a:p>
            <a:pPr marL="990600" lvl="1" indent="-533400" eaLnBrk="1" hangingPunct="1">
              <a:lnSpc>
                <a:spcPct val="90000"/>
              </a:lnSpc>
              <a:spcBef>
                <a:spcPct val="30000"/>
              </a:spcBef>
              <a:buFontTx/>
              <a:buNone/>
            </a:pPr>
            <a:r>
              <a:rPr lang="zh-CN" altLang="en-US" sz="3200" b="1" smtClean="0">
                <a:latin typeface="楷体_GB2312" pitchFamily="49" charset="-122"/>
                <a:ea typeface="楷体_GB2312" pitchFamily="49" charset="-122"/>
              </a:rPr>
              <a:t>⑵ 系统建设的背景、必要性和意义。</a:t>
            </a:r>
          </a:p>
          <a:p>
            <a:pPr marL="990600" lvl="1" indent="-533400" eaLnBrk="1" hangingPunct="1">
              <a:lnSpc>
                <a:spcPct val="90000"/>
              </a:lnSpc>
              <a:spcBef>
                <a:spcPct val="30000"/>
              </a:spcBef>
              <a:buFontTx/>
              <a:buNone/>
            </a:pPr>
            <a:r>
              <a:rPr lang="zh-CN" altLang="en-US" sz="3200" b="1" smtClean="0">
                <a:latin typeface="楷体_GB2312" pitchFamily="49" charset="-122"/>
                <a:ea typeface="楷体_GB2312" pitchFamily="49" charset="-122"/>
              </a:rPr>
              <a:t>⑶ 拟建系统的候选方案。</a:t>
            </a:r>
          </a:p>
          <a:p>
            <a:pPr marL="990600" lvl="1" indent="-533400" eaLnBrk="1" hangingPunct="1">
              <a:lnSpc>
                <a:spcPct val="90000"/>
              </a:lnSpc>
              <a:spcBef>
                <a:spcPct val="30000"/>
              </a:spcBef>
              <a:buFontTx/>
              <a:buNone/>
            </a:pPr>
            <a:r>
              <a:rPr lang="zh-CN" altLang="en-US" sz="3200" b="1" smtClean="0">
                <a:latin typeface="楷体_GB2312" pitchFamily="49" charset="-122"/>
                <a:ea typeface="楷体_GB2312" pitchFamily="49" charset="-122"/>
              </a:rPr>
              <a:t>⑷ 可行性论证。</a:t>
            </a:r>
          </a:p>
          <a:p>
            <a:pPr marL="990600" lvl="1" indent="-533400" eaLnBrk="1" hangingPunct="1">
              <a:lnSpc>
                <a:spcPct val="90000"/>
              </a:lnSpc>
              <a:spcBef>
                <a:spcPct val="30000"/>
              </a:spcBef>
              <a:buFontTx/>
              <a:buNone/>
            </a:pPr>
            <a:r>
              <a:rPr lang="zh-CN" altLang="en-US" sz="3200" b="1" smtClean="0">
                <a:latin typeface="楷体_GB2312" pitchFamily="49" charset="-122"/>
                <a:ea typeface="楷体_GB2312" pitchFamily="49" charset="-122"/>
              </a:rPr>
              <a:t>⑸ 几个方案的比较。</a:t>
            </a:r>
            <a:r>
              <a:rPr lang="zh-CN" altLang="en-US" sz="2400" b="1" smtClean="0">
                <a:latin typeface="楷体_GB2312" pitchFamily="49" charset="-122"/>
                <a:ea typeface="楷体_GB2312" pitchFamily="49" charset="-122"/>
              </a:rPr>
              <a:t>       </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56</a:t>
            </a:fld>
            <a:endParaRPr lang="en-US" altLang="zh-CN"/>
          </a:p>
        </p:txBody>
      </p:sp>
    </p:spTree>
    <p:extLst>
      <p:ext uri="{BB962C8B-B14F-4D97-AF65-F5344CB8AC3E}">
        <p14:creationId xmlns="" xmlns:p14="http://schemas.microsoft.com/office/powerpoint/2010/main" val="379095615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1258888" y="908050"/>
            <a:ext cx="4429125" cy="628650"/>
          </a:xfrm>
        </p:spPr>
        <p:txBody>
          <a:bodyPr/>
          <a:lstStyle/>
          <a:p>
            <a:pPr algn="l" eaLnBrk="1" hangingPunct="1">
              <a:defRPr/>
            </a:pPr>
            <a:r>
              <a:rPr lang="en-US" altLang="zh-CN" sz="3200" b="1" dirty="0" smtClean="0">
                <a:solidFill>
                  <a:schemeClr val="tx2"/>
                </a:solidFill>
                <a:effectLst>
                  <a:outerShdw blurRad="38100" dist="38100" dir="2700000" algn="tl">
                    <a:srgbClr val="C0C0C0"/>
                  </a:outerShdw>
                </a:effectLst>
                <a:latin typeface="Impact" pitchFamily="34" charset="0"/>
              </a:rPr>
              <a:t>8.3</a:t>
            </a:r>
            <a:r>
              <a:rPr lang="en-US" altLang="zh-CN" sz="3200" b="1" dirty="0" smtClean="0">
                <a:solidFill>
                  <a:schemeClr val="tx2"/>
                </a:solidFill>
                <a:latin typeface="华文行楷" pitchFamily="2" charset="-122"/>
                <a:ea typeface="华文行楷" pitchFamily="2" charset="-122"/>
              </a:rPr>
              <a:t> </a:t>
            </a:r>
            <a:r>
              <a:rPr lang="zh-CN" altLang="en-US" sz="3200" b="1" dirty="0" smtClean="0">
                <a:solidFill>
                  <a:schemeClr val="tx2"/>
                </a:solidFill>
                <a:ea typeface="华文行楷" pitchFamily="2" charset="-122"/>
              </a:rPr>
              <a:t>可行性研究</a:t>
            </a:r>
          </a:p>
        </p:txBody>
      </p:sp>
      <p:sp>
        <p:nvSpPr>
          <p:cNvPr id="63491" name="Rectangle 3"/>
          <p:cNvSpPr>
            <a:spLocks noGrp="1" noChangeArrowheads="1"/>
          </p:cNvSpPr>
          <p:nvPr>
            <p:ph type="body" sz="half" idx="1"/>
          </p:nvPr>
        </p:nvSpPr>
        <p:spPr>
          <a:xfrm>
            <a:off x="1692275" y="2133600"/>
            <a:ext cx="6624638" cy="4114800"/>
          </a:xfrm>
        </p:spPr>
        <p:txBody>
          <a:bodyPr/>
          <a:lstStyle/>
          <a:p>
            <a:pPr eaLnBrk="1" hangingPunct="1">
              <a:spcBef>
                <a:spcPct val="50000"/>
              </a:spcBef>
              <a:buFontTx/>
              <a:buNone/>
            </a:pPr>
            <a:r>
              <a:rPr lang="en-US" altLang="zh-CN" b="1" smtClean="0">
                <a:latin typeface="楷体_GB2312" pitchFamily="49" charset="-122"/>
                <a:ea typeface="楷体_GB2312" pitchFamily="49" charset="-122"/>
              </a:rPr>
              <a:t>1.</a:t>
            </a:r>
            <a:r>
              <a:rPr lang="zh-CN" altLang="en-US" b="1" smtClean="0">
                <a:latin typeface="楷体_GB2312" pitchFamily="49" charset="-122"/>
                <a:ea typeface="楷体_GB2312" pitchFamily="49" charset="-122"/>
              </a:rPr>
              <a:t>信息系统的初步调查</a:t>
            </a:r>
          </a:p>
          <a:p>
            <a:pPr eaLnBrk="1" hangingPunct="1">
              <a:spcBef>
                <a:spcPct val="50000"/>
              </a:spcBef>
              <a:buFontTx/>
              <a:buNone/>
            </a:pPr>
            <a:r>
              <a:rPr lang="en-US" altLang="zh-CN" b="1" smtClean="0">
                <a:latin typeface="楷体_GB2312" pitchFamily="49" charset="-122"/>
                <a:ea typeface="楷体_GB2312" pitchFamily="49" charset="-122"/>
              </a:rPr>
              <a:t>2.</a:t>
            </a:r>
            <a:r>
              <a:rPr lang="zh-CN" altLang="en-US" b="1" smtClean="0">
                <a:latin typeface="楷体_GB2312" pitchFamily="49" charset="-122"/>
                <a:ea typeface="楷体_GB2312" pitchFamily="49" charset="-122"/>
              </a:rPr>
              <a:t>可行性研究的内容</a:t>
            </a:r>
          </a:p>
          <a:p>
            <a:pPr eaLnBrk="1" hangingPunct="1">
              <a:spcBef>
                <a:spcPct val="50000"/>
              </a:spcBef>
              <a:buFontTx/>
              <a:buNone/>
            </a:pPr>
            <a:r>
              <a:rPr lang="en-US" altLang="zh-CN" b="1" smtClean="0">
                <a:latin typeface="楷体_GB2312" pitchFamily="49" charset="-122"/>
                <a:ea typeface="楷体_GB2312" pitchFamily="49" charset="-122"/>
              </a:rPr>
              <a:t>3.</a:t>
            </a:r>
            <a:r>
              <a:rPr lang="zh-CN" altLang="en-US" b="1" smtClean="0">
                <a:latin typeface="楷体_GB2312" pitchFamily="49" charset="-122"/>
                <a:ea typeface="楷体_GB2312" pitchFamily="49" charset="-122"/>
              </a:rPr>
              <a:t>可行性研究报告</a:t>
            </a:r>
          </a:p>
          <a:p>
            <a:pPr eaLnBrk="1" hangingPunct="1">
              <a:spcBef>
                <a:spcPct val="50000"/>
              </a:spcBef>
              <a:buFontTx/>
              <a:buNone/>
            </a:pPr>
            <a:r>
              <a:rPr lang="en-US" altLang="zh-CN" b="1" u="sng" smtClean="0">
                <a:latin typeface="楷体_GB2312" pitchFamily="49" charset="-122"/>
                <a:ea typeface="楷体_GB2312" pitchFamily="49" charset="-122"/>
              </a:rPr>
              <a:t>4.</a:t>
            </a:r>
            <a:r>
              <a:rPr lang="zh-CN" altLang="en-US" b="1" u="sng" smtClean="0">
                <a:latin typeface="楷体_GB2312" pitchFamily="49" charset="-122"/>
                <a:ea typeface="楷体_GB2312" pitchFamily="49" charset="-122"/>
              </a:rPr>
              <a:t>可行性研究举例（见教材实例）</a:t>
            </a:r>
          </a:p>
        </p:txBody>
      </p:sp>
      <p:sp>
        <p:nvSpPr>
          <p:cNvPr id="63492" name="灯片编号占位符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fld id="{5DA24BD1-E029-48A0-B2C3-06405B7069BB}" type="slidenum">
              <a:rPr lang="zh-CN" altLang="en-US" sz="1200">
                <a:latin typeface="Times New Roman" panose="02020603050405020304" pitchFamily="18" charset="0"/>
              </a:rPr>
              <a:pPr>
                <a:spcBef>
                  <a:spcPct val="0"/>
                </a:spcBef>
                <a:buClrTx/>
                <a:buSzTx/>
                <a:buFontTx/>
                <a:buNone/>
              </a:pPr>
              <a:t>57</a:t>
            </a:fld>
            <a:endParaRPr lang="en-US" altLang="zh-CN" sz="1200">
              <a:latin typeface="Times New Roman" panose="02020603050405020304" pitchFamily="18" charset="0"/>
            </a:endParaRPr>
          </a:p>
        </p:txBody>
      </p:sp>
      <p:sp>
        <p:nvSpPr>
          <p:cNvPr id="63493" name="AutoShape 4"/>
          <p:cNvSpPr>
            <a:spLocks noChangeArrowheads="1"/>
          </p:cNvSpPr>
          <p:nvPr/>
        </p:nvSpPr>
        <p:spPr bwMode="auto">
          <a:xfrm>
            <a:off x="900113" y="1484313"/>
            <a:ext cx="7918450" cy="76200"/>
          </a:xfrm>
          <a:prstGeom prst="roundRect">
            <a:avLst>
              <a:gd name="adj" fmla="val 49995"/>
            </a:avLst>
          </a:prstGeom>
          <a:gradFill rotWithShape="0">
            <a:gsLst>
              <a:gs pos="0">
                <a:srgbClr val="E6DCAC"/>
              </a:gs>
              <a:gs pos="12000">
                <a:srgbClr val="E6D78A"/>
              </a:gs>
              <a:gs pos="30000">
                <a:srgbClr val="C7AC4C"/>
              </a:gs>
              <a:gs pos="45000">
                <a:srgbClr val="E6D78A"/>
              </a:gs>
              <a:gs pos="77000">
                <a:srgbClr val="C7AC4C"/>
              </a:gs>
              <a:gs pos="100000">
                <a:srgbClr val="E6DCAC"/>
              </a:gs>
            </a:gsLst>
            <a:lin ang="2700000" scaled="1"/>
          </a:gradFill>
          <a:ln>
            <a:noFill/>
          </a:ln>
          <a:extLst>
            <a:ext uri="{91240B29-F687-4F45-9708-019B960494DF}">
              <a14:hiddenLine xmlns="" xmlns:a14="http://schemas.microsoft.com/office/drawing/2010/main" w="9525">
                <a:solidFill>
                  <a:srgbClr val="000000"/>
                </a:solidFill>
                <a:round/>
                <a:headEnd/>
                <a:tailEnd/>
              </a14:hiddenLine>
            </a:ext>
          </a:extLst>
        </p:spPr>
        <p:txBody>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eaLnBrk="1" hangingPunct="1">
              <a:spcBef>
                <a:spcPct val="0"/>
              </a:spcBef>
              <a:buClrTx/>
              <a:buSzTx/>
              <a:buFontTx/>
              <a:buNone/>
            </a:pPr>
            <a:endParaRPr kumimoji="1" lang="zh-CN" altLang="en-US" sz="2400">
              <a:latin typeface="Arial" panose="020B0604020202020204" pitchFamily="34" charset="0"/>
            </a:endParaRPr>
          </a:p>
        </p:txBody>
      </p:sp>
      <p:sp>
        <p:nvSpPr>
          <p:cNvPr id="63494" name="AutoShape 6"/>
          <p:cNvSpPr>
            <a:spLocks noChangeArrowheads="1"/>
          </p:cNvSpPr>
          <p:nvPr/>
        </p:nvSpPr>
        <p:spPr bwMode="auto">
          <a:xfrm>
            <a:off x="900113" y="4221163"/>
            <a:ext cx="504825" cy="431800"/>
          </a:xfrm>
          <a:prstGeom prst="smileyFace">
            <a:avLst>
              <a:gd name="adj" fmla="val 4653"/>
            </a:avLst>
          </a:prstGeom>
          <a:solidFill>
            <a:schemeClr val="accent1"/>
          </a:solidFill>
          <a:ln w="9525">
            <a:solidFill>
              <a:schemeClr val="tx1"/>
            </a:solidFill>
            <a:round/>
            <a:headEnd/>
            <a:tailEnd/>
          </a:ln>
        </p:spPr>
        <p:txBody>
          <a:bodyPr wrap="none" anchor="ct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spcBef>
                <a:spcPct val="0"/>
              </a:spcBef>
              <a:buClrTx/>
              <a:buSzTx/>
              <a:buFontTx/>
              <a:buNone/>
            </a:pPr>
            <a:endParaRPr lang="zh-CN" altLang="en-US" sz="2400">
              <a:latin typeface="Times New Roman" panose="02020603050405020304" pitchFamily="18" charset="0"/>
            </a:endParaRPr>
          </a:p>
        </p:txBody>
      </p:sp>
    </p:spTree>
    <p:extLst>
      <p:ext uri="{BB962C8B-B14F-4D97-AF65-F5344CB8AC3E}">
        <p14:creationId xmlns="" xmlns:p14="http://schemas.microsoft.com/office/powerpoint/2010/main" val="357469493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1981200" y="5486400"/>
            <a:ext cx="5167313" cy="414338"/>
          </a:xfrm>
          <a:ln/>
        </p:spPr>
        <p:txBody>
          <a:bodyPr/>
          <a:lstStyle/>
          <a:p>
            <a:pPr>
              <a:lnSpc>
                <a:spcPct val="80000"/>
              </a:lnSpc>
            </a:pPr>
            <a:r>
              <a:rPr lang="en-US" altLang="zh-CN" sz="1600">
                <a:ea typeface="宋体" pitchFamily="2" charset="-122"/>
              </a:rPr>
              <a:t> </a:t>
            </a:r>
          </a:p>
        </p:txBody>
      </p:sp>
      <p:sp>
        <p:nvSpPr>
          <p:cNvPr id="83971"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US" altLang="zh-CN"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ea typeface="Verdana"/>
                <a:cs typeface="Verdana"/>
              </a:rPr>
              <a:t>Thank You !</a:t>
            </a:r>
            <a:endParaRPr lang="zh-CN" altLang="en-US"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cs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80528" y="1104900"/>
            <a:ext cx="8062912" cy="638175"/>
          </a:xfrm>
        </p:spPr>
        <p:txBody>
          <a:bodyPr/>
          <a:lstStyle/>
          <a:p>
            <a:pPr eaLnBrk="1" hangingPunct="1"/>
            <a:r>
              <a:rPr lang="en-US" altLang="zh-CN" sz="3200" dirty="0" smtClean="0">
                <a:solidFill>
                  <a:schemeClr val="tx2"/>
                </a:solidFill>
              </a:rPr>
              <a:t>8.1.3</a:t>
            </a:r>
            <a:r>
              <a:rPr lang="zh-CN" altLang="en-US" sz="3200" b="1" dirty="0" smtClean="0">
                <a:solidFill>
                  <a:schemeClr val="tx2"/>
                </a:solidFill>
                <a:latin typeface="楷体_GB2312" pitchFamily="49" charset="-122"/>
                <a:ea typeface="楷体_GB2312" pitchFamily="49" charset="-122"/>
              </a:rPr>
              <a:t>管理信息系统总体规划的特点</a:t>
            </a:r>
            <a:endParaRPr lang="en-US" altLang="zh-CN" sz="3200" b="1" dirty="0" smtClean="0">
              <a:solidFill>
                <a:schemeClr val="tx2"/>
              </a:solidFill>
              <a:latin typeface="楷体_GB2312" pitchFamily="49" charset="-122"/>
              <a:ea typeface="楷体_GB2312" pitchFamily="49" charset="-122"/>
            </a:endParaRPr>
          </a:p>
        </p:txBody>
      </p:sp>
      <p:sp>
        <p:nvSpPr>
          <p:cNvPr id="10243" name="Rectangle 3"/>
          <p:cNvSpPr>
            <a:spLocks noGrp="1" noChangeArrowheads="1"/>
          </p:cNvSpPr>
          <p:nvPr>
            <p:ph idx="1"/>
          </p:nvPr>
        </p:nvSpPr>
        <p:spPr>
          <a:xfrm>
            <a:off x="684213" y="2349500"/>
            <a:ext cx="8135937" cy="4114800"/>
          </a:xfrm>
        </p:spPr>
        <p:txBody>
          <a:bodyPr/>
          <a:lstStyle/>
          <a:p>
            <a:pPr marL="0" indent="0" eaLnBrk="1" hangingPunct="1">
              <a:lnSpc>
                <a:spcPct val="90000"/>
              </a:lnSpc>
              <a:buFont typeface="Wingdings" panose="05000000000000000000" pitchFamily="2" charset="2"/>
              <a:buNone/>
            </a:pPr>
            <a:r>
              <a:rPr lang="zh-CN" altLang="en-US" dirty="0" smtClean="0"/>
              <a:t>（</a:t>
            </a:r>
            <a:r>
              <a:rPr lang="en-US" altLang="zh-CN" dirty="0" smtClean="0"/>
              <a:t>1</a:t>
            </a:r>
            <a:r>
              <a:rPr lang="zh-CN" altLang="en-US" dirty="0" smtClean="0"/>
              <a:t>）系统规划是面向全局、面向长远的关键问题，具有较强的不确定性，结构化程度较低。</a:t>
            </a:r>
          </a:p>
          <a:p>
            <a:pPr marL="0" indent="0" eaLnBrk="1" hangingPunct="1">
              <a:lnSpc>
                <a:spcPct val="90000"/>
              </a:lnSpc>
              <a:buFont typeface="Wingdings" panose="05000000000000000000" pitchFamily="2" charset="2"/>
              <a:buNone/>
            </a:pPr>
            <a:r>
              <a:rPr lang="zh-CN" altLang="en-US" dirty="0" smtClean="0"/>
              <a:t>（</a:t>
            </a:r>
            <a:r>
              <a:rPr lang="en-US" altLang="zh-CN" dirty="0" smtClean="0"/>
              <a:t>2</a:t>
            </a:r>
            <a:r>
              <a:rPr lang="zh-CN" altLang="en-US" dirty="0" smtClean="0"/>
              <a:t>）系统规划是高层次的系统分析，高层管理人员是工作的主体。</a:t>
            </a:r>
          </a:p>
          <a:p>
            <a:pPr marL="0" indent="0" eaLnBrk="1" hangingPunct="1">
              <a:lnSpc>
                <a:spcPct val="90000"/>
              </a:lnSpc>
              <a:buFont typeface="Wingdings" panose="05000000000000000000" pitchFamily="2" charset="2"/>
              <a:buNone/>
            </a:pPr>
            <a:r>
              <a:rPr lang="zh-CN" altLang="en-US" dirty="0" smtClean="0"/>
              <a:t>（</a:t>
            </a:r>
            <a:r>
              <a:rPr lang="en-US" altLang="zh-CN" dirty="0" smtClean="0"/>
              <a:t>3</a:t>
            </a:r>
            <a:r>
              <a:rPr lang="zh-CN" altLang="en-US" dirty="0" smtClean="0"/>
              <a:t>）系统规划不宜过细。</a:t>
            </a:r>
          </a:p>
          <a:p>
            <a:pPr marL="0" indent="0" eaLnBrk="1" hangingPunct="1">
              <a:lnSpc>
                <a:spcPct val="90000"/>
              </a:lnSpc>
              <a:buFont typeface="Wingdings" panose="05000000000000000000" pitchFamily="2" charset="2"/>
              <a:buNone/>
            </a:pPr>
            <a:r>
              <a:rPr lang="zh-CN" altLang="en-US" dirty="0" smtClean="0"/>
              <a:t>（</a:t>
            </a:r>
            <a:r>
              <a:rPr lang="en-US" altLang="zh-CN" dirty="0" smtClean="0"/>
              <a:t>4</a:t>
            </a:r>
            <a:r>
              <a:rPr lang="zh-CN" altLang="en-US" dirty="0" smtClean="0"/>
              <a:t>）系统规划是企业规划的一部分，并随环境发展而变化。</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6</a:t>
            </a:fld>
            <a:endParaRPr lang="en-US" altLang="zh-CN"/>
          </a:p>
        </p:txBody>
      </p:sp>
    </p:spTree>
    <p:extLst>
      <p:ext uri="{BB962C8B-B14F-4D97-AF65-F5344CB8AC3E}">
        <p14:creationId xmlns="" xmlns:p14="http://schemas.microsoft.com/office/powerpoint/2010/main" val="29446247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52536" y="908050"/>
            <a:ext cx="7200900" cy="638175"/>
          </a:xfrm>
        </p:spPr>
        <p:txBody>
          <a:bodyPr/>
          <a:lstStyle/>
          <a:p>
            <a:pPr eaLnBrk="1" hangingPunct="1"/>
            <a:r>
              <a:rPr lang="en-US" altLang="zh-CN" sz="2800" b="1" smtClean="0">
                <a:solidFill>
                  <a:schemeClr val="tx2"/>
                </a:solidFill>
                <a:latin typeface="楷体_GB2312" pitchFamily="49" charset="-122"/>
                <a:ea typeface="楷体_GB2312" pitchFamily="49" charset="-122"/>
              </a:rPr>
              <a:t>8.1.4 </a:t>
            </a:r>
            <a:r>
              <a:rPr lang="zh-CN" altLang="en-US" sz="2800" b="1" smtClean="0">
                <a:solidFill>
                  <a:schemeClr val="tx2"/>
                </a:solidFill>
                <a:latin typeface="楷体_GB2312" pitchFamily="49" charset="-122"/>
                <a:ea typeface="楷体_GB2312" pitchFamily="49" charset="-122"/>
              </a:rPr>
              <a:t>管理信息系统总体规划的原则</a:t>
            </a:r>
            <a:endParaRPr lang="en-US" altLang="zh-CN" sz="2800" b="1" smtClean="0">
              <a:solidFill>
                <a:schemeClr val="tx2"/>
              </a:solidFill>
              <a:latin typeface="楷体_GB2312" pitchFamily="49" charset="-122"/>
              <a:ea typeface="楷体_GB2312" pitchFamily="49" charset="-122"/>
            </a:endParaRPr>
          </a:p>
        </p:txBody>
      </p:sp>
      <p:sp>
        <p:nvSpPr>
          <p:cNvPr id="11267" name="Rectangle 3"/>
          <p:cNvSpPr>
            <a:spLocks noGrp="1" noChangeArrowheads="1"/>
          </p:cNvSpPr>
          <p:nvPr>
            <p:ph idx="1"/>
          </p:nvPr>
        </p:nvSpPr>
        <p:spPr>
          <a:xfrm>
            <a:off x="684213" y="1916113"/>
            <a:ext cx="8135937" cy="4114800"/>
          </a:xfrm>
        </p:spPr>
        <p:txBody>
          <a:bodyPr/>
          <a:lstStyle/>
          <a:p>
            <a:pPr marL="0" indent="0" eaLnBrk="1" hangingPunct="1">
              <a:buFont typeface="Wingdings" panose="05000000000000000000" pitchFamily="2" charset="2"/>
              <a:buNone/>
            </a:pPr>
            <a:r>
              <a:rPr lang="en-US" altLang="zh-CN" dirty="0" smtClean="0"/>
              <a:t>    (1)</a:t>
            </a:r>
            <a:r>
              <a:rPr lang="zh-CN" altLang="en-US" dirty="0" smtClean="0"/>
              <a:t>支持企业的总战略目标</a:t>
            </a:r>
          </a:p>
          <a:p>
            <a:pPr marL="0" indent="0" eaLnBrk="1" hangingPunct="1">
              <a:buFont typeface="Wingdings" panose="05000000000000000000" pitchFamily="2" charset="2"/>
              <a:buNone/>
            </a:pPr>
            <a:r>
              <a:rPr lang="en-US" altLang="zh-CN" dirty="0" smtClean="0"/>
              <a:t>    (2)</a:t>
            </a:r>
            <a:r>
              <a:rPr lang="zh-CN" altLang="en-US" dirty="0" smtClean="0"/>
              <a:t>整体上着眼于高层管理，兼顾各管理层的要求</a:t>
            </a:r>
          </a:p>
          <a:p>
            <a:pPr marL="0" indent="0" eaLnBrk="1" hangingPunct="1">
              <a:buFont typeface="Wingdings" panose="05000000000000000000" pitchFamily="2" charset="2"/>
              <a:buNone/>
            </a:pPr>
            <a:r>
              <a:rPr lang="en-US" altLang="zh-CN" dirty="0" smtClean="0"/>
              <a:t>    (3)</a:t>
            </a:r>
            <a:r>
              <a:rPr lang="zh-CN" altLang="en-US" dirty="0" smtClean="0"/>
              <a:t>摆脱管理信息系统对组织结构的依从性</a:t>
            </a:r>
          </a:p>
          <a:p>
            <a:pPr marL="0" indent="0" eaLnBrk="1" hangingPunct="1">
              <a:buFont typeface="Wingdings" panose="05000000000000000000" pitchFamily="2" charset="2"/>
              <a:buNone/>
            </a:pPr>
            <a:r>
              <a:rPr lang="en-US" altLang="zh-CN" dirty="0" smtClean="0"/>
              <a:t>    (4)</a:t>
            </a:r>
            <a:r>
              <a:rPr lang="zh-CN" altLang="en-US" dirty="0" smtClean="0"/>
              <a:t>使系统结构有良好的整体性</a:t>
            </a:r>
          </a:p>
          <a:p>
            <a:pPr marL="0" indent="0" eaLnBrk="1" hangingPunct="1">
              <a:buFont typeface="Wingdings" panose="05000000000000000000" pitchFamily="2" charset="2"/>
              <a:buNone/>
            </a:pPr>
            <a:r>
              <a:rPr lang="en-US" altLang="zh-CN" dirty="0" smtClean="0"/>
              <a:t>    (5)</a:t>
            </a:r>
            <a:r>
              <a:rPr lang="zh-CN" altLang="en-US" dirty="0" smtClean="0"/>
              <a:t>便于实施</a:t>
            </a:r>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7</a:t>
            </a:fld>
            <a:endParaRPr lang="en-US" altLang="zh-CN"/>
          </a:p>
        </p:txBody>
      </p:sp>
    </p:spTree>
    <p:extLst>
      <p:ext uri="{BB962C8B-B14F-4D97-AF65-F5344CB8AC3E}">
        <p14:creationId xmlns="" xmlns:p14="http://schemas.microsoft.com/office/powerpoint/2010/main" val="2389127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1406" y="1003288"/>
            <a:ext cx="8785225" cy="711200"/>
          </a:xfrm>
        </p:spPr>
        <p:txBody>
          <a:bodyPr/>
          <a:lstStyle/>
          <a:p>
            <a:pPr algn="l" eaLnBrk="1" hangingPunct="1"/>
            <a:r>
              <a:rPr lang="zh-CN" altLang="en-US" sz="2800" b="1" dirty="0" smtClean="0">
                <a:solidFill>
                  <a:schemeClr val="tx2"/>
                </a:solidFill>
                <a:latin typeface="楷体_GB2312" pitchFamily="49" charset="-122"/>
                <a:ea typeface="楷体_GB2312" pitchFamily="49" charset="-122"/>
              </a:rPr>
              <a:t>管理信息系统总体规划的组织</a:t>
            </a:r>
          </a:p>
        </p:txBody>
      </p:sp>
      <p:grpSp>
        <p:nvGrpSpPr>
          <p:cNvPr id="12292" name="Group 14"/>
          <p:cNvGrpSpPr>
            <a:grpSpLocks/>
          </p:cNvGrpSpPr>
          <p:nvPr/>
        </p:nvGrpSpPr>
        <p:grpSpPr bwMode="auto">
          <a:xfrm>
            <a:off x="250825" y="1700213"/>
            <a:ext cx="4178300" cy="2663825"/>
            <a:chOff x="2472" y="2160"/>
            <a:chExt cx="2495" cy="1678"/>
          </a:xfrm>
        </p:grpSpPr>
        <p:sp>
          <p:nvSpPr>
            <p:cNvPr id="55" name="椭圆 54"/>
            <p:cNvSpPr/>
            <p:nvPr/>
          </p:nvSpPr>
          <p:spPr>
            <a:xfrm>
              <a:off x="2472" y="3221"/>
              <a:ext cx="2495" cy="617"/>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56" name="椭圆形标注 55"/>
            <p:cNvSpPr/>
            <p:nvPr/>
          </p:nvSpPr>
          <p:spPr>
            <a:xfrm>
              <a:off x="2841" y="2160"/>
              <a:ext cx="1612" cy="1234"/>
            </a:xfrm>
            <a:prstGeom prst="wedgeEllipseCallout">
              <a:avLst>
                <a:gd name="adj1" fmla="val -37588"/>
                <a:gd name="adj2" fmla="val 5919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57" name="椭圆 56"/>
            <p:cNvSpPr/>
            <p:nvPr/>
          </p:nvSpPr>
          <p:spPr>
            <a:xfrm>
              <a:off x="3017" y="2251"/>
              <a:ext cx="1368" cy="1003"/>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12307" name="TextBox 57"/>
            <p:cNvSpPr txBox="1">
              <a:spLocks noChangeArrowheads="1"/>
            </p:cNvSpPr>
            <p:nvPr/>
          </p:nvSpPr>
          <p:spPr bwMode="auto">
            <a:xfrm>
              <a:off x="2921" y="2387"/>
              <a:ext cx="1368" cy="5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1</a:t>
              </a:r>
              <a:r>
                <a:rPr lang="zh-CN" altLang="en-US" sz="2400" b="1" dirty="0">
                  <a:solidFill>
                    <a:schemeClr val="bg1"/>
                  </a:solidFill>
                  <a:latin typeface="Times New Roman" panose="02020603050405020304" pitchFamily="18" charset="0"/>
                </a:rPr>
                <a:t>）信息系统规划领导小组</a:t>
              </a:r>
            </a:p>
          </p:txBody>
        </p:sp>
      </p:grpSp>
      <p:grpSp>
        <p:nvGrpSpPr>
          <p:cNvPr id="3" name="组合 20"/>
          <p:cNvGrpSpPr>
            <a:grpSpLocks/>
          </p:cNvGrpSpPr>
          <p:nvPr/>
        </p:nvGrpSpPr>
        <p:grpSpPr bwMode="auto">
          <a:xfrm>
            <a:off x="2713038" y="2882900"/>
            <a:ext cx="4248150" cy="2303463"/>
            <a:chOff x="2873524" y="1484784"/>
            <a:chExt cx="2232248" cy="1567284"/>
          </a:xfrm>
        </p:grpSpPr>
        <p:sp>
          <p:nvSpPr>
            <p:cNvPr id="60" name="椭圆 59"/>
            <p:cNvSpPr/>
            <p:nvPr/>
          </p:nvSpPr>
          <p:spPr>
            <a:xfrm>
              <a:off x="2873524" y="2475273"/>
              <a:ext cx="2232248" cy="576795"/>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61" name="椭圆形标注 60"/>
            <p:cNvSpPr/>
            <p:nvPr/>
          </p:nvSpPr>
          <p:spPr>
            <a:xfrm>
              <a:off x="3203022" y="1484784"/>
              <a:ext cx="1441452" cy="1152510"/>
            </a:xfrm>
            <a:prstGeom prst="wedgeEllipseCallout">
              <a:avLst>
                <a:gd name="adj1" fmla="val -37588"/>
                <a:gd name="adj2" fmla="val 5919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62" name="椭圆 61"/>
            <p:cNvSpPr/>
            <p:nvPr/>
          </p:nvSpPr>
          <p:spPr>
            <a:xfrm>
              <a:off x="3309796" y="1531230"/>
              <a:ext cx="1223733" cy="935402"/>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12303" name="TextBox 24"/>
            <p:cNvSpPr txBox="1">
              <a:spLocks noChangeArrowheads="1"/>
            </p:cNvSpPr>
            <p:nvPr/>
          </p:nvSpPr>
          <p:spPr bwMode="auto">
            <a:xfrm>
              <a:off x="3340661" y="1909279"/>
              <a:ext cx="1223732" cy="3110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2</a:t>
              </a:r>
              <a:r>
                <a:rPr lang="zh-CN" altLang="en-US" sz="2400" b="1" dirty="0">
                  <a:solidFill>
                    <a:schemeClr val="bg1"/>
                  </a:solidFill>
                  <a:latin typeface="Times New Roman" panose="02020603050405020304" pitchFamily="18" charset="0"/>
                </a:rPr>
                <a:t>）人员培训</a:t>
              </a:r>
            </a:p>
          </p:txBody>
        </p:sp>
      </p:grpSp>
      <p:grpSp>
        <p:nvGrpSpPr>
          <p:cNvPr id="4" name="组合 10"/>
          <p:cNvGrpSpPr>
            <a:grpSpLocks/>
          </p:cNvGrpSpPr>
          <p:nvPr/>
        </p:nvGrpSpPr>
        <p:grpSpPr bwMode="auto">
          <a:xfrm>
            <a:off x="4945063" y="4148138"/>
            <a:ext cx="4032250" cy="2133600"/>
            <a:chOff x="2873524" y="1450779"/>
            <a:chExt cx="2232248" cy="1601289"/>
          </a:xfrm>
        </p:grpSpPr>
        <p:sp>
          <p:nvSpPr>
            <p:cNvPr id="40" name="椭圆 39"/>
            <p:cNvSpPr/>
            <p:nvPr/>
          </p:nvSpPr>
          <p:spPr>
            <a:xfrm>
              <a:off x="2873524" y="2475413"/>
              <a:ext cx="2232248" cy="576655"/>
            </a:xfrm>
            <a:prstGeom prst="ellipse">
              <a:avLst/>
            </a:prstGeom>
            <a:gradFill flip="none" rotWithShape="1">
              <a:gsLst>
                <a:gs pos="0">
                  <a:schemeClr val="tx1">
                    <a:alpha val="47000"/>
                  </a:schemeClr>
                </a:gs>
                <a:gs pos="100000">
                  <a:schemeClr val="tx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41" name="椭圆形标注 40"/>
            <p:cNvSpPr/>
            <p:nvPr/>
          </p:nvSpPr>
          <p:spPr>
            <a:xfrm>
              <a:off x="3232090" y="1504393"/>
              <a:ext cx="1441294" cy="1153309"/>
            </a:xfrm>
            <a:prstGeom prst="wedgeEllipseCallout">
              <a:avLst>
                <a:gd name="adj1" fmla="val -37588"/>
                <a:gd name="adj2" fmla="val 59193"/>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42" name="椭圆 41"/>
            <p:cNvSpPr/>
            <p:nvPr/>
          </p:nvSpPr>
          <p:spPr>
            <a:xfrm>
              <a:off x="3351612" y="1450779"/>
              <a:ext cx="1224221" cy="935276"/>
            </a:xfrm>
            <a:prstGeom prst="ellipse">
              <a:avLst/>
            </a:prstGeom>
            <a:gradFill flip="none" rotWithShape="1">
              <a:gsLst>
                <a:gs pos="0">
                  <a:schemeClr val="bg1">
                    <a:alpha val="64000"/>
                  </a:schemeClr>
                </a:gs>
                <a:gs pos="40000">
                  <a:schemeClr val="bg1">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sz="1800">
                <a:solidFill>
                  <a:srgbClr val="FFFFFF"/>
                </a:solidFill>
              </a:endParaRPr>
            </a:p>
          </p:txBody>
        </p:sp>
        <p:sp>
          <p:nvSpPr>
            <p:cNvPr id="12299" name="TextBox 14"/>
            <p:cNvSpPr txBox="1">
              <a:spLocks noChangeArrowheads="1"/>
            </p:cNvSpPr>
            <p:nvPr/>
          </p:nvSpPr>
          <p:spPr bwMode="auto">
            <a:xfrm>
              <a:off x="3312023" y="1937334"/>
              <a:ext cx="1225100" cy="3432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0000"/>
                <a:buFont typeface="Wingdings" panose="05000000000000000000" pitchFamily="2" charset="2"/>
                <a:buChar char="¡"/>
                <a:defRPr sz="2900">
                  <a:solidFill>
                    <a:schemeClr val="tx1"/>
                  </a:solidFill>
                  <a:latin typeface="Verdana" pitchFamily="34" charset="0"/>
                  <a:ea typeface="宋体" panose="02010600030101010101" pitchFamily="2" charset="-122"/>
                </a:defRPr>
              </a:lvl1pPr>
              <a:lvl2pPr marL="742950" indent="-285750">
                <a:spcBef>
                  <a:spcPct val="20000"/>
                </a:spcBef>
                <a:buClr>
                  <a:schemeClr val="accent2"/>
                </a:buClr>
                <a:buSzPct val="70000"/>
                <a:buFont typeface="Wingdings" panose="05000000000000000000" pitchFamily="2" charset="2"/>
                <a:buChar char="l"/>
                <a:defRPr sz="2500">
                  <a:solidFill>
                    <a:schemeClr val="tx1"/>
                  </a:solidFill>
                  <a:latin typeface="Verdana" pitchFamily="34" charset="0"/>
                  <a:ea typeface="宋体" panose="02010600030101010101" pitchFamily="2" charset="-122"/>
                </a:defRPr>
              </a:lvl2pPr>
              <a:lvl3pPr marL="1143000" indent="-228600">
                <a:spcBef>
                  <a:spcPct val="20000"/>
                </a:spcBef>
                <a:buClr>
                  <a:schemeClr val="tx2"/>
                </a:buClr>
                <a:buSzPct val="65000"/>
                <a:buFont typeface="Wingdings" panose="05000000000000000000" pitchFamily="2" charset="2"/>
                <a:buChar char="¡"/>
                <a:defRPr sz="2200">
                  <a:solidFill>
                    <a:schemeClr val="tx1"/>
                  </a:solidFill>
                  <a:latin typeface="Verdana"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l"/>
                <a:defRPr sz="1900">
                  <a:solidFill>
                    <a:schemeClr val="tx1"/>
                  </a:solidFill>
                  <a:latin typeface="Verdana" pitchFamily="34" charset="0"/>
                  <a:ea typeface="宋体" panose="02010600030101010101" pitchFamily="2" charset="-122"/>
                </a:defRPr>
              </a:lvl4pPr>
              <a:lvl5pPr marL="2057400" indent="-228600">
                <a:spcBef>
                  <a:spcPct val="20000"/>
                </a:spcBef>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5pPr>
              <a:lvl6pPr marL="25146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6pPr>
              <a:lvl7pPr marL="29718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7pPr>
              <a:lvl8pPr marL="34290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8pPr>
              <a:lvl9pPr marL="3886200" indent="-228600" eaLnBrk="0" fontAlgn="base" hangingPunct="0">
                <a:spcBef>
                  <a:spcPct val="20000"/>
                </a:spcBef>
                <a:spcAft>
                  <a:spcPct val="0"/>
                </a:spcAft>
                <a:buClr>
                  <a:schemeClr val="tx2"/>
                </a:buClr>
                <a:buSzPct val="60000"/>
                <a:buFont typeface="Wingdings" panose="05000000000000000000" pitchFamily="2" charset="2"/>
                <a:buChar char="¡"/>
                <a:defRPr sz="1900">
                  <a:solidFill>
                    <a:schemeClr val="tx1"/>
                  </a:solidFill>
                  <a:latin typeface="Verdana" pitchFamily="34" charset="0"/>
                  <a:ea typeface="宋体" panose="02010600030101010101" pitchFamily="2" charset="-122"/>
                </a:defRPr>
              </a:lvl9pPr>
            </a:lstStyle>
            <a:p>
              <a:pPr>
                <a:buClrTx/>
                <a:buSzTx/>
                <a:buFontTx/>
                <a:buNone/>
              </a:pPr>
              <a:r>
                <a:rPr lang="zh-CN" altLang="en-US" sz="2400" b="1" dirty="0">
                  <a:solidFill>
                    <a:schemeClr val="bg1"/>
                  </a:solidFill>
                  <a:latin typeface="Times New Roman" panose="02020603050405020304" pitchFamily="18" charset="0"/>
                </a:rPr>
                <a:t>（</a:t>
              </a:r>
              <a:r>
                <a:rPr lang="en-US" altLang="zh-CN" sz="2400" b="1" dirty="0">
                  <a:solidFill>
                    <a:schemeClr val="bg1"/>
                  </a:solidFill>
                  <a:latin typeface="Times New Roman" panose="02020603050405020304" pitchFamily="18" charset="0"/>
                </a:rPr>
                <a:t>3</a:t>
              </a:r>
              <a:r>
                <a:rPr lang="zh-CN" altLang="en-US" sz="2400" b="1" dirty="0">
                  <a:solidFill>
                    <a:schemeClr val="bg1"/>
                  </a:solidFill>
                  <a:latin typeface="Times New Roman" panose="02020603050405020304" pitchFamily="18" charset="0"/>
                </a:rPr>
                <a:t>）规定进度</a:t>
              </a:r>
            </a:p>
          </p:txBody>
        </p:sp>
      </p:grpSp>
      <p:sp>
        <p:nvSpPr>
          <p:cNvPr id="19" name="灯片编号占位符 18"/>
          <p:cNvSpPr>
            <a:spLocks noGrp="1"/>
          </p:cNvSpPr>
          <p:nvPr>
            <p:ph type="sldNum" sz="quarter" idx="11"/>
          </p:nvPr>
        </p:nvSpPr>
        <p:spPr/>
        <p:txBody>
          <a:bodyPr/>
          <a:lstStyle/>
          <a:p>
            <a:fld id="{10EA594A-3D0D-4F31-8FE1-19C2C23DDD1C}" type="slidenum">
              <a:rPr lang="en-US" altLang="zh-CN" smtClean="0"/>
              <a:pPr/>
              <a:t>8</a:t>
            </a:fld>
            <a:endParaRPr lang="en-US" altLang="zh-CN"/>
          </a:p>
        </p:txBody>
      </p:sp>
    </p:spTree>
    <p:extLst>
      <p:ext uri="{BB962C8B-B14F-4D97-AF65-F5344CB8AC3E}">
        <p14:creationId xmlns="" xmlns:p14="http://schemas.microsoft.com/office/powerpoint/2010/main" val="496607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nodeType="afterGroup">
                            <p:stCondLst>
                              <p:cond delay="500"/>
                            </p:stCondLst>
                            <p:childTnLst>
                              <p:par>
                                <p:cTn id="11" presetID="53"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42910" y="1000108"/>
            <a:ext cx="7345362" cy="519113"/>
          </a:xfrm>
        </p:spPr>
        <p:txBody>
          <a:bodyPr/>
          <a:lstStyle/>
          <a:p>
            <a:pPr eaLnBrk="1" hangingPunct="1"/>
            <a:r>
              <a:rPr lang="en-US" altLang="zh-CN" sz="2800" b="1" dirty="0" smtClean="0">
                <a:solidFill>
                  <a:schemeClr val="tx2"/>
                </a:solidFill>
                <a:latin typeface="楷体_GB2312" pitchFamily="49" charset="-122"/>
                <a:ea typeface="楷体_GB2312" pitchFamily="49" charset="-122"/>
              </a:rPr>
              <a:t>8.1.6</a:t>
            </a:r>
            <a:r>
              <a:rPr lang="zh-CN" altLang="en-US" sz="2800" b="1" dirty="0" smtClean="0">
                <a:solidFill>
                  <a:schemeClr val="tx2"/>
                </a:solidFill>
                <a:latin typeface="楷体_GB2312" pitchFamily="49" charset="-122"/>
                <a:ea typeface="楷体_GB2312" pitchFamily="49" charset="-122"/>
              </a:rPr>
              <a:t>管理信息系统总体规划的步骤</a:t>
            </a:r>
          </a:p>
        </p:txBody>
      </p:sp>
      <p:sp>
        <p:nvSpPr>
          <p:cNvPr id="22531" name="Rectangle 3"/>
          <p:cNvSpPr>
            <a:spLocks noGrp="1" noChangeArrowheads="1"/>
          </p:cNvSpPr>
          <p:nvPr>
            <p:ph idx="1"/>
          </p:nvPr>
        </p:nvSpPr>
        <p:spPr>
          <a:xfrm>
            <a:off x="571472" y="1785926"/>
            <a:ext cx="8248678" cy="4308487"/>
          </a:xfrm>
        </p:spPr>
        <p:txBody>
          <a:bodyPr/>
          <a:lstStyle/>
          <a:p>
            <a:pPr marL="0" indent="0">
              <a:lnSpc>
                <a:spcPct val="80000"/>
              </a:lnSpc>
              <a:buNone/>
              <a:defRPr/>
            </a:pPr>
            <a:r>
              <a:rPr lang="en-US" altLang="zh-CN" sz="2400" b="1" dirty="0" smtClean="0"/>
              <a:t>(1)</a:t>
            </a:r>
            <a:r>
              <a:rPr lang="zh-CN" altLang="en-US" sz="2400" b="1" dirty="0" smtClean="0"/>
              <a:t> 确定总体规划的性质。明确管理信息系统总体规划的年限及具体的方法。</a:t>
            </a:r>
          </a:p>
          <a:p>
            <a:pPr marL="0" indent="0">
              <a:lnSpc>
                <a:spcPct val="80000"/>
              </a:lnSpc>
              <a:buNone/>
              <a:defRPr/>
            </a:pPr>
            <a:r>
              <a:rPr lang="en-US" altLang="zh-CN" sz="2400" b="1" dirty="0" smtClean="0"/>
              <a:t>(2)</a:t>
            </a:r>
            <a:r>
              <a:rPr lang="zh-CN" altLang="en-US" sz="2400" b="1" dirty="0" smtClean="0"/>
              <a:t>初步调查，收集相关信息。</a:t>
            </a:r>
          </a:p>
          <a:p>
            <a:pPr marL="0" indent="0">
              <a:lnSpc>
                <a:spcPct val="80000"/>
              </a:lnSpc>
              <a:buNone/>
              <a:defRPr/>
            </a:pPr>
            <a:r>
              <a:rPr lang="en-US" altLang="zh-CN" sz="2400" b="1" dirty="0" smtClean="0"/>
              <a:t>(3)</a:t>
            </a:r>
            <a:r>
              <a:rPr lang="zh-CN" altLang="en-US" sz="2400" b="1" dirty="0" smtClean="0"/>
              <a:t>进行总体战略分析。对管理信息系统的目标、开发方法、功能结构、计划活动、信息部门的情况、财务情况、风险度和政策等进行分析。</a:t>
            </a:r>
          </a:p>
          <a:p>
            <a:pPr marL="0" indent="0">
              <a:lnSpc>
                <a:spcPct val="80000"/>
              </a:lnSpc>
              <a:buNone/>
              <a:defRPr/>
            </a:pPr>
            <a:r>
              <a:rPr lang="en-US" altLang="zh-CN" sz="2400" b="1" dirty="0" smtClean="0"/>
              <a:t>(4)</a:t>
            </a:r>
            <a:r>
              <a:rPr lang="zh-CN" altLang="en-US" sz="2400" b="1" dirty="0" smtClean="0"/>
              <a:t>定义约束条件。根据企业的财务资源、人力及物力等方面的限制，定义管理信息系统的约束条件和政策。</a:t>
            </a:r>
            <a:endParaRPr lang="en-US" altLang="zh-CN" sz="2400" b="1" dirty="0" smtClean="0"/>
          </a:p>
          <a:p>
            <a:pPr marL="0" indent="0">
              <a:lnSpc>
                <a:spcPct val="80000"/>
              </a:lnSpc>
              <a:buNone/>
              <a:defRPr/>
            </a:pPr>
            <a:r>
              <a:rPr lang="en-US" altLang="zh-CN" sz="2400" b="1" dirty="0" smtClean="0"/>
              <a:t>(5</a:t>
            </a:r>
            <a:r>
              <a:rPr lang="zh-CN" altLang="en-US" sz="2400" b="1" dirty="0" smtClean="0"/>
              <a:t>）明确规划目标。确定管理信息系统的开发目标，明确管理信息系统应具有的功能、服务范围和质量等。</a:t>
            </a:r>
            <a:endParaRPr lang="en-US" altLang="zh-CN" sz="2400" b="1" dirty="0" smtClean="0"/>
          </a:p>
          <a:p>
            <a:pPr marL="0" indent="0">
              <a:lnSpc>
                <a:spcPct val="80000"/>
              </a:lnSpc>
              <a:buNone/>
              <a:defRPr/>
            </a:pPr>
            <a:r>
              <a:rPr lang="en-US" altLang="zh-CN" sz="2400" b="1" dirty="0" smtClean="0"/>
              <a:t>(6) </a:t>
            </a:r>
            <a:r>
              <a:rPr lang="zh-CN" altLang="en-US" sz="2400" b="1" dirty="0" smtClean="0"/>
              <a:t>提出未来的略图。给出管理信息系统的初步框架。</a:t>
            </a:r>
            <a:endParaRPr lang="en-US" altLang="zh-CN" sz="2400" b="1" dirty="0" smtClean="0"/>
          </a:p>
          <a:p>
            <a:pPr marL="0" indent="0">
              <a:lnSpc>
                <a:spcPct val="80000"/>
              </a:lnSpc>
              <a:buNone/>
              <a:defRPr/>
            </a:pPr>
            <a:r>
              <a:rPr lang="en-US" altLang="zh-CN" sz="2400" b="1" dirty="0" smtClean="0"/>
              <a:t>(7) </a:t>
            </a:r>
            <a:r>
              <a:rPr lang="zh-CN" altLang="en-US" sz="2400" b="1" dirty="0" smtClean="0"/>
              <a:t>选择开发方案、提出实施进度。</a:t>
            </a:r>
            <a:endParaRPr lang="en-US" altLang="zh-CN" sz="2400" b="1" dirty="0" smtClean="0"/>
          </a:p>
          <a:p>
            <a:pPr marL="0" indent="0">
              <a:lnSpc>
                <a:spcPct val="80000"/>
              </a:lnSpc>
              <a:buNone/>
              <a:defRPr/>
            </a:pPr>
            <a:r>
              <a:rPr lang="en-US" altLang="zh-CN" sz="2400" b="1" dirty="0" smtClean="0"/>
              <a:t>(8) </a:t>
            </a:r>
            <a:r>
              <a:rPr lang="zh-CN" altLang="en-US" sz="2400" b="1" dirty="0" smtClean="0"/>
              <a:t>通过总体规划。</a:t>
            </a:r>
          </a:p>
          <a:p>
            <a:pPr marL="0" indent="0">
              <a:lnSpc>
                <a:spcPct val="80000"/>
              </a:lnSpc>
              <a:buNone/>
              <a:defRPr/>
            </a:pPr>
            <a:endParaRPr lang="en-US" altLang="zh-CN" sz="2400" b="1" dirty="0" smtClean="0"/>
          </a:p>
          <a:p>
            <a:pPr marL="0" indent="0">
              <a:lnSpc>
                <a:spcPct val="80000"/>
              </a:lnSpc>
              <a:buNone/>
              <a:defRPr/>
            </a:pPr>
            <a:endParaRPr lang="en-US" altLang="zh-CN" sz="2400" b="1" dirty="0" smtClean="0"/>
          </a:p>
          <a:p>
            <a:pPr marL="0" indent="0">
              <a:lnSpc>
                <a:spcPct val="80000"/>
              </a:lnSpc>
              <a:buNone/>
              <a:defRPr/>
            </a:pPr>
            <a:endParaRPr lang="en-US" altLang="zh-CN" sz="2400" b="1" dirty="0" smtClean="0"/>
          </a:p>
          <a:p>
            <a:pPr marL="0" indent="0" eaLnBrk="1" hangingPunct="1">
              <a:lnSpc>
                <a:spcPct val="80000"/>
              </a:lnSpc>
              <a:buFont typeface="Wingdings" panose="05000000000000000000" pitchFamily="2" charset="2"/>
              <a:buNone/>
              <a:defRPr/>
            </a:pPr>
            <a:endParaRPr lang="zh-CN" altLang="en-US" sz="2400" b="1" dirty="0" smtClean="0"/>
          </a:p>
          <a:p>
            <a:pPr eaLnBrk="1" hangingPunct="1">
              <a:lnSpc>
                <a:spcPct val="80000"/>
              </a:lnSpc>
              <a:defRPr/>
            </a:pPr>
            <a:endParaRPr lang="zh-CN" altLang="en-US" sz="2400" b="1" dirty="0" smtClean="0"/>
          </a:p>
          <a:p>
            <a:pPr>
              <a:spcBef>
                <a:spcPct val="0"/>
              </a:spcBef>
              <a:buClrTx/>
              <a:buSzTx/>
              <a:buFontTx/>
              <a:buNone/>
              <a:defRPr/>
            </a:pPr>
            <a:endParaRPr lang="zh-CN" altLang="en-US" sz="2400" b="1" dirty="0" smtClean="0">
              <a:latin typeface="宋体" pitchFamily="2" charset="-122"/>
            </a:endParaRPr>
          </a:p>
          <a:p>
            <a:pPr eaLnBrk="1" hangingPunct="1">
              <a:lnSpc>
                <a:spcPct val="80000"/>
              </a:lnSpc>
              <a:defRPr/>
            </a:pPr>
            <a:endParaRPr lang="zh-CN" altLang="en-US" sz="2400" b="1" dirty="0" smtClean="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9</a:t>
            </a:fld>
            <a:endParaRPr lang="en-US" altLang="zh-CN"/>
          </a:p>
        </p:txBody>
      </p:sp>
    </p:spTree>
    <p:extLst>
      <p:ext uri="{BB962C8B-B14F-4D97-AF65-F5344CB8AC3E}">
        <p14:creationId xmlns="" xmlns:p14="http://schemas.microsoft.com/office/powerpoint/2010/main" val="2111202550"/>
      </p:ext>
    </p:extLst>
  </p:cSld>
  <p:clrMapOvr>
    <a:masterClrMapping/>
  </p:clrMapOvr>
  <p:timing>
    <p:tnLst>
      <p:par>
        <p:cTn id="1" dur="indefinite" restart="never" nodeType="tmRoot"/>
      </p:par>
    </p:tnLst>
  </p:timing>
</p:sld>
</file>

<file path=ppt/theme/theme1.xml><?xml version="1.0" encoding="utf-8"?>
<a:theme xmlns:a="http://schemas.openxmlformats.org/drawingml/2006/main" name="逻辑图1">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逻辑图1</Template>
  <TotalTime>2233</TotalTime>
  <Words>2759</Words>
  <Application>Microsoft Office PowerPoint</Application>
  <PresentationFormat>全屏显示(4:3)</PresentationFormat>
  <Paragraphs>435</Paragraphs>
  <Slides>58</Slides>
  <Notes>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58</vt:i4>
      </vt:variant>
    </vt:vector>
  </HeadingPairs>
  <TitlesOfParts>
    <vt:vector size="61" baseType="lpstr">
      <vt:lpstr>逻辑图1</vt:lpstr>
      <vt:lpstr>绘图</vt:lpstr>
      <vt:lpstr>文档</vt:lpstr>
      <vt:lpstr>信息系统总体规划</vt:lpstr>
      <vt:lpstr>目   录  </vt:lpstr>
      <vt:lpstr>8.1管理信息系统总体规划概述</vt:lpstr>
      <vt:lpstr>幻灯片 4</vt:lpstr>
      <vt:lpstr>8.1.2管理信息系统总体规划的任务</vt:lpstr>
      <vt:lpstr>8.1.3管理信息系统总体规划的特点</vt:lpstr>
      <vt:lpstr>8.1.4 管理信息系统总体规划的原则</vt:lpstr>
      <vt:lpstr>管理信息系统总体规划的组织</vt:lpstr>
      <vt:lpstr>8.1.6管理信息系统总体规划的步骤</vt:lpstr>
      <vt:lpstr>8.1.7管理信息系统总体规划的技术成果</vt:lpstr>
      <vt:lpstr>8.2 管理信息系统总体规划的方法</vt:lpstr>
      <vt:lpstr>8.2.1关键成功因素法</vt:lpstr>
      <vt:lpstr>幻灯片 13</vt:lpstr>
      <vt:lpstr>关键成功因素举例 </vt:lpstr>
      <vt:lpstr>CSF方法的步骤</vt:lpstr>
      <vt:lpstr>幻灯片 16</vt:lpstr>
      <vt:lpstr>树枝因果图</vt:lpstr>
      <vt:lpstr>幻灯片 18</vt:lpstr>
      <vt:lpstr>关键成功因素法举例</vt:lpstr>
      <vt:lpstr>关键成功因素法举例</vt:lpstr>
      <vt:lpstr>关键成功因素法的特点</vt:lpstr>
      <vt:lpstr>8.2 管理信息系统总体规划的方法</vt:lpstr>
      <vt:lpstr>幻灯片 23</vt:lpstr>
      <vt:lpstr>战略目标集转化法的步骤</vt:lpstr>
      <vt:lpstr>战略目标集转化法的特点</vt:lpstr>
      <vt:lpstr>8.2 管理信息系统总体规划的方法</vt:lpstr>
      <vt:lpstr>8.2.3企业系统规划法</vt:lpstr>
      <vt:lpstr>企业系统规划法的基本思想和过程</vt:lpstr>
      <vt:lpstr>(1) BSP法的作用</vt:lpstr>
      <vt:lpstr>(2) BSP方法的工作步骤</vt:lpstr>
      <vt:lpstr>① 准备工作</vt:lpstr>
      <vt:lpstr>② 定义企业管理目标</vt:lpstr>
      <vt:lpstr>③ 识别管理功能</vt:lpstr>
      <vt:lpstr>③ 识别管理功能</vt:lpstr>
      <vt:lpstr>④ 定义企业过程</vt:lpstr>
      <vt:lpstr>⑤ 定义数据类</vt:lpstr>
      <vt:lpstr>⑥ 设计管理信息系统结构</vt:lpstr>
      <vt:lpstr>幻灯片 38</vt:lpstr>
      <vt:lpstr>a.划分子系统的步骤</vt:lpstr>
      <vt:lpstr>幻灯片 40</vt:lpstr>
      <vt:lpstr>a.划分子系统的步骤</vt:lpstr>
      <vt:lpstr>幻灯片 42</vt:lpstr>
      <vt:lpstr>a.划分子系统的步骤</vt:lpstr>
      <vt:lpstr>幻灯片 44</vt:lpstr>
      <vt:lpstr>b.确定子系统实施顺序</vt:lpstr>
      <vt:lpstr>8.2 管理信息系统总体规划的方法</vt:lpstr>
      <vt:lpstr>8.2.4 三种系统规划方法的比较</vt:lpstr>
      <vt:lpstr>8.3 可行性研究</vt:lpstr>
      <vt:lpstr>8.3.1信息系统的初步调查</vt:lpstr>
      <vt:lpstr>8.3 可行性研究</vt:lpstr>
      <vt:lpstr>8.3.2可行性研究的内容</vt:lpstr>
      <vt:lpstr>⑴ 技术可行性</vt:lpstr>
      <vt:lpstr>⑵ 经济可行性</vt:lpstr>
      <vt:lpstr>⑶ 社会可行性</vt:lpstr>
      <vt:lpstr>8.3 可行性研究</vt:lpstr>
      <vt:lpstr>8.3.3 可行性研究报告</vt:lpstr>
      <vt:lpstr>8.3 可行性研究</vt:lpstr>
      <vt:lpstr>幻灯片 58</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dell</dc:creator>
  <cp:lastModifiedBy>HP</cp:lastModifiedBy>
  <cp:revision>216</cp:revision>
  <dcterms:created xsi:type="dcterms:W3CDTF">2015-12-05T07:56:49Z</dcterms:created>
  <dcterms:modified xsi:type="dcterms:W3CDTF">2017-11-30T06:43:09Z</dcterms:modified>
</cp:coreProperties>
</file>