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7"/>
  </p:notesMasterIdLst>
  <p:sldIdLst>
    <p:sldId id="310" r:id="rId2"/>
    <p:sldId id="338" r:id="rId3"/>
    <p:sldId id="363" r:id="rId4"/>
    <p:sldId id="364" r:id="rId5"/>
    <p:sldId id="365" r:id="rId6"/>
    <p:sldId id="366" r:id="rId7"/>
    <p:sldId id="367" r:id="rId8"/>
    <p:sldId id="368" r:id="rId9"/>
    <p:sldId id="369" r:id="rId10"/>
    <p:sldId id="370" r:id="rId11"/>
    <p:sldId id="371" r:id="rId12"/>
    <p:sldId id="372" r:id="rId13"/>
    <p:sldId id="373" r:id="rId14"/>
    <p:sldId id="374" r:id="rId15"/>
    <p:sldId id="375" r:id="rId16"/>
    <p:sldId id="376" r:id="rId17"/>
    <p:sldId id="547" r:id="rId18"/>
    <p:sldId id="548" r:id="rId19"/>
    <p:sldId id="549" r:id="rId20"/>
    <p:sldId id="550" r:id="rId21"/>
    <p:sldId id="551" r:id="rId22"/>
    <p:sldId id="377" r:id="rId23"/>
    <p:sldId id="378" r:id="rId24"/>
    <p:sldId id="379" r:id="rId25"/>
    <p:sldId id="380" r:id="rId26"/>
    <p:sldId id="381" r:id="rId27"/>
    <p:sldId id="382" r:id="rId28"/>
    <p:sldId id="383" r:id="rId29"/>
    <p:sldId id="384" r:id="rId30"/>
    <p:sldId id="385" r:id="rId31"/>
    <p:sldId id="386" r:id="rId32"/>
    <p:sldId id="387" r:id="rId33"/>
    <p:sldId id="388" r:id="rId34"/>
    <p:sldId id="389" r:id="rId35"/>
    <p:sldId id="390" r:id="rId36"/>
    <p:sldId id="503" r:id="rId37"/>
    <p:sldId id="504" r:id="rId38"/>
    <p:sldId id="506" r:id="rId39"/>
    <p:sldId id="507" r:id="rId40"/>
    <p:sldId id="508" r:id="rId41"/>
    <p:sldId id="509" r:id="rId42"/>
    <p:sldId id="510" r:id="rId43"/>
    <p:sldId id="511" r:id="rId44"/>
    <p:sldId id="512" r:id="rId45"/>
    <p:sldId id="513" r:id="rId46"/>
    <p:sldId id="514" r:id="rId47"/>
    <p:sldId id="515" r:id="rId48"/>
    <p:sldId id="516" r:id="rId49"/>
    <p:sldId id="517" r:id="rId50"/>
    <p:sldId id="518" r:id="rId51"/>
    <p:sldId id="519" r:id="rId52"/>
    <p:sldId id="520" r:id="rId53"/>
    <p:sldId id="521" r:id="rId54"/>
    <p:sldId id="522" r:id="rId55"/>
    <p:sldId id="391" r:id="rId56"/>
    <p:sldId id="392" r:id="rId57"/>
    <p:sldId id="535" r:id="rId58"/>
    <p:sldId id="393" r:id="rId59"/>
    <p:sldId id="394" r:id="rId60"/>
    <p:sldId id="395" r:id="rId61"/>
    <p:sldId id="396" r:id="rId62"/>
    <p:sldId id="397" r:id="rId63"/>
    <p:sldId id="398" r:id="rId64"/>
    <p:sldId id="399" r:id="rId65"/>
    <p:sldId id="400" r:id="rId66"/>
    <p:sldId id="401" r:id="rId67"/>
    <p:sldId id="552" r:id="rId68"/>
    <p:sldId id="540" r:id="rId69"/>
    <p:sldId id="541" r:id="rId70"/>
    <p:sldId id="542" r:id="rId71"/>
    <p:sldId id="543" r:id="rId72"/>
    <p:sldId id="544" r:id="rId73"/>
    <p:sldId id="539" r:id="rId74"/>
    <p:sldId id="404" r:id="rId75"/>
    <p:sldId id="553" r:id="rId76"/>
    <p:sldId id="525" r:id="rId77"/>
    <p:sldId id="407" r:id="rId78"/>
    <p:sldId id="408" r:id="rId79"/>
    <p:sldId id="409" r:id="rId80"/>
    <p:sldId id="410" r:id="rId81"/>
    <p:sldId id="411" r:id="rId82"/>
    <p:sldId id="412" r:id="rId83"/>
    <p:sldId id="413" r:id="rId84"/>
    <p:sldId id="414" r:id="rId85"/>
    <p:sldId id="415" r:id="rId86"/>
    <p:sldId id="416" r:id="rId87"/>
    <p:sldId id="417" r:id="rId88"/>
    <p:sldId id="418" r:id="rId89"/>
    <p:sldId id="419" r:id="rId90"/>
    <p:sldId id="420" r:id="rId91"/>
    <p:sldId id="421" r:id="rId92"/>
    <p:sldId id="422" r:id="rId93"/>
    <p:sldId id="423" r:id="rId94"/>
    <p:sldId id="424" r:id="rId95"/>
    <p:sldId id="425" r:id="rId96"/>
    <p:sldId id="426" r:id="rId97"/>
    <p:sldId id="427" r:id="rId98"/>
    <p:sldId id="428" r:id="rId99"/>
    <p:sldId id="429" r:id="rId100"/>
    <p:sldId id="430" r:id="rId101"/>
    <p:sldId id="431" r:id="rId102"/>
    <p:sldId id="432" r:id="rId103"/>
    <p:sldId id="433" r:id="rId104"/>
    <p:sldId id="434" r:id="rId105"/>
    <p:sldId id="435" r:id="rId106"/>
    <p:sldId id="436" r:id="rId107"/>
    <p:sldId id="437" r:id="rId108"/>
    <p:sldId id="438" r:id="rId109"/>
    <p:sldId id="439" r:id="rId110"/>
    <p:sldId id="440" r:id="rId111"/>
    <p:sldId id="441" r:id="rId112"/>
    <p:sldId id="442" r:id="rId113"/>
    <p:sldId id="443" r:id="rId114"/>
    <p:sldId id="444" r:id="rId115"/>
    <p:sldId id="445" r:id="rId116"/>
    <p:sldId id="446" r:id="rId117"/>
    <p:sldId id="447" r:id="rId118"/>
    <p:sldId id="448" r:id="rId119"/>
    <p:sldId id="449" r:id="rId120"/>
    <p:sldId id="450" r:id="rId121"/>
    <p:sldId id="451" r:id="rId122"/>
    <p:sldId id="452" r:id="rId123"/>
    <p:sldId id="453" r:id="rId124"/>
    <p:sldId id="454" r:id="rId125"/>
    <p:sldId id="455" r:id="rId126"/>
    <p:sldId id="456" r:id="rId127"/>
    <p:sldId id="457" r:id="rId128"/>
    <p:sldId id="458" r:id="rId129"/>
    <p:sldId id="459" r:id="rId130"/>
    <p:sldId id="460" r:id="rId131"/>
    <p:sldId id="461" r:id="rId132"/>
    <p:sldId id="462" r:id="rId133"/>
    <p:sldId id="463" r:id="rId134"/>
    <p:sldId id="464" r:id="rId135"/>
    <p:sldId id="465" r:id="rId136"/>
    <p:sldId id="466" r:id="rId137"/>
    <p:sldId id="467" r:id="rId138"/>
    <p:sldId id="468" r:id="rId139"/>
    <p:sldId id="469" r:id="rId140"/>
    <p:sldId id="470" r:id="rId141"/>
    <p:sldId id="471" r:id="rId142"/>
    <p:sldId id="472" r:id="rId143"/>
    <p:sldId id="473" r:id="rId144"/>
    <p:sldId id="474" r:id="rId145"/>
    <p:sldId id="342" r:id="rId1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8603" autoAdjust="0"/>
    <p:restoredTop sz="69330" autoAdjust="0"/>
  </p:normalViewPr>
  <p:slideViewPr>
    <p:cSldViewPr>
      <p:cViewPr varScale="1">
        <p:scale>
          <a:sx n="78" d="100"/>
          <a:sy n="78" d="100"/>
        </p:scale>
        <p:origin x="-2550"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B602BE-71A8-4323-9BFF-DCF5E3064325}" type="datetimeFigureOut">
              <a:rPr lang="zh-CN" altLang="en-US" smtClean="0"/>
              <a:pPr/>
              <a:t>2017/11/30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1108E1-CDCB-4E8C-99DE-1BD32F1386A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dirty="0" smtClean="0"/>
          </a:p>
        </p:txBody>
      </p:sp>
      <p:sp>
        <p:nvSpPr>
          <p:cNvPr id="225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E06EFBA-BCC1-4006-8E3B-D92822F1F974}" type="slidenum">
              <a:rPr lang="zh-CN" altLang="en-US" smtClean="0">
                <a:ea typeface="宋体" pitchFamily="2" charset="-122"/>
              </a:rPr>
              <a:pPr/>
              <a:t>1</a:t>
            </a:fld>
            <a:endParaRPr lang="zh-CN" altLang="en-US" smtClean="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dirty="0" smtClean="0"/>
              <a:t> </a:t>
            </a:r>
            <a:r>
              <a:rPr lang="zh-CN" altLang="en-US" sz="1200" b="1" dirty="0" smtClean="0">
                <a:ea typeface="楷体_GB2312" pitchFamily="49" charset="-122"/>
              </a:rPr>
              <a:t>在面向对象法中，程序和数据是封装在一起的，对象作为一个实体，其操作隐藏在行为中，其状态由对象的“属性”来描述，并且只能通过对象中的“行为”来改变，外界一无所知。封装性是一种信息隐藏技术，是面向对象法的基础。</a:t>
            </a:r>
            <a:endParaRPr lang="zh-CN" alt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74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3</a:t>
            </a:fld>
            <a:endParaRPr lang="zh-CN" altLang="en-US"/>
          </a:p>
        </p:txBody>
      </p:sp>
    </p:spTree>
    <p:extLst>
      <p:ext uri="{BB962C8B-B14F-4D97-AF65-F5344CB8AC3E}">
        <p14:creationId xmlns="" xmlns:p14="http://schemas.microsoft.com/office/powerpoint/2010/main" val="659111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1" dirty="0" smtClean="0"/>
              <a:t>目前，该类方法仍不失为一种有        效的信息系统开发方法。</a:t>
            </a:r>
            <a:endParaRPr lang="zh-CN" alt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24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0AE7EC-6410-44E1-9A4A-4F444784FFEE}" type="slidenum">
              <a:rPr lang="en-US" altLang="zh-CN"/>
              <a:pPr/>
              <a:t>37</a:t>
            </a:fld>
            <a:endParaRPr lang="en-US" altLang="zh-CN"/>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14400" y="4343400"/>
            <a:ext cx="5029200" cy="411480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生命周期法：按照信息系统的生命周期，有步骤，分阶段地进行系统开发的方法，叫做信息系统开发的生命周期法。一般地，生命周期法将系统开发过程划分为四个阶段：系统分析阶段，系统设计阶段，系统实施阶段，系统运行与维护阶段。</a:t>
            </a:r>
          </a:p>
          <a:p>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001F47-6094-4BCA-92DB-F6521243E8BD}" type="slidenum">
              <a:rPr lang="en-US" altLang="zh-CN"/>
              <a:pPr/>
              <a:t>57</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r>
              <a:rPr lang="zh-CN" altLang="en-US"/>
              <a:t>学</a:t>
            </a:r>
            <a:r>
              <a:rPr lang="en-US" altLang="zh-CN"/>
              <a:t>VC</a:t>
            </a:r>
            <a:r>
              <a:rPr lang="zh-CN" altLang="en-US"/>
              <a:t>的痛苦经历，可怕的</a:t>
            </a:r>
            <a:r>
              <a:rPr lang="en-US" altLang="zh-CN"/>
              <a:t>MSDN</a:t>
            </a:r>
            <a:r>
              <a:rPr lang="zh-CN" altLang="en-US"/>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70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lvl="1" indent="-342900">
              <a:buClr>
                <a:schemeClr val="hlink"/>
              </a:buClr>
              <a:buNone/>
            </a:pPr>
            <a:r>
              <a:rPr lang="zh-CN" altLang="en-GB" sz="2000" dirty="0" smtClean="0"/>
              <a:t>继承是软件重用的一个基本机制。当通过继承定义一个新类时，新类获得了已存在类的域和行为。新类称为子类，而已存在类称为超类或父类。子类又可以是其他类的父类。这就形成了继承层次结构（图</a:t>
            </a:r>
            <a:r>
              <a:rPr lang="en-GB" altLang="zh-CN" sz="2000" dirty="0" smtClean="0"/>
              <a:t>a, b)</a:t>
            </a:r>
            <a:endParaRPr lang="en-US" altLang="zh-CN" sz="2000" dirty="0" smtClean="0"/>
          </a:p>
          <a:p>
            <a:pPr>
              <a:buNone/>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72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pic>
        <p:nvPicPr>
          <p:cNvPr id="3092" name="Picture 20"/>
          <p:cNvPicPr>
            <a:picLocks noChangeAspect="1" noChangeArrowheads="1"/>
          </p:cNvPicPr>
          <p:nvPr/>
        </p:nvPicPr>
        <p:blipFill>
          <a:blip r:embed="rId2" cstate="print"/>
          <a:srcRect/>
          <a:stretch>
            <a:fillRect/>
          </a:stretch>
        </p:blipFill>
        <p:spPr bwMode="auto">
          <a:xfrm>
            <a:off x="0" y="0"/>
            <a:ext cx="9144000" cy="5373688"/>
          </a:xfrm>
          <a:prstGeom prst="rect">
            <a:avLst/>
          </a:prstGeom>
          <a:noFill/>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3EBC3231-6E2E-42FD-B814-F1982C9EDB0B}"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75B78F43-6D9E-40F3-AFF4-6AC9E804E7B9}"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52525"/>
            <a:ext cx="8229600" cy="5248275"/>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5867400" y="6461125"/>
            <a:ext cx="2895600" cy="320675"/>
          </a:xfrm>
        </p:spPr>
        <p:txBody>
          <a:bodyPr/>
          <a:lstStyle>
            <a:lvl1pPr>
              <a:defRPr/>
            </a:lvl1pPr>
          </a:lstStyle>
          <a:p>
            <a:r>
              <a:rPr lang="en-US" altLang="zh-CN"/>
              <a:t>Company Logo</a:t>
            </a:r>
          </a:p>
        </p:txBody>
      </p:sp>
      <p:sp>
        <p:nvSpPr>
          <p:cNvPr id="5" name="灯片编号占位符 4"/>
          <p:cNvSpPr>
            <a:spLocks noGrp="1"/>
          </p:cNvSpPr>
          <p:nvPr>
            <p:ph type="sldNum" sz="quarter" idx="11"/>
          </p:nvPr>
        </p:nvSpPr>
        <p:spPr>
          <a:xfrm>
            <a:off x="3505200" y="6461125"/>
            <a:ext cx="2133600" cy="320675"/>
          </a:xfrm>
        </p:spPr>
        <p:txBody>
          <a:bodyPr/>
          <a:lstStyle>
            <a:lvl1pPr>
              <a:defRPr/>
            </a:lvl1pPr>
          </a:lstStyle>
          <a:p>
            <a:fld id="{B5D3F279-5A12-4697-BDE3-EE8B6AC4AA7D}" type="slidenum">
              <a:rPr lang="en-US" altLang="zh-CN"/>
              <a:pPr/>
              <a:t>‹#›</a:t>
            </a:fld>
            <a:endParaRPr lang="en-US" altLang="zh-CN"/>
          </a:p>
        </p:txBody>
      </p:sp>
      <p:sp>
        <p:nvSpPr>
          <p:cNvPr id="6" name="日期占位符 5"/>
          <p:cNvSpPr>
            <a:spLocks noGrp="1"/>
          </p:cNvSpPr>
          <p:nvPr>
            <p:ph type="dt" sz="half" idx="12"/>
          </p:nvPr>
        </p:nvSpPr>
        <p:spPr>
          <a:xfrm>
            <a:off x="14288" y="838200"/>
            <a:ext cx="8458200" cy="228600"/>
          </a:xfrm>
        </p:spPr>
        <p:txBody>
          <a:bodyPr/>
          <a:lstStyle>
            <a:lvl1pPr>
              <a:defRPr/>
            </a:lvl1pPr>
          </a:lstStyle>
          <a:p>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70013" y="301625"/>
            <a:ext cx="7313612"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370013" y="1827213"/>
            <a:ext cx="7313612"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370013" y="3960813"/>
            <a:ext cx="7313612"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fld id="{A1C6231A-2345-408C-A219-0990F9B442E9}" type="slidenum">
              <a:rPr lang="en-US" altLang="zh-CN"/>
              <a:pPr/>
              <a:t>‹#›</a:t>
            </a:fld>
            <a:endParaRPr lang="en-US" altLang="zh-CN"/>
          </a:p>
        </p:txBody>
      </p:sp>
    </p:spTree>
    <p:extLst>
      <p:ext uri="{BB962C8B-B14F-4D97-AF65-F5344CB8AC3E}">
        <p14:creationId xmlns="" xmlns:p14="http://schemas.microsoft.com/office/powerpoint/2010/main" val="297527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10EA594A-3D0D-4F31-8FE1-19C2C23DDD1C}"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1A89BBC3-8438-453A-99B3-3AC7DCF39091}"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1BDA0CD6-A870-4020-B8C6-959F39B01DF3}"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en-US" altLang="zh-CN"/>
              <a:t>Company Logo</a:t>
            </a:r>
          </a:p>
        </p:txBody>
      </p:sp>
      <p:sp>
        <p:nvSpPr>
          <p:cNvPr id="8" name="灯片编号占位符 7"/>
          <p:cNvSpPr>
            <a:spLocks noGrp="1"/>
          </p:cNvSpPr>
          <p:nvPr>
            <p:ph type="sldNum" sz="quarter" idx="11"/>
          </p:nvPr>
        </p:nvSpPr>
        <p:spPr/>
        <p:txBody>
          <a:bodyPr/>
          <a:lstStyle>
            <a:lvl1pPr>
              <a:defRPr/>
            </a:lvl1pPr>
          </a:lstStyle>
          <a:p>
            <a:fld id="{29EC006E-1DE0-4213-90B6-84595D40E855}"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en-US" altLang="zh-CN"/>
              <a:t>Company Logo</a:t>
            </a:r>
          </a:p>
        </p:txBody>
      </p:sp>
      <p:sp>
        <p:nvSpPr>
          <p:cNvPr id="4" name="灯片编号占位符 3"/>
          <p:cNvSpPr>
            <a:spLocks noGrp="1"/>
          </p:cNvSpPr>
          <p:nvPr>
            <p:ph type="sldNum" sz="quarter" idx="11"/>
          </p:nvPr>
        </p:nvSpPr>
        <p:spPr/>
        <p:txBody>
          <a:bodyPr/>
          <a:lstStyle>
            <a:lvl1pPr>
              <a:defRPr/>
            </a:lvl1pPr>
          </a:lstStyle>
          <a:p>
            <a:fld id="{7F0780F8-46A9-462D-B35B-E94D138A1491}"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a:t>Company Logo</a:t>
            </a:r>
          </a:p>
        </p:txBody>
      </p:sp>
      <p:sp>
        <p:nvSpPr>
          <p:cNvPr id="3" name="灯片编号占位符 2"/>
          <p:cNvSpPr>
            <a:spLocks noGrp="1"/>
          </p:cNvSpPr>
          <p:nvPr>
            <p:ph type="sldNum" sz="quarter" idx="11"/>
          </p:nvPr>
        </p:nvSpPr>
        <p:spPr/>
        <p:txBody>
          <a:bodyPr/>
          <a:lstStyle>
            <a:lvl1pPr>
              <a:defRPr/>
            </a:lvl1pPr>
          </a:lstStyle>
          <a:p>
            <a:fld id="{E1205A77-1CFA-49A9-ACD2-09F86F1A3BEA}"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3183AA7F-A7BA-4F4F-9DC2-F1F61B7A799A}"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6C7ED8C7-8B2F-4369-A909-E5B8F584E07A}"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w="9525">
            <a:noFill/>
            <a:miter lim="800000"/>
            <a:headEnd/>
            <a:tailEnd/>
          </a:ln>
          <a:effectLst/>
        </p:spPr>
        <p:txBody>
          <a:bodyPr wrap="none" anchor="ctr"/>
          <a:lstStyle/>
          <a:p>
            <a:endParaRPr lang="zh-CN" altLang="en-US"/>
          </a:p>
        </p:txBody>
      </p:sp>
      <p:sp>
        <p:nvSpPr>
          <p:cNvPr id="1027" name="Rectangle 3"/>
          <p:cNvSpPr>
            <a:spLocks noGrp="1" noChangeArrowheads="1"/>
          </p:cNvSpPr>
          <p:nvPr>
            <p:ph type="body" idx="1"/>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pitchFamily="2" charset="-122"/>
              </a:defRPr>
            </a:lvl1pPr>
          </a:lstStyle>
          <a:p>
            <a:r>
              <a:rPr lang="en-US" altLang="zh-CN"/>
              <a:t>Company Logo</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pitchFamily="2" charset="-122"/>
              </a:defRPr>
            </a:lvl1pPr>
          </a:lstStyle>
          <a:p>
            <a:fld id="{DB654F7F-C0D2-4F21-8DB4-880F6C1C763F}" type="slidenum">
              <a:rPr lang="en-US" altLang="zh-CN"/>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40" name="Text Box 16"/>
          <p:cNvSpPr txBox="1">
            <a:spLocks noChangeArrowheads="1"/>
          </p:cNvSpPr>
          <p:nvPr/>
        </p:nvSpPr>
        <p:spPr bwMode="gray">
          <a:xfrm>
            <a:off x="0" y="838200"/>
            <a:ext cx="9144000" cy="244475"/>
          </a:xfrm>
          <a:prstGeom prst="rect">
            <a:avLst/>
          </a:prstGeom>
          <a:solidFill>
            <a:schemeClr val="accent2"/>
          </a:solidFill>
          <a:ln w="9525">
            <a:noFill/>
            <a:miter lim="800000"/>
            <a:headEnd/>
            <a:tailEnd/>
          </a:ln>
          <a:effectLst/>
        </p:spPr>
        <p:txBody>
          <a:bodyPr>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pitchFamily="2"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slide" Target="slide62.xml"/><Relationship Id="rId3" Type="http://schemas.openxmlformats.org/officeDocument/2006/relationships/slide" Target="slide80.xml"/><Relationship Id="rId7" Type="http://schemas.openxmlformats.org/officeDocument/2006/relationships/slide" Target="slide92.xml"/><Relationship Id="rId2" Type="http://schemas.openxmlformats.org/officeDocument/2006/relationships/slide" Target="slide77.xml"/><Relationship Id="rId1" Type="http://schemas.openxmlformats.org/officeDocument/2006/relationships/slideLayout" Target="../slideLayouts/slideLayout13.xml"/><Relationship Id="rId6" Type="http://schemas.openxmlformats.org/officeDocument/2006/relationships/slide" Target="slide91.xml"/><Relationship Id="rId5" Type="http://schemas.openxmlformats.org/officeDocument/2006/relationships/slide" Target="slide86.xml"/><Relationship Id="rId4" Type="http://schemas.openxmlformats.org/officeDocument/2006/relationships/slide" Target="slide85.xml"/></Relationships>
</file>

<file path=ppt/slides/_rels/slide101.xml.rels><?xml version="1.0" encoding="UTF-8" standalone="yes"?>
<Relationships xmlns="http://schemas.openxmlformats.org/package/2006/relationships"><Relationship Id="rId3" Type="http://schemas.openxmlformats.org/officeDocument/2006/relationships/slide" Target="slide79.xml"/><Relationship Id="rId2" Type="http://schemas.openxmlformats.org/officeDocument/2006/relationships/slide" Target="slide78.xml"/><Relationship Id="rId1" Type="http://schemas.openxmlformats.org/officeDocument/2006/relationships/slideLayout" Target="../slideLayouts/slideLayout13.xml"/><Relationship Id="rId4" Type="http://schemas.openxmlformats.org/officeDocument/2006/relationships/slide" Target="slide68.xml"/></Relationships>
</file>

<file path=ppt/slides/_rels/slide102.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slide" Target="slide81.xml"/><Relationship Id="rId1" Type="http://schemas.openxmlformats.org/officeDocument/2006/relationships/slideLayout" Target="../slideLayouts/slideLayout13.xml"/><Relationship Id="rId6" Type="http://schemas.openxmlformats.org/officeDocument/2006/relationships/slide" Target="slide68.xml"/><Relationship Id="rId5" Type="http://schemas.openxmlformats.org/officeDocument/2006/relationships/slide" Target="slide84.xml"/><Relationship Id="rId4" Type="http://schemas.openxmlformats.org/officeDocument/2006/relationships/slide" Target="slide83.xml"/></Relationships>
</file>

<file path=ppt/slides/_rels/slide103.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80.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slide" Target="slide87.xml"/><Relationship Id="rId1" Type="http://schemas.openxmlformats.org/officeDocument/2006/relationships/slideLayout" Target="../slideLayouts/slideLayout13.xml"/><Relationship Id="rId4" Type="http://schemas.openxmlformats.org/officeDocument/2006/relationships/slide" Target="slide68.xml"/></Relationships>
</file>

<file path=ppt/slides/_rels/slide109.xml.rels><?xml version="1.0" encoding="UTF-8" standalone="yes"?>
<Relationships xmlns="http://schemas.openxmlformats.org/package/2006/relationships"><Relationship Id="rId3" Type="http://schemas.openxmlformats.org/officeDocument/2006/relationships/slide" Target="slide88.xml"/><Relationship Id="rId2" Type="http://schemas.openxmlformats.org/officeDocument/2006/relationships/audio" Target="../media/audio3.wav"/><Relationship Id="rId1" Type="http://schemas.openxmlformats.org/officeDocument/2006/relationships/slideLayout" Target="../slideLayouts/slideLayout13.xml"/><Relationship Id="rId4" Type="http://schemas.openxmlformats.org/officeDocument/2006/relationships/slide" Target="slide86.xml"/></Relationships>
</file>

<file path=ppt/slides/_rels/slide1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audio" Target="../media/audio3.wav"/><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audio" Target="../media/audio3.wav"/><Relationship Id="rId1" Type="http://schemas.openxmlformats.org/officeDocument/2006/relationships/slideLayout" Target="../slideLayouts/slideLayout13.xml"/><Relationship Id="rId4" Type="http://schemas.openxmlformats.org/officeDocument/2006/relationships/slide" Target="slide79.xml"/></Relationships>
</file>

<file path=ppt/slides/_rels/slide112.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audio" Target="../media/audio3.wav"/><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6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97.xml"/><Relationship Id="rId7" Type="http://schemas.openxmlformats.org/officeDocument/2006/relationships/slide" Target="slide101.xml"/><Relationship Id="rId2" Type="http://schemas.openxmlformats.org/officeDocument/2006/relationships/slide" Target="slide96.xml"/><Relationship Id="rId1" Type="http://schemas.openxmlformats.org/officeDocument/2006/relationships/slideLayout" Target="../slideLayouts/slideLayout2.xml"/><Relationship Id="rId6" Type="http://schemas.openxmlformats.org/officeDocument/2006/relationships/slide" Target="slide100.xml"/><Relationship Id="rId5" Type="http://schemas.openxmlformats.org/officeDocument/2006/relationships/slide" Target="slide99.xml"/><Relationship Id="rId4" Type="http://schemas.openxmlformats.org/officeDocument/2006/relationships/slide" Target="slide98.xml"/></Relationships>
</file>

<file path=ppt/slides/_rels/slide123.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slide" Target="slide113.xml"/><Relationship Id="rId4" Type="http://schemas.openxmlformats.org/officeDocument/2006/relationships/slide" Target="slide10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slide" Target="slide11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0.xml"/><Relationship Id="rId1" Type="http://schemas.openxmlformats.org/officeDocument/2006/relationships/slideLayout" Target="../slideLayouts/slideLayout2.xml"/><Relationship Id="rId5" Type="http://schemas.openxmlformats.org/officeDocument/2006/relationships/slide" Target="slide28.xml"/><Relationship Id="rId4" Type="http://schemas.openxmlformats.org/officeDocument/2006/relationships/slide" Target="slide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6.xml"/><Relationship Id="rId7" Type="http://schemas.openxmlformats.org/officeDocument/2006/relationships/slide" Target="slide1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3.xml"/><Relationship Id="rId4" Type="http://schemas.openxmlformats.org/officeDocument/2006/relationships/slide" Target="slide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audio" Target="../media/audio2.wav"/></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94.xml"/><Relationship Id="rId5" Type="http://schemas.openxmlformats.org/officeDocument/2006/relationships/slide" Target="slide71.xml"/><Relationship Id="rId4" Type="http://schemas.openxmlformats.org/officeDocument/2006/relationships/slide" Target="slide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 Target="slide14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685800" y="2130425"/>
            <a:ext cx="7772400" cy="1069975"/>
          </a:xfrm>
        </p:spPr>
        <p:txBody>
          <a:bodyPr/>
          <a:lstStyle/>
          <a:p>
            <a:pPr eaLnBrk="1" hangingPunct="1"/>
            <a:r>
              <a:rPr lang="zh-CN" altLang="en-US" sz="3600" dirty="0" smtClean="0">
                <a:latin typeface="微软雅黑" pitchFamily="34" charset="-122"/>
                <a:ea typeface="微软雅黑" pitchFamily="34" charset="-122"/>
              </a:rPr>
              <a:t>信息系统开发</a:t>
            </a:r>
          </a:p>
        </p:txBody>
      </p:sp>
      <p:sp>
        <p:nvSpPr>
          <p:cNvPr id="2051" name="副标题 2"/>
          <p:cNvSpPr>
            <a:spLocks noGrp="1"/>
          </p:cNvSpPr>
          <p:nvPr>
            <p:ph type="subTitle" idx="1"/>
          </p:nvPr>
        </p:nvSpPr>
        <p:spPr/>
        <p:txBody>
          <a:bodyPr/>
          <a:lstStyle/>
          <a:p>
            <a:pPr eaLnBrk="1" hangingPunct="1"/>
            <a:r>
              <a:rPr lang="zh-CN" altLang="en-US" dirty="0" smtClean="0">
                <a:latin typeface="Times New Roman" pitchFamily="18" charset="0"/>
                <a:ea typeface="微软雅黑" pitchFamily="34" charset="-122"/>
              </a:rPr>
              <a:t>王灿</a:t>
            </a:r>
            <a:endParaRPr lang="en-US" altLang="zh-CN" dirty="0" smtClean="0">
              <a:latin typeface="Times New Roman" pitchFamily="18" charset="0"/>
              <a:ea typeface="微软雅黑" pitchFamily="34" charset="-122"/>
            </a:endParaRPr>
          </a:p>
          <a:p>
            <a:pPr eaLnBrk="1" hangingPunct="1"/>
            <a:r>
              <a:rPr lang="en-US" altLang="zh-CN" dirty="0" smtClean="0">
                <a:latin typeface="Times New Roman" pitchFamily="18" charset="0"/>
                <a:ea typeface="微软雅黑" pitchFamily="34" charset="-122"/>
              </a:rPr>
              <a:t>2017</a:t>
            </a:r>
            <a:r>
              <a:rPr lang="zh-CN" altLang="en-US" dirty="0" smtClean="0">
                <a:latin typeface="Times New Roman" pitchFamily="18" charset="0"/>
                <a:ea typeface="微软雅黑" pitchFamily="34" charset="-122"/>
              </a:rPr>
              <a:t>年秋季</a:t>
            </a:r>
            <a:endParaRPr lang="en-US" altLang="zh-CN" dirty="0" smtClean="0">
              <a:latin typeface="Times New Roman" pitchFamily="18" charset="0"/>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079500" y="908050"/>
            <a:ext cx="7308850" cy="5284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spcBef>
                <a:spcPct val="50000"/>
              </a:spcBef>
              <a:buFont typeface="Wingdings" panose="05000000000000000000" pitchFamily="2" charset="2"/>
              <a:buNone/>
            </a:pPr>
            <a:r>
              <a:rPr lang="en-US" altLang="zh-CN" b="1">
                <a:solidFill>
                  <a:srgbClr val="FC0808"/>
                </a:solidFill>
              </a:rPr>
              <a:t>9.1.3</a:t>
            </a:r>
            <a:r>
              <a:rPr lang="zh-CN" altLang="en-US" sz="2800" b="1">
                <a:solidFill>
                  <a:srgbClr val="FC0808"/>
                </a:solidFill>
                <a:latin typeface="宋体" panose="02010600030101010101" pitchFamily="2" charset="-122"/>
              </a:rPr>
              <a:t>合作开发方式</a:t>
            </a:r>
            <a:r>
              <a:rPr lang="zh-CN" altLang="en-US" sz="2000" b="1">
                <a:latin typeface="宋体" panose="02010600030101010101" pitchFamily="2" charset="-122"/>
              </a:rPr>
              <a:t> </a:t>
            </a:r>
          </a:p>
          <a:p>
            <a:pPr algn="l" eaLnBrk="1" hangingPunct="1">
              <a:lnSpc>
                <a:spcPct val="105000"/>
              </a:lnSpc>
              <a:spcBef>
                <a:spcPct val="60000"/>
              </a:spcBef>
              <a:buFont typeface="Wingdings" panose="05000000000000000000" pitchFamily="2" charset="2"/>
              <a:buChar char="l"/>
            </a:pPr>
            <a:r>
              <a:rPr lang="zh-CN" altLang="en-US" sz="2800" b="1">
                <a:latin typeface="楷体_GB2312" pitchFamily="49" charset="-122"/>
                <a:ea typeface="楷体_GB2312" pitchFamily="49" charset="-122"/>
              </a:rPr>
              <a:t> </a:t>
            </a:r>
            <a:r>
              <a:rPr lang="zh-CN" altLang="en-US" sz="2800" b="1">
                <a:solidFill>
                  <a:schemeClr val="folHlink"/>
                </a:solidFill>
                <a:latin typeface="楷体_GB2312" pitchFamily="49" charset="-122"/>
                <a:ea typeface="楷体_GB2312" pitchFamily="49" charset="-122"/>
              </a:rPr>
              <a:t>定义</a:t>
            </a:r>
            <a:r>
              <a:rPr lang="zh-CN" altLang="en-US" sz="2800" b="1">
                <a:latin typeface="楷体_GB2312" pitchFamily="49" charset="-122"/>
                <a:ea typeface="楷体_GB2312" pitchFamily="49" charset="-122"/>
              </a:rPr>
              <a:t>：由使用单位（甲方）和有丰富开发经验的机构或专业开发人员（乙方），共同完成开发任务。双方共享开发成果，实际上是一种半委托性质的开发工作。</a:t>
            </a:r>
          </a:p>
          <a:p>
            <a:pPr algn="l" eaLnBrk="1" hangingPunct="1">
              <a:lnSpc>
                <a:spcPct val="105000"/>
              </a:lnSpc>
              <a:spcBef>
                <a:spcPct val="60000"/>
              </a:spcBef>
              <a:buFont typeface="Wingdings" panose="05000000000000000000" pitchFamily="2" charset="2"/>
              <a:buChar char="l"/>
            </a:pPr>
            <a:r>
              <a:rPr lang="zh-CN" altLang="en-US" sz="2800" b="1">
                <a:latin typeface="楷体_GB2312" pitchFamily="49" charset="-122"/>
                <a:ea typeface="楷体_GB2312" pitchFamily="49" charset="-122"/>
              </a:rPr>
              <a:t> </a:t>
            </a:r>
            <a:r>
              <a:rPr lang="zh-CN" altLang="en-US" sz="2800" b="1">
                <a:solidFill>
                  <a:schemeClr val="folHlink"/>
                </a:solidFill>
                <a:latin typeface="楷体_GB2312" pitchFamily="49" charset="-122"/>
                <a:ea typeface="楷体_GB2312" pitchFamily="49" charset="-122"/>
              </a:rPr>
              <a:t>适用于</a:t>
            </a:r>
            <a:r>
              <a:rPr lang="zh-CN" altLang="en-US" sz="2800" b="1">
                <a:latin typeface="楷体_GB2312" pitchFamily="49" charset="-122"/>
                <a:ea typeface="楷体_GB2312" pitchFamily="49" charset="-122"/>
              </a:rPr>
              <a:t>：使用单位有一定的管理信息系统分析、设计及软件开发人员，但开发队伍力量较弱，希望通过管理信息系统的开发建立、完善和提高自己的技术队伍，便于系统维护工作的单位。</a:t>
            </a:r>
          </a:p>
        </p:txBody>
      </p:sp>
    </p:spTree>
    <p:extLst>
      <p:ext uri="{BB962C8B-B14F-4D97-AF65-F5344CB8AC3E}">
        <p14:creationId xmlns="" xmlns:p14="http://schemas.microsoft.com/office/powerpoint/2010/main" val="17569827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476375" y="1125538"/>
            <a:ext cx="3744913" cy="484187"/>
          </a:xfrm>
        </p:spPr>
        <p:txBody>
          <a:bodyPr/>
          <a:lstStyle/>
          <a:p>
            <a:pPr eaLnBrk="1" hangingPunct="1"/>
            <a:r>
              <a:rPr lang="en-US" altLang="zh-CN" b="1" dirty="0" smtClean="0">
                <a:solidFill>
                  <a:schemeClr val="tx1"/>
                </a:solidFill>
                <a:latin typeface="楷体_GB2312" pitchFamily="49" charset="-122"/>
                <a:ea typeface="楷体_GB2312" pitchFamily="49" charset="-122"/>
              </a:rPr>
              <a:t>2.</a:t>
            </a:r>
            <a:r>
              <a:rPr lang="zh-CN" altLang="en-US" b="1" dirty="0" smtClean="0">
                <a:solidFill>
                  <a:schemeClr val="tx1"/>
                </a:solidFill>
                <a:latin typeface="楷体_GB2312" pitchFamily="49" charset="-122"/>
                <a:ea typeface="楷体_GB2312" pitchFamily="49" charset="-122"/>
              </a:rPr>
              <a:t>数据流程图</a:t>
            </a:r>
            <a:endParaRPr lang="zh-CN" altLang="en-US" b="1" dirty="0" smtClean="0">
              <a:solidFill>
                <a:schemeClr val="tx1"/>
              </a:solidFill>
              <a:latin typeface="Times New Roman" panose="02020603050405020304" pitchFamily="18" charset="0"/>
              <a:ea typeface="楷体_GB2312" pitchFamily="49" charset="-122"/>
            </a:endParaRPr>
          </a:p>
        </p:txBody>
      </p:sp>
      <p:sp>
        <p:nvSpPr>
          <p:cNvPr id="73731" name="Rectangle 3"/>
          <p:cNvSpPr>
            <a:spLocks noGrp="1" noChangeArrowheads="1"/>
          </p:cNvSpPr>
          <p:nvPr>
            <p:ph type="body" sz="half" idx="1"/>
          </p:nvPr>
        </p:nvSpPr>
        <p:spPr>
          <a:xfrm>
            <a:off x="1979613" y="1916113"/>
            <a:ext cx="5980112" cy="3692525"/>
          </a:xfrm>
        </p:spPr>
        <p:txBody>
          <a:bodyPr/>
          <a:lstStyle/>
          <a:p>
            <a:pPr eaLnBrk="1" hangingPunct="1">
              <a:buFontTx/>
              <a:buNone/>
            </a:pPr>
            <a:r>
              <a:rPr lang="en-US" altLang="zh-CN" b="1" smtClean="0">
                <a:latin typeface="楷体_GB2312" pitchFamily="49" charset="-122"/>
                <a:ea typeface="楷体_GB2312" pitchFamily="49" charset="-122"/>
                <a:hlinkClick r:id="rId2" action="ppaction://hlinksldjump"/>
              </a:rPr>
              <a:t>⑴</a:t>
            </a:r>
            <a:r>
              <a:rPr lang="en-US" altLang="zh-CN"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特点</a:t>
            </a:r>
          </a:p>
          <a:p>
            <a:pPr eaLnBrk="1" hangingPunct="1">
              <a:buFontTx/>
              <a:buNone/>
            </a:pPr>
            <a:r>
              <a:rPr lang="zh-CN" altLang="en-US" b="1" smtClean="0">
                <a:latin typeface="楷体_GB2312" pitchFamily="49" charset="-122"/>
                <a:ea typeface="楷体_GB2312" pitchFamily="49" charset="-122"/>
                <a:hlinkClick r:id="rId3" action="ppaction://hlinksldjump"/>
              </a:rPr>
              <a:t>⑵</a:t>
            </a:r>
            <a:r>
              <a:rPr lang="zh-CN" altLang="en-US" b="1" smtClean="0">
                <a:latin typeface="楷体_GB2312" pitchFamily="49" charset="-122"/>
                <a:ea typeface="楷体_GB2312" pitchFamily="49" charset="-122"/>
              </a:rPr>
              <a:t> 基本成分</a:t>
            </a:r>
          </a:p>
          <a:p>
            <a:pPr eaLnBrk="1" hangingPunct="1">
              <a:buFontTx/>
              <a:buNone/>
            </a:pPr>
            <a:r>
              <a:rPr lang="zh-CN" altLang="en-US" b="1" smtClean="0">
                <a:latin typeface="楷体_GB2312" pitchFamily="49" charset="-122"/>
                <a:ea typeface="楷体_GB2312" pitchFamily="49" charset="-122"/>
                <a:hlinkClick r:id="rId4" action="ppaction://hlinksldjump"/>
              </a:rPr>
              <a:t>⑶</a:t>
            </a:r>
            <a:r>
              <a:rPr lang="zh-CN" altLang="en-US" b="1" smtClean="0">
                <a:latin typeface="楷体_GB2312" pitchFamily="49" charset="-122"/>
                <a:ea typeface="楷体_GB2312" pitchFamily="49" charset="-122"/>
              </a:rPr>
              <a:t> 绘制方法</a:t>
            </a:r>
          </a:p>
          <a:p>
            <a:pPr eaLnBrk="1" hangingPunct="1">
              <a:buFontTx/>
              <a:buNone/>
            </a:pPr>
            <a:r>
              <a:rPr lang="zh-CN" altLang="en-US" b="1" smtClean="0">
                <a:latin typeface="楷体_GB2312" pitchFamily="49" charset="-122"/>
                <a:ea typeface="楷体_GB2312" pitchFamily="49" charset="-122"/>
                <a:hlinkClick r:id="rId5" action="ppaction://hlinksldjump"/>
              </a:rPr>
              <a:t>⑷</a:t>
            </a:r>
            <a:r>
              <a:rPr lang="zh-CN" altLang="en-US" b="1" smtClean="0">
                <a:latin typeface="楷体_GB2312" pitchFamily="49" charset="-122"/>
                <a:ea typeface="楷体_GB2312" pitchFamily="49" charset="-122"/>
              </a:rPr>
              <a:t> 应用举例</a:t>
            </a:r>
          </a:p>
          <a:p>
            <a:pPr eaLnBrk="1" hangingPunct="1">
              <a:buFontTx/>
              <a:buNone/>
            </a:pPr>
            <a:r>
              <a:rPr lang="zh-CN" altLang="en-US" b="1" smtClean="0">
                <a:latin typeface="楷体_GB2312" pitchFamily="49" charset="-122"/>
                <a:ea typeface="楷体_GB2312" pitchFamily="49" charset="-122"/>
                <a:hlinkClick r:id="rId6" action="ppaction://hlinksldjump"/>
              </a:rPr>
              <a:t>⑸</a:t>
            </a:r>
            <a:r>
              <a:rPr lang="zh-CN" altLang="en-US" b="1" smtClean="0">
                <a:latin typeface="楷体_GB2312" pitchFamily="49" charset="-122"/>
                <a:ea typeface="楷体_GB2312" pitchFamily="49" charset="-122"/>
              </a:rPr>
              <a:t> 绘制数据流程图的注意事项</a:t>
            </a:r>
          </a:p>
          <a:p>
            <a:pPr eaLnBrk="1" hangingPunct="1">
              <a:buFontTx/>
              <a:buNone/>
            </a:pPr>
            <a:r>
              <a:rPr lang="zh-CN" altLang="en-US" b="1" smtClean="0">
                <a:latin typeface="楷体_GB2312" pitchFamily="49" charset="-122"/>
                <a:ea typeface="楷体_GB2312" pitchFamily="49" charset="-122"/>
                <a:hlinkClick r:id="rId7" action="ppaction://hlinksldjump"/>
              </a:rPr>
              <a:t>⑹</a:t>
            </a:r>
            <a:r>
              <a:rPr lang="zh-CN" altLang="en-US" b="1" smtClean="0">
                <a:latin typeface="楷体_GB2312" pitchFamily="49" charset="-122"/>
                <a:ea typeface="楷体_GB2312" pitchFamily="49" charset="-122"/>
              </a:rPr>
              <a:t> 用途</a:t>
            </a:r>
          </a:p>
          <a:p>
            <a:pPr eaLnBrk="1" hangingPunct="1">
              <a:buFontTx/>
              <a:buNone/>
            </a:pPr>
            <a:endParaRPr lang="en-US" altLang="zh-CN" b="1" smtClean="0">
              <a:latin typeface="楷体_GB2312" pitchFamily="49" charset="-122"/>
              <a:ea typeface="楷体_GB2312" pitchFamily="49" charset="-122"/>
            </a:endParaRPr>
          </a:p>
        </p:txBody>
      </p:sp>
      <p:sp>
        <p:nvSpPr>
          <p:cNvPr id="73732" name="Rectangle 4"/>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Arial" panose="020B0604020202020204" pitchFamily="34" charset="0"/>
                <a:sym typeface="Wingdings 3" panose="05040102010807070707" pitchFamily="18" charset="2"/>
                <a:hlinkClick r:id="rId8" action="ppaction://hlinksldjump"/>
              </a:rPr>
              <a:t></a:t>
            </a:r>
            <a:endParaRPr lang="en-US" altLang="zh-CN" sz="2000">
              <a:solidFill>
                <a:srgbClr val="FF3300"/>
              </a:solidFill>
              <a:latin typeface="Times New Roman" panose="02020603050405020304" pitchFamily="18" charset="0"/>
              <a:sym typeface="Wingdings 3" panose="05040102010807070707" pitchFamily="18" charset="2"/>
            </a:endParaRPr>
          </a:p>
        </p:txBody>
      </p:sp>
    </p:spTree>
    <p:extLst>
      <p:ext uri="{BB962C8B-B14F-4D97-AF65-F5344CB8AC3E}">
        <p14:creationId xmlns="" xmlns:p14="http://schemas.microsoft.com/office/powerpoint/2010/main" val="283188033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403350" y="1125538"/>
            <a:ext cx="5543550" cy="423862"/>
          </a:xfrm>
        </p:spPr>
        <p:txBody>
          <a:bodyPr/>
          <a:lstStyle/>
          <a:p>
            <a:pPr eaLnBrk="1" hangingPunct="1"/>
            <a:r>
              <a:rPr lang="en-US" altLang="zh-CN" sz="2800" b="1" smtClean="0">
                <a:latin typeface="楷体_GB2312" pitchFamily="49" charset="-122"/>
                <a:ea typeface="楷体_GB2312" pitchFamily="49" charset="-122"/>
              </a:rPr>
              <a:t>⑴ </a:t>
            </a:r>
            <a:r>
              <a:rPr lang="zh-CN" altLang="en-US" sz="2800" b="1" smtClean="0">
                <a:latin typeface="楷体_GB2312" pitchFamily="49" charset="-122"/>
                <a:ea typeface="楷体_GB2312" pitchFamily="49" charset="-122"/>
              </a:rPr>
              <a:t>数据流程图的特点</a:t>
            </a:r>
          </a:p>
        </p:txBody>
      </p:sp>
      <p:sp>
        <p:nvSpPr>
          <p:cNvPr id="74755" name="Rectangle 3"/>
          <p:cNvSpPr>
            <a:spLocks noGrp="1" noChangeArrowheads="1"/>
          </p:cNvSpPr>
          <p:nvPr>
            <p:ph type="body" sz="half" idx="1"/>
          </p:nvPr>
        </p:nvSpPr>
        <p:spPr>
          <a:xfrm>
            <a:off x="1187450" y="1773238"/>
            <a:ext cx="7634288" cy="5084762"/>
          </a:xfrm>
        </p:spPr>
        <p:txBody>
          <a:bodyPr/>
          <a:lstStyle/>
          <a:p>
            <a:pPr eaLnBrk="1" hangingPunct="1">
              <a:buFontTx/>
              <a:buNone/>
            </a:pPr>
            <a:r>
              <a:rPr lang="en-US" altLang="zh-CN" sz="2800" b="1" smtClean="0">
                <a:solidFill>
                  <a:srgbClr val="000099"/>
                </a:solidFill>
                <a:latin typeface="宋体" panose="02010600030101010101" pitchFamily="2" charset="-122"/>
                <a:hlinkClick r:id="rId2" action="ppaction://hlinksldjump"/>
              </a:rPr>
              <a:t>①</a:t>
            </a:r>
            <a:r>
              <a:rPr lang="en-US" altLang="zh-CN" sz="2800" b="1" smtClean="0">
                <a:solidFill>
                  <a:srgbClr val="000099"/>
                </a:solidFill>
                <a:latin typeface="宋体" panose="02010600030101010101" pitchFamily="2" charset="-122"/>
              </a:rPr>
              <a:t> </a:t>
            </a:r>
            <a:r>
              <a:rPr lang="zh-CN" altLang="en-US" sz="2800" b="1" smtClean="0">
                <a:solidFill>
                  <a:srgbClr val="000000"/>
                </a:solidFill>
                <a:ea typeface="楷体_GB2312" pitchFamily="49" charset="-122"/>
              </a:rPr>
              <a:t>抽象性</a:t>
            </a:r>
          </a:p>
          <a:p>
            <a:pPr eaLnBrk="1" hangingPunct="1">
              <a:buFontTx/>
              <a:buNone/>
            </a:pPr>
            <a:r>
              <a:rPr lang="zh-CN" altLang="en-US" b="1" smtClean="0">
                <a:ea typeface="楷体_GB2312" pitchFamily="49" charset="-122"/>
              </a:rPr>
              <a:t>      不考虑具体的</a:t>
            </a:r>
            <a:r>
              <a:rPr lang="zh-CN" altLang="en-US" b="1" smtClean="0">
                <a:solidFill>
                  <a:srgbClr val="FF3300"/>
                </a:solidFill>
                <a:ea typeface="楷体_GB2312" pitchFamily="49" charset="-122"/>
              </a:rPr>
              <a:t>物理因素</a:t>
            </a:r>
            <a:r>
              <a:rPr lang="zh-CN" altLang="en-US" b="1" smtClean="0">
                <a:ea typeface="楷体_GB2312" pitchFamily="49" charset="-122"/>
              </a:rPr>
              <a:t>，只是</a:t>
            </a:r>
            <a:r>
              <a:rPr lang="zh-CN" altLang="en-US" b="1" smtClean="0">
                <a:solidFill>
                  <a:srgbClr val="FF3300"/>
                </a:solidFill>
                <a:ea typeface="楷体_GB2312" pitchFamily="49" charset="-122"/>
              </a:rPr>
              <a:t>抽象地反映信息的流动、加工、存储和使用</a:t>
            </a:r>
            <a:r>
              <a:rPr lang="zh-CN" altLang="en-US" b="1" smtClean="0">
                <a:ea typeface="楷体_GB2312" pitchFamily="49" charset="-122"/>
              </a:rPr>
              <a:t>的情况，能抽象地总结出</a:t>
            </a:r>
            <a:r>
              <a:rPr lang="en-US" altLang="zh-CN" b="1" smtClean="0">
                <a:latin typeface="楷体_GB2312" pitchFamily="49" charset="-122"/>
                <a:ea typeface="楷体_GB2312" pitchFamily="49" charset="-122"/>
              </a:rPr>
              <a:t>MIS</a:t>
            </a:r>
            <a:r>
              <a:rPr lang="zh-CN" altLang="en-US" b="1" smtClean="0">
                <a:ea typeface="楷体_GB2312" pitchFamily="49" charset="-122"/>
              </a:rPr>
              <a:t>的</a:t>
            </a:r>
            <a:r>
              <a:rPr lang="zh-CN" altLang="en-US" b="1" smtClean="0">
                <a:solidFill>
                  <a:srgbClr val="0033CC"/>
                </a:solidFill>
                <a:ea typeface="楷体_GB2312" pitchFamily="49" charset="-122"/>
              </a:rPr>
              <a:t>任务</a:t>
            </a:r>
            <a:r>
              <a:rPr lang="zh-CN" altLang="en-US" b="1" smtClean="0">
                <a:ea typeface="楷体_GB2312" pitchFamily="49" charset="-122"/>
              </a:rPr>
              <a:t>，以及</a:t>
            </a:r>
            <a:r>
              <a:rPr lang="zh-CN" altLang="en-US" b="1" smtClean="0">
                <a:solidFill>
                  <a:srgbClr val="0033CC"/>
                </a:solidFill>
                <a:ea typeface="楷体_GB2312" pitchFamily="49" charset="-122"/>
              </a:rPr>
              <a:t>各项任务之间的顺序和关系</a:t>
            </a:r>
            <a:r>
              <a:rPr lang="zh-CN" altLang="en-US" b="1" smtClean="0">
                <a:solidFill>
                  <a:srgbClr val="000099"/>
                </a:solidFill>
                <a:ea typeface="楷体_GB2312" pitchFamily="49" charset="-122"/>
              </a:rPr>
              <a:t>，</a:t>
            </a:r>
            <a:r>
              <a:rPr lang="zh-CN" altLang="en-US" b="1" smtClean="0">
                <a:ea typeface="楷体_GB2312" pitchFamily="49" charset="-122"/>
              </a:rPr>
              <a:t>从信息处理的角度</a:t>
            </a:r>
            <a:r>
              <a:rPr lang="zh-CN" altLang="en-US" b="1" smtClean="0">
                <a:solidFill>
                  <a:srgbClr val="0033CC"/>
                </a:solidFill>
                <a:ea typeface="楷体_GB2312" pitchFamily="49" charset="-122"/>
              </a:rPr>
              <a:t>将一个复杂的实际系统抽象成一个逻辑模型</a:t>
            </a:r>
            <a:r>
              <a:rPr lang="zh-CN" altLang="en-US" b="1" smtClean="0">
                <a:ea typeface="楷体_GB2312" pitchFamily="49" charset="-122"/>
              </a:rPr>
              <a:t>。</a:t>
            </a:r>
            <a:endParaRPr lang="zh-CN" altLang="en-US" sz="3600" b="1" smtClean="0">
              <a:solidFill>
                <a:srgbClr val="000000"/>
              </a:solidFill>
              <a:ea typeface="楷体_GB2312" pitchFamily="49" charset="-122"/>
            </a:endParaRPr>
          </a:p>
          <a:p>
            <a:pPr eaLnBrk="1" hangingPunct="1">
              <a:buFontTx/>
              <a:buNone/>
            </a:pPr>
            <a:r>
              <a:rPr lang="zh-CN" altLang="en-US" sz="2800" b="1" smtClean="0">
                <a:solidFill>
                  <a:srgbClr val="000099"/>
                </a:solidFill>
                <a:latin typeface="宋体" panose="02010600030101010101" pitchFamily="2" charset="-122"/>
                <a:hlinkClick r:id="rId3" action="ppaction://hlinksldjump"/>
              </a:rPr>
              <a:t>②</a:t>
            </a:r>
            <a:r>
              <a:rPr lang="zh-CN" altLang="en-US" sz="2800" b="1" smtClean="0">
                <a:solidFill>
                  <a:srgbClr val="000099"/>
                </a:solidFill>
                <a:latin typeface="宋体" panose="02010600030101010101" pitchFamily="2" charset="-122"/>
              </a:rPr>
              <a:t> </a:t>
            </a:r>
            <a:r>
              <a:rPr lang="zh-CN" altLang="en-US" sz="2800" b="1" smtClean="0">
                <a:solidFill>
                  <a:srgbClr val="000000"/>
                </a:solidFill>
                <a:ea typeface="楷体_GB2312" pitchFamily="49" charset="-122"/>
              </a:rPr>
              <a:t>概括性</a:t>
            </a:r>
          </a:p>
          <a:p>
            <a:pPr eaLnBrk="1" hangingPunct="1">
              <a:buFontTx/>
              <a:buNone/>
            </a:pPr>
            <a:r>
              <a:rPr lang="zh-CN" altLang="en-US" b="1" smtClean="0">
                <a:latin typeface="楷体_GB2312" pitchFamily="49" charset="-122"/>
                <a:ea typeface="楷体_GB2312" pitchFamily="49" charset="-122"/>
              </a:rPr>
              <a:t>      把系统对各种业务的处理过程联系起来，形成一个整体，从而给系统一个全貌。</a:t>
            </a:r>
          </a:p>
        </p:txBody>
      </p:sp>
      <p:sp>
        <p:nvSpPr>
          <p:cNvPr id="74756" name="Rectangle 4"/>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Arial" panose="020B0604020202020204" pitchFamily="34" charset="0"/>
                <a:sym typeface="Wingdings 3" panose="05040102010807070707" pitchFamily="18" charset="2"/>
                <a:hlinkClick r:id="rId4" action="ppaction://hlinksldjump"/>
              </a:rPr>
              <a:t></a:t>
            </a:r>
            <a:endParaRPr lang="en-US" altLang="zh-CN" sz="2000">
              <a:solidFill>
                <a:srgbClr val="FF3300"/>
              </a:solidFill>
              <a:latin typeface="Times New Roman" panose="02020603050405020304" pitchFamily="18" charset="0"/>
              <a:sym typeface="Wingdings 3" panose="05040102010807070707" pitchFamily="18" charset="2"/>
            </a:endParaRPr>
          </a:p>
        </p:txBody>
      </p:sp>
    </p:spTree>
    <p:extLst>
      <p:ext uri="{BB962C8B-B14F-4D97-AF65-F5344CB8AC3E}">
        <p14:creationId xmlns="" xmlns:p14="http://schemas.microsoft.com/office/powerpoint/2010/main" val="70459951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042988" y="1125538"/>
            <a:ext cx="6948487" cy="455612"/>
          </a:xfrm>
        </p:spPr>
        <p:txBody>
          <a:bodyPr/>
          <a:lstStyle/>
          <a:p>
            <a:pPr eaLnBrk="1" hangingPunct="1"/>
            <a:r>
              <a:rPr lang="en-US" altLang="zh-CN" sz="2800" b="1" smtClean="0">
                <a:latin typeface="楷体_GB2312" pitchFamily="49" charset="-122"/>
                <a:ea typeface="楷体_GB2312" pitchFamily="49" charset="-122"/>
              </a:rPr>
              <a:t> ⑵ </a:t>
            </a:r>
            <a:r>
              <a:rPr lang="zh-CN" altLang="en-US" sz="2800" b="1" smtClean="0">
                <a:latin typeface="楷体_GB2312" pitchFamily="49" charset="-122"/>
                <a:ea typeface="楷体_GB2312" pitchFamily="49" charset="-122"/>
              </a:rPr>
              <a:t>数据流程图的基本成分</a:t>
            </a:r>
          </a:p>
        </p:txBody>
      </p:sp>
      <p:sp>
        <p:nvSpPr>
          <p:cNvPr id="75779" name="Line 3"/>
          <p:cNvSpPr>
            <a:spLocks noChangeShapeType="1"/>
          </p:cNvSpPr>
          <p:nvPr/>
        </p:nvSpPr>
        <p:spPr bwMode="auto">
          <a:xfrm flipV="1">
            <a:off x="1547813" y="2276475"/>
            <a:ext cx="1560512" cy="4763"/>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nvGrpSpPr>
          <p:cNvPr id="75780" name="Group 4"/>
          <p:cNvGrpSpPr>
            <a:grpSpLocks/>
          </p:cNvGrpSpPr>
          <p:nvPr/>
        </p:nvGrpSpPr>
        <p:grpSpPr bwMode="auto">
          <a:xfrm>
            <a:off x="1619250" y="2852738"/>
            <a:ext cx="1439863" cy="1081087"/>
            <a:chOff x="720" y="1920"/>
            <a:chExt cx="1488" cy="672"/>
          </a:xfrm>
        </p:grpSpPr>
        <p:sp>
          <p:nvSpPr>
            <p:cNvPr id="75798" name="Rectangle 5"/>
            <p:cNvSpPr>
              <a:spLocks noChangeArrowheads="1"/>
            </p:cNvSpPr>
            <p:nvPr/>
          </p:nvSpPr>
          <p:spPr bwMode="auto">
            <a:xfrm>
              <a:off x="720" y="1920"/>
              <a:ext cx="1488" cy="672"/>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75799" name="Line 6"/>
            <p:cNvSpPr>
              <a:spLocks noChangeShapeType="1"/>
            </p:cNvSpPr>
            <p:nvPr/>
          </p:nvSpPr>
          <p:spPr bwMode="auto">
            <a:xfrm>
              <a:off x="720" y="2160"/>
              <a:ext cx="1488"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75781" name="Group 7"/>
          <p:cNvGrpSpPr>
            <a:grpSpLocks/>
          </p:cNvGrpSpPr>
          <p:nvPr/>
        </p:nvGrpSpPr>
        <p:grpSpPr bwMode="auto">
          <a:xfrm>
            <a:off x="1763713" y="4508500"/>
            <a:ext cx="1412875" cy="573088"/>
            <a:chOff x="720" y="3024"/>
            <a:chExt cx="1440" cy="384"/>
          </a:xfrm>
        </p:grpSpPr>
        <p:sp>
          <p:nvSpPr>
            <p:cNvPr id="75794" name="Line 8"/>
            <p:cNvSpPr>
              <a:spLocks noChangeShapeType="1"/>
            </p:cNvSpPr>
            <p:nvPr/>
          </p:nvSpPr>
          <p:spPr bwMode="auto">
            <a:xfrm>
              <a:off x="720" y="3024"/>
              <a:ext cx="144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75795" name="Line 9"/>
            <p:cNvSpPr>
              <a:spLocks noChangeShapeType="1"/>
            </p:cNvSpPr>
            <p:nvPr/>
          </p:nvSpPr>
          <p:spPr bwMode="auto">
            <a:xfrm>
              <a:off x="720" y="3024"/>
              <a:ext cx="0" cy="384"/>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75796" name="Line 10"/>
            <p:cNvSpPr>
              <a:spLocks noChangeShapeType="1"/>
            </p:cNvSpPr>
            <p:nvPr/>
          </p:nvSpPr>
          <p:spPr bwMode="auto">
            <a:xfrm flipH="1">
              <a:off x="720" y="3408"/>
              <a:ext cx="144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75797" name="Line 11"/>
            <p:cNvSpPr>
              <a:spLocks noChangeShapeType="1"/>
            </p:cNvSpPr>
            <p:nvPr/>
          </p:nvSpPr>
          <p:spPr bwMode="auto">
            <a:xfrm>
              <a:off x="1056" y="3024"/>
              <a:ext cx="0" cy="384"/>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75782" name="Group 12"/>
          <p:cNvGrpSpPr>
            <a:grpSpLocks/>
          </p:cNvGrpSpPr>
          <p:nvPr/>
        </p:nvGrpSpPr>
        <p:grpSpPr bwMode="auto">
          <a:xfrm>
            <a:off x="1908175" y="5516563"/>
            <a:ext cx="1152525" cy="936625"/>
            <a:chOff x="912" y="3552"/>
            <a:chExt cx="672" cy="576"/>
          </a:xfrm>
        </p:grpSpPr>
        <p:sp>
          <p:nvSpPr>
            <p:cNvPr id="75791" name="Rectangle 13"/>
            <p:cNvSpPr>
              <a:spLocks noChangeArrowheads="1"/>
            </p:cNvSpPr>
            <p:nvPr/>
          </p:nvSpPr>
          <p:spPr bwMode="auto">
            <a:xfrm>
              <a:off x="1008" y="3648"/>
              <a:ext cx="576" cy="48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75792" name="Line 14"/>
            <p:cNvSpPr>
              <a:spLocks noChangeShapeType="1"/>
            </p:cNvSpPr>
            <p:nvPr/>
          </p:nvSpPr>
          <p:spPr bwMode="auto">
            <a:xfrm>
              <a:off x="912" y="3552"/>
              <a:ext cx="48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75793" name="Line 15"/>
            <p:cNvSpPr>
              <a:spLocks noChangeShapeType="1"/>
            </p:cNvSpPr>
            <p:nvPr/>
          </p:nvSpPr>
          <p:spPr bwMode="auto">
            <a:xfrm>
              <a:off x="912" y="3552"/>
              <a:ext cx="0" cy="48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sp>
        <p:nvSpPr>
          <p:cNvPr id="75783" name="Rectangle 16"/>
          <p:cNvSpPr>
            <a:spLocks noChangeArrowheads="1"/>
          </p:cNvSpPr>
          <p:nvPr/>
        </p:nvSpPr>
        <p:spPr bwMode="auto">
          <a:xfrm>
            <a:off x="3708400" y="1989138"/>
            <a:ext cx="2160588"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3200" b="1">
                <a:latin typeface="Arial" panose="020B0604020202020204" pitchFamily="34" charset="0"/>
                <a:ea typeface="楷体_GB2312" pitchFamily="49" charset="-122"/>
                <a:hlinkClick r:id="rId2" action="ppaction://hlinksldjump"/>
              </a:rPr>
              <a:t>数据流</a:t>
            </a:r>
            <a:endParaRPr kumimoji="1" lang="zh-CN" altLang="en-US" sz="3200" b="1">
              <a:latin typeface="Arial" panose="020B0604020202020204" pitchFamily="34" charset="0"/>
              <a:ea typeface="楷体_GB2312" pitchFamily="49" charset="-122"/>
            </a:endParaRPr>
          </a:p>
        </p:txBody>
      </p:sp>
      <p:sp>
        <p:nvSpPr>
          <p:cNvPr id="75784" name="Rectangle 17"/>
          <p:cNvSpPr>
            <a:spLocks noChangeArrowheads="1"/>
          </p:cNvSpPr>
          <p:nvPr/>
        </p:nvSpPr>
        <p:spPr bwMode="auto">
          <a:xfrm>
            <a:off x="3492500" y="2924175"/>
            <a:ext cx="4033838"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3200" b="1">
                <a:latin typeface="楷体_GB2312" pitchFamily="49" charset="-122"/>
                <a:ea typeface="楷体_GB2312" pitchFamily="49" charset="-122"/>
                <a:hlinkClick r:id="rId3" action="ppaction://hlinksldjump"/>
              </a:rPr>
              <a:t>处理逻辑</a:t>
            </a:r>
            <a:r>
              <a:rPr kumimoji="1" lang="zh-CN" altLang="en-US" sz="3200" b="1">
                <a:latin typeface="Arial" panose="020B0604020202020204" pitchFamily="34" charset="0"/>
                <a:ea typeface="楷体_GB2312" pitchFamily="49" charset="-122"/>
                <a:hlinkClick r:id="rId3" action="ppaction://hlinksldjump"/>
              </a:rPr>
              <a:t> </a:t>
            </a:r>
            <a:r>
              <a:rPr kumimoji="1" lang="en-US" altLang="zh-CN" sz="3200" b="1">
                <a:latin typeface="楷体_GB2312" pitchFamily="49" charset="-122"/>
                <a:ea typeface="楷体_GB2312" pitchFamily="49" charset="-122"/>
              </a:rPr>
              <a:t>(</a:t>
            </a:r>
            <a:r>
              <a:rPr kumimoji="1" lang="zh-CN" altLang="en-US" sz="3200" b="1">
                <a:latin typeface="Arial" panose="020B0604020202020204" pitchFamily="34" charset="0"/>
                <a:ea typeface="楷体_GB2312" pitchFamily="49" charset="-122"/>
              </a:rPr>
              <a:t>加工</a:t>
            </a:r>
            <a:r>
              <a:rPr kumimoji="1" lang="en-US" altLang="zh-CN" sz="3600" b="1">
                <a:latin typeface="楷体_GB2312" pitchFamily="49" charset="-122"/>
                <a:ea typeface="楷体_GB2312" pitchFamily="49" charset="-122"/>
              </a:rPr>
              <a:t>)</a:t>
            </a:r>
          </a:p>
        </p:txBody>
      </p:sp>
      <p:sp>
        <p:nvSpPr>
          <p:cNvPr id="75785" name="Rectangle 18"/>
          <p:cNvSpPr>
            <a:spLocks noChangeArrowheads="1"/>
          </p:cNvSpPr>
          <p:nvPr/>
        </p:nvSpPr>
        <p:spPr bwMode="auto">
          <a:xfrm>
            <a:off x="3995738" y="4365625"/>
            <a:ext cx="2735262"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3200" b="1">
                <a:latin typeface="Arial" panose="020B0604020202020204" pitchFamily="34" charset="0"/>
                <a:ea typeface="楷体_GB2312" pitchFamily="49" charset="-122"/>
                <a:hlinkClick r:id="rId4" action="ppaction://hlinksldjump"/>
              </a:rPr>
              <a:t>数据存储</a:t>
            </a:r>
            <a:endParaRPr kumimoji="1" lang="zh-CN" altLang="en-US" sz="3200" b="1">
              <a:latin typeface="Arial" panose="020B0604020202020204" pitchFamily="34" charset="0"/>
              <a:ea typeface="楷体_GB2312" pitchFamily="49" charset="-122"/>
            </a:endParaRPr>
          </a:p>
        </p:txBody>
      </p:sp>
      <p:sp>
        <p:nvSpPr>
          <p:cNvPr id="75786" name="Rectangle 19"/>
          <p:cNvSpPr>
            <a:spLocks noChangeArrowheads="1"/>
          </p:cNvSpPr>
          <p:nvPr/>
        </p:nvSpPr>
        <p:spPr bwMode="auto">
          <a:xfrm>
            <a:off x="3924300" y="5589588"/>
            <a:ext cx="28082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3200" b="1">
                <a:latin typeface="Arial" panose="020B0604020202020204" pitchFamily="34" charset="0"/>
                <a:ea typeface="楷体_GB2312" pitchFamily="49" charset="-122"/>
                <a:hlinkClick r:id="rId5" action="ppaction://hlinksldjump"/>
              </a:rPr>
              <a:t>外部实体</a:t>
            </a:r>
            <a:endParaRPr kumimoji="1" lang="zh-CN" altLang="en-US" sz="3200" b="1">
              <a:latin typeface="楷体_GB2312" pitchFamily="49" charset="-122"/>
              <a:ea typeface="楷体_GB2312" pitchFamily="49" charset="-122"/>
            </a:endParaRPr>
          </a:p>
        </p:txBody>
      </p:sp>
      <p:sp>
        <p:nvSpPr>
          <p:cNvPr id="75787" name="Rectangle 20"/>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Arial" panose="020B0604020202020204" pitchFamily="34" charset="0"/>
                <a:sym typeface="Wingdings 3" panose="05040102010807070707" pitchFamily="18" charset="2"/>
                <a:hlinkClick r:id="rId6" action="ppaction://hlinksldjump"/>
              </a:rPr>
              <a:t></a:t>
            </a:r>
            <a:endParaRPr lang="en-US" altLang="zh-CN" sz="2000">
              <a:solidFill>
                <a:srgbClr val="FF3300"/>
              </a:solidFill>
              <a:latin typeface="Times New Roman" panose="02020603050405020304" pitchFamily="18" charset="0"/>
              <a:sym typeface="Wingdings 3" panose="05040102010807070707" pitchFamily="18" charset="2"/>
            </a:endParaRPr>
          </a:p>
        </p:txBody>
      </p:sp>
      <p:sp>
        <p:nvSpPr>
          <p:cNvPr id="75788" name="Rectangle 21"/>
          <p:cNvSpPr>
            <a:spLocks noChangeArrowheads="1"/>
          </p:cNvSpPr>
          <p:nvPr/>
        </p:nvSpPr>
        <p:spPr bwMode="auto">
          <a:xfrm>
            <a:off x="8632825" y="404813"/>
            <a:ext cx="511175" cy="358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1400" b="1">
                <a:latin typeface="Arial" panose="020B0604020202020204" pitchFamily="34" charset="0"/>
              </a:rPr>
              <a:t>★</a:t>
            </a:r>
          </a:p>
        </p:txBody>
      </p:sp>
      <p:sp>
        <p:nvSpPr>
          <p:cNvPr id="75789" name="Rectangle 22"/>
          <p:cNvSpPr>
            <a:spLocks noChangeArrowheads="1"/>
          </p:cNvSpPr>
          <p:nvPr/>
        </p:nvSpPr>
        <p:spPr bwMode="auto">
          <a:xfrm>
            <a:off x="8567738" y="115888"/>
            <a:ext cx="576262"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lnSpc>
                <a:spcPct val="80000"/>
              </a:lnSpc>
            </a:pPr>
            <a:r>
              <a:rPr kumimoji="1" lang="zh-CN" altLang="en-US" sz="1200" b="1">
                <a:latin typeface="Book Antiqua" panose="02040602050305030304" pitchFamily="18" charset="0"/>
                <a:ea typeface="楷体_GB2312" pitchFamily="49" charset="-122"/>
              </a:rPr>
              <a:t>按键或</a:t>
            </a:r>
          </a:p>
          <a:p>
            <a:pPr eaLnBrk="1" hangingPunct="1">
              <a:lnSpc>
                <a:spcPct val="80000"/>
              </a:lnSpc>
            </a:pPr>
            <a:r>
              <a:rPr kumimoji="1" lang="zh-CN" altLang="en-US" sz="1200" b="1">
                <a:latin typeface="Book Antiqua" panose="02040602050305030304" pitchFamily="18" charset="0"/>
                <a:ea typeface="楷体_GB2312" pitchFamily="49" charset="-122"/>
              </a:rPr>
              <a:t>击鼠标</a:t>
            </a:r>
          </a:p>
        </p:txBody>
      </p:sp>
    </p:spTree>
    <p:extLst>
      <p:ext uri="{BB962C8B-B14F-4D97-AF65-F5344CB8AC3E}">
        <p14:creationId xmlns="" xmlns:p14="http://schemas.microsoft.com/office/powerpoint/2010/main" val="32633434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31913" y="981075"/>
            <a:ext cx="2736850" cy="566738"/>
          </a:xfrm>
        </p:spPr>
        <p:txBody>
          <a:bodyPr/>
          <a:lstStyle/>
          <a:p>
            <a:pPr eaLnBrk="1" hangingPunct="1"/>
            <a:r>
              <a:rPr lang="zh-CN" altLang="en-US" b="1" smtClean="0">
                <a:solidFill>
                  <a:srgbClr val="CC00CC"/>
                </a:solidFill>
                <a:ea typeface="楷体_GB2312" pitchFamily="49" charset="-122"/>
              </a:rPr>
              <a:t>数据流</a:t>
            </a:r>
            <a:endParaRPr lang="zh-CN" altLang="en-US" smtClean="0">
              <a:solidFill>
                <a:srgbClr val="CC00CC"/>
              </a:solidFill>
            </a:endParaRPr>
          </a:p>
        </p:txBody>
      </p:sp>
      <p:sp>
        <p:nvSpPr>
          <p:cNvPr id="76803" name="Rectangle 3"/>
          <p:cNvSpPr>
            <a:spLocks noGrp="1" noChangeArrowheads="1"/>
          </p:cNvSpPr>
          <p:nvPr>
            <p:ph type="body" sz="half" idx="1"/>
          </p:nvPr>
        </p:nvSpPr>
        <p:spPr>
          <a:xfrm>
            <a:off x="755650" y="1773238"/>
            <a:ext cx="7920038" cy="4464050"/>
          </a:xfrm>
        </p:spPr>
        <p:txBody>
          <a:bodyPr/>
          <a:lstStyle/>
          <a:p>
            <a:pPr eaLnBrk="1" hangingPunct="1">
              <a:lnSpc>
                <a:spcPct val="90000"/>
              </a:lnSpc>
              <a:buFontTx/>
              <a:buNone/>
            </a:pPr>
            <a:r>
              <a:rPr lang="en-US" altLang="zh-CN" sz="4800" b="1" smtClean="0">
                <a:solidFill>
                  <a:srgbClr val="FFCCFF"/>
                </a:solidFill>
                <a:ea typeface="楷体_GB2312" pitchFamily="49" charset="-122"/>
              </a:rPr>
              <a:t>     </a:t>
            </a:r>
            <a:r>
              <a:rPr lang="zh-CN" altLang="en-US" b="1" smtClean="0">
                <a:solidFill>
                  <a:srgbClr val="000099"/>
                </a:solidFill>
                <a:ea typeface="楷体_GB2312" pitchFamily="49" charset="-122"/>
              </a:rPr>
              <a:t>表示流动着的数据，它可以是一项数据，也可以是一组数据，用带有名字的箭头表示，名字表示流经的数据，箭头表示流向。</a:t>
            </a:r>
            <a:endParaRPr lang="en-US" altLang="zh-CN" b="1" smtClean="0">
              <a:solidFill>
                <a:srgbClr val="000099"/>
              </a:solidFill>
              <a:ea typeface="楷体_GB2312" pitchFamily="49" charset="-122"/>
            </a:endParaRPr>
          </a:p>
          <a:p>
            <a:pPr eaLnBrk="1" hangingPunct="1">
              <a:lnSpc>
                <a:spcPct val="90000"/>
              </a:lnSpc>
              <a:buFontTx/>
              <a:buNone/>
            </a:pPr>
            <a:endParaRPr lang="zh-CN" altLang="en-US" sz="4800" b="1" smtClean="0">
              <a:solidFill>
                <a:srgbClr val="000099"/>
              </a:solidFill>
              <a:ea typeface="楷体_GB2312" pitchFamily="49" charset="-122"/>
            </a:endParaRPr>
          </a:p>
          <a:p>
            <a:pPr eaLnBrk="1" hangingPunct="1">
              <a:lnSpc>
                <a:spcPct val="90000"/>
              </a:lnSpc>
              <a:buFontTx/>
              <a:buNone/>
            </a:pPr>
            <a:r>
              <a:rPr lang="zh-CN" altLang="en-US" b="1" smtClean="0">
                <a:solidFill>
                  <a:srgbClr val="339933"/>
                </a:solidFill>
                <a:ea typeface="楷体_GB2312" pitchFamily="49" charset="-122"/>
              </a:rPr>
              <a:t>例如：</a:t>
            </a:r>
          </a:p>
          <a:p>
            <a:pPr eaLnBrk="1" hangingPunct="1">
              <a:lnSpc>
                <a:spcPct val="90000"/>
              </a:lnSpc>
              <a:buFontTx/>
              <a:buNone/>
            </a:pPr>
            <a:r>
              <a:rPr lang="zh-CN" altLang="en-US" b="1" smtClean="0">
                <a:solidFill>
                  <a:srgbClr val="FFCCFF"/>
                </a:solidFill>
                <a:ea typeface="楷体_GB2312" pitchFamily="49" charset="-122"/>
              </a:rPr>
              <a:t>      </a:t>
            </a:r>
            <a:r>
              <a:rPr lang="zh-CN" altLang="en-US" b="1" smtClean="0">
                <a:solidFill>
                  <a:srgbClr val="000099"/>
                </a:solidFill>
                <a:latin typeface="Arial" panose="020B0604020202020204" pitchFamily="34" charset="0"/>
                <a:ea typeface="楷体_GB2312" pitchFamily="49" charset="-122"/>
              </a:rPr>
              <a:t>“</a:t>
            </a:r>
            <a:r>
              <a:rPr lang="zh-CN" altLang="en-US" b="1" smtClean="0">
                <a:solidFill>
                  <a:srgbClr val="000099"/>
                </a:solidFill>
                <a:ea typeface="楷体_GB2312" pitchFamily="49" charset="-122"/>
              </a:rPr>
              <a:t>发票</a:t>
            </a:r>
            <a:r>
              <a:rPr lang="zh-CN" altLang="en-US" b="1" smtClean="0">
                <a:solidFill>
                  <a:srgbClr val="000099"/>
                </a:solidFill>
                <a:latin typeface="Arial" panose="020B0604020202020204" pitchFamily="34" charset="0"/>
                <a:ea typeface="楷体_GB2312" pitchFamily="49" charset="-122"/>
              </a:rPr>
              <a:t>”</a:t>
            </a:r>
            <a:r>
              <a:rPr lang="en-US" altLang="zh-CN" b="1" smtClean="0">
                <a:solidFill>
                  <a:srgbClr val="000099"/>
                </a:solidFill>
                <a:latin typeface="Arial" panose="020B0604020202020204" pitchFamily="34" charset="0"/>
                <a:ea typeface="楷体_GB2312" pitchFamily="49" charset="-122"/>
              </a:rPr>
              <a:t>——</a:t>
            </a:r>
            <a:r>
              <a:rPr lang="zh-CN" altLang="en-US" b="1" smtClean="0">
                <a:solidFill>
                  <a:srgbClr val="000099"/>
                </a:solidFill>
                <a:ea typeface="楷体_GB2312" pitchFamily="49" charset="-122"/>
              </a:rPr>
              <a:t>由品名、规格、单价、数量等数据组成。</a:t>
            </a:r>
          </a:p>
        </p:txBody>
      </p:sp>
      <p:sp>
        <p:nvSpPr>
          <p:cNvPr id="76804" name="Rectangle 4"/>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Arial" panose="020B0604020202020204" pitchFamily="34" charset="0"/>
                <a:sym typeface="Wingdings 3" panose="05040102010807070707" pitchFamily="18" charset="2"/>
                <a:hlinkClick r:id="rId2" action="ppaction://hlinksldjump"/>
              </a:rPr>
              <a:t></a:t>
            </a:r>
            <a:endParaRPr lang="en-US" altLang="zh-CN" sz="2000">
              <a:solidFill>
                <a:srgbClr val="FF3300"/>
              </a:solidFill>
              <a:latin typeface="Times New Roman" panose="02020603050405020304" pitchFamily="18" charset="0"/>
              <a:sym typeface="Wingdings 3" panose="05040102010807070707" pitchFamily="18" charset="2"/>
            </a:endParaRPr>
          </a:p>
        </p:txBody>
      </p:sp>
    </p:spTree>
    <p:extLst>
      <p:ext uri="{BB962C8B-B14F-4D97-AF65-F5344CB8AC3E}">
        <p14:creationId xmlns="" xmlns:p14="http://schemas.microsoft.com/office/powerpoint/2010/main" val="183030279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331913" y="1052513"/>
            <a:ext cx="4464050" cy="528637"/>
          </a:xfrm>
        </p:spPr>
        <p:txBody>
          <a:bodyPr/>
          <a:lstStyle/>
          <a:p>
            <a:pPr eaLnBrk="1" hangingPunct="1"/>
            <a:r>
              <a:rPr lang="zh-CN" altLang="en-US" sz="2800" b="1" smtClean="0">
                <a:solidFill>
                  <a:srgbClr val="CC00CC"/>
                </a:solidFill>
                <a:latin typeface="楷体_GB2312" pitchFamily="49" charset="-122"/>
                <a:ea typeface="楷体_GB2312" pitchFamily="49" charset="-122"/>
              </a:rPr>
              <a:t>处理逻辑</a:t>
            </a:r>
            <a:r>
              <a:rPr lang="zh-CN" altLang="en-US" sz="2800" b="1" smtClean="0">
                <a:solidFill>
                  <a:srgbClr val="CC00CC"/>
                </a:solidFill>
                <a:ea typeface="楷体_GB2312" pitchFamily="49" charset="-122"/>
              </a:rPr>
              <a:t> </a:t>
            </a:r>
            <a:r>
              <a:rPr lang="en-US" altLang="zh-CN" sz="2800" b="1" smtClean="0">
                <a:solidFill>
                  <a:srgbClr val="CC00CC"/>
                </a:solidFill>
                <a:latin typeface="楷体_GB2312" pitchFamily="49" charset="-122"/>
                <a:ea typeface="楷体_GB2312" pitchFamily="49" charset="-122"/>
              </a:rPr>
              <a:t>(</a:t>
            </a:r>
            <a:r>
              <a:rPr lang="zh-CN" altLang="en-US" sz="2800" b="1" smtClean="0">
                <a:solidFill>
                  <a:srgbClr val="CC00CC"/>
                </a:solidFill>
                <a:latin typeface="楷体_GB2312" pitchFamily="49" charset="-122"/>
                <a:ea typeface="楷体_GB2312" pitchFamily="49" charset="-122"/>
              </a:rPr>
              <a:t>或称</a:t>
            </a:r>
            <a:r>
              <a:rPr lang="zh-CN" altLang="en-US" sz="2800" b="1" smtClean="0">
                <a:solidFill>
                  <a:srgbClr val="CC00CC"/>
                </a:solidFill>
                <a:ea typeface="楷体_GB2312" pitchFamily="49" charset="-122"/>
              </a:rPr>
              <a:t>加工</a:t>
            </a:r>
            <a:r>
              <a:rPr lang="en-US" altLang="zh-CN" sz="2800" b="1" smtClean="0">
                <a:solidFill>
                  <a:srgbClr val="CC00CC"/>
                </a:solidFill>
                <a:latin typeface="楷体_GB2312" pitchFamily="49" charset="-122"/>
                <a:ea typeface="楷体_GB2312" pitchFamily="49" charset="-122"/>
              </a:rPr>
              <a:t>)</a:t>
            </a:r>
          </a:p>
        </p:txBody>
      </p:sp>
      <p:sp>
        <p:nvSpPr>
          <p:cNvPr id="77827" name="Rectangle 3"/>
          <p:cNvSpPr>
            <a:spLocks noGrp="1" noChangeArrowheads="1"/>
          </p:cNvSpPr>
          <p:nvPr>
            <p:ph type="body" sz="half" idx="1"/>
          </p:nvPr>
        </p:nvSpPr>
        <p:spPr>
          <a:xfrm>
            <a:off x="611188" y="1844675"/>
            <a:ext cx="8208962" cy="3222625"/>
          </a:xfrm>
        </p:spPr>
        <p:txBody>
          <a:bodyPr/>
          <a:lstStyle/>
          <a:p>
            <a:pPr eaLnBrk="1" hangingPunct="1">
              <a:buFontTx/>
              <a:buNone/>
            </a:pPr>
            <a:r>
              <a:rPr lang="en-US" altLang="zh-CN" sz="4800" b="1" smtClean="0">
                <a:solidFill>
                  <a:srgbClr val="FFCCFF"/>
                </a:solidFill>
                <a:ea typeface="楷体_GB2312" pitchFamily="49" charset="-122"/>
              </a:rPr>
              <a:t>     </a:t>
            </a:r>
            <a:r>
              <a:rPr lang="zh-CN" altLang="en-US" b="1" smtClean="0">
                <a:solidFill>
                  <a:srgbClr val="000099"/>
                </a:solidFill>
                <a:ea typeface="楷体_GB2312" pitchFamily="49" charset="-122"/>
              </a:rPr>
              <a:t>是对数据进行的操作，处理逻辑（加工）也称处理，包括两方面内容：</a:t>
            </a:r>
          </a:p>
          <a:p>
            <a:pPr eaLnBrk="1" hangingPunct="1">
              <a:buFontTx/>
              <a:buNone/>
            </a:pPr>
            <a:r>
              <a:rPr lang="zh-CN" altLang="en-US" b="1" smtClean="0">
                <a:solidFill>
                  <a:srgbClr val="000099"/>
                </a:solidFill>
                <a:latin typeface="宋体" panose="02010600030101010101" pitchFamily="2" charset="-122"/>
              </a:rPr>
              <a:t>     </a:t>
            </a:r>
            <a:r>
              <a:rPr lang="zh-CN" altLang="en-US" sz="2800" b="1" smtClean="0">
                <a:solidFill>
                  <a:srgbClr val="CC00CC"/>
                </a:solidFill>
                <a:latin typeface="宋体" panose="02010600030101010101" pitchFamily="2" charset="-122"/>
              </a:rPr>
              <a:t>①</a:t>
            </a:r>
            <a:r>
              <a:rPr lang="zh-CN" altLang="en-US" sz="2800" b="1" smtClean="0">
                <a:solidFill>
                  <a:srgbClr val="000099"/>
                </a:solidFill>
                <a:ea typeface="楷体_GB2312" pitchFamily="49" charset="-122"/>
              </a:rPr>
              <a:t>变换数据的组成，即改变数据结构</a:t>
            </a:r>
          </a:p>
          <a:p>
            <a:pPr eaLnBrk="1" hangingPunct="1">
              <a:buFontTx/>
              <a:buNone/>
            </a:pPr>
            <a:r>
              <a:rPr lang="zh-CN" altLang="en-US" sz="2800" b="1" smtClean="0">
                <a:solidFill>
                  <a:srgbClr val="000099"/>
                </a:solidFill>
                <a:latin typeface="宋体" panose="02010600030101010101" pitchFamily="2" charset="-122"/>
              </a:rPr>
              <a:t>     </a:t>
            </a:r>
            <a:r>
              <a:rPr lang="zh-CN" altLang="en-US" sz="2800" b="1" smtClean="0">
                <a:solidFill>
                  <a:srgbClr val="CC00CC"/>
                </a:solidFill>
                <a:latin typeface="宋体" panose="02010600030101010101" pitchFamily="2" charset="-122"/>
              </a:rPr>
              <a:t>②</a:t>
            </a:r>
            <a:r>
              <a:rPr lang="zh-CN" altLang="en-US" sz="2800" b="1" smtClean="0">
                <a:solidFill>
                  <a:srgbClr val="000099"/>
                </a:solidFill>
                <a:ea typeface="楷体_GB2312" pitchFamily="49" charset="-122"/>
              </a:rPr>
              <a:t>在原有的数据内容基础上增加新的内容，形 成新的数据</a:t>
            </a:r>
          </a:p>
        </p:txBody>
      </p:sp>
      <p:sp>
        <p:nvSpPr>
          <p:cNvPr id="77828" name="Rectangle 4"/>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Arial" panose="020B0604020202020204" pitchFamily="34" charset="0"/>
                <a:sym typeface="Wingdings 3" panose="05040102010807070707" pitchFamily="18" charset="2"/>
                <a:hlinkClick r:id="rId2" action="ppaction://hlinksldjump"/>
              </a:rPr>
              <a:t></a:t>
            </a:r>
            <a:endParaRPr lang="en-US" altLang="zh-CN" sz="2000">
              <a:solidFill>
                <a:srgbClr val="FF3300"/>
              </a:solidFill>
              <a:latin typeface="Times New Roman" panose="02020603050405020304" pitchFamily="18" charset="0"/>
              <a:sym typeface="Wingdings 3" panose="05040102010807070707" pitchFamily="18" charset="2"/>
            </a:endParaRPr>
          </a:p>
        </p:txBody>
      </p:sp>
      <p:sp>
        <p:nvSpPr>
          <p:cNvPr id="77829" name="Rectangle 5"/>
          <p:cNvSpPr>
            <a:spLocks noChangeArrowheads="1"/>
          </p:cNvSpPr>
          <p:nvPr/>
        </p:nvSpPr>
        <p:spPr bwMode="auto">
          <a:xfrm>
            <a:off x="8632825" y="404813"/>
            <a:ext cx="511175" cy="358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1400" b="1">
                <a:latin typeface="Arial" panose="020B0604020202020204" pitchFamily="34" charset="0"/>
              </a:rPr>
              <a:t>★</a:t>
            </a:r>
          </a:p>
        </p:txBody>
      </p:sp>
      <p:sp>
        <p:nvSpPr>
          <p:cNvPr id="77830" name="Rectangle 6"/>
          <p:cNvSpPr>
            <a:spLocks noChangeArrowheads="1"/>
          </p:cNvSpPr>
          <p:nvPr/>
        </p:nvSpPr>
        <p:spPr bwMode="auto">
          <a:xfrm>
            <a:off x="8567738" y="115888"/>
            <a:ext cx="576262"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lnSpc>
                <a:spcPct val="80000"/>
              </a:lnSpc>
            </a:pPr>
            <a:r>
              <a:rPr kumimoji="1" lang="zh-CN" altLang="en-US" sz="1200" b="1">
                <a:latin typeface="Book Antiqua" panose="02040602050305030304" pitchFamily="18" charset="0"/>
                <a:ea typeface="楷体_GB2312" pitchFamily="49" charset="-122"/>
              </a:rPr>
              <a:t>按键或</a:t>
            </a:r>
          </a:p>
          <a:p>
            <a:pPr eaLnBrk="1" hangingPunct="1">
              <a:lnSpc>
                <a:spcPct val="80000"/>
              </a:lnSpc>
            </a:pPr>
            <a:r>
              <a:rPr kumimoji="1" lang="zh-CN" altLang="en-US" sz="1200" b="1">
                <a:latin typeface="Book Antiqua" panose="02040602050305030304" pitchFamily="18" charset="0"/>
                <a:ea typeface="楷体_GB2312" pitchFamily="49" charset="-122"/>
              </a:rPr>
              <a:t>击鼠标</a:t>
            </a:r>
          </a:p>
        </p:txBody>
      </p:sp>
    </p:spTree>
    <p:extLst>
      <p:ext uri="{BB962C8B-B14F-4D97-AF65-F5344CB8AC3E}">
        <p14:creationId xmlns="" xmlns:p14="http://schemas.microsoft.com/office/powerpoint/2010/main" val="18917721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692275" y="1052513"/>
            <a:ext cx="2592388" cy="503237"/>
          </a:xfrm>
        </p:spPr>
        <p:txBody>
          <a:bodyPr/>
          <a:lstStyle/>
          <a:p>
            <a:pPr eaLnBrk="1" hangingPunct="1"/>
            <a:r>
              <a:rPr lang="zh-CN" altLang="en-US" sz="2800" b="1" smtClean="0">
                <a:solidFill>
                  <a:srgbClr val="CC00CC"/>
                </a:solidFill>
                <a:ea typeface="楷体_GB2312" pitchFamily="49" charset="-122"/>
              </a:rPr>
              <a:t>数据存储</a:t>
            </a:r>
            <a:endParaRPr lang="zh-CN" altLang="en-US" sz="2800" smtClean="0">
              <a:solidFill>
                <a:srgbClr val="CC00CC"/>
              </a:solidFill>
            </a:endParaRPr>
          </a:p>
        </p:txBody>
      </p:sp>
      <p:sp>
        <p:nvSpPr>
          <p:cNvPr id="78851" name="Rectangle 3"/>
          <p:cNvSpPr>
            <a:spLocks noGrp="1" noChangeArrowheads="1"/>
          </p:cNvSpPr>
          <p:nvPr>
            <p:ph type="body" sz="half" idx="1"/>
          </p:nvPr>
        </p:nvSpPr>
        <p:spPr>
          <a:xfrm>
            <a:off x="611188" y="2060575"/>
            <a:ext cx="7296150" cy="2951163"/>
          </a:xfrm>
        </p:spPr>
        <p:txBody>
          <a:bodyPr/>
          <a:lstStyle/>
          <a:p>
            <a:pPr eaLnBrk="1" hangingPunct="1">
              <a:buFontTx/>
              <a:buNone/>
            </a:pPr>
            <a:r>
              <a:rPr lang="en-US" altLang="zh-CN" b="1" smtClean="0">
                <a:solidFill>
                  <a:srgbClr val="000099"/>
                </a:solidFill>
                <a:ea typeface="楷体_GB2312" pitchFamily="49" charset="-122"/>
              </a:rPr>
              <a:t>       </a:t>
            </a:r>
            <a:r>
              <a:rPr lang="zh-CN" altLang="en-US" b="1" smtClean="0">
                <a:solidFill>
                  <a:srgbClr val="000099"/>
                </a:solidFill>
                <a:ea typeface="楷体_GB2312" pitchFamily="49" charset="-122"/>
              </a:rPr>
              <a:t>指逻辑意义上的数据存储环节，即系统信息处理功能需要的、不考虑存储的物理介质和技术手段的数据存储环节。</a:t>
            </a:r>
          </a:p>
          <a:p>
            <a:pPr eaLnBrk="1" hangingPunct="1">
              <a:buFontTx/>
              <a:buNone/>
            </a:pPr>
            <a:r>
              <a:rPr lang="zh-CN" altLang="en-US" b="1" smtClean="0">
                <a:solidFill>
                  <a:srgbClr val="000099"/>
                </a:solidFill>
                <a:ea typeface="楷体_GB2312" pitchFamily="49" charset="-122"/>
              </a:rPr>
              <a:t>   </a:t>
            </a:r>
            <a:r>
              <a:rPr lang="zh-CN" altLang="en-US" b="1" smtClean="0">
                <a:solidFill>
                  <a:srgbClr val="339933"/>
                </a:solidFill>
                <a:ea typeface="楷体_GB2312" pitchFamily="49" charset="-122"/>
              </a:rPr>
              <a:t>如：</a:t>
            </a:r>
          </a:p>
          <a:p>
            <a:pPr eaLnBrk="1" hangingPunct="1">
              <a:buFontTx/>
              <a:buNone/>
            </a:pPr>
            <a:r>
              <a:rPr lang="zh-CN" altLang="en-US" b="1" smtClean="0">
                <a:solidFill>
                  <a:srgbClr val="000099"/>
                </a:solidFill>
                <a:ea typeface="楷体_GB2312" pitchFamily="49" charset="-122"/>
              </a:rPr>
              <a:t>         数据文件、文件夹、账本等</a:t>
            </a:r>
          </a:p>
          <a:p>
            <a:pPr eaLnBrk="1" hangingPunct="1">
              <a:buFontTx/>
              <a:buNone/>
            </a:pPr>
            <a:endParaRPr lang="en-US" altLang="zh-CN" b="1" smtClean="0">
              <a:solidFill>
                <a:srgbClr val="000099"/>
              </a:solidFill>
              <a:ea typeface="楷体_GB2312" pitchFamily="49" charset="-122"/>
            </a:endParaRPr>
          </a:p>
        </p:txBody>
      </p:sp>
      <p:sp>
        <p:nvSpPr>
          <p:cNvPr id="78852" name="Rectangle 4"/>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Arial" panose="020B0604020202020204" pitchFamily="34" charset="0"/>
                <a:sym typeface="Wingdings 3" panose="05040102010807070707" pitchFamily="18" charset="2"/>
                <a:hlinkClick r:id="rId2" action="ppaction://hlinksldjump"/>
              </a:rPr>
              <a:t></a:t>
            </a:r>
            <a:endParaRPr lang="en-US" altLang="zh-CN" sz="2000">
              <a:solidFill>
                <a:srgbClr val="FF3300"/>
              </a:solidFill>
              <a:latin typeface="Times New Roman" panose="02020603050405020304" pitchFamily="18" charset="0"/>
              <a:sym typeface="Wingdings 3" panose="05040102010807070707" pitchFamily="18" charset="2"/>
            </a:endParaRPr>
          </a:p>
        </p:txBody>
      </p:sp>
    </p:spTree>
    <p:extLst>
      <p:ext uri="{BB962C8B-B14F-4D97-AF65-F5344CB8AC3E}">
        <p14:creationId xmlns="" xmlns:p14="http://schemas.microsoft.com/office/powerpoint/2010/main" val="32572931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547813" y="1196975"/>
            <a:ext cx="3671887" cy="352425"/>
          </a:xfrm>
        </p:spPr>
        <p:txBody>
          <a:bodyPr/>
          <a:lstStyle/>
          <a:p>
            <a:pPr eaLnBrk="1" hangingPunct="1"/>
            <a:r>
              <a:rPr lang="zh-CN" altLang="en-US" sz="3200" b="1" smtClean="0">
                <a:solidFill>
                  <a:srgbClr val="CC00CC"/>
                </a:solidFill>
                <a:latin typeface="楷体_GB2312" pitchFamily="49" charset="-122"/>
                <a:ea typeface="楷体_GB2312" pitchFamily="49" charset="-122"/>
              </a:rPr>
              <a:t>外部实体</a:t>
            </a:r>
            <a:endParaRPr lang="zh-CN" altLang="en-US" sz="3200" smtClean="0">
              <a:solidFill>
                <a:srgbClr val="CC00CC"/>
              </a:solidFill>
              <a:latin typeface="楷体_GB2312" pitchFamily="49" charset="-122"/>
              <a:ea typeface="楷体_GB2312" pitchFamily="49" charset="-122"/>
            </a:endParaRPr>
          </a:p>
        </p:txBody>
      </p:sp>
      <p:sp>
        <p:nvSpPr>
          <p:cNvPr id="79875" name="Rectangle 3"/>
          <p:cNvSpPr>
            <a:spLocks noGrp="1" noChangeArrowheads="1"/>
          </p:cNvSpPr>
          <p:nvPr>
            <p:ph type="body" sz="half" idx="1"/>
          </p:nvPr>
        </p:nvSpPr>
        <p:spPr>
          <a:xfrm>
            <a:off x="611188" y="1773238"/>
            <a:ext cx="8208962" cy="3744912"/>
          </a:xfrm>
        </p:spPr>
        <p:txBody>
          <a:bodyPr/>
          <a:lstStyle/>
          <a:p>
            <a:pPr eaLnBrk="1" hangingPunct="1">
              <a:lnSpc>
                <a:spcPct val="90000"/>
              </a:lnSpc>
              <a:buFontTx/>
              <a:buNone/>
            </a:pPr>
            <a:r>
              <a:rPr lang="en-US" altLang="zh-CN" sz="5400" b="1" smtClean="0">
                <a:ea typeface="楷体_GB2312" pitchFamily="49" charset="-122"/>
              </a:rPr>
              <a:t>    </a:t>
            </a:r>
            <a:r>
              <a:rPr lang="zh-CN" altLang="en-US" b="1" smtClean="0">
                <a:ea typeface="楷体_GB2312" pitchFamily="49" charset="-122"/>
              </a:rPr>
              <a:t>在所研究系统外独立于系统而存在的，但又和系统有联系的实体，它表示数据的来源和去向，它可以是某个人员、组织、某一信息系统或某种事物。</a:t>
            </a:r>
          </a:p>
          <a:p>
            <a:pPr eaLnBrk="1" hangingPunct="1">
              <a:lnSpc>
                <a:spcPct val="90000"/>
              </a:lnSpc>
              <a:buFontTx/>
              <a:buNone/>
            </a:pPr>
            <a:r>
              <a:rPr lang="zh-CN" altLang="en-US" b="1" smtClean="0">
                <a:ea typeface="楷体_GB2312" pitchFamily="49" charset="-122"/>
              </a:rPr>
              <a:t>       </a:t>
            </a:r>
            <a:r>
              <a:rPr lang="zh-CN" altLang="en-US" b="1" smtClean="0">
                <a:solidFill>
                  <a:srgbClr val="0033CC"/>
                </a:solidFill>
                <a:ea typeface="楷体_GB2312" pitchFamily="49" charset="-122"/>
              </a:rPr>
              <a:t>确定系统的外部实体，实际上就是明确系统与外部环境之间的界限，从而确定系统的范围。</a:t>
            </a:r>
          </a:p>
          <a:p>
            <a:pPr eaLnBrk="1" hangingPunct="1">
              <a:lnSpc>
                <a:spcPct val="90000"/>
              </a:lnSpc>
              <a:buFontTx/>
              <a:buNone/>
            </a:pPr>
            <a:endParaRPr lang="en-US" altLang="zh-CN" b="1" smtClean="0">
              <a:solidFill>
                <a:srgbClr val="0033CC"/>
              </a:solidFill>
              <a:ea typeface="楷体_GB2312" pitchFamily="49" charset="-122"/>
            </a:endParaRPr>
          </a:p>
        </p:txBody>
      </p:sp>
      <p:sp>
        <p:nvSpPr>
          <p:cNvPr id="79876" name="Rectangle 4"/>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Arial" panose="020B0604020202020204" pitchFamily="34" charset="0"/>
                <a:sym typeface="Wingdings 3" panose="05040102010807070707" pitchFamily="18" charset="2"/>
                <a:hlinkClick r:id="rId2" action="ppaction://hlinksldjump"/>
              </a:rPr>
              <a:t></a:t>
            </a:r>
            <a:endParaRPr lang="en-US" altLang="zh-CN" sz="2000">
              <a:solidFill>
                <a:srgbClr val="FF3300"/>
              </a:solidFill>
              <a:latin typeface="Times New Roman" panose="02020603050405020304" pitchFamily="18" charset="0"/>
              <a:sym typeface="Wingdings 3" panose="05040102010807070707" pitchFamily="18" charset="2"/>
            </a:endParaRPr>
          </a:p>
        </p:txBody>
      </p:sp>
      <p:sp>
        <p:nvSpPr>
          <p:cNvPr id="79877" name="AutoShape 5">
            <a:hlinkClick r:id="rId3" action="ppaction://hlinksldjump" highlightClick="1"/>
          </p:cNvPr>
          <p:cNvSpPr>
            <a:spLocks noChangeArrowheads="1"/>
          </p:cNvSpPr>
          <p:nvPr/>
        </p:nvSpPr>
        <p:spPr bwMode="auto">
          <a:xfrm>
            <a:off x="8856663" y="656907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Tree>
    <p:extLst>
      <p:ext uri="{BB962C8B-B14F-4D97-AF65-F5344CB8AC3E}">
        <p14:creationId xmlns="" xmlns:p14="http://schemas.microsoft.com/office/powerpoint/2010/main" val="333335249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260648" y="968539"/>
            <a:ext cx="7772400" cy="792163"/>
          </a:xfrm>
        </p:spPr>
        <p:txBody>
          <a:bodyPr/>
          <a:lstStyle/>
          <a:p>
            <a:pPr eaLnBrk="1" hangingPunct="1"/>
            <a:r>
              <a:rPr lang="en-US" altLang="zh-CN" sz="2800" b="1" dirty="0" smtClean="0">
                <a:solidFill>
                  <a:schemeClr val="tx1"/>
                </a:solidFill>
                <a:latin typeface="楷体_GB2312" pitchFamily="49" charset="-122"/>
                <a:ea typeface="楷体_GB2312" pitchFamily="49" charset="-122"/>
              </a:rPr>
              <a:t>⑶ </a:t>
            </a:r>
            <a:r>
              <a:rPr lang="zh-CN" altLang="en-US" sz="2800" b="1" dirty="0" smtClean="0">
                <a:solidFill>
                  <a:schemeClr val="tx1"/>
                </a:solidFill>
                <a:latin typeface="楷体_GB2312" pitchFamily="49" charset="-122"/>
                <a:ea typeface="楷体_GB2312" pitchFamily="49" charset="-122"/>
              </a:rPr>
              <a:t>数据流程图的绘制方法</a:t>
            </a:r>
          </a:p>
        </p:txBody>
      </p:sp>
      <p:sp>
        <p:nvSpPr>
          <p:cNvPr id="80899" name="Rectangle 3"/>
          <p:cNvSpPr>
            <a:spLocks noGrp="1" noChangeArrowheads="1"/>
          </p:cNvSpPr>
          <p:nvPr>
            <p:ph type="body" sz="half" idx="1"/>
          </p:nvPr>
        </p:nvSpPr>
        <p:spPr>
          <a:xfrm>
            <a:off x="611188" y="1773238"/>
            <a:ext cx="8532812" cy="4679950"/>
          </a:xfrm>
        </p:spPr>
        <p:txBody>
          <a:bodyPr/>
          <a:lstStyle/>
          <a:p>
            <a:pPr marL="457200" indent="-457200" eaLnBrk="1" hangingPunct="1">
              <a:lnSpc>
                <a:spcPct val="90000"/>
              </a:lnSpc>
              <a:buFontTx/>
              <a:buNone/>
            </a:pPr>
            <a:r>
              <a:rPr lang="zh-CN" altLang="en-US" sz="2600" b="1" smtClean="0">
                <a:solidFill>
                  <a:schemeClr val="hlink"/>
                </a:solidFill>
                <a:ea typeface="楷体_GB2312" pitchFamily="49" charset="-122"/>
              </a:rPr>
              <a:t>一般步骤：</a:t>
            </a:r>
          </a:p>
          <a:p>
            <a:pPr marL="457200" indent="-457200" eaLnBrk="1" hangingPunct="1">
              <a:lnSpc>
                <a:spcPct val="90000"/>
              </a:lnSpc>
              <a:buFont typeface="Wingdings" panose="05000000000000000000" pitchFamily="2" charset="2"/>
              <a:buAutoNum type="circleNumDbPlain"/>
            </a:pPr>
            <a:r>
              <a:rPr lang="zh-CN" altLang="en-US" sz="2600" b="1" smtClean="0">
                <a:solidFill>
                  <a:srgbClr val="000000"/>
                </a:solidFill>
                <a:ea typeface="楷体_GB2312" pitchFamily="49" charset="-122"/>
              </a:rPr>
              <a:t>确定与本系统有关的外部实体，即确定与本系统有关的单位、部门和人员</a:t>
            </a:r>
          </a:p>
          <a:p>
            <a:pPr marL="457200" indent="-457200" eaLnBrk="1" hangingPunct="1">
              <a:lnSpc>
                <a:spcPct val="90000"/>
              </a:lnSpc>
              <a:buFont typeface="Wingdings" panose="05000000000000000000" pitchFamily="2" charset="2"/>
              <a:buAutoNum type="circleNumDbPlain"/>
            </a:pPr>
            <a:r>
              <a:rPr lang="zh-CN" altLang="en-US" sz="2600" b="1" smtClean="0">
                <a:solidFill>
                  <a:srgbClr val="000000"/>
                </a:solidFill>
                <a:ea typeface="楷体_GB2312" pitchFamily="49" charset="-122"/>
              </a:rPr>
              <a:t>确定系统的处理逻辑</a:t>
            </a:r>
          </a:p>
          <a:p>
            <a:pPr marL="457200" indent="-457200" eaLnBrk="1" hangingPunct="1">
              <a:lnSpc>
                <a:spcPct val="90000"/>
              </a:lnSpc>
              <a:buFont typeface="Wingdings" panose="05000000000000000000" pitchFamily="2" charset="2"/>
              <a:buAutoNum type="circleNumDbPlain"/>
            </a:pPr>
            <a:r>
              <a:rPr lang="zh-CN" altLang="en-US" sz="2600" b="1" smtClean="0">
                <a:solidFill>
                  <a:srgbClr val="000000"/>
                </a:solidFill>
                <a:ea typeface="楷体_GB2312" pitchFamily="49" charset="-122"/>
              </a:rPr>
              <a:t>确定系统的存储单元，即确定系统中需要存储的文件和数据</a:t>
            </a:r>
          </a:p>
          <a:p>
            <a:pPr marL="457200" indent="-457200" eaLnBrk="1" hangingPunct="1">
              <a:lnSpc>
                <a:spcPct val="90000"/>
              </a:lnSpc>
              <a:buFont typeface="Wingdings" panose="05000000000000000000" pitchFamily="2" charset="2"/>
              <a:buAutoNum type="circleNumDbPlain"/>
            </a:pPr>
            <a:r>
              <a:rPr lang="zh-CN" altLang="en-US" sz="2600" b="1" smtClean="0">
                <a:solidFill>
                  <a:srgbClr val="000000"/>
                </a:solidFill>
                <a:ea typeface="楷体_GB2312" pitchFamily="49" charset="-122"/>
              </a:rPr>
              <a:t>绘制顶层的数据流程图。</a:t>
            </a:r>
            <a:r>
              <a:rPr lang="zh-CN" altLang="en-US" sz="2600" b="1" smtClean="0">
                <a:solidFill>
                  <a:srgbClr val="BF1DA8"/>
                </a:solidFill>
                <a:ea typeface="楷体_GB2312" pitchFamily="49" charset="-122"/>
              </a:rPr>
              <a:t>从左到右，自顶向下</a:t>
            </a:r>
          </a:p>
          <a:p>
            <a:pPr marL="457200" indent="-457200" eaLnBrk="1" hangingPunct="1">
              <a:lnSpc>
                <a:spcPct val="90000"/>
              </a:lnSpc>
              <a:buFont typeface="Wingdings" panose="05000000000000000000" pitchFamily="2" charset="2"/>
              <a:buAutoNum type="circleNumDbPlain"/>
            </a:pPr>
            <a:r>
              <a:rPr lang="zh-CN" altLang="en-US" sz="2600" b="1" smtClean="0">
                <a:solidFill>
                  <a:srgbClr val="000000"/>
                </a:solidFill>
                <a:ea typeface="楷体_GB2312" pitchFamily="49" charset="-122"/>
              </a:rPr>
              <a:t>绘制低层的数据流程图。</a:t>
            </a:r>
            <a:r>
              <a:rPr lang="zh-CN" altLang="en-US" sz="2600" b="1" smtClean="0">
                <a:solidFill>
                  <a:srgbClr val="BF1DA8"/>
                </a:solidFill>
                <a:ea typeface="楷体_GB2312" pitchFamily="49" charset="-122"/>
              </a:rPr>
              <a:t>逐层细化</a:t>
            </a:r>
          </a:p>
          <a:p>
            <a:pPr marL="457200" indent="-457200" eaLnBrk="1" hangingPunct="1">
              <a:lnSpc>
                <a:spcPct val="90000"/>
              </a:lnSpc>
              <a:buFont typeface="Wingdings" panose="05000000000000000000" pitchFamily="2" charset="2"/>
              <a:buAutoNum type="circleNumDbPlain"/>
            </a:pPr>
            <a:r>
              <a:rPr lang="zh-CN" altLang="en-US" sz="2600" b="1" smtClean="0">
                <a:solidFill>
                  <a:srgbClr val="000000"/>
                </a:solidFill>
                <a:ea typeface="楷体_GB2312" pitchFamily="49" charset="-122"/>
              </a:rPr>
              <a:t>组织用户领导、管理人员和业务人员等各方面代表反复讨论、分析、比较，直到得到一个用户和开发人员都能理解的、满意的数据流程图</a:t>
            </a:r>
          </a:p>
        </p:txBody>
      </p:sp>
      <p:sp>
        <p:nvSpPr>
          <p:cNvPr id="80900" name="Rectangle 4"/>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Arial" panose="020B0604020202020204" pitchFamily="34" charset="0"/>
                <a:sym typeface="Wingdings 3" panose="05040102010807070707" pitchFamily="18" charset="2"/>
                <a:hlinkClick r:id="rId2" action="ppaction://hlinksldjump"/>
              </a:rPr>
              <a:t></a:t>
            </a:r>
            <a:endParaRPr lang="en-US" altLang="zh-CN" sz="2000">
              <a:solidFill>
                <a:srgbClr val="FF3300"/>
              </a:solidFill>
              <a:latin typeface="Times New Roman" panose="02020603050405020304" pitchFamily="18" charset="0"/>
              <a:sym typeface="Wingdings 3" panose="05040102010807070707" pitchFamily="18" charset="2"/>
            </a:endParaRPr>
          </a:p>
        </p:txBody>
      </p:sp>
    </p:spTree>
    <p:extLst>
      <p:ext uri="{BB962C8B-B14F-4D97-AF65-F5344CB8AC3E}">
        <p14:creationId xmlns="" xmlns:p14="http://schemas.microsoft.com/office/powerpoint/2010/main" val="45861210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03350" y="1052513"/>
            <a:ext cx="4052888" cy="457200"/>
          </a:xfrm>
        </p:spPr>
        <p:txBody>
          <a:bodyPr/>
          <a:lstStyle/>
          <a:p>
            <a:pPr eaLnBrk="1" hangingPunct="1"/>
            <a:r>
              <a:rPr lang="en-US" altLang="zh-CN" sz="2400" b="1" dirty="0" smtClean="0">
                <a:solidFill>
                  <a:schemeClr val="tx1"/>
                </a:solidFill>
                <a:latin typeface="楷体_GB2312" pitchFamily="49" charset="-122"/>
                <a:ea typeface="楷体_GB2312" pitchFamily="49" charset="-122"/>
              </a:rPr>
              <a:t>⑷ </a:t>
            </a:r>
            <a:r>
              <a:rPr lang="zh-CN" altLang="en-US" sz="2400" b="1" dirty="0" smtClean="0">
                <a:solidFill>
                  <a:schemeClr val="tx1"/>
                </a:solidFill>
                <a:latin typeface="楷体_GB2312" pitchFamily="49" charset="-122"/>
                <a:ea typeface="楷体_GB2312" pitchFamily="49" charset="-122"/>
              </a:rPr>
              <a:t>应用举例</a:t>
            </a:r>
          </a:p>
        </p:txBody>
      </p:sp>
      <p:sp>
        <p:nvSpPr>
          <p:cNvPr id="81923" name="Rectangle 3"/>
          <p:cNvSpPr>
            <a:spLocks noGrp="1" noChangeArrowheads="1"/>
          </p:cNvSpPr>
          <p:nvPr>
            <p:ph type="body" sz="half" idx="1"/>
          </p:nvPr>
        </p:nvSpPr>
        <p:spPr>
          <a:xfrm>
            <a:off x="611188" y="2205038"/>
            <a:ext cx="8137525" cy="1963737"/>
          </a:xfrm>
        </p:spPr>
        <p:txBody>
          <a:bodyPr/>
          <a:lstStyle/>
          <a:p>
            <a:pPr eaLnBrk="1" hangingPunct="1">
              <a:lnSpc>
                <a:spcPct val="130000"/>
              </a:lnSpc>
              <a:buFontTx/>
              <a:buNone/>
            </a:pPr>
            <a:r>
              <a:rPr lang="zh-CN" altLang="en-US" b="1" smtClean="0">
                <a:solidFill>
                  <a:srgbClr val="000000"/>
                </a:solidFill>
                <a:ea typeface="楷体_GB2312" pitchFamily="49" charset="-122"/>
              </a:rPr>
              <a:t>例</a:t>
            </a:r>
            <a:r>
              <a:rPr lang="en-US" altLang="zh-CN" b="1" smtClean="0">
                <a:solidFill>
                  <a:srgbClr val="000000"/>
                </a:solidFill>
                <a:ea typeface="楷体_GB2312" pitchFamily="49" charset="-122"/>
              </a:rPr>
              <a:t>1    </a:t>
            </a:r>
            <a:r>
              <a:rPr lang="en-US" altLang="zh-CN" b="1" smtClean="0">
                <a:solidFill>
                  <a:srgbClr val="000099"/>
                </a:solidFill>
                <a:latin typeface="宋体" panose="02010600030101010101" pitchFamily="2" charset="-122"/>
                <a:hlinkClick r:id="rId2" action="ppaction://hlinksldjump"/>
              </a:rPr>
              <a:t>① </a:t>
            </a:r>
            <a:r>
              <a:rPr lang="zh-CN" altLang="en-US" b="1" smtClean="0">
                <a:solidFill>
                  <a:srgbClr val="000000"/>
                </a:solidFill>
                <a:ea typeface="楷体_GB2312" pitchFamily="49" charset="-122"/>
                <a:hlinkClick r:id="rId2" action="ppaction://hlinksldjump"/>
              </a:rPr>
              <a:t>银行活期存取款业务</a:t>
            </a:r>
            <a:endParaRPr lang="zh-CN" altLang="en-US" b="1" smtClean="0">
              <a:solidFill>
                <a:srgbClr val="000000"/>
              </a:solidFill>
              <a:ea typeface="楷体_GB2312" pitchFamily="49" charset="-122"/>
            </a:endParaRPr>
          </a:p>
          <a:p>
            <a:pPr eaLnBrk="1" hangingPunct="1">
              <a:lnSpc>
                <a:spcPct val="130000"/>
              </a:lnSpc>
              <a:buFontTx/>
              <a:buNone/>
            </a:pPr>
            <a:r>
              <a:rPr lang="zh-CN" altLang="en-US" b="1" smtClean="0">
                <a:solidFill>
                  <a:srgbClr val="000099"/>
                </a:solidFill>
                <a:latin typeface="宋体" panose="02010600030101010101" pitchFamily="2" charset="-122"/>
              </a:rPr>
              <a:t>      </a:t>
            </a:r>
            <a:r>
              <a:rPr lang="zh-CN" altLang="en-US" b="1" smtClean="0">
                <a:solidFill>
                  <a:srgbClr val="000099"/>
                </a:solidFill>
                <a:latin typeface="宋体" panose="02010600030101010101" pitchFamily="2" charset="-122"/>
                <a:hlinkClick r:id="rId3" action="ppaction://hlinksldjump"/>
              </a:rPr>
              <a:t>② </a:t>
            </a:r>
            <a:r>
              <a:rPr lang="zh-CN" altLang="en-US" b="1" smtClean="0">
                <a:solidFill>
                  <a:srgbClr val="000000"/>
                </a:solidFill>
                <a:ea typeface="楷体_GB2312" pitchFamily="49" charset="-122"/>
                <a:hlinkClick r:id="rId3" action="ppaction://hlinksldjump"/>
              </a:rPr>
              <a:t>订货处理</a:t>
            </a:r>
            <a:r>
              <a:rPr lang="zh-CN" altLang="en-US" b="1" smtClean="0">
                <a:solidFill>
                  <a:srgbClr val="000000"/>
                </a:solidFill>
                <a:ea typeface="楷体_GB2312" pitchFamily="49" charset="-122"/>
              </a:rPr>
              <a:t>：销售部门接到用户的订单后，根据库存情况向用户发货。</a:t>
            </a:r>
          </a:p>
          <a:p>
            <a:pPr eaLnBrk="1" hangingPunct="1">
              <a:lnSpc>
                <a:spcPct val="130000"/>
              </a:lnSpc>
              <a:buFontTx/>
              <a:buNone/>
            </a:pPr>
            <a:endParaRPr lang="zh-CN" altLang="en-US" b="1" smtClean="0">
              <a:ea typeface="楷体_GB2312" pitchFamily="49" charset="-122"/>
            </a:endParaRPr>
          </a:p>
          <a:p>
            <a:pPr eaLnBrk="1" hangingPunct="1">
              <a:lnSpc>
                <a:spcPct val="130000"/>
              </a:lnSpc>
              <a:buFontTx/>
              <a:buNone/>
            </a:pPr>
            <a:endParaRPr lang="en-US" altLang="zh-CN" b="1" smtClean="0">
              <a:solidFill>
                <a:srgbClr val="000000"/>
              </a:solidFill>
              <a:ea typeface="楷体_GB2312" pitchFamily="49" charset="-122"/>
            </a:endParaRPr>
          </a:p>
        </p:txBody>
      </p:sp>
      <p:sp>
        <p:nvSpPr>
          <p:cNvPr id="81924" name="Rectangle 4"/>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Arial" panose="020B0604020202020204" pitchFamily="34" charset="0"/>
                <a:sym typeface="Wingdings 3" panose="05040102010807070707" pitchFamily="18" charset="2"/>
                <a:hlinkClick r:id="rId4" action="ppaction://hlinksldjump"/>
              </a:rPr>
              <a:t></a:t>
            </a:r>
            <a:endParaRPr lang="en-US" altLang="zh-CN" sz="2000">
              <a:solidFill>
                <a:srgbClr val="FF3300"/>
              </a:solidFill>
              <a:latin typeface="Times New Roman" panose="02020603050405020304" pitchFamily="18" charset="0"/>
              <a:sym typeface="Wingdings 3" panose="05040102010807070707" pitchFamily="18" charset="2"/>
            </a:endParaRPr>
          </a:p>
        </p:txBody>
      </p:sp>
    </p:spTree>
    <p:extLst>
      <p:ext uri="{BB962C8B-B14F-4D97-AF65-F5344CB8AC3E}">
        <p14:creationId xmlns="" xmlns:p14="http://schemas.microsoft.com/office/powerpoint/2010/main" val="11439271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187450" y="908050"/>
            <a:ext cx="7596188" cy="671513"/>
          </a:xfrm>
        </p:spPr>
        <p:txBody>
          <a:bodyPr/>
          <a:lstStyle/>
          <a:p>
            <a:pPr eaLnBrk="1" hangingPunct="1"/>
            <a:r>
              <a:rPr lang="en-US" altLang="zh-CN" sz="2800" b="1" smtClean="0">
                <a:solidFill>
                  <a:srgbClr val="000099"/>
                </a:solidFill>
                <a:latin typeface="楷体_GB2312" pitchFamily="49" charset="-122"/>
                <a:ea typeface="楷体_GB2312" pitchFamily="49" charset="-122"/>
              </a:rPr>
              <a:t>①</a:t>
            </a:r>
            <a:r>
              <a:rPr lang="zh-CN" altLang="en-US" sz="2800" b="1" smtClean="0">
                <a:solidFill>
                  <a:srgbClr val="000099"/>
                </a:solidFill>
                <a:latin typeface="楷体_GB2312" pitchFamily="49" charset="-122"/>
                <a:ea typeface="楷体_GB2312" pitchFamily="49" charset="-122"/>
              </a:rPr>
              <a:t>银行活期存取款业务</a:t>
            </a:r>
            <a:r>
              <a:rPr lang="en-US" altLang="zh-CN" sz="2800" b="1" smtClean="0">
                <a:solidFill>
                  <a:srgbClr val="000099"/>
                </a:solidFill>
                <a:latin typeface="楷体_GB2312" pitchFamily="49" charset="-122"/>
                <a:ea typeface="楷体_GB2312" pitchFamily="49" charset="-122"/>
              </a:rPr>
              <a:t>(</a:t>
            </a:r>
            <a:r>
              <a:rPr lang="zh-CN" altLang="en-US" sz="2800" b="1" smtClean="0">
                <a:solidFill>
                  <a:srgbClr val="000099"/>
                </a:solidFill>
                <a:latin typeface="楷体_GB2312" pitchFamily="49" charset="-122"/>
                <a:ea typeface="楷体_GB2312" pitchFamily="49" charset="-122"/>
              </a:rPr>
              <a:t>顶层图</a:t>
            </a:r>
            <a:r>
              <a:rPr lang="en-US" altLang="zh-CN" sz="2800" b="1" smtClean="0">
                <a:solidFill>
                  <a:srgbClr val="000099"/>
                </a:solidFill>
                <a:latin typeface="楷体_GB2312" pitchFamily="49" charset="-122"/>
                <a:ea typeface="楷体_GB2312" pitchFamily="49" charset="-122"/>
              </a:rPr>
              <a:t>)</a:t>
            </a:r>
          </a:p>
        </p:txBody>
      </p:sp>
      <p:grpSp>
        <p:nvGrpSpPr>
          <p:cNvPr id="2" name="Group 3"/>
          <p:cNvGrpSpPr>
            <a:grpSpLocks/>
          </p:cNvGrpSpPr>
          <p:nvPr/>
        </p:nvGrpSpPr>
        <p:grpSpPr bwMode="auto">
          <a:xfrm>
            <a:off x="971550" y="2708275"/>
            <a:ext cx="1331913" cy="1114425"/>
            <a:chOff x="816" y="1776"/>
            <a:chExt cx="1248" cy="1056"/>
          </a:xfrm>
        </p:grpSpPr>
        <p:sp>
          <p:nvSpPr>
            <p:cNvPr id="82967" name="Rectangle 4"/>
            <p:cNvSpPr>
              <a:spLocks noChangeArrowheads="1"/>
            </p:cNvSpPr>
            <p:nvPr/>
          </p:nvSpPr>
          <p:spPr bwMode="auto">
            <a:xfrm>
              <a:off x="960" y="1920"/>
              <a:ext cx="1104" cy="91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800" b="1">
                  <a:solidFill>
                    <a:srgbClr val="996633"/>
                  </a:solidFill>
                  <a:latin typeface="Arial" panose="020B0604020202020204" pitchFamily="34" charset="0"/>
                  <a:ea typeface="楷体_GB2312" pitchFamily="49" charset="-122"/>
                </a:rPr>
                <a:t>储户</a:t>
              </a:r>
            </a:p>
          </p:txBody>
        </p:sp>
        <p:sp>
          <p:nvSpPr>
            <p:cNvPr id="82968" name="Line 5"/>
            <p:cNvSpPr>
              <a:spLocks noChangeShapeType="1"/>
            </p:cNvSpPr>
            <p:nvPr/>
          </p:nvSpPr>
          <p:spPr bwMode="auto">
            <a:xfrm>
              <a:off x="816" y="1776"/>
              <a:ext cx="0" cy="81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2969" name="Line 6"/>
            <p:cNvSpPr>
              <a:spLocks noChangeShapeType="1"/>
            </p:cNvSpPr>
            <p:nvPr/>
          </p:nvSpPr>
          <p:spPr bwMode="auto">
            <a:xfrm>
              <a:off x="816" y="1776"/>
              <a:ext cx="816"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3" name="Group 7"/>
          <p:cNvGrpSpPr>
            <a:grpSpLocks/>
          </p:cNvGrpSpPr>
          <p:nvPr/>
        </p:nvGrpSpPr>
        <p:grpSpPr bwMode="auto">
          <a:xfrm>
            <a:off x="4140200" y="2781300"/>
            <a:ext cx="1655763" cy="1081088"/>
            <a:chOff x="3984" y="1920"/>
            <a:chExt cx="1584" cy="1056"/>
          </a:xfrm>
        </p:grpSpPr>
        <p:sp>
          <p:nvSpPr>
            <p:cNvPr id="82965" name="Rectangle 8"/>
            <p:cNvSpPr>
              <a:spLocks noChangeArrowheads="1"/>
            </p:cNvSpPr>
            <p:nvPr/>
          </p:nvSpPr>
          <p:spPr bwMode="auto">
            <a:xfrm>
              <a:off x="3984" y="1920"/>
              <a:ext cx="1584" cy="105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ndParaRPr>
            </a:p>
            <a:p>
              <a:pPr eaLnBrk="1" hangingPunct="1"/>
              <a:r>
                <a:rPr kumimoji="1" lang="zh-CN" altLang="en-US" sz="2800" b="1">
                  <a:latin typeface="Arial" panose="020B0604020202020204" pitchFamily="34" charset="0"/>
                  <a:ea typeface="楷体_GB2312" pitchFamily="49" charset="-122"/>
                </a:rPr>
                <a:t>业务处理</a:t>
              </a:r>
            </a:p>
          </p:txBody>
        </p:sp>
        <p:sp>
          <p:nvSpPr>
            <p:cNvPr id="82966" name="Line 9"/>
            <p:cNvSpPr>
              <a:spLocks noChangeShapeType="1"/>
            </p:cNvSpPr>
            <p:nvPr/>
          </p:nvSpPr>
          <p:spPr bwMode="auto">
            <a:xfrm>
              <a:off x="3984" y="2256"/>
              <a:ext cx="15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sp>
        <p:nvSpPr>
          <p:cNvPr id="230410" name="Line 10"/>
          <p:cNvSpPr>
            <a:spLocks noChangeShapeType="1"/>
          </p:cNvSpPr>
          <p:nvPr/>
        </p:nvSpPr>
        <p:spPr bwMode="auto">
          <a:xfrm>
            <a:off x="2339975" y="3141663"/>
            <a:ext cx="1800225" cy="0"/>
          </a:xfrm>
          <a:prstGeom prst="line">
            <a:avLst/>
          </a:prstGeom>
          <a:noFill/>
          <a:ln w="1905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0411" name="Line 11"/>
          <p:cNvSpPr>
            <a:spLocks noChangeShapeType="1"/>
          </p:cNvSpPr>
          <p:nvPr/>
        </p:nvSpPr>
        <p:spPr bwMode="auto">
          <a:xfrm>
            <a:off x="2339975" y="3644900"/>
            <a:ext cx="1800225" cy="0"/>
          </a:xfrm>
          <a:prstGeom prst="line">
            <a:avLst/>
          </a:prstGeom>
          <a:noFill/>
          <a:ln w="1905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0412" name="Rectangle 12"/>
          <p:cNvSpPr>
            <a:spLocks noChangeArrowheads="1"/>
          </p:cNvSpPr>
          <p:nvPr/>
        </p:nvSpPr>
        <p:spPr bwMode="auto">
          <a:xfrm>
            <a:off x="2339975" y="2781300"/>
            <a:ext cx="18002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800" b="1">
                <a:solidFill>
                  <a:srgbClr val="000099"/>
                </a:solidFill>
                <a:latin typeface="楷体_GB2312" pitchFamily="49" charset="-122"/>
                <a:ea typeface="楷体_GB2312" pitchFamily="49" charset="-122"/>
              </a:rPr>
              <a:t>存</a:t>
            </a:r>
            <a:r>
              <a:rPr kumimoji="1" lang="en-US" altLang="zh-CN" sz="1800" b="1">
                <a:solidFill>
                  <a:srgbClr val="000099"/>
                </a:solidFill>
                <a:latin typeface="楷体_GB2312" pitchFamily="49" charset="-122"/>
                <a:ea typeface="楷体_GB2312" pitchFamily="49" charset="-122"/>
              </a:rPr>
              <a:t>(</a:t>
            </a:r>
            <a:r>
              <a:rPr kumimoji="1" lang="zh-CN" altLang="en-US" sz="1800" b="1">
                <a:solidFill>
                  <a:srgbClr val="000099"/>
                </a:solidFill>
                <a:latin typeface="楷体_GB2312" pitchFamily="49" charset="-122"/>
                <a:ea typeface="楷体_GB2312" pitchFamily="49" charset="-122"/>
              </a:rPr>
              <a:t>取</a:t>
            </a:r>
            <a:r>
              <a:rPr kumimoji="1" lang="en-US" altLang="zh-CN" sz="1800" b="1">
                <a:solidFill>
                  <a:srgbClr val="000099"/>
                </a:solidFill>
                <a:latin typeface="楷体_GB2312" pitchFamily="49" charset="-122"/>
                <a:ea typeface="楷体_GB2312" pitchFamily="49" charset="-122"/>
              </a:rPr>
              <a:t>)</a:t>
            </a:r>
            <a:r>
              <a:rPr kumimoji="1" lang="zh-CN" altLang="en-US" sz="1800" b="1">
                <a:solidFill>
                  <a:srgbClr val="000099"/>
                </a:solidFill>
                <a:latin typeface="楷体_GB2312" pitchFamily="49" charset="-122"/>
                <a:ea typeface="楷体_GB2312" pitchFamily="49" charset="-122"/>
              </a:rPr>
              <a:t>款单</a:t>
            </a:r>
          </a:p>
        </p:txBody>
      </p:sp>
      <p:sp>
        <p:nvSpPr>
          <p:cNvPr id="230413" name="Rectangle 13"/>
          <p:cNvSpPr>
            <a:spLocks noChangeArrowheads="1"/>
          </p:cNvSpPr>
          <p:nvPr/>
        </p:nvSpPr>
        <p:spPr bwMode="auto">
          <a:xfrm>
            <a:off x="2700338" y="3284538"/>
            <a:ext cx="9731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800" b="1">
                <a:solidFill>
                  <a:srgbClr val="000099"/>
                </a:solidFill>
                <a:latin typeface="Arial" panose="020B0604020202020204" pitchFamily="34" charset="0"/>
                <a:ea typeface="楷体_GB2312" pitchFamily="49" charset="-122"/>
              </a:rPr>
              <a:t>存折</a:t>
            </a:r>
          </a:p>
        </p:txBody>
      </p:sp>
      <p:grpSp>
        <p:nvGrpSpPr>
          <p:cNvPr id="4" name="Group 14"/>
          <p:cNvGrpSpPr>
            <a:grpSpLocks/>
          </p:cNvGrpSpPr>
          <p:nvPr/>
        </p:nvGrpSpPr>
        <p:grpSpPr bwMode="auto">
          <a:xfrm>
            <a:off x="4140200" y="4652963"/>
            <a:ext cx="2016125" cy="647700"/>
            <a:chOff x="4032" y="3648"/>
            <a:chExt cx="1440" cy="432"/>
          </a:xfrm>
        </p:grpSpPr>
        <p:sp>
          <p:nvSpPr>
            <p:cNvPr id="82960" name="Line 15"/>
            <p:cNvSpPr>
              <a:spLocks noChangeShapeType="1"/>
            </p:cNvSpPr>
            <p:nvPr/>
          </p:nvSpPr>
          <p:spPr bwMode="auto">
            <a:xfrm>
              <a:off x="4032" y="3648"/>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2961" name="Line 16"/>
            <p:cNvSpPr>
              <a:spLocks noChangeShapeType="1"/>
            </p:cNvSpPr>
            <p:nvPr/>
          </p:nvSpPr>
          <p:spPr bwMode="auto">
            <a:xfrm>
              <a:off x="4032" y="3648"/>
              <a:ext cx="144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2962" name="Line 17"/>
            <p:cNvSpPr>
              <a:spLocks noChangeShapeType="1"/>
            </p:cNvSpPr>
            <p:nvPr/>
          </p:nvSpPr>
          <p:spPr bwMode="auto">
            <a:xfrm>
              <a:off x="4032" y="4080"/>
              <a:ext cx="144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2963" name="Line 18"/>
            <p:cNvSpPr>
              <a:spLocks noChangeShapeType="1"/>
            </p:cNvSpPr>
            <p:nvPr/>
          </p:nvSpPr>
          <p:spPr bwMode="auto">
            <a:xfrm>
              <a:off x="4368" y="3648"/>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2964" name="Rectangle 19"/>
            <p:cNvSpPr>
              <a:spLocks noChangeArrowheads="1"/>
            </p:cNvSpPr>
            <p:nvPr/>
          </p:nvSpPr>
          <p:spPr bwMode="auto">
            <a:xfrm>
              <a:off x="4416" y="3696"/>
              <a:ext cx="960"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800" b="1">
                  <a:solidFill>
                    <a:srgbClr val="CC00CC"/>
                  </a:solidFill>
                  <a:latin typeface="Arial" panose="020B0604020202020204" pitchFamily="34" charset="0"/>
                  <a:ea typeface="楷体_GB2312" pitchFamily="49" charset="-122"/>
                </a:rPr>
                <a:t>账目</a:t>
              </a:r>
            </a:p>
          </p:txBody>
        </p:sp>
      </p:grpSp>
      <p:sp>
        <p:nvSpPr>
          <p:cNvPr id="230420" name="Line 20"/>
          <p:cNvSpPr>
            <a:spLocks noChangeShapeType="1"/>
          </p:cNvSpPr>
          <p:nvPr/>
        </p:nvSpPr>
        <p:spPr bwMode="auto">
          <a:xfrm>
            <a:off x="4932363" y="3860800"/>
            <a:ext cx="0" cy="792163"/>
          </a:xfrm>
          <a:prstGeom prst="line">
            <a:avLst/>
          </a:prstGeom>
          <a:noFill/>
          <a:ln w="1905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82955" name="Rectangle 21"/>
          <p:cNvSpPr>
            <a:spLocks noChangeArrowheads="1"/>
          </p:cNvSpPr>
          <p:nvPr/>
        </p:nvSpPr>
        <p:spPr bwMode="auto">
          <a:xfrm>
            <a:off x="8101013" y="5445125"/>
            <a:ext cx="1042987"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800" b="1">
                <a:latin typeface="Arial" panose="020B0604020202020204" pitchFamily="34" charset="0"/>
                <a:ea typeface="楷体_GB2312" pitchFamily="49" charset="-122"/>
                <a:hlinkClick r:id="rId3" action="ppaction://hlinksldjump"/>
              </a:rPr>
              <a:t>分解图</a:t>
            </a:r>
            <a:endParaRPr kumimoji="1" lang="zh-CN" altLang="en-US" sz="1800" b="1">
              <a:latin typeface="Arial" panose="020B0604020202020204" pitchFamily="34" charset="0"/>
              <a:ea typeface="楷体_GB2312" pitchFamily="49" charset="-122"/>
            </a:endParaRPr>
          </a:p>
        </p:txBody>
      </p:sp>
      <p:sp>
        <p:nvSpPr>
          <p:cNvPr id="82956" name="Rectangle 22">
            <a:hlinkClick r:id="rId4" action="ppaction://hlinksldjump"/>
          </p:cNvPr>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Arial" panose="020B0604020202020204" pitchFamily="34" charset="0"/>
                <a:sym typeface="Wingdings 3" panose="05040102010807070707" pitchFamily="18" charset="2"/>
                <a:hlinkClick r:id="rId4" action="ppaction://hlinksldjump"/>
              </a:rPr>
              <a:t></a:t>
            </a:r>
            <a:endParaRPr lang="en-US" altLang="zh-CN" sz="2000">
              <a:solidFill>
                <a:srgbClr val="FF3300"/>
              </a:solidFill>
              <a:latin typeface="Times New Roman" panose="02020603050405020304" pitchFamily="18" charset="0"/>
              <a:sym typeface="Wingdings 3" panose="05040102010807070707" pitchFamily="18" charset="2"/>
            </a:endParaRPr>
          </a:p>
        </p:txBody>
      </p:sp>
      <p:sp>
        <p:nvSpPr>
          <p:cNvPr id="230423" name="Rectangle 23"/>
          <p:cNvSpPr>
            <a:spLocks noChangeArrowheads="1"/>
          </p:cNvSpPr>
          <p:nvPr/>
        </p:nvSpPr>
        <p:spPr bwMode="auto">
          <a:xfrm>
            <a:off x="8632825" y="404813"/>
            <a:ext cx="511175" cy="358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1400" b="1">
                <a:solidFill>
                  <a:srgbClr val="FF3300"/>
                </a:solidFill>
                <a:latin typeface="Arial" panose="020B0604020202020204" pitchFamily="34" charset="0"/>
              </a:rPr>
              <a:t>★</a:t>
            </a:r>
          </a:p>
        </p:txBody>
      </p:sp>
      <p:sp>
        <p:nvSpPr>
          <p:cNvPr id="82958" name="Rectangle 24"/>
          <p:cNvSpPr>
            <a:spLocks noChangeArrowheads="1"/>
          </p:cNvSpPr>
          <p:nvPr/>
        </p:nvSpPr>
        <p:spPr bwMode="auto">
          <a:xfrm>
            <a:off x="8567738" y="115888"/>
            <a:ext cx="576262"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lnSpc>
                <a:spcPct val="80000"/>
              </a:lnSpc>
            </a:pPr>
            <a:r>
              <a:rPr kumimoji="1" lang="zh-CN" altLang="en-US" sz="1200" b="1">
                <a:latin typeface="Book Antiqua" panose="02040602050305030304" pitchFamily="18" charset="0"/>
                <a:ea typeface="楷体_GB2312" pitchFamily="49" charset="-122"/>
              </a:rPr>
              <a:t>按键或</a:t>
            </a:r>
          </a:p>
          <a:p>
            <a:pPr eaLnBrk="1" hangingPunct="1">
              <a:lnSpc>
                <a:spcPct val="80000"/>
              </a:lnSpc>
            </a:pPr>
            <a:r>
              <a:rPr kumimoji="1" lang="zh-CN" altLang="en-US" sz="1200" b="1">
                <a:latin typeface="Book Antiqua" panose="02040602050305030304" pitchFamily="18" charset="0"/>
                <a:ea typeface="楷体_GB2312" pitchFamily="49" charset="-122"/>
              </a:rPr>
              <a:t>击鼠标</a:t>
            </a:r>
          </a:p>
        </p:txBody>
      </p:sp>
    </p:spTree>
    <p:extLst>
      <p:ext uri="{BB962C8B-B14F-4D97-AF65-F5344CB8AC3E}">
        <p14:creationId xmlns="" xmlns:p14="http://schemas.microsoft.com/office/powerpoint/2010/main" val="180304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230410"/>
                                        </p:tgtEl>
                                        <p:attrNameLst>
                                          <p:attrName>style.visibility</p:attrName>
                                        </p:attrNameLst>
                                      </p:cBhvr>
                                      <p:to>
                                        <p:strVal val="visible"/>
                                      </p:to>
                                    </p:set>
                                    <p:animEffect transition="in" filter="barn(inHorizontal)">
                                      <p:cBhvr>
                                        <p:cTn id="12" dur="500"/>
                                        <p:tgtEl>
                                          <p:spTgt spid="2304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30412"/>
                                        </p:tgtEl>
                                        <p:attrNameLst>
                                          <p:attrName>style.visibility</p:attrName>
                                        </p:attrNameLst>
                                      </p:cBhvr>
                                      <p:to>
                                        <p:strVal val="visible"/>
                                      </p:to>
                                    </p:set>
                                    <p:animEffect transition="in" filter="barn(inHorizontal)">
                                      <p:cBhvr>
                                        <p:cTn id="17" dur="500"/>
                                        <p:tgtEl>
                                          <p:spTgt spid="2304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230411"/>
                                        </p:tgtEl>
                                        <p:attrNameLst>
                                          <p:attrName>style.visibility</p:attrName>
                                        </p:attrNameLst>
                                      </p:cBhvr>
                                      <p:to>
                                        <p:strVal val="visible"/>
                                      </p:to>
                                    </p:set>
                                    <p:animEffect transition="in" filter="barn(inHorizontal)">
                                      <p:cBhvr>
                                        <p:cTn id="22" dur="500"/>
                                        <p:tgtEl>
                                          <p:spTgt spid="2304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230413"/>
                                        </p:tgtEl>
                                        <p:attrNameLst>
                                          <p:attrName>style.visibility</p:attrName>
                                        </p:attrNameLst>
                                      </p:cBhvr>
                                      <p:to>
                                        <p:strVal val="visible"/>
                                      </p:to>
                                    </p:set>
                                    <p:animEffect transition="in" filter="barn(inHorizontal)">
                                      <p:cBhvr>
                                        <p:cTn id="27" dur="500"/>
                                        <p:tgtEl>
                                          <p:spTgt spid="2304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Horizontal)">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nodeType="clickEffect">
                                  <p:stCondLst>
                                    <p:cond delay="0"/>
                                  </p:stCondLst>
                                  <p:childTnLst>
                                    <p:set>
                                      <p:cBhvr>
                                        <p:cTn id="36" dur="1" fill="hold">
                                          <p:stCondLst>
                                            <p:cond delay="0"/>
                                          </p:stCondLst>
                                        </p:cTn>
                                        <p:tgtEl>
                                          <p:spTgt spid="230420"/>
                                        </p:tgtEl>
                                        <p:attrNameLst>
                                          <p:attrName>style.visibility</p:attrName>
                                        </p:attrNameLst>
                                      </p:cBhvr>
                                      <p:to>
                                        <p:strVal val="visible"/>
                                      </p:to>
                                    </p:set>
                                    <p:animEffect transition="in" filter="barn(inHorizontal)">
                                      <p:cBhvr>
                                        <p:cTn id="37" dur="500"/>
                                        <p:tgtEl>
                                          <p:spTgt spid="2304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dissolve">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grpId="0" nodeType="clickEffect">
                                  <p:stCondLst>
                                    <p:cond delay="0"/>
                                  </p:stCondLst>
                                  <p:childTnLst>
                                    <p:set>
                                      <p:cBhvr>
                                        <p:cTn id="46" dur="1" fill="hold">
                                          <p:stCondLst>
                                            <p:cond delay="0"/>
                                          </p:stCondLst>
                                        </p:cTn>
                                        <p:tgtEl>
                                          <p:spTgt spid="230423"/>
                                        </p:tgtEl>
                                        <p:attrNameLst>
                                          <p:attrName>style.visibility</p:attrName>
                                        </p:attrNameLst>
                                      </p:cBhvr>
                                      <p:to>
                                        <p:strVal val="visible"/>
                                      </p:to>
                                    </p:set>
                                    <p:animEffect transition="in" filter="barn(outHorizontal)">
                                      <p:cBhvr>
                                        <p:cTn id="47" dur="500"/>
                                        <p:tgtEl>
                                          <p:spTgt spid="230423"/>
                                        </p:tgtEl>
                                      </p:cBhvr>
                                    </p:animEffect>
                                  </p:childTnLst>
                                  <p:subTnLst>
                                    <p:audio>
                                      <p:cMediaNode>
                                        <p:cTn display="0" masterRel="sameClick">
                                          <p:stCondLst>
                                            <p:cond evt="begin" delay="0">
                                              <p:tn val="4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12" grpId="0" autoUpdateAnimBg="0"/>
      <p:bldP spid="230413" grpId="0" autoUpdateAnimBg="0"/>
      <p:bldP spid="23042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755650" y="981075"/>
            <a:ext cx="7488238" cy="427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spcBef>
                <a:spcPct val="50000"/>
              </a:spcBef>
              <a:buFont typeface="Wingdings" panose="05000000000000000000" pitchFamily="2" charset="2"/>
              <a:buNone/>
            </a:pPr>
            <a:endParaRPr lang="zh-CN" altLang="en-US" sz="2800" b="1">
              <a:latin typeface="楷体_GB2312" pitchFamily="49" charset="-122"/>
              <a:ea typeface="楷体_GB2312" pitchFamily="49" charset="-122"/>
            </a:endParaRPr>
          </a:p>
          <a:p>
            <a:pPr algn="l" eaLnBrk="1" hangingPunct="1">
              <a:lnSpc>
                <a:spcPct val="105000"/>
              </a:lnSpc>
              <a:spcBef>
                <a:spcPct val="100000"/>
              </a:spcBef>
              <a:buFont typeface="Wingdings" panose="05000000000000000000" pitchFamily="2" charset="2"/>
              <a:buChar char="l"/>
            </a:pPr>
            <a:r>
              <a:rPr lang="zh-CN" altLang="en-US" sz="2800" b="1">
                <a:latin typeface="楷体_GB2312" pitchFamily="49" charset="-122"/>
                <a:ea typeface="楷体_GB2312" pitchFamily="49" charset="-122"/>
              </a:rPr>
              <a:t> </a:t>
            </a:r>
            <a:r>
              <a:rPr lang="zh-CN" altLang="en-US" sz="2800" b="1">
                <a:solidFill>
                  <a:schemeClr val="folHlink"/>
                </a:solidFill>
                <a:latin typeface="楷体_GB2312" pitchFamily="49" charset="-122"/>
                <a:ea typeface="楷体_GB2312" pitchFamily="49" charset="-122"/>
              </a:rPr>
              <a:t>优点</a:t>
            </a:r>
            <a:r>
              <a:rPr lang="zh-CN" altLang="en-US" sz="2800" b="1">
                <a:latin typeface="楷体_GB2312" pitchFamily="49" charset="-122"/>
                <a:ea typeface="楷体_GB2312" pitchFamily="49" charset="-122"/>
              </a:rPr>
              <a:t> ：是相对于委托开发方式比较节约资金，可以培养、增强使用单位的技术力量，便于系统维护工作，系统的技术水平较高。 </a:t>
            </a:r>
          </a:p>
          <a:p>
            <a:pPr algn="l" eaLnBrk="1" hangingPunct="1">
              <a:lnSpc>
                <a:spcPct val="105000"/>
              </a:lnSpc>
              <a:spcBef>
                <a:spcPct val="100000"/>
              </a:spcBef>
              <a:buFont typeface="Wingdings" panose="05000000000000000000" pitchFamily="2" charset="2"/>
              <a:buChar char="l"/>
            </a:pPr>
            <a:r>
              <a:rPr lang="zh-CN" altLang="en-US" sz="2800" b="1">
                <a:latin typeface="楷体_GB2312" pitchFamily="49" charset="-122"/>
                <a:ea typeface="楷体_GB2312" pitchFamily="49" charset="-122"/>
              </a:rPr>
              <a:t> </a:t>
            </a:r>
            <a:r>
              <a:rPr lang="zh-CN" altLang="en-US" sz="2800" b="1">
                <a:solidFill>
                  <a:schemeClr val="folHlink"/>
                </a:solidFill>
                <a:latin typeface="楷体_GB2312" pitchFamily="49" charset="-122"/>
                <a:ea typeface="楷体_GB2312" pitchFamily="49" charset="-122"/>
              </a:rPr>
              <a:t>缺点</a:t>
            </a:r>
            <a:r>
              <a:rPr lang="zh-CN" altLang="en-US" sz="2800" b="1">
                <a:latin typeface="楷体_GB2312" pitchFamily="49" charset="-122"/>
                <a:ea typeface="楷体_GB2312" pitchFamily="49" charset="-122"/>
              </a:rPr>
              <a:t> ：是双方在合作中沟通易出现问题，因此，需要双方及时达成共识，进行协调和检查。 </a:t>
            </a:r>
          </a:p>
        </p:txBody>
      </p:sp>
      <p:sp>
        <p:nvSpPr>
          <p:cNvPr id="13315" name="AutoShape 5">
            <a:hlinkClick r:id="rId2" action="ppaction://hlinksldjump" highlightClick="1"/>
          </p:cNvPr>
          <p:cNvSpPr>
            <a:spLocks noChangeArrowheads="1"/>
          </p:cNvSpPr>
          <p:nvPr/>
        </p:nvSpPr>
        <p:spPr bwMode="auto">
          <a:xfrm>
            <a:off x="8856663" y="656907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Tree>
    <p:extLst>
      <p:ext uri="{BB962C8B-B14F-4D97-AF65-F5344CB8AC3E}">
        <p14:creationId xmlns="" xmlns:p14="http://schemas.microsoft.com/office/powerpoint/2010/main" val="408908517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403350" y="1052513"/>
            <a:ext cx="2014538" cy="484187"/>
          </a:xfrm>
        </p:spPr>
        <p:txBody>
          <a:bodyPr/>
          <a:lstStyle/>
          <a:p>
            <a:pPr eaLnBrk="1" hangingPunct="1"/>
            <a:r>
              <a:rPr lang="zh-CN" altLang="en-US" sz="2800" b="1" smtClean="0">
                <a:ea typeface="楷体_GB2312" pitchFamily="49" charset="-122"/>
              </a:rPr>
              <a:t>分解图</a:t>
            </a:r>
          </a:p>
        </p:txBody>
      </p:sp>
      <p:sp>
        <p:nvSpPr>
          <p:cNvPr id="231427" name="Line 3"/>
          <p:cNvSpPr>
            <a:spLocks noChangeShapeType="1"/>
          </p:cNvSpPr>
          <p:nvPr/>
        </p:nvSpPr>
        <p:spPr bwMode="auto">
          <a:xfrm>
            <a:off x="1447800" y="3810000"/>
            <a:ext cx="1219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1428" name="Line 4"/>
          <p:cNvSpPr>
            <a:spLocks noChangeShapeType="1"/>
          </p:cNvSpPr>
          <p:nvPr/>
        </p:nvSpPr>
        <p:spPr bwMode="auto">
          <a:xfrm>
            <a:off x="6096000" y="2895600"/>
            <a:ext cx="0" cy="762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1429" name="Line 5"/>
          <p:cNvSpPr>
            <a:spLocks noChangeShapeType="1"/>
          </p:cNvSpPr>
          <p:nvPr/>
        </p:nvSpPr>
        <p:spPr bwMode="auto">
          <a:xfrm flipV="1">
            <a:off x="6096000" y="4343400"/>
            <a:ext cx="0" cy="838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nvGrpSpPr>
          <p:cNvPr id="2" name="Group 6"/>
          <p:cNvGrpSpPr>
            <a:grpSpLocks/>
          </p:cNvGrpSpPr>
          <p:nvPr/>
        </p:nvGrpSpPr>
        <p:grpSpPr bwMode="auto">
          <a:xfrm>
            <a:off x="8027988" y="5229225"/>
            <a:ext cx="990600" cy="1143000"/>
            <a:chOff x="5136" y="3264"/>
            <a:chExt cx="624" cy="720"/>
          </a:xfrm>
        </p:grpSpPr>
        <p:sp>
          <p:nvSpPr>
            <p:cNvPr id="84017" name="Rectangle 7"/>
            <p:cNvSpPr>
              <a:spLocks noChangeArrowheads="1"/>
            </p:cNvSpPr>
            <p:nvPr/>
          </p:nvSpPr>
          <p:spPr bwMode="auto">
            <a:xfrm>
              <a:off x="5232" y="3408"/>
              <a:ext cx="528" cy="57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996633"/>
                  </a:solidFill>
                  <a:latin typeface="Arial" panose="020B0604020202020204" pitchFamily="34" charset="0"/>
                  <a:ea typeface="楷体_GB2312" pitchFamily="49" charset="-122"/>
                </a:rPr>
                <a:t>现金</a:t>
              </a:r>
            </a:p>
            <a:p>
              <a:pPr eaLnBrk="1" hangingPunct="1"/>
              <a:r>
                <a:rPr kumimoji="1" lang="zh-CN" altLang="en-US" sz="2000" b="1">
                  <a:solidFill>
                    <a:srgbClr val="996633"/>
                  </a:solidFill>
                  <a:latin typeface="Arial" panose="020B0604020202020204" pitchFamily="34" charset="0"/>
                  <a:ea typeface="楷体_GB2312" pitchFamily="49" charset="-122"/>
                </a:rPr>
                <a:t>库</a:t>
              </a:r>
            </a:p>
          </p:txBody>
        </p:sp>
        <p:sp>
          <p:nvSpPr>
            <p:cNvPr id="84018" name="Line 8"/>
            <p:cNvSpPr>
              <a:spLocks noChangeShapeType="1"/>
            </p:cNvSpPr>
            <p:nvPr/>
          </p:nvSpPr>
          <p:spPr bwMode="auto">
            <a:xfrm>
              <a:off x="5136" y="3264"/>
              <a:ext cx="0" cy="52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4019" name="Line 9"/>
            <p:cNvSpPr>
              <a:spLocks noChangeShapeType="1"/>
            </p:cNvSpPr>
            <p:nvPr/>
          </p:nvSpPr>
          <p:spPr bwMode="auto">
            <a:xfrm>
              <a:off x="5136" y="3264"/>
              <a:ext cx="43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sp>
        <p:nvSpPr>
          <p:cNvPr id="231434" name="Line 10"/>
          <p:cNvSpPr>
            <a:spLocks noChangeShapeType="1"/>
          </p:cNvSpPr>
          <p:nvPr/>
        </p:nvSpPr>
        <p:spPr bwMode="auto">
          <a:xfrm>
            <a:off x="3429000" y="4419600"/>
            <a:ext cx="0" cy="1371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1435" name="Line 11"/>
          <p:cNvSpPr>
            <a:spLocks noChangeShapeType="1"/>
          </p:cNvSpPr>
          <p:nvPr/>
        </p:nvSpPr>
        <p:spPr bwMode="auto">
          <a:xfrm>
            <a:off x="3429000" y="2590800"/>
            <a:ext cx="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1436" name="Line 12"/>
          <p:cNvSpPr>
            <a:spLocks noChangeShapeType="1"/>
          </p:cNvSpPr>
          <p:nvPr/>
        </p:nvSpPr>
        <p:spPr bwMode="auto">
          <a:xfrm>
            <a:off x="3429000" y="2590800"/>
            <a:ext cx="1905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1437" name="Line 13"/>
          <p:cNvSpPr>
            <a:spLocks noChangeShapeType="1"/>
          </p:cNvSpPr>
          <p:nvPr/>
        </p:nvSpPr>
        <p:spPr bwMode="auto">
          <a:xfrm>
            <a:off x="3429000" y="5791200"/>
            <a:ext cx="1905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nvGrpSpPr>
          <p:cNvPr id="3" name="Group 14"/>
          <p:cNvGrpSpPr>
            <a:grpSpLocks/>
          </p:cNvGrpSpPr>
          <p:nvPr/>
        </p:nvGrpSpPr>
        <p:grpSpPr bwMode="auto">
          <a:xfrm>
            <a:off x="304800" y="3200400"/>
            <a:ext cx="1143000" cy="990600"/>
            <a:chOff x="192" y="2016"/>
            <a:chExt cx="720" cy="624"/>
          </a:xfrm>
        </p:grpSpPr>
        <p:sp>
          <p:nvSpPr>
            <p:cNvPr id="84014" name="Line 15"/>
            <p:cNvSpPr>
              <a:spLocks noChangeShapeType="1"/>
            </p:cNvSpPr>
            <p:nvPr/>
          </p:nvSpPr>
          <p:spPr bwMode="auto">
            <a:xfrm>
              <a:off x="192" y="2016"/>
              <a:ext cx="0" cy="52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4015" name="Line 16"/>
            <p:cNvSpPr>
              <a:spLocks noChangeShapeType="1"/>
            </p:cNvSpPr>
            <p:nvPr/>
          </p:nvSpPr>
          <p:spPr bwMode="auto">
            <a:xfrm>
              <a:off x="192" y="2016"/>
              <a:ext cx="576"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4016" name="Rectangle 17"/>
            <p:cNvSpPr>
              <a:spLocks noChangeArrowheads="1"/>
            </p:cNvSpPr>
            <p:nvPr/>
          </p:nvSpPr>
          <p:spPr bwMode="auto">
            <a:xfrm>
              <a:off x="240" y="2112"/>
              <a:ext cx="672" cy="52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996633"/>
                  </a:solidFill>
                  <a:latin typeface="Arial" panose="020B0604020202020204" pitchFamily="34" charset="0"/>
                  <a:ea typeface="楷体_GB2312" pitchFamily="49" charset="-122"/>
                </a:rPr>
                <a:t>储户</a:t>
              </a:r>
            </a:p>
          </p:txBody>
        </p:sp>
      </p:grpSp>
      <p:sp>
        <p:nvSpPr>
          <p:cNvPr id="231442" name="Line 18"/>
          <p:cNvSpPr>
            <a:spLocks noChangeShapeType="1"/>
          </p:cNvSpPr>
          <p:nvPr/>
        </p:nvSpPr>
        <p:spPr bwMode="auto">
          <a:xfrm flipH="1">
            <a:off x="990600" y="6172200"/>
            <a:ext cx="4343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1443" name="Line 19"/>
          <p:cNvSpPr>
            <a:spLocks noChangeShapeType="1"/>
          </p:cNvSpPr>
          <p:nvPr/>
        </p:nvSpPr>
        <p:spPr bwMode="auto">
          <a:xfrm flipH="1">
            <a:off x="990600" y="2209800"/>
            <a:ext cx="4343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1444" name="Line 20"/>
          <p:cNvSpPr>
            <a:spLocks noChangeShapeType="1"/>
          </p:cNvSpPr>
          <p:nvPr/>
        </p:nvSpPr>
        <p:spPr bwMode="auto">
          <a:xfrm flipV="1">
            <a:off x="990600" y="4191000"/>
            <a:ext cx="0" cy="1981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1445" name="Line 21"/>
          <p:cNvSpPr>
            <a:spLocks noChangeShapeType="1"/>
          </p:cNvSpPr>
          <p:nvPr/>
        </p:nvSpPr>
        <p:spPr bwMode="auto">
          <a:xfrm>
            <a:off x="990600" y="2209800"/>
            <a:ext cx="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1446" name="Rectangle 22"/>
          <p:cNvSpPr>
            <a:spLocks noChangeArrowheads="1"/>
          </p:cNvSpPr>
          <p:nvPr/>
        </p:nvSpPr>
        <p:spPr bwMode="auto">
          <a:xfrm>
            <a:off x="755650" y="5661025"/>
            <a:ext cx="1243013"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solidFill>
                  <a:srgbClr val="000099"/>
                </a:solidFill>
                <a:latin typeface="Arial" panose="020B0604020202020204" pitchFamily="34" charset="0"/>
                <a:ea typeface="楷体_GB2312" pitchFamily="49" charset="-122"/>
              </a:rPr>
              <a:t>存折</a:t>
            </a:r>
          </a:p>
        </p:txBody>
      </p:sp>
      <p:sp>
        <p:nvSpPr>
          <p:cNvPr id="231447" name="Rectangle 23"/>
          <p:cNvSpPr>
            <a:spLocks noChangeArrowheads="1"/>
          </p:cNvSpPr>
          <p:nvPr/>
        </p:nvSpPr>
        <p:spPr bwMode="auto">
          <a:xfrm>
            <a:off x="971550" y="1916113"/>
            <a:ext cx="879475"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solidFill>
                  <a:srgbClr val="000099"/>
                </a:solidFill>
                <a:latin typeface="Arial" panose="020B0604020202020204" pitchFamily="34" charset="0"/>
                <a:ea typeface="楷体_GB2312" pitchFamily="49" charset="-122"/>
              </a:rPr>
              <a:t>存折</a:t>
            </a:r>
          </a:p>
        </p:txBody>
      </p:sp>
      <p:sp>
        <p:nvSpPr>
          <p:cNvPr id="231448" name="Line 24"/>
          <p:cNvSpPr>
            <a:spLocks noChangeShapeType="1"/>
          </p:cNvSpPr>
          <p:nvPr/>
        </p:nvSpPr>
        <p:spPr bwMode="auto">
          <a:xfrm flipH="1">
            <a:off x="6877050" y="5734050"/>
            <a:ext cx="1150938"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1449" name="Rectangle 25"/>
          <p:cNvSpPr>
            <a:spLocks noChangeArrowheads="1"/>
          </p:cNvSpPr>
          <p:nvPr/>
        </p:nvSpPr>
        <p:spPr bwMode="auto">
          <a:xfrm>
            <a:off x="3995738" y="5157788"/>
            <a:ext cx="1524000" cy="719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solidFill>
                  <a:srgbClr val="000099"/>
                </a:solidFill>
                <a:latin typeface="Arial" panose="020B0604020202020204" pitchFamily="34" charset="0"/>
                <a:ea typeface="楷体_GB2312" pitchFamily="49" charset="-122"/>
              </a:rPr>
              <a:t>存折</a:t>
            </a:r>
          </a:p>
          <a:p>
            <a:pPr eaLnBrk="1" hangingPunct="1"/>
            <a:r>
              <a:rPr kumimoji="1" lang="zh-CN" altLang="en-US" sz="1600" b="1">
                <a:solidFill>
                  <a:srgbClr val="000099"/>
                </a:solidFill>
                <a:latin typeface="Arial" panose="020B0604020202020204" pitchFamily="34" charset="0"/>
                <a:ea typeface="楷体_GB2312" pitchFamily="49" charset="-122"/>
              </a:rPr>
              <a:t>取款单</a:t>
            </a:r>
          </a:p>
        </p:txBody>
      </p:sp>
      <p:sp>
        <p:nvSpPr>
          <p:cNvPr id="231450" name="Rectangle 26"/>
          <p:cNvSpPr>
            <a:spLocks noChangeArrowheads="1"/>
          </p:cNvSpPr>
          <p:nvPr/>
        </p:nvSpPr>
        <p:spPr bwMode="auto">
          <a:xfrm>
            <a:off x="3995738" y="2420938"/>
            <a:ext cx="129540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solidFill>
                  <a:srgbClr val="000099"/>
                </a:solidFill>
                <a:latin typeface="Arial" panose="020B0604020202020204" pitchFamily="34" charset="0"/>
                <a:ea typeface="楷体_GB2312" pitchFamily="49" charset="-122"/>
              </a:rPr>
              <a:t>存折</a:t>
            </a:r>
          </a:p>
          <a:p>
            <a:pPr eaLnBrk="1" hangingPunct="1"/>
            <a:r>
              <a:rPr kumimoji="1" lang="zh-CN" altLang="en-US" sz="1600" b="1">
                <a:solidFill>
                  <a:srgbClr val="000099"/>
                </a:solidFill>
                <a:latin typeface="Arial" panose="020B0604020202020204" pitchFamily="34" charset="0"/>
                <a:ea typeface="楷体_GB2312" pitchFamily="49" charset="-122"/>
              </a:rPr>
              <a:t>存款单</a:t>
            </a:r>
          </a:p>
        </p:txBody>
      </p:sp>
      <p:sp>
        <p:nvSpPr>
          <p:cNvPr id="231451" name="Rectangle 27"/>
          <p:cNvSpPr>
            <a:spLocks noChangeArrowheads="1"/>
          </p:cNvSpPr>
          <p:nvPr/>
        </p:nvSpPr>
        <p:spPr bwMode="auto">
          <a:xfrm>
            <a:off x="1547813" y="3860800"/>
            <a:ext cx="990600" cy="398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solidFill>
                  <a:srgbClr val="000099"/>
                </a:solidFill>
                <a:latin typeface="Arial" panose="020B0604020202020204" pitchFamily="34" charset="0"/>
                <a:ea typeface="楷体_GB2312" pitchFamily="49" charset="-122"/>
              </a:rPr>
              <a:t>存折</a:t>
            </a:r>
          </a:p>
        </p:txBody>
      </p:sp>
      <p:sp>
        <p:nvSpPr>
          <p:cNvPr id="231452" name="Rectangle 28"/>
          <p:cNvSpPr>
            <a:spLocks noChangeArrowheads="1"/>
          </p:cNvSpPr>
          <p:nvPr/>
        </p:nvSpPr>
        <p:spPr bwMode="auto">
          <a:xfrm>
            <a:off x="1547813" y="3429000"/>
            <a:ext cx="1066800" cy="373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solidFill>
                  <a:srgbClr val="000099"/>
                </a:solidFill>
                <a:latin typeface="楷体_GB2312" pitchFamily="49" charset="-122"/>
                <a:ea typeface="楷体_GB2312" pitchFamily="49" charset="-122"/>
              </a:rPr>
              <a:t>存</a:t>
            </a:r>
            <a:r>
              <a:rPr kumimoji="1" lang="en-US" altLang="zh-CN" sz="1600" b="1">
                <a:solidFill>
                  <a:srgbClr val="000099"/>
                </a:solidFill>
                <a:latin typeface="楷体_GB2312" pitchFamily="49" charset="-122"/>
                <a:ea typeface="楷体_GB2312" pitchFamily="49" charset="-122"/>
              </a:rPr>
              <a:t>(</a:t>
            </a:r>
            <a:r>
              <a:rPr kumimoji="1" lang="zh-CN" altLang="en-US" sz="1600" b="1">
                <a:solidFill>
                  <a:srgbClr val="000099"/>
                </a:solidFill>
                <a:latin typeface="楷体_GB2312" pitchFamily="49" charset="-122"/>
                <a:ea typeface="楷体_GB2312" pitchFamily="49" charset="-122"/>
              </a:rPr>
              <a:t>取</a:t>
            </a:r>
            <a:r>
              <a:rPr kumimoji="1" lang="en-US" altLang="zh-CN" sz="1600" b="1">
                <a:solidFill>
                  <a:srgbClr val="000099"/>
                </a:solidFill>
                <a:latin typeface="楷体_GB2312" pitchFamily="49" charset="-122"/>
                <a:ea typeface="楷体_GB2312" pitchFamily="49" charset="-122"/>
              </a:rPr>
              <a:t>)</a:t>
            </a:r>
            <a:r>
              <a:rPr kumimoji="1" lang="zh-CN" altLang="en-US" sz="1600" b="1">
                <a:solidFill>
                  <a:srgbClr val="000099"/>
                </a:solidFill>
                <a:latin typeface="楷体_GB2312" pitchFamily="49" charset="-122"/>
                <a:ea typeface="楷体_GB2312" pitchFamily="49" charset="-122"/>
              </a:rPr>
              <a:t>单</a:t>
            </a:r>
          </a:p>
        </p:txBody>
      </p:sp>
      <p:grpSp>
        <p:nvGrpSpPr>
          <p:cNvPr id="4" name="Group 29"/>
          <p:cNvGrpSpPr>
            <a:grpSpLocks/>
          </p:cNvGrpSpPr>
          <p:nvPr/>
        </p:nvGrpSpPr>
        <p:grpSpPr bwMode="auto">
          <a:xfrm>
            <a:off x="2667000" y="3200400"/>
            <a:ext cx="1524000" cy="1219200"/>
            <a:chOff x="1680" y="2016"/>
            <a:chExt cx="960" cy="768"/>
          </a:xfrm>
        </p:grpSpPr>
        <p:sp>
          <p:nvSpPr>
            <p:cNvPr id="84011" name="Rectangle 30"/>
            <p:cNvSpPr>
              <a:spLocks noChangeArrowheads="1"/>
            </p:cNvSpPr>
            <p:nvPr/>
          </p:nvSpPr>
          <p:spPr bwMode="auto">
            <a:xfrm>
              <a:off x="1680" y="2016"/>
              <a:ext cx="960" cy="76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ndParaRPr>
            </a:p>
            <a:p>
              <a:pPr eaLnBrk="1" hangingPunct="1"/>
              <a:r>
                <a:rPr kumimoji="1" lang="zh-CN" altLang="en-US" sz="2000" b="1">
                  <a:latin typeface="Arial" panose="020B0604020202020204" pitchFamily="34" charset="0"/>
                  <a:ea typeface="楷体_GB2312" pitchFamily="49" charset="-122"/>
                </a:rPr>
                <a:t>业务</a:t>
              </a:r>
            </a:p>
            <a:p>
              <a:pPr eaLnBrk="1" hangingPunct="1"/>
              <a:r>
                <a:rPr kumimoji="1" lang="zh-CN" altLang="en-US" sz="2000" b="1">
                  <a:latin typeface="Arial" panose="020B0604020202020204" pitchFamily="34" charset="0"/>
                  <a:ea typeface="楷体_GB2312" pitchFamily="49" charset="-122"/>
                </a:rPr>
                <a:t>分类处理</a:t>
              </a:r>
            </a:p>
          </p:txBody>
        </p:sp>
        <p:sp>
          <p:nvSpPr>
            <p:cNvPr id="84012" name="Line 31"/>
            <p:cNvSpPr>
              <a:spLocks noChangeShapeType="1"/>
            </p:cNvSpPr>
            <p:nvPr/>
          </p:nvSpPr>
          <p:spPr bwMode="auto">
            <a:xfrm>
              <a:off x="1680" y="2256"/>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4013" name="Rectangle 32"/>
            <p:cNvSpPr>
              <a:spLocks noChangeArrowheads="1"/>
            </p:cNvSpPr>
            <p:nvPr/>
          </p:nvSpPr>
          <p:spPr bwMode="auto">
            <a:xfrm>
              <a:off x="1824" y="2016"/>
              <a:ext cx="672"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000" b="1">
                  <a:latin typeface="Times New Roman" panose="02020603050405020304" pitchFamily="18" charset="0"/>
                </a:rPr>
                <a:t>1.1</a:t>
              </a:r>
            </a:p>
          </p:txBody>
        </p:sp>
      </p:grpSp>
      <p:grpSp>
        <p:nvGrpSpPr>
          <p:cNvPr id="5" name="Group 33"/>
          <p:cNvGrpSpPr>
            <a:grpSpLocks/>
          </p:cNvGrpSpPr>
          <p:nvPr/>
        </p:nvGrpSpPr>
        <p:grpSpPr bwMode="auto">
          <a:xfrm>
            <a:off x="5334000" y="1676400"/>
            <a:ext cx="1524000" cy="1219200"/>
            <a:chOff x="3360" y="1056"/>
            <a:chExt cx="960" cy="768"/>
          </a:xfrm>
        </p:grpSpPr>
        <p:sp>
          <p:nvSpPr>
            <p:cNvPr id="84008" name="Rectangle 34"/>
            <p:cNvSpPr>
              <a:spLocks noChangeArrowheads="1"/>
            </p:cNvSpPr>
            <p:nvPr/>
          </p:nvSpPr>
          <p:spPr bwMode="auto">
            <a:xfrm>
              <a:off x="3360" y="1056"/>
              <a:ext cx="960" cy="76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ndParaRPr>
            </a:p>
            <a:p>
              <a:pPr eaLnBrk="1" hangingPunct="1"/>
              <a:r>
                <a:rPr kumimoji="1" lang="zh-CN" altLang="en-US" sz="2000" b="1">
                  <a:latin typeface="Arial" panose="020B0604020202020204" pitchFamily="34" charset="0"/>
                  <a:ea typeface="楷体_GB2312" pitchFamily="49" charset="-122"/>
                </a:rPr>
                <a:t>存款处理</a:t>
              </a:r>
            </a:p>
          </p:txBody>
        </p:sp>
        <p:sp>
          <p:nvSpPr>
            <p:cNvPr id="84009" name="Line 35"/>
            <p:cNvSpPr>
              <a:spLocks noChangeShapeType="1"/>
            </p:cNvSpPr>
            <p:nvPr/>
          </p:nvSpPr>
          <p:spPr bwMode="auto">
            <a:xfrm>
              <a:off x="3360" y="1296"/>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4010" name="Rectangle 36"/>
            <p:cNvSpPr>
              <a:spLocks noChangeArrowheads="1"/>
            </p:cNvSpPr>
            <p:nvPr/>
          </p:nvSpPr>
          <p:spPr bwMode="auto">
            <a:xfrm>
              <a:off x="3504" y="1056"/>
              <a:ext cx="672"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000" b="1">
                  <a:latin typeface="Times New Roman" panose="02020603050405020304" pitchFamily="18" charset="0"/>
                </a:rPr>
                <a:t>1.2</a:t>
              </a:r>
            </a:p>
          </p:txBody>
        </p:sp>
      </p:grpSp>
      <p:grpSp>
        <p:nvGrpSpPr>
          <p:cNvPr id="6" name="Group 37"/>
          <p:cNvGrpSpPr>
            <a:grpSpLocks/>
          </p:cNvGrpSpPr>
          <p:nvPr/>
        </p:nvGrpSpPr>
        <p:grpSpPr bwMode="auto">
          <a:xfrm>
            <a:off x="5334000" y="5181600"/>
            <a:ext cx="1524000" cy="1219200"/>
            <a:chOff x="3360" y="3264"/>
            <a:chExt cx="960" cy="768"/>
          </a:xfrm>
        </p:grpSpPr>
        <p:sp>
          <p:nvSpPr>
            <p:cNvPr id="84005" name="Rectangle 38"/>
            <p:cNvSpPr>
              <a:spLocks noChangeArrowheads="1"/>
            </p:cNvSpPr>
            <p:nvPr/>
          </p:nvSpPr>
          <p:spPr bwMode="auto">
            <a:xfrm>
              <a:off x="3360" y="3264"/>
              <a:ext cx="960" cy="76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ndParaRPr>
            </a:p>
            <a:p>
              <a:pPr eaLnBrk="1" hangingPunct="1"/>
              <a:r>
                <a:rPr kumimoji="1" lang="zh-CN" altLang="en-US" sz="2000" b="1">
                  <a:latin typeface="Arial" panose="020B0604020202020204" pitchFamily="34" charset="0"/>
                  <a:ea typeface="楷体_GB2312" pitchFamily="49" charset="-122"/>
                </a:rPr>
                <a:t>取款处理</a:t>
              </a:r>
            </a:p>
          </p:txBody>
        </p:sp>
        <p:sp>
          <p:nvSpPr>
            <p:cNvPr id="84006" name="Line 39"/>
            <p:cNvSpPr>
              <a:spLocks noChangeShapeType="1"/>
            </p:cNvSpPr>
            <p:nvPr/>
          </p:nvSpPr>
          <p:spPr bwMode="auto">
            <a:xfrm>
              <a:off x="3360" y="3504"/>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4007" name="Rectangle 40"/>
            <p:cNvSpPr>
              <a:spLocks noChangeArrowheads="1"/>
            </p:cNvSpPr>
            <p:nvPr/>
          </p:nvSpPr>
          <p:spPr bwMode="auto">
            <a:xfrm>
              <a:off x="3456" y="3264"/>
              <a:ext cx="672"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000" b="1">
                  <a:latin typeface="Times New Roman" panose="02020603050405020304" pitchFamily="18" charset="0"/>
                </a:rPr>
                <a:t>1.3</a:t>
              </a:r>
            </a:p>
          </p:txBody>
        </p:sp>
      </p:grpSp>
      <p:grpSp>
        <p:nvGrpSpPr>
          <p:cNvPr id="7" name="Group 41"/>
          <p:cNvGrpSpPr>
            <a:grpSpLocks/>
          </p:cNvGrpSpPr>
          <p:nvPr/>
        </p:nvGrpSpPr>
        <p:grpSpPr bwMode="auto">
          <a:xfrm>
            <a:off x="5334000" y="3657600"/>
            <a:ext cx="1752600" cy="685800"/>
            <a:chOff x="3360" y="2304"/>
            <a:chExt cx="1104" cy="432"/>
          </a:xfrm>
        </p:grpSpPr>
        <p:sp>
          <p:nvSpPr>
            <p:cNvPr id="83999" name="Line 42"/>
            <p:cNvSpPr>
              <a:spLocks noChangeShapeType="1"/>
            </p:cNvSpPr>
            <p:nvPr/>
          </p:nvSpPr>
          <p:spPr bwMode="auto">
            <a:xfrm>
              <a:off x="3360" y="2304"/>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4000" name="Line 43"/>
            <p:cNvSpPr>
              <a:spLocks noChangeShapeType="1"/>
            </p:cNvSpPr>
            <p:nvPr/>
          </p:nvSpPr>
          <p:spPr bwMode="auto">
            <a:xfrm>
              <a:off x="3360" y="2304"/>
              <a:ext cx="110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4001" name="Line 44"/>
            <p:cNvSpPr>
              <a:spLocks noChangeShapeType="1"/>
            </p:cNvSpPr>
            <p:nvPr/>
          </p:nvSpPr>
          <p:spPr bwMode="auto">
            <a:xfrm>
              <a:off x="3360" y="2736"/>
              <a:ext cx="110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4002" name="Line 45"/>
            <p:cNvSpPr>
              <a:spLocks noChangeShapeType="1"/>
            </p:cNvSpPr>
            <p:nvPr/>
          </p:nvSpPr>
          <p:spPr bwMode="auto">
            <a:xfrm>
              <a:off x="3696" y="2304"/>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4003" name="Rectangle 46"/>
            <p:cNvSpPr>
              <a:spLocks noChangeArrowheads="1"/>
            </p:cNvSpPr>
            <p:nvPr/>
          </p:nvSpPr>
          <p:spPr bwMode="auto">
            <a:xfrm>
              <a:off x="3648" y="2400"/>
              <a:ext cx="81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CC00CC"/>
                  </a:solidFill>
                  <a:latin typeface="Arial" panose="020B0604020202020204" pitchFamily="34" charset="0"/>
                  <a:ea typeface="楷体_GB2312" pitchFamily="49" charset="-122"/>
                </a:rPr>
                <a:t>账目</a:t>
              </a:r>
            </a:p>
          </p:txBody>
        </p:sp>
        <p:sp>
          <p:nvSpPr>
            <p:cNvPr id="84004" name="Rectangle 47"/>
            <p:cNvSpPr>
              <a:spLocks noChangeArrowheads="1"/>
            </p:cNvSpPr>
            <p:nvPr/>
          </p:nvSpPr>
          <p:spPr bwMode="auto">
            <a:xfrm>
              <a:off x="3408" y="2400"/>
              <a:ext cx="24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000" b="1">
                  <a:solidFill>
                    <a:srgbClr val="CC00CC"/>
                  </a:solidFill>
                  <a:latin typeface="Times New Roman" panose="02020603050405020304" pitchFamily="18" charset="0"/>
                </a:rPr>
                <a:t>D1</a:t>
              </a:r>
            </a:p>
          </p:txBody>
        </p:sp>
      </p:grpSp>
      <p:sp>
        <p:nvSpPr>
          <p:cNvPr id="231472" name="Rectangle 48"/>
          <p:cNvSpPr>
            <a:spLocks noChangeArrowheads="1"/>
          </p:cNvSpPr>
          <p:nvPr/>
        </p:nvSpPr>
        <p:spPr bwMode="auto">
          <a:xfrm>
            <a:off x="8632825" y="404813"/>
            <a:ext cx="511175" cy="358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1400" b="1">
                <a:solidFill>
                  <a:srgbClr val="FF3300"/>
                </a:solidFill>
                <a:latin typeface="Arial" panose="020B0604020202020204" pitchFamily="34" charset="0"/>
              </a:rPr>
              <a:t>★</a:t>
            </a:r>
          </a:p>
        </p:txBody>
      </p:sp>
      <p:sp>
        <p:nvSpPr>
          <p:cNvPr id="83996" name="Rectangle 49"/>
          <p:cNvSpPr>
            <a:spLocks noChangeArrowheads="1"/>
          </p:cNvSpPr>
          <p:nvPr/>
        </p:nvSpPr>
        <p:spPr bwMode="auto">
          <a:xfrm>
            <a:off x="8567738" y="115888"/>
            <a:ext cx="576262"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lnSpc>
                <a:spcPct val="80000"/>
              </a:lnSpc>
            </a:pPr>
            <a:r>
              <a:rPr kumimoji="1" lang="zh-CN" altLang="en-US" sz="1200" b="1">
                <a:latin typeface="Book Antiqua" panose="02040602050305030304" pitchFamily="18" charset="0"/>
                <a:ea typeface="楷体_GB2312" pitchFamily="49" charset="-122"/>
              </a:rPr>
              <a:t>按键或</a:t>
            </a:r>
          </a:p>
          <a:p>
            <a:pPr eaLnBrk="1" hangingPunct="1">
              <a:lnSpc>
                <a:spcPct val="80000"/>
              </a:lnSpc>
            </a:pPr>
            <a:r>
              <a:rPr kumimoji="1" lang="zh-CN" altLang="en-US" sz="1200" b="1">
                <a:latin typeface="Book Antiqua" panose="02040602050305030304" pitchFamily="18" charset="0"/>
                <a:ea typeface="楷体_GB2312" pitchFamily="49" charset="-122"/>
              </a:rPr>
              <a:t>击鼠标</a:t>
            </a:r>
          </a:p>
        </p:txBody>
      </p:sp>
      <p:sp>
        <p:nvSpPr>
          <p:cNvPr id="83997" name="Rectangle 50">
            <a:hlinkClick r:id="rId3" action="ppaction://hlinksldjump"/>
          </p:cNvPr>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Arial" panose="020B0604020202020204" pitchFamily="34" charset="0"/>
                <a:sym typeface="Wingdings 3" panose="05040102010807070707" pitchFamily="18" charset="2"/>
                <a:hlinkClick r:id="rId3" action="ppaction://hlinksldjump"/>
              </a:rPr>
              <a:t></a:t>
            </a:r>
            <a:endParaRPr lang="en-US" altLang="zh-CN" sz="2000">
              <a:solidFill>
                <a:srgbClr val="FF3300"/>
              </a:solidFill>
              <a:latin typeface="Times New Roman" panose="02020603050405020304" pitchFamily="18" charset="0"/>
              <a:sym typeface="Wingdings 3" panose="05040102010807070707" pitchFamily="18" charset="2"/>
            </a:endParaRPr>
          </a:p>
        </p:txBody>
      </p:sp>
    </p:spTree>
    <p:extLst>
      <p:ext uri="{BB962C8B-B14F-4D97-AF65-F5344CB8AC3E}">
        <p14:creationId xmlns="" xmlns:p14="http://schemas.microsoft.com/office/powerpoint/2010/main" val="3097155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231427"/>
                                        </p:tgtEl>
                                        <p:attrNameLst>
                                          <p:attrName>style.visibility</p:attrName>
                                        </p:attrNameLst>
                                      </p:cBhvr>
                                      <p:to>
                                        <p:strVal val="visible"/>
                                      </p:to>
                                    </p:set>
                                    <p:animEffect transition="in" filter="barn(outHorizontal)">
                                      <p:cBhvr>
                                        <p:cTn id="12" dur="500"/>
                                        <p:tgtEl>
                                          <p:spTgt spid="2314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31452"/>
                                        </p:tgtEl>
                                        <p:attrNameLst>
                                          <p:attrName>style.visibility</p:attrName>
                                        </p:attrNameLst>
                                      </p:cBhvr>
                                      <p:to>
                                        <p:strVal val="visible"/>
                                      </p:to>
                                    </p:set>
                                    <p:animEffect transition="in" filter="barn(inHorizontal)">
                                      <p:cBhvr>
                                        <p:cTn id="17" dur="500"/>
                                        <p:tgtEl>
                                          <p:spTgt spid="231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231451"/>
                                        </p:tgtEl>
                                        <p:attrNameLst>
                                          <p:attrName>style.visibility</p:attrName>
                                        </p:attrNameLst>
                                      </p:cBhvr>
                                      <p:to>
                                        <p:strVal val="visible"/>
                                      </p:to>
                                    </p:set>
                                    <p:animEffect transition="in" filter="barn(inHorizontal)">
                                      <p:cBhvr>
                                        <p:cTn id="22" dur="500"/>
                                        <p:tgtEl>
                                          <p:spTgt spid="2314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nodeType="clickEffect">
                                  <p:stCondLst>
                                    <p:cond delay="0"/>
                                  </p:stCondLst>
                                  <p:childTnLst>
                                    <p:set>
                                      <p:cBhvr>
                                        <p:cTn id="31" dur="1" fill="hold">
                                          <p:stCondLst>
                                            <p:cond delay="0"/>
                                          </p:stCondLst>
                                        </p:cTn>
                                        <p:tgtEl>
                                          <p:spTgt spid="231435"/>
                                        </p:tgtEl>
                                        <p:attrNameLst>
                                          <p:attrName>style.visibility</p:attrName>
                                        </p:attrNameLst>
                                      </p:cBhvr>
                                      <p:to>
                                        <p:strVal val="visible"/>
                                      </p:to>
                                    </p:set>
                                    <p:animEffect transition="in" filter="barn(inHorizontal)">
                                      <p:cBhvr>
                                        <p:cTn id="32" dur="500"/>
                                        <p:tgtEl>
                                          <p:spTgt spid="2314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nodeType="clickEffect">
                                  <p:stCondLst>
                                    <p:cond delay="0"/>
                                  </p:stCondLst>
                                  <p:childTnLst>
                                    <p:set>
                                      <p:cBhvr>
                                        <p:cTn id="36" dur="1" fill="hold">
                                          <p:stCondLst>
                                            <p:cond delay="0"/>
                                          </p:stCondLst>
                                        </p:cTn>
                                        <p:tgtEl>
                                          <p:spTgt spid="231436"/>
                                        </p:tgtEl>
                                        <p:attrNameLst>
                                          <p:attrName>style.visibility</p:attrName>
                                        </p:attrNameLst>
                                      </p:cBhvr>
                                      <p:to>
                                        <p:strVal val="visible"/>
                                      </p:to>
                                    </p:set>
                                    <p:animEffect transition="in" filter="barn(inHorizontal)">
                                      <p:cBhvr>
                                        <p:cTn id="37" dur="500"/>
                                        <p:tgtEl>
                                          <p:spTgt spid="2314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6" fill="hold" grpId="0" nodeType="clickEffect">
                                  <p:stCondLst>
                                    <p:cond delay="0"/>
                                  </p:stCondLst>
                                  <p:childTnLst>
                                    <p:set>
                                      <p:cBhvr>
                                        <p:cTn id="41" dur="1" fill="hold">
                                          <p:stCondLst>
                                            <p:cond delay="0"/>
                                          </p:stCondLst>
                                        </p:cTn>
                                        <p:tgtEl>
                                          <p:spTgt spid="231450"/>
                                        </p:tgtEl>
                                        <p:attrNameLst>
                                          <p:attrName>style.visibility</p:attrName>
                                        </p:attrNameLst>
                                      </p:cBhvr>
                                      <p:to>
                                        <p:strVal val="visible"/>
                                      </p:to>
                                    </p:set>
                                    <p:animEffect transition="in" filter="barn(inHorizontal)">
                                      <p:cBhvr>
                                        <p:cTn id="42" dur="500"/>
                                        <p:tgtEl>
                                          <p:spTgt spid="23145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arn(outHorizontal)">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6" fill="hold" nodeType="clickEffect">
                                  <p:stCondLst>
                                    <p:cond delay="0"/>
                                  </p:stCondLst>
                                  <p:childTnLst>
                                    <p:set>
                                      <p:cBhvr>
                                        <p:cTn id="51" dur="1" fill="hold">
                                          <p:stCondLst>
                                            <p:cond delay="0"/>
                                          </p:stCondLst>
                                        </p:cTn>
                                        <p:tgtEl>
                                          <p:spTgt spid="231428"/>
                                        </p:tgtEl>
                                        <p:attrNameLst>
                                          <p:attrName>style.visibility</p:attrName>
                                        </p:attrNameLst>
                                      </p:cBhvr>
                                      <p:to>
                                        <p:strVal val="visible"/>
                                      </p:to>
                                    </p:set>
                                    <p:animEffect transition="in" filter="barn(inHorizontal)">
                                      <p:cBhvr>
                                        <p:cTn id="52" dur="500"/>
                                        <p:tgtEl>
                                          <p:spTgt spid="23142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42"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arn(outHorizontal)">
                                      <p:cBhvr>
                                        <p:cTn id="57" dur="500"/>
                                        <p:tgtEl>
                                          <p:spTgt spid="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26" fill="hold" nodeType="clickEffect">
                                  <p:stCondLst>
                                    <p:cond delay="0"/>
                                  </p:stCondLst>
                                  <p:childTnLst>
                                    <p:set>
                                      <p:cBhvr>
                                        <p:cTn id="61" dur="1" fill="hold">
                                          <p:stCondLst>
                                            <p:cond delay="0"/>
                                          </p:stCondLst>
                                        </p:cTn>
                                        <p:tgtEl>
                                          <p:spTgt spid="231443"/>
                                        </p:tgtEl>
                                        <p:attrNameLst>
                                          <p:attrName>style.visibility</p:attrName>
                                        </p:attrNameLst>
                                      </p:cBhvr>
                                      <p:to>
                                        <p:strVal val="visible"/>
                                      </p:to>
                                    </p:set>
                                    <p:animEffect transition="in" filter="barn(inHorizontal)">
                                      <p:cBhvr>
                                        <p:cTn id="62" dur="500"/>
                                        <p:tgtEl>
                                          <p:spTgt spid="23144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26" fill="hold" nodeType="clickEffect">
                                  <p:stCondLst>
                                    <p:cond delay="0"/>
                                  </p:stCondLst>
                                  <p:childTnLst>
                                    <p:set>
                                      <p:cBhvr>
                                        <p:cTn id="66" dur="1" fill="hold">
                                          <p:stCondLst>
                                            <p:cond delay="0"/>
                                          </p:stCondLst>
                                        </p:cTn>
                                        <p:tgtEl>
                                          <p:spTgt spid="231445"/>
                                        </p:tgtEl>
                                        <p:attrNameLst>
                                          <p:attrName>style.visibility</p:attrName>
                                        </p:attrNameLst>
                                      </p:cBhvr>
                                      <p:to>
                                        <p:strVal val="visible"/>
                                      </p:to>
                                    </p:set>
                                    <p:animEffect transition="in" filter="barn(inHorizontal)">
                                      <p:cBhvr>
                                        <p:cTn id="67" dur="500"/>
                                        <p:tgtEl>
                                          <p:spTgt spid="23144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26" fill="hold" grpId="0" nodeType="clickEffect">
                                  <p:stCondLst>
                                    <p:cond delay="0"/>
                                  </p:stCondLst>
                                  <p:childTnLst>
                                    <p:set>
                                      <p:cBhvr>
                                        <p:cTn id="71" dur="1" fill="hold">
                                          <p:stCondLst>
                                            <p:cond delay="0"/>
                                          </p:stCondLst>
                                        </p:cTn>
                                        <p:tgtEl>
                                          <p:spTgt spid="231447"/>
                                        </p:tgtEl>
                                        <p:attrNameLst>
                                          <p:attrName>style.visibility</p:attrName>
                                        </p:attrNameLst>
                                      </p:cBhvr>
                                      <p:to>
                                        <p:strVal val="visible"/>
                                      </p:to>
                                    </p:set>
                                    <p:animEffect transition="in" filter="barn(inHorizontal)">
                                      <p:cBhvr>
                                        <p:cTn id="72" dur="500"/>
                                        <p:tgtEl>
                                          <p:spTgt spid="23144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ntr" presetSubtype="26" fill="hold" nodeType="clickEffect">
                                  <p:stCondLst>
                                    <p:cond delay="0"/>
                                  </p:stCondLst>
                                  <p:childTnLst>
                                    <p:set>
                                      <p:cBhvr>
                                        <p:cTn id="76" dur="1" fill="hold">
                                          <p:stCondLst>
                                            <p:cond delay="0"/>
                                          </p:stCondLst>
                                        </p:cTn>
                                        <p:tgtEl>
                                          <p:spTgt spid="231434"/>
                                        </p:tgtEl>
                                        <p:attrNameLst>
                                          <p:attrName>style.visibility</p:attrName>
                                        </p:attrNameLst>
                                      </p:cBhvr>
                                      <p:to>
                                        <p:strVal val="visible"/>
                                      </p:to>
                                    </p:set>
                                    <p:animEffect transition="in" filter="barn(inHorizontal)">
                                      <p:cBhvr>
                                        <p:cTn id="77" dur="500"/>
                                        <p:tgtEl>
                                          <p:spTgt spid="23143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26" fill="hold" nodeType="clickEffect">
                                  <p:stCondLst>
                                    <p:cond delay="0"/>
                                  </p:stCondLst>
                                  <p:childTnLst>
                                    <p:set>
                                      <p:cBhvr>
                                        <p:cTn id="81" dur="1" fill="hold">
                                          <p:stCondLst>
                                            <p:cond delay="0"/>
                                          </p:stCondLst>
                                        </p:cTn>
                                        <p:tgtEl>
                                          <p:spTgt spid="231437"/>
                                        </p:tgtEl>
                                        <p:attrNameLst>
                                          <p:attrName>style.visibility</p:attrName>
                                        </p:attrNameLst>
                                      </p:cBhvr>
                                      <p:to>
                                        <p:strVal val="visible"/>
                                      </p:to>
                                    </p:set>
                                    <p:animEffect transition="in" filter="barn(inHorizontal)">
                                      <p:cBhvr>
                                        <p:cTn id="82" dur="500"/>
                                        <p:tgtEl>
                                          <p:spTgt spid="23143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26" fill="hold" grpId="0" nodeType="clickEffect">
                                  <p:stCondLst>
                                    <p:cond delay="0"/>
                                  </p:stCondLst>
                                  <p:childTnLst>
                                    <p:set>
                                      <p:cBhvr>
                                        <p:cTn id="86" dur="1" fill="hold">
                                          <p:stCondLst>
                                            <p:cond delay="0"/>
                                          </p:stCondLst>
                                        </p:cTn>
                                        <p:tgtEl>
                                          <p:spTgt spid="231449"/>
                                        </p:tgtEl>
                                        <p:attrNameLst>
                                          <p:attrName>style.visibility</p:attrName>
                                        </p:attrNameLst>
                                      </p:cBhvr>
                                      <p:to>
                                        <p:strVal val="visible"/>
                                      </p:to>
                                    </p:set>
                                    <p:animEffect transition="in" filter="barn(inHorizontal)">
                                      <p:cBhvr>
                                        <p:cTn id="87" dur="500"/>
                                        <p:tgtEl>
                                          <p:spTgt spid="23144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6" presetClass="entr" presetSubtype="42"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barn(outHorizontal)">
                                      <p:cBhvr>
                                        <p:cTn id="92" dur="500"/>
                                        <p:tgtEl>
                                          <p:spTgt spid="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6" presetClass="entr" presetSubtype="42" fill="hold" nodeType="clickEffect">
                                  <p:stCondLst>
                                    <p:cond delay="0"/>
                                  </p:stCondLst>
                                  <p:childTnLst>
                                    <p:set>
                                      <p:cBhvr>
                                        <p:cTn id="96" dur="1" fill="hold">
                                          <p:stCondLst>
                                            <p:cond delay="0"/>
                                          </p:stCondLst>
                                        </p:cTn>
                                        <p:tgtEl>
                                          <p:spTgt spid="231429"/>
                                        </p:tgtEl>
                                        <p:attrNameLst>
                                          <p:attrName>style.visibility</p:attrName>
                                        </p:attrNameLst>
                                      </p:cBhvr>
                                      <p:to>
                                        <p:strVal val="visible"/>
                                      </p:to>
                                    </p:set>
                                    <p:animEffect transition="in" filter="barn(outHorizontal)">
                                      <p:cBhvr>
                                        <p:cTn id="97" dur="500"/>
                                        <p:tgtEl>
                                          <p:spTgt spid="231429"/>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6" presetClass="entr" presetSubtype="26" fill="hold" nodeType="clickEffect">
                                  <p:stCondLst>
                                    <p:cond delay="0"/>
                                  </p:stCondLst>
                                  <p:childTnLst>
                                    <p:set>
                                      <p:cBhvr>
                                        <p:cTn id="101" dur="1" fill="hold">
                                          <p:stCondLst>
                                            <p:cond delay="0"/>
                                          </p:stCondLst>
                                        </p:cTn>
                                        <p:tgtEl>
                                          <p:spTgt spid="231448"/>
                                        </p:tgtEl>
                                        <p:attrNameLst>
                                          <p:attrName>style.visibility</p:attrName>
                                        </p:attrNameLst>
                                      </p:cBhvr>
                                      <p:to>
                                        <p:strVal val="visible"/>
                                      </p:to>
                                    </p:set>
                                    <p:animEffect transition="in" filter="barn(inHorizontal)">
                                      <p:cBhvr>
                                        <p:cTn id="102" dur="500"/>
                                        <p:tgtEl>
                                          <p:spTgt spid="23144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6" presetClass="entr" presetSubtype="42" fill="hold" nodeType="clickEffect">
                                  <p:stCondLst>
                                    <p:cond delay="0"/>
                                  </p:stCondLst>
                                  <p:childTnLst>
                                    <p:set>
                                      <p:cBhvr>
                                        <p:cTn id="106" dur="1" fill="hold">
                                          <p:stCondLst>
                                            <p:cond delay="0"/>
                                          </p:stCondLst>
                                        </p:cTn>
                                        <p:tgtEl>
                                          <p:spTgt spid="2"/>
                                        </p:tgtEl>
                                        <p:attrNameLst>
                                          <p:attrName>style.visibility</p:attrName>
                                        </p:attrNameLst>
                                      </p:cBhvr>
                                      <p:to>
                                        <p:strVal val="visible"/>
                                      </p:to>
                                    </p:set>
                                    <p:animEffect transition="in" filter="barn(outHorizontal)">
                                      <p:cBhvr>
                                        <p:cTn id="107" dur="500"/>
                                        <p:tgtEl>
                                          <p:spTgt spid="2"/>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6" presetClass="entr" presetSubtype="42" fill="hold" nodeType="clickEffect">
                                  <p:stCondLst>
                                    <p:cond delay="0"/>
                                  </p:stCondLst>
                                  <p:childTnLst>
                                    <p:set>
                                      <p:cBhvr>
                                        <p:cTn id="111" dur="1" fill="hold">
                                          <p:stCondLst>
                                            <p:cond delay="0"/>
                                          </p:stCondLst>
                                        </p:cTn>
                                        <p:tgtEl>
                                          <p:spTgt spid="231442"/>
                                        </p:tgtEl>
                                        <p:attrNameLst>
                                          <p:attrName>style.visibility</p:attrName>
                                        </p:attrNameLst>
                                      </p:cBhvr>
                                      <p:to>
                                        <p:strVal val="visible"/>
                                      </p:to>
                                    </p:set>
                                    <p:animEffect transition="in" filter="barn(outHorizontal)">
                                      <p:cBhvr>
                                        <p:cTn id="112" dur="500"/>
                                        <p:tgtEl>
                                          <p:spTgt spid="231442"/>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6" presetClass="entr" presetSubtype="26" fill="hold" nodeType="clickEffect">
                                  <p:stCondLst>
                                    <p:cond delay="0"/>
                                  </p:stCondLst>
                                  <p:childTnLst>
                                    <p:set>
                                      <p:cBhvr>
                                        <p:cTn id="116" dur="1" fill="hold">
                                          <p:stCondLst>
                                            <p:cond delay="0"/>
                                          </p:stCondLst>
                                        </p:cTn>
                                        <p:tgtEl>
                                          <p:spTgt spid="231444"/>
                                        </p:tgtEl>
                                        <p:attrNameLst>
                                          <p:attrName>style.visibility</p:attrName>
                                        </p:attrNameLst>
                                      </p:cBhvr>
                                      <p:to>
                                        <p:strVal val="visible"/>
                                      </p:to>
                                    </p:set>
                                    <p:animEffect transition="in" filter="barn(inHorizontal)">
                                      <p:cBhvr>
                                        <p:cTn id="117" dur="500"/>
                                        <p:tgtEl>
                                          <p:spTgt spid="231444"/>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6" presetClass="entr" presetSubtype="26" fill="hold" grpId="0" nodeType="clickEffect">
                                  <p:stCondLst>
                                    <p:cond delay="0"/>
                                  </p:stCondLst>
                                  <p:childTnLst>
                                    <p:set>
                                      <p:cBhvr>
                                        <p:cTn id="121" dur="1" fill="hold">
                                          <p:stCondLst>
                                            <p:cond delay="0"/>
                                          </p:stCondLst>
                                        </p:cTn>
                                        <p:tgtEl>
                                          <p:spTgt spid="231446"/>
                                        </p:tgtEl>
                                        <p:attrNameLst>
                                          <p:attrName>style.visibility</p:attrName>
                                        </p:attrNameLst>
                                      </p:cBhvr>
                                      <p:to>
                                        <p:strVal val="visible"/>
                                      </p:to>
                                    </p:set>
                                    <p:animEffect transition="in" filter="barn(inHorizontal)">
                                      <p:cBhvr>
                                        <p:cTn id="122" dur="500"/>
                                        <p:tgtEl>
                                          <p:spTgt spid="23144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6" presetClass="entr" presetSubtype="42" fill="hold" grpId="0" nodeType="clickEffect">
                                  <p:stCondLst>
                                    <p:cond delay="0"/>
                                  </p:stCondLst>
                                  <p:childTnLst>
                                    <p:set>
                                      <p:cBhvr>
                                        <p:cTn id="126" dur="1" fill="hold">
                                          <p:stCondLst>
                                            <p:cond delay="0"/>
                                          </p:stCondLst>
                                        </p:cTn>
                                        <p:tgtEl>
                                          <p:spTgt spid="231472"/>
                                        </p:tgtEl>
                                        <p:attrNameLst>
                                          <p:attrName>style.visibility</p:attrName>
                                        </p:attrNameLst>
                                      </p:cBhvr>
                                      <p:to>
                                        <p:strVal val="visible"/>
                                      </p:to>
                                    </p:set>
                                    <p:animEffect transition="in" filter="barn(outHorizontal)">
                                      <p:cBhvr>
                                        <p:cTn id="127" dur="500"/>
                                        <p:tgtEl>
                                          <p:spTgt spid="231472"/>
                                        </p:tgtEl>
                                      </p:cBhvr>
                                    </p:animEffect>
                                  </p:childTnLst>
                                  <p:subTnLst>
                                    <p:audio>
                                      <p:cMediaNode>
                                        <p:cTn display="0" masterRel="sameClick">
                                          <p:stCondLst>
                                            <p:cond evt="begin" delay="0">
                                              <p:tn val="12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46" grpId="0" autoUpdateAnimBg="0"/>
      <p:bldP spid="231447" grpId="0" autoUpdateAnimBg="0"/>
      <p:bldP spid="231449" grpId="0" autoUpdateAnimBg="0"/>
      <p:bldP spid="231450" grpId="0" autoUpdateAnimBg="0"/>
      <p:bldP spid="231451" grpId="0" autoUpdateAnimBg="0"/>
      <p:bldP spid="231452" grpId="0" autoUpdateAnimBg="0"/>
      <p:bldP spid="231472"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331913" y="981075"/>
            <a:ext cx="4176712" cy="600075"/>
          </a:xfrm>
        </p:spPr>
        <p:txBody>
          <a:bodyPr/>
          <a:lstStyle/>
          <a:p>
            <a:pPr eaLnBrk="1" hangingPunct="1"/>
            <a:r>
              <a:rPr lang="en-US" altLang="zh-CN" sz="2800" b="1" smtClean="0">
                <a:solidFill>
                  <a:srgbClr val="FFCCFF"/>
                </a:solidFill>
                <a:ea typeface="楷体_GB2312" pitchFamily="49" charset="-122"/>
              </a:rPr>
              <a:t> </a:t>
            </a:r>
            <a:r>
              <a:rPr lang="en-US" altLang="zh-CN" sz="2800" b="1" smtClean="0">
                <a:latin typeface="楷体_GB2312" pitchFamily="49" charset="-122"/>
                <a:ea typeface="楷体_GB2312" pitchFamily="49" charset="-122"/>
              </a:rPr>
              <a:t>②</a:t>
            </a:r>
            <a:r>
              <a:rPr lang="zh-CN" altLang="en-US" sz="2800" b="1" smtClean="0">
                <a:latin typeface="楷体_GB2312" pitchFamily="49" charset="-122"/>
                <a:ea typeface="楷体_GB2312" pitchFamily="49" charset="-122"/>
              </a:rPr>
              <a:t>订货处理</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顶层图</a:t>
            </a:r>
            <a:r>
              <a:rPr lang="en-US" altLang="zh-CN" sz="2800" b="1" smtClean="0">
                <a:latin typeface="楷体_GB2312" pitchFamily="49" charset="-122"/>
                <a:ea typeface="楷体_GB2312" pitchFamily="49" charset="-122"/>
              </a:rPr>
              <a:t>)</a:t>
            </a:r>
          </a:p>
        </p:txBody>
      </p:sp>
      <p:sp>
        <p:nvSpPr>
          <p:cNvPr id="232451" name="Line 3"/>
          <p:cNvSpPr>
            <a:spLocks noChangeShapeType="1"/>
          </p:cNvSpPr>
          <p:nvPr/>
        </p:nvSpPr>
        <p:spPr bwMode="auto">
          <a:xfrm>
            <a:off x="2916238" y="2852738"/>
            <a:ext cx="237807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2452" name="Line 4"/>
          <p:cNvSpPr>
            <a:spLocks noChangeShapeType="1"/>
          </p:cNvSpPr>
          <p:nvPr/>
        </p:nvSpPr>
        <p:spPr bwMode="auto">
          <a:xfrm flipH="1">
            <a:off x="2843213" y="3429000"/>
            <a:ext cx="244951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nvGrpSpPr>
          <p:cNvPr id="2" name="Group 5"/>
          <p:cNvGrpSpPr>
            <a:grpSpLocks/>
          </p:cNvGrpSpPr>
          <p:nvPr/>
        </p:nvGrpSpPr>
        <p:grpSpPr bwMode="auto">
          <a:xfrm>
            <a:off x="900113" y="2133600"/>
            <a:ext cx="1981200" cy="1676400"/>
            <a:chOff x="384" y="1872"/>
            <a:chExt cx="1248" cy="1056"/>
          </a:xfrm>
        </p:grpSpPr>
        <p:sp>
          <p:nvSpPr>
            <p:cNvPr id="85020" name="Rectangle 6"/>
            <p:cNvSpPr>
              <a:spLocks noChangeArrowheads="1"/>
            </p:cNvSpPr>
            <p:nvPr/>
          </p:nvSpPr>
          <p:spPr bwMode="auto">
            <a:xfrm>
              <a:off x="576" y="2016"/>
              <a:ext cx="1056" cy="91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996633"/>
                  </a:solidFill>
                  <a:latin typeface="Arial" panose="020B0604020202020204" pitchFamily="34" charset="0"/>
                  <a:ea typeface="楷体_GB2312" pitchFamily="49" charset="-122"/>
                </a:rPr>
                <a:t>用户</a:t>
              </a:r>
            </a:p>
          </p:txBody>
        </p:sp>
        <p:sp>
          <p:nvSpPr>
            <p:cNvPr id="85021" name="Line 7"/>
            <p:cNvSpPr>
              <a:spLocks noChangeShapeType="1"/>
            </p:cNvSpPr>
            <p:nvPr/>
          </p:nvSpPr>
          <p:spPr bwMode="auto">
            <a:xfrm>
              <a:off x="384" y="1872"/>
              <a:ext cx="0" cy="81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5022" name="Line 8"/>
            <p:cNvSpPr>
              <a:spLocks noChangeShapeType="1"/>
            </p:cNvSpPr>
            <p:nvPr/>
          </p:nvSpPr>
          <p:spPr bwMode="auto">
            <a:xfrm>
              <a:off x="384" y="1872"/>
              <a:ext cx="86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sp>
        <p:nvSpPr>
          <p:cNvPr id="232457" name="Rectangle 9"/>
          <p:cNvSpPr>
            <a:spLocks noChangeArrowheads="1"/>
          </p:cNvSpPr>
          <p:nvPr/>
        </p:nvSpPr>
        <p:spPr bwMode="auto">
          <a:xfrm>
            <a:off x="2987675" y="3068638"/>
            <a:ext cx="20574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800" b="1">
                <a:solidFill>
                  <a:srgbClr val="000099"/>
                </a:solidFill>
                <a:latin typeface="Arial" panose="020B0604020202020204" pitchFamily="34" charset="0"/>
                <a:ea typeface="楷体_GB2312" pitchFamily="49" charset="-122"/>
              </a:rPr>
              <a:t>订货单</a:t>
            </a:r>
          </a:p>
        </p:txBody>
      </p:sp>
      <p:sp>
        <p:nvSpPr>
          <p:cNvPr id="232458" name="Rectangle 10"/>
          <p:cNvSpPr>
            <a:spLocks noChangeArrowheads="1"/>
          </p:cNvSpPr>
          <p:nvPr/>
        </p:nvSpPr>
        <p:spPr bwMode="auto">
          <a:xfrm>
            <a:off x="2987675" y="3860800"/>
            <a:ext cx="20574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800" b="1">
                <a:solidFill>
                  <a:srgbClr val="000099"/>
                </a:solidFill>
                <a:latin typeface="Arial" panose="020B0604020202020204" pitchFamily="34" charset="0"/>
                <a:ea typeface="楷体_GB2312" pitchFamily="49" charset="-122"/>
              </a:rPr>
              <a:t>发货单</a:t>
            </a:r>
          </a:p>
        </p:txBody>
      </p:sp>
      <p:grpSp>
        <p:nvGrpSpPr>
          <p:cNvPr id="3" name="Group 11"/>
          <p:cNvGrpSpPr>
            <a:grpSpLocks/>
          </p:cNvGrpSpPr>
          <p:nvPr/>
        </p:nvGrpSpPr>
        <p:grpSpPr bwMode="auto">
          <a:xfrm>
            <a:off x="5292725" y="2349500"/>
            <a:ext cx="3124200" cy="1905000"/>
            <a:chOff x="3312" y="1728"/>
            <a:chExt cx="1968" cy="1200"/>
          </a:xfrm>
        </p:grpSpPr>
        <p:sp>
          <p:nvSpPr>
            <p:cNvPr id="85016" name="Line 12"/>
            <p:cNvSpPr>
              <a:spLocks noChangeShapeType="1"/>
            </p:cNvSpPr>
            <p:nvPr/>
          </p:nvSpPr>
          <p:spPr bwMode="auto">
            <a:xfrm>
              <a:off x="3312" y="2064"/>
              <a:ext cx="196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nvGrpSpPr>
            <p:cNvPr id="85017" name="Group 13"/>
            <p:cNvGrpSpPr>
              <a:grpSpLocks/>
            </p:cNvGrpSpPr>
            <p:nvPr/>
          </p:nvGrpSpPr>
          <p:grpSpPr bwMode="auto">
            <a:xfrm>
              <a:off x="3312" y="1728"/>
              <a:ext cx="1968" cy="1200"/>
              <a:chOff x="3312" y="1728"/>
              <a:chExt cx="1968" cy="1200"/>
            </a:xfrm>
          </p:grpSpPr>
          <p:sp>
            <p:nvSpPr>
              <p:cNvPr id="85018" name="Rectangle 14"/>
              <p:cNvSpPr>
                <a:spLocks noChangeArrowheads="1"/>
              </p:cNvSpPr>
              <p:nvPr/>
            </p:nvSpPr>
            <p:spPr bwMode="auto">
              <a:xfrm>
                <a:off x="3312" y="1728"/>
                <a:ext cx="1968" cy="12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sz="4000" b="1">
                  <a:solidFill>
                    <a:srgbClr val="FFFF66"/>
                  </a:solidFill>
                  <a:latin typeface="Arial" panose="020B0604020202020204" pitchFamily="34" charset="0"/>
                  <a:ea typeface="楷体_GB2312" pitchFamily="49" charset="-122"/>
                </a:endParaRPr>
              </a:p>
              <a:p>
                <a:pPr eaLnBrk="1" hangingPunct="1"/>
                <a:r>
                  <a:rPr kumimoji="1" lang="zh-CN" altLang="en-US" b="1">
                    <a:latin typeface="Arial" panose="020B0604020202020204" pitchFamily="34" charset="0"/>
                    <a:ea typeface="楷体_GB2312" pitchFamily="49" charset="-122"/>
                  </a:rPr>
                  <a:t>销售处理</a:t>
                </a:r>
              </a:p>
            </p:txBody>
          </p:sp>
          <p:sp>
            <p:nvSpPr>
              <p:cNvPr id="85019" name="Rectangle 15"/>
              <p:cNvSpPr>
                <a:spLocks noChangeArrowheads="1"/>
              </p:cNvSpPr>
              <p:nvPr/>
            </p:nvSpPr>
            <p:spPr bwMode="auto">
              <a:xfrm>
                <a:off x="3984" y="1728"/>
                <a:ext cx="576"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b="1">
                    <a:latin typeface="楷体_GB2312" pitchFamily="49" charset="-122"/>
                    <a:ea typeface="楷体_GB2312" pitchFamily="49" charset="-122"/>
                  </a:rPr>
                  <a:t>P</a:t>
                </a:r>
              </a:p>
            </p:txBody>
          </p:sp>
        </p:grpSp>
      </p:grpSp>
      <p:sp>
        <p:nvSpPr>
          <p:cNvPr id="232464" name="Line 16"/>
          <p:cNvSpPr>
            <a:spLocks noChangeShapeType="1"/>
          </p:cNvSpPr>
          <p:nvPr/>
        </p:nvSpPr>
        <p:spPr bwMode="auto">
          <a:xfrm>
            <a:off x="7380288" y="4292600"/>
            <a:ext cx="0" cy="762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2465" name="Line 17"/>
          <p:cNvSpPr>
            <a:spLocks noChangeShapeType="1"/>
          </p:cNvSpPr>
          <p:nvPr/>
        </p:nvSpPr>
        <p:spPr bwMode="auto">
          <a:xfrm flipH="1" flipV="1">
            <a:off x="6372225" y="4292600"/>
            <a:ext cx="0" cy="762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nvGrpSpPr>
          <p:cNvPr id="5" name="Group 18"/>
          <p:cNvGrpSpPr>
            <a:grpSpLocks/>
          </p:cNvGrpSpPr>
          <p:nvPr/>
        </p:nvGrpSpPr>
        <p:grpSpPr bwMode="auto">
          <a:xfrm>
            <a:off x="5364163" y="5084763"/>
            <a:ext cx="2971800" cy="762000"/>
            <a:chOff x="3360" y="3408"/>
            <a:chExt cx="1872" cy="480"/>
          </a:xfrm>
        </p:grpSpPr>
        <p:sp>
          <p:nvSpPr>
            <p:cNvPr id="85009" name="Line 19"/>
            <p:cNvSpPr>
              <a:spLocks noChangeShapeType="1"/>
            </p:cNvSpPr>
            <p:nvPr/>
          </p:nvSpPr>
          <p:spPr bwMode="auto">
            <a:xfrm>
              <a:off x="3360" y="3408"/>
              <a:ext cx="0" cy="48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nvGrpSpPr>
            <p:cNvPr id="85010" name="Group 20"/>
            <p:cNvGrpSpPr>
              <a:grpSpLocks/>
            </p:cNvGrpSpPr>
            <p:nvPr/>
          </p:nvGrpSpPr>
          <p:grpSpPr bwMode="auto">
            <a:xfrm>
              <a:off x="3360" y="3408"/>
              <a:ext cx="1872" cy="480"/>
              <a:chOff x="3360" y="3408"/>
              <a:chExt cx="1872" cy="480"/>
            </a:xfrm>
          </p:grpSpPr>
          <p:sp>
            <p:nvSpPr>
              <p:cNvPr id="85011" name="Line 21"/>
              <p:cNvSpPr>
                <a:spLocks noChangeShapeType="1"/>
              </p:cNvSpPr>
              <p:nvPr/>
            </p:nvSpPr>
            <p:spPr bwMode="auto">
              <a:xfrm>
                <a:off x="3360" y="3408"/>
                <a:ext cx="187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5012" name="Line 22"/>
              <p:cNvSpPr>
                <a:spLocks noChangeShapeType="1"/>
              </p:cNvSpPr>
              <p:nvPr/>
            </p:nvSpPr>
            <p:spPr bwMode="auto">
              <a:xfrm>
                <a:off x="3360" y="3888"/>
                <a:ext cx="1872"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5013" name="Line 23"/>
              <p:cNvSpPr>
                <a:spLocks noChangeShapeType="1"/>
              </p:cNvSpPr>
              <p:nvPr/>
            </p:nvSpPr>
            <p:spPr bwMode="auto">
              <a:xfrm>
                <a:off x="3792" y="3408"/>
                <a:ext cx="0" cy="48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5014" name="Rectangle 24"/>
              <p:cNvSpPr>
                <a:spLocks noChangeArrowheads="1"/>
              </p:cNvSpPr>
              <p:nvPr/>
            </p:nvSpPr>
            <p:spPr bwMode="auto">
              <a:xfrm>
                <a:off x="3360" y="3456"/>
                <a:ext cx="384"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b="1">
                    <a:solidFill>
                      <a:srgbClr val="CC00CC"/>
                    </a:solidFill>
                    <a:latin typeface="楷体_GB2312" pitchFamily="49" charset="-122"/>
                    <a:ea typeface="楷体_GB2312" pitchFamily="49" charset="-122"/>
                  </a:rPr>
                  <a:t>F1</a:t>
                </a:r>
              </a:p>
            </p:txBody>
          </p:sp>
          <p:sp>
            <p:nvSpPr>
              <p:cNvPr id="85015" name="Rectangle 25"/>
              <p:cNvSpPr>
                <a:spLocks noChangeArrowheads="1"/>
              </p:cNvSpPr>
              <p:nvPr/>
            </p:nvSpPr>
            <p:spPr bwMode="auto">
              <a:xfrm>
                <a:off x="3984" y="3456"/>
                <a:ext cx="1008" cy="3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CC00CC"/>
                    </a:solidFill>
                    <a:latin typeface="Arial" panose="020B0604020202020204" pitchFamily="34" charset="0"/>
                    <a:ea typeface="楷体_GB2312" pitchFamily="49" charset="-122"/>
                  </a:rPr>
                  <a:t>库存账</a:t>
                </a:r>
              </a:p>
            </p:txBody>
          </p:sp>
        </p:grpSp>
      </p:grpSp>
      <p:sp>
        <p:nvSpPr>
          <p:cNvPr id="85004" name="Rectangle 26"/>
          <p:cNvSpPr>
            <a:spLocks noChangeArrowheads="1"/>
          </p:cNvSpPr>
          <p:nvPr/>
        </p:nvSpPr>
        <p:spPr bwMode="auto">
          <a:xfrm>
            <a:off x="7750175" y="6248400"/>
            <a:ext cx="1143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latin typeface="Arial" panose="020B0604020202020204" pitchFamily="34" charset="0"/>
                <a:ea typeface="楷体_GB2312" pitchFamily="49" charset="-122"/>
                <a:hlinkClick r:id="rId3" action="ppaction://hlinksldjump"/>
              </a:rPr>
              <a:t>分解图</a:t>
            </a:r>
            <a:endParaRPr kumimoji="1" lang="zh-CN" altLang="en-US" b="1">
              <a:latin typeface="Arial" panose="020B0604020202020204" pitchFamily="34" charset="0"/>
              <a:ea typeface="楷体_GB2312" pitchFamily="49" charset="-122"/>
            </a:endParaRPr>
          </a:p>
        </p:txBody>
      </p:sp>
      <p:sp>
        <p:nvSpPr>
          <p:cNvPr id="232475" name="Rectangle 27"/>
          <p:cNvSpPr>
            <a:spLocks noChangeArrowheads="1"/>
          </p:cNvSpPr>
          <p:nvPr/>
        </p:nvSpPr>
        <p:spPr bwMode="auto">
          <a:xfrm>
            <a:off x="8632825" y="404813"/>
            <a:ext cx="511175" cy="358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1400" b="1">
                <a:solidFill>
                  <a:srgbClr val="FF3300"/>
                </a:solidFill>
                <a:latin typeface="Arial" panose="020B0604020202020204" pitchFamily="34" charset="0"/>
              </a:rPr>
              <a:t>★</a:t>
            </a:r>
          </a:p>
        </p:txBody>
      </p:sp>
      <p:sp>
        <p:nvSpPr>
          <p:cNvPr id="85006" name="Rectangle 28"/>
          <p:cNvSpPr>
            <a:spLocks noChangeArrowheads="1"/>
          </p:cNvSpPr>
          <p:nvPr/>
        </p:nvSpPr>
        <p:spPr bwMode="auto">
          <a:xfrm>
            <a:off x="8567738" y="115888"/>
            <a:ext cx="576262"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lnSpc>
                <a:spcPct val="80000"/>
              </a:lnSpc>
            </a:pPr>
            <a:r>
              <a:rPr kumimoji="1" lang="zh-CN" altLang="en-US" sz="1200" b="1">
                <a:latin typeface="Book Antiqua" panose="02040602050305030304" pitchFamily="18" charset="0"/>
                <a:ea typeface="楷体_GB2312" pitchFamily="49" charset="-122"/>
              </a:rPr>
              <a:t>按键或</a:t>
            </a:r>
          </a:p>
          <a:p>
            <a:pPr eaLnBrk="1" hangingPunct="1">
              <a:lnSpc>
                <a:spcPct val="80000"/>
              </a:lnSpc>
            </a:pPr>
            <a:r>
              <a:rPr kumimoji="1" lang="zh-CN" altLang="en-US" sz="1200" b="1">
                <a:latin typeface="Book Antiqua" panose="02040602050305030304" pitchFamily="18" charset="0"/>
                <a:ea typeface="楷体_GB2312" pitchFamily="49" charset="-122"/>
              </a:rPr>
              <a:t>击鼠标</a:t>
            </a:r>
          </a:p>
        </p:txBody>
      </p:sp>
      <p:sp>
        <p:nvSpPr>
          <p:cNvPr id="85007" name="Rectangle 29"/>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Arial" panose="020B0604020202020204" pitchFamily="34" charset="0"/>
                <a:sym typeface="Wingdings 3" panose="05040102010807070707" pitchFamily="18" charset="2"/>
                <a:hlinkClick r:id="rId4" action="ppaction://hlinksldjump"/>
              </a:rPr>
              <a:t></a:t>
            </a:r>
            <a:endParaRPr lang="en-US" altLang="zh-CN" sz="2000">
              <a:solidFill>
                <a:srgbClr val="FF3300"/>
              </a:solidFill>
              <a:latin typeface="Times New Roman" panose="02020603050405020304" pitchFamily="18" charset="0"/>
              <a:sym typeface="Wingdings 3" panose="05040102010807070707" pitchFamily="18" charset="2"/>
            </a:endParaRPr>
          </a:p>
        </p:txBody>
      </p:sp>
    </p:spTree>
    <p:extLst>
      <p:ext uri="{BB962C8B-B14F-4D97-AF65-F5344CB8AC3E}">
        <p14:creationId xmlns="" xmlns:p14="http://schemas.microsoft.com/office/powerpoint/2010/main" val="28195249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nodeType="clickEffect">
                                  <p:stCondLst>
                                    <p:cond delay="0"/>
                                  </p:stCondLst>
                                  <p:childTnLst>
                                    <p:set>
                                      <p:cBhvr>
                                        <p:cTn id="12" dur="1" fill="hold">
                                          <p:stCondLst>
                                            <p:cond delay="0"/>
                                          </p:stCondLst>
                                        </p:cTn>
                                        <p:tgtEl>
                                          <p:spTgt spid="232451"/>
                                        </p:tgtEl>
                                        <p:attrNameLst>
                                          <p:attrName>style.visibility</p:attrName>
                                        </p:attrNameLst>
                                      </p:cBhvr>
                                      <p:to>
                                        <p:strVal val="visible"/>
                                      </p:to>
                                    </p:set>
                                    <p:animEffect transition="in" filter="barn(outHorizontal)">
                                      <p:cBhvr>
                                        <p:cTn id="13" dur="500"/>
                                        <p:tgtEl>
                                          <p:spTgt spid="23245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232457"/>
                                        </p:tgtEl>
                                        <p:attrNameLst>
                                          <p:attrName>style.visibility</p:attrName>
                                        </p:attrNameLst>
                                      </p:cBhvr>
                                      <p:to>
                                        <p:strVal val="visible"/>
                                      </p:to>
                                    </p:set>
                                    <p:animEffect transition="in" filter="barn(outHorizontal)">
                                      <p:cBhvr>
                                        <p:cTn id="18" dur="500"/>
                                        <p:tgtEl>
                                          <p:spTgt spid="23245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nodeType="clickEffect">
                                  <p:stCondLst>
                                    <p:cond delay="0"/>
                                  </p:stCondLst>
                                  <p:childTnLst>
                                    <p:set>
                                      <p:cBhvr>
                                        <p:cTn id="22" dur="1" fill="hold">
                                          <p:stCondLst>
                                            <p:cond delay="0"/>
                                          </p:stCondLst>
                                        </p:cTn>
                                        <p:tgtEl>
                                          <p:spTgt spid="232452"/>
                                        </p:tgtEl>
                                        <p:attrNameLst>
                                          <p:attrName>style.visibility</p:attrName>
                                        </p:attrNameLst>
                                      </p:cBhvr>
                                      <p:to>
                                        <p:strVal val="visible"/>
                                      </p:to>
                                    </p:set>
                                    <p:animEffect transition="in" filter="barn(outHorizontal)">
                                      <p:cBhvr>
                                        <p:cTn id="23" dur="500"/>
                                        <p:tgtEl>
                                          <p:spTgt spid="23245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232458"/>
                                        </p:tgtEl>
                                        <p:attrNameLst>
                                          <p:attrName>style.visibility</p:attrName>
                                        </p:attrNameLst>
                                      </p:cBhvr>
                                      <p:to>
                                        <p:strVal val="visible"/>
                                      </p:to>
                                    </p:set>
                                    <p:animEffect transition="in" filter="barn(outHorizontal)">
                                      <p:cBhvr>
                                        <p:cTn id="28" dur="500"/>
                                        <p:tgtEl>
                                          <p:spTgt spid="23245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arn(outHorizontal)">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nodeType="clickEffect">
                                  <p:stCondLst>
                                    <p:cond delay="0"/>
                                  </p:stCondLst>
                                  <p:childTnLst>
                                    <p:set>
                                      <p:cBhvr>
                                        <p:cTn id="37" dur="1" fill="hold">
                                          <p:stCondLst>
                                            <p:cond delay="0"/>
                                          </p:stCondLst>
                                        </p:cTn>
                                        <p:tgtEl>
                                          <p:spTgt spid="232464"/>
                                        </p:tgtEl>
                                        <p:attrNameLst>
                                          <p:attrName>style.visibility</p:attrName>
                                        </p:attrNameLst>
                                      </p:cBhvr>
                                      <p:to>
                                        <p:strVal val="visible"/>
                                      </p:to>
                                    </p:set>
                                    <p:animEffect transition="in" filter="barn(outHorizontal)">
                                      <p:cBhvr>
                                        <p:cTn id="38" dur="500"/>
                                        <p:tgtEl>
                                          <p:spTgt spid="23246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42" fill="hold" nodeType="clickEffect">
                                  <p:stCondLst>
                                    <p:cond delay="0"/>
                                  </p:stCondLst>
                                  <p:childTnLst>
                                    <p:set>
                                      <p:cBhvr>
                                        <p:cTn id="42" dur="1" fill="hold">
                                          <p:stCondLst>
                                            <p:cond delay="0"/>
                                          </p:stCondLst>
                                        </p:cTn>
                                        <p:tgtEl>
                                          <p:spTgt spid="232465"/>
                                        </p:tgtEl>
                                        <p:attrNameLst>
                                          <p:attrName>style.visibility</p:attrName>
                                        </p:attrNameLst>
                                      </p:cBhvr>
                                      <p:to>
                                        <p:strVal val="visible"/>
                                      </p:to>
                                    </p:set>
                                    <p:animEffect transition="in" filter="barn(outHorizontal)">
                                      <p:cBhvr>
                                        <p:cTn id="43" dur="500"/>
                                        <p:tgtEl>
                                          <p:spTgt spid="23246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42" fill="hold"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arn(outHorizontal)">
                                      <p:cBhvr>
                                        <p:cTn id="48" dur="5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42" fill="hold" grpId="0" nodeType="clickEffect">
                                  <p:stCondLst>
                                    <p:cond delay="0"/>
                                  </p:stCondLst>
                                  <p:childTnLst>
                                    <p:set>
                                      <p:cBhvr>
                                        <p:cTn id="52" dur="1" fill="hold">
                                          <p:stCondLst>
                                            <p:cond delay="0"/>
                                          </p:stCondLst>
                                        </p:cTn>
                                        <p:tgtEl>
                                          <p:spTgt spid="232475"/>
                                        </p:tgtEl>
                                        <p:attrNameLst>
                                          <p:attrName>style.visibility</p:attrName>
                                        </p:attrNameLst>
                                      </p:cBhvr>
                                      <p:to>
                                        <p:strVal val="visible"/>
                                      </p:to>
                                    </p:set>
                                    <p:animEffect transition="in" filter="barn(outHorizontal)">
                                      <p:cBhvr>
                                        <p:cTn id="53" dur="500"/>
                                        <p:tgtEl>
                                          <p:spTgt spid="232475"/>
                                        </p:tgtEl>
                                      </p:cBhvr>
                                    </p:animEffect>
                                  </p:childTnLst>
                                  <p:subTnLst>
                                    <p:audio>
                                      <p:cMediaNode>
                                        <p:cTn display="0" masterRel="sameClick">
                                          <p:stCondLst>
                                            <p:cond evt="begin" delay="0">
                                              <p:tn val="51"/>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7" grpId="0" autoUpdateAnimBg="0"/>
      <p:bldP spid="232458" grpId="0" autoUpdateAnimBg="0"/>
      <p:bldP spid="232475"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6911975" y="981075"/>
            <a:ext cx="2232025" cy="555625"/>
          </a:xfrm>
        </p:spPr>
        <p:txBody>
          <a:bodyPr/>
          <a:lstStyle/>
          <a:p>
            <a:pPr eaLnBrk="1" hangingPunct="1"/>
            <a:r>
              <a:rPr lang="zh-CN" altLang="en-US" sz="2800" b="1" smtClean="0">
                <a:ea typeface="楷体_GB2312" pitchFamily="49" charset="-122"/>
              </a:rPr>
              <a:t>分解图</a:t>
            </a:r>
          </a:p>
        </p:txBody>
      </p:sp>
      <p:sp>
        <p:nvSpPr>
          <p:cNvPr id="233475" name="Line 3"/>
          <p:cNvSpPr>
            <a:spLocks noChangeShapeType="1"/>
          </p:cNvSpPr>
          <p:nvPr/>
        </p:nvSpPr>
        <p:spPr bwMode="auto">
          <a:xfrm>
            <a:off x="8763000" y="4114800"/>
            <a:ext cx="0" cy="685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nvGrpSpPr>
          <p:cNvPr id="2" name="Group 4"/>
          <p:cNvGrpSpPr>
            <a:grpSpLocks/>
          </p:cNvGrpSpPr>
          <p:nvPr/>
        </p:nvGrpSpPr>
        <p:grpSpPr bwMode="auto">
          <a:xfrm>
            <a:off x="8153400" y="3200400"/>
            <a:ext cx="990600" cy="838200"/>
            <a:chOff x="5136" y="2016"/>
            <a:chExt cx="624" cy="528"/>
          </a:xfrm>
        </p:grpSpPr>
        <p:sp>
          <p:nvSpPr>
            <p:cNvPr id="86119" name="Rectangle 5"/>
            <p:cNvSpPr>
              <a:spLocks noChangeArrowheads="1"/>
            </p:cNvSpPr>
            <p:nvPr/>
          </p:nvSpPr>
          <p:spPr bwMode="auto">
            <a:xfrm>
              <a:off x="5232" y="2112"/>
              <a:ext cx="528" cy="43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996633"/>
                  </a:solidFill>
                  <a:latin typeface="Arial" panose="020B0604020202020204" pitchFamily="34" charset="0"/>
                  <a:ea typeface="楷体_GB2312" pitchFamily="49" charset="-122"/>
                </a:rPr>
                <a:t>采购</a:t>
              </a:r>
            </a:p>
            <a:p>
              <a:pPr eaLnBrk="1" hangingPunct="1"/>
              <a:r>
                <a:rPr kumimoji="1" lang="zh-CN" altLang="en-US" sz="2000" b="1">
                  <a:solidFill>
                    <a:srgbClr val="996633"/>
                  </a:solidFill>
                  <a:latin typeface="Arial" panose="020B0604020202020204" pitchFamily="34" charset="0"/>
                  <a:ea typeface="楷体_GB2312" pitchFamily="49" charset="-122"/>
                </a:rPr>
                <a:t>部门</a:t>
              </a:r>
            </a:p>
          </p:txBody>
        </p:sp>
        <p:sp>
          <p:nvSpPr>
            <p:cNvPr id="86120" name="Line 6"/>
            <p:cNvSpPr>
              <a:spLocks noChangeShapeType="1"/>
            </p:cNvSpPr>
            <p:nvPr/>
          </p:nvSpPr>
          <p:spPr bwMode="auto">
            <a:xfrm>
              <a:off x="5136" y="2016"/>
              <a:ext cx="0" cy="33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121" name="Line 7"/>
            <p:cNvSpPr>
              <a:spLocks noChangeShapeType="1"/>
            </p:cNvSpPr>
            <p:nvPr/>
          </p:nvSpPr>
          <p:spPr bwMode="auto">
            <a:xfrm>
              <a:off x="5136" y="2016"/>
              <a:ext cx="3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sp>
        <p:nvSpPr>
          <p:cNvPr id="233480" name="Line 8"/>
          <p:cNvSpPr>
            <a:spLocks noChangeShapeType="1"/>
          </p:cNvSpPr>
          <p:nvPr/>
        </p:nvSpPr>
        <p:spPr bwMode="auto">
          <a:xfrm flipH="1">
            <a:off x="7543800" y="4724400"/>
            <a:ext cx="12192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nvGrpSpPr>
          <p:cNvPr id="3" name="Group 9"/>
          <p:cNvGrpSpPr>
            <a:grpSpLocks/>
          </p:cNvGrpSpPr>
          <p:nvPr/>
        </p:nvGrpSpPr>
        <p:grpSpPr bwMode="auto">
          <a:xfrm>
            <a:off x="304800" y="1828800"/>
            <a:ext cx="914400" cy="762000"/>
            <a:chOff x="192" y="1152"/>
            <a:chExt cx="576" cy="480"/>
          </a:xfrm>
        </p:grpSpPr>
        <p:sp>
          <p:nvSpPr>
            <p:cNvPr id="86116" name="Rectangle 10"/>
            <p:cNvSpPr>
              <a:spLocks noChangeArrowheads="1"/>
            </p:cNvSpPr>
            <p:nvPr/>
          </p:nvSpPr>
          <p:spPr bwMode="auto">
            <a:xfrm>
              <a:off x="240" y="1200"/>
              <a:ext cx="528" cy="43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996633"/>
                  </a:solidFill>
                  <a:latin typeface="Arial" panose="020B0604020202020204" pitchFamily="34" charset="0"/>
                  <a:ea typeface="楷体_GB2312" pitchFamily="49" charset="-122"/>
                </a:rPr>
                <a:t>用户</a:t>
              </a:r>
            </a:p>
          </p:txBody>
        </p:sp>
        <p:sp>
          <p:nvSpPr>
            <p:cNvPr id="86117" name="Line 11"/>
            <p:cNvSpPr>
              <a:spLocks noChangeShapeType="1"/>
            </p:cNvSpPr>
            <p:nvPr/>
          </p:nvSpPr>
          <p:spPr bwMode="auto">
            <a:xfrm>
              <a:off x="192" y="1152"/>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118" name="Line 12"/>
            <p:cNvSpPr>
              <a:spLocks noChangeShapeType="1"/>
            </p:cNvSpPr>
            <p:nvPr/>
          </p:nvSpPr>
          <p:spPr bwMode="auto">
            <a:xfrm>
              <a:off x="192" y="1152"/>
              <a:ext cx="0" cy="33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sp>
        <p:nvSpPr>
          <p:cNvPr id="233485" name="Line 13"/>
          <p:cNvSpPr>
            <a:spLocks noChangeShapeType="1"/>
          </p:cNvSpPr>
          <p:nvPr/>
        </p:nvSpPr>
        <p:spPr bwMode="auto">
          <a:xfrm>
            <a:off x="1219200" y="2286000"/>
            <a:ext cx="533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3486" name="Line 14"/>
          <p:cNvSpPr>
            <a:spLocks noChangeShapeType="1"/>
          </p:cNvSpPr>
          <p:nvPr/>
        </p:nvSpPr>
        <p:spPr bwMode="auto">
          <a:xfrm>
            <a:off x="3276600" y="2362200"/>
            <a:ext cx="1066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3487" name="Line 15"/>
          <p:cNvSpPr>
            <a:spLocks noChangeShapeType="1"/>
          </p:cNvSpPr>
          <p:nvPr/>
        </p:nvSpPr>
        <p:spPr bwMode="auto">
          <a:xfrm>
            <a:off x="5867400" y="2362200"/>
            <a:ext cx="1143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3488" name="Line 16"/>
          <p:cNvSpPr>
            <a:spLocks noChangeShapeType="1"/>
          </p:cNvSpPr>
          <p:nvPr/>
        </p:nvSpPr>
        <p:spPr bwMode="auto">
          <a:xfrm>
            <a:off x="6553200" y="2743200"/>
            <a:ext cx="0" cy="609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3489" name="Line 17"/>
          <p:cNvSpPr>
            <a:spLocks noChangeShapeType="1"/>
          </p:cNvSpPr>
          <p:nvPr/>
        </p:nvSpPr>
        <p:spPr bwMode="auto">
          <a:xfrm>
            <a:off x="6553200" y="2743200"/>
            <a:ext cx="457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3490" name="Line 18"/>
          <p:cNvSpPr>
            <a:spLocks noChangeShapeType="1"/>
          </p:cNvSpPr>
          <p:nvPr/>
        </p:nvSpPr>
        <p:spPr bwMode="auto">
          <a:xfrm>
            <a:off x="6781800" y="3810000"/>
            <a:ext cx="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3491" name="Line 19"/>
          <p:cNvSpPr>
            <a:spLocks noChangeShapeType="1"/>
          </p:cNvSpPr>
          <p:nvPr/>
        </p:nvSpPr>
        <p:spPr bwMode="auto">
          <a:xfrm>
            <a:off x="4724400" y="5181600"/>
            <a:ext cx="0" cy="762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3492" name="Line 20"/>
          <p:cNvSpPr>
            <a:spLocks noChangeShapeType="1"/>
          </p:cNvSpPr>
          <p:nvPr/>
        </p:nvSpPr>
        <p:spPr bwMode="auto">
          <a:xfrm>
            <a:off x="6324600" y="6248400"/>
            <a:ext cx="685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3493" name="Line 21"/>
          <p:cNvSpPr>
            <a:spLocks noChangeShapeType="1"/>
          </p:cNvSpPr>
          <p:nvPr/>
        </p:nvSpPr>
        <p:spPr bwMode="auto">
          <a:xfrm>
            <a:off x="5181600" y="5181600"/>
            <a:ext cx="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3494" name="Line 22"/>
          <p:cNvSpPr>
            <a:spLocks noChangeShapeType="1"/>
          </p:cNvSpPr>
          <p:nvPr/>
        </p:nvSpPr>
        <p:spPr bwMode="auto">
          <a:xfrm>
            <a:off x="5181600" y="5562600"/>
            <a:ext cx="1143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3495" name="Line 23"/>
          <p:cNvSpPr>
            <a:spLocks noChangeShapeType="1"/>
          </p:cNvSpPr>
          <p:nvPr/>
        </p:nvSpPr>
        <p:spPr bwMode="auto">
          <a:xfrm>
            <a:off x="6324600" y="5562600"/>
            <a:ext cx="0" cy="685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3496" name="Line 24"/>
          <p:cNvSpPr>
            <a:spLocks noChangeShapeType="1"/>
          </p:cNvSpPr>
          <p:nvPr/>
        </p:nvSpPr>
        <p:spPr bwMode="auto">
          <a:xfrm flipH="1">
            <a:off x="5105400" y="3048000"/>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3497" name="Line 25"/>
          <p:cNvSpPr>
            <a:spLocks noChangeShapeType="1"/>
          </p:cNvSpPr>
          <p:nvPr/>
        </p:nvSpPr>
        <p:spPr bwMode="auto">
          <a:xfrm flipH="1">
            <a:off x="4648200" y="3505200"/>
            <a:ext cx="457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3498" name="Line 26"/>
          <p:cNvSpPr>
            <a:spLocks noChangeShapeType="1"/>
          </p:cNvSpPr>
          <p:nvPr/>
        </p:nvSpPr>
        <p:spPr bwMode="auto">
          <a:xfrm>
            <a:off x="4648200" y="3505200"/>
            <a:ext cx="0" cy="762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nvGrpSpPr>
          <p:cNvPr id="4" name="Group 27"/>
          <p:cNvGrpSpPr>
            <a:grpSpLocks/>
          </p:cNvGrpSpPr>
          <p:nvPr/>
        </p:nvGrpSpPr>
        <p:grpSpPr bwMode="auto">
          <a:xfrm>
            <a:off x="2362200" y="2667000"/>
            <a:ext cx="1981200" cy="1600200"/>
            <a:chOff x="1488" y="1680"/>
            <a:chExt cx="1248" cy="1008"/>
          </a:xfrm>
        </p:grpSpPr>
        <p:sp>
          <p:nvSpPr>
            <p:cNvPr id="86112" name="Line 28"/>
            <p:cNvSpPr>
              <a:spLocks noChangeShapeType="1"/>
            </p:cNvSpPr>
            <p:nvPr/>
          </p:nvSpPr>
          <p:spPr bwMode="auto">
            <a:xfrm>
              <a:off x="1488" y="2304"/>
              <a:ext cx="0" cy="38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86113" name="Line 29"/>
            <p:cNvSpPr>
              <a:spLocks noChangeShapeType="1"/>
            </p:cNvSpPr>
            <p:nvPr/>
          </p:nvSpPr>
          <p:spPr bwMode="auto">
            <a:xfrm>
              <a:off x="1488" y="2304"/>
              <a:ext cx="86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114" name="Line 30"/>
            <p:cNvSpPr>
              <a:spLocks noChangeShapeType="1"/>
            </p:cNvSpPr>
            <p:nvPr/>
          </p:nvSpPr>
          <p:spPr bwMode="auto">
            <a:xfrm flipV="1">
              <a:off x="2352" y="1680"/>
              <a:ext cx="0" cy="62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115" name="Line 31"/>
            <p:cNvSpPr>
              <a:spLocks noChangeShapeType="1"/>
            </p:cNvSpPr>
            <p:nvPr/>
          </p:nvSpPr>
          <p:spPr bwMode="auto">
            <a:xfrm>
              <a:off x="2352" y="1680"/>
              <a:ext cx="384"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sp>
        <p:nvSpPr>
          <p:cNvPr id="233504" name="Line 32"/>
          <p:cNvSpPr>
            <a:spLocks noChangeShapeType="1"/>
          </p:cNvSpPr>
          <p:nvPr/>
        </p:nvSpPr>
        <p:spPr bwMode="auto">
          <a:xfrm flipV="1">
            <a:off x="762000" y="2590800"/>
            <a:ext cx="0" cy="2971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3505" name="Line 33"/>
          <p:cNvSpPr>
            <a:spLocks noChangeShapeType="1"/>
          </p:cNvSpPr>
          <p:nvPr/>
        </p:nvSpPr>
        <p:spPr bwMode="auto">
          <a:xfrm>
            <a:off x="762000" y="5562600"/>
            <a:ext cx="36576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3506" name="Line 34"/>
          <p:cNvSpPr>
            <a:spLocks noChangeShapeType="1"/>
          </p:cNvSpPr>
          <p:nvPr/>
        </p:nvSpPr>
        <p:spPr bwMode="auto">
          <a:xfrm flipV="1">
            <a:off x="4419600" y="5181600"/>
            <a:ext cx="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3507" name="Line 35"/>
          <p:cNvSpPr>
            <a:spLocks noChangeShapeType="1"/>
          </p:cNvSpPr>
          <p:nvPr/>
        </p:nvSpPr>
        <p:spPr bwMode="auto">
          <a:xfrm>
            <a:off x="4191000" y="5181600"/>
            <a:ext cx="0" cy="152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3508" name="Line 36"/>
          <p:cNvSpPr>
            <a:spLocks noChangeShapeType="1"/>
          </p:cNvSpPr>
          <p:nvPr/>
        </p:nvSpPr>
        <p:spPr bwMode="auto">
          <a:xfrm flipH="1">
            <a:off x="2133600" y="5334000"/>
            <a:ext cx="2057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3509" name="Line 37"/>
          <p:cNvSpPr>
            <a:spLocks noChangeShapeType="1"/>
          </p:cNvSpPr>
          <p:nvPr/>
        </p:nvSpPr>
        <p:spPr bwMode="auto">
          <a:xfrm flipV="1">
            <a:off x="2133600" y="4953000"/>
            <a:ext cx="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3510" name="Line 38"/>
          <p:cNvSpPr>
            <a:spLocks noChangeShapeType="1"/>
          </p:cNvSpPr>
          <p:nvPr/>
        </p:nvSpPr>
        <p:spPr bwMode="auto">
          <a:xfrm>
            <a:off x="762000" y="1600200"/>
            <a:ext cx="0" cy="228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3511" name="Line 39"/>
          <p:cNvSpPr>
            <a:spLocks noChangeShapeType="1"/>
          </p:cNvSpPr>
          <p:nvPr/>
        </p:nvSpPr>
        <p:spPr bwMode="auto">
          <a:xfrm>
            <a:off x="762000" y="1600200"/>
            <a:ext cx="17526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3512" name="Line 40"/>
          <p:cNvSpPr>
            <a:spLocks noChangeShapeType="1"/>
          </p:cNvSpPr>
          <p:nvPr/>
        </p:nvSpPr>
        <p:spPr bwMode="auto">
          <a:xfrm>
            <a:off x="2514600" y="1600200"/>
            <a:ext cx="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3513" name="Rectangle 41"/>
          <p:cNvSpPr>
            <a:spLocks noChangeArrowheads="1"/>
          </p:cNvSpPr>
          <p:nvPr/>
        </p:nvSpPr>
        <p:spPr bwMode="auto">
          <a:xfrm>
            <a:off x="755650" y="1196975"/>
            <a:ext cx="1981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solidFill>
                  <a:srgbClr val="000099"/>
                </a:solidFill>
                <a:latin typeface="Arial" panose="020B0604020202020204" pitchFamily="34" charset="0"/>
                <a:ea typeface="楷体_GB2312" pitchFamily="49" charset="-122"/>
              </a:rPr>
              <a:t>不合格订货单</a:t>
            </a:r>
          </a:p>
        </p:txBody>
      </p:sp>
      <p:grpSp>
        <p:nvGrpSpPr>
          <p:cNvPr id="5" name="Group 42"/>
          <p:cNvGrpSpPr>
            <a:grpSpLocks/>
          </p:cNvGrpSpPr>
          <p:nvPr/>
        </p:nvGrpSpPr>
        <p:grpSpPr bwMode="auto">
          <a:xfrm>
            <a:off x="1752600" y="1905000"/>
            <a:ext cx="1524000" cy="1066800"/>
            <a:chOff x="1104" y="1200"/>
            <a:chExt cx="960" cy="672"/>
          </a:xfrm>
        </p:grpSpPr>
        <p:sp>
          <p:nvSpPr>
            <p:cNvPr id="86109" name="Rectangle 43"/>
            <p:cNvSpPr>
              <a:spLocks noChangeArrowheads="1"/>
            </p:cNvSpPr>
            <p:nvPr/>
          </p:nvSpPr>
          <p:spPr bwMode="auto">
            <a:xfrm>
              <a:off x="1104" y="1200"/>
              <a:ext cx="960" cy="67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ndParaRPr>
            </a:p>
            <a:p>
              <a:pPr eaLnBrk="1" hangingPunct="1"/>
              <a:r>
                <a:rPr kumimoji="1" lang="zh-CN" altLang="en-US" sz="2000" b="1">
                  <a:latin typeface="Arial" panose="020B0604020202020204" pitchFamily="34" charset="0"/>
                  <a:ea typeface="楷体_GB2312" pitchFamily="49" charset="-122"/>
                </a:rPr>
                <a:t>验收</a:t>
              </a:r>
            </a:p>
            <a:p>
              <a:pPr eaLnBrk="1" hangingPunct="1"/>
              <a:r>
                <a:rPr kumimoji="1" lang="zh-CN" altLang="en-US" sz="2000" b="1">
                  <a:latin typeface="Arial" panose="020B0604020202020204" pitchFamily="34" charset="0"/>
                  <a:ea typeface="楷体_GB2312" pitchFamily="49" charset="-122"/>
                </a:rPr>
                <a:t>订货单</a:t>
              </a:r>
            </a:p>
          </p:txBody>
        </p:sp>
        <p:sp>
          <p:nvSpPr>
            <p:cNvPr id="86110" name="Line 44"/>
            <p:cNvSpPr>
              <a:spLocks noChangeShapeType="1"/>
            </p:cNvSpPr>
            <p:nvPr/>
          </p:nvSpPr>
          <p:spPr bwMode="auto">
            <a:xfrm>
              <a:off x="1104" y="1392"/>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111" name="Rectangle 45"/>
            <p:cNvSpPr>
              <a:spLocks noChangeArrowheads="1"/>
            </p:cNvSpPr>
            <p:nvPr/>
          </p:nvSpPr>
          <p:spPr bwMode="auto">
            <a:xfrm>
              <a:off x="1296" y="1200"/>
              <a:ext cx="48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000" b="1">
                  <a:latin typeface="楷体_GB2312" pitchFamily="49" charset="-122"/>
                  <a:ea typeface="楷体_GB2312" pitchFamily="49" charset="-122"/>
                </a:rPr>
                <a:t>P1</a:t>
              </a:r>
            </a:p>
          </p:txBody>
        </p:sp>
      </p:grpSp>
      <p:grpSp>
        <p:nvGrpSpPr>
          <p:cNvPr id="6" name="Group 46"/>
          <p:cNvGrpSpPr>
            <a:grpSpLocks/>
          </p:cNvGrpSpPr>
          <p:nvPr/>
        </p:nvGrpSpPr>
        <p:grpSpPr bwMode="auto">
          <a:xfrm>
            <a:off x="4343400" y="1905000"/>
            <a:ext cx="1524000" cy="1143000"/>
            <a:chOff x="2736" y="1200"/>
            <a:chExt cx="960" cy="720"/>
          </a:xfrm>
        </p:grpSpPr>
        <p:sp>
          <p:nvSpPr>
            <p:cNvPr id="86106" name="Rectangle 47"/>
            <p:cNvSpPr>
              <a:spLocks noChangeArrowheads="1"/>
            </p:cNvSpPr>
            <p:nvPr/>
          </p:nvSpPr>
          <p:spPr bwMode="auto">
            <a:xfrm>
              <a:off x="2736" y="1200"/>
              <a:ext cx="960" cy="72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ndParaRPr>
            </a:p>
            <a:p>
              <a:pPr eaLnBrk="1" hangingPunct="1">
                <a:lnSpc>
                  <a:spcPct val="90000"/>
                </a:lnSpc>
              </a:pPr>
              <a:r>
                <a:rPr kumimoji="1" lang="zh-CN" altLang="en-US" sz="2000" b="1">
                  <a:latin typeface="Arial" panose="020B0604020202020204" pitchFamily="34" charset="0"/>
                  <a:ea typeface="楷体_GB2312" pitchFamily="49" charset="-122"/>
                </a:rPr>
                <a:t>确定</a:t>
              </a:r>
            </a:p>
            <a:p>
              <a:pPr eaLnBrk="1" hangingPunct="1">
                <a:lnSpc>
                  <a:spcPct val="90000"/>
                </a:lnSpc>
              </a:pPr>
              <a:r>
                <a:rPr kumimoji="1" lang="zh-CN" altLang="en-US" sz="2000" b="1">
                  <a:latin typeface="Arial" panose="020B0604020202020204" pitchFamily="34" charset="0"/>
                  <a:ea typeface="楷体_GB2312" pitchFamily="49" charset="-122"/>
                </a:rPr>
                <a:t>发货单</a:t>
              </a:r>
            </a:p>
          </p:txBody>
        </p:sp>
        <p:sp>
          <p:nvSpPr>
            <p:cNvPr id="86107" name="Line 48"/>
            <p:cNvSpPr>
              <a:spLocks noChangeShapeType="1"/>
            </p:cNvSpPr>
            <p:nvPr/>
          </p:nvSpPr>
          <p:spPr bwMode="auto">
            <a:xfrm>
              <a:off x="2736" y="1392"/>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108" name="Rectangle 49"/>
            <p:cNvSpPr>
              <a:spLocks noChangeArrowheads="1"/>
            </p:cNvSpPr>
            <p:nvPr/>
          </p:nvSpPr>
          <p:spPr bwMode="auto">
            <a:xfrm>
              <a:off x="2928" y="1200"/>
              <a:ext cx="48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000" b="1">
                  <a:latin typeface="楷体_GB2312" pitchFamily="49" charset="-122"/>
                  <a:ea typeface="楷体_GB2312" pitchFamily="49" charset="-122"/>
                </a:rPr>
                <a:t>P2</a:t>
              </a:r>
            </a:p>
          </p:txBody>
        </p:sp>
      </p:grpSp>
      <p:grpSp>
        <p:nvGrpSpPr>
          <p:cNvPr id="7" name="Group 50"/>
          <p:cNvGrpSpPr>
            <a:grpSpLocks/>
          </p:cNvGrpSpPr>
          <p:nvPr/>
        </p:nvGrpSpPr>
        <p:grpSpPr bwMode="auto">
          <a:xfrm>
            <a:off x="7010400" y="1905000"/>
            <a:ext cx="1524000" cy="1066800"/>
            <a:chOff x="4416" y="1200"/>
            <a:chExt cx="960" cy="672"/>
          </a:xfrm>
        </p:grpSpPr>
        <p:sp>
          <p:nvSpPr>
            <p:cNvPr id="86103" name="Rectangle 51"/>
            <p:cNvSpPr>
              <a:spLocks noChangeArrowheads="1"/>
            </p:cNvSpPr>
            <p:nvPr/>
          </p:nvSpPr>
          <p:spPr bwMode="auto">
            <a:xfrm>
              <a:off x="4416" y="1200"/>
              <a:ext cx="960" cy="67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ndParaRPr>
            </a:p>
            <a:p>
              <a:pPr eaLnBrk="1" hangingPunct="1">
                <a:lnSpc>
                  <a:spcPct val="90000"/>
                </a:lnSpc>
              </a:pPr>
              <a:r>
                <a:rPr kumimoji="1" lang="zh-CN" altLang="en-US" sz="2000" b="1">
                  <a:latin typeface="Arial" panose="020B0604020202020204" pitchFamily="34" charset="0"/>
                  <a:ea typeface="楷体_GB2312" pitchFamily="49" charset="-122"/>
                </a:rPr>
                <a:t>填写</a:t>
              </a:r>
            </a:p>
            <a:p>
              <a:pPr eaLnBrk="1" hangingPunct="1">
                <a:lnSpc>
                  <a:spcPct val="90000"/>
                </a:lnSpc>
              </a:pPr>
              <a:r>
                <a:rPr kumimoji="1" lang="zh-CN" altLang="en-US" sz="2000" b="1">
                  <a:latin typeface="Arial" panose="020B0604020202020204" pitchFamily="34" charset="0"/>
                  <a:ea typeface="楷体_GB2312" pitchFamily="49" charset="-122"/>
                </a:rPr>
                <a:t>暂存订货单</a:t>
              </a:r>
            </a:p>
          </p:txBody>
        </p:sp>
        <p:sp>
          <p:nvSpPr>
            <p:cNvPr id="86104" name="Line 52"/>
            <p:cNvSpPr>
              <a:spLocks noChangeShapeType="1"/>
            </p:cNvSpPr>
            <p:nvPr/>
          </p:nvSpPr>
          <p:spPr bwMode="auto">
            <a:xfrm>
              <a:off x="4416" y="1392"/>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105" name="Rectangle 53"/>
            <p:cNvSpPr>
              <a:spLocks noChangeArrowheads="1"/>
            </p:cNvSpPr>
            <p:nvPr/>
          </p:nvSpPr>
          <p:spPr bwMode="auto">
            <a:xfrm>
              <a:off x="4608" y="1200"/>
              <a:ext cx="48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000" b="1">
                  <a:latin typeface="楷体_GB2312" pitchFamily="49" charset="-122"/>
                  <a:ea typeface="楷体_GB2312" pitchFamily="49" charset="-122"/>
                </a:rPr>
                <a:t>P4</a:t>
              </a:r>
            </a:p>
          </p:txBody>
        </p:sp>
      </p:grpSp>
      <p:sp>
        <p:nvSpPr>
          <p:cNvPr id="233526" name="Rectangle 54"/>
          <p:cNvSpPr>
            <a:spLocks noChangeArrowheads="1"/>
          </p:cNvSpPr>
          <p:nvPr/>
        </p:nvSpPr>
        <p:spPr bwMode="auto">
          <a:xfrm>
            <a:off x="1295400" y="1828800"/>
            <a:ext cx="3810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800" b="1">
                <a:solidFill>
                  <a:srgbClr val="000099"/>
                </a:solidFill>
                <a:latin typeface="Arial" panose="020B0604020202020204" pitchFamily="34" charset="0"/>
                <a:ea typeface="楷体_GB2312" pitchFamily="49" charset="-122"/>
              </a:rPr>
              <a:t>定</a:t>
            </a:r>
          </a:p>
          <a:p>
            <a:pPr eaLnBrk="1" hangingPunct="1"/>
            <a:r>
              <a:rPr kumimoji="1" lang="zh-CN" altLang="en-US" sz="1800" b="1">
                <a:solidFill>
                  <a:srgbClr val="000099"/>
                </a:solidFill>
                <a:latin typeface="Arial" panose="020B0604020202020204" pitchFamily="34" charset="0"/>
                <a:ea typeface="楷体_GB2312" pitchFamily="49" charset="-122"/>
              </a:rPr>
              <a:t>货</a:t>
            </a:r>
          </a:p>
          <a:p>
            <a:pPr eaLnBrk="1" hangingPunct="1"/>
            <a:r>
              <a:rPr kumimoji="1" lang="zh-CN" altLang="en-US" sz="1800" b="1">
                <a:solidFill>
                  <a:srgbClr val="000099"/>
                </a:solidFill>
                <a:latin typeface="Arial" panose="020B0604020202020204" pitchFamily="34" charset="0"/>
                <a:ea typeface="楷体_GB2312" pitchFamily="49" charset="-122"/>
              </a:rPr>
              <a:t>单</a:t>
            </a:r>
          </a:p>
        </p:txBody>
      </p:sp>
      <p:sp>
        <p:nvSpPr>
          <p:cNvPr id="233527" name="Rectangle 55"/>
          <p:cNvSpPr>
            <a:spLocks noChangeArrowheads="1"/>
          </p:cNvSpPr>
          <p:nvPr/>
        </p:nvSpPr>
        <p:spPr bwMode="auto">
          <a:xfrm>
            <a:off x="3348038" y="1989138"/>
            <a:ext cx="9144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solidFill>
                  <a:srgbClr val="000099"/>
                </a:solidFill>
                <a:latin typeface="Arial" panose="020B0604020202020204" pitchFamily="34" charset="0"/>
                <a:ea typeface="楷体_GB2312" pitchFamily="49" charset="-122"/>
              </a:rPr>
              <a:t>合格</a:t>
            </a:r>
          </a:p>
          <a:p>
            <a:pPr eaLnBrk="1" hangingPunct="1"/>
            <a:r>
              <a:rPr kumimoji="1" lang="zh-CN" altLang="en-US" sz="1600" b="1">
                <a:solidFill>
                  <a:srgbClr val="000099"/>
                </a:solidFill>
                <a:latin typeface="Arial" panose="020B0604020202020204" pitchFamily="34" charset="0"/>
                <a:ea typeface="楷体_GB2312" pitchFamily="49" charset="-122"/>
              </a:rPr>
              <a:t>订货单</a:t>
            </a:r>
          </a:p>
        </p:txBody>
      </p:sp>
      <p:sp>
        <p:nvSpPr>
          <p:cNvPr id="233528" name="Rectangle 56"/>
          <p:cNvSpPr>
            <a:spLocks noChangeArrowheads="1"/>
          </p:cNvSpPr>
          <p:nvPr/>
        </p:nvSpPr>
        <p:spPr bwMode="auto">
          <a:xfrm>
            <a:off x="5867400" y="1989138"/>
            <a:ext cx="11430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solidFill>
                  <a:srgbClr val="000099"/>
                </a:solidFill>
                <a:latin typeface="Arial" panose="020B0604020202020204" pitchFamily="34" charset="0"/>
                <a:ea typeface="楷体_GB2312" pitchFamily="49" charset="-122"/>
              </a:rPr>
              <a:t>未满足</a:t>
            </a:r>
          </a:p>
          <a:p>
            <a:pPr eaLnBrk="1" hangingPunct="1"/>
            <a:r>
              <a:rPr kumimoji="1" lang="zh-CN" altLang="en-US" sz="1600" b="1">
                <a:solidFill>
                  <a:srgbClr val="000099"/>
                </a:solidFill>
                <a:latin typeface="Arial" panose="020B0604020202020204" pitchFamily="34" charset="0"/>
                <a:ea typeface="楷体_GB2312" pitchFamily="49" charset="-122"/>
              </a:rPr>
              <a:t>的订货</a:t>
            </a:r>
          </a:p>
        </p:txBody>
      </p:sp>
      <p:sp>
        <p:nvSpPr>
          <p:cNvPr id="233529" name="Rectangle 57"/>
          <p:cNvSpPr>
            <a:spLocks noChangeArrowheads="1"/>
          </p:cNvSpPr>
          <p:nvPr/>
        </p:nvSpPr>
        <p:spPr bwMode="auto">
          <a:xfrm>
            <a:off x="4500563" y="3716338"/>
            <a:ext cx="1500187" cy="55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solidFill>
                  <a:srgbClr val="000099"/>
                </a:solidFill>
                <a:latin typeface="Arial" panose="020B0604020202020204" pitchFamily="34" charset="0"/>
                <a:ea typeface="楷体_GB2312" pitchFamily="49" charset="-122"/>
              </a:rPr>
              <a:t>可发货的订货</a:t>
            </a:r>
          </a:p>
        </p:txBody>
      </p:sp>
      <p:grpSp>
        <p:nvGrpSpPr>
          <p:cNvPr id="8" name="Group 58"/>
          <p:cNvGrpSpPr>
            <a:grpSpLocks/>
          </p:cNvGrpSpPr>
          <p:nvPr/>
        </p:nvGrpSpPr>
        <p:grpSpPr bwMode="auto">
          <a:xfrm>
            <a:off x="1447800" y="4267200"/>
            <a:ext cx="1752600" cy="685800"/>
            <a:chOff x="912" y="2688"/>
            <a:chExt cx="1104" cy="432"/>
          </a:xfrm>
        </p:grpSpPr>
        <p:sp>
          <p:nvSpPr>
            <p:cNvPr id="86096" name="Line 59"/>
            <p:cNvSpPr>
              <a:spLocks noChangeShapeType="1"/>
            </p:cNvSpPr>
            <p:nvPr/>
          </p:nvSpPr>
          <p:spPr bwMode="auto">
            <a:xfrm flipH="1">
              <a:off x="912" y="2688"/>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097" name="Line 60"/>
            <p:cNvSpPr>
              <a:spLocks noChangeShapeType="1"/>
            </p:cNvSpPr>
            <p:nvPr/>
          </p:nvSpPr>
          <p:spPr bwMode="auto">
            <a:xfrm>
              <a:off x="1200" y="2688"/>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nvGrpSpPr>
            <p:cNvPr id="86098" name="Group 61"/>
            <p:cNvGrpSpPr>
              <a:grpSpLocks/>
            </p:cNvGrpSpPr>
            <p:nvPr/>
          </p:nvGrpSpPr>
          <p:grpSpPr bwMode="auto">
            <a:xfrm>
              <a:off x="912" y="2688"/>
              <a:ext cx="1104" cy="432"/>
              <a:chOff x="912" y="2688"/>
              <a:chExt cx="1104" cy="432"/>
            </a:xfrm>
          </p:grpSpPr>
          <p:sp>
            <p:nvSpPr>
              <p:cNvPr id="86099" name="Line 62"/>
              <p:cNvSpPr>
                <a:spLocks noChangeShapeType="1"/>
              </p:cNvSpPr>
              <p:nvPr/>
            </p:nvSpPr>
            <p:spPr bwMode="auto">
              <a:xfrm>
                <a:off x="912" y="2688"/>
                <a:ext cx="110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100" name="Line 63"/>
              <p:cNvSpPr>
                <a:spLocks noChangeShapeType="1"/>
              </p:cNvSpPr>
              <p:nvPr/>
            </p:nvSpPr>
            <p:spPr bwMode="auto">
              <a:xfrm>
                <a:off x="912" y="3120"/>
                <a:ext cx="110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101" name="Rectangle 64"/>
              <p:cNvSpPr>
                <a:spLocks noChangeArrowheads="1"/>
              </p:cNvSpPr>
              <p:nvPr/>
            </p:nvSpPr>
            <p:spPr bwMode="auto">
              <a:xfrm>
                <a:off x="1248" y="2736"/>
                <a:ext cx="720"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CC00CC"/>
                    </a:solidFill>
                    <a:latin typeface="Arial" panose="020B0604020202020204" pitchFamily="34" charset="0"/>
                    <a:ea typeface="楷体_GB2312" pitchFamily="49" charset="-122"/>
                  </a:rPr>
                  <a:t>库存账</a:t>
                </a:r>
              </a:p>
            </p:txBody>
          </p:sp>
          <p:sp>
            <p:nvSpPr>
              <p:cNvPr id="86102" name="Rectangle 65"/>
              <p:cNvSpPr>
                <a:spLocks noChangeArrowheads="1"/>
              </p:cNvSpPr>
              <p:nvPr/>
            </p:nvSpPr>
            <p:spPr bwMode="auto">
              <a:xfrm>
                <a:off x="912" y="2784"/>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000" b="1">
                    <a:solidFill>
                      <a:srgbClr val="CC00CC"/>
                    </a:solidFill>
                    <a:latin typeface="楷体_GB2312" pitchFamily="49" charset="-122"/>
                    <a:ea typeface="楷体_GB2312" pitchFamily="49" charset="-122"/>
                  </a:rPr>
                  <a:t>F1</a:t>
                </a:r>
              </a:p>
            </p:txBody>
          </p:sp>
        </p:grpSp>
      </p:grpSp>
      <p:grpSp>
        <p:nvGrpSpPr>
          <p:cNvPr id="10" name="Group 66"/>
          <p:cNvGrpSpPr>
            <a:grpSpLocks/>
          </p:cNvGrpSpPr>
          <p:nvPr/>
        </p:nvGrpSpPr>
        <p:grpSpPr bwMode="auto">
          <a:xfrm>
            <a:off x="3962400" y="4267200"/>
            <a:ext cx="1524000" cy="914400"/>
            <a:chOff x="2496" y="2688"/>
            <a:chExt cx="960" cy="576"/>
          </a:xfrm>
        </p:grpSpPr>
        <p:sp>
          <p:nvSpPr>
            <p:cNvPr id="86093" name="Rectangle 67"/>
            <p:cNvSpPr>
              <a:spLocks noChangeArrowheads="1"/>
            </p:cNvSpPr>
            <p:nvPr/>
          </p:nvSpPr>
          <p:spPr bwMode="auto">
            <a:xfrm>
              <a:off x="2496" y="2688"/>
              <a:ext cx="960" cy="57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ndParaRPr>
            </a:p>
            <a:p>
              <a:pPr eaLnBrk="1" hangingPunct="1">
                <a:lnSpc>
                  <a:spcPct val="90000"/>
                </a:lnSpc>
              </a:pPr>
              <a:r>
                <a:rPr kumimoji="1" lang="zh-CN" altLang="en-US" sz="2000" b="1">
                  <a:latin typeface="Arial" panose="020B0604020202020204" pitchFamily="34" charset="0"/>
                  <a:ea typeface="楷体_GB2312" pitchFamily="49" charset="-122"/>
                </a:rPr>
                <a:t>开发货单</a:t>
              </a:r>
            </a:p>
            <a:p>
              <a:pPr eaLnBrk="1" hangingPunct="1">
                <a:lnSpc>
                  <a:spcPct val="90000"/>
                </a:lnSpc>
              </a:pPr>
              <a:r>
                <a:rPr kumimoji="1" lang="zh-CN" altLang="en-US" sz="2000" b="1">
                  <a:latin typeface="Arial" panose="020B0604020202020204" pitchFamily="34" charset="0"/>
                  <a:ea typeface="楷体_GB2312" pitchFamily="49" charset="-122"/>
                </a:rPr>
                <a:t>修改库存</a:t>
              </a:r>
            </a:p>
          </p:txBody>
        </p:sp>
        <p:sp>
          <p:nvSpPr>
            <p:cNvPr id="86094" name="Line 68"/>
            <p:cNvSpPr>
              <a:spLocks noChangeShapeType="1"/>
            </p:cNvSpPr>
            <p:nvPr/>
          </p:nvSpPr>
          <p:spPr bwMode="auto">
            <a:xfrm>
              <a:off x="2496" y="2880"/>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095" name="Rectangle 69"/>
            <p:cNvSpPr>
              <a:spLocks noChangeArrowheads="1"/>
            </p:cNvSpPr>
            <p:nvPr/>
          </p:nvSpPr>
          <p:spPr bwMode="auto">
            <a:xfrm>
              <a:off x="2688" y="2688"/>
              <a:ext cx="48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000" b="1">
                  <a:latin typeface="楷体_GB2312" pitchFamily="49" charset="-122"/>
                  <a:ea typeface="楷体_GB2312" pitchFamily="49" charset="-122"/>
                </a:rPr>
                <a:t>P3</a:t>
              </a:r>
            </a:p>
          </p:txBody>
        </p:sp>
      </p:grpSp>
      <p:grpSp>
        <p:nvGrpSpPr>
          <p:cNvPr id="11" name="Group 70"/>
          <p:cNvGrpSpPr>
            <a:grpSpLocks/>
          </p:cNvGrpSpPr>
          <p:nvPr/>
        </p:nvGrpSpPr>
        <p:grpSpPr bwMode="auto">
          <a:xfrm>
            <a:off x="6019800" y="4267200"/>
            <a:ext cx="1524000" cy="1143000"/>
            <a:chOff x="3792" y="2688"/>
            <a:chExt cx="960" cy="720"/>
          </a:xfrm>
        </p:grpSpPr>
        <p:sp>
          <p:nvSpPr>
            <p:cNvPr id="86090" name="Rectangle 71"/>
            <p:cNvSpPr>
              <a:spLocks noChangeArrowheads="1"/>
            </p:cNvSpPr>
            <p:nvPr/>
          </p:nvSpPr>
          <p:spPr bwMode="auto">
            <a:xfrm>
              <a:off x="3792" y="2688"/>
              <a:ext cx="960" cy="72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ndParaRPr>
            </a:p>
            <a:p>
              <a:pPr eaLnBrk="1" hangingPunct="1">
                <a:lnSpc>
                  <a:spcPct val="90000"/>
                </a:lnSpc>
              </a:pPr>
              <a:r>
                <a:rPr kumimoji="1" lang="zh-CN" altLang="en-US" sz="2000" b="1">
                  <a:latin typeface="Arial" panose="020B0604020202020204" pitchFamily="34" charset="0"/>
                  <a:ea typeface="楷体_GB2312" pitchFamily="49" charset="-122"/>
                </a:rPr>
                <a:t>对照暂存</a:t>
              </a:r>
            </a:p>
            <a:p>
              <a:pPr eaLnBrk="1" hangingPunct="1">
                <a:lnSpc>
                  <a:spcPct val="90000"/>
                </a:lnSpc>
              </a:pPr>
              <a:r>
                <a:rPr kumimoji="1" lang="zh-CN" altLang="en-US" sz="2000" b="1">
                  <a:latin typeface="Arial" panose="020B0604020202020204" pitchFamily="34" charset="0"/>
                  <a:ea typeface="楷体_GB2312" pitchFamily="49" charset="-122"/>
                </a:rPr>
                <a:t>订货单</a:t>
              </a:r>
            </a:p>
          </p:txBody>
        </p:sp>
        <p:sp>
          <p:nvSpPr>
            <p:cNvPr id="86091" name="Line 72"/>
            <p:cNvSpPr>
              <a:spLocks noChangeShapeType="1"/>
            </p:cNvSpPr>
            <p:nvPr/>
          </p:nvSpPr>
          <p:spPr bwMode="auto">
            <a:xfrm>
              <a:off x="3792" y="2880"/>
              <a:ext cx="96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092" name="Rectangle 73"/>
            <p:cNvSpPr>
              <a:spLocks noChangeArrowheads="1"/>
            </p:cNvSpPr>
            <p:nvPr/>
          </p:nvSpPr>
          <p:spPr bwMode="auto">
            <a:xfrm>
              <a:off x="3984" y="2688"/>
              <a:ext cx="48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000" b="1">
                  <a:latin typeface="楷体_GB2312" pitchFamily="49" charset="-122"/>
                  <a:ea typeface="楷体_GB2312" pitchFamily="49" charset="-122"/>
                </a:rPr>
                <a:t>P5</a:t>
              </a:r>
            </a:p>
          </p:txBody>
        </p:sp>
      </p:grpSp>
      <p:grpSp>
        <p:nvGrpSpPr>
          <p:cNvPr id="12" name="Group 74"/>
          <p:cNvGrpSpPr>
            <a:grpSpLocks/>
          </p:cNvGrpSpPr>
          <p:nvPr/>
        </p:nvGrpSpPr>
        <p:grpSpPr bwMode="auto">
          <a:xfrm>
            <a:off x="6019800" y="3352800"/>
            <a:ext cx="1752600" cy="457200"/>
            <a:chOff x="3792" y="2112"/>
            <a:chExt cx="1104" cy="288"/>
          </a:xfrm>
        </p:grpSpPr>
        <p:sp>
          <p:nvSpPr>
            <p:cNvPr id="86082" name="Line 75"/>
            <p:cNvSpPr>
              <a:spLocks noChangeShapeType="1"/>
            </p:cNvSpPr>
            <p:nvPr/>
          </p:nvSpPr>
          <p:spPr bwMode="auto">
            <a:xfrm>
              <a:off x="3792" y="2112"/>
              <a:ext cx="0" cy="2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nvGrpSpPr>
            <p:cNvPr id="86083" name="Group 76"/>
            <p:cNvGrpSpPr>
              <a:grpSpLocks/>
            </p:cNvGrpSpPr>
            <p:nvPr/>
          </p:nvGrpSpPr>
          <p:grpSpPr bwMode="auto">
            <a:xfrm>
              <a:off x="3792" y="2112"/>
              <a:ext cx="1104" cy="288"/>
              <a:chOff x="3792" y="2112"/>
              <a:chExt cx="1104" cy="288"/>
            </a:xfrm>
          </p:grpSpPr>
          <p:sp>
            <p:nvSpPr>
              <p:cNvPr id="86084" name="Line 77"/>
              <p:cNvSpPr>
                <a:spLocks noChangeShapeType="1"/>
              </p:cNvSpPr>
              <p:nvPr/>
            </p:nvSpPr>
            <p:spPr bwMode="auto">
              <a:xfrm>
                <a:off x="4080" y="2112"/>
                <a:ext cx="0" cy="28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nvGrpSpPr>
              <p:cNvPr id="86085" name="Group 78"/>
              <p:cNvGrpSpPr>
                <a:grpSpLocks/>
              </p:cNvGrpSpPr>
              <p:nvPr/>
            </p:nvGrpSpPr>
            <p:grpSpPr bwMode="auto">
              <a:xfrm>
                <a:off x="3792" y="2112"/>
                <a:ext cx="1104" cy="288"/>
                <a:chOff x="3792" y="2112"/>
                <a:chExt cx="1104" cy="288"/>
              </a:xfrm>
            </p:grpSpPr>
            <p:sp>
              <p:nvSpPr>
                <p:cNvPr id="86086" name="Line 79"/>
                <p:cNvSpPr>
                  <a:spLocks noChangeShapeType="1"/>
                </p:cNvSpPr>
                <p:nvPr/>
              </p:nvSpPr>
              <p:spPr bwMode="auto">
                <a:xfrm>
                  <a:off x="3792" y="2112"/>
                  <a:ext cx="110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087" name="Line 80"/>
                <p:cNvSpPr>
                  <a:spLocks noChangeShapeType="1"/>
                </p:cNvSpPr>
                <p:nvPr/>
              </p:nvSpPr>
              <p:spPr bwMode="auto">
                <a:xfrm>
                  <a:off x="3792" y="2400"/>
                  <a:ext cx="110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088" name="Rectangle 81"/>
                <p:cNvSpPr>
                  <a:spLocks noChangeArrowheads="1"/>
                </p:cNvSpPr>
                <p:nvPr/>
              </p:nvSpPr>
              <p:spPr bwMode="auto">
                <a:xfrm>
                  <a:off x="3792" y="2112"/>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000" b="1">
                      <a:solidFill>
                        <a:srgbClr val="CC00CC"/>
                      </a:solidFill>
                      <a:latin typeface="楷体_GB2312" pitchFamily="49" charset="-122"/>
                      <a:ea typeface="楷体_GB2312" pitchFamily="49" charset="-122"/>
                    </a:rPr>
                    <a:t>F2</a:t>
                  </a:r>
                </a:p>
              </p:txBody>
            </p:sp>
            <p:sp>
              <p:nvSpPr>
                <p:cNvPr id="86089" name="Rectangle 82"/>
                <p:cNvSpPr>
                  <a:spLocks noChangeArrowheads="1"/>
                </p:cNvSpPr>
                <p:nvPr/>
              </p:nvSpPr>
              <p:spPr bwMode="auto">
                <a:xfrm>
                  <a:off x="4128" y="2160"/>
                  <a:ext cx="76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CC00CC"/>
                      </a:solidFill>
                      <a:latin typeface="Arial" panose="020B0604020202020204" pitchFamily="34" charset="0"/>
                      <a:ea typeface="楷体_GB2312" pitchFamily="49" charset="-122"/>
                    </a:rPr>
                    <a:t>暂存订货单</a:t>
                  </a:r>
                </a:p>
              </p:txBody>
            </p:sp>
          </p:grpSp>
        </p:grpSp>
      </p:grpSp>
      <p:grpSp>
        <p:nvGrpSpPr>
          <p:cNvPr id="15" name="Group 83"/>
          <p:cNvGrpSpPr>
            <a:grpSpLocks/>
          </p:cNvGrpSpPr>
          <p:nvPr/>
        </p:nvGrpSpPr>
        <p:grpSpPr bwMode="auto">
          <a:xfrm>
            <a:off x="3962400" y="5943600"/>
            <a:ext cx="1981200" cy="609600"/>
            <a:chOff x="2496" y="3744"/>
            <a:chExt cx="1248" cy="384"/>
          </a:xfrm>
        </p:grpSpPr>
        <p:sp>
          <p:nvSpPr>
            <p:cNvPr id="86075" name="Line 84"/>
            <p:cNvSpPr>
              <a:spLocks noChangeShapeType="1"/>
            </p:cNvSpPr>
            <p:nvPr/>
          </p:nvSpPr>
          <p:spPr bwMode="auto">
            <a:xfrm>
              <a:off x="2496" y="3744"/>
              <a:ext cx="124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076" name="Line 85"/>
            <p:cNvSpPr>
              <a:spLocks noChangeShapeType="1"/>
            </p:cNvSpPr>
            <p:nvPr/>
          </p:nvSpPr>
          <p:spPr bwMode="auto">
            <a:xfrm>
              <a:off x="2496" y="4128"/>
              <a:ext cx="124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nvGrpSpPr>
            <p:cNvPr id="86077" name="Group 86"/>
            <p:cNvGrpSpPr>
              <a:grpSpLocks/>
            </p:cNvGrpSpPr>
            <p:nvPr/>
          </p:nvGrpSpPr>
          <p:grpSpPr bwMode="auto">
            <a:xfrm>
              <a:off x="2496" y="3744"/>
              <a:ext cx="1248" cy="384"/>
              <a:chOff x="2496" y="3744"/>
              <a:chExt cx="1248" cy="384"/>
            </a:xfrm>
          </p:grpSpPr>
          <p:sp>
            <p:nvSpPr>
              <p:cNvPr id="86078" name="Line 87"/>
              <p:cNvSpPr>
                <a:spLocks noChangeShapeType="1"/>
              </p:cNvSpPr>
              <p:nvPr/>
            </p:nvSpPr>
            <p:spPr bwMode="auto">
              <a:xfrm>
                <a:off x="2496" y="3744"/>
                <a:ext cx="0" cy="38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079" name="Line 88"/>
              <p:cNvSpPr>
                <a:spLocks noChangeShapeType="1"/>
              </p:cNvSpPr>
              <p:nvPr/>
            </p:nvSpPr>
            <p:spPr bwMode="auto">
              <a:xfrm>
                <a:off x="2832" y="3744"/>
                <a:ext cx="0" cy="38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080" name="Rectangle 89"/>
              <p:cNvSpPr>
                <a:spLocks noChangeArrowheads="1"/>
              </p:cNvSpPr>
              <p:nvPr/>
            </p:nvSpPr>
            <p:spPr bwMode="auto">
              <a:xfrm>
                <a:off x="2544" y="3792"/>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000" b="1">
                    <a:solidFill>
                      <a:srgbClr val="CC00CC"/>
                    </a:solidFill>
                    <a:latin typeface="楷体_GB2312" pitchFamily="49" charset="-122"/>
                    <a:ea typeface="楷体_GB2312" pitchFamily="49" charset="-122"/>
                  </a:rPr>
                  <a:t>F4</a:t>
                </a:r>
              </a:p>
            </p:txBody>
          </p:sp>
          <p:sp>
            <p:nvSpPr>
              <p:cNvPr id="86081" name="Rectangle 90"/>
              <p:cNvSpPr>
                <a:spLocks noChangeArrowheads="1"/>
              </p:cNvSpPr>
              <p:nvPr/>
            </p:nvSpPr>
            <p:spPr bwMode="auto">
              <a:xfrm>
                <a:off x="2880" y="3792"/>
                <a:ext cx="86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CC00CC"/>
                    </a:solidFill>
                    <a:latin typeface="Arial" panose="020B0604020202020204" pitchFamily="34" charset="0"/>
                    <a:ea typeface="楷体_GB2312" pitchFamily="49" charset="-122"/>
                  </a:rPr>
                  <a:t>订货单存档</a:t>
                </a:r>
              </a:p>
            </p:txBody>
          </p:sp>
        </p:grpSp>
      </p:grpSp>
      <p:grpSp>
        <p:nvGrpSpPr>
          <p:cNvPr id="17" name="Group 91"/>
          <p:cNvGrpSpPr>
            <a:grpSpLocks/>
          </p:cNvGrpSpPr>
          <p:nvPr/>
        </p:nvGrpSpPr>
        <p:grpSpPr bwMode="auto">
          <a:xfrm>
            <a:off x="7010400" y="5867400"/>
            <a:ext cx="1828800" cy="685800"/>
            <a:chOff x="4416" y="3696"/>
            <a:chExt cx="1152" cy="432"/>
          </a:xfrm>
        </p:grpSpPr>
        <p:sp>
          <p:nvSpPr>
            <p:cNvPr id="86068" name="Line 92"/>
            <p:cNvSpPr>
              <a:spLocks noChangeShapeType="1"/>
            </p:cNvSpPr>
            <p:nvPr/>
          </p:nvSpPr>
          <p:spPr bwMode="auto">
            <a:xfrm>
              <a:off x="4416" y="3696"/>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069" name="Line 93"/>
            <p:cNvSpPr>
              <a:spLocks noChangeShapeType="1"/>
            </p:cNvSpPr>
            <p:nvPr/>
          </p:nvSpPr>
          <p:spPr bwMode="auto">
            <a:xfrm>
              <a:off x="4704" y="3696"/>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nvGrpSpPr>
            <p:cNvPr id="86070" name="Group 94"/>
            <p:cNvGrpSpPr>
              <a:grpSpLocks/>
            </p:cNvGrpSpPr>
            <p:nvPr/>
          </p:nvGrpSpPr>
          <p:grpSpPr bwMode="auto">
            <a:xfrm>
              <a:off x="4416" y="3696"/>
              <a:ext cx="1152" cy="432"/>
              <a:chOff x="4416" y="3696"/>
              <a:chExt cx="1152" cy="432"/>
            </a:xfrm>
          </p:grpSpPr>
          <p:sp>
            <p:nvSpPr>
              <p:cNvPr id="86071" name="Line 95"/>
              <p:cNvSpPr>
                <a:spLocks noChangeShapeType="1"/>
              </p:cNvSpPr>
              <p:nvPr/>
            </p:nvSpPr>
            <p:spPr bwMode="auto">
              <a:xfrm>
                <a:off x="4416" y="3696"/>
                <a:ext cx="110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072" name="Line 96"/>
              <p:cNvSpPr>
                <a:spLocks noChangeShapeType="1"/>
              </p:cNvSpPr>
              <p:nvPr/>
            </p:nvSpPr>
            <p:spPr bwMode="auto">
              <a:xfrm>
                <a:off x="4416" y="4128"/>
                <a:ext cx="110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6073" name="Rectangle 97"/>
              <p:cNvSpPr>
                <a:spLocks noChangeArrowheads="1"/>
              </p:cNvSpPr>
              <p:nvPr/>
            </p:nvSpPr>
            <p:spPr bwMode="auto">
              <a:xfrm>
                <a:off x="4416" y="3792"/>
                <a:ext cx="28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000" b="1">
                    <a:solidFill>
                      <a:srgbClr val="CC00CC"/>
                    </a:solidFill>
                    <a:latin typeface="楷体_GB2312" pitchFamily="49" charset="-122"/>
                    <a:ea typeface="楷体_GB2312" pitchFamily="49" charset="-122"/>
                  </a:rPr>
                  <a:t>F3</a:t>
                </a:r>
              </a:p>
            </p:txBody>
          </p:sp>
          <p:sp>
            <p:nvSpPr>
              <p:cNvPr id="86074" name="Rectangle 98"/>
              <p:cNvSpPr>
                <a:spLocks noChangeArrowheads="1"/>
              </p:cNvSpPr>
              <p:nvPr/>
            </p:nvSpPr>
            <p:spPr bwMode="auto">
              <a:xfrm>
                <a:off x="4704" y="3744"/>
                <a:ext cx="86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latin typeface="Arial" panose="020B0604020202020204" pitchFamily="34" charset="0"/>
                    <a:ea typeface="楷体_GB2312" pitchFamily="49" charset="-122"/>
                  </a:rPr>
                  <a:t>应收账</a:t>
                </a:r>
              </a:p>
            </p:txBody>
          </p:sp>
        </p:grpSp>
      </p:grpSp>
      <p:sp>
        <p:nvSpPr>
          <p:cNvPr id="233571" name="Rectangle 99"/>
          <p:cNvSpPr>
            <a:spLocks noChangeArrowheads="1"/>
          </p:cNvSpPr>
          <p:nvPr/>
        </p:nvSpPr>
        <p:spPr bwMode="auto">
          <a:xfrm>
            <a:off x="7596188" y="4292600"/>
            <a:ext cx="1143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solidFill>
                  <a:srgbClr val="000099"/>
                </a:solidFill>
                <a:latin typeface="Arial" panose="020B0604020202020204" pitchFamily="34" charset="0"/>
                <a:ea typeface="楷体_GB2312" pitchFamily="49" charset="-122"/>
              </a:rPr>
              <a:t>到货通知</a:t>
            </a:r>
          </a:p>
        </p:txBody>
      </p:sp>
      <p:sp>
        <p:nvSpPr>
          <p:cNvPr id="233572" name="Rectangle 100"/>
          <p:cNvSpPr>
            <a:spLocks noChangeArrowheads="1"/>
          </p:cNvSpPr>
          <p:nvPr/>
        </p:nvSpPr>
        <p:spPr bwMode="auto">
          <a:xfrm>
            <a:off x="611188" y="5157788"/>
            <a:ext cx="12954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solidFill>
                  <a:srgbClr val="000099"/>
                </a:solidFill>
                <a:latin typeface="Arial" panose="020B0604020202020204" pitchFamily="34" charset="0"/>
                <a:ea typeface="楷体_GB2312" pitchFamily="49" charset="-122"/>
              </a:rPr>
              <a:t>发货单</a:t>
            </a:r>
          </a:p>
        </p:txBody>
      </p:sp>
      <p:sp>
        <p:nvSpPr>
          <p:cNvPr id="233573" name="Line 101"/>
          <p:cNvSpPr>
            <a:spLocks noChangeShapeType="1"/>
          </p:cNvSpPr>
          <p:nvPr/>
        </p:nvSpPr>
        <p:spPr bwMode="auto">
          <a:xfrm flipH="1">
            <a:off x="5486400" y="4876800"/>
            <a:ext cx="533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233574" name="Rectangle 102"/>
          <p:cNvSpPr>
            <a:spLocks noChangeArrowheads="1"/>
          </p:cNvSpPr>
          <p:nvPr/>
        </p:nvSpPr>
        <p:spPr bwMode="auto">
          <a:xfrm>
            <a:off x="8632825" y="404813"/>
            <a:ext cx="511175" cy="358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1400" b="1">
                <a:solidFill>
                  <a:srgbClr val="FF3300"/>
                </a:solidFill>
                <a:latin typeface="Arial" panose="020B0604020202020204" pitchFamily="34" charset="0"/>
              </a:rPr>
              <a:t>★</a:t>
            </a:r>
          </a:p>
        </p:txBody>
      </p:sp>
      <p:sp>
        <p:nvSpPr>
          <p:cNvPr id="86065" name="Rectangle 103"/>
          <p:cNvSpPr>
            <a:spLocks noChangeArrowheads="1"/>
          </p:cNvSpPr>
          <p:nvPr/>
        </p:nvSpPr>
        <p:spPr bwMode="auto">
          <a:xfrm>
            <a:off x="8567738" y="115888"/>
            <a:ext cx="576262"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lnSpc>
                <a:spcPct val="80000"/>
              </a:lnSpc>
            </a:pPr>
            <a:r>
              <a:rPr kumimoji="1" lang="zh-CN" altLang="en-US" sz="1200" b="1">
                <a:latin typeface="Book Antiqua" panose="02040602050305030304" pitchFamily="18" charset="0"/>
                <a:ea typeface="楷体_GB2312" pitchFamily="49" charset="-122"/>
              </a:rPr>
              <a:t>按键或</a:t>
            </a:r>
          </a:p>
          <a:p>
            <a:pPr eaLnBrk="1" hangingPunct="1">
              <a:lnSpc>
                <a:spcPct val="80000"/>
              </a:lnSpc>
            </a:pPr>
            <a:r>
              <a:rPr kumimoji="1" lang="zh-CN" altLang="en-US" sz="1200" b="1">
                <a:latin typeface="Book Antiqua" panose="02040602050305030304" pitchFamily="18" charset="0"/>
                <a:ea typeface="楷体_GB2312" pitchFamily="49" charset="-122"/>
              </a:rPr>
              <a:t>击鼠标</a:t>
            </a:r>
          </a:p>
        </p:txBody>
      </p:sp>
      <p:sp>
        <p:nvSpPr>
          <p:cNvPr id="86066" name="Rectangle 104"/>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Arial" panose="020B0604020202020204" pitchFamily="34" charset="0"/>
                <a:sym typeface="Wingdings 3" panose="05040102010807070707" pitchFamily="18" charset="2"/>
                <a:hlinkClick r:id="rId3" action="ppaction://hlinksldjump"/>
              </a:rPr>
              <a:t></a:t>
            </a:r>
            <a:endParaRPr lang="en-US" altLang="zh-CN" sz="2000">
              <a:solidFill>
                <a:srgbClr val="FF3300"/>
              </a:solidFill>
              <a:latin typeface="Times New Roman" panose="02020603050405020304" pitchFamily="18" charset="0"/>
              <a:sym typeface="Wingdings 3" panose="05040102010807070707" pitchFamily="18" charset="2"/>
            </a:endParaRPr>
          </a:p>
        </p:txBody>
      </p:sp>
    </p:spTree>
    <p:extLst>
      <p:ext uri="{BB962C8B-B14F-4D97-AF65-F5344CB8AC3E}">
        <p14:creationId xmlns="" xmlns:p14="http://schemas.microsoft.com/office/powerpoint/2010/main" val="3293153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233485"/>
                                        </p:tgtEl>
                                        <p:attrNameLst>
                                          <p:attrName>style.visibility</p:attrName>
                                        </p:attrNameLst>
                                      </p:cBhvr>
                                      <p:to>
                                        <p:strVal val="visible"/>
                                      </p:to>
                                    </p:set>
                                    <p:animEffect transition="in" filter="barn(outHorizontal)">
                                      <p:cBhvr>
                                        <p:cTn id="12" dur="500"/>
                                        <p:tgtEl>
                                          <p:spTgt spid="233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233526"/>
                                        </p:tgtEl>
                                        <p:attrNameLst>
                                          <p:attrName>style.visibility</p:attrName>
                                        </p:attrNameLst>
                                      </p:cBhvr>
                                      <p:to>
                                        <p:strVal val="visible"/>
                                      </p:to>
                                    </p:set>
                                    <p:animEffect transition="in" filter="barn(outHorizontal)">
                                      <p:cBhvr>
                                        <p:cTn id="17" dur="500"/>
                                        <p:tgtEl>
                                          <p:spTgt spid="2335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233512"/>
                                        </p:tgtEl>
                                        <p:attrNameLst>
                                          <p:attrName>style.visibility</p:attrName>
                                        </p:attrNameLst>
                                      </p:cBhvr>
                                      <p:to>
                                        <p:strVal val="visible"/>
                                      </p:to>
                                    </p:set>
                                    <p:animEffect transition="in" filter="barn(outHorizontal)">
                                      <p:cBhvr>
                                        <p:cTn id="22" dur="500"/>
                                        <p:tgtEl>
                                          <p:spTgt spid="2335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42" fill="hold" nodeType="clickEffect">
                                  <p:stCondLst>
                                    <p:cond delay="0"/>
                                  </p:stCondLst>
                                  <p:childTnLst>
                                    <p:set>
                                      <p:cBhvr>
                                        <p:cTn id="26" dur="1" fill="hold">
                                          <p:stCondLst>
                                            <p:cond delay="0"/>
                                          </p:stCondLst>
                                        </p:cTn>
                                        <p:tgtEl>
                                          <p:spTgt spid="233511"/>
                                        </p:tgtEl>
                                        <p:attrNameLst>
                                          <p:attrName>style.visibility</p:attrName>
                                        </p:attrNameLst>
                                      </p:cBhvr>
                                      <p:to>
                                        <p:strVal val="visible"/>
                                      </p:to>
                                    </p:set>
                                    <p:animEffect transition="in" filter="barn(outHorizontal)">
                                      <p:cBhvr>
                                        <p:cTn id="27" dur="500"/>
                                        <p:tgtEl>
                                          <p:spTgt spid="2335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nodeType="clickEffect">
                                  <p:stCondLst>
                                    <p:cond delay="0"/>
                                  </p:stCondLst>
                                  <p:childTnLst>
                                    <p:set>
                                      <p:cBhvr>
                                        <p:cTn id="31" dur="1" fill="hold">
                                          <p:stCondLst>
                                            <p:cond delay="0"/>
                                          </p:stCondLst>
                                        </p:cTn>
                                        <p:tgtEl>
                                          <p:spTgt spid="233510"/>
                                        </p:tgtEl>
                                        <p:attrNameLst>
                                          <p:attrName>style.visibility</p:attrName>
                                        </p:attrNameLst>
                                      </p:cBhvr>
                                      <p:to>
                                        <p:strVal val="visible"/>
                                      </p:to>
                                    </p:set>
                                    <p:animEffect transition="in" filter="barn(outHorizontal)">
                                      <p:cBhvr>
                                        <p:cTn id="32" dur="500"/>
                                        <p:tgtEl>
                                          <p:spTgt spid="2335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42" fill="hold" grpId="0" nodeType="clickEffect">
                                  <p:stCondLst>
                                    <p:cond delay="0"/>
                                  </p:stCondLst>
                                  <p:childTnLst>
                                    <p:set>
                                      <p:cBhvr>
                                        <p:cTn id="36" dur="1" fill="hold">
                                          <p:stCondLst>
                                            <p:cond delay="0"/>
                                          </p:stCondLst>
                                        </p:cTn>
                                        <p:tgtEl>
                                          <p:spTgt spid="233513"/>
                                        </p:tgtEl>
                                        <p:attrNameLst>
                                          <p:attrName>style.visibility</p:attrName>
                                        </p:attrNameLst>
                                      </p:cBhvr>
                                      <p:to>
                                        <p:strVal val="visible"/>
                                      </p:to>
                                    </p:set>
                                    <p:animEffect transition="in" filter="barn(outHorizontal)">
                                      <p:cBhvr>
                                        <p:cTn id="37" dur="500"/>
                                        <p:tgtEl>
                                          <p:spTgt spid="23351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42"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out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nodeType="clickEffect">
                                  <p:stCondLst>
                                    <p:cond delay="0"/>
                                  </p:stCondLst>
                                  <p:childTnLst>
                                    <p:set>
                                      <p:cBhvr>
                                        <p:cTn id="46" dur="1" fill="hold">
                                          <p:stCondLst>
                                            <p:cond delay="0"/>
                                          </p:stCondLst>
                                        </p:cTn>
                                        <p:tgtEl>
                                          <p:spTgt spid="233486"/>
                                        </p:tgtEl>
                                        <p:attrNameLst>
                                          <p:attrName>style.visibility</p:attrName>
                                        </p:attrNameLst>
                                      </p:cBhvr>
                                      <p:to>
                                        <p:strVal val="visible"/>
                                      </p:to>
                                    </p:set>
                                    <p:animEffect transition="in" filter="barn(outHorizontal)">
                                      <p:cBhvr>
                                        <p:cTn id="47" dur="500"/>
                                        <p:tgtEl>
                                          <p:spTgt spid="23348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42" fill="hold" grpId="0" nodeType="clickEffect">
                                  <p:stCondLst>
                                    <p:cond delay="0"/>
                                  </p:stCondLst>
                                  <p:childTnLst>
                                    <p:set>
                                      <p:cBhvr>
                                        <p:cTn id="51" dur="1" fill="hold">
                                          <p:stCondLst>
                                            <p:cond delay="0"/>
                                          </p:stCondLst>
                                        </p:cTn>
                                        <p:tgtEl>
                                          <p:spTgt spid="233527"/>
                                        </p:tgtEl>
                                        <p:attrNameLst>
                                          <p:attrName>style.visibility</p:attrName>
                                        </p:attrNameLst>
                                      </p:cBhvr>
                                      <p:to>
                                        <p:strVal val="visible"/>
                                      </p:to>
                                    </p:set>
                                    <p:animEffect transition="in" filter="barn(outHorizontal)">
                                      <p:cBhvr>
                                        <p:cTn id="52" dur="500"/>
                                        <p:tgtEl>
                                          <p:spTgt spid="23352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42"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arn(outHorizontal)">
                                      <p:cBhvr>
                                        <p:cTn id="57" dur="500"/>
                                        <p:tgtEl>
                                          <p:spTgt spid="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42"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barn(outHorizontal)">
                                      <p:cBhvr>
                                        <p:cTn id="62" dur="500"/>
                                        <p:tgtEl>
                                          <p:spTgt spid="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42"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barn(outHorizontal)">
                                      <p:cBhvr>
                                        <p:cTn id="67" dur="500"/>
                                        <p:tgtEl>
                                          <p:spTgt spid="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42" fill="hold" nodeType="clickEffect">
                                  <p:stCondLst>
                                    <p:cond delay="0"/>
                                  </p:stCondLst>
                                  <p:childTnLst>
                                    <p:set>
                                      <p:cBhvr>
                                        <p:cTn id="71" dur="1" fill="hold">
                                          <p:stCondLst>
                                            <p:cond delay="0"/>
                                          </p:stCondLst>
                                        </p:cTn>
                                        <p:tgtEl>
                                          <p:spTgt spid="233496"/>
                                        </p:tgtEl>
                                        <p:attrNameLst>
                                          <p:attrName>style.visibility</p:attrName>
                                        </p:attrNameLst>
                                      </p:cBhvr>
                                      <p:to>
                                        <p:strVal val="visible"/>
                                      </p:to>
                                    </p:set>
                                    <p:animEffect transition="in" filter="barn(outHorizontal)">
                                      <p:cBhvr>
                                        <p:cTn id="72" dur="500"/>
                                        <p:tgtEl>
                                          <p:spTgt spid="23349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ntr" presetSubtype="26" fill="hold" nodeType="clickEffect">
                                  <p:stCondLst>
                                    <p:cond delay="0"/>
                                  </p:stCondLst>
                                  <p:childTnLst>
                                    <p:set>
                                      <p:cBhvr>
                                        <p:cTn id="76" dur="1" fill="hold">
                                          <p:stCondLst>
                                            <p:cond delay="0"/>
                                          </p:stCondLst>
                                        </p:cTn>
                                        <p:tgtEl>
                                          <p:spTgt spid="233497"/>
                                        </p:tgtEl>
                                        <p:attrNameLst>
                                          <p:attrName>style.visibility</p:attrName>
                                        </p:attrNameLst>
                                      </p:cBhvr>
                                      <p:to>
                                        <p:strVal val="visible"/>
                                      </p:to>
                                    </p:set>
                                    <p:animEffect transition="in" filter="barn(inHorizontal)">
                                      <p:cBhvr>
                                        <p:cTn id="77" dur="500"/>
                                        <p:tgtEl>
                                          <p:spTgt spid="23349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42" fill="hold" nodeType="clickEffect">
                                  <p:stCondLst>
                                    <p:cond delay="0"/>
                                  </p:stCondLst>
                                  <p:childTnLst>
                                    <p:set>
                                      <p:cBhvr>
                                        <p:cTn id="81" dur="1" fill="hold">
                                          <p:stCondLst>
                                            <p:cond delay="0"/>
                                          </p:stCondLst>
                                        </p:cTn>
                                        <p:tgtEl>
                                          <p:spTgt spid="233498"/>
                                        </p:tgtEl>
                                        <p:attrNameLst>
                                          <p:attrName>style.visibility</p:attrName>
                                        </p:attrNameLst>
                                      </p:cBhvr>
                                      <p:to>
                                        <p:strVal val="visible"/>
                                      </p:to>
                                    </p:set>
                                    <p:animEffect transition="in" filter="barn(outHorizontal)">
                                      <p:cBhvr>
                                        <p:cTn id="82" dur="500"/>
                                        <p:tgtEl>
                                          <p:spTgt spid="23349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42" fill="hold" grpId="0" nodeType="clickEffect">
                                  <p:stCondLst>
                                    <p:cond delay="0"/>
                                  </p:stCondLst>
                                  <p:childTnLst>
                                    <p:set>
                                      <p:cBhvr>
                                        <p:cTn id="86" dur="1" fill="hold">
                                          <p:stCondLst>
                                            <p:cond delay="0"/>
                                          </p:stCondLst>
                                        </p:cTn>
                                        <p:tgtEl>
                                          <p:spTgt spid="233529"/>
                                        </p:tgtEl>
                                        <p:attrNameLst>
                                          <p:attrName>style.visibility</p:attrName>
                                        </p:attrNameLst>
                                      </p:cBhvr>
                                      <p:to>
                                        <p:strVal val="visible"/>
                                      </p:to>
                                    </p:set>
                                    <p:animEffect transition="in" filter="barn(outHorizontal)">
                                      <p:cBhvr>
                                        <p:cTn id="87" dur="500"/>
                                        <p:tgtEl>
                                          <p:spTgt spid="23352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6" presetClass="entr" presetSubtype="42" fill="hold"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barn(outHorizontal)">
                                      <p:cBhvr>
                                        <p:cTn id="92" dur="500"/>
                                        <p:tgtEl>
                                          <p:spTgt spid="1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6" presetClass="entr" presetSubtype="42" fill="hold" nodeType="clickEffect">
                                  <p:stCondLst>
                                    <p:cond delay="0"/>
                                  </p:stCondLst>
                                  <p:childTnLst>
                                    <p:set>
                                      <p:cBhvr>
                                        <p:cTn id="96" dur="1" fill="hold">
                                          <p:stCondLst>
                                            <p:cond delay="0"/>
                                          </p:stCondLst>
                                        </p:cTn>
                                        <p:tgtEl>
                                          <p:spTgt spid="233507"/>
                                        </p:tgtEl>
                                        <p:attrNameLst>
                                          <p:attrName>style.visibility</p:attrName>
                                        </p:attrNameLst>
                                      </p:cBhvr>
                                      <p:to>
                                        <p:strVal val="visible"/>
                                      </p:to>
                                    </p:set>
                                    <p:animEffect transition="in" filter="barn(outHorizontal)">
                                      <p:cBhvr>
                                        <p:cTn id="97" dur="500"/>
                                        <p:tgtEl>
                                          <p:spTgt spid="23350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6" presetClass="entr" presetSubtype="42" fill="hold" nodeType="clickEffect">
                                  <p:stCondLst>
                                    <p:cond delay="0"/>
                                  </p:stCondLst>
                                  <p:childTnLst>
                                    <p:set>
                                      <p:cBhvr>
                                        <p:cTn id="101" dur="1" fill="hold">
                                          <p:stCondLst>
                                            <p:cond delay="0"/>
                                          </p:stCondLst>
                                        </p:cTn>
                                        <p:tgtEl>
                                          <p:spTgt spid="233508"/>
                                        </p:tgtEl>
                                        <p:attrNameLst>
                                          <p:attrName>style.visibility</p:attrName>
                                        </p:attrNameLst>
                                      </p:cBhvr>
                                      <p:to>
                                        <p:strVal val="visible"/>
                                      </p:to>
                                    </p:set>
                                    <p:animEffect transition="in" filter="barn(outHorizontal)">
                                      <p:cBhvr>
                                        <p:cTn id="102" dur="500"/>
                                        <p:tgtEl>
                                          <p:spTgt spid="23350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6" presetClass="entr" presetSubtype="42" fill="hold" nodeType="clickEffect">
                                  <p:stCondLst>
                                    <p:cond delay="0"/>
                                  </p:stCondLst>
                                  <p:childTnLst>
                                    <p:set>
                                      <p:cBhvr>
                                        <p:cTn id="106" dur="1" fill="hold">
                                          <p:stCondLst>
                                            <p:cond delay="0"/>
                                          </p:stCondLst>
                                        </p:cTn>
                                        <p:tgtEl>
                                          <p:spTgt spid="233509"/>
                                        </p:tgtEl>
                                        <p:attrNameLst>
                                          <p:attrName>style.visibility</p:attrName>
                                        </p:attrNameLst>
                                      </p:cBhvr>
                                      <p:to>
                                        <p:strVal val="visible"/>
                                      </p:to>
                                    </p:set>
                                    <p:animEffect transition="in" filter="barn(outHorizontal)">
                                      <p:cBhvr>
                                        <p:cTn id="107" dur="500"/>
                                        <p:tgtEl>
                                          <p:spTgt spid="233509"/>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6" presetClass="entr" presetSubtype="26" fill="hold" nodeType="clickEffect">
                                  <p:stCondLst>
                                    <p:cond delay="0"/>
                                  </p:stCondLst>
                                  <p:childTnLst>
                                    <p:set>
                                      <p:cBhvr>
                                        <p:cTn id="111" dur="1" fill="hold">
                                          <p:stCondLst>
                                            <p:cond delay="0"/>
                                          </p:stCondLst>
                                        </p:cTn>
                                        <p:tgtEl>
                                          <p:spTgt spid="233506"/>
                                        </p:tgtEl>
                                        <p:attrNameLst>
                                          <p:attrName>style.visibility</p:attrName>
                                        </p:attrNameLst>
                                      </p:cBhvr>
                                      <p:to>
                                        <p:strVal val="visible"/>
                                      </p:to>
                                    </p:set>
                                    <p:animEffect transition="in" filter="barn(inHorizontal)">
                                      <p:cBhvr>
                                        <p:cTn id="112" dur="500"/>
                                        <p:tgtEl>
                                          <p:spTgt spid="23350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6" presetClass="entr" presetSubtype="42" fill="hold" nodeType="clickEffect">
                                  <p:stCondLst>
                                    <p:cond delay="0"/>
                                  </p:stCondLst>
                                  <p:childTnLst>
                                    <p:set>
                                      <p:cBhvr>
                                        <p:cTn id="116" dur="1" fill="hold">
                                          <p:stCondLst>
                                            <p:cond delay="0"/>
                                          </p:stCondLst>
                                        </p:cTn>
                                        <p:tgtEl>
                                          <p:spTgt spid="233505"/>
                                        </p:tgtEl>
                                        <p:attrNameLst>
                                          <p:attrName>style.visibility</p:attrName>
                                        </p:attrNameLst>
                                      </p:cBhvr>
                                      <p:to>
                                        <p:strVal val="visible"/>
                                      </p:to>
                                    </p:set>
                                    <p:animEffect transition="in" filter="barn(outHorizontal)">
                                      <p:cBhvr>
                                        <p:cTn id="117" dur="500"/>
                                        <p:tgtEl>
                                          <p:spTgt spid="23350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6" presetClass="entr" presetSubtype="42" fill="hold" nodeType="clickEffect">
                                  <p:stCondLst>
                                    <p:cond delay="0"/>
                                  </p:stCondLst>
                                  <p:childTnLst>
                                    <p:set>
                                      <p:cBhvr>
                                        <p:cTn id="121" dur="1" fill="hold">
                                          <p:stCondLst>
                                            <p:cond delay="0"/>
                                          </p:stCondLst>
                                        </p:cTn>
                                        <p:tgtEl>
                                          <p:spTgt spid="233504"/>
                                        </p:tgtEl>
                                        <p:attrNameLst>
                                          <p:attrName>style.visibility</p:attrName>
                                        </p:attrNameLst>
                                      </p:cBhvr>
                                      <p:to>
                                        <p:strVal val="visible"/>
                                      </p:to>
                                    </p:set>
                                    <p:animEffect transition="in" filter="barn(outHorizontal)">
                                      <p:cBhvr>
                                        <p:cTn id="122" dur="500"/>
                                        <p:tgtEl>
                                          <p:spTgt spid="233504"/>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6" presetClass="entr" presetSubtype="42" fill="hold" grpId="0" nodeType="clickEffect">
                                  <p:stCondLst>
                                    <p:cond delay="0"/>
                                  </p:stCondLst>
                                  <p:childTnLst>
                                    <p:set>
                                      <p:cBhvr>
                                        <p:cTn id="126" dur="1" fill="hold">
                                          <p:stCondLst>
                                            <p:cond delay="0"/>
                                          </p:stCondLst>
                                        </p:cTn>
                                        <p:tgtEl>
                                          <p:spTgt spid="233572"/>
                                        </p:tgtEl>
                                        <p:attrNameLst>
                                          <p:attrName>style.visibility</p:attrName>
                                        </p:attrNameLst>
                                      </p:cBhvr>
                                      <p:to>
                                        <p:strVal val="visible"/>
                                      </p:to>
                                    </p:set>
                                    <p:animEffect transition="in" filter="barn(outHorizontal)">
                                      <p:cBhvr>
                                        <p:cTn id="127" dur="500"/>
                                        <p:tgtEl>
                                          <p:spTgt spid="233572"/>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6" presetClass="entr" presetSubtype="42" fill="hold" nodeType="clickEffect">
                                  <p:stCondLst>
                                    <p:cond delay="0"/>
                                  </p:stCondLst>
                                  <p:childTnLst>
                                    <p:set>
                                      <p:cBhvr>
                                        <p:cTn id="131" dur="1" fill="hold">
                                          <p:stCondLst>
                                            <p:cond delay="0"/>
                                          </p:stCondLst>
                                        </p:cTn>
                                        <p:tgtEl>
                                          <p:spTgt spid="233491"/>
                                        </p:tgtEl>
                                        <p:attrNameLst>
                                          <p:attrName>style.visibility</p:attrName>
                                        </p:attrNameLst>
                                      </p:cBhvr>
                                      <p:to>
                                        <p:strVal val="visible"/>
                                      </p:to>
                                    </p:set>
                                    <p:animEffect transition="in" filter="barn(outHorizontal)">
                                      <p:cBhvr>
                                        <p:cTn id="132" dur="500"/>
                                        <p:tgtEl>
                                          <p:spTgt spid="23349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6" presetClass="entr" presetSubtype="42" fill="hold" nodeType="clickEffect">
                                  <p:stCondLst>
                                    <p:cond delay="0"/>
                                  </p:stCondLst>
                                  <p:childTnLst>
                                    <p:set>
                                      <p:cBhvr>
                                        <p:cTn id="136" dur="1" fill="hold">
                                          <p:stCondLst>
                                            <p:cond delay="0"/>
                                          </p:stCondLst>
                                        </p:cTn>
                                        <p:tgtEl>
                                          <p:spTgt spid="15"/>
                                        </p:tgtEl>
                                        <p:attrNameLst>
                                          <p:attrName>style.visibility</p:attrName>
                                        </p:attrNameLst>
                                      </p:cBhvr>
                                      <p:to>
                                        <p:strVal val="visible"/>
                                      </p:to>
                                    </p:set>
                                    <p:animEffect transition="in" filter="barn(outHorizontal)">
                                      <p:cBhvr>
                                        <p:cTn id="137" dur="500"/>
                                        <p:tgtEl>
                                          <p:spTgt spid="15"/>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6" presetClass="entr" presetSubtype="42" fill="hold" nodeType="clickEffect">
                                  <p:stCondLst>
                                    <p:cond delay="0"/>
                                  </p:stCondLst>
                                  <p:childTnLst>
                                    <p:set>
                                      <p:cBhvr>
                                        <p:cTn id="141" dur="1" fill="hold">
                                          <p:stCondLst>
                                            <p:cond delay="0"/>
                                          </p:stCondLst>
                                        </p:cTn>
                                        <p:tgtEl>
                                          <p:spTgt spid="233493"/>
                                        </p:tgtEl>
                                        <p:attrNameLst>
                                          <p:attrName>style.visibility</p:attrName>
                                        </p:attrNameLst>
                                      </p:cBhvr>
                                      <p:to>
                                        <p:strVal val="visible"/>
                                      </p:to>
                                    </p:set>
                                    <p:animEffect transition="in" filter="barn(outHorizontal)">
                                      <p:cBhvr>
                                        <p:cTn id="142" dur="500"/>
                                        <p:tgtEl>
                                          <p:spTgt spid="233493"/>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6" presetClass="entr" presetSubtype="42" fill="hold" nodeType="clickEffect">
                                  <p:stCondLst>
                                    <p:cond delay="0"/>
                                  </p:stCondLst>
                                  <p:childTnLst>
                                    <p:set>
                                      <p:cBhvr>
                                        <p:cTn id="146" dur="1" fill="hold">
                                          <p:stCondLst>
                                            <p:cond delay="0"/>
                                          </p:stCondLst>
                                        </p:cTn>
                                        <p:tgtEl>
                                          <p:spTgt spid="233494"/>
                                        </p:tgtEl>
                                        <p:attrNameLst>
                                          <p:attrName>style.visibility</p:attrName>
                                        </p:attrNameLst>
                                      </p:cBhvr>
                                      <p:to>
                                        <p:strVal val="visible"/>
                                      </p:to>
                                    </p:set>
                                    <p:animEffect transition="in" filter="barn(outHorizontal)">
                                      <p:cBhvr>
                                        <p:cTn id="147" dur="500"/>
                                        <p:tgtEl>
                                          <p:spTgt spid="233494"/>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16" presetClass="entr" presetSubtype="42" fill="hold" nodeType="clickEffect">
                                  <p:stCondLst>
                                    <p:cond delay="0"/>
                                  </p:stCondLst>
                                  <p:childTnLst>
                                    <p:set>
                                      <p:cBhvr>
                                        <p:cTn id="151" dur="1" fill="hold">
                                          <p:stCondLst>
                                            <p:cond delay="0"/>
                                          </p:stCondLst>
                                        </p:cTn>
                                        <p:tgtEl>
                                          <p:spTgt spid="233495"/>
                                        </p:tgtEl>
                                        <p:attrNameLst>
                                          <p:attrName>style.visibility</p:attrName>
                                        </p:attrNameLst>
                                      </p:cBhvr>
                                      <p:to>
                                        <p:strVal val="visible"/>
                                      </p:to>
                                    </p:set>
                                    <p:animEffect transition="in" filter="barn(outHorizontal)">
                                      <p:cBhvr>
                                        <p:cTn id="152" dur="500"/>
                                        <p:tgtEl>
                                          <p:spTgt spid="233495"/>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6" presetClass="entr" presetSubtype="42" fill="hold" nodeType="clickEffect">
                                  <p:stCondLst>
                                    <p:cond delay="0"/>
                                  </p:stCondLst>
                                  <p:childTnLst>
                                    <p:set>
                                      <p:cBhvr>
                                        <p:cTn id="156" dur="1" fill="hold">
                                          <p:stCondLst>
                                            <p:cond delay="0"/>
                                          </p:stCondLst>
                                        </p:cTn>
                                        <p:tgtEl>
                                          <p:spTgt spid="233492"/>
                                        </p:tgtEl>
                                        <p:attrNameLst>
                                          <p:attrName>style.visibility</p:attrName>
                                        </p:attrNameLst>
                                      </p:cBhvr>
                                      <p:to>
                                        <p:strVal val="visible"/>
                                      </p:to>
                                    </p:set>
                                    <p:animEffect transition="in" filter="barn(outHorizontal)">
                                      <p:cBhvr>
                                        <p:cTn id="157" dur="500"/>
                                        <p:tgtEl>
                                          <p:spTgt spid="233492"/>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6" presetClass="entr" presetSubtype="42" fill="hold" nodeType="clickEffect">
                                  <p:stCondLst>
                                    <p:cond delay="0"/>
                                  </p:stCondLst>
                                  <p:childTnLst>
                                    <p:set>
                                      <p:cBhvr>
                                        <p:cTn id="161" dur="1" fill="hold">
                                          <p:stCondLst>
                                            <p:cond delay="0"/>
                                          </p:stCondLst>
                                        </p:cTn>
                                        <p:tgtEl>
                                          <p:spTgt spid="17"/>
                                        </p:tgtEl>
                                        <p:attrNameLst>
                                          <p:attrName>style.visibility</p:attrName>
                                        </p:attrNameLst>
                                      </p:cBhvr>
                                      <p:to>
                                        <p:strVal val="visible"/>
                                      </p:to>
                                    </p:set>
                                    <p:animEffect transition="in" filter="barn(outHorizontal)">
                                      <p:cBhvr>
                                        <p:cTn id="162" dur="500"/>
                                        <p:tgtEl>
                                          <p:spTgt spid="17"/>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6" presetClass="entr" presetSubtype="42" fill="hold" nodeType="clickEffect">
                                  <p:stCondLst>
                                    <p:cond delay="0"/>
                                  </p:stCondLst>
                                  <p:childTnLst>
                                    <p:set>
                                      <p:cBhvr>
                                        <p:cTn id="166" dur="1" fill="hold">
                                          <p:stCondLst>
                                            <p:cond delay="0"/>
                                          </p:stCondLst>
                                        </p:cTn>
                                        <p:tgtEl>
                                          <p:spTgt spid="233487"/>
                                        </p:tgtEl>
                                        <p:attrNameLst>
                                          <p:attrName>style.visibility</p:attrName>
                                        </p:attrNameLst>
                                      </p:cBhvr>
                                      <p:to>
                                        <p:strVal val="visible"/>
                                      </p:to>
                                    </p:set>
                                    <p:animEffect transition="in" filter="barn(outHorizontal)">
                                      <p:cBhvr>
                                        <p:cTn id="167" dur="500"/>
                                        <p:tgtEl>
                                          <p:spTgt spid="233487"/>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6" presetClass="entr" presetSubtype="42" fill="hold" grpId="0" nodeType="clickEffect">
                                  <p:stCondLst>
                                    <p:cond delay="0"/>
                                  </p:stCondLst>
                                  <p:childTnLst>
                                    <p:set>
                                      <p:cBhvr>
                                        <p:cTn id="171" dur="1" fill="hold">
                                          <p:stCondLst>
                                            <p:cond delay="0"/>
                                          </p:stCondLst>
                                        </p:cTn>
                                        <p:tgtEl>
                                          <p:spTgt spid="233528"/>
                                        </p:tgtEl>
                                        <p:attrNameLst>
                                          <p:attrName>style.visibility</p:attrName>
                                        </p:attrNameLst>
                                      </p:cBhvr>
                                      <p:to>
                                        <p:strVal val="visible"/>
                                      </p:to>
                                    </p:set>
                                    <p:animEffect transition="in" filter="barn(outHorizontal)">
                                      <p:cBhvr>
                                        <p:cTn id="172" dur="500"/>
                                        <p:tgtEl>
                                          <p:spTgt spid="233528"/>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6" presetClass="entr" presetSubtype="42" fill="hold" nodeType="clickEffect">
                                  <p:stCondLst>
                                    <p:cond delay="0"/>
                                  </p:stCondLst>
                                  <p:childTnLst>
                                    <p:set>
                                      <p:cBhvr>
                                        <p:cTn id="176" dur="1" fill="hold">
                                          <p:stCondLst>
                                            <p:cond delay="0"/>
                                          </p:stCondLst>
                                        </p:cTn>
                                        <p:tgtEl>
                                          <p:spTgt spid="7"/>
                                        </p:tgtEl>
                                        <p:attrNameLst>
                                          <p:attrName>style.visibility</p:attrName>
                                        </p:attrNameLst>
                                      </p:cBhvr>
                                      <p:to>
                                        <p:strVal val="visible"/>
                                      </p:to>
                                    </p:set>
                                    <p:animEffect transition="in" filter="barn(outHorizontal)">
                                      <p:cBhvr>
                                        <p:cTn id="177" dur="500"/>
                                        <p:tgtEl>
                                          <p:spTgt spid="7"/>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16" presetClass="entr" presetSubtype="42" fill="hold" nodeType="clickEffect">
                                  <p:stCondLst>
                                    <p:cond delay="0"/>
                                  </p:stCondLst>
                                  <p:childTnLst>
                                    <p:set>
                                      <p:cBhvr>
                                        <p:cTn id="181" dur="1" fill="hold">
                                          <p:stCondLst>
                                            <p:cond delay="0"/>
                                          </p:stCondLst>
                                        </p:cTn>
                                        <p:tgtEl>
                                          <p:spTgt spid="233489"/>
                                        </p:tgtEl>
                                        <p:attrNameLst>
                                          <p:attrName>style.visibility</p:attrName>
                                        </p:attrNameLst>
                                      </p:cBhvr>
                                      <p:to>
                                        <p:strVal val="visible"/>
                                      </p:to>
                                    </p:set>
                                    <p:animEffect transition="in" filter="barn(outHorizontal)">
                                      <p:cBhvr>
                                        <p:cTn id="182" dur="500"/>
                                        <p:tgtEl>
                                          <p:spTgt spid="233489"/>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6" presetClass="entr" presetSubtype="42" fill="hold" nodeType="clickEffect">
                                  <p:stCondLst>
                                    <p:cond delay="0"/>
                                  </p:stCondLst>
                                  <p:childTnLst>
                                    <p:set>
                                      <p:cBhvr>
                                        <p:cTn id="186" dur="1" fill="hold">
                                          <p:stCondLst>
                                            <p:cond delay="0"/>
                                          </p:stCondLst>
                                        </p:cTn>
                                        <p:tgtEl>
                                          <p:spTgt spid="233488"/>
                                        </p:tgtEl>
                                        <p:attrNameLst>
                                          <p:attrName>style.visibility</p:attrName>
                                        </p:attrNameLst>
                                      </p:cBhvr>
                                      <p:to>
                                        <p:strVal val="visible"/>
                                      </p:to>
                                    </p:set>
                                    <p:animEffect transition="in" filter="barn(outHorizontal)">
                                      <p:cBhvr>
                                        <p:cTn id="187" dur="500"/>
                                        <p:tgtEl>
                                          <p:spTgt spid="233488"/>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6" presetClass="entr" presetSubtype="42" fill="hold" nodeType="clickEffect">
                                  <p:stCondLst>
                                    <p:cond delay="0"/>
                                  </p:stCondLst>
                                  <p:childTnLst>
                                    <p:set>
                                      <p:cBhvr>
                                        <p:cTn id="191" dur="1" fill="hold">
                                          <p:stCondLst>
                                            <p:cond delay="0"/>
                                          </p:stCondLst>
                                        </p:cTn>
                                        <p:tgtEl>
                                          <p:spTgt spid="12"/>
                                        </p:tgtEl>
                                        <p:attrNameLst>
                                          <p:attrName>style.visibility</p:attrName>
                                        </p:attrNameLst>
                                      </p:cBhvr>
                                      <p:to>
                                        <p:strVal val="visible"/>
                                      </p:to>
                                    </p:set>
                                    <p:animEffect transition="in" filter="barn(outHorizontal)">
                                      <p:cBhvr>
                                        <p:cTn id="192" dur="500"/>
                                        <p:tgtEl>
                                          <p:spTgt spid="12"/>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16" presetClass="entr" presetSubtype="42" fill="hold" nodeType="clickEffect">
                                  <p:stCondLst>
                                    <p:cond delay="0"/>
                                  </p:stCondLst>
                                  <p:childTnLst>
                                    <p:set>
                                      <p:cBhvr>
                                        <p:cTn id="196" dur="1" fill="hold">
                                          <p:stCondLst>
                                            <p:cond delay="0"/>
                                          </p:stCondLst>
                                        </p:cTn>
                                        <p:tgtEl>
                                          <p:spTgt spid="2"/>
                                        </p:tgtEl>
                                        <p:attrNameLst>
                                          <p:attrName>style.visibility</p:attrName>
                                        </p:attrNameLst>
                                      </p:cBhvr>
                                      <p:to>
                                        <p:strVal val="visible"/>
                                      </p:to>
                                    </p:set>
                                    <p:animEffect transition="in" filter="barn(outHorizontal)">
                                      <p:cBhvr>
                                        <p:cTn id="197" dur="500"/>
                                        <p:tgtEl>
                                          <p:spTgt spid="2"/>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6" presetClass="entr" presetSubtype="42" fill="hold" nodeType="clickEffect">
                                  <p:stCondLst>
                                    <p:cond delay="0"/>
                                  </p:stCondLst>
                                  <p:childTnLst>
                                    <p:set>
                                      <p:cBhvr>
                                        <p:cTn id="201" dur="1" fill="hold">
                                          <p:stCondLst>
                                            <p:cond delay="0"/>
                                          </p:stCondLst>
                                        </p:cTn>
                                        <p:tgtEl>
                                          <p:spTgt spid="233475"/>
                                        </p:tgtEl>
                                        <p:attrNameLst>
                                          <p:attrName>style.visibility</p:attrName>
                                        </p:attrNameLst>
                                      </p:cBhvr>
                                      <p:to>
                                        <p:strVal val="visible"/>
                                      </p:to>
                                    </p:set>
                                    <p:animEffect transition="in" filter="barn(outHorizontal)">
                                      <p:cBhvr>
                                        <p:cTn id="202" dur="500"/>
                                        <p:tgtEl>
                                          <p:spTgt spid="233475"/>
                                        </p:tgtEl>
                                      </p:cBhvr>
                                    </p:animEffect>
                                  </p:childTnLst>
                                </p:cTn>
                              </p:par>
                            </p:childTnLst>
                          </p:cTn>
                        </p:par>
                      </p:childTnLst>
                    </p:cTn>
                  </p:par>
                  <p:par>
                    <p:cTn id="203" fill="hold" nodeType="clickPar">
                      <p:stCondLst>
                        <p:cond delay="indefinite"/>
                      </p:stCondLst>
                      <p:childTnLst>
                        <p:par>
                          <p:cTn id="204" fill="hold" nodeType="withGroup">
                            <p:stCondLst>
                              <p:cond delay="0"/>
                            </p:stCondLst>
                            <p:childTnLst>
                              <p:par>
                                <p:cTn id="205" presetID="16" presetClass="entr" presetSubtype="42" fill="hold" nodeType="clickEffect">
                                  <p:stCondLst>
                                    <p:cond delay="0"/>
                                  </p:stCondLst>
                                  <p:childTnLst>
                                    <p:set>
                                      <p:cBhvr>
                                        <p:cTn id="206" dur="1" fill="hold">
                                          <p:stCondLst>
                                            <p:cond delay="0"/>
                                          </p:stCondLst>
                                        </p:cTn>
                                        <p:tgtEl>
                                          <p:spTgt spid="233480"/>
                                        </p:tgtEl>
                                        <p:attrNameLst>
                                          <p:attrName>style.visibility</p:attrName>
                                        </p:attrNameLst>
                                      </p:cBhvr>
                                      <p:to>
                                        <p:strVal val="visible"/>
                                      </p:to>
                                    </p:set>
                                    <p:animEffect transition="in" filter="barn(outHorizontal)">
                                      <p:cBhvr>
                                        <p:cTn id="207" dur="500"/>
                                        <p:tgtEl>
                                          <p:spTgt spid="233480"/>
                                        </p:tgtEl>
                                      </p:cBhvr>
                                    </p:animEffect>
                                  </p:childTnLst>
                                </p:cTn>
                              </p:par>
                            </p:childTnLst>
                          </p:cTn>
                        </p:par>
                      </p:childTnLst>
                    </p:cTn>
                  </p:par>
                  <p:par>
                    <p:cTn id="208" fill="hold" nodeType="clickPar">
                      <p:stCondLst>
                        <p:cond delay="indefinite"/>
                      </p:stCondLst>
                      <p:childTnLst>
                        <p:par>
                          <p:cTn id="209" fill="hold" nodeType="withGroup">
                            <p:stCondLst>
                              <p:cond delay="0"/>
                            </p:stCondLst>
                            <p:childTnLst>
                              <p:par>
                                <p:cTn id="210" presetID="16" presetClass="entr" presetSubtype="42" fill="hold" grpId="0" nodeType="clickEffect">
                                  <p:stCondLst>
                                    <p:cond delay="0"/>
                                  </p:stCondLst>
                                  <p:childTnLst>
                                    <p:set>
                                      <p:cBhvr>
                                        <p:cTn id="211" dur="1" fill="hold">
                                          <p:stCondLst>
                                            <p:cond delay="0"/>
                                          </p:stCondLst>
                                        </p:cTn>
                                        <p:tgtEl>
                                          <p:spTgt spid="233571"/>
                                        </p:tgtEl>
                                        <p:attrNameLst>
                                          <p:attrName>style.visibility</p:attrName>
                                        </p:attrNameLst>
                                      </p:cBhvr>
                                      <p:to>
                                        <p:strVal val="visible"/>
                                      </p:to>
                                    </p:set>
                                    <p:animEffect transition="in" filter="barn(outHorizontal)">
                                      <p:cBhvr>
                                        <p:cTn id="212" dur="500"/>
                                        <p:tgtEl>
                                          <p:spTgt spid="233571"/>
                                        </p:tgtEl>
                                      </p:cBhvr>
                                    </p:animEffect>
                                  </p:childTnLst>
                                </p:cTn>
                              </p:par>
                            </p:childTnLst>
                          </p:cTn>
                        </p:par>
                      </p:childTnLst>
                    </p:cTn>
                  </p:par>
                  <p:par>
                    <p:cTn id="213" fill="hold" nodeType="clickPar">
                      <p:stCondLst>
                        <p:cond delay="indefinite"/>
                      </p:stCondLst>
                      <p:childTnLst>
                        <p:par>
                          <p:cTn id="214" fill="hold" nodeType="withGroup">
                            <p:stCondLst>
                              <p:cond delay="0"/>
                            </p:stCondLst>
                            <p:childTnLst>
                              <p:par>
                                <p:cTn id="215" presetID="16" presetClass="entr" presetSubtype="42" fill="hold" nodeType="clickEffect">
                                  <p:stCondLst>
                                    <p:cond delay="0"/>
                                  </p:stCondLst>
                                  <p:childTnLst>
                                    <p:set>
                                      <p:cBhvr>
                                        <p:cTn id="216" dur="1" fill="hold">
                                          <p:stCondLst>
                                            <p:cond delay="0"/>
                                          </p:stCondLst>
                                        </p:cTn>
                                        <p:tgtEl>
                                          <p:spTgt spid="11"/>
                                        </p:tgtEl>
                                        <p:attrNameLst>
                                          <p:attrName>style.visibility</p:attrName>
                                        </p:attrNameLst>
                                      </p:cBhvr>
                                      <p:to>
                                        <p:strVal val="visible"/>
                                      </p:to>
                                    </p:set>
                                    <p:animEffect transition="in" filter="barn(outHorizontal)">
                                      <p:cBhvr>
                                        <p:cTn id="217" dur="500"/>
                                        <p:tgtEl>
                                          <p:spTgt spid="11"/>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6" presetClass="entr" presetSubtype="42" fill="hold" nodeType="clickEffect">
                                  <p:stCondLst>
                                    <p:cond delay="0"/>
                                  </p:stCondLst>
                                  <p:childTnLst>
                                    <p:set>
                                      <p:cBhvr>
                                        <p:cTn id="221" dur="1" fill="hold">
                                          <p:stCondLst>
                                            <p:cond delay="0"/>
                                          </p:stCondLst>
                                        </p:cTn>
                                        <p:tgtEl>
                                          <p:spTgt spid="233490"/>
                                        </p:tgtEl>
                                        <p:attrNameLst>
                                          <p:attrName>style.visibility</p:attrName>
                                        </p:attrNameLst>
                                      </p:cBhvr>
                                      <p:to>
                                        <p:strVal val="visible"/>
                                      </p:to>
                                    </p:set>
                                    <p:animEffect transition="in" filter="barn(outHorizontal)">
                                      <p:cBhvr>
                                        <p:cTn id="222" dur="500"/>
                                        <p:tgtEl>
                                          <p:spTgt spid="233490"/>
                                        </p:tgtEl>
                                      </p:cBhvr>
                                    </p:animEffect>
                                  </p:childTnLst>
                                </p:cTn>
                              </p:par>
                            </p:childTnLst>
                          </p:cTn>
                        </p:par>
                      </p:childTnLst>
                    </p:cTn>
                  </p:par>
                  <p:par>
                    <p:cTn id="223" fill="hold" nodeType="clickPar">
                      <p:stCondLst>
                        <p:cond delay="indefinite"/>
                      </p:stCondLst>
                      <p:childTnLst>
                        <p:par>
                          <p:cTn id="224" fill="hold" nodeType="withGroup">
                            <p:stCondLst>
                              <p:cond delay="0"/>
                            </p:stCondLst>
                            <p:childTnLst>
                              <p:par>
                                <p:cTn id="225" presetID="16" presetClass="entr" presetSubtype="42" fill="hold" nodeType="clickEffect">
                                  <p:stCondLst>
                                    <p:cond delay="0"/>
                                  </p:stCondLst>
                                  <p:childTnLst>
                                    <p:set>
                                      <p:cBhvr>
                                        <p:cTn id="226" dur="1" fill="hold">
                                          <p:stCondLst>
                                            <p:cond delay="0"/>
                                          </p:stCondLst>
                                        </p:cTn>
                                        <p:tgtEl>
                                          <p:spTgt spid="233573"/>
                                        </p:tgtEl>
                                        <p:attrNameLst>
                                          <p:attrName>style.visibility</p:attrName>
                                        </p:attrNameLst>
                                      </p:cBhvr>
                                      <p:to>
                                        <p:strVal val="visible"/>
                                      </p:to>
                                    </p:set>
                                    <p:animEffect transition="in" filter="barn(outHorizontal)">
                                      <p:cBhvr>
                                        <p:cTn id="227" dur="500"/>
                                        <p:tgtEl>
                                          <p:spTgt spid="233573"/>
                                        </p:tgtEl>
                                      </p:cBhvr>
                                    </p:animEffec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16" presetClass="entr" presetSubtype="42" fill="hold" grpId="0" nodeType="clickEffect">
                                  <p:stCondLst>
                                    <p:cond delay="0"/>
                                  </p:stCondLst>
                                  <p:childTnLst>
                                    <p:set>
                                      <p:cBhvr>
                                        <p:cTn id="231" dur="1" fill="hold">
                                          <p:stCondLst>
                                            <p:cond delay="0"/>
                                          </p:stCondLst>
                                        </p:cTn>
                                        <p:tgtEl>
                                          <p:spTgt spid="233574"/>
                                        </p:tgtEl>
                                        <p:attrNameLst>
                                          <p:attrName>style.visibility</p:attrName>
                                        </p:attrNameLst>
                                      </p:cBhvr>
                                      <p:to>
                                        <p:strVal val="visible"/>
                                      </p:to>
                                    </p:set>
                                    <p:animEffect transition="in" filter="barn(outHorizontal)">
                                      <p:cBhvr>
                                        <p:cTn id="232" dur="500"/>
                                        <p:tgtEl>
                                          <p:spTgt spid="233574"/>
                                        </p:tgtEl>
                                      </p:cBhvr>
                                    </p:animEffect>
                                  </p:childTnLst>
                                  <p:subTnLst>
                                    <p:audio>
                                      <p:cMediaNode>
                                        <p:cTn display="0" masterRel="sameClick">
                                          <p:stCondLst>
                                            <p:cond evt="begin" delay="0">
                                              <p:tn val="23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13" grpId="0" autoUpdateAnimBg="0"/>
      <p:bldP spid="233526" grpId="0" autoUpdateAnimBg="0"/>
      <p:bldP spid="233527" grpId="0" autoUpdateAnimBg="0"/>
      <p:bldP spid="233528" grpId="0" autoUpdateAnimBg="0"/>
      <p:bldP spid="233529" grpId="0" autoUpdateAnimBg="0"/>
      <p:bldP spid="233571" grpId="0" autoUpdateAnimBg="0"/>
      <p:bldP spid="233572" grpId="0" autoUpdateAnimBg="0"/>
      <p:bldP spid="233574"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250825" y="836613"/>
            <a:ext cx="8785225" cy="4968875"/>
          </a:xfrm>
        </p:spPr>
        <p:txBody>
          <a:bodyPr/>
          <a:lstStyle/>
          <a:p>
            <a:pPr eaLnBrk="1" hangingPunct="1"/>
            <a:r>
              <a:rPr lang="zh-CN" altLang="en-US" sz="3200" b="1" dirty="0" smtClean="0">
                <a:solidFill>
                  <a:schemeClr val="tx1"/>
                </a:solidFill>
                <a:latin typeface="隶书" panose="02010509060101010101" pitchFamily="49" charset="-122"/>
                <a:ea typeface="隶书" panose="02010509060101010101" pitchFamily="49" charset="-122"/>
              </a:rPr>
              <a:t>   </a:t>
            </a:r>
            <a:r>
              <a:rPr lang="en-US" altLang="zh-CN" sz="3200" b="1" dirty="0" smtClean="0">
                <a:solidFill>
                  <a:schemeClr val="tx1"/>
                </a:solidFill>
                <a:latin typeface="隶书" panose="02010509060101010101" pitchFamily="49" charset="-122"/>
                <a:ea typeface="隶书" panose="02010509060101010101" pitchFamily="49" charset="-122"/>
              </a:rPr>
              <a:t/>
            </a:r>
            <a:br>
              <a:rPr lang="en-US" altLang="zh-CN" sz="3200" b="1" dirty="0" smtClean="0">
                <a:solidFill>
                  <a:schemeClr val="tx1"/>
                </a:solidFill>
                <a:latin typeface="隶书" panose="02010509060101010101" pitchFamily="49" charset="-122"/>
                <a:ea typeface="隶书" panose="02010509060101010101" pitchFamily="49" charset="-122"/>
              </a:rPr>
            </a:br>
            <a:r>
              <a:rPr lang="en-US" altLang="zh-CN" sz="3200" b="1" dirty="0" smtClean="0">
                <a:solidFill>
                  <a:schemeClr val="tx1"/>
                </a:solidFill>
                <a:latin typeface="隶书" panose="02010509060101010101" pitchFamily="49" charset="-122"/>
                <a:ea typeface="隶书" panose="02010509060101010101" pitchFamily="49" charset="-122"/>
              </a:rPr>
              <a:t/>
            </a:r>
            <a:br>
              <a:rPr lang="en-US" altLang="zh-CN" sz="3200" b="1" dirty="0" smtClean="0">
                <a:solidFill>
                  <a:schemeClr val="tx1"/>
                </a:solidFill>
                <a:latin typeface="隶书" panose="02010509060101010101" pitchFamily="49" charset="-122"/>
                <a:ea typeface="隶书" panose="02010509060101010101" pitchFamily="49" charset="-122"/>
              </a:rPr>
            </a:br>
            <a:r>
              <a:rPr lang="en-US" altLang="zh-CN" sz="3200" b="1" dirty="0" smtClean="0">
                <a:solidFill>
                  <a:schemeClr val="tx1"/>
                </a:solidFill>
                <a:latin typeface="隶书" panose="02010509060101010101" pitchFamily="49" charset="-122"/>
                <a:ea typeface="隶书" panose="02010509060101010101" pitchFamily="49" charset="-122"/>
              </a:rPr>
              <a:t/>
            </a:r>
            <a:br>
              <a:rPr lang="en-US" altLang="zh-CN" sz="3200" b="1" dirty="0" smtClean="0">
                <a:solidFill>
                  <a:schemeClr val="tx1"/>
                </a:solidFill>
                <a:latin typeface="隶书" panose="02010509060101010101" pitchFamily="49" charset="-122"/>
                <a:ea typeface="隶书" panose="02010509060101010101" pitchFamily="49" charset="-122"/>
              </a:rPr>
            </a:br>
            <a:r>
              <a:rPr lang="en-US" altLang="zh-CN" sz="3200" b="1" dirty="0" smtClean="0">
                <a:solidFill>
                  <a:schemeClr val="tx1"/>
                </a:solidFill>
                <a:latin typeface="隶书" panose="02010509060101010101" pitchFamily="49" charset="-122"/>
                <a:ea typeface="隶书" panose="02010509060101010101" pitchFamily="49" charset="-122"/>
              </a:rPr>
              <a:t/>
            </a:r>
            <a:br>
              <a:rPr lang="en-US" altLang="zh-CN" sz="3200" b="1" dirty="0" smtClean="0">
                <a:solidFill>
                  <a:schemeClr val="tx1"/>
                </a:solidFill>
                <a:latin typeface="隶书" panose="02010509060101010101" pitchFamily="49" charset="-122"/>
                <a:ea typeface="隶书" panose="02010509060101010101" pitchFamily="49" charset="-122"/>
              </a:rPr>
            </a:br>
            <a:r>
              <a:rPr lang="en-US" altLang="zh-CN" sz="3200" b="1" dirty="0" smtClean="0">
                <a:solidFill>
                  <a:schemeClr val="tx1"/>
                </a:solidFill>
                <a:latin typeface="隶书" panose="02010509060101010101" pitchFamily="49" charset="-122"/>
                <a:ea typeface="隶书" panose="02010509060101010101" pitchFamily="49" charset="-122"/>
              </a:rPr>
              <a:t/>
            </a:r>
            <a:br>
              <a:rPr lang="en-US" altLang="zh-CN" sz="3200" b="1" dirty="0" smtClean="0">
                <a:solidFill>
                  <a:schemeClr val="tx1"/>
                </a:solidFill>
                <a:latin typeface="隶书" panose="02010509060101010101" pitchFamily="49" charset="-122"/>
                <a:ea typeface="隶书" panose="02010509060101010101" pitchFamily="49" charset="-122"/>
              </a:rPr>
            </a:br>
            <a:r>
              <a:rPr lang="en-US" altLang="zh-CN" sz="3200" b="1" dirty="0" smtClean="0">
                <a:solidFill>
                  <a:schemeClr val="tx1"/>
                </a:solidFill>
                <a:latin typeface="隶书" panose="02010509060101010101" pitchFamily="49" charset="-122"/>
                <a:ea typeface="隶书" panose="02010509060101010101" pitchFamily="49" charset="-122"/>
              </a:rPr>
              <a:t/>
            </a:r>
            <a:br>
              <a:rPr lang="en-US" altLang="zh-CN" sz="3200" b="1" dirty="0" smtClean="0">
                <a:solidFill>
                  <a:schemeClr val="tx1"/>
                </a:solidFill>
                <a:latin typeface="隶书" panose="02010509060101010101" pitchFamily="49" charset="-122"/>
                <a:ea typeface="隶书" panose="02010509060101010101" pitchFamily="49" charset="-122"/>
              </a:rPr>
            </a:br>
            <a:r>
              <a:rPr lang="zh-CN" altLang="en-US" sz="3200" b="1" dirty="0" smtClean="0">
                <a:solidFill>
                  <a:schemeClr val="tx1"/>
                </a:solidFill>
                <a:latin typeface="隶书" panose="02010509060101010101" pitchFamily="49" charset="-122"/>
                <a:ea typeface="隶书" panose="02010509060101010101" pitchFamily="49" charset="-122"/>
              </a:rPr>
              <a:t>例</a:t>
            </a:r>
            <a:r>
              <a:rPr lang="en-US" altLang="zh-CN" sz="3200" b="1" dirty="0" smtClean="0">
                <a:solidFill>
                  <a:schemeClr val="tx1"/>
                </a:solidFill>
                <a:latin typeface="隶书" panose="02010509060101010101" pitchFamily="49" charset="-122"/>
                <a:ea typeface="隶书" panose="02010509060101010101" pitchFamily="49" charset="-122"/>
              </a:rPr>
              <a:t>2:</a:t>
            </a:r>
            <a:r>
              <a:rPr lang="zh-CN" altLang="en-US" sz="3200" b="1" dirty="0" smtClean="0">
                <a:solidFill>
                  <a:schemeClr val="tx1"/>
                </a:solidFill>
                <a:latin typeface="隶书" panose="02010509060101010101" pitchFamily="49" charset="-122"/>
                <a:ea typeface="隶书" panose="02010509060101010101" pitchFamily="49" charset="-122"/>
              </a:rPr>
              <a:t>某仓库管理系统按以下步骤进行信息处     理，试画出数据流程图。</a:t>
            </a:r>
            <a:br>
              <a:rPr lang="zh-CN" altLang="en-US" sz="3200" b="1" dirty="0" smtClean="0">
                <a:solidFill>
                  <a:schemeClr val="tx1"/>
                </a:solidFill>
                <a:latin typeface="隶书" panose="02010509060101010101" pitchFamily="49" charset="-122"/>
                <a:ea typeface="隶书" panose="02010509060101010101" pitchFamily="49" charset="-122"/>
              </a:rPr>
            </a:br>
            <a:r>
              <a:rPr lang="zh-CN" altLang="en-US" sz="3200" b="1" dirty="0" smtClean="0">
                <a:latin typeface="隶书" panose="02010509060101010101" pitchFamily="49" charset="-122"/>
                <a:ea typeface="隶书" panose="02010509060101010101" pitchFamily="49" charset="-122"/>
              </a:rPr>
              <a:t/>
            </a:r>
            <a:br>
              <a:rPr lang="zh-CN" altLang="en-US" sz="3200" b="1" dirty="0" smtClean="0">
                <a:latin typeface="隶书" panose="02010509060101010101" pitchFamily="49" charset="-122"/>
                <a:ea typeface="隶书" panose="02010509060101010101" pitchFamily="49" charset="-122"/>
              </a:rPr>
            </a:br>
            <a:r>
              <a:rPr lang="zh-CN" altLang="en-US" sz="2800" b="1" dirty="0" smtClean="0">
                <a:latin typeface="隶书" panose="02010509060101010101" pitchFamily="49" charset="-122"/>
                <a:ea typeface="隶书" panose="02010509060101010101" pitchFamily="49" charset="-122"/>
              </a:rPr>
              <a:t>（</a:t>
            </a:r>
            <a:r>
              <a:rPr lang="en-US" altLang="zh-CN" sz="2800" b="1" dirty="0" smtClean="0">
                <a:latin typeface="隶书" panose="02010509060101010101" pitchFamily="49" charset="-122"/>
                <a:ea typeface="隶书" panose="02010509060101010101" pitchFamily="49" charset="-122"/>
              </a:rPr>
              <a:t>1</a:t>
            </a:r>
            <a:r>
              <a:rPr lang="zh-CN" altLang="en-US" sz="2800" b="1" dirty="0" smtClean="0">
                <a:latin typeface="隶书" panose="02010509060101010101" pitchFamily="49" charset="-122"/>
                <a:ea typeface="隶书" panose="02010509060101010101" pitchFamily="49" charset="-122"/>
              </a:rPr>
              <a:t>）</a:t>
            </a:r>
            <a:r>
              <a:rPr lang="zh-CN" altLang="en-US" sz="2800" b="1" dirty="0" smtClean="0">
                <a:ea typeface="隶书" panose="02010509060101010101" pitchFamily="49" charset="-122"/>
              </a:rPr>
              <a:t> </a:t>
            </a:r>
            <a:r>
              <a:rPr lang="zh-CN" altLang="en-US" sz="2800" b="1" dirty="0" smtClean="0">
                <a:latin typeface="隶书" panose="02010509060101010101" pitchFamily="49" charset="-122"/>
                <a:ea typeface="隶书" panose="02010509060101010101" pitchFamily="49" charset="-122"/>
              </a:rPr>
              <a:t> 保管员根据当日的出库单和入库单通过出库处理和入库处理分别将数据输入到</a:t>
            </a:r>
            <a:r>
              <a:rPr lang="zh-CN" altLang="en-US" sz="2800" b="1" dirty="0" smtClean="0">
                <a:ea typeface="隶书" panose="02010509060101010101" pitchFamily="49" charset="-122"/>
              </a:rPr>
              <a:t>“</a:t>
            </a:r>
            <a:r>
              <a:rPr lang="zh-CN" altLang="en-US" sz="2800" b="1" dirty="0" smtClean="0">
                <a:latin typeface="隶书" panose="02010509060101010101" pitchFamily="49" charset="-122"/>
                <a:ea typeface="隶书" panose="02010509060101010101" pitchFamily="49" charset="-122"/>
              </a:rPr>
              <a:t>出库流水账</a:t>
            </a:r>
            <a:r>
              <a:rPr lang="zh-CN" altLang="en-US" sz="2800" b="1" dirty="0" smtClean="0">
                <a:ea typeface="隶书" panose="02010509060101010101" pitchFamily="49" charset="-122"/>
              </a:rPr>
              <a:t>”</a:t>
            </a:r>
            <a:r>
              <a:rPr lang="zh-CN" altLang="en-US" sz="2800" b="1" dirty="0" smtClean="0">
                <a:latin typeface="隶书" panose="02010509060101010101" pitchFamily="49" charset="-122"/>
                <a:ea typeface="隶书" panose="02010509060101010101" pitchFamily="49" charset="-122"/>
              </a:rPr>
              <a:t>和</a:t>
            </a:r>
            <a:r>
              <a:rPr lang="zh-CN" altLang="en-US" sz="2800" b="1" dirty="0" smtClean="0">
                <a:ea typeface="隶书" panose="02010509060101010101" pitchFamily="49" charset="-122"/>
              </a:rPr>
              <a:t>“</a:t>
            </a:r>
            <a:r>
              <a:rPr lang="zh-CN" altLang="en-US" sz="2800" b="1" dirty="0" smtClean="0">
                <a:latin typeface="隶书" panose="02010509060101010101" pitchFamily="49" charset="-122"/>
                <a:ea typeface="隶书" panose="02010509060101010101" pitchFamily="49" charset="-122"/>
              </a:rPr>
              <a:t>入库流水账</a:t>
            </a:r>
            <a:r>
              <a:rPr lang="zh-CN" altLang="en-US" sz="2800" b="1" dirty="0" smtClean="0">
                <a:ea typeface="隶书" panose="02010509060101010101" pitchFamily="49" charset="-122"/>
              </a:rPr>
              <a:t>”</a:t>
            </a:r>
            <a:r>
              <a:rPr lang="zh-CN" altLang="en-US" sz="2800" b="1" dirty="0" smtClean="0">
                <a:latin typeface="隶书" panose="02010509060101010101" pitchFamily="49" charset="-122"/>
                <a:ea typeface="隶书" panose="02010509060101010101" pitchFamily="49" charset="-122"/>
              </a:rPr>
              <a:t>，并修改</a:t>
            </a:r>
            <a:r>
              <a:rPr lang="zh-CN" altLang="en-US" sz="2800" b="1" dirty="0" smtClean="0">
                <a:ea typeface="隶书" panose="02010509060101010101" pitchFamily="49" charset="-122"/>
              </a:rPr>
              <a:t>“</a:t>
            </a:r>
            <a:r>
              <a:rPr lang="zh-CN" altLang="en-US" sz="2800" b="1" dirty="0" smtClean="0">
                <a:latin typeface="隶书" panose="02010509060101010101" pitchFamily="49" charset="-122"/>
                <a:ea typeface="隶书" panose="02010509060101010101" pitchFamily="49" charset="-122"/>
              </a:rPr>
              <a:t>库存台账</a:t>
            </a:r>
            <a:r>
              <a:rPr lang="zh-CN" altLang="en-US" sz="2800" b="1" dirty="0" smtClean="0">
                <a:ea typeface="隶书" panose="02010509060101010101" pitchFamily="49" charset="-122"/>
              </a:rPr>
              <a:t>”</a:t>
            </a:r>
            <a:r>
              <a:rPr lang="zh-CN" altLang="en-US" sz="2800" b="1" dirty="0" smtClean="0">
                <a:latin typeface="隶书" panose="02010509060101010101" pitchFamily="49" charset="-122"/>
                <a:ea typeface="隶书" panose="02010509060101010101" pitchFamily="49" charset="-122"/>
              </a:rPr>
              <a:t>。</a:t>
            </a:r>
            <a:br>
              <a:rPr lang="zh-CN" altLang="en-US" sz="2800" b="1" dirty="0" smtClean="0">
                <a:latin typeface="隶书" panose="02010509060101010101" pitchFamily="49" charset="-122"/>
                <a:ea typeface="隶书" panose="02010509060101010101" pitchFamily="49" charset="-122"/>
              </a:rPr>
            </a:br>
            <a:r>
              <a:rPr lang="zh-CN" altLang="en-US" sz="2800" b="1" dirty="0" smtClean="0">
                <a:latin typeface="隶书" panose="02010509060101010101" pitchFamily="49" charset="-122"/>
                <a:ea typeface="隶书" panose="02010509060101010101" pitchFamily="49" charset="-122"/>
              </a:rPr>
              <a:t>（</a:t>
            </a:r>
            <a:r>
              <a:rPr lang="en-US" altLang="zh-CN" sz="2800" b="1" dirty="0" smtClean="0">
                <a:latin typeface="隶书" panose="02010509060101010101" pitchFamily="49" charset="-122"/>
                <a:ea typeface="隶书" panose="02010509060101010101" pitchFamily="49" charset="-122"/>
              </a:rPr>
              <a:t>2</a:t>
            </a:r>
            <a:r>
              <a:rPr lang="zh-CN" altLang="en-US" sz="2800" b="1" dirty="0" smtClean="0">
                <a:latin typeface="隶书" panose="02010509060101010101" pitchFamily="49" charset="-122"/>
                <a:ea typeface="隶书" panose="02010509060101010101" pitchFamily="49" charset="-122"/>
              </a:rPr>
              <a:t>）</a:t>
            </a:r>
            <a:r>
              <a:rPr lang="zh-CN" altLang="en-US" sz="2800" b="1" dirty="0" smtClean="0">
                <a:ea typeface="隶书" panose="02010509060101010101" pitchFamily="49" charset="-122"/>
              </a:rPr>
              <a:t> </a:t>
            </a:r>
            <a:r>
              <a:rPr lang="zh-CN" altLang="en-US" sz="2800" b="1" dirty="0" smtClean="0">
                <a:latin typeface="隶书" panose="02010509060101010101" pitchFamily="49" charset="-122"/>
                <a:ea typeface="隶书" panose="02010509060101010101" pitchFamily="49" charset="-122"/>
              </a:rPr>
              <a:t> 根据库存台账由统计、打印程序输出库存日报表。</a:t>
            </a:r>
            <a:br>
              <a:rPr lang="zh-CN" altLang="en-US" sz="2800" b="1" dirty="0" smtClean="0">
                <a:latin typeface="隶书" panose="02010509060101010101" pitchFamily="49" charset="-122"/>
                <a:ea typeface="隶书" panose="02010509060101010101" pitchFamily="49" charset="-122"/>
              </a:rPr>
            </a:br>
            <a:r>
              <a:rPr lang="zh-CN" altLang="en-US" sz="2800" b="1" dirty="0" smtClean="0">
                <a:latin typeface="隶书" panose="02010509060101010101" pitchFamily="49" charset="-122"/>
                <a:ea typeface="隶书" panose="02010509060101010101" pitchFamily="49" charset="-122"/>
              </a:rPr>
              <a:t>（</a:t>
            </a:r>
            <a:r>
              <a:rPr lang="en-US" altLang="zh-CN" sz="2800" b="1" dirty="0" smtClean="0">
                <a:latin typeface="隶书" panose="02010509060101010101" pitchFamily="49" charset="-122"/>
                <a:ea typeface="隶书" panose="02010509060101010101" pitchFamily="49" charset="-122"/>
              </a:rPr>
              <a:t>3</a:t>
            </a:r>
            <a:r>
              <a:rPr lang="zh-CN" altLang="en-US" sz="2800" b="1" dirty="0" smtClean="0">
                <a:latin typeface="隶书" panose="02010509060101010101" pitchFamily="49" charset="-122"/>
                <a:ea typeface="隶书" panose="02010509060101010101" pitchFamily="49" charset="-122"/>
              </a:rPr>
              <a:t>）</a:t>
            </a:r>
            <a:r>
              <a:rPr lang="zh-CN" altLang="en-US" sz="2800" b="1" dirty="0" smtClean="0">
                <a:ea typeface="隶书" panose="02010509060101010101" pitchFamily="49" charset="-122"/>
              </a:rPr>
              <a:t> </a:t>
            </a:r>
            <a:r>
              <a:rPr lang="zh-CN" altLang="en-US" sz="2800" b="1" dirty="0" smtClean="0">
                <a:latin typeface="隶书" panose="02010509060101010101" pitchFamily="49" charset="-122"/>
                <a:ea typeface="隶书" panose="02010509060101010101" pitchFamily="49" charset="-122"/>
              </a:rPr>
              <a:t> 需要查询时，可利用查询程序在输入查询条件后，到库存台账去查找，显示查询结果。</a:t>
            </a:r>
          </a:p>
        </p:txBody>
      </p:sp>
    </p:spTree>
    <p:extLst>
      <p:ext uri="{BB962C8B-B14F-4D97-AF65-F5344CB8AC3E}">
        <p14:creationId xmlns="" xmlns:p14="http://schemas.microsoft.com/office/powerpoint/2010/main" val="279027764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idx="1"/>
          </p:nvPr>
        </p:nvSpPr>
        <p:spPr>
          <a:xfrm>
            <a:off x="1042988" y="549275"/>
            <a:ext cx="7620000" cy="5334000"/>
          </a:xfrm>
        </p:spPr>
        <p:txBody>
          <a:bodyPr/>
          <a:lstStyle/>
          <a:p>
            <a:pPr eaLnBrk="1" hangingPunct="1"/>
            <a:endParaRPr lang="en-US" altLang="zh-CN" smtClean="0"/>
          </a:p>
          <a:p>
            <a:pPr eaLnBrk="1" hangingPunct="1"/>
            <a:endParaRPr lang="en-US" altLang="zh-CN" smtClean="0"/>
          </a:p>
        </p:txBody>
      </p:sp>
      <p:grpSp>
        <p:nvGrpSpPr>
          <p:cNvPr id="88067" name="Group 3"/>
          <p:cNvGrpSpPr>
            <a:grpSpLocks/>
          </p:cNvGrpSpPr>
          <p:nvPr/>
        </p:nvGrpSpPr>
        <p:grpSpPr bwMode="auto">
          <a:xfrm>
            <a:off x="611188" y="1484313"/>
            <a:ext cx="8153400" cy="5257800"/>
            <a:chOff x="192" y="192"/>
            <a:chExt cx="5568" cy="3936"/>
          </a:xfrm>
        </p:grpSpPr>
        <p:grpSp>
          <p:nvGrpSpPr>
            <p:cNvPr id="88071" name="Group 4"/>
            <p:cNvGrpSpPr>
              <a:grpSpLocks/>
            </p:cNvGrpSpPr>
            <p:nvPr/>
          </p:nvGrpSpPr>
          <p:grpSpPr bwMode="auto">
            <a:xfrm>
              <a:off x="1227" y="1248"/>
              <a:ext cx="2901" cy="1930"/>
              <a:chOff x="1227" y="1248"/>
              <a:chExt cx="2901" cy="1930"/>
            </a:xfrm>
          </p:grpSpPr>
          <p:grpSp>
            <p:nvGrpSpPr>
              <p:cNvPr id="88117" name="Group 5"/>
              <p:cNvGrpSpPr>
                <a:grpSpLocks/>
              </p:cNvGrpSpPr>
              <p:nvPr/>
            </p:nvGrpSpPr>
            <p:grpSpPr bwMode="auto">
              <a:xfrm>
                <a:off x="1227" y="2455"/>
                <a:ext cx="1077" cy="723"/>
                <a:chOff x="3984" y="1920"/>
                <a:chExt cx="1584" cy="1056"/>
              </a:xfrm>
            </p:grpSpPr>
            <p:sp>
              <p:nvSpPr>
                <p:cNvPr id="88119" name="Rectangle 6"/>
                <p:cNvSpPr>
                  <a:spLocks noChangeArrowheads="1"/>
                </p:cNvSpPr>
                <p:nvPr/>
              </p:nvSpPr>
              <p:spPr bwMode="auto">
                <a:xfrm>
                  <a:off x="3984" y="1920"/>
                  <a:ext cx="1584" cy="105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ndParaRPr>
                </a:p>
                <a:p>
                  <a:pPr eaLnBrk="1" hangingPunct="1"/>
                  <a:r>
                    <a:rPr kumimoji="1" lang="zh-CN" altLang="en-US" sz="3600" b="1">
                      <a:solidFill>
                        <a:srgbClr val="FF3300"/>
                      </a:solidFill>
                      <a:latin typeface="Arial" panose="020B0604020202020204" pitchFamily="34" charset="0"/>
                      <a:ea typeface="楷体_GB2312" pitchFamily="49" charset="-122"/>
                    </a:rPr>
                    <a:t>出</a:t>
                  </a:r>
                  <a:r>
                    <a:rPr kumimoji="1" lang="zh-CN" altLang="en-US" sz="3200" b="1">
                      <a:solidFill>
                        <a:srgbClr val="FF3300"/>
                      </a:solidFill>
                      <a:latin typeface="Arial" panose="020B0604020202020204" pitchFamily="34" charset="0"/>
                      <a:ea typeface="楷体_GB2312" pitchFamily="49" charset="-122"/>
                    </a:rPr>
                    <a:t>库处理</a:t>
                  </a:r>
                </a:p>
              </p:txBody>
            </p:sp>
            <p:sp>
              <p:nvSpPr>
                <p:cNvPr id="88120" name="Line 7"/>
                <p:cNvSpPr>
                  <a:spLocks noChangeShapeType="1"/>
                </p:cNvSpPr>
                <p:nvPr/>
              </p:nvSpPr>
              <p:spPr bwMode="auto">
                <a:xfrm>
                  <a:off x="3984" y="2256"/>
                  <a:ext cx="15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sp>
            <p:nvSpPr>
              <p:cNvPr id="88118" name="Line 8"/>
              <p:cNvSpPr>
                <a:spLocks noChangeShapeType="1"/>
              </p:cNvSpPr>
              <p:nvPr/>
            </p:nvSpPr>
            <p:spPr bwMode="auto">
              <a:xfrm>
                <a:off x="3744" y="1248"/>
                <a:ext cx="384" cy="0"/>
              </a:xfrm>
              <a:prstGeom prst="line">
                <a:avLst/>
              </a:prstGeom>
              <a:noFill/>
              <a:ln w="381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88072" name="Group 9"/>
            <p:cNvGrpSpPr>
              <a:grpSpLocks/>
            </p:cNvGrpSpPr>
            <p:nvPr/>
          </p:nvGrpSpPr>
          <p:grpSpPr bwMode="auto">
            <a:xfrm>
              <a:off x="192" y="192"/>
              <a:ext cx="5568" cy="3936"/>
              <a:chOff x="192" y="192"/>
              <a:chExt cx="5568" cy="3936"/>
            </a:xfrm>
          </p:grpSpPr>
          <p:sp>
            <p:nvSpPr>
              <p:cNvPr id="88073" name="Line 10"/>
              <p:cNvSpPr>
                <a:spLocks noChangeShapeType="1"/>
              </p:cNvSpPr>
              <p:nvPr/>
            </p:nvSpPr>
            <p:spPr bwMode="auto">
              <a:xfrm>
                <a:off x="1824" y="576"/>
                <a:ext cx="0" cy="432"/>
              </a:xfrm>
              <a:prstGeom prst="line">
                <a:avLst/>
              </a:prstGeom>
              <a:noFill/>
              <a:ln w="38100" cap="sq">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8074" name="Group 11"/>
              <p:cNvGrpSpPr>
                <a:grpSpLocks/>
              </p:cNvGrpSpPr>
              <p:nvPr/>
            </p:nvGrpSpPr>
            <p:grpSpPr bwMode="auto">
              <a:xfrm>
                <a:off x="1133" y="3721"/>
                <a:ext cx="1411" cy="407"/>
                <a:chOff x="4032" y="3648"/>
                <a:chExt cx="1440" cy="432"/>
              </a:xfrm>
            </p:grpSpPr>
            <p:sp>
              <p:nvSpPr>
                <p:cNvPr id="88112" name="Line 12"/>
                <p:cNvSpPr>
                  <a:spLocks noChangeShapeType="1"/>
                </p:cNvSpPr>
                <p:nvPr/>
              </p:nvSpPr>
              <p:spPr bwMode="auto">
                <a:xfrm>
                  <a:off x="4032" y="3648"/>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8113" name="Line 13"/>
                <p:cNvSpPr>
                  <a:spLocks noChangeShapeType="1"/>
                </p:cNvSpPr>
                <p:nvPr/>
              </p:nvSpPr>
              <p:spPr bwMode="auto">
                <a:xfrm>
                  <a:off x="4032" y="3648"/>
                  <a:ext cx="144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8114" name="Line 14"/>
                <p:cNvSpPr>
                  <a:spLocks noChangeShapeType="1"/>
                </p:cNvSpPr>
                <p:nvPr/>
              </p:nvSpPr>
              <p:spPr bwMode="auto">
                <a:xfrm>
                  <a:off x="4032" y="4080"/>
                  <a:ext cx="144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8115" name="Line 15"/>
                <p:cNvSpPr>
                  <a:spLocks noChangeShapeType="1"/>
                </p:cNvSpPr>
                <p:nvPr/>
              </p:nvSpPr>
              <p:spPr bwMode="auto">
                <a:xfrm>
                  <a:off x="4368" y="3648"/>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8116" name="Rectangle 16"/>
                <p:cNvSpPr>
                  <a:spLocks noChangeArrowheads="1"/>
                </p:cNvSpPr>
                <p:nvPr/>
              </p:nvSpPr>
              <p:spPr bwMode="auto">
                <a:xfrm>
                  <a:off x="4416" y="3696"/>
                  <a:ext cx="960"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FF3300"/>
                      </a:solidFill>
                      <a:latin typeface="Arial" panose="020B0604020202020204" pitchFamily="34" charset="0"/>
                      <a:ea typeface="楷体_GB2312" pitchFamily="49" charset="-122"/>
                    </a:rPr>
                    <a:t>出库流水账</a:t>
                  </a:r>
                </a:p>
              </p:txBody>
            </p:sp>
          </p:grpSp>
          <p:grpSp>
            <p:nvGrpSpPr>
              <p:cNvPr id="88075" name="Group 17"/>
              <p:cNvGrpSpPr>
                <a:grpSpLocks/>
              </p:cNvGrpSpPr>
              <p:nvPr/>
            </p:nvGrpSpPr>
            <p:grpSpPr bwMode="auto">
              <a:xfrm>
                <a:off x="1180" y="1008"/>
                <a:ext cx="1076" cy="723"/>
                <a:chOff x="3984" y="1920"/>
                <a:chExt cx="1584" cy="1056"/>
              </a:xfrm>
            </p:grpSpPr>
            <p:sp>
              <p:nvSpPr>
                <p:cNvPr id="88110" name="Rectangle 18"/>
                <p:cNvSpPr>
                  <a:spLocks noChangeArrowheads="1"/>
                </p:cNvSpPr>
                <p:nvPr/>
              </p:nvSpPr>
              <p:spPr bwMode="auto">
                <a:xfrm>
                  <a:off x="3984" y="1920"/>
                  <a:ext cx="1584" cy="105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ndParaRPr>
                </a:p>
                <a:p>
                  <a:pPr eaLnBrk="1" hangingPunct="1"/>
                  <a:r>
                    <a:rPr kumimoji="1" lang="zh-CN" altLang="en-US" sz="3200" b="1">
                      <a:solidFill>
                        <a:srgbClr val="FF3300"/>
                      </a:solidFill>
                      <a:latin typeface="Arial" panose="020B0604020202020204" pitchFamily="34" charset="0"/>
                      <a:ea typeface="楷体_GB2312" pitchFamily="49" charset="-122"/>
                    </a:rPr>
                    <a:t>入库处理</a:t>
                  </a:r>
                </a:p>
              </p:txBody>
            </p:sp>
            <p:sp>
              <p:nvSpPr>
                <p:cNvPr id="88111" name="Line 19"/>
                <p:cNvSpPr>
                  <a:spLocks noChangeShapeType="1"/>
                </p:cNvSpPr>
                <p:nvPr/>
              </p:nvSpPr>
              <p:spPr bwMode="auto">
                <a:xfrm>
                  <a:off x="3984" y="2256"/>
                  <a:ext cx="15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sp>
            <p:nvSpPr>
              <p:cNvPr id="88076" name="Line 20"/>
              <p:cNvSpPr>
                <a:spLocks noChangeShapeType="1"/>
              </p:cNvSpPr>
              <p:nvPr/>
            </p:nvSpPr>
            <p:spPr bwMode="auto">
              <a:xfrm>
                <a:off x="380" y="1415"/>
                <a:ext cx="800" cy="0"/>
              </a:xfrm>
              <a:prstGeom prst="line">
                <a:avLst/>
              </a:prstGeom>
              <a:noFill/>
              <a:ln w="381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8077" name="Line 21"/>
              <p:cNvSpPr>
                <a:spLocks noChangeShapeType="1"/>
              </p:cNvSpPr>
              <p:nvPr/>
            </p:nvSpPr>
            <p:spPr bwMode="auto">
              <a:xfrm flipV="1">
                <a:off x="1791" y="3178"/>
                <a:ext cx="0" cy="543"/>
              </a:xfrm>
              <a:prstGeom prst="line">
                <a:avLst/>
              </a:prstGeom>
              <a:noFill/>
              <a:ln w="38100" cap="sq">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8078" name="Line 22"/>
              <p:cNvSpPr>
                <a:spLocks noChangeShapeType="1"/>
              </p:cNvSpPr>
              <p:nvPr/>
            </p:nvSpPr>
            <p:spPr bwMode="auto">
              <a:xfrm flipH="1">
                <a:off x="286" y="2817"/>
                <a:ext cx="941" cy="0"/>
              </a:xfrm>
              <a:prstGeom prst="line">
                <a:avLst/>
              </a:prstGeom>
              <a:noFill/>
              <a:ln w="38100" cap="sq">
                <a:solidFill>
                  <a:schemeClr val="tx1"/>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8079" name="Text Box 23"/>
              <p:cNvSpPr txBox="1">
                <a:spLocks noChangeArrowheads="1"/>
              </p:cNvSpPr>
              <p:nvPr/>
            </p:nvSpPr>
            <p:spPr bwMode="auto">
              <a:xfrm>
                <a:off x="192" y="1098"/>
                <a:ext cx="847" cy="3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kumimoji="1" lang="zh-CN" altLang="en-US">
                    <a:solidFill>
                      <a:srgbClr val="6600FF"/>
                    </a:solidFill>
                    <a:latin typeface="Times New Roman" panose="02020603050405020304" pitchFamily="18" charset="0"/>
                  </a:rPr>
                  <a:t>入库单</a:t>
                </a:r>
              </a:p>
            </p:txBody>
          </p:sp>
          <p:sp>
            <p:nvSpPr>
              <p:cNvPr id="88080" name="Text Box 24"/>
              <p:cNvSpPr txBox="1">
                <a:spLocks noChangeArrowheads="1"/>
              </p:cNvSpPr>
              <p:nvPr/>
            </p:nvSpPr>
            <p:spPr bwMode="auto">
              <a:xfrm>
                <a:off x="286" y="2500"/>
                <a:ext cx="847" cy="3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kumimoji="1" lang="zh-CN" altLang="en-US">
                    <a:solidFill>
                      <a:srgbClr val="6600FF"/>
                    </a:solidFill>
                    <a:latin typeface="Times New Roman" panose="02020603050405020304" pitchFamily="18" charset="0"/>
                  </a:rPr>
                  <a:t>出库单</a:t>
                </a:r>
              </a:p>
            </p:txBody>
          </p:sp>
          <p:grpSp>
            <p:nvGrpSpPr>
              <p:cNvPr id="88081" name="Group 25"/>
              <p:cNvGrpSpPr>
                <a:grpSpLocks/>
              </p:cNvGrpSpPr>
              <p:nvPr/>
            </p:nvGrpSpPr>
            <p:grpSpPr bwMode="auto">
              <a:xfrm>
                <a:off x="1104" y="192"/>
                <a:ext cx="1411" cy="407"/>
                <a:chOff x="4032" y="3648"/>
                <a:chExt cx="1440" cy="432"/>
              </a:xfrm>
            </p:grpSpPr>
            <p:sp>
              <p:nvSpPr>
                <p:cNvPr id="88105" name="Line 26"/>
                <p:cNvSpPr>
                  <a:spLocks noChangeShapeType="1"/>
                </p:cNvSpPr>
                <p:nvPr/>
              </p:nvSpPr>
              <p:spPr bwMode="auto">
                <a:xfrm>
                  <a:off x="4032" y="3648"/>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8106" name="Line 27"/>
                <p:cNvSpPr>
                  <a:spLocks noChangeShapeType="1"/>
                </p:cNvSpPr>
                <p:nvPr/>
              </p:nvSpPr>
              <p:spPr bwMode="auto">
                <a:xfrm>
                  <a:off x="4032" y="3648"/>
                  <a:ext cx="144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8107" name="Line 28"/>
                <p:cNvSpPr>
                  <a:spLocks noChangeShapeType="1"/>
                </p:cNvSpPr>
                <p:nvPr/>
              </p:nvSpPr>
              <p:spPr bwMode="auto">
                <a:xfrm>
                  <a:off x="4032" y="4080"/>
                  <a:ext cx="144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8108" name="Line 29"/>
                <p:cNvSpPr>
                  <a:spLocks noChangeShapeType="1"/>
                </p:cNvSpPr>
                <p:nvPr/>
              </p:nvSpPr>
              <p:spPr bwMode="auto">
                <a:xfrm>
                  <a:off x="4368" y="3648"/>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8109" name="Rectangle 30"/>
                <p:cNvSpPr>
                  <a:spLocks noChangeArrowheads="1"/>
                </p:cNvSpPr>
                <p:nvPr/>
              </p:nvSpPr>
              <p:spPr bwMode="auto">
                <a:xfrm>
                  <a:off x="4416" y="3696"/>
                  <a:ext cx="960"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FF3300"/>
                      </a:solidFill>
                      <a:latin typeface="Arial" panose="020B0604020202020204" pitchFamily="34" charset="0"/>
                      <a:ea typeface="楷体_GB2312" pitchFamily="49" charset="-122"/>
                    </a:rPr>
                    <a:t>入库流水账</a:t>
                  </a:r>
                </a:p>
              </p:txBody>
            </p:sp>
          </p:grpSp>
          <p:grpSp>
            <p:nvGrpSpPr>
              <p:cNvPr id="88082" name="Group 31"/>
              <p:cNvGrpSpPr>
                <a:grpSpLocks/>
              </p:cNvGrpSpPr>
              <p:nvPr/>
            </p:nvGrpSpPr>
            <p:grpSpPr bwMode="auto">
              <a:xfrm>
                <a:off x="2592" y="1872"/>
                <a:ext cx="1411" cy="407"/>
                <a:chOff x="4032" y="3648"/>
                <a:chExt cx="1440" cy="432"/>
              </a:xfrm>
            </p:grpSpPr>
            <p:sp>
              <p:nvSpPr>
                <p:cNvPr id="88100" name="Line 32"/>
                <p:cNvSpPr>
                  <a:spLocks noChangeShapeType="1"/>
                </p:cNvSpPr>
                <p:nvPr/>
              </p:nvSpPr>
              <p:spPr bwMode="auto">
                <a:xfrm>
                  <a:off x="4032" y="3648"/>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8101" name="Line 33"/>
                <p:cNvSpPr>
                  <a:spLocks noChangeShapeType="1"/>
                </p:cNvSpPr>
                <p:nvPr/>
              </p:nvSpPr>
              <p:spPr bwMode="auto">
                <a:xfrm>
                  <a:off x="4032" y="3648"/>
                  <a:ext cx="144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8102" name="Line 34"/>
                <p:cNvSpPr>
                  <a:spLocks noChangeShapeType="1"/>
                </p:cNvSpPr>
                <p:nvPr/>
              </p:nvSpPr>
              <p:spPr bwMode="auto">
                <a:xfrm>
                  <a:off x="4032" y="4080"/>
                  <a:ext cx="144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8103" name="Line 35"/>
                <p:cNvSpPr>
                  <a:spLocks noChangeShapeType="1"/>
                </p:cNvSpPr>
                <p:nvPr/>
              </p:nvSpPr>
              <p:spPr bwMode="auto">
                <a:xfrm>
                  <a:off x="4368" y="3648"/>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88104" name="Rectangle 36"/>
                <p:cNvSpPr>
                  <a:spLocks noChangeArrowheads="1"/>
                </p:cNvSpPr>
                <p:nvPr/>
              </p:nvSpPr>
              <p:spPr bwMode="auto">
                <a:xfrm>
                  <a:off x="4416" y="3696"/>
                  <a:ext cx="960"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FF3300"/>
                      </a:solidFill>
                      <a:latin typeface="Arial" panose="020B0604020202020204" pitchFamily="34" charset="0"/>
                      <a:ea typeface="楷体_GB2312" pitchFamily="49" charset="-122"/>
                    </a:rPr>
                    <a:t>库存台账</a:t>
                  </a:r>
                </a:p>
              </p:txBody>
            </p:sp>
          </p:grpSp>
          <p:sp>
            <p:nvSpPr>
              <p:cNvPr id="88083" name="Line 37"/>
              <p:cNvSpPr>
                <a:spLocks noChangeShapeType="1"/>
              </p:cNvSpPr>
              <p:nvPr/>
            </p:nvSpPr>
            <p:spPr bwMode="auto">
              <a:xfrm>
                <a:off x="2256" y="1344"/>
                <a:ext cx="864" cy="0"/>
              </a:xfrm>
              <a:prstGeom prst="line">
                <a:avLst/>
              </a:prstGeom>
              <a:noFill/>
              <a:ln w="38100" cap="sq">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8084" name="Line 38"/>
              <p:cNvSpPr>
                <a:spLocks noChangeShapeType="1"/>
              </p:cNvSpPr>
              <p:nvPr/>
            </p:nvSpPr>
            <p:spPr bwMode="auto">
              <a:xfrm>
                <a:off x="2304" y="2736"/>
                <a:ext cx="864" cy="0"/>
              </a:xfrm>
              <a:prstGeom prst="line">
                <a:avLst/>
              </a:prstGeom>
              <a:noFill/>
              <a:ln w="38100" cap="sq">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8085" name="Line 39"/>
              <p:cNvSpPr>
                <a:spLocks noChangeShapeType="1"/>
              </p:cNvSpPr>
              <p:nvPr/>
            </p:nvSpPr>
            <p:spPr bwMode="auto">
              <a:xfrm flipV="1">
                <a:off x="3168" y="2256"/>
                <a:ext cx="0" cy="480"/>
              </a:xfrm>
              <a:prstGeom prst="line">
                <a:avLst/>
              </a:prstGeom>
              <a:noFill/>
              <a:ln w="381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8086" name="Line 40"/>
              <p:cNvSpPr>
                <a:spLocks noChangeShapeType="1"/>
              </p:cNvSpPr>
              <p:nvPr/>
            </p:nvSpPr>
            <p:spPr bwMode="auto">
              <a:xfrm>
                <a:off x="3120" y="1344"/>
                <a:ext cx="0" cy="528"/>
              </a:xfrm>
              <a:prstGeom prst="line">
                <a:avLst/>
              </a:prstGeom>
              <a:noFill/>
              <a:ln w="381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8087" name="Group 41"/>
              <p:cNvGrpSpPr>
                <a:grpSpLocks/>
              </p:cNvGrpSpPr>
              <p:nvPr/>
            </p:nvGrpSpPr>
            <p:grpSpPr bwMode="auto">
              <a:xfrm>
                <a:off x="4128" y="2640"/>
                <a:ext cx="816" cy="723"/>
                <a:chOff x="3984" y="1920"/>
                <a:chExt cx="1584" cy="1056"/>
              </a:xfrm>
            </p:grpSpPr>
            <p:sp>
              <p:nvSpPr>
                <p:cNvPr id="88098" name="Rectangle 42"/>
                <p:cNvSpPr>
                  <a:spLocks noChangeArrowheads="1"/>
                </p:cNvSpPr>
                <p:nvPr/>
              </p:nvSpPr>
              <p:spPr bwMode="auto">
                <a:xfrm>
                  <a:off x="3984" y="1920"/>
                  <a:ext cx="1584" cy="105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ndParaRPr>
                </a:p>
                <a:p>
                  <a:pPr eaLnBrk="1" hangingPunct="1"/>
                  <a:r>
                    <a:rPr kumimoji="1" lang="zh-CN" altLang="en-US" b="1">
                      <a:solidFill>
                        <a:srgbClr val="FF3300"/>
                      </a:solidFill>
                      <a:latin typeface="Arial" panose="020B0604020202020204" pitchFamily="34" charset="0"/>
                      <a:ea typeface="楷体_GB2312" pitchFamily="49" charset="-122"/>
                    </a:rPr>
                    <a:t>统计打印</a:t>
                  </a:r>
                </a:p>
              </p:txBody>
            </p:sp>
            <p:sp>
              <p:nvSpPr>
                <p:cNvPr id="88099" name="Line 43"/>
                <p:cNvSpPr>
                  <a:spLocks noChangeShapeType="1"/>
                </p:cNvSpPr>
                <p:nvPr/>
              </p:nvSpPr>
              <p:spPr bwMode="auto">
                <a:xfrm>
                  <a:off x="3984" y="2256"/>
                  <a:ext cx="15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88088" name="Group 44"/>
              <p:cNvGrpSpPr>
                <a:grpSpLocks/>
              </p:cNvGrpSpPr>
              <p:nvPr/>
            </p:nvGrpSpPr>
            <p:grpSpPr bwMode="auto">
              <a:xfrm>
                <a:off x="4128" y="720"/>
                <a:ext cx="816" cy="723"/>
                <a:chOff x="3984" y="1920"/>
                <a:chExt cx="1584" cy="1056"/>
              </a:xfrm>
            </p:grpSpPr>
            <p:sp>
              <p:nvSpPr>
                <p:cNvPr id="88096" name="Rectangle 45"/>
                <p:cNvSpPr>
                  <a:spLocks noChangeArrowheads="1"/>
                </p:cNvSpPr>
                <p:nvPr/>
              </p:nvSpPr>
              <p:spPr bwMode="auto">
                <a:xfrm>
                  <a:off x="3984" y="1920"/>
                  <a:ext cx="1584" cy="105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ndParaRPr>
                </a:p>
                <a:p>
                  <a:pPr eaLnBrk="1" hangingPunct="1"/>
                  <a:r>
                    <a:rPr kumimoji="1" lang="zh-CN" altLang="en-US" b="1">
                      <a:solidFill>
                        <a:srgbClr val="FF3300"/>
                      </a:solidFill>
                      <a:latin typeface="Arial" panose="020B0604020202020204" pitchFamily="34" charset="0"/>
                      <a:ea typeface="楷体_GB2312" pitchFamily="49" charset="-122"/>
                    </a:rPr>
                    <a:t>查询库存</a:t>
                  </a:r>
                </a:p>
              </p:txBody>
            </p:sp>
            <p:sp>
              <p:nvSpPr>
                <p:cNvPr id="88097" name="Line 46"/>
                <p:cNvSpPr>
                  <a:spLocks noChangeShapeType="1"/>
                </p:cNvSpPr>
                <p:nvPr/>
              </p:nvSpPr>
              <p:spPr bwMode="auto">
                <a:xfrm>
                  <a:off x="3984" y="2256"/>
                  <a:ext cx="15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sp>
            <p:nvSpPr>
              <p:cNvPr id="88089" name="Line 47"/>
              <p:cNvSpPr>
                <a:spLocks noChangeShapeType="1"/>
              </p:cNvSpPr>
              <p:nvPr/>
            </p:nvSpPr>
            <p:spPr bwMode="auto">
              <a:xfrm flipV="1">
                <a:off x="3744" y="1248"/>
                <a:ext cx="0" cy="624"/>
              </a:xfrm>
              <a:prstGeom prst="line">
                <a:avLst/>
              </a:prstGeom>
              <a:noFill/>
              <a:ln w="38100" cap="sq">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8090" name="Line 48"/>
              <p:cNvSpPr>
                <a:spLocks noChangeShapeType="1"/>
              </p:cNvSpPr>
              <p:nvPr/>
            </p:nvSpPr>
            <p:spPr bwMode="auto">
              <a:xfrm>
                <a:off x="3744" y="2304"/>
                <a:ext cx="0" cy="576"/>
              </a:xfrm>
              <a:prstGeom prst="line">
                <a:avLst/>
              </a:prstGeom>
              <a:noFill/>
              <a:ln w="38100" cap="sq">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8091" name="Line 49"/>
              <p:cNvSpPr>
                <a:spLocks noChangeShapeType="1"/>
              </p:cNvSpPr>
              <p:nvPr/>
            </p:nvSpPr>
            <p:spPr bwMode="auto">
              <a:xfrm>
                <a:off x="3744" y="2880"/>
                <a:ext cx="384" cy="0"/>
              </a:xfrm>
              <a:prstGeom prst="line">
                <a:avLst/>
              </a:prstGeom>
              <a:noFill/>
              <a:ln w="381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8092" name="Line 50"/>
              <p:cNvSpPr>
                <a:spLocks noChangeShapeType="1"/>
              </p:cNvSpPr>
              <p:nvPr/>
            </p:nvSpPr>
            <p:spPr bwMode="auto">
              <a:xfrm>
                <a:off x="4944" y="1200"/>
                <a:ext cx="816" cy="0"/>
              </a:xfrm>
              <a:prstGeom prst="line">
                <a:avLst/>
              </a:prstGeom>
              <a:noFill/>
              <a:ln w="381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8093" name="Line 51"/>
              <p:cNvSpPr>
                <a:spLocks noChangeShapeType="1"/>
              </p:cNvSpPr>
              <p:nvPr/>
            </p:nvSpPr>
            <p:spPr bwMode="auto">
              <a:xfrm>
                <a:off x="4944" y="2976"/>
                <a:ext cx="816" cy="0"/>
              </a:xfrm>
              <a:prstGeom prst="line">
                <a:avLst/>
              </a:prstGeom>
              <a:noFill/>
              <a:ln w="381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8094" name="Text Box 52"/>
              <p:cNvSpPr txBox="1">
                <a:spLocks noChangeArrowheads="1"/>
              </p:cNvSpPr>
              <p:nvPr/>
            </p:nvSpPr>
            <p:spPr bwMode="auto">
              <a:xfrm>
                <a:off x="5088" y="720"/>
                <a:ext cx="672" cy="6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kumimoji="1" lang="zh-CN" altLang="en-US">
                    <a:solidFill>
                      <a:srgbClr val="6600FF"/>
                    </a:solidFill>
                    <a:latin typeface="Times New Roman" panose="02020603050405020304" pitchFamily="18" charset="0"/>
                  </a:rPr>
                  <a:t>查询结果</a:t>
                </a:r>
              </a:p>
            </p:txBody>
          </p:sp>
          <p:sp>
            <p:nvSpPr>
              <p:cNvPr id="88095" name="Text Box 53"/>
              <p:cNvSpPr txBox="1">
                <a:spLocks noChangeArrowheads="1"/>
              </p:cNvSpPr>
              <p:nvPr/>
            </p:nvSpPr>
            <p:spPr bwMode="auto">
              <a:xfrm>
                <a:off x="4992" y="2448"/>
                <a:ext cx="768" cy="6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kumimoji="1" lang="zh-CN" altLang="en-US">
                    <a:solidFill>
                      <a:srgbClr val="6600FF"/>
                    </a:solidFill>
                    <a:latin typeface="Times New Roman" panose="02020603050405020304" pitchFamily="18" charset="0"/>
                  </a:rPr>
                  <a:t>库存日报表</a:t>
                </a:r>
              </a:p>
            </p:txBody>
          </p:sp>
        </p:grpSp>
      </p:grpSp>
      <p:sp>
        <p:nvSpPr>
          <p:cNvPr id="88068" name="Line 54"/>
          <p:cNvSpPr>
            <a:spLocks noChangeShapeType="1"/>
          </p:cNvSpPr>
          <p:nvPr/>
        </p:nvSpPr>
        <p:spPr bwMode="auto">
          <a:xfrm>
            <a:off x="7019925" y="908050"/>
            <a:ext cx="0" cy="129540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88069" name="Text Box 55"/>
          <p:cNvSpPr txBox="1">
            <a:spLocks noChangeArrowheads="1"/>
          </p:cNvSpPr>
          <p:nvPr/>
        </p:nvSpPr>
        <p:spPr bwMode="auto">
          <a:xfrm>
            <a:off x="7092950" y="1125538"/>
            <a:ext cx="358775" cy="143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50000"/>
              </a:spcBef>
            </a:pPr>
            <a:r>
              <a:rPr kumimoji="1" lang="zh-CN" altLang="en-US" sz="1600">
                <a:latin typeface="Tahoma" panose="020B0604030504040204" pitchFamily="34" charset="0"/>
              </a:rPr>
              <a:t>查询条件</a:t>
            </a:r>
            <a:r>
              <a:rPr kumimoji="1" lang="zh-CN" altLang="en-US">
                <a:latin typeface="Tahoma" panose="020B0604030504040204" pitchFamily="34" charset="0"/>
              </a:rPr>
              <a:t>　</a:t>
            </a:r>
          </a:p>
        </p:txBody>
      </p:sp>
    </p:spTree>
    <p:extLst>
      <p:ext uri="{BB962C8B-B14F-4D97-AF65-F5344CB8AC3E}">
        <p14:creationId xmlns="" xmlns:p14="http://schemas.microsoft.com/office/powerpoint/2010/main" val="390388230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187624" y="1628800"/>
            <a:ext cx="6769100" cy="4103687"/>
          </a:xfrm>
        </p:spPr>
        <p:txBody>
          <a:bodyPr/>
          <a:lstStyle/>
          <a:p>
            <a:pPr eaLnBrk="1" hangingPunct="1"/>
            <a:r>
              <a:rPr lang="zh-CN" altLang="en-US" sz="3200" b="1" dirty="0" smtClean="0">
                <a:solidFill>
                  <a:schemeClr val="tx1"/>
                </a:solidFill>
                <a:latin typeface="隶书" panose="02010509060101010101" pitchFamily="49" charset="-122"/>
                <a:ea typeface="隶书" panose="02010509060101010101" pitchFamily="49" charset="-122"/>
              </a:rPr>
              <a:t>例</a:t>
            </a:r>
            <a:r>
              <a:rPr lang="en-US" altLang="zh-CN" sz="3200" dirty="0" smtClean="0">
                <a:solidFill>
                  <a:schemeClr val="tx1"/>
                </a:solidFill>
                <a:latin typeface="隶书" panose="02010509060101010101" pitchFamily="49" charset="-122"/>
                <a:ea typeface="隶书" panose="02010509060101010101" pitchFamily="49" charset="-122"/>
              </a:rPr>
              <a:t>3    </a:t>
            </a:r>
            <a:r>
              <a:rPr lang="zh-CN" altLang="en-US" sz="3200" b="1" dirty="0" smtClean="0">
                <a:solidFill>
                  <a:schemeClr val="tx1"/>
                </a:solidFill>
                <a:latin typeface="隶书" panose="02010509060101010101" pitchFamily="49" charset="-122"/>
                <a:ea typeface="隶书" panose="02010509060101010101" pitchFamily="49" charset="-122"/>
              </a:rPr>
              <a:t>数据流程图举例</a:t>
            </a:r>
            <a:r>
              <a:rPr lang="zh-CN" altLang="en-US" sz="3200" dirty="0" smtClean="0">
                <a:solidFill>
                  <a:schemeClr val="tx1"/>
                </a:solidFill>
                <a:latin typeface="隶书" panose="02010509060101010101" pitchFamily="49" charset="-122"/>
                <a:ea typeface="隶书" panose="02010509060101010101" pitchFamily="49" charset="-122"/>
              </a:rPr>
              <a:t/>
            </a:r>
            <a:br>
              <a:rPr lang="zh-CN" altLang="en-US" sz="3200" dirty="0" smtClean="0">
                <a:solidFill>
                  <a:schemeClr val="tx1"/>
                </a:solidFill>
                <a:latin typeface="隶书" panose="02010509060101010101" pitchFamily="49" charset="-122"/>
                <a:ea typeface="隶书" panose="02010509060101010101" pitchFamily="49" charset="-122"/>
              </a:rPr>
            </a:br>
            <a:r>
              <a:rPr lang="zh-CN" altLang="en-US" sz="3200" dirty="0" smtClean="0">
                <a:solidFill>
                  <a:schemeClr val="tx1"/>
                </a:solidFill>
                <a:latin typeface="隶书" panose="02010509060101010101" pitchFamily="49" charset="-122"/>
                <a:ea typeface="隶书" panose="02010509060101010101" pitchFamily="49" charset="-122"/>
              </a:rPr>
              <a:t/>
            </a:r>
            <a:br>
              <a:rPr lang="zh-CN" altLang="en-US" sz="3200" dirty="0" smtClean="0">
                <a:solidFill>
                  <a:schemeClr val="tx1"/>
                </a:solidFill>
                <a:latin typeface="隶书" panose="02010509060101010101" pitchFamily="49" charset="-122"/>
                <a:ea typeface="隶书" panose="02010509060101010101" pitchFamily="49" charset="-122"/>
              </a:rPr>
            </a:br>
            <a:r>
              <a:rPr lang="zh-CN" altLang="en-US" sz="3200" dirty="0" smtClean="0">
                <a:solidFill>
                  <a:schemeClr val="tx1"/>
                </a:solidFill>
                <a:latin typeface="隶书" panose="02010509060101010101" pitchFamily="49" charset="-122"/>
                <a:ea typeface="隶书" panose="02010509060101010101" pitchFamily="49" charset="-122"/>
              </a:rPr>
              <a:t>    </a:t>
            </a:r>
            <a:r>
              <a:rPr lang="zh-CN" altLang="en-US" sz="3200" b="1" dirty="0" smtClean="0">
                <a:solidFill>
                  <a:schemeClr val="tx1"/>
                </a:solidFill>
                <a:latin typeface="隶书" panose="02010509060101010101" pitchFamily="49" charset="-122"/>
                <a:ea typeface="隶书" panose="02010509060101010101" pitchFamily="49" charset="-122"/>
              </a:rPr>
              <a:t>车间填写领料单给仓库要求领料，库长根据用料计划审批领料单，未批准的退回车间，已批准的领料单送到仓库保管员处，由他查阅库存帐。若帐上有货则通知车间前来领料，否则将缺货通知采购人员。</a:t>
            </a:r>
          </a:p>
        </p:txBody>
      </p:sp>
    </p:spTree>
    <p:extLst>
      <p:ext uri="{BB962C8B-B14F-4D97-AF65-F5344CB8AC3E}">
        <p14:creationId xmlns="" xmlns:p14="http://schemas.microsoft.com/office/powerpoint/2010/main" val="4896840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idx="1"/>
          </p:nvPr>
        </p:nvSpPr>
        <p:spPr>
          <a:xfrm>
            <a:off x="1042988" y="836613"/>
            <a:ext cx="7620000" cy="5410200"/>
          </a:xfrm>
        </p:spPr>
        <p:txBody>
          <a:bodyPr/>
          <a:lstStyle/>
          <a:p>
            <a:pPr eaLnBrk="1" hangingPunct="1"/>
            <a:endParaRPr lang="en-US" altLang="zh-CN" smtClean="0"/>
          </a:p>
          <a:p>
            <a:pPr eaLnBrk="1" hangingPunct="1"/>
            <a:endParaRPr lang="en-US" altLang="zh-CN" smtClean="0"/>
          </a:p>
        </p:txBody>
      </p:sp>
      <p:grpSp>
        <p:nvGrpSpPr>
          <p:cNvPr id="90115" name="Group 4"/>
          <p:cNvGrpSpPr>
            <a:grpSpLocks/>
          </p:cNvGrpSpPr>
          <p:nvPr/>
        </p:nvGrpSpPr>
        <p:grpSpPr bwMode="auto">
          <a:xfrm>
            <a:off x="539750" y="1143000"/>
            <a:ext cx="8208963" cy="5454650"/>
            <a:chOff x="384" y="192"/>
            <a:chExt cx="5136" cy="3888"/>
          </a:xfrm>
        </p:grpSpPr>
        <p:sp>
          <p:nvSpPr>
            <p:cNvPr id="90117" name="Line 5"/>
            <p:cNvSpPr>
              <a:spLocks noChangeShapeType="1"/>
            </p:cNvSpPr>
            <p:nvPr/>
          </p:nvSpPr>
          <p:spPr bwMode="auto">
            <a:xfrm>
              <a:off x="2736" y="1536"/>
              <a:ext cx="0" cy="768"/>
            </a:xfrm>
            <a:prstGeom prst="line">
              <a:avLst/>
            </a:prstGeom>
            <a:noFill/>
            <a:ln w="127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90118" name="Group 6"/>
            <p:cNvGrpSpPr>
              <a:grpSpLocks/>
            </p:cNvGrpSpPr>
            <p:nvPr/>
          </p:nvGrpSpPr>
          <p:grpSpPr bwMode="auto">
            <a:xfrm>
              <a:off x="384" y="192"/>
              <a:ext cx="5136" cy="3888"/>
              <a:chOff x="384" y="192"/>
              <a:chExt cx="5136" cy="3888"/>
            </a:xfrm>
          </p:grpSpPr>
          <p:grpSp>
            <p:nvGrpSpPr>
              <p:cNvPr id="90119" name="Group 7"/>
              <p:cNvGrpSpPr>
                <a:grpSpLocks/>
              </p:cNvGrpSpPr>
              <p:nvPr/>
            </p:nvGrpSpPr>
            <p:grpSpPr bwMode="auto">
              <a:xfrm>
                <a:off x="4032" y="816"/>
                <a:ext cx="1440" cy="432"/>
                <a:chOff x="4032" y="3648"/>
                <a:chExt cx="1440" cy="432"/>
              </a:xfrm>
            </p:grpSpPr>
            <p:sp>
              <p:nvSpPr>
                <p:cNvPr id="90157" name="Line 8"/>
                <p:cNvSpPr>
                  <a:spLocks noChangeShapeType="1"/>
                </p:cNvSpPr>
                <p:nvPr/>
              </p:nvSpPr>
              <p:spPr bwMode="auto">
                <a:xfrm>
                  <a:off x="4032" y="3648"/>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90158" name="Line 9"/>
                <p:cNvSpPr>
                  <a:spLocks noChangeShapeType="1"/>
                </p:cNvSpPr>
                <p:nvPr/>
              </p:nvSpPr>
              <p:spPr bwMode="auto">
                <a:xfrm>
                  <a:off x="4032" y="3648"/>
                  <a:ext cx="144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90159" name="Line 10"/>
                <p:cNvSpPr>
                  <a:spLocks noChangeShapeType="1"/>
                </p:cNvSpPr>
                <p:nvPr/>
              </p:nvSpPr>
              <p:spPr bwMode="auto">
                <a:xfrm>
                  <a:off x="4032" y="4080"/>
                  <a:ext cx="144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90160" name="Line 11"/>
                <p:cNvSpPr>
                  <a:spLocks noChangeShapeType="1"/>
                </p:cNvSpPr>
                <p:nvPr/>
              </p:nvSpPr>
              <p:spPr bwMode="auto">
                <a:xfrm>
                  <a:off x="4368" y="3648"/>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90161" name="Rectangle 12"/>
                <p:cNvSpPr>
                  <a:spLocks noChangeArrowheads="1"/>
                </p:cNvSpPr>
                <p:nvPr/>
              </p:nvSpPr>
              <p:spPr bwMode="auto">
                <a:xfrm>
                  <a:off x="4416" y="3696"/>
                  <a:ext cx="960"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800" b="1">
                      <a:solidFill>
                        <a:srgbClr val="FF3300"/>
                      </a:solidFill>
                      <a:latin typeface="Arial" panose="020B0604020202020204" pitchFamily="34" charset="0"/>
                      <a:ea typeface="楷体_GB2312" pitchFamily="49" charset="-122"/>
                    </a:rPr>
                    <a:t>用料计划</a:t>
                  </a:r>
                </a:p>
              </p:txBody>
            </p:sp>
          </p:grpSp>
          <p:grpSp>
            <p:nvGrpSpPr>
              <p:cNvPr id="90120" name="Group 13"/>
              <p:cNvGrpSpPr>
                <a:grpSpLocks/>
              </p:cNvGrpSpPr>
              <p:nvPr/>
            </p:nvGrpSpPr>
            <p:grpSpPr bwMode="auto">
              <a:xfrm>
                <a:off x="384" y="192"/>
                <a:ext cx="5136" cy="3888"/>
                <a:chOff x="384" y="192"/>
                <a:chExt cx="5136" cy="3888"/>
              </a:xfrm>
            </p:grpSpPr>
            <p:grpSp>
              <p:nvGrpSpPr>
                <p:cNvPr id="90121" name="Group 14"/>
                <p:cNvGrpSpPr>
                  <a:grpSpLocks/>
                </p:cNvGrpSpPr>
                <p:nvPr/>
              </p:nvGrpSpPr>
              <p:grpSpPr bwMode="auto">
                <a:xfrm>
                  <a:off x="384" y="192"/>
                  <a:ext cx="5136" cy="3888"/>
                  <a:chOff x="384" y="192"/>
                  <a:chExt cx="5136" cy="3888"/>
                </a:xfrm>
              </p:grpSpPr>
              <p:sp>
                <p:nvSpPr>
                  <p:cNvPr id="90123" name="Line 15"/>
                  <p:cNvSpPr>
                    <a:spLocks noChangeShapeType="1"/>
                  </p:cNvSpPr>
                  <p:nvPr/>
                </p:nvSpPr>
                <p:spPr bwMode="auto">
                  <a:xfrm>
                    <a:off x="3504" y="2688"/>
                    <a:ext cx="1008" cy="0"/>
                  </a:xfrm>
                  <a:prstGeom prst="line">
                    <a:avLst/>
                  </a:prstGeom>
                  <a:noFill/>
                  <a:ln w="127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90124" name="Group 16"/>
                  <p:cNvGrpSpPr>
                    <a:grpSpLocks/>
                  </p:cNvGrpSpPr>
                  <p:nvPr/>
                </p:nvGrpSpPr>
                <p:grpSpPr bwMode="auto">
                  <a:xfrm>
                    <a:off x="384" y="192"/>
                    <a:ext cx="5136" cy="3888"/>
                    <a:chOff x="384" y="192"/>
                    <a:chExt cx="5136" cy="3888"/>
                  </a:xfrm>
                </p:grpSpPr>
                <p:grpSp>
                  <p:nvGrpSpPr>
                    <p:cNvPr id="90125" name="Group 17"/>
                    <p:cNvGrpSpPr>
                      <a:grpSpLocks/>
                    </p:cNvGrpSpPr>
                    <p:nvPr/>
                  </p:nvGrpSpPr>
                  <p:grpSpPr bwMode="auto">
                    <a:xfrm>
                      <a:off x="4560" y="2304"/>
                      <a:ext cx="960" cy="672"/>
                      <a:chOff x="816" y="1776"/>
                      <a:chExt cx="1248" cy="1056"/>
                    </a:xfrm>
                  </p:grpSpPr>
                  <p:sp>
                    <p:nvSpPr>
                      <p:cNvPr id="90154" name="Rectangle 18"/>
                      <p:cNvSpPr>
                        <a:spLocks noChangeArrowheads="1"/>
                      </p:cNvSpPr>
                      <p:nvPr/>
                    </p:nvSpPr>
                    <p:spPr bwMode="auto">
                      <a:xfrm>
                        <a:off x="960" y="1920"/>
                        <a:ext cx="1104" cy="91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3600" b="1">
                            <a:solidFill>
                              <a:srgbClr val="FF3300"/>
                            </a:solidFill>
                            <a:latin typeface="Arial" panose="020B0604020202020204" pitchFamily="34" charset="0"/>
                            <a:ea typeface="楷体_GB2312" pitchFamily="49" charset="-122"/>
                          </a:rPr>
                          <a:t>采购员</a:t>
                        </a:r>
                      </a:p>
                    </p:txBody>
                  </p:sp>
                  <p:sp>
                    <p:nvSpPr>
                      <p:cNvPr id="90155" name="Line 19"/>
                      <p:cNvSpPr>
                        <a:spLocks noChangeShapeType="1"/>
                      </p:cNvSpPr>
                      <p:nvPr/>
                    </p:nvSpPr>
                    <p:spPr bwMode="auto">
                      <a:xfrm>
                        <a:off x="816" y="1776"/>
                        <a:ext cx="0" cy="81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90156" name="Line 20"/>
                      <p:cNvSpPr>
                        <a:spLocks noChangeShapeType="1"/>
                      </p:cNvSpPr>
                      <p:nvPr/>
                    </p:nvSpPr>
                    <p:spPr bwMode="auto">
                      <a:xfrm>
                        <a:off x="816" y="1776"/>
                        <a:ext cx="816"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90126" name="Group 21"/>
                    <p:cNvGrpSpPr>
                      <a:grpSpLocks/>
                    </p:cNvGrpSpPr>
                    <p:nvPr/>
                  </p:nvGrpSpPr>
                  <p:grpSpPr bwMode="auto">
                    <a:xfrm>
                      <a:off x="2112" y="3648"/>
                      <a:ext cx="1440" cy="432"/>
                      <a:chOff x="4032" y="3648"/>
                      <a:chExt cx="1440" cy="432"/>
                    </a:xfrm>
                  </p:grpSpPr>
                  <p:sp>
                    <p:nvSpPr>
                      <p:cNvPr id="90149" name="Line 22"/>
                      <p:cNvSpPr>
                        <a:spLocks noChangeShapeType="1"/>
                      </p:cNvSpPr>
                      <p:nvPr/>
                    </p:nvSpPr>
                    <p:spPr bwMode="auto">
                      <a:xfrm>
                        <a:off x="4032" y="3648"/>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90150" name="Line 23"/>
                      <p:cNvSpPr>
                        <a:spLocks noChangeShapeType="1"/>
                      </p:cNvSpPr>
                      <p:nvPr/>
                    </p:nvSpPr>
                    <p:spPr bwMode="auto">
                      <a:xfrm>
                        <a:off x="4032" y="3648"/>
                        <a:ext cx="144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90151" name="Line 24"/>
                      <p:cNvSpPr>
                        <a:spLocks noChangeShapeType="1"/>
                      </p:cNvSpPr>
                      <p:nvPr/>
                    </p:nvSpPr>
                    <p:spPr bwMode="auto">
                      <a:xfrm>
                        <a:off x="4032" y="4080"/>
                        <a:ext cx="144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90152" name="Line 25"/>
                      <p:cNvSpPr>
                        <a:spLocks noChangeShapeType="1"/>
                      </p:cNvSpPr>
                      <p:nvPr/>
                    </p:nvSpPr>
                    <p:spPr bwMode="auto">
                      <a:xfrm>
                        <a:off x="4368" y="3648"/>
                        <a:ext cx="0" cy="43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90153" name="Rectangle 26"/>
                      <p:cNvSpPr>
                        <a:spLocks noChangeArrowheads="1"/>
                      </p:cNvSpPr>
                      <p:nvPr/>
                    </p:nvSpPr>
                    <p:spPr bwMode="auto">
                      <a:xfrm>
                        <a:off x="4416" y="3696"/>
                        <a:ext cx="960" cy="3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800" b="1">
                            <a:solidFill>
                              <a:srgbClr val="FF3300"/>
                            </a:solidFill>
                            <a:latin typeface="Arial" panose="020B0604020202020204" pitchFamily="34" charset="0"/>
                            <a:ea typeface="楷体_GB2312" pitchFamily="49" charset="-122"/>
                          </a:rPr>
                          <a:t>库存账</a:t>
                        </a:r>
                      </a:p>
                    </p:txBody>
                  </p:sp>
                </p:grpSp>
                <p:grpSp>
                  <p:nvGrpSpPr>
                    <p:cNvPr id="90127" name="Group 27"/>
                    <p:cNvGrpSpPr>
                      <a:grpSpLocks/>
                    </p:cNvGrpSpPr>
                    <p:nvPr/>
                  </p:nvGrpSpPr>
                  <p:grpSpPr bwMode="auto">
                    <a:xfrm>
                      <a:off x="2160" y="768"/>
                      <a:ext cx="1248" cy="768"/>
                      <a:chOff x="3984" y="1920"/>
                      <a:chExt cx="1584" cy="1056"/>
                    </a:xfrm>
                  </p:grpSpPr>
                  <p:sp>
                    <p:nvSpPr>
                      <p:cNvPr id="90147" name="Rectangle 28"/>
                      <p:cNvSpPr>
                        <a:spLocks noChangeArrowheads="1"/>
                      </p:cNvSpPr>
                      <p:nvPr/>
                    </p:nvSpPr>
                    <p:spPr bwMode="auto">
                      <a:xfrm>
                        <a:off x="3984" y="1920"/>
                        <a:ext cx="1584" cy="105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ndParaRPr>
                      </a:p>
                      <a:p>
                        <a:pPr eaLnBrk="1" hangingPunct="1"/>
                        <a:r>
                          <a:rPr kumimoji="1" lang="zh-CN" altLang="en-US" sz="3200" b="1">
                            <a:solidFill>
                              <a:srgbClr val="FF3300"/>
                            </a:solidFill>
                            <a:latin typeface="Arial" panose="020B0604020202020204" pitchFamily="34" charset="0"/>
                            <a:ea typeface="楷体_GB2312" pitchFamily="49" charset="-122"/>
                          </a:rPr>
                          <a:t>审批领料单</a:t>
                        </a:r>
                      </a:p>
                    </p:txBody>
                  </p:sp>
                  <p:sp>
                    <p:nvSpPr>
                      <p:cNvPr id="90148" name="Line 29"/>
                      <p:cNvSpPr>
                        <a:spLocks noChangeShapeType="1"/>
                      </p:cNvSpPr>
                      <p:nvPr/>
                    </p:nvSpPr>
                    <p:spPr bwMode="auto">
                      <a:xfrm>
                        <a:off x="3984" y="2256"/>
                        <a:ext cx="15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90128" name="Group 30"/>
                    <p:cNvGrpSpPr>
                      <a:grpSpLocks/>
                    </p:cNvGrpSpPr>
                    <p:nvPr/>
                  </p:nvGrpSpPr>
                  <p:grpSpPr bwMode="auto">
                    <a:xfrm>
                      <a:off x="384" y="816"/>
                      <a:ext cx="960" cy="672"/>
                      <a:chOff x="816" y="1776"/>
                      <a:chExt cx="1248" cy="1056"/>
                    </a:xfrm>
                  </p:grpSpPr>
                  <p:sp>
                    <p:nvSpPr>
                      <p:cNvPr id="90144" name="Rectangle 31"/>
                      <p:cNvSpPr>
                        <a:spLocks noChangeArrowheads="1"/>
                      </p:cNvSpPr>
                      <p:nvPr/>
                    </p:nvSpPr>
                    <p:spPr bwMode="auto">
                      <a:xfrm>
                        <a:off x="960" y="1920"/>
                        <a:ext cx="1104" cy="91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4000" b="1">
                            <a:solidFill>
                              <a:srgbClr val="FF3300"/>
                            </a:solidFill>
                            <a:latin typeface="Arial" panose="020B0604020202020204" pitchFamily="34" charset="0"/>
                            <a:ea typeface="楷体_GB2312" pitchFamily="49" charset="-122"/>
                          </a:rPr>
                          <a:t>车间</a:t>
                        </a:r>
                      </a:p>
                    </p:txBody>
                  </p:sp>
                  <p:sp>
                    <p:nvSpPr>
                      <p:cNvPr id="90145" name="Line 32"/>
                      <p:cNvSpPr>
                        <a:spLocks noChangeShapeType="1"/>
                      </p:cNvSpPr>
                      <p:nvPr/>
                    </p:nvSpPr>
                    <p:spPr bwMode="auto">
                      <a:xfrm>
                        <a:off x="816" y="1776"/>
                        <a:ext cx="0" cy="81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90146" name="Line 33"/>
                      <p:cNvSpPr>
                        <a:spLocks noChangeShapeType="1"/>
                      </p:cNvSpPr>
                      <p:nvPr/>
                    </p:nvSpPr>
                    <p:spPr bwMode="auto">
                      <a:xfrm>
                        <a:off x="816" y="1776"/>
                        <a:ext cx="816"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90129" name="Group 34"/>
                    <p:cNvGrpSpPr>
                      <a:grpSpLocks/>
                    </p:cNvGrpSpPr>
                    <p:nvPr/>
                  </p:nvGrpSpPr>
                  <p:grpSpPr bwMode="auto">
                    <a:xfrm>
                      <a:off x="2208" y="2304"/>
                      <a:ext cx="1248" cy="768"/>
                      <a:chOff x="3984" y="1920"/>
                      <a:chExt cx="1584" cy="1056"/>
                    </a:xfrm>
                  </p:grpSpPr>
                  <p:sp>
                    <p:nvSpPr>
                      <p:cNvPr id="90142" name="Rectangle 35"/>
                      <p:cNvSpPr>
                        <a:spLocks noChangeArrowheads="1"/>
                      </p:cNvSpPr>
                      <p:nvPr/>
                    </p:nvSpPr>
                    <p:spPr bwMode="auto">
                      <a:xfrm>
                        <a:off x="3984" y="1920"/>
                        <a:ext cx="1584" cy="105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ndParaRPr>
                      </a:p>
                      <a:p>
                        <a:pPr eaLnBrk="1" hangingPunct="1"/>
                        <a:r>
                          <a:rPr kumimoji="1" lang="zh-CN" altLang="en-US" sz="3200" b="1">
                            <a:solidFill>
                              <a:srgbClr val="FF3300"/>
                            </a:solidFill>
                            <a:latin typeface="Arial" panose="020B0604020202020204" pitchFamily="34" charset="0"/>
                            <a:ea typeface="楷体_GB2312" pitchFamily="49" charset="-122"/>
                          </a:rPr>
                          <a:t>查阅库存帐</a:t>
                        </a:r>
                      </a:p>
                    </p:txBody>
                  </p:sp>
                  <p:sp>
                    <p:nvSpPr>
                      <p:cNvPr id="90143" name="Line 36"/>
                      <p:cNvSpPr>
                        <a:spLocks noChangeShapeType="1"/>
                      </p:cNvSpPr>
                      <p:nvPr/>
                    </p:nvSpPr>
                    <p:spPr bwMode="auto">
                      <a:xfrm>
                        <a:off x="3984" y="2256"/>
                        <a:ext cx="15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sp>
                  <p:nvSpPr>
                    <p:cNvPr id="90130" name="Line 37"/>
                    <p:cNvSpPr>
                      <a:spLocks noChangeShapeType="1"/>
                    </p:cNvSpPr>
                    <p:nvPr/>
                  </p:nvSpPr>
                  <p:spPr bwMode="auto">
                    <a:xfrm>
                      <a:off x="1344" y="1200"/>
                      <a:ext cx="768" cy="0"/>
                    </a:xfrm>
                    <a:prstGeom prst="line">
                      <a:avLst/>
                    </a:prstGeom>
                    <a:noFill/>
                    <a:ln w="127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0131" name="Line 38"/>
                    <p:cNvSpPr>
                      <a:spLocks noChangeShapeType="1"/>
                    </p:cNvSpPr>
                    <p:nvPr/>
                  </p:nvSpPr>
                  <p:spPr bwMode="auto">
                    <a:xfrm flipV="1">
                      <a:off x="2784" y="3072"/>
                      <a:ext cx="0" cy="576"/>
                    </a:xfrm>
                    <a:prstGeom prst="line">
                      <a:avLst/>
                    </a:prstGeom>
                    <a:noFill/>
                    <a:ln w="127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0132" name="Line 39"/>
                    <p:cNvSpPr>
                      <a:spLocks noChangeShapeType="1"/>
                    </p:cNvSpPr>
                    <p:nvPr/>
                  </p:nvSpPr>
                  <p:spPr bwMode="auto">
                    <a:xfrm flipV="1">
                      <a:off x="2736" y="480"/>
                      <a:ext cx="0" cy="288"/>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0133" name="Line 40"/>
                    <p:cNvSpPr>
                      <a:spLocks noChangeShapeType="1"/>
                    </p:cNvSpPr>
                    <p:nvPr/>
                  </p:nvSpPr>
                  <p:spPr bwMode="auto">
                    <a:xfrm flipH="1">
                      <a:off x="1008" y="480"/>
                      <a:ext cx="1728" cy="0"/>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0134" name="Line 41"/>
                    <p:cNvSpPr>
                      <a:spLocks noChangeShapeType="1"/>
                    </p:cNvSpPr>
                    <p:nvPr/>
                  </p:nvSpPr>
                  <p:spPr bwMode="auto">
                    <a:xfrm>
                      <a:off x="1008" y="480"/>
                      <a:ext cx="0" cy="288"/>
                    </a:xfrm>
                    <a:prstGeom prst="line">
                      <a:avLst/>
                    </a:prstGeom>
                    <a:noFill/>
                    <a:ln w="127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0135" name="Line 42"/>
                    <p:cNvSpPr>
                      <a:spLocks noChangeShapeType="1"/>
                    </p:cNvSpPr>
                    <p:nvPr/>
                  </p:nvSpPr>
                  <p:spPr bwMode="auto">
                    <a:xfrm flipH="1">
                      <a:off x="960" y="2688"/>
                      <a:ext cx="1248" cy="0"/>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0136" name="Line 43"/>
                    <p:cNvSpPr>
                      <a:spLocks noChangeShapeType="1"/>
                    </p:cNvSpPr>
                    <p:nvPr/>
                  </p:nvSpPr>
                  <p:spPr bwMode="auto">
                    <a:xfrm flipV="1">
                      <a:off x="960" y="1488"/>
                      <a:ext cx="0" cy="1200"/>
                    </a:xfrm>
                    <a:prstGeom prst="line">
                      <a:avLst/>
                    </a:prstGeom>
                    <a:noFill/>
                    <a:ln w="127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0137" name="Text Box 44"/>
                    <p:cNvSpPr txBox="1">
                      <a:spLocks noChangeArrowheads="1"/>
                    </p:cNvSpPr>
                    <p:nvPr/>
                  </p:nvSpPr>
                  <p:spPr bwMode="auto">
                    <a:xfrm>
                      <a:off x="1440" y="192"/>
                      <a:ext cx="1152" cy="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kumimoji="1" lang="zh-CN" altLang="en-US" sz="1800">
                          <a:solidFill>
                            <a:srgbClr val="6600FF"/>
                          </a:solidFill>
                          <a:latin typeface="Times New Roman" panose="02020603050405020304" pitchFamily="18" charset="0"/>
                        </a:rPr>
                        <a:t>未批准的领料单</a:t>
                      </a:r>
                    </a:p>
                  </p:txBody>
                </p:sp>
                <p:sp>
                  <p:nvSpPr>
                    <p:cNvPr id="90138" name="Text Box 45"/>
                    <p:cNvSpPr txBox="1">
                      <a:spLocks noChangeArrowheads="1"/>
                    </p:cNvSpPr>
                    <p:nvPr/>
                  </p:nvSpPr>
                  <p:spPr bwMode="auto">
                    <a:xfrm>
                      <a:off x="2512" y="1584"/>
                      <a:ext cx="800" cy="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vert="eaVert">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kumimoji="1" lang="zh-CN" altLang="en-US">
                          <a:solidFill>
                            <a:srgbClr val="6600FF"/>
                          </a:solidFill>
                          <a:latin typeface="Times New Roman" panose="02020603050405020304" pitchFamily="18" charset="0"/>
                        </a:rPr>
                        <a:t>已批准领料单</a:t>
                      </a:r>
                    </a:p>
                  </p:txBody>
                </p:sp>
                <p:sp>
                  <p:nvSpPr>
                    <p:cNvPr id="90139" name="Text Box 46"/>
                    <p:cNvSpPr txBox="1">
                      <a:spLocks noChangeArrowheads="1"/>
                    </p:cNvSpPr>
                    <p:nvPr/>
                  </p:nvSpPr>
                  <p:spPr bwMode="auto">
                    <a:xfrm>
                      <a:off x="3600" y="2352"/>
                      <a:ext cx="912" cy="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kumimoji="1" lang="zh-CN" altLang="en-US">
                          <a:solidFill>
                            <a:srgbClr val="6600FF"/>
                          </a:solidFill>
                          <a:latin typeface="Times New Roman" panose="02020603050405020304" pitchFamily="18" charset="0"/>
                        </a:rPr>
                        <a:t>缺货通知</a:t>
                      </a:r>
                    </a:p>
                  </p:txBody>
                </p:sp>
                <p:sp>
                  <p:nvSpPr>
                    <p:cNvPr id="90140" name="Text Box 47"/>
                    <p:cNvSpPr txBox="1">
                      <a:spLocks noChangeArrowheads="1"/>
                    </p:cNvSpPr>
                    <p:nvPr/>
                  </p:nvSpPr>
                  <p:spPr bwMode="auto">
                    <a:xfrm>
                      <a:off x="1056" y="2448"/>
                      <a:ext cx="720" cy="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kumimoji="1" lang="zh-CN" altLang="en-US" sz="1800">
                          <a:solidFill>
                            <a:srgbClr val="6600FF"/>
                          </a:solidFill>
                          <a:latin typeface="Times New Roman" panose="02020603050405020304" pitchFamily="18" charset="0"/>
                        </a:rPr>
                        <a:t>领料通知</a:t>
                      </a:r>
                    </a:p>
                  </p:txBody>
                </p:sp>
                <p:sp>
                  <p:nvSpPr>
                    <p:cNvPr id="90141" name="Text Box 48"/>
                    <p:cNvSpPr txBox="1">
                      <a:spLocks noChangeArrowheads="1"/>
                    </p:cNvSpPr>
                    <p:nvPr/>
                  </p:nvSpPr>
                  <p:spPr bwMode="auto">
                    <a:xfrm>
                      <a:off x="1488" y="864"/>
                      <a:ext cx="528" cy="2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kumimoji="1" lang="zh-CN" altLang="en-US" sz="1600">
                          <a:solidFill>
                            <a:srgbClr val="6600FF"/>
                          </a:solidFill>
                          <a:latin typeface="Times New Roman" panose="02020603050405020304" pitchFamily="18" charset="0"/>
                        </a:rPr>
                        <a:t>领料单</a:t>
                      </a:r>
                    </a:p>
                  </p:txBody>
                </p:sp>
              </p:grpSp>
            </p:grpSp>
            <p:sp>
              <p:nvSpPr>
                <p:cNvPr id="90122" name="Line 49"/>
                <p:cNvSpPr>
                  <a:spLocks noChangeShapeType="1"/>
                </p:cNvSpPr>
                <p:nvPr/>
              </p:nvSpPr>
              <p:spPr bwMode="auto">
                <a:xfrm flipH="1">
                  <a:off x="3360" y="1008"/>
                  <a:ext cx="672" cy="0"/>
                </a:xfrm>
                <a:prstGeom prst="line">
                  <a:avLst/>
                </a:prstGeom>
                <a:noFill/>
                <a:ln w="127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grpSp>
      </p:grpSp>
    </p:spTree>
    <p:extLst>
      <p:ext uri="{BB962C8B-B14F-4D97-AF65-F5344CB8AC3E}">
        <p14:creationId xmlns="" xmlns:p14="http://schemas.microsoft.com/office/powerpoint/2010/main" val="14553579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403350" y="765175"/>
            <a:ext cx="5473700" cy="784225"/>
          </a:xfrm>
        </p:spPr>
        <p:txBody>
          <a:bodyPr/>
          <a:lstStyle/>
          <a:p>
            <a:pPr eaLnBrk="1" hangingPunct="1"/>
            <a:r>
              <a:rPr lang="zh-CN" altLang="en-US" sz="3200" b="1" smtClean="0">
                <a:solidFill>
                  <a:srgbClr val="0000CC"/>
                </a:solidFill>
              </a:rPr>
              <a:t>练习题   画数据流程图</a:t>
            </a:r>
          </a:p>
        </p:txBody>
      </p:sp>
      <p:sp>
        <p:nvSpPr>
          <p:cNvPr id="91139" name="Rectangle 3"/>
          <p:cNvSpPr>
            <a:spLocks noGrp="1" noChangeArrowheads="1"/>
          </p:cNvSpPr>
          <p:nvPr>
            <p:ph idx="1"/>
          </p:nvPr>
        </p:nvSpPr>
        <p:spPr>
          <a:xfrm>
            <a:off x="684213" y="2565400"/>
            <a:ext cx="8070850" cy="4114800"/>
          </a:xfrm>
        </p:spPr>
        <p:txBody>
          <a:bodyPr/>
          <a:lstStyle/>
          <a:p>
            <a:pPr eaLnBrk="1" hangingPunct="1"/>
            <a:r>
              <a:rPr lang="zh-CN" altLang="en-US" smtClean="0">
                <a:solidFill>
                  <a:schemeClr val="folHlink"/>
                </a:solidFill>
                <a:latin typeface="隶书" panose="02010509060101010101" pitchFamily="49" charset="-122"/>
                <a:ea typeface="隶书" panose="02010509060101010101" pitchFamily="49" charset="-122"/>
              </a:rPr>
              <a:t>由需购置设备的部门填写申购表格</a:t>
            </a:r>
            <a:r>
              <a:rPr lang="en-US" altLang="zh-CN" smtClean="0">
                <a:solidFill>
                  <a:schemeClr val="folHlink"/>
                </a:solidFill>
                <a:latin typeface="隶书" panose="02010509060101010101" pitchFamily="49" charset="-122"/>
                <a:ea typeface="隶书" panose="02010509060101010101" pitchFamily="49" charset="-122"/>
              </a:rPr>
              <a:t>,</a:t>
            </a:r>
            <a:r>
              <a:rPr lang="zh-CN" altLang="en-US" smtClean="0">
                <a:solidFill>
                  <a:schemeClr val="folHlink"/>
                </a:solidFill>
                <a:latin typeface="隶书" panose="02010509060101010101" pitchFamily="49" charset="-122"/>
                <a:ea typeface="隶书" panose="02010509060101010101" pitchFamily="49" charset="-122"/>
              </a:rPr>
              <a:t>将此表格送交设备科</a:t>
            </a:r>
            <a:r>
              <a:rPr lang="en-US" altLang="zh-CN" smtClean="0">
                <a:solidFill>
                  <a:schemeClr val="folHlink"/>
                </a:solidFill>
                <a:latin typeface="隶书" panose="02010509060101010101" pitchFamily="49" charset="-122"/>
                <a:ea typeface="隶书" panose="02010509060101010101" pitchFamily="49" charset="-122"/>
              </a:rPr>
              <a:t>,</a:t>
            </a:r>
            <a:r>
              <a:rPr lang="zh-CN" altLang="en-US" smtClean="0">
                <a:solidFill>
                  <a:schemeClr val="folHlink"/>
                </a:solidFill>
                <a:latin typeface="隶书" panose="02010509060101010101" pitchFamily="49" charset="-122"/>
                <a:ea typeface="隶书" panose="02010509060101010101" pitchFamily="49" charset="-122"/>
              </a:rPr>
              <a:t>设备科填写预算表格送财务处</a:t>
            </a:r>
            <a:r>
              <a:rPr lang="en-US" altLang="zh-CN" smtClean="0">
                <a:solidFill>
                  <a:schemeClr val="folHlink"/>
                </a:solidFill>
                <a:latin typeface="隶书" panose="02010509060101010101" pitchFamily="49" charset="-122"/>
                <a:ea typeface="隶书" panose="02010509060101010101" pitchFamily="49" charset="-122"/>
              </a:rPr>
              <a:t>,</a:t>
            </a:r>
            <a:r>
              <a:rPr lang="zh-CN" altLang="en-US" smtClean="0">
                <a:solidFill>
                  <a:schemeClr val="folHlink"/>
                </a:solidFill>
                <a:latin typeface="隶书" panose="02010509060101010101" pitchFamily="49" charset="-122"/>
                <a:ea typeface="隶书" panose="02010509060101010101" pitchFamily="49" charset="-122"/>
              </a:rPr>
              <a:t>财务处核对后</a:t>
            </a:r>
            <a:r>
              <a:rPr lang="en-US" altLang="zh-CN" smtClean="0">
                <a:solidFill>
                  <a:schemeClr val="folHlink"/>
                </a:solidFill>
                <a:latin typeface="隶书" panose="02010509060101010101" pitchFamily="49" charset="-122"/>
                <a:ea typeface="隶书" panose="02010509060101010101" pitchFamily="49" charset="-122"/>
              </a:rPr>
              <a:t>,</a:t>
            </a:r>
            <a:r>
              <a:rPr lang="zh-CN" altLang="en-US" smtClean="0">
                <a:solidFill>
                  <a:schemeClr val="folHlink"/>
                </a:solidFill>
                <a:latin typeface="隶书" panose="02010509060101010101" pitchFamily="49" charset="-122"/>
                <a:ea typeface="隶书" panose="02010509060101010101" pitchFamily="49" charset="-122"/>
              </a:rPr>
              <a:t>将资金返回设备科</a:t>
            </a:r>
            <a:r>
              <a:rPr lang="en-US" altLang="zh-CN" smtClean="0">
                <a:solidFill>
                  <a:schemeClr val="folHlink"/>
                </a:solidFill>
                <a:latin typeface="隶书" panose="02010509060101010101" pitchFamily="49" charset="-122"/>
                <a:ea typeface="隶书" panose="02010509060101010101" pitchFamily="49" charset="-122"/>
              </a:rPr>
              <a:t>,</a:t>
            </a:r>
            <a:r>
              <a:rPr lang="zh-CN" altLang="en-US" smtClean="0">
                <a:solidFill>
                  <a:schemeClr val="folHlink"/>
                </a:solidFill>
                <a:latin typeface="隶书" panose="02010509060101010101" pitchFamily="49" charset="-122"/>
                <a:ea typeface="隶书" panose="02010509060101010101" pitchFamily="49" charset="-122"/>
              </a:rPr>
              <a:t>设备科利用资金购买设备</a:t>
            </a:r>
            <a:r>
              <a:rPr lang="en-US" altLang="zh-CN" smtClean="0">
                <a:solidFill>
                  <a:schemeClr val="folHlink"/>
                </a:solidFill>
                <a:latin typeface="隶书" panose="02010509060101010101" pitchFamily="49" charset="-122"/>
                <a:ea typeface="隶书" panose="02010509060101010101" pitchFamily="49" charset="-122"/>
              </a:rPr>
              <a:t>,</a:t>
            </a:r>
            <a:r>
              <a:rPr lang="zh-CN" altLang="en-US" smtClean="0">
                <a:solidFill>
                  <a:schemeClr val="folHlink"/>
                </a:solidFill>
                <a:latin typeface="隶书" panose="02010509060101010101" pitchFamily="49" charset="-122"/>
                <a:ea typeface="隶书" panose="02010509060101010101" pitchFamily="49" charset="-122"/>
              </a:rPr>
              <a:t>购得设备送需购设备的部门</a:t>
            </a:r>
            <a:r>
              <a:rPr lang="en-US" altLang="zh-CN" smtClean="0">
                <a:solidFill>
                  <a:schemeClr val="folHlink"/>
                </a:solidFill>
                <a:latin typeface="隶书" panose="02010509060101010101" pitchFamily="49" charset="-122"/>
                <a:ea typeface="隶书" panose="02010509060101010101" pitchFamily="49" charset="-122"/>
              </a:rPr>
              <a:t>,</a:t>
            </a:r>
            <a:r>
              <a:rPr lang="zh-CN" altLang="en-US" smtClean="0">
                <a:solidFill>
                  <a:schemeClr val="folHlink"/>
                </a:solidFill>
                <a:latin typeface="隶书" panose="02010509060101010101" pitchFamily="49" charset="-122"/>
                <a:ea typeface="隶书" panose="02010509060101010101" pitchFamily="49" charset="-122"/>
              </a:rPr>
              <a:t>将收据送财务处。</a:t>
            </a:r>
          </a:p>
        </p:txBody>
      </p:sp>
    </p:spTree>
    <p:extLst>
      <p:ext uri="{BB962C8B-B14F-4D97-AF65-F5344CB8AC3E}">
        <p14:creationId xmlns="" xmlns:p14="http://schemas.microsoft.com/office/powerpoint/2010/main" val="163123450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idx="1"/>
          </p:nvPr>
        </p:nvSpPr>
        <p:spPr>
          <a:xfrm>
            <a:off x="1066800" y="609600"/>
            <a:ext cx="7620000" cy="5257800"/>
          </a:xfrm>
        </p:spPr>
        <p:txBody>
          <a:bodyPr/>
          <a:lstStyle/>
          <a:p>
            <a:pPr eaLnBrk="1" hangingPunct="1"/>
            <a:endParaRPr lang="en-US" altLang="zh-CN" dirty="0" smtClean="0"/>
          </a:p>
          <a:p>
            <a:pPr eaLnBrk="1" hangingPunct="1"/>
            <a:endParaRPr lang="en-US" altLang="zh-CN" dirty="0" smtClean="0"/>
          </a:p>
        </p:txBody>
      </p:sp>
      <p:sp>
        <p:nvSpPr>
          <p:cNvPr id="92163" name="Line 4"/>
          <p:cNvSpPr>
            <a:spLocks noChangeShapeType="1"/>
          </p:cNvSpPr>
          <p:nvPr/>
        </p:nvSpPr>
        <p:spPr bwMode="auto">
          <a:xfrm>
            <a:off x="2162175" y="2535238"/>
            <a:ext cx="1219200" cy="0"/>
          </a:xfrm>
          <a:prstGeom prst="line">
            <a:avLst/>
          </a:prstGeom>
          <a:noFill/>
          <a:ln w="127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92164" name="Group 5"/>
          <p:cNvGrpSpPr>
            <a:grpSpLocks/>
          </p:cNvGrpSpPr>
          <p:nvPr/>
        </p:nvGrpSpPr>
        <p:grpSpPr bwMode="auto">
          <a:xfrm>
            <a:off x="609600" y="990600"/>
            <a:ext cx="7848600" cy="4953000"/>
            <a:chOff x="384" y="192"/>
            <a:chExt cx="4944" cy="3504"/>
          </a:xfrm>
        </p:grpSpPr>
        <p:sp>
          <p:nvSpPr>
            <p:cNvPr id="92167" name="Line 6"/>
            <p:cNvSpPr>
              <a:spLocks noChangeShapeType="1"/>
            </p:cNvSpPr>
            <p:nvPr/>
          </p:nvSpPr>
          <p:spPr bwMode="auto">
            <a:xfrm>
              <a:off x="2736" y="1536"/>
              <a:ext cx="0" cy="1296"/>
            </a:xfrm>
            <a:prstGeom prst="line">
              <a:avLst/>
            </a:prstGeom>
            <a:noFill/>
            <a:ln w="127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168" name="Line 7"/>
            <p:cNvSpPr>
              <a:spLocks noChangeShapeType="1"/>
            </p:cNvSpPr>
            <p:nvPr/>
          </p:nvSpPr>
          <p:spPr bwMode="auto">
            <a:xfrm flipV="1">
              <a:off x="3360" y="2160"/>
              <a:ext cx="624" cy="624"/>
            </a:xfrm>
            <a:prstGeom prst="line">
              <a:avLst/>
            </a:prstGeom>
            <a:noFill/>
            <a:ln w="127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92169" name="Group 8"/>
            <p:cNvGrpSpPr>
              <a:grpSpLocks/>
            </p:cNvGrpSpPr>
            <p:nvPr/>
          </p:nvGrpSpPr>
          <p:grpSpPr bwMode="auto">
            <a:xfrm>
              <a:off x="4272" y="192"/>
              <a:ext cx="960" cy="672"/>
              <a:chOff x="816" y="1776"/>
              <a:chExt cx="1248" cy="1056"/>
            </a:xfrm>
          </p:grpSpPr>
          <p:sp>
            <p:nvSpPr>
              <p:cNvPr id="92196" name="Rectangle 9"/>
              <p:cNvSpPr>
                <a:spLocks noChangeArrowheads="1"/>
              </p:cNvSpPr>
              <p:nvPr/>
            </p:nvSpPr>
            <p:spPr bwMode="auto">
              <a:xfrm>
                <a:off x="960" y="1920"/>
                <a:ext cx="1104" cy="91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FF3300"/>
                    </a:solidFill>
                    <a:latin typeface="Arial" panose="020B0604020202020204" pitchFamily="34" charset="0"/>
                    <a:ea typeface="隶书" panose="02010509060101010101" pitchFamily="49" charset="-122"/>
                  </a:rPr>
                  <a:t>供货</a:t>
                </a:r>
              </a:p>
              <a:p>
                <a:pPr eaLnBrk="1" hangingPunct="1"/>
                <a:r>
                  <a:rPr kumimoji="1" lang="zh-CN" altLang="en-US" b="1">
                    <a:solidFill>
                      <a:srgbClr val="FF3300"/>
                    </a:solidFill>
                    <a:latin typeface="Arial" panose="020B0604020202020204" pitchFamily="34" charset="0"/>
                    <a:ea typeface="隶书" panose="02010509060101010101" pitchFamily="49" charset="-122"/>
                  </a:rPr>
                  <a:t>单位</a:t>
                </a:r>
              </a:p>
            </p:txBody>
          </p:sp>
          <p:sp>
            <p:nvSpPr>
              <p:cNvPr id="92197" name="Line 10"/>
              <p:cNvSpPr>
                <a:spLocks noChangeShapeType="1"/>
              </p:cNvSpPr>
              <p:nvPr/>
            </p:nvSpPr>
            <p:spPr bwMode="auto">
              <a:xfrm>
                <a:off x="816" y="1776"/>
                <a:ext cx="0" cy="81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92198" name="Line 11"/>
              <p:cNvSpPr>
                <a:spLocks noChangeShapeType="1"/>
              </p:cNvSpPr>
              <p:nvPr/>
            </p:nvSpPr>
            <p:spPr bwMode="auto">
              <a:xfrm>
                <a:off x="816" y="1776"/>
                <a:ext cx="816"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92170" name="Group 12"/>
            <p:cNvGrpSpPr>
              <a:grpSpLocks/>
            </p:cNvGrpSpPr>
            <p:nvPr/>
          </p:nvGrpSpPr>
          <p:grpSpPr bwMode="auto">
            <a:xfrm>
              <a:off x="2160" y="768"/>
              <a:ext cx="1248" cy="768"/>
              <a:chOff x="3984" y="1920"/>
              <a:chExt cx="1584" cy="1056"/>
            </a:xfrm>
          </p:grpSpPr>
          <p:sp>
            <p:nvSpPr>
              <p:cNvPr id="92194" name="Rectangle 13"/>
              <p:cNvSpPr>
                <a:spLocks noChangeArrowheads="1"/>
              </p:cNvSpPr>
              <p:nvPr/>
            </p:nvSpPr>
            <p:spPr bwMode="auto">
              <a:xfrm>
                <a:off x="3984" y="1920"/>
                <a:ext cx="1584" cy="105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a typeface="隶书" panose="02010509060101010101" pitchFamily="49" charset="-122"/>
                </a:endParaRPr>
              </a:p>
              <a:p>
                <a:pPr eaLnBrk="1" hangingPunct="1"/>
                <a:r>
                  <a:rPr kumimoji="1" lang="zh-CN" altLang="en-US" b="1">
                    <a:solidFill>
                      <a:srgbClr val="FF3300"/>
                    </a:solidFill>
                    <a:latin typeface="Arial" panose="020B0604020202020204" pitchFamily="34" charset="0"/>
                    <a:ea typeface="隶书" panose="02010509060101010101" pitchFamily="49" charset="-122"/>
                  </a:rPr>
                  <a:t>设备预</a:t>
                </a:r>
              </a:p>
              <a:p>
                <a:pPr eaLnBrk="1" hangingPunct="1"/>
                <a:r>
                  <a:rPr kumimoji="1" lang="zh-CN" altLang="en-US" b="1">
                    <a:solidFill>
                      <a:srgbClr val="FF3300"/>
                    </a:solidFill>
                    <a:latin typeface="Arial" panose="020B0604020202020204" pitchFamily="34" charset="0"/>
                    <a:ea typeface="隶书" panose="02010509060101010101" pitchFamily="49" charset="-122"/>
                  </a:rPr>
                  <a:t>算处理</a:t>
                </a:r>
              </a:p>
            </p:txBody>
          </p:sp>
          <p:sp>
            <p:nvSpPr>
              <p:cNvPr id="92195" name="Line 14"/>
              <p:cNvSpPr>
                <a:spLocks noChangeShapeType="1"/>
              </p:cNvSpPr>
              <p:nvPr/>
            </p:nvSpPr>
            <p:spPr bwMode="auto">
              <a:xfrm>
                <a:off x="3984" y="2256"/>
                <a:ext cx="15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92171" name="Group 15"/>
            <p:cNvGrpSpPr>
              <a:grpSpLocks/>
            </p:cNvGrpSpPr>
            <p:nvPr/>
          </p:nvGrpSpPr>
          <p:grpSpPr bwMode="auto">
            <a:xfrm>
              <a:off x="384" y="816"/>
              <a:ext cx="960" cy="672"/>
              <a:chOff x="816" y="1776"/>
              <a:chExt cx="1248" cy="1056"/>
            </a:xfrm>
          </p:grpSpPr>
          <p:sp>
            <p:nvSpPr>
              <p:cNvPr id="92191" name="Rectangle 16"/>
              <p:cNvSpPr>
                <a:spLocks noChangeArrowheads="1"/>
              </p:cNvSpPr>
              <p:nvPr/>
            </p:nvSpPr>
            <p:spPr bwMode="auto">
              <a:xfrm>
                <a:off x="960" y="1920"/>
                <a:ext cx="1104" cy="91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800" b="1">
                    <a:solidFill>
                      <a:srgbClr val="FF3300"/>
                    </a:solidFill>
                    <a:latin typeface="Arial" panose="020B0604020202020204" pitchFamily="34" charset="0"/>
                    <a:ea typeface="隶书" panose="02010509060101010101" pitchFamily="49" charset="-122"/>
                  </a:rPr>
                  <a:t>设备购</a:t>
                </a:r>
              </a:p>
              <a:p>
                <a:pPr eaLnBrk="1" hangingPunct="1"/>
                <a:r>
                  <a:rPr kumimoji="1" lang="zh-CN" altLang="en-US" sz="1800" b="1">
                    <a:solidFill>
                      <a:srgbClr val="FF3300"/>
                    </a:solidFill>
                    <a:latin typeface="Arial" panose="020B0604020202020204" pitchFamily="34" charset="0"/>
                    <a:ea typeface="隶书" panose="02010509060101010101" pitchFamily="49" charset="-122"/>
                  </a:rPr>
                  <a:t>置部门</a:t>
                </a:r>
              </a:p>
            </p:txBody>
          </p:sp>
          <p:sp>
            <p:nvSpPr>
              <p:cNvPr id="92192" name="Line 17"/>
              <p:cNvSpPr>
                <a:spLocks noChangeShapeType="1"/>
              </p:cNvSpPr>
              <p:nvPr/>
            </p:nvSpPr>
            <p:spPr bwMode="auto">
              <a:xfrm>
                <a:off x="816" y="1776"/>
                <a:ext cx="0" cy="81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92193" name="Line 18"/>
              <p:cNvSpPr>
                <a:spLocks noChangeShapeType="1"/>
              </p:cNvSpPr>
              <p:nvPr/>
            </p:nvSpPr>
            <p:spPr bwMode="auto">
              <a:xfrm>
                <a:off x="816" y="1776"/>
                <a:ext cx="816"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92172" name="Group 19"/>
            <p:cNvGrpSpPr>
              <a:grpSpLocks/>
            </p:cNvGrpSpPr>
            <p:nvPr/>
          </p:nvGrpSpPr>
          <p:grpSpPr bwMode="auto">
            <a:xfrm>
              <a:off x="2112" y="2832"/>
              <a:ext cx="1248" cy="768"/>
              <a:chOff x="3984" y="1920"/>
              <a:chExt cx="1584" cy="1056"/>
            </a:xfrm>
          </p:grpSpPr>
          <p:sp>
            <p:nvSpPr>
              <p:cNvPr id="92189" name="Rectangle 20"/>
              <p:cNvSpPr>
                <a:spLocks noChangeArrowheads="1"/>
              </p:cNvSpPr>
              <p:nvPr/>
            </p:nvSpPr>
            <p:spPr bwMode="auto">
              <a:xfrm>
                <a:off x="3984" y="1920"/>
                <a:ext cx="1584" cy="105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a typeface="隶书" panose="02010509060101010101" pitchFamily="49" charset="-122"/>
                </a:endParaRPr>
              </a:p>
              <a:p>
                <a:pPr eaLnBrk="1" hangingPunct="1"/>
                <a:r>
                  <a:rPr kumimoji="1" lang="zh-CN" altLang="en-US" b="1">
                    <a:solidFill>
                      <a:srgbClr val="FF3300"/>
                    </a:solidFill>
                    <a:latin typeface="Arial" panose="020B0604020202020204" pitchFamily="34" charset="0"/>
                    <a:ea typeface="隶书" panose="02010509060101010101" pitchFamily="49" charset="-122"/>
                  </a:rPr>
                  <a:t>财务核</a:t>
                </a:r>
              </a:p>
              <a:p>
                <a:pPr eaLnBrk="1" hangingPunct="1"/>
                <a:r>
                  <a:rPr kumimoji="1" lang="zh-CN" altLang="en-US" b="1">
                    <a:solidFill>
                      <a:srgbClr val="FF3300"/>
                    </a:solidFill>
                    <a:latin typeface="Arial" panose="020B0604020202020204" pitchFamily="34" charset="0"/>
                    <a:ea typeface="隶书" panose="02010509060101010101" pitchFamily="49" charset="-122"/>
                  </a:rPr>
                  <a:t>对处理</a:t>
                </a:r>
              </a:p>
            </p:txBody>
          </p:sp>
          <p:sp>
            <p:nvSpPr>
              <p:cNvPr id="92190" name="Line 21"/>
              <p:cNvSpPr>
                <a:spLocks noChangeShapeType="1"/>
              </p:cNvSpPr>
              <p:nvPr/>
            </p:nvSpPr>
            <p:spPr bwMode="auto">
              <a:xfrm>
                <a:off x="3984" y="2256"/>
                <a:ext cx="15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sp>
          <p:nvSpPr>
            <p:cNvPr id="92173" name="Line 22"/>
            <p:cNvSpPr>
              <a:spLocks noChangeShapeType="1"/>
            </p:cNvSpPr>
            <p:nvPr/>
          </p:nvSpPr>
          <p:spPr bwMode="auto">
            <a:xfrm flipH="1">
              <a:off x="1008" y="480"/>
              <a:ext cx="3216" cy="0"/>
            </a:xfrm>
            <a:prstGeom prst="line">
              <a:avLst/>
            </a:prstGeom>
            <a:noFill/>
            <a:ln w="12700" cap="sq">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92174" name="Line 23"/>
            <p:cNvSpPr>
              <a:spLocks noChangeShapeType="1"/>
            </p:cNvSpPr>
            <p:nvPr/>
          </p:nvSpPr>
          <p:spPr bwMode="auto">
            <a:xfrm>
              <a:off x="1008" y="480"/>
              <a:ext cx="0" cy="288"/>
            </a:xfrm>
            <a:prstGeom prst="line">
              <a:avLst/>
            </a:prstGeom>
            <a:noFill/>
            <a:ln w="12700" cap="sq">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92175" name="Text Box 24"/>
            <p:cNvSpPr txBox="1">
              <a:spLocks noChangeArrowheads="1"/>
            </p:cNvSpPr>
            <p:nvPr/>
          </p:nvSpPr>
          <p:spPr bwMode="auto">
            <a:xfrm>
              <a:off x="1440" y="192"/>
              <a:ext cx="1152" cy="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kumimoji="1" lang="zh-CN" altLang="en-US">
                  <a:solidFill>
                    <a:srgbClr val="6600FF"/>
                  </a:solidFill>
                  <a:latin typeface="Times New Roman" panose="02020603050405020304" pitchFamily="18" charset="0"/>
                  <a:ea typeface="隶书" panose="02010509060101010101" pitchFamily="49" charset="-122"/>
                </a:rPr>
                <a:t>设备</a:t>
              </a:r>
            </a:p>
          </p:txBody>
        </p:sp>
        <p:sp>
          <p:nvSpPr>
            <p:cNvPr id="92176" name="Text Box 25"/>
            <p:cNvSpPr txBox="1">
              <a:spLocks noChangeArrowheads="1"/>
            </p:cNvSpPr>
            <p:nvPr/>
          </p:nvSpPr>
          <p:spPr bwMode="auto">
            <a:xfrm>
              <a:off x="2448" y="1968"/>
              <a:ext cx="576" cy="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vert="eaVert">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kumimoji="1" lang="zh-CN" altLang="en-US">
                  <a:solidFill>
                    <a:srgbClr val="6600FF"/>
                  </a:solidFill>
                  <a:latin typeface="Times New Roman" panose="02020603050405020304" pitchFamily="18" charset="0"/>
                  <a:ea typeface="隶书" panose="02010509060101010101" pitchFamily="49" charset="-122"/>
                </a:rPr>
                <a:t>预算表格</a:t>
              </a:r>
            </a:p>
          </p:txBody>
        </p:sp>
        <p:sp>
          <p:nvSpPr>
            <p:cNvPr id="92177" name="Text Box 26"/>
            <p:cNvSpPr txBox="1">
              <a:spLocks noChangeArrowheads="1"/>
            </p:cNvSpPr>
            <p:nvPr/>
          </p:nvSpPr>
          <p:spPr bwMode="auto">
            <a:xfrm>
              <a:off x="3360" y="2351"/>
              <a:ext cx="624" cy="3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kumimoji="1" lang="zh-CN" altLang="en-US">
                  <a:solidFill>
                    <a:srgbClr val="6600FF"/>
                  </a:solidFill>
                  <a:latin typeface="Times New Roman" panose="02020603050405020304" pitchFamily="18" charset="0"/>
                  <a:ea typeface="隶书" panose="02010509060101010101" pitchFamily="49" charset="-122"/>
                </a:rPr>
                <a:t>资金</a:t>
              </a:r>
            </a:p>
          </p:txBody>
        </p:sp>
        <p:sp>
          <p:nvSpPr>
            <p:cNvPr id="92178" name="Text Box 27"/>
            <p:cNvSpPr txBox="1">
              <a:spLocks noChangeArrowheads="1"/>
            </p:cNvSpPr>
            <p:nvPr/>
          </p:nvSpPr>
          <p:spPr bwMode="auto">
            <a:xfrm>
              <a:off x="1488" y="960"/>
              <a:ext cx="528" cy="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kumimoji="1" lang="zh-CN" altLang="en-US" sz="1800">
                  <a:solidFill>
                    <a:srgbClr val="6600FF"/>
                  </a:solidFill>
                  <a:latin typeface="Times New Roman" panose="02020603050405020304" pitchFamily="18" charset="0"/>
                  <a:ea typeface="隶书" panose="02010509060101010101" pitchFamily="49" charset="-122"/>
                </a:rPr>
                <a:t>审购</a:t>
              </a:r>
            </a:p>
            <a:p>
              <a:pPr eaLnBrk="1" hangingPunct="1">
                <a:spcBef>
                  <a:spcPct val="50000"/>
                </a:spcBef>
              </a:pPr>
              <a:r>
                <a:rPr kumimoji="1" lang="zh-CN" altLang="en-US" sz="1800">
                  <a:solidFill>
                    <a:srgbClr val="6600FF"/>
                  </a:solidFill>
                  <a:latin typeface="Times New Roman" panose="02020603050405020304" pitchFamily="18" charset="0"/>
                  <a:ea typeface="隶书" panose="02010509060101010101" pitchFamily="49" charset="-122"/>
                </a:rPr>
                <a:t>表格</a:t>
              </a:r>
            </a:p>
          </p:txBody>
        </p:sp>
        <p:grpSp>
          <p:nvGrpSpPr>
            <p:cNvPr id="92179" name="Group 28"/>
            <p:cNvGrpSpPr>
              <a:grpSpLocks/>
            </p:cNvGrpSpPr>
            <p:nvPr/>
          </p:nvGrpSpPr>
          <p:grpSpPr bwMode="auto">
            <a:xfrm>
              <a:off x="4368" y="3024"/>
              <a:ext cx="960" cy="672"/>
              <a:chOff x="816" y="1776"/>
              <a:chExt cx="1248" cy="1056"/>
            </a:xfrm>
          </p:grpSpPr>
          <p:sp>
            <p:nvSpPr>
              <p:cNvPr id="92186" name="Rectangle 29"/>
              <p:cNvSpPr>
                <a:spLocks noChangeArrowheads="1"/>
              </p:cNvSpPr>
              <p:nvPr/>
            </p:nvSpPr>
            <p:spPr bwMode="auto">
              <a:xfrm>
                <a:off x="960" y="1920"/>
                <a:ext cx="1104" cy="91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FF3300"/>
                    </a:solidFill>
                    <a:latin typeface="Arial" panose="020B0604020202020204" pitchFamily="34" charset="0"/>
                    <a:ea typeface="隶书" panose="02010509060101010101" pitchFamily="49" charset="-122"/>
                  </a:rPr>
                  <a:t>财务</a:t>
                </a:r>
                <a:r>
                  <a:rPr kumimoji="1" lang="zh-CN" altLang="en-US" sz="3200" b="1">
                    <a:solidFill>
                      <a:srgbClr val="FF3300"/>
                    </a:solidFill>
                    <a:latin typeface="Arial" panose="020B0604020202020204" pitchFamily="34" charset="0"/>
                    <a:ea typeface="隶书" panose="02010509060101010101" pitchFamily="49" charset="-122"/>
                  </a:rPr>
                  <a:t>处</a:t>
                </a:r>
              </a:p>
            </p:txBody>
          </p:sp>
          <p:sp>
            <p:nvSpPr>
              <p:cNvPr id="92187" name="Line 30"/>
              <p:cNvSpPr>
                <a:spLocks noChangeShapeType="1"/>
              </p:cNvSpPr>
              <p:nvPr/>
            </p:nvSpPr>
            <p:spPr bwMode="auto">
              <a:xfrm>
                <a:off x="816" y="1776"/>
                <a:ext cx="0" cy="81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92188" name="Line 31"/>
              <p:cNvSpPr>
                <a:spLocks noChangeShapeType="1"/>
              </p:cNvSpPr>
              <p:nvPr/>
            </p:nvSpPr>
            <p:spPr bwMode="auto">
              <a:xfrm>
                <a:off x="816" y="1776"/>
                <a:ext cx="816"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grpSp>
          <p:nvGrpSpPr>
            <p:cNvPr id="92180" name="Group 32"/>
            <p:cNvGrpSpPr>
              <a:grpSpLocks/>
            </p:cNvGrpSpPr>
            <p:nvPr/>
          </p:nvGrpSpPr>
          <p:grpSpPr bwMode="auto">
            <a:xfrm>
              <a:off x="4032" y="1344"/>
              <a:ext cx="1248" cy="768"/>
              <a:chOff x="3984" y="1920"/>
              <a:chExt cx="1584" cy="1056"/>
            </a:xfrm>
          </p:grpSpPr>
          <p:sp>
            <p:nvSpPr>
              <p:cNvPr id="92184" name="Rectangle 33"/>
              <p:cNvSpPr>
                <a:spLocks noChangeArrowheads="1"/>
              </p:cNvSpPr>
              <p:nvPr/>
            </p:nvSpPr>
            <p:spPr bwMode="auto">
              <a:xfrm>
                <a:off x="3984" y="1920"/>
                <a:ext cx="1584" cy="105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en-US" altLang="zh-CN">
                  <a:latin typeface="Arial" panose="020B0604020202020204" pitchFamily="34" charset="0"/>
                  <a:ea typeface="隶书" panose="02010509060101010101" pitchFamily="49" charset="-122"/>
                </a:endParaRPr>
              </a:p>
              <a:p>
                <a:pPr eaLnBrk="1" hangingPunct="1"/>
                <a:r>
                  <a:rPr kumimoji="1" lang="zh-CN" altLang="en-US" b="1">
                    <a:solidFill>
                      <a:srgbClr val="FF3300"/>
                    </a:solidFill>
                    <a:latin typeface="Arial" panose="020B0604020202020204" pitchFamily="34" charset="0"/>
                    <a:ea typeface="隶书" panose="02010509060101010101" pitchFamily="49" charset="-122"/>
                  </a:rPr>
                  <a:t>采购处理</a:t>
                </a:r>
              </a:p>
            </p:txBody>
          </p:sp>
          <p:sp>
            <p:nvSpPr>
              <p:cNvPr id="92185" name="Line 34"/>
              <p:cNvSpPr>
                <a:spLocks noChangeShapeType="1"/>
              </p:cNvSpPr>
              <p:nvPr/>
            </p:nvSpPr>
            <p:spPr bwMode="auto">
              <a:xfrm>
                <a:off x="3984" y="2256"/>
                <a:ext cx="158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grpSp>
        <p:sp>
          <p:nvSpPr>
            <p:cNvPr id="92181" name="Line 35"/>
            <p:cNvSpPr>
              <a:spLocks noChangeShapeType="1"/>
            </p:cNvSpPr>
            <p:nvPr/>
          </p:nvSpPr>
          <p:spPr bwMode="auto">
            <a:xfrm>
              <a:off x="4944" y="2160"/>
              <a:ext cx="0" cy="81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92182" name="Text Box 36"/>
            <p:cNvSpPr txBox="1">
              <a:spLocks noChangeArrowheads="1"/>
            </p:cNvSpPr>
            <p:nvPr/>
          </p:nvSpPr>
          <p:spPr bwMode="auto">
            <a:xfrm>
              <a:off x="4608" y="2401"/>
              <a:ext cx="624" cy="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kumimoji="1" lang="zh-CN" altLang="en-US">
                  <a:solidFill>
                    <a:srgbClr val="6600FF"/>
                  </a:solidFill>
                  <a:latin typeface="Times New Roman" panose="02020603050405020304" pitchFamily="18" charset="0"/>
                  <a:ea typeface="隶书" panose="02010509060101010101" pitchFamily="49" charset="-122"/>
                </a:rPr>
                <a:t>收据</a:t>
              </a:r>
            </a:p>
          </p:txBody>
        </p:sp>
        <p:sp>
          <p:nvSpPr>
            <p:cNvPr id="92183" name="Line 37"/>
            <p:cNvSpPr>
              <a:spLocks noChangeShapeType="1"/>
            </p:cNvSpPr>
            <p:nvPr/>
          </p:nvSpPr>
          <p:spPr bwMode="auto">
            <a:xfrm flipV="1">
              <a:off x="4800" y="864"/>
              <a:ext cx="0" cy="4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grpSp>
      <p:sp>
        <p:nvSpPr>
          <p:cNvPr id="92165" name="Rectangle 38"/>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Arial" panose="020B0604020202020204" pitchFamily="34" charset="0"/>
                <a:sym typeface="Wingdings 3" panose="05040102010807070707" pitchFamily="18" charset="2"/>
                <a:hlinkClick r:id="rId2" action="ppaction://hlinksldjump"/>
              </a:rPr>
              <a:t></a:t>
            </a:r>
            <a:endParaRPr lang="en-US" altLang="zh-CN" sz="2000">
              <a:solidFill>
                <a:srgbClr val="FF3300"/>
              </a:solidFill>
              <a:latin typeface="Times New Roman" panose="02020603050405020304" pitchFamily="18" charset="0"/>
              <a:sym typeface="Wingdings 3" panose="05040102010807070707" pitchFamily="18" charset="2"/>
            </a:endParaRPr>
          </a:p>
        </p:txBody>
      </p:sp>
    </p:spTree>
    <p:extLst>
      <p:ext uri="{BB962C8B-B14F-4D97-AF65-F5344CB8AC3E}">
        <p14:creationId xmlns="" xmlns:p14="http://schemas.microsoft.com/office/powerpoint/2010/main" val="168707234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331913" y="836613"/>
            <a:ext cx="5619750" cy="747712"/>
          </a:xfrm>
        </p:spPr>
        <p:txBody>
          <a:bodyPr/>
          <a:lstStyle/>
          <a:p>
            <a:pPr eaLnBrk="1" hangingPunct="1"/>
            <a:r>
              <a:rPr lang="en-US" altLang="zh-CN" sz="3200" b="1" dirty="0" smtClean="0">
                <a:latin typeface="楷体_GB2312" pitchFamily="49" charset="-122"/>
                <a:ea typeface="楷体_GB2312" pitchFamily="49" charset="-122"/>
              </a:rPr>
              <a:t>⑸ </a:t>
            </a:r>
            <a:r>
              <a:rPr lang="zh-CN" altLang="en-US" sz="3200" b="1" dirty="0" smtClean="0">
                <a:solidFill>
                  <a:schemeClr val="tx1"/>
                </a:solidFill>
                <a:latin typeface="楷体_GB2312" pitchFamily="49" charset="-122"/>
                <a:ea typeface="楷体_GB2312" pitchFamily="49" charset="-122"/>
              </a:rPr>
              <a:t>绘制</a:t>
            </a:r>
            <a:r>
              <a:rPr lang="en-US" altLang="zh-CN" sz="3200" b="1" dirty="0" smtClean="0">
                <a:solidFill>
                  <a:schemeClr val="tx1"/>
                </a:solidFill>
                <a:latin typeface="楷体_GB2312" pitchFamily="49" charset="-122"/>
                <a:ea typeface="楷体_GB2312" pitchFamily="49" charset="-122"/>
              </a:rPr>
              <a:t>DFD</a:t>
            </a:r>
            <a:r>
              <a:rPr lang="zh-CN" altLang="en-US" sz="3200" b="1" dirty="0" smtClean="0">
                <a:solidFill>
                  <a:schemeClr val="tx1"/>
                </a:solidFill>
                <a:latin typeface="楷体_GB2312" pitchFamily="49" charset="-122"/>
                <a:ea typeface="楷体_GB2312" pitchFamily="49" charset="-122"/>
              </a:rPr>
              <a:t>的注意事项</a:t>
            </a:r>
          </a:p>
        </p:txBody>
      </p:sp>
      <p:sp>
        <p:nvSpPr>
          <p:cNvPr id="93187" name="Rectangle 3"/>
          <p:cNvSpPr>
            <a:spLocks noGrp="1" noChangeArrowheads="1"/>
          </p:cNvSpPr>
          <p:nvPr>
            <p:ph type="body" sz="half" idx="1"/>
          </p:nvPr>
        </p:nvSpPr>
        <p:spPr>
          <a:xfrm>
            <a:off x="684213" y="1773238"/>
            <a:ext cx="8064500" cy="4464050"/>
          </a:xfrm>
        </p:spPr>
        <p:txBody>
          <a:bodyPr/>
          <a:lstStyle/>
          <a:p>
            <a:pPr marL="533400" indent="-533400" eaLnBrk="1" hangingPunct="1">
              <a:spcBef>
                <a:spcPct val="30000"/>
              </a:spcBef>
              <a:buFont typeface="Wingdings" panose="05000000000000000000" pitchFamily="2" charset="2"/>
              <a:buAutoNum type="circleNumDbPlain"/>
            </a:pPr>
            <a:endParaRPr lang="en-US" altLang="zh-CN" b="1" smtClean="0">
              <a:solidFill>
                <a:srgbClr val="000000"/>
              </a:solidFill>
              <a:ea typeface="楷体_GB2312" pitchFamily="49" charset="-122"/>
            </a:endParaRPr>
          </a:p>
          <a:p>
            <a:pPr marL="533400" indent="-533400" eaLnBrk="1" hangingPunct="1">
              <a:spcBef>
                <a:spcPct val="30000"/>
              </a:spcBef>
              <a:buFont typeface="Wingdings" panose="05000000000000000000" pitchFamily="2" charset="2"/>
              <a:buAutoNum type="circleNumDbPlain"/>
            </a:pPr>
            <a:endParaRPr lang="en-US" altLang="zh-CN" b="1" smtClean="0">
              <a:solidFill>
                <a:srgbClr val="000000"/>
              </a:solidFill>
              <a:ea typeface="楷体_GB2312" pitchFamily="49" charset="-122"/>
            </a:endParaRPr>
          </a:p>
        </p:txBody>
      </p:sp>
      <p:sp>
        <p:nvSpPr>
          <p:cNvPr id="93188" name="Rectangle 4"/>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Arial" panose="020B0604020202020204" pitchFamily="34" charset="0"/>
                <a:sym typeface="Wingdings 3" panose="05040102010807070707" pitchFamily="18" charset="2"/>
                <a:hlinkClick r:id="rId2" action="ppaction://hlinksldjump"/>
              </a:rPr>
              <a:t></a:t>
            </a:r>
            <a:endParaRPr lang="en-US" altLang="zh-CN" sz="2000">
              <a:solidFill>
                <a:srgbClr val="FF3300"/>
              </a:solidFill>
              <a:latin typeface="Times New Roman" panose="02020603050405020304" pitchFamily="18" charset="0"/>
              <a:sym typeface="Wingdings 3" panose="05040102010807070707" pitchFamily="18" charset="2"/>
            </a:endParaRPr>
          </a:p>
        </p:txBody>
      </p:sp>
      <p:grpSp>
        <p:nvGrpSpPr>
          <p:cNvPr id="93189" name="组合 7"/>
          <p:cNvGrpSpPr>
            <a:grpSpLocks/>
          </p:cNvGrpSpPr>
          <p:nvPr/>
        </p:nvGrpSpPr>
        <p:grpSpPr bwMode="auto">
          <a:xfrm>
            <a:off x="1116013" y="2060575"/>
            <a:ext cx="7581900" cy="1009650"/>
            <a:chOff x="252286" y="1916559"/>
            <a:chExt cx="4086208" cy="1045062"/>
          </a:xfrm>
        </p:grpSpPr>
        <p:sp>
          <p:nvSpPr>
            <p:cNvPr id="2" name="圆角矩形 48"/>
            <p:cNvSpPr/>
            <p:nvPr/>
          </p:nvSpPr>
          <p:spPr>
            <a:xfrm>
              <a:off x="252286" y="1916559"/>
              <a:ext cx="4086208" cy="1041776"/>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b="1" dirty="0">
                  <a:solidFill>
                    <a:srgbClr val="000000"/>
                  </a:solidFill>
                </a:rPr>
                <a:t>1.</a:t>
              </a:r>
              <a:r>
                <a:rPr lang="zh-CN" altLang="en-US" b="1" dirty="0">
                  <a:solidFill>
                    <a:srgbClr val="000000"/>
                  </a:solidFill>
                </a:rPr>
                <a:t>数据流是现实环境中传递的一组数据，是由一组数据项组成的。</a:t>
              </a:r>
            </a:p>
          </p:txBody>
        </p:sp>
        <p:grpSp>
          <p:nvGrpSpPr>
            <p:cNvPr id="93212" name="对角圆角矩形 53"/>
            <p:cNvGrpSpPr>
              <a:grpSpLocks/>
            </p:cNvGrpSpPr>
            <p:nvPr/>
          </p:nvGrpSpPr>
          <p:grpSpPr bwMode="auto">
            <a:xfrm>
              <a:off x="3592819" y="2210400"/>
              <a:ext cx="745675" cy="751221"/>
              <a:chOff x="5176959" y="4098681"/>
              <a:chExt cx="539972" cy="976590"/>
            </a:xfrm>
          </p:grpSpPr>
          <p:pic>
            <p:nvPicPr>
              <p:cNvPr id="93213" name="对角圆角矩形 53"/>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176959" y="4333631"/>
                <a:ext cx="539972" cy="741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14" name="Text Box 16"/>
              <p:cNvSpPr txBox="1">
                <a:spLocks noChangeArrowheads="1"/>
              </p:cNvSpPr>
              <p:nvPr/>
            </p:nvSpPr>
            <p:spPr bwMode="auto">
              <a:xfrm>
                <a:off x="5201408" y="4098681"/>
                <a:ext cx="515516" cy="971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zh-CN" sz="1800">
                  <a:solidFill>
                    <a:srgbClr val="FFFFFF"/>
                  </a:solidFill>
                  <a:latin typeface="Constantia" panose="02030602050306030303" pitchFamily="18" charset="0"/>
                  <a:ea typeface="微软雅黑" panose="020B0503020204020204" pitchFamily="34" charset="-122"/>
                </a:endParaRPr>
              </a:p>
            </p:txBody>
          </p:sp>
        </p:grpSp>
      </p:grpSp>
      <p:grpSp>
        <p:nvGrpSpPr>
          <p:cNvPr id="93190" name="组合 7"/>
          <p:cNvGrpSpPr>
            <a:grpSpLocks/>
          </p:cNvGrpSpPr>
          <p:nvPr/>
        </p:nvGrpSpPr>
        <p:grpSpPr bwMode="auto">
          <a:xfrm>
            <a:off x="1042988" y="3357563"/>
            <a:ext cx="7581900" cy="504825"/>
            <a:chOff x="252286" y="1916559"/>
            <a:chExt cx="4086208" cy="1045062"/>
          </a:xfrm>
        </p:grpSpPr>
        <p:sp>
          <p:nvSpPr>
            <p:cNvPr id="3" name="圆角矩形 48"/>
            <p:cNvSpPr/>
            <p:nvPr/>
          </p:nvSpPr>
          <p:spPr>
            <a:xfrm>
              <a:off x="252286" y="1916559"/>
              <a:ext cx="4086208" cy="1041775"/>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l">
                <a:spcBef>
                  <a:spcPct val="30000"/>
                </a:spcBef>
                <a:buFont typeface="Wingdings" pitchFamily="2" charset="2"/>
                <a:buNone/>
                <a:defRPr/>
              </a:pPr>
              <a:r>
                <a:rPr lang="en-US" altLang="zh-CN" b="1" dirty="0">
                  <a:solidFill>
                    <a:srgbClr val="000000"/>
                  </a:solidFill>
                </a:rPr>
                <a:t>2.</a:t>
              </a:r>
              <a:r>
                <a:rPr lang="zh-CN" altLang="en-US" b="1" dirty="0">
                  <a:solidFill>
                    <a:srgbClr val="000000"/>
                  </a:solidFill>
                </a:rPr>
                <a:t>加工处理是对数据进行处理的单元。编号、名字</a:t>
              </a:r>
            </a:p>
          </p:txBody>
        </p:sp>
        <p:grpSp>
          <p:nvGrpSpPr>
            <p:cNvPr id="93208" name="对角圆角矩形 53"/>
            <p:cNvGrpSpPr>
              <a:grpSpLocks/>
            </p:cNvGrpSpPr>
            <p:nvPr/>
          </p:nvGrpSpPr>
          <p:grpSpPr bwMode="auto">
            <a:xfrm>
              <a:off x="3592819" y="2210400"/>
              <a:ext cx="745675" cy="751221"/>
              <a:chOff x="5176959" y="4098681"/>
              <a:chExt cx="539972" cy="976590"/>
            </a:xfrm>
          </p:grpSpPr>
          <p:pic>
            <p:nvPicPr>
              <p:cNvPr id="93209" name="对角圆角矩形 53"/>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176959" y="4333631"/>
                <a:ext cx="539972" cy="741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10" name="Text Box 16"/>
              <p:cNvSpPr txBox="1">
                <a:spLocks noChangeArrowheads="1"/>
              </p:cNvSpPr>
              <p:nvPr/>
            </p:nvSpPr>
            <p:spPr bwMode="auto">
              <a:xfrm>
                <a:off x="5201408" y="4098681"/>
                <a:ext cx="515516" cy="971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zh-CN" sz="1800">
                  <a:solidFill>
                    <a:srgbClr val="FFFFFF"/>
                  </a:solidFill>
                  <a:latin typeface="Constantia" panose="02030602050306030303" pitchFamily="18" charset="0"/>
                  <a:ea typeface="微软雅黑" panose="020B0503020204020204" pitchFamily="34" charset="-122"/>
                </a:endParaRPr>
              </a:p>
            </p:txBody>
          </p:sp>
        </p:grpSp>
      </p:grpSp>
      <p:grpSp>
        <p:nvGrpSpPr>
          <p:cNvPr id="93191" name="组合 7"/>
          <p:cNvGrpSpPr>
            <a:grpSpLocks/>
          </p:cNvGrpSpPr>
          <p:nvPr/>
        </p:nvGrpSpPr>
        <p:grpSpPr bwMode="auto">
          <a:xfrm>
            <a:off x="1042988" y="4149725"/>
            <a:ext cx="7561262" cy="576263"/>
            <a:chOff x="252286" y="1916559"/>
            <a:chExt cx="4086208" cy="1045062"/>
          </a:xfrm>
        </p:grpSpPr>
        <p:sp>
          <p:nvSpPr>
            <p:cNvPr id="4" name="圆角矩形 48"/>
            <p:cNvSpPr/>
            <p:nvPr/>
          </p:nvSpPr>
          <p:spPr>
            <a:xfrm>
              <a:off x="252286" y="1916559"/>
              <a:ext cx="4086208" cy="1042182"/>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b="1" dirty="0">
                  <a:solidFill>
                    <a:srgbClr val="000000"/>
                  </a:solidFill>
                </a:rPr>
                <a:t>3.</a:t>
              </a:r>
              <a:r>
                <a:rPr lang="zh-CN" altLang="en-US" b="1" dirty="0">
                  <a:solidFill>
                    <a:srgbClr val="000000"/>
                  </a:solidFill>
                </a:rPr>
                <a:t>数据存储是用来存储数据的文件。读、写</a:t>
              </a:r>
            </a:p>
          </p:txBody>
        </p:sp>
        <p:grpSp>
          <p:nvGrpSpPr>
            <p:cNvPr id="93204" name="对角圆角矩形 53"/>
            <p:cNvGrpSpPr>
              <a:grpSpLocks/>
            </p:cNvGrpSpPr>
            <p:nvPr/>
          </p:nvGrpSpPr>
          <p:grpSpPr bwMode="auto">
            <a:xfrm>
              <a:off x="3592819" y="2210400"/>
              <a:ext cx="745675" cy="751221"/>
              <a:chOff x="5176959" y="4098681"/>
              <a:chExt cx="539972" cy="976590"/>
            </a:xfrm>
          </p:grpSpPr>
          <p:pic>
            <p:nvPicPr>
              <p:cNvPr id="93205" name="对角圆角矩形 53"/>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176959" y="4333631"/>
                <a:ext cx="539972" cy="741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06" name="Text Box 16"/>
              <p:cNvSpPr txBox="1">
                <a:spLocks noChangeArrowheads="1"/>
              </p:cNvSpPr>
              <p:nvPr/>
            </p:nvSpPr>
            <p:spPr bwMode="auto">
              <a:xfrm>
                <a:off x="5201408" y="4098681"/>
                <a:ext cx="515516" cy="971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zh-CN" sz="1800">
                  <a:solidFill>
                    <a:srgbClr val="FFFFFF"/>
                  </a:solidFill>
                  <a:latin typeface="Constantia" panose="02030602050306030303" pitchFamily="18" charset="0"/>
                  <a:ea typeface="微软雅黑" panose="020B0503020204020204" pitchFamily="34" charset="-122"/>
                </a:endParaRPr>
              </a:p>
            </p:txBody>
          </p:sp>
        </p:grpSp>
      </p:grpSp>
      <p:grpSp>
        <p:nvGrpSpPr>
          <p:cNvPr id="93192" name="组合 7"/>
          <p:cNvGrpSpPr>
            <a:grpSpLocks/>
          </p:cNvGrpSpPr>
          <p:nvPr/>
        </p:nvGrpSpPr>
        <p:grpSpPr bwMode="auto">
          <a:xfrm>
            <a:off x="1042988" y="4868863"/>
            <a:ext cx="7581900" cy="576262"/>
            <a:chOff x="252286" y="1916559"/>
            <a:chExt cx="4086208" cy="1045062"/>
          </a:xfrm>
        </p:grpSpPr>
        <p:sp>
          <p:nvSpPr>
            <p:cNvPr id="5" name="圆角矩形 48"/>
            <p:cNvSpPr/>
            <p:nvPr/>
          </p:nvSpPr>
          <p:spPr>
            <a:xfrm>
              <a:off x="252286" y="1916559"/>
              <a:ext cx="4086208" cy="1042184"/>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l">
                <a:spcBef>
                  <a:spcPct val="30000"/>
                </a:spcBef>
                <a:buFont typeface="Wingdings" pitchFamily="2" charset="2"/>
                <a:buNone/>
                <a:defRPr/>
              </a:pPr>
              <a:r>
                <a:rPr lang="en-US" altLang="zh-CN" b="1" dirty="0">
                  <a:solidFill>
                    <a:srgbClr val="000000"/>
                  </a:solidFill>
                </a:rPr>
                <a:t>4.</a:t>
              </a:r>
              <a:r>
                <a:rPr lang="zh-CN" altLang="en-US" b="1" dirty="0">
                  <a:solidFill>
                    <a:srgbClr val="000000"/>
                  </a:solidFill>
                </a:rPr>
                <a:t>关于层次的划分。</a:t>
              </a:r>
            </a:p>
          </p:txBody>
        </p:sp>
        <p:grpSp>
          <p:nvGrpSpPr>
            <p:cNvPr id="93200" name="对角圆角矩形 53"/>
            <p:cNvGrpSpPr>
              <a:grpSpLocks/>
            </p:cNvGrpSpPr>
            <p:nvPr/>
          </p:nvGrpSpPr>
          <p:grpSpPr bwMode="auto">
            <a:xfrm>
              <a:off x="3592819" y="2210400"/>
              <a:ext cx="745675" cy="751221"/>
              <a:chOff x="5176959" y="4098681"/>
              <a:chExt cx="539972" cy="976590"/>
            </a:xfrm>
          </p:grpSpPr>
          <p:pic>
            <p:nvPicPr>
              <p:cNvPr id="93201" name="对角圆角矩形 53"/>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176959" y="4333631"/>
                <a:ext cx="539972" cy="741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02" name="Text Box 16"/>
              <p:cNvSpPr txBox="1">
                <a:spLocks noChangeArrowheads="1"/>
              </p:cNvSpPr>
              <p:nvPr/>
            </p:nvSpPr>
            <p:spPr bwMode="auto">
              <a:xfrm>
                <a:off x="5201408" y="4098681"/>
                <a:ext cx="515516" cy="971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zh-CN" sz="1800">
                  <a:solidFill>
                    <a:srgbClr val="FFFFFF"/>
                  </a:solidFill>
                  <a:latin typeface="Constantia" panose="02030602050306030303" pitchFamily="18" charset="0"/>
                  <a:ea typeface="微软雅黑" panose="020B0503020204020204" pitchFamily="34" charset="-122"/>
                </a:endParaRPr>
              </a:p>
            </p:txBody>
          </p:sp>
        </p:grpSp>
      </p:grpSp>
      <p:grpSp>
        <p:nvGrpSpPr>
          <p:cNvPr id="93193" name="组合 7"/>
          <p:cNvGrpSpPr>
            <a:grpSpLocks/>
          </p:cNvGrpSpPr>
          <p:nvPr/>
        </p:nvGrpSpPr>
        <p:grpSpPr bwMode="auto">
          <a:xfrm>
            <a:off x="1116013" y="5661025"/>
            <a:ext cx="7581900" cy="649288"/>
            <a:chOff x="252286" y="1916559"/>
            <a:chExt cx="4086208" cy="1045062"/>
          </a:xfrm>
        </p:grpSpPr>
        <p:sp>
          <p:nvSpPr>
            <p:cNvPr id="49" name="圆角矩形 48"/>
            <p:cNvSpPr/>
            <p:nvPr/>
          </p:nvSpPr>
          <p:spPr>
            <a:xfrm>
              <a:off x="252286" y="1916559"/>
              <a:ext cx="4086208" cy="1042506"/>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l">
                <a:spcBef>
                  <a:spcPct val="30000"/>
                </a:spcBef>
                <a:buFont typeface="Wingdings" pitchFamily="2" charset="2"/>
                <a:buNone/>
                <a:defRPr/>
              </a:pPr>
              <a:r>
                <a:rPr lang="en-US" altLang="zh-CN" b="1" dirty="0">
                  <a:solidFill>
                    <a:srgbClr val="000000"/>
                  </a:solidFill>
                </a:rPr>
                <a:t>5.</a:t>
              </a:r>
              <a:r>
                <a:rPr lang="zh-CN" altLang="en-US" b="1" dirty="0">
                  <a:solidFill>
                    <a:srgbClr val="000000"/>
                  </a:solidFill>
                </a:rPr>
                <a:t>需要说明的是</a:t>
              </a:r>
              <a:r>
                <a:rPr lang="en-US" altLang="zh-CN" b="1" dirty="0">
                  <a:solidFill>
                    <a:srgbClr val="000000"/>
                  </a:solidFill>
                </a:rPr>
                <a:t>DFD</a:t>
              </a:r>
              <a:r>
                <a:rPr lang="zh-CN" altLang="en-US" b="1" dirty="0">
                  <a:solidFill>
                    <a:srgbClr val="000000"/>
                  </a:solidFill>
                </a:rPr>
                <a:t>的表示方法不是唯一的。</a:t>
              </a:r>
            </a:p>
          </p:txBody>
        </p:sp>
        <p:grpSp>
          <p:nvGrpSpPr>
            <p:cNvPr id="93196" name="对角圆角矩形 53"/>
            <p:cNvGrpSpPr>
              <a:grpSpLocks/>
            </p:cNvGrpSpPr>
            <p:nvPr/>
          </p:nvGrpSpPr>
          <p:grpSpPr bwMode="auto">
            <a:xfrm>
              <a:off x="3592819" y="2210400"/>
              <a:ext cx="745675" cy="751221"/>
              <a:chOff x="5176959" y="4098681"/>
              <a:chExt cx="539972" cy="976590"/>
            </a:xfrm>
          </p:grpSpPr>
          <p:pic>
            <p:nvPicPr>
              <p:cNvPr id="93197" name="对角圆角矩形 53"/>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176959" y="4333631"/>
                <a:ext cx="539972" cy="741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198" name="Text Box 16"/>
              <p:cNvSpPr txBox="1">
                <a:spLocks noChangeArrowheads="1"/>
              </p:cNvSpPr>
              <p:nvPr/>
            </p:nvSpPr>
            <p:spPr bwMode="auto">
              <a:xfrm>
                <a:off x="5201408" y="4098681"/>
                <a:ext cx="515516" cy="971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zh-CN" sz="1800">
                  <a:solidFill>
                    <a:srgbClr val="FFFFFF"/>
                  </a:solidFill>
                  <a:latin typeface="Constantia" panose="02030602050306030303" pitchFamily="18" charset="0"/>
                  <a:ea typeface="微软雅黑" panose="020B0503020204020204" pitchFamily="34" charset="-122"/>
                </a:endParaRPr>
              </a:p>
            </p:txBody>
          </p:sp>
        </p:grpSp>
      </p:grpSp>
    </p:spTree>
    <p:extLst>
      <p:ext uri="{BB962C8B-B14F-4D97-AF65-F5344CB8AC3E}">
        <p14:creationId xmlns="" xmlns:p14="http://schemas.microsoft.com/office/powerpoint/2010/main" val="1476963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827088" y="908050"/>
            <a:ext cx="7993062" cy="4595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spcBef>
                <a:spcPct val="50000"/>
              </a:spcBef>
            </a:pPr>
            <a:r>
              <a:rPr lang="en-US" altLang="zh-CN" b="1">
                <a:solidFill>
                  <a:srgbClr val="FC0808"/>
                </a:solidFill>
              </a:rPr>
              <a:t>   9.1.4 </a:t>
            </a:r>
            <a:r>
              <a:rPr lang="zh-CN" altLang="en-US" sz="2800" b="1">
                <a:solidFill>
                  <a:srgbClr val="FC0808"/>
                </a:solidFill>
                <a:latin typeface="宋体" panose="02010600030101010101" pitchFamily="2" charset="-122"/>
              </a:rPr>
              <a:t>利用现成的软件包开发方式</a:t>
            </a:r>
            <a:r>
              <a:rPr lang="zh-CN" altLang="en-US" sz="2000" b="1">
                <a:latin typeface="宋体" panose="02010600030101010101" pitchFamily="2" charset="-122"/>
              </a:rPr>
              <a:t> </a:t>
            </a:r>
          </a:p>
          <a:p>
            <a:pPr algn="l" eaLnBrk="1" hangingPunct="1">
              <a:lnSpc>
                <a:spcPct val="105000"/>
              </a:lnSpc>
              <a:spcBef>
                <a:spcPct val="50000"/>
              </a:spcBef>
              <a:buClr>
                <a:schemeClr val="tx1"/>
              </a:buClr>
              <a:buFont typeface="Wingdings" panose="05000000000000000000" pitchFamily="2" charset="2"/>
              <a:buChar char="l"/>
            </a:pPr>
            <a:r>
              <a:rPr lang="zh-CN" altLang="en-US" b="1">
                <a:solidFill>
                  <a:schemeClr val="folHlink"/>
                </a:solidFill>
                <a:latin typeface="宋体" panose="02010600030101010101" pitchFamily="2" charset="-122"/>
              </a:rPr>
              <a:t> </a:t>
            </a:r>
            <a:r>
              <a:rPr lang="zh-CN" altLang="en-US" sz="2800" b="1">
                <a:solidFill>
                  <a:schemeClr val="folHlink"/>
                </a:solidFill>
                <a:latin typeface="楷体_GB2312" pitchFamily="49" charset="-122"/>
                <a:ea typeface="楷体_GB2312" pitchFamily="49" charset="-122"/>
              </a:rPr>
              <a:t>应用软件包</a:t>
            </a:r>
            <a:r>
              <a:rPr lang="zh-CN" altLang="en-US" sz="2800" b="1">
                <a:latin typeface="楷体_GB2312" pitchFamily="49" charset="-122"/>
                <a:ea typeface="楷体_GB2312" pitchFamily="49" charset="-122"/>
              </a:rPr>
              <a:t>：</a:t>
            </a:r>
          </a:p>
          <a:p>
            <a:pPr algn="l" eaLnBrk="1" hangingPunct="1">
              <a:lnSpc>
                <a:spcPct val="105000"/>
              </a:lnSpc>
              <a:spcBef>
                <a:spcPct val="40000"/>
              </a:spcBef>
              <a:buClr>
                <a:schemeClr val="folHlink"/>
              </a:buClr>
              <a:buFont typeface="Wingdings" panose="05000000000000000000" pitchFamily="2" charset="2"/>
              <a:buChar char="Ø"/>
            </a:pPr>
            <a:r>
              <a:rPr lang="zh-CN" altLang="en-US" sz="2800" b="1">
                <a:latin typeface="楷体_GB2312" pitchFamily="49" charset="-122"/>
                <a:ea typeface="楷体_GB2312" pitchFamily="49" charset="-122"/>
              </a:rPr>
              <a:t>是预先编制好的、能完成一定功能的、供出售或出租的成套软件系统。</a:t>
            </a:r>
            <a:endParaRPr lang="en-US" altLang="zh-CN" sz="2800" b="1">
              <a:latin typeface="楷体_GB2312" pitchFamily="49" charset="-122"/>
              <a:ea typeface="楷体_GB2312" pitchFamily="49" charset="-122"/>
            </a:endParaRPr>
          </a:p>
          <a:p>
            <a:pPr algn="l" eaLnBrk="1" hangingPunct="1">
              <a:lnSpc>
                <a:spcPct val="105000"/>
              </a:lnSpc>
              <a:spcBef>
                <a:spcPct val="40000"/>
              </a:spcBef>
              <a:buClr>
                <a:schemeClr val="folHlink"/>
              </a:buClr>
            </a:pPr>
            <a:endParaRPr lang="zh-CN" altLang="en-US" sz="2800" b="1">
              <a:latin typeface="楷体_GB2312" pitchFamily="49" charset="-122"/>
              <a:ea typeface="楷体_GB2312" pitchFamily="49" charset="-122"/>
            </a:endParaRPr>
          </a:p>
          <a:p>
            <a:pPr algn="l" eaLnBrk="1" hangingPunct="1">
              <a:lnSpc>
                <a:spcPct val="105000"/>
              </a:lnSpc>
              <a:spcBef>
                <a:spcPct val="40000"/>
              </a:spcBef>
              <a:spcAft>
                <a:spcPct val="30000"/>
              </a:spcAft>
              <a:buClr>
                <a:schemeClr val="folHlink"/>
              </a:buClr>
              <a:buFont typeface="Wingdings" panose="05000000000000000000" pitchFamily="2" charset="2"/>
              <a:buChar char="Ø"/>
            </a:pPr>
            <a:r>
              <a:rPr lang="zh-CN" altLang="en-US" sz="2800" b="1">
                <a:latin typeface="楷体_GB2312" pitchFamily="49" charset="-122"/>
                <a:ea typeface="楷体_GB2312" pitchFamily="49" charset="-122"/>
              </a:rPr>
              <a:t>它可以小到只有一项单一的功能，比如打印邮签，也可以是有</a:t>
            </a:r>
            <a:r>
              <a:rPr lang="en-US" altLang="zh-CN" sz="2800" b="1">
                <a:latin typeface="楷体_GB2312" pitchFamily="49" charset="-122"/>
                <a:ea typeface="楷体_GB2312" pitchFamily="49" charset="-122"/>
              </a:rPr>
              <a:t>50</a:t>
            </a:r>
            <a:r>
              <a:rPr lang="zh-CN" altLang="en-US" sz="2800" b="1">
                <a:latin typeface="楷体_GB2312" pitchFamily="49" charset="-122"/>
                <a:ea typeface="楷体_GB2312" pitchFamily="49" charset="-122"/>
              </a:rPr>
              <a:t>万行代码的、</a:t>
            </a:r>
            <a:r>
              <a:rPr lang="en-US" altLang="zh-CN" sz="2800" b="1">
                <a:latin typeface="楷体_GB2312" pitchFamily="49" charset="-122"/>
                <a:ea typeface="楷体_GB2312" pitchFamily="49" charset="-122"/>
              </a:rPr>
              <a:t>400</a:t>
            </a:r>
            <a:r>
              <a:rPr lang="zh-CN" altLang="en-US" sz="2800" b="1">
                <a:latin typeface="楷体_GB2312" pitchFamily="49" charset="-122"/>
                <a:ea typeface="楷体_GB2312" pitchFamily="49" charset="-122"/>
              </a:rPr>
              <a:t>多个模块组成的复杂的运行在主机上的大系统。</a:t>
            </a:r>
          </a:p>
        </p:txBody>
      </p:sp>
    </p:spTree>
    <p:extLst>
      <p:ext uri="{BB962C8B-B14F-4D97-AF65-F5344CB8AC3E}">
        <p14:creationId xmlns="" xmlns:p14="http://schemas.microsoft.com/office/powerpoint/2010/main" val="143232808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476375" y="1052513"/>
            <a:ext cx="5619750" cy="531812"/>
          </a:xfrm>
        </p:spPr>
        <p:txBody>
          <a:bodyPr/>
          <a:lstStyle/>
          <a:p>
            <a:pPr eaLnBrk="1" hangingPunct="1"/>
            <a:r>
              <a:rPr lang="en-US" altLang="zh-CN" sz="2800" b="1" smtClean="0">
                <a:latin typeface="楷体_GB2312" pitchFamily="49" charset="-122"/>
                <a:ea typeface="楷体_GB2312" pitchFamily="49" charset="-122"/>
              </a:rPr>
              <a:t>⑹ DFD</a:t>
            </a:r>
            <a:r>
              <a:rPr lang="zh-CN" altLang="en-US" sz="2800" b="1" smtClean="0">
                <a:latin typeface="楷体_GB2312" pitchFamily="49" charset="-122"/>
                <a:ea typeface="楷体_GB2312" pitchFamily="49" charset="-122"/>
              </a:rPr>
              <a:t>的用途</a:t>
            </a:r>
          </a:p>
        </p:txBody>
      </p:sp>
      <p:grpSp>
        <p:nvGrpSpPr>
          <p:cNvPr id="94211" name="Group 4"/>
          <p:cNvGrpSpPr>
            <a:grpSpLocks/>
          </p:cNvGrpSpPr>
          <p:nvPr/>
        </p:nvGrpSpPr>
        <p:grpSpPr bwMode="auto">
          <a:xfrm>
            <a:off x="468313" y="1916113"/>
            <a:ext cx="8351837" cy="3960812"/>
            <a:chOff x="720" y="1950"/>
            <a:chExt cx="1440" cy="1680"/>
          </a:xfrm>
        </p:grpSpPr>
        <p:sp>
          <p:nvSpPr>
            <p:cNvPr id="94214" name="AutoShape 5"/>
            <p:cNvSpPr>
              <a:spLocks noChangeArrowheads="1"/>
            </p:cNvSpPr>
            <p:nvPr/>
          </p:nvSpPr>
          <p:spPr bwMode="auto">
            <a:xfrm>
              <a:off x="720" y="1950"/>
              <a:ext cx="1440" cy="1680"/>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endParaRPr lang="zh-CN" altLang="zh-CN" sz="1800">
                <a:latin typeface="Verdana" pitchFamily="34" charset="0"/>
              </a:endParaRPr>
            </a:p>
          </p:txBody>
        </p:sp>
        <p:sp>
          <p:nvSpPr>
            <p:cNvPr id="94215" name="Text Box 6"/>
            <p:cNvSpPr txBox="1">
              <a:spLocks noChangeArrowheads="1"/>
            </p:cNvSpPr>
            <p:nvPr/>
          </p:nvSpPr>
          <p:spPr bwMode="auto">
            <a:xfrm>
              <a:off x="780" y="2075"/>
              <a:ext cx="1284" cy="1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en-US" altLang="zh-CN" b="1">
                  <a:solidFill>
                    <a:srgbClr val="000000"/>
                  </a:solidFill>
                </a:rPr>
                <a:t>1.</a:t>
              </a:r>
              <a:r>
                <a:rPr lang="zh-CN" altLang="en-US" b="1">
                  <a:solidFill>
                    <a:srgbClr val="000000"/>
                  </a:solidFill>
                </a:rPr>
                <a:t>利用它系统分析人员可以自顶向下地分析整个系统的信息流程。</a:t>
              </a:r>
            </a:p>
            <a:p>
              <a:pPr algn="l" eaLnBrk="1" hangingPunct="1"/>
              <a:r>
                <a:rPr lang="en-US" altLang="zh-CN" b="1">
                  <a:solidFill>
                    <a:srgbClr val="000000"/>
                  </a:solidFill>
                </a:rPr>
                <a:t>2.</a:t>
              </a:r>
              <a:r>
                <a:rPr lang="zh-CN" altLang="en-US" b="1">
                  <a:solidFill>
                    <a:srgbClr val="000000"/>
                  </a:solidFill>
                </a:rPr>
                <a:t>根据逻辑存储，可以进一步做数据分析，向数据库设计过渡。</a:t>
              </a:r>
            </a:p>
            <a:p>
              <a:pPr algn="l" eaLnBrk="1" hangingPunct="1"/>
              <a:r>
                <a:rPr lang="en-US" altLang="zh-CN" b="1">
                  <a:solidFill>
                    <a:srgbClr val="000000"/>
                  </a:solidFill>
                </a:rPr>
                <a:t>3.</a:t>
              </a:r>
              <a:r>
                <a:rPr lang="zh-CN" altLang="en-US" b="1">
                  <a:solidFill>
                    <a:srgbClr val="000000"/>
                  </a:solidFill>
                </a:rPr>
                <a:t>根据数据流向，确定存储方式。</a:t>
              </a:r>
            </a:p>
            <a:p>
              <a:pPr algn="l" eaLnBrk="1" hangingPunct="1"/>
              <a:r>
                <a:rPr lang="en-US" altLang="zh-CN" b="1">
                  <a:solidFill>
                    <a:srgbClr val="000000"/>
                  </a:solidFill>
                </a:rPr>
                <a:t>4.</a:t>
              </a:r>
              <a:r>
                <a:rPr lang="zh-CN" altLang="en-US" b="1">
                  <a:solidFill>
                    <a:srgbClr val="000000"/>
                  </a:solidFill>
                </a:rPr>
                <a:t>可以在流程图上标出需要计算机处理的部分。</a:t>
              </a:r>
            </a:p>
            <a:p>
              <a:pPr algn="l" eaLnBrk="1" hangingPunct="1"/>
              <a:r>
                <a:rPr lang="en-US" altLang="zh-CN" b="1">
                  <a:solidFill>
                    <a:srgbClr val="000000"/>
                  </a:solidFill>
                </a:rPr>
                <a:t>5.</a:t>
              </a:r>
              <a:r>
                <a:rPr lang="zh-CN" altLang="en-US" b="1">
                  <a:solidFill>
                    <a:srgbClr val="000000"/>
                  </a:solidFill>
                </a:rPr>
                <a:t>对应一个处理过程，用相应的程序语言、判断表 等工具来表达处理方法，向程序设计过渡。</a:t>
              </a:r>
            </a:p>
          </p:txBody>
        </p:sp>
      </p:grpSp>
      <p:sp>
        <p:nvSpPr>
          <p:cNvPr id="94212" name="Rectangle 7"/>
          <p:cNvSpPr>
            <a:spLocks noChangeArrowheads="1"/>
          </p:cNvSpPr>
          <p:nvPr/>
        </p:nvSpPr>
        <p:spPr bwMode="auto">
          <a:xfrm>
            <a:off x="8688388" y="6308725"/>
            <a:ext cx="455612"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2225" algn="ctr">
                <a:solidFill>
                  <a:srgbClr val="000000"/>
                </a:solidFill>
                <a:miter lim="800000"/>
                <a:headEnd/>
                <a:tailEnd/>
              </a14:hiddenLine>
            </a:ext>
          </a:extLst>
        </p:spPr>
        <p:txBody>
          <a:bodyPr wrap="none" tIns="91440" bIns="91440">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a:solidFill>
                  <a:srgbClr val="FF3300"/>
                </a:solidFill>
                <a:sym typeface="Wingdings 3" panose="05040102010807070707" pitchFamily="18" charset="2"/>
                <a:hlinkClick r:id="rId2" action="ppaction://hlinksldjump"/>
              </a:rPr>
              <a:t></a:t>
            </a:r>
            <a:endParaRPr lang="en-US" altLang="zh-CN">
              <a:solidFill>
                <a:srgbClr val="FF3300"/>
              </a:solidFill>
              <a:sym typeface="Wingdings 3" panose="05040102010807070707" pitchFamily="18" charset="2"/>
            </a:endParaRPr>
          </a:p>
        </p:txBody>
      </p:sp>
    </p:spTree>
    <p:extLst>
      <p:ext uri="{BB962C8B-B14F-4D97-AF65-F5344CB8AC3E}">
        <p14:creationId xmlns="" xmlns:p14="http://schemas.microsoft.com/office/powerpoint/2010/main" val="371149886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331640" y="1039813"/>
            <a:ext cx="4533900" cy="627063"/>
          </a:xfrm>
        </p:spPr>
        <p:txBody>
          <a:bodyPr/>
          <a:lstStyle/>
          <a:p>
            <a:pPr eaLnBrk="1" hangingPunct="1"/>
            <a:r>
              <a:rPr lang="en-US" altLang="zh-CN" sz="3200" b="1" smtClean="0">
                <a:solidFill>
                  <a:schemeClr val="tx1"/>
                </a:solidFill>
                <a:latin typeface="楷体_GB2312" pitchFamily="49" charset="-122"/>
                <a:ea typeface="楷体_GB2312" pitchFamily="49" charset="-122"/>
              </a:rPr>
              <a:t>(1)</a:t>
            </a:r>
            <a:r>
              <a:rPr lang="zh-CN" altLang="en-US" sz="3200" b="1" smtClean="0">
                <a:solidFill>
                  <a:schemeClr val="tx1"/>
                </a:solidFill>
                <a:latin typeface="楷体_GB2312" pitchFamily="49" charset="-122"/>
                <a:ea typeface="楷体_GB2312" pitchFamily="49" charset="-122"/>
              </a:rPr>
              <a:t>数据字典的定义</a:t>
            </a:r>
          </a:p>
        </p:txBody>
      </p:sp>
      <p:sp>
        <p:nvSpPr>
          <p:cNvPr id="95235" name="Rectangle 3"/>
          <p:cNvSpPr>
            <a:spLocks noGrp="1" noChangeArrowheads="1"/>
          </p:cNvSpPr>
          <p:nvPr>
            <p:ph idx="1"/>
          </p:nvPr>
        </p:nvSpPr>
        <p:spPr>
          <a:xfrm>
            <a:off x="971550" y="1773238"/>
            <a:ext cx="7632700" cy="4398962"/>
          </a:xfrm>
        </p:spPr>
        <p:txBody>
          <a:bodyPr/>
          <a:lstStyle/>
          <a:p>
            <a:pPr eaLnBrk="1" hangingPunct="1">
              <a:lnSpc>
                <a:spcPct val="90000"/>
              </a:lnSpc>
              <a:spcBef>
                <a:spcPct val="30000"/>
              </a:spcBef>
              <a:spcAft>
                <a:spcPct val="30000"/>
              </a:spcAft>
            </a:pPr>
            <a:r>
              <a:rPr lang="zh-CN" altLang="en-US" b="1" smtClean="0">
                <a:solidFill>
                  <a:srgbClr val="000000"/>
                </a:solidFill>
                <a:latin typeface="楷体_GB2312" pitchFamily="49" charset="-122"/>
                <a:ea typeface="楷体_GB2312" pitchFamily="49" charset="-122"/>
              </a:rPr>
              <a:t>是以特定格式记录下来的、对系统的</a:t>
            </a:r>
            <a:r>
              <a:rPr lang="zh-CN" altLang="en-US" b="1" smtClean="0">
                <a:solidFill>
                  <a:srgbClr val="BF1DA8"/>
                </a:solidFill>
                <a:latin typeface="楷体_GB2312" pitchFamily="49" charset="-122"/>
                <a:ea typeface="楷体_GB2312" pitchFamily="49" charset="-122"/>
              </a:rPr>
              <a:t>数据流程图</a:t>
            </a:r>
            <a:r>
              <a:rPr lang="zh-CN" altLang="en-US" b="1" smtClean="0">
                <a:solidFill>
                  <a:srgbClr val="000000"/>
                </a:solidFill>
                <a:latin typeface="楷体_GB2312" pitchFamily="49" charset="-122"/>
                <a:ea typeface="楷体_GB2312" pitchFamily="49" charset="-122"/>
              </a:rPr>
              <a:t>中各个基本要素</a:t>
            </a:r>
            <a:r>
              <a:rPr lang="en-US" altLang="zh-CN" b="1" smtClean="0">
                <a:solidFill>
                  <a:srgbClr val="000000"/>
                </a:solidFill>
                <a:latin typeface="楷体_GB2312" pitchFamily="49" charset="-122"/>
                <a:ea typeface="楷体_GB2312" pitchFamily="49" charset="-122"/>
              </a:rPr>
              <a:t>(</a:t>
            </a:r>
            <a:r>
              <a:rPr lang="zh-CN" altLang="en-US" b="1" smtClean="0">
                <a:solidFill>
                  <a:srgbClr val="000000"/>
                </a:solidFill>
                <a:latin typeface="楷体_GB2312" pitchFamily="49" charset="-122"/>
                <a:ea typeface="楷体_GB2312" pitchFamily="49" charset="-122"/>
              </a:rPr>
              <a:t>数据流、加工、存储、和外部实体</a:t>
            </a:r>
            <a:r>
              <a:rPr lang="en-US" altLang="zh-CN" b="1" smtClean="0">
                <a:solidFill>
                  <a:srgbClr val="000000"/>
                </a:solidFill>
                <a:latin typeface="楷体_GB2312" pitchFamily="49" charset="-122"/>
                <a:ea typeface="楷体_GB2312" pitchFamily="49" charset="-122"/>
              </a:rPr>
              <a:t>)</a:t>
            </a:r>
            <a:r>
              <a:rPr lang="zh-CN" altLang="en-US" b="1" smtClean="0">
                <a:solidFill>
                  <a:srgbClr val="000000"/>
                </a:solidFill>
                <a:latin typeface="楷体_GB2312" pitchFamily="49" charset="-122"/>
                <a:ea typeface="楷体_GB2312" pitchFamily="49" charset="-122"/>
              </a:rPr>
              <a:t>的内容和特征所作的完整的定义和说明。</a:t>
            </a:r>
          </a:p>
          <a:p>
            <a:pPr eaLnBrk="1" hangingPunct="1">
              <a:lnSpc>
                <a:spcPct val="90000"/>
              </a:lnSpc>
              <a:spcBef>
                <a:spcPct val="30000"/>
              </a:spcBef>
              <a:spcAft>
                <a:spcPct val="30000"/>
              </a:spcAft>
            </a:pPr>
            <a:endParaRPr lang="en-US" altLang="zh-CN" b="1" smtClean="0">
              <a:latin typeface="楷体_GB2312" pitchFamily="49" charset="-122"/>
              <a:ea typeface="楷体_GB2312" pitchFamily="49" charset="-122"/>
            </a:endParaRPr>
          </a:p>
        </p:txBody>
      </p:sp>
      <p:sp>
        <p:nvSpPr>
          <p:cNvPr id="95236"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zh-CN" sz="2800">
              <a:solidFill>
                <a:srgbClr val="FF3300"/>
              </a:solidFill>
              <a:latin typeface="Times New Roman" panose="02020603050405020304" pitchFamily="18" charset="0"/>
              <a:sym typeface="Wingdings 3" panose="05040102010807070707" pitchFamily="18" charset="2"/>
            </a:endParaRPr>
          </a:p>
        </p:txBody>
      </p:sp>
      <p:grpSp>
        <p:nvGrpSpPr>
          <p:cNvPr id="95237" name="组合 7"/>
          <p:cNvGrpSpPr>
            <a:grpSpLocks/>
          </p:cNvGrpSpPr>
          <p:nvPr/>
        </p:nvGrpSpPr>
        <p:grpSpPr bwMode="auto">
          <a:xfrm>
            <a:off x="806450" y="3789363"/>
            <a:ext cx="7653338" cy="1439862"/>
            <a:chOff x="252286" y="1916559"/>
            <a:chExt cx="4086208" cy="1045062"/>
          </a:xfrm>
        </p:grpSpPr>
        <p:sp>
          <p:nvSpPr>
            <p:cNvPr id="49" name="圆角矩形 48"/>
            <p:cNvSpPr/>
            <p:nvPr/>
          </p:nvSpPr>
          <p:spPr>
            <a:xfrm>
              <a:off x="252286" y="1916559"/>
              <a:ext cx="4086208" cy="1041606"/>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b="1" dirty="0">
                  <a:solidFill>
                    <a:srgbClr val="7030A0"/>
                  </a:solidFill>
                </a:rPr>
                <a:t>     </a:t>
              </a:r>
              <a:r>
                <a:rPr lang="zh-CN" altLang="en-US" b="1" dirty="0">
                  <a:solidFill>
                    <a:srgbClr val="7030A0"/>
                  </a:solidFill>
                </a:rPr>
                <a:t>数据流程图配以数据字典，就可以从图形和文字两个方面对系统的逻辑模型进行描述，从而形成一个完整的说明。</a:t>
              </a:r>
            </a:p>
          </p:txBody>
        </p:sp>
        <p:grpSp>
          <p:nvGrpSpPr>
            <p:cNvPr id="95240" name="对角圆角矩形 53"/>
            <p:cNvGrpSpPr>
              <a:grpSpLocks/>
            </p:cNvGrpSpPr>
            <p:nvPr/>
          </p:nvGrpSpPr>
          <p:grpSpPr bwMode="auto">
            <a:xfrm>
              <a:off x="3592819" y="2210400"/>
              <a:ext cx="745675" cy="751221"/>
              <a:chOff x="5176959" y="4098681"/>
              <a:chExt cx="539972" cy="976590"/>
            </a:xfrm>
          </p:grpSpPr>
          <p:pic>
            <p:nvPicPr>
              <p:cNvPr id="95241" name="对角圆角矩形 53"/>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76959" y="4333631"/>
                <a:ext cx="539972" cy="741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5242" name="Text Box 16"/>
              <p:cNvSpPr txBox="1">
                <a:spLocks noChangeArrowheads="1"/>
              </p:cNvSpPr>
              <p:nvPr/>
            </p:nvSpPr>
            <p:spPr bwMode="auto">
              <a:xfrm>
                <a:off x="5201408" y="4098681"/>
                <a:ext cx="515516" cy="971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zh-CN" sz="1800">
                  <a:solidFill>
                    <a:srgbClr val="FFFFFF"/>
                  </a:solidFill>
                  <a:latin typeface="Constantia" panose="02030602050306030303" pitchFamily="18" charset="0"/>
                  <a:ea typeface="微软雅黑" panose="020B0503020204020204" pitchFamily="34" charset="-122"/>
                </a:endParaRPr>
              </a:p>
            </p:txBody>
          </p:sp>
        </p:grpSp>
      </p:grpSp>
    </p:spTree>
    <p:extLst>
      <p:ext uri="{BB962C8B-B14F-4D97-AF65-F5344CB8AC3E}">
        <p14:creationId xmlns="" xmlns:p14="http://schemas.microsoft.com/office/powerpoint/2010/main" val="52378631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187450" y="908050"/>
            <a:ext cx="4608513" cy="647700"/>
          </a:xfrm>
        </p:spPr>
        <p:txBody>
          <a:bodyPr/>
          <a:lstStyle/>
          <a:p>
            <a:pPr eaLnBrk="1" hangingPunct="1"/>
            <a:r>
              <a:rPr lang="en-US" altLang="zh-CN" sz="3200" b="1" smtClean="0">
                <a:latin typeface="楷体_GB2312" pitchFamily="49" charset="-122"/>
                <a:ea typeface="楷体_GB2312" pitchFamily="49" charset="-122"/>
              </a:rPr>
              <a:t>(2)</a:t>
            </a:r>
            <a:r>
              <a:rPr lang="zh-CN" altLang="en-US" sz="3200" b="1" smtClean="0">
                <a:latin typeface="楷体_GB2312" pitchFamily="49" charset="-122"/>
                <a:ea typeface="楷体_GB2312" pitchFamily="49" charset="-122"/>
              </a:rPr>
              <a:t>数据字典的内容</a:t>
            </a:r>
          </a:p>
        </p:txBody>
      </p:sp>
      <p:sp>
        <p:nvSpPr>
          <p:cNvPr id="96259" name="Rectangle 3"/>
          <p:cNvSpPr>
            <a:spLocks noGrp="1" noChangeArrowheads="1"/>
          </p:cNvSpPr>
          <p:nvPr>
            <p:ph idx="1"/>
          </p:nvPr>
        </p:nvSpPr>
        <p:spPr>
          <a:xfrm>
            <a:off x="2717800" y="1963738"/>
            <a:ext cx="3067050" cy="3395662"/>
          </a:xfrm>
        </p:spPr>
        <p:txBody>
          <a:bodyPr/>
          <a:lstStyle/>
          <a:p>
            <a:pPr marL="609600" indent="-609600" eaLnBrk="1" hangingPunct="1">
              <a:lnSpc>
                <a:spcPct val="90000"/>
              </a:lnSpc>
              <a:buFontTx/>
              <a:buNone/>
            </a:pPr>
            <a:r>
              <a:rPr lang="en-US" altLang="zh-CN" sz="3600" b="1" smtClean="0">
                <a:latin typeface="楷体_GB2312" pitchFamily="49" charset="-122"/>
                <a:ea typeface="楷体_GB2312" pitchFamily="49" charset="-122"/>
                <a:hlinkClick r:id="rId2" action="ppaction://hlinksldjump"/>
              </a:rPr>
              <a:t>①</a:t>
            </a:r>
            <a:r>
              <a:rPr lang="en-US" altLang="zh-CN" sz="3600" b="1" smtClean="0">
                <a:latin typeface="楷体_GB2312" pitchFamily="49" charset="-122"/>
                <a:ea typeface="楷体_GB2312" pitchFamily="49" charset="-122"/>
              </a:rPr>
              <a:t> </a:t>
            </a:r>
            <a:r>
              <a:rPr lang="zh-CN" altLang="en-US" sz="3600" b="1" smtClean="0">
                <a:solidFill>
                  <a:srgbClr val="000000"/>
                </a:solidFill>
                <a:latin typeface="楷体_GB2312" pitchFamily="49" charset="-122"/>
                <a:ea typeface="楷体_GB2312" pitchFamily="49" charset="-122"/>
              </a:rPr>
              <a:t>数据项</a:t>
            </a:r>
          </a:p>
          <a:p>
            <a:pPr marL="609600" indent="-609600" eaLnBrk="1" hangingPunct="1">
              <a:lnSpc>
                <a:spcPct val="90000"/>
              </a:lnSpc>
              <a:buFontTx/>
              <a:buNone/>
            </a:pPr>
            <a:r>
              <a:rPr lang="zh-CN" altLang="en-US" sz="3600" b="1" smtClean="0">
                <a:latin typeface="楷体_GB2312" pitchFamily="49" charset="-122"/>
                <a:ea typeface="楷体_GB2312" pitchFamily="49" charset="-122"/>
                <a:hlinkClick r:id="rId3" action="ppaction://hlinksldjump"/>
              </a:rPr>
              <a:t>②</a:t>
            </a:r>
            <a:r>
              <a:rPr lang="zh-CN" altLang="en-US" sz="3600" b="1" smtClean="0">
                <a:latin typeface="楷体_GB2312" pitchFamily="49" charset="-122"/>
                <a:ea typeface="楷体_GB2312" pitchFamily="49" charset="-122"/>
              </a:rPr>
              <a:t> </a:t>
            </a:r>
            <a:r>
              <a:rPr lang="zh-CN" altLang="en-US" sz="3600" b="1" smtClean="0">
                <a:solidFill>
                  <a:srgbClr val="000000"/>
                </a:solidFill>
                <a:latin typeface="楷体_GB2312" pitchFamily="49" charset="-122"/>
                <a:ea typeface="楷体_GB2312" pitchFamily="49" charset="-122"/>
              </a:rPr>
              <a:t>数据结构</a:t>
            </a:r>
          </a:p>
          <a:p>
            <a:pPr marL="609600" indent="-609600" eaLnBrk="1" hangingPunct="1">
              <a:lnSpc>
                <a:spcPct val="90000"/>
              </a:lnSpc>
              <a:buFontTx/>
              <a:buNone/>
            </a:pPr>
            <a:r>
              <a:rPr lang="zh-CN" altLang="en-US" sz="3600" b="1" smtClean="0">
                <a:latin typeface="楷体_GB2312" pitchFamily="49" charset="-122"/>
                <a:ea typeface="楷体_GB2312" pitchFamily="49" charset="-122"/>
                <a:hlinkClick r:id="rId4" action="ppaction://hlinksldjump"/>
              </a:rPr>
              <a:t>③</a:t>
            </a:r>
            <a:r>
              <a:rPr lang="zh-CN" altLang="en-US" sz="3600" b="1" smtClean="0">
                <a:latin typeface="楷体_GB2312" pitchFamily="49" charset="-122"/>
                <a:ea typeface="楷体_GB2312" pitchFamily="49" charset="-122"/>
              </a:rPr>
              <a:t> </a:t>
            </a:r>
            <a:r>
              <a:rPr lang="zh-CN" altLang="en-US" sz="3600" b="1" smtClean="0">
                <a:solidFill>
                  <a:srgbClr val="000000"/>
                </a:solidFill>
                <a:latin typeface="楷体_GB2312" pitchFamily="49" charset="-122"/>
                <a:ea typeface="楷体_GB2312" pitchFamily="49" charset="-122"/>
              </a:rPr>
              <a:t>数据流</a:t>
            </a:r>
          </a:p>
          <a:p>
            <a:pPr marL="609600" indent="-609600" eaLnBrk="1" hangingPunct="1">
              <a:lnSpc>
                <a:spcPct val="90000"/>
              </a:lnSpc>
              <a:buFontTx/>
              <a:buNone/>
            </a:pPr>
            <a:r>
              <a:rPr lang="zh-CN" altLang="en-US" sz="3600" b="1" smtClean="0">
                <a:latin typeface="楷体_GB2312" pitchFamily="49" charset="-122"/>
                <a:ea typeface="楷体_GB2312" pitchFamily="49" charset="-122"/>
                <a:hlinkClick r:id="rId5" action="ppaction://hlinksldjump"/>
              </a:rPr>
              <a:t>④</a:t>
            </a:r>
            <a:r>
              <a:rPr lang="zh-CN" altLang="en-US" sz="3600" b="1" smtClean="0">
                <a:latin typeface="楷体_GB2312" pitchFamily="49" charset="-122"/>
                <a:ea typeface="楷体_GB2312" pitchFamily="49" charset="-122"/>
              </a:rPr>
              <a:t> </a:t>
            </a:r>
            <a:r>
              <a:rPr lang="zh-CN" altLang="en-US" sz="3600" b="1" smtClean="0">
                <a:solidFill>
                  <a:srgbClr val="000000"/>
                </a:solidFill>
                <a:latin typeface="楷体_GB2312" pitchFamily="49" charset="-122"/>
                <a:ea typeface="楷体_GB2312" pitchFamily="49" charset="-122"/>
              </a:rPr>
              <a:t>处理逻辑</a:t>
            </a:r>
          </a:p>
          <a:p>
            <a:pPr marL="609600" indent="-609600" eaLnBrk="1" hangingPunct="1">
              <a:lnSpc>
                <a:spcPct val="90000"/>
              </a:lnSpc>
              <a:buFontTx/>
              <a:buNone/>
            </a:pPr>
            <a:r>
              <a:rPr lang="zh-CN" altLang="en-US" sz="3600" b="1" smtClean="0">
                <a:latin typeface="楷体_GB2312" pitchFamily="49" charset="-122"/>
                <a:ea typeface="楷体_GB2312" pitchFamily="49" charset="-122"/>
                <a:hlinkClick r:id="rId6" action="ppaction://hlinksldjump"/>
              </a:rPr>
              <a:t>⑤</a:t>
            </a:r>
            <a:r>
              <a:rPr lang="zh-CN" altLang="en-US" sz="3600" b="1" smtClean="0">
                <a:latin typeface="楷体_GB2312" pitchFamily="49" charset="-122"/>
                <a:ea typeface="楷体_GB2312" pitchFamily="49" charset="-122"/>
              </a:rPr>
              <a:t> </a:t>
            </a:r>
            <a:r>
              <a:rPr lang="zh-CN" altLang="en-US" sz="3600" b="1" smtClean="0">
                <a:solidFill>
                  <a:srgbClr val="000000"/>
                </a:solidFill>
                <a:latin typeface="楷体_GB2312" pitchFamily="49" charset="-122"/>
                <a:ea typeface="楷体_GB2312" pitchFamily="49" charset="-122"/>
              </a:rPr>
              <a:t>数据存储</a:t>
            </a:r>
          </a:p>
          <a:p>
            <a:pPr marL="609600" indent="-609600" eaLnBrk="1" hangingPunct="1">
              <a:lnSpc>
                <a:spcPct val="90000"/>
              </a:lnSpc>
              <a:buFontTx/>
              <a:buNone/>
            </a:pPr>
            <a:r>
              <a:rPr lang="zh-CN" altLang="en-US" sz="3600" b="1" smtClean="0">
                <a:latin typeface="楷体_GB2312" pitchFamily="49" charset="-122"/>
                <a:ea typeface="楷体_GB2312" pitchFamily="49" charset="-122"/>
                <a:hlinkClick r:id="rId7" action="ppaction://hlinksldjump"/>
              </a:rPr>
              <a:t>⑥</a:t>
            </a:r>
            <a:r>
              <a:rPr lang="zh-CN" altLang="en-US" sz="3600" b="1" smtClean="0">
                <a:latin typeface="楷体_GB2312" pitchFamily="49" charset="-122"/>
                <a:ea typeface="楷体_GB2312" pitchFamily="49" charset="-122"/>
              </a:rPr>
              <a:t> </a:t>
            </a:r>
            <a:r>
              <a:rPr lang="zh-CN" altLang="en-US" sz="3600" b="1" smtClean="0">
                <a:solidFill>
                  <a:srgbClr val="000000"/>
                </a:solidFill>
                <a:latin typeface="楷体_GB2312" pitchFamily="49" charset="-122"/>
                <a:ea typeface="楷体_GB2312" pitchFamily="49" charset="-122"/>
              </a:rPr>
              <a:t>外部实体</a:t>
            </a:r>
            <a:r>
              <a:rPr lang="zh-CN" altLang="en-US" sz="3600" b="1" smtClean="0">
                <a:latin typeface="楷体_GB2312" pitchFamily="49" charset="-122"/>
                <a:ea typeface="楷体_GB2312" pitchFamily="49" charset="-122"/>
              </a:rPr>
              <a:t> </a:t>
            </a:r>
          </a:p>
        </p:txBody>
      </p:sp>
      <p:sp>
        <p:nvSpPr>
          <p:cNvPr id="96260"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Arial" panose="020B0604020202020204" pitchFamily="34" charset="0"/>
                <a:sym typeface="Wingdings 3" panose="05040102010807070707" pitchFamily="18" charset="2"/>
                <a:hlinkClick r:id="rId8" action="ppaction://hlinksldjump"/>
              </a:rPr>
              <a:t></a:t>
            </a:r>
            <a:endParaRPr lang="en-US" altLang="zh-CN" sz="2800">
              <a:solidFill>
                <a:srgbClr val="FF3300"/>
              </a:solidFill>
              <a:latin typeface="Times New Roman" panose="02020603050405020304" pitchFamily="18" charset="0"/>
              <a:sym typeface="Wingdings 3" panose="05040102010807070707" pitchFamily="18" charset="2"/>
            </a:endParaRPr>
          </a:p>
        </p:txBody>
      </p:sp>
    </p:spTree>
    <p:extLst>
      <p:ext uri="{BB962C8B-B14F-4D97-AF65-F5344CB8AC3E}">
        <p14:creationId xmlns="" xmlns:p14="http://schemas.microsoft.com/office/powerpoint/2010/main" val="170851909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5"/>
          <p:cNvSpPr>
            <a:spLocks noChangeArrowheads="1"/>
          </p:cNvSpPr>
          <p:nvPr/>
        </p:nvSpPr>
        <p:spPr bwMode="auto">
          <a:xfrm>
            <a:off x="2268538" y="4292600"/>
            <a:ext cx="4392612" cy="2087563"/>
          </a:xfrm>
          <a:prstGeom prst="wedgeRoundRectCallout">
            <a:avLst>
              <a:gd name="adj1" fmla="val 63731"/>
              <a:gd name="adj2" fmla="val -76463"/>
              <a:gd name="adj3" fmla="val 16667"/>
            </a:avLst>
          </a:prstGeom>
          <a:solidFill>
            <a:schemeClr val="accent1"/>
          </a:solidFill>
          <a:ln w="12700">
            <a:solidFill>
              <a:schemeClr val="tx1"/>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en-US" altLang="zh-CN" sz="1800" b="1">
                <a:solidFill>
                  <a:schemeClr val="tx2"/>
                </a:solidFill>
                <a:latin typeface="Arial" panose="020B0604020202020204" pitchFamily="34" charset="0"/>
              </a:rPr>
              <a:t>     </a:t>
            </a:r>
            <a:r>
              <a:rPr lang="zh-CN" altLang="en-US" sz="2000" b="1">
                <a:solidFill>
                  <a:schemeClr val="tx2"/>
                </a:solidFill>
                <a:latin typeface="Arial" panose="020B0604020202020204" pitchFamily="34" charset="0"/>
              </a:rPr>
              <a:t>数据项编号：</a:t>
            </a:r>
            <a:r>
              <a:rPr lang="en-US" altLang="zh-CN" sz="2000" b="1">
                <a:solidFill>
                  <a:schemeClr val="tx2"/>
                </a:solidFill>
                <a:latin typeface="Arial" panose="020B0604020202020204" pitchFamily="34" charset="0"/>
              </a:rPr>
              <a:t>A03</a:t>
            </a:r>
            <a:r>
              <a:rPr lang="zh-CN" altLang="en-US" sz="2000" b="1">
                <a:solidFill>
                  <a:schemeClr val="tx2"/>
                </a:solidFill>
                <a:latin typeface="Arial" panose="020B0604020202020204" pitchFamily="34" charset="0"/>
              </a:rPr>
              <a:t>－</a:t>
            </a:r>
            <a:r>
              <a:rPr lang="en-US" altLang="zh-CN" sz="2000" b="1">
                <a:solidFill>
                  <a:schemeClr val="tx2"/>
                </a:solidFill>
                <a:latin typeface="Arial" panose="020B0604020202020204" pitchFamily="34" charset="0"/>
              </a:rPr>
              <a:t>04</a:t>
            </a:r>
          </a:p>
          <a:p>
            <a:pPr algn="l" eaLnBrk="1" hangingPunct="1"/>
            <a:r>
              <a:rPr lang="en-US" altLang="zh-CN" sz="2000" b="1">
                <a:solidFill>
                  <a:schemeClr val="tx2"/>
                </a:solidFill>
                <a:latin typeface="Arial" panose="020B0604020202020204" pitchFamily="34" charset="0"/>
              </a:rPr>
              <a:t>     </a:t>
            </a:r>
            <a:r>
              <a:rPr lang="zh-CN" altLang="en-US" sz="2000" b="1">
                <a:solidFill>
                  <a:schemeClr val="tx2"/>
                </a:solidFill>
                <a:latin typeface="Arial" panose="020B0604020202020204" pitchFamily="34" charset="0"/>
              </a:rPr>
              <a:t>数据项名称：库存量</a:t>
            </a:r>
          </a:p>
          <a:p>
            <a:pPr algn="l" eaLnBrk="1" hangingPunct="1"/>
            <a:r>
              <a:rPr lang="zh-CN" altLang="en-US" sz="2000" b="1">
                <a:solidFill>
                  <a:schemeClr val="tx2"/>
                </a:solidFill>
                <a:latin typeface="Arial" panose="020B0604020202020204" pitchFamily="34" charset="0"/>
              </a:rPr>
              <a:t>     别名：数量</a:t>
            </a:r>
          </a:p>
          <a:p>
            <a:pPr algn="l" eaLnBrk="1" hangingPunct="1"/>
            <a:r>
              <a:rPr lang="zh-CN" altLang="en-US" sz="2000" b="1">
                <a:solidFill>
                  <a:schemeClr val="tx2"/>
                </a:solidFill>
                <a:latin typeface="Arial" panose="020B0604020202020204" pitchFamily="34" charset="0"/>
              </a:rPr>
              <a:t>     简述：某种配件的库存数量</a:t>
            </a:r>
          </a:p>
          <a:p>
            <a:pPr algn="l" eaLnBrk="1" hangingPunct="1"/>
            <a:r>
              <a:rPr lang="zh-CN" altLang="en-US" sz="2000" b="1">
                <a:solidFill>
                  <a:schemeClr val="tx2"/>
                </a:solidFill>
                <a:latin typeface="Arial" panose="020B0604020202020204" pitchFamily="34" charset="0"/>
              </a:rPr>
              <a:t>     长度：</a:t>
            </a:r>
            <a:r>
              <a:rPr lang="en-US" altLang="zh-CN" sz="2000" b="1">
                <a:solidFill>
                  <a:schemeClr val="tx2"/>
                </a:solidFill>
                <a:latin typeface="Arial" panose="020B0604020202020204" pitchFamily="34" charset="0"/>
              </a:rPr>
              <a:t>6</a:t>
            </a:r>
            <a:r>
              <a:rPr lang="zh-CN" altLang="en-US" sz="2000" b="1">
                <a:solidFill>
                  <a:schemeClr val="tx2"/>
                </a:solidFill>
                <a:latin typeface="Arial" panose="020B0604020202020204" pitchFamily="34" charset="0"/>
              </a:rPr>
              <a:t>个字节</a:t>
            </a:r>
          </a:p>
          <a:p>
            <a:pPr algn="l" eaLnBrk="1" hangingPunct="1"/>
            <a:r>
              <a:rPr lang="zh-CN" altLang="en-US" sz="2000" b="1">
                <a:solidFill>
                  <a:schemeClr val="tx2"/>
                </a:solidFill>
                <a:latin typeface="Arial" panose="020B0604020202020204" pitchFamily="34" charset="0"/>
              </a:rPr>
              <a:t>     取值范围：</a:t>
            </a:r>
            <a:r>
              <a:rPr lang="en-US" altLang="zh-CN" sz="2000" b="1">
                <a:solidFill>
                  <a:schemeClr val="tx2"/>
                </a:solidFill>
                <a:latin typeface="Arial" panose="020B0604020202020204" pitchFamily="34" charset="0"/>
              </a:rPr>
              <a:t>0</a:t>
            </a:r>
            <a:r>
              <a:rPr lang="zh-CN" altLang="en-US" sz="2000" b="1">
                <a:solidFill>
                  <a:schemeClr val="tx2"/>
                </a:solidFill>
                <a:latin typeface="Arial" panose="020B0604020202020204" pitchFamily="34" charset="0"/>
              </a:rPr>
              <a:t>－</a:t>
            </a:r>
            <a:r>
              <a:rPr lang="en-US" altLang="zh-CN" sz="2000" b="1">
                <a:solidFill>
                  <a:schemeClr val="tx2"/>
                </a:solidFill>
                <a:latin typeface="Arial" panose="020B0604020202020204" pitchFamily="34" charset="0"/>
              </a:rPr>
              <a:t>999999</a:t>
            </a:r>
          </a:p>
          <a:p>
            <a:pPr algn="l" eaLnBrk="1" hangingPunct="1"/>
            <a:endParaRPr lang="en-US" altLang="zh-CN" sz="2000">
              <a:latin typeface="Arial" panose="020B0604020202020204" pitchFamily="34" charset="0"/>
            </a:endParaRPr>
          </a:p>
        </p:txBody>
      </p:sp>
      <p:sp>
        <p:nvSpPr>
          <p:cNvPr id="97283" name="Rectangle 2"/>
          <p:cNvSpPr>
            <a:spLocks noGrp="1" noChangeArrowheads="1"/>
          </p:cNvSpPr>
          <p:nvPr>
            <p:ph type="title"/>
          </p:nvPr>
        </p:nvSpPr>
        <p:spPr>
          <a:xfrm>
            <a:off x="1403350" y="1125538"/>
            <a:ext cx="3454400" cy="425450"/>
          </a:xfrm>
        </p:spPr>
        <p:txBody>
          <a:bodyPr/>
          <a:lstStyle/>
          <a:p>
            <a:pPr eaLnBrk="1" hangingPunct="1"/>
            <a:r>
              <a:rPr lang="en-US" altLang="zh-CN" sz="2800" b="1" smtClean="0">
                <a:solidFill>
                  <a:schemeClr val="hlink"/>
                </a:solidFill>
                <a:latin typeface="楷体_GB2312" pitchFamily="49" charset="-122"/>
                <a:ea typeface="楷体_GB2312" pitchFamily="49" charset="-122"/>
              </a:rPr>
              <a:t>① </a:t>
            </a:r>
            <a:r>
              <a:rPr lang="zh-CN" altLang="en-US" sz="2800" b="1" smtClean="0">
                <a:solidFill>
                  <a:schemeClr val="hlink"/>
                </a:solidFill>
                <a:latin typeface="楷体_GB2312" pitchFamily="49" charset="-122"/>
                <a:ea typeface="楷体_GB2312" pitchFamily="49" charset="-122"/>
              </a:rPr>
              <a:t>数据项</a:t>
            </a:r>
          </a:p>
        </p:txBody>
      </p:sp>
      <p:sp>
        <p:nvSpPr>
          <p:cNvPr id="97284" name="Rectangle 3"/>
          <p:cNvSpPr>
            <a:spLocks noGrp="1" noChangeArrowheads="1"/>
          </p:cNvSpPr>
          <p:nvPr>
            <p:ph idx="1"/>
          </p:nvPr>
        </p:nvSpPr>
        <p:spPr>
          <a:xfrm>
            <a:off x="971550" y="1792288"/>
            <a:ext cx="7993063" cy="4849812"/>
          </a:xfrm>
        </p:spPr>
        <p:txBody>
          <a:bodyPr/>
          <a:lstStyle/>
          <a:p>
            <a:pPr eaLnBrk="1" hangingPunct="1">
              <a:spcBef>
                <a:spcPct val="10000"/>
              </a:spcBef>
            </a:pPr>
            <a:r>
              <a:rPr lang="zh-CN" altLang="en-US" sz="2800" b="1" smtClean="0">
                <a:solidFill>
                  <a:srgbClr val="180A00"/>
                </a:solidFill>
                <a:ea typeface="楷体_GB2312" pitchFamily="49" charset="-122"/>
              </a:rPr>
              <a:t>数据项，也称数据元素，具有独立逻辑含义的最小数据单位，是不可再分的数据单位。</a:t>
            </a:r>
          </a:p>
          <a:p>
            <a:pPr eaLnBrk="1" hangingPunct="1">
              <a:spcBef>
                <a:spcPct val="10000"/>
              </a:spcBef>
            </a:pPr>
            <a:r>
              <a:rPr lang="zh-CN" altLang="en-US" sz="2800" b="1" smtClean="0">
                <a:solidFill>
                  <a:srgbClr val="180A00"/>
                </a:solidFill>
                <a:ea typeface="楷体_GB2312" pitchFamily="49" charset="-122"/>
              </a:rPr>
              <a:t>数据字典中对其定义包括：</a:t>
            </a:r>
          </a:p>
          <a:p>
            <a:pPr lvl="1" eaLnBrk="1" hangingPunct="1">
              <a:spcBef>
                <a:spcPct val="10000"/>
              </a:spcBef>
              <a:buClr>
                <a:schemeClr val="tx1"/>
              </a:buClr>
              <a:buSzPct val="60000"/>
            </a:pPr>
            <a:r>
              <a:rPr lang="zh-CN" altLang="en-US" b="1" smtClean="0">
                <a:solidFill>
                  <a:srgbClr val="180A00"/>
                </a:solidFill>
                <a:ea typeface="楷体_GB2312" pitchFamily="49" charset="-122"/>
              </a:rPr>
              <a:t>数据项的名称、编号、别名、简述；</a:t>
            </a:r>
          </a:p>
          <a:p>
            <a:pPr lvl="1" eaLnBrk="1" hangingPunct="1">
              <a:spcBef>
                <a:spcPct val="10000"/>
              </a:spcBef>
              <a:buClr>
                <a:schemeClr val="tx1"/>
              </a:buClr>
              <a:buSzPct val="60000"/>
            </a:pPr>
            <a:r>
              <a:rPr lang="zh-CN" altLang="en-US" b="1" smtClean="0">
                <a:solidFill>
                  <a:srgbClr val="180A00"/>
                </a:solidFill>
                <a:ea typeface="楷体_GB2312" pitchFamily="49" charset="-122"/>
              </a:rPr>
              <a:t>数据项的取值范围；</a:t>
            </a:r>
          </a:p>
          <a:p>
            <a:pPr lvl="1" eaLnBrk="1" hangingPunct="1">
              <a:spcBef>
                <a:spcPct val="10000"/>
              </a:spcBef>
              <a:buClr>
                <a:schemeClr val="tx1"/>
              </a:buClr>
              <a:buSzPct val="60000"/>
            </a:pPr>
            <a:r>
              <a:rPr lang="zh-CN" altLang="en-US" b="1" smtClean="0">
                <a:solidFill>
                  <a:srgbClr val="180A00"/>
                </a:solidFill>
                <a:ea typeface="楷体_GB2312" pitchFamily="49" charset="-122"/>
              </a:rPr>
              <a:t>数据项的长度</a:t>
            </a:r>
          </a:p>
        </p:txBody>
      </p:sp>
      <p:sp>
        <p:nvSpPr>
          <p:cNvPr id="97285" name="Rectangle 4">
            <a:hlinkClick r:id="rId2" action="ppaction://hlinksldjump"/>
          </p:cNvPr>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Arial" panose="020B0604020202020204" pitchFamily="34" charset="0"/>
                <a:sym typeface="Wingdings 3" panose="05040102010807070707" pitchFamily="18" charset="2"/>
                <a:hlinkClick r:id="rId3" action="ppaction://hlinksldjump"/>
              </a:rPr>
              <a:t></a:t>
            </a:r>
            <a:endParaRPr lang="en-US" altLang="zh-CN" sz="2800">
              <a:solidFill>
                <a:srgbClr val="FF3300"/>
              </a:solidFill>
              <a:latin typeface="Times New Roman" panose="02020603050405020304" pitchFamily="18" charset="0"/>
              <a:sym typeface="Wingdings 3" panose="05040102010807070707" pitchFamily="18" charset="2"/>
            </a:endParaRPr>
          </a:p>
        </p:txBody>
      </p:sp>
      <p:sp>
        <p:nvSpPr>
          <p:cNvPr id="97286" name="Text Box 6"/>
          <p:cNvSpPr txBox="1">
            <a:spLocks noChangeArrowheads="1"/>
          </p:cNvSpPr>
          <p:nvPr/>
        </p:nvSpPr>
        <p:spPr bwMode="auto">
          <a:xfrm>
            <a:off x="6588125" y="3429000"/>
            <a:ext cx="23764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b="1">
                <a:solidFill>
                  <a:srgbClr val="BF1DA8"/>
                </a:solidFill>
                <a:latin typeface="Arial" panose="020B0604020202020204" pitchFamily="34" charset="0"/>
              </a:rPr>
              <a:t>例：数据项定义</a:t>
            </a:r>
            <a:endParaRPr lang="zh-CN" altLang="en-US">
              <a:latin typeface="Arial" panose="020B0604020202020204" pitchFamily="34" charset="0"/>
            </a:endParaRPr>
          </a:p>
        </p:txBody>
      </p:sp>
    </p:spTree>
    <p:extLst>
      <p:ext uri="{BB962C8B-B14F-4D97-AF65-F5344CB8AC3E}">
        <p14:creationId xmlns="" xmlns:p14="http://schemas.microsoft.com/office/powerpoint/2010/main" val="46698855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116013" y="908050"/>
            <a:ext cx="3381375" cy="641350"/>
          </a:xfrm>
        </p:spPr>
        <p:txBody>
          <a:bodyPr/>
          <a:lstStyle/>
          <a:p>
            <a:pPr eaLnBrk="1" hangingPunct="1"/>
            <a:r>
              <a:rPr lang="en-US" altLang="zh-CN" sz="3200" b="1" smtClean="0">
                <a:solidFill>
                  <a:schemeClr val="hlink"/>
                </a:solidFill>
                <a:latin typeface="楷体_GB2312" pitchFamily="49" charset="-122"/>
                <a:ea typeface="楷体_GB2312" pitchFamily="49" charset="-122"/>
              </a:rPr>
              <a:t>② </a:t>
            </a:r>
            <a:r>
              <a:rPr lang="zh-CN" altLang="en-US" sz="3200" b="1" smtClean="0">
                <a:solidFill>
                  <a:schemeClr val="hlink"/>
                </a:solidFill>
                <a:latin typeface="楷体_GB2312" pitchFamily="49" charset="-122"/>
                <a:ea typeface="楷体_GB2312" pitchFamily="49" charset="-122"/>
              </a:rPr>
              <a:t>数据结构</a:t>
            </a:r>
          </a:p>
        </p:txBody>
      </p:sp>
      <p:sp>
        <p:nvSpPr>
          <p:cNvPr id="98307" name="Rectangle 3"/>
          <p:cNvSpPr>
            <a:spLocks noGrp="1" noChangeArrowheads="1"/>
          </p:cNvSpPr>
          <p:nvPr>
            <p:ph idx="1"/>
          </p:nvPr>
        </p:nvSpPr>
        <p:spPr>
          <a:xfrm>
            <a:off x="1042988" y="1844675"/>
            <a:ext cx="7634287" cy="4535488"/>
          </a:xfrm>
        </p:spPr>
        <p:txBody>
          <a:bodyPr/>
          <a:lstStyle/>
          <a:p>
            <a:pPr eaLnBrk="1" hangingPunct="1">
              <a:spcBef>
                <a:spcPct val="10000"/>
              </a:spcBef>
            </a:pPr>
            <a:r>
              <a:rPr lang="zh-CN" altLang="en-US" sz="2800" b="1" smtClean="0">
                <a:solidFill>
                  <a:srgbClr val="180A00"/>
                </a:solidFill>
                <a:ea typeface="楷体_GB2312" pitchFamily="49" charset="-122"/>
              </a:rPr>
              <a:t>数据结构：由若干数据项构成的数据组合，它描述了某些数据项之间的关系。一个数据结构可以包括若干数据项或（和）数据结构（可以递归）。</a:t>
            </a:r>
          </a:p>
          <a:p>
            <a:pPr eaLnBrk="1" hangingPunct="1">
              <a:spcBef>
                <a:spcPct val="10000"/>
              </a:spcBef>
            </a:pPr>
            <a:r>
              <a:rPr lang="zh-CN" altLang="en-US" sz="2800" b="1" smtClean="0">
                <a:solidFill>
                  <a:srgbClr val="180A00"/>
                </a:solidFill>
                <a:ea typeface="楷体_GB2312" pitchFamily="49" charset="-122"/>
              </a:rPr>
              <a:t>数据字典中对其定义包括：</a:t>
            </a:r>
          </a:p>
          <a:p>
            <a:pPr lvl="1" eaLnBrk="1" hangingPunct="1">
              <a:spcBef>
                <a:spcPct val="10000"/>
              </a:spcBef>
              <a:buClr>
                <a:schemeClr val="tx1"/>
              </a:buClr>
              <a:buSzPct val="60000"/>
            </a:pPr>
            <a:r>
              <a:rPr lang="zh-CN" altLang="en-US" b="1" smtClean="0">
                <a:solidFill>
                  <a:srgbClr val="180A00"/>
                </a:solidFill>
                <a:ea typeface="楷体_GB2312" pitchFamily="49" charset="-122"/>
              </a:rPr>
              <a:t>数据结构的名称、编号；</a:t>
            </a:r>
          </a:p>
          <a:p>
            <a:pPr lvl="1" eaLnBrk="1" hangingPunct="1">
              <a:spcBef>
                <a:spcPct val="10000"/>
              </a:spcBef>
              <a:buClr>
                <a:schemeClr val="tx1"/>
              </a:buClr>
              <a:buSzPct val="60000"/>
            </a:pPr>
            <a:r>
              <a:rPr lang="zh-CN" altLang="en-US" b="1" smtClean="0">
                <a:solidFill>
                  <a:srgbClr val="180A00"/>
                </a:solidFill>
                <a:ea typeface="楷体_GB2312" pitchFamily="49" charset="-122"/>
              </a:rPr>
              <a:t>简述；</a:t>
            </a:r>
          </a:p>
          <a:p>
            <a:pPr lvl="1" eaLnBrk="1" hangingPunct="1">
              <a:spcBef>
                <a:spcPct val="10000"/>
              </a:spcBef>
              <a:buClr>
                <a:schemeClr val="tx1"/>
              </a:buClr>
              <a:buSzPct val="60000"/>
            </a:pPr>
            <a:r>
              <a:rPr lang="zh-CN" altLang="en-US" b="1" smtClean="0">
                <a:solidFill>
                  <a:srgbClr val="180A00"/>
                </a:solidFill>
                <a:ea typeface="楷体_GB2312" pitchFamily="49" charset="-122"/>
              </a:rPr>
              <a:t>数据结构的组成</a:t>
            </a:r>
          </a:p>
        </p:txBody>
      </p:sp>
      <p:sp>
        <p:nvSpPr>
          <p:cNvPr id="98308" name="AutoShape 4"/>
          <p:cNvSpPr>
            <a:spLocks noChangeArrowheads="1"/>
          </p:cNvSpPr>
          <p:nvPr/>
        </p:nvSpPr>
        <p:spPr bwMode="auto">
          <a:xfrm>
            <a:off x="4500563" y="4652963"/>
            <a:ext cx="4392612" cy="2087562"/>
          </a:xfrm>
          <a:prstGeom prst="wedgeRoundRectCallout">
            <a:avLst>
              <a:gd name="adj1" fmla="val 19171"/>
              <a:gd name="adj2" fmla="val -73194"/>
              <a:gd name="adj3" fmla="val 16667"/>
            </a:avLst>
          </a:prstGeom>
          <a:solidFill>
            <a:schemeClr val="accent1"/>
          </a:solidFill>
          <a:ln w="12700">
            <a:solidFill>
              <a:schemeClr val="tx1"/>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sz="2000" b="1">
                <a:solidFill>
                  <a:schemeClr val="tx2"/>
                </a:solidFill>
                <a:latin typeface="Arial" panose="020B0604020202020204" pitchFamily="34" charset="0"/>
              </a:rPr>
              <a:t>数据结构编号：</a:t>
            </a:r>
            <a:r>
              <a:rPr lang="en-US" altLang="zh-CN" sz="2000" b="1">
                <a:solidFill>
                  <a:srgbClr val="000000"/>
                </a:solidFill>
                <a:latin typeface="Arial" panose="020B0604020202020204" pitchFamily="34" charset="0"/>
              </a:rPr>
              <a:t>F02</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rPr>
              <a:t>01</a:t>
            </a:r>
          </a:p>
          <a:p>
            <a:pPr algn="l" eaLnBrk="1" hangingPunct="1"/>
            <a:r>
              <a:rPr lang="zh-CN" altLang="en-US" sz="2000" b="1">
                <a:solidFill>
                  <a:schemeClr val="tx2"/>
                </a:solidFill>
                <a:latin typeface="Arial" panose="020B0604020202020204" pitchFamily="34" charset="0"/>
              </a:rPr>
              <a:t>数据结构名称：</a:t>
            </a:r>
            <a:r>
              <a:rPr lang="zh-CN" altLang="en-US" sz="2000" b="1">
                <a:solidFill>
                  <a:srgbClr val="000000"/>
                </a:solidFill>
                <a:latin typeface="Arial" panose="020B0604020202020204" pitchFamily="34" charset="0"/>
              </a:rPr>
              <a:t>用户订货单</a:t>
            </a:r>
          </a:p>
          <a:p>
            <a:pPr algn="l" eaLnBrk="1" hangingPunct="1"/>
            <a:r>
              <a:rPr lang="zh-CN" altLang="en-US" sz="2000" b="1">
                <a:solidFill>
                  <a:schemeClr val="tx2"/>
                </a:solidFill>
                <a:latin typeface="Arial" panose="020B0604020202020204" pitchFamily="34" charset="0"/>
              </a:rPr>
              <a:t>简述：</a:t>
            </a:r>
            <a:r>
              <a:rPr lang="zh-CN" altLang="en-US" sz="2000" b="1">
                <a:solidFill>
                  <a:srgbClr val="000000"/>
                </a:solidFill>
                <a:latin typeface="Arial" panose="020B0604020202020204" pitchFamily="34" charset="0"/>
              </a:rPr>
              <a:t>用户所填写用户情况及定货要求等信息</a:t>
            </a:r>
          </a:p>
          <a:p>
            <a:pPr algn="l" eaLnBrk="1" hangingPunct="1"/>
            <a:r>
              <a:rPr lang="zh-CN" altLang="en-US" sz="2000" b="1">
                <a:solidFill>
                  <a:schemeClr val="tx2"/>
                </a:solidFill>
                <a:latin typeface="Arial" panose="020B0604020202020204" pitchFamily="34" charset="0"/>
              </a:rPr>
              <a:t>数据结构组成：</a:t>
            </a:r>
            <a:r>
              <a:rPr lang="zh-CN" altLang="en-US" sz="2000" b="1">
                <a:solidFill>
                  <a:srgbClr val="000000"/>
                </a:solidFill>
                <a:latin typeface="Arial" panose="020B0604020202020204" pitchFamily="34" charset="0"/>
              </a:rPr>
              <a:t>订货单标识＋用户情况＋配件情况</a:t>
            </a:r>
          </a:p>
          <a:p>
            <a:pPr algn="l" eaLnBrk="1" hangingPunct="1"/>
            <a:r>
              <a:rPr lang="zh-CN" altLang="en-US" sz="2000" b="1">
                <a:solidFill>
                  <a:schemeClr val="tx2"/>
                </a:solidFill>
                <a:latin typeface="Arial" panose="020B0604020202020204" pitchFamily="34" charset="0"/>
              </a:rPr>
              <a:t> </a:t>
            </a:r>
          </a:p>
          <a:p>
            <a:pPr algn="l" eaLnBrk="1" hangingPunct="1"/>
            <a:endParaRPr lang="en-US" altLang="zh-CN" sz="2000">
              <a:latin typeface="Arial" panose="020B0604020202020204" pitchFamily="34" charset="0"/>
            </a:endParaRPr>
          </a:p>
        </p:txBody>
      </p:sp>
      <p:sp>
        <p:nvSpPr>
          <p:cNvPr id="98309" name="Text Box 5"/>
          <p:cNvSpPr txBox="1">
            <a:spLocks noChangeArrowheads="1"/>
          </p:cNvSpPr>
          <p:nvPr/>
        </p:nvSpPr>
        <p:spPr bwMode="auto">
          <a:xfrm>
            <a:off x="6156325" y="3789363"/>
            <a:ext cx="26654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b="1">
                <a:solidFill>
                  <a:srgbClr val="BF1DA8"/>
                </a:solidFill>
                <a:latin typeface="Arial" panose="020B0604020202020204" pitchFamily="34" charset="0"/>
              </a:rPr>
              <a:t>例：数据结构定义</a:t>
            </a:r>
            <a:endParaRPr lang="zh-CN" altLang="en-US">
              <a:latin typeface="Arial" panose="020B0604020202020204" pitchFamily="34" charset="0"/>
            </a:endParaRPr>
          </a:p>
        </p:txBody>
      </p:sp>
      <p:sp>
        <p:nvSpPr>
          <p:cNvPr id="98310" name="Rectangle 6">
            <a:hlinkClick r:id="rId2" action="ppaction://hlinksldjump"/>
          </p:cNvPr>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Arial" panose="020B0604020202020204" pitchFamily="34" charset="0"/>
                <a:sym typeface="Wingdings 3" panose="05040102010807070707" pitchFamily="18" charset="2"/>
                <a:hlinkClick r:id="rId3" action="ppaction://hlinksldjump"/>
              </a:rPr>
              <a:t></a:t>
            </a:r>
            <a:endParaRPr lang="en-US" altLang="zh-CN" sz="2800">
              <a:solidFill>
                <a:srgbClr val="FF3300"/>
              </a:solidFill>
              <a:latin typeface="Times New Roman" panose="02020603050405020304" pitchFamily="18" charset="0"/>
              <a:sym typeface="Wingdings 3" panose="05040102010807070707" pitchFamily="18" charset="2"/>
            </a:endParaRPr>
          </a:p>
        </p:txBody>
      </p:sp>
    </p:spTree>
    <p:extLst>
      <p:ext uri="{BB962C8B-B14F-4D97-AF65-F5344CB8AC3E}">
        <p14:creationId xmlns="" xmlns:p14="http://schemas.microsoft.com/office/powerpoint/2010/main" val="134273062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403350" y="981075"/>
            <a:ext cx="3671888" cy="533400"/>
          </a:xfrm>
        </p:spPr>
        <p:txBody>
          <a:bodyPr/>
          <a:lstStyle/>
          <a:p>
            <a:pPr eaLnBrk="1" hangingPunct="1"/>
            <a:r>
              <a:rPr lang="en-US" altLang="zh-CN" sz="2800" b="1" smtClean="0">
                <a:solidFill>
                  <a:schemeClr val="hlink"/>
                </a:solidFill>
                <a:latin typeface="楷体_GB2312" pitchFamily="49" charset="-122"/>
                <a:ea typeface="楷体_GB2312" pitchFamily="49" charset="-122"/>
              </a:rPr>
              <a:t>③ </a:t>
            </a:r>
            <a:r>
              <a:rPr lang="zh-CN" altLang="en-US" sz="2800" b="1" smtClean="0">
                <a:solidFill>
                  <a:schemeClr val="hlink"/>
                </a:solidFill>
                <a:latin typeface="楷体_GB2312" pitchFamily="49" charset="-122"/>
                <a:ea typeface="楷体_GB2312" pitchFamily="49" charset="-122"/>
              </a:rPr>
              <a:t>数据流</a:t>
            </a:r>
          </a:p>
        </p:txBody>
      </p:sp>
      <p:sp>
        <p:nvSpPr>
          <p:cNvPr id="99331" name="Rectangle 3"/>
          <p:cNvSpPr>
            <a:spLocks noGrp="1" noChangeArrowheads="1"/>
          </p:cNvSpPr>
          <p:nvPr>
            <p:ph idx="1"/>
          </p:nvPr>
        </p:nvSpPr>
        <p:spPr>
          <a:xfrm>
            <a:off x="1116013" y="1628775"/>
            <a:ext cx="7777162" cy="4895850"/>
          </a:xfrm>
        </p:spPr>
        <p:txBody>
          <a:bodyPr/>
          <a:lstStyle/>
          <a:p>
            <a:pPr eaLnBrk="1" hangingPunct="1">
              <a:spcBef>
                <a:spcPct val="10000"/>
              </a:spcBef>
            </a:pPr>
            <a:r>
              <a:rPr lang="zh-CN" altLang="en-US" sz="2800" b="1" smtClean="0">
                <a:solidFill>
                  <a:srgbClr val="180A00"/>
                </a:solidFill>
                <a:ea typeface="楷体_GB2312" pitchFamily="49" charset="-122"/>
              </a:rPr>
              <a:t>表明系统中数据的逻辑流向，可以是数据项或数据结构。</a:t>
            </a:r>
          </a:p>
          <a:p>
            <a:pPr eaLnBrk="1" hangingPunct="1">
              <a:spcBef>
                <a:spcPct val="10000"/>
              </a:spcBef>
            </a:pPr>
            <a:r>
              <a:rPr lang="zh-CN" altLang="en-US" sz="2800" b="1" smtClean="0">
                <a:solidFill>
                  <a:srgbClr val="180A00"/>
                </a:solidFill>
                <a:ea typeface="楷体_GB2312" pitchFamily="49" charset="-122"/>
              </a:rPr>
              <a:t>数据字典中对其定义包括：</a:t>
            </a:r>
          </a:p>
          <a:p>
            <a:pPr lvl="1" eaLnBrk="1" hangingPunct="1">
              <a:spcBef>
                <a:spcPct val="10000"/>
              </a:spcBef>
              <a:buClr>
                <a:schemeClr val="tx1"/>
              </a:buClr>
              <a:buSzPct val="60000"/>
            </a:pPr>
            <a:r>
              <a:rPr lang="zh-CN" altLang="en-US" b="1" smtClean="0">
                <a:solidFill>
                  <a:srgbClr val="180A00"/>
                </a:solidFill>
                <a:ea typeface="楷体_GB2312" pitchFamily="49" charset="-122"/>
              </a:rPr>
              <a:t>数据流的名称、编号；</a:t>
            </a:r>
          </a:p>
          <a:p>
            <a:pPr lvl="1" eaLnBrk="1" hangingPunct="1">
              <a:spcBef>
                <a:spcPct val="10000"/>
              </a:spcBef>
              <a:buClr>
                <a:schemeClr val="tx1"/>
              </a:buClr>
              <a:buSzPct val="60000"/>
            </a:pPr>
            <a:r>
              <a:rPr lang="zh-CN" altLang="en-US" b="1" smtClean="0">
                <a:solidFill>
                  <a:srgbClr val="180A00"/>
                </a:solidFill>
                <a:ea typeface="楷体_GB2312" pitchFamily="49" charset="-122"/>
              </a:rPr>
              <a:t>简述；</a:t>
            </a:r>
          </a:p>
          <a:p>
            <a:pPr lvl="1" eaLnBrk="1" hangingPunct="1">
              <a:spcBef>
                <a:spcPct val="10000"/>
              </a:spcBef>
              <a:buClr>
                <a:schemeClr val="tx1"/>
              </a:buClr>
              <a:buSzPct val="60000"/>
            </a:pPr>
            <a:r>
              <a:rPr lang="zh-CN" altLang="en-US" b="1" smtClean="0">
                <a:solidFill>
                  <a:srgbClr val="180A00"/>
                </a:solidFill>
                <a:ea typeface="楷体_GB2312" pitchFamily="49" charset="-122"/>
              </a:rPr>
              <a:t>数据流的来源；</a:t>
            </a:r>
          </a:p>
          <a:p>
            <a:pPr lvl="1" eaLnBrk="1" hangingPunct="1">
              <a:spcBef>
                <a:spcPct val="10000"/>
              </a:spcBef>
              <a:buClr>
                <a:schemeClr val="tx1"/>
              </a:buClr>
              <a:buSzPct val="60000"/>
            </a:pPr>
            <a:r>
              <a:rPr lang="zh-CN" altLang="en-US" b="1" smtClean="0">
                <a:solidFill>
                  <a:srgbClr val="180A00"/>
                </a:solidFill>
                <a:ea typeface="楷体_GB2312" pitchFamily="49" charset="-122"/>
              </a:rPr>
              <a:t>数据流的去向；</a:t>
            </a:r>
          </a:p>
          <a:p>
            <a:pPr lvl="1" eaLnBrk="1" hangingPunct="1">
              <a:spcBef>
                <a:spcPct val="10000"/>
              </a:spcBef>
              <a:buClr>
                <a:schemeClr val="tx1"/>
              </a:buClr>
              <a:buSzPct val="60000"/>
            </a:pPr>
            <a:r>
              <a:rPr lang="zh-CN" altLang="en-US" b="1" smtClean="0">
                <a:solidFill>
                  <a:srgbClr val="180A00"/>
                </a:solidFill>
                <a:ea typeface="楷体_GB2312" pitchFamily="49" charset="-122"/>
              </a:rPr>
              <a:t>数据流的组成；</a:t>
            </a:r>
          </a:p>
          <a:p>
            <a:pPr lvl="1" eaLnBrk="1" hangingPunct="1">
              <a:spcBef>
                <a:spcPct val="10000"/>
              </a:spcBef>
              <a:buClr>
                <a:schemeClr val="tx1"/>
              </a:buClr>
              <a:buSzPct val="60000"/>
            </a:pPr>
            <a:r>
              <a:rPr lang="zh-CN" altLang="en-US" b="1" smtClean="0">
                <a:solidFill>
                  <a:srgbClr val="180A00"/>
                </a:solidFill>
                <a:ea typeface="楷体_GB2312" pitchFamily="49" charset="-122"/>
              </a:rPr>
              <a:t>数据流的流通量；</a:t>
            </a:r>
          </a:p>
          <a:p>
            <a:pPr lvl="1" eaLnBrk="1" hangingPunct="1">
              <a:spcBef>
                <a:spcPct val="10000"/>
              </a:spcBef>
              <a:buClr>
                <a:schemeClr val="tx1"/>
              </a:buClr>
              <a:buSzPct val="60000"/>
            </a:pPr>
            <a:r>
              <a:rPr lang="zh-CN" altLang="en-US" b="1" smtClean="0">
                <a:solidFill>
                  <a:srgbClr val="180A00"/>
                </a:solidFill>
                <a:ea typeface="楷体_GB2312" pitchFamily="49" charset="-122"/>
              </a:rPr>
              <a:t>高峰期数据流</a:t>
            </a:r>
          </a:p>
        </p:txBody>
      </p:sp>
      <p:sp>
        <p:nvSpPr>
          <p:cNvPr id="99332" name="AutoShape 4"/>
          <p:cNvSpPr>
            <a:spLocks noChangeArrowheads="1"/>
          </p:cNvSpPr>
          <p:nvPr/>
        </p:nvSpPr>
        <p:spPr bwMode="auto">
          <a:xfrm>
            <a:off x="4572000" y="3429000"/>
            <a:ext cx="4392613" cy="2951163"/>
          </a:xfrm>
          <a:prstGeom prst="wedgeRoundRectCallout">
            <a:avLst>
              <a:gd name="adj1" fmla="val -199"/>
              <a:gd name="adj2" fmla="val -59954"/>
              <a:gd name="adj3" fmla="val 16667"/>
            </a:avLst>
          </a:prstGeom>
          <a:solidFill>
            <a:schemeClr val="accent1"/>
          </a:solidFill>
          <a:ln w="12700">
            <a:solidFill>
              <a:schemeClr val="tx1"/>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sz="2000" b="1">
                <a:solidFill>
                  <a:schemeClr val="tx2"/>
                </a:solidFill>
                <a:latin typeface="Arial" panose="020B0604020202020204" pitchFamily="34" charset="0"/>
              </a:rPr>
              <a:t>编号：</a:t>
            </a:r>
            <a:r>
              <a:rPr lang="en-US" altLang="zh-CN" sz="2000" b="1">
                <a:solidFill>
                  <a:srgbClr val="000000"/>
                </a:solidFill>
                <a:latin typeface="Arial" panose="020B0604020202020204" pitchFamily="34" charset="0"/>
              </a:rPr>
              <a:t>F03</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rPr>
              <a:t>08</a:t>
            </a:r>
          </a:p>
          <a:p>
            <a:pPr algn="l" eaLnBrk="1" hangingPunct="1"/>
            <a:r>
              <a:rPr lang="zh-CN" altLang="en-US" sz="2000" b="1">
                <a:solidFill>
                  <a:schemeClr val="tx2"/>
                </a:solidFill>
                <a:latin typeface="Arial" panose="020B0604020202020204" pitchFamily="34" charset="0"/>
              </a:rPr>
              <a:t>数据流名称：</a:t>
            </a:r>
            <a:r>
              <a:rPr lang="zh-CN" altLang="en-US" sz="2000" b="1">
                <a:solidFill>
                  <a:srgbClr val="000000"/>
                </a:solidFill>
                <a:latin typeface="Arial" panose="020B0604020202020204" pitchFamily="34" charset="0"/>
              </a:rPr>
              <a:t>发货单</a:t>
            </a:r>
          </a:p>
          <a:p>
            <a:pPr algn="l" eaLnBrk="1" hangingPunct="1"/>
            <a:r>
              <a:rPr lang="zh-CN" altLang="en-US" sz="2000" b="1">
                <a:solidFill>
                  <a:schemeClr val="tx2"/>
                </a:solidFill>
                <a:latin typeface="Arial" panose="020B0604020202020204" pitchFamily="34" charset="0"/>
              </a:rPr>
              <a:t>简述：</a:t>
            </a:r>
            <a:r>
              <a:rPr lang="zh-CN" altLang="en-US" sz="2000" b="1">
                <a:solidFill>
                  <a:srgbClr val="000000"/>
                </a:solidFill>
                <a:latin typeface="Arial" panose="020B0604020202020204" pitchFamily="34" charset="0"/>
              </a:rPr>
              <a:t>销售科为用户开出的发货单</a:t>
            </a:r>
          </a:p>
          <a:p>
            <a:pPr algn="l" eaLnBrk="1" hangingPunct="1"/>
            <a:r>
              <a:rPr lang="zh-CN" altLang="en-US" sz="2000" b="1">
                <a:solidFill>
                  <a:schemeClr val="tx2"/>
                </a:solidFill>
                <a:latin typeface="Arial" panose="020B0604020202020204" pitchFamily="34" charset="0"/>
              </a:rPr>
              <a:t>数据流来源：</a:t>
            </a:r>
            <a:r>
              <a:rPr lang="zh-CN" altLang="en-US" sz="2000" b="1">
                <a:solidFill>
                  <a:srgbClr val="000000"/>
                </a:solidFill>
                <a:latin typeface="Arial" panose="020B0604020202020204" pitchFamily="34" charset="0"/>
              </a:rPr>
              <a:t>开发货单处理功能</a:t>
            </a:r>
          </a:p>
          <a:p>
            <a:pPr algn="l" eaLnBrk="1" hangingPunct="1"/>
            <a:r>
              <a:rPr lang="zh-CN" altLang="en-US" sz="2000" b="1">
                <a:solidFill>
                  <a:schemeClr val="tx2"/>
                </a:solidFill>
                <a:latin typeface="Arial" panose="020B0604020202020204" pitchFamily="34" charset="0"/>
              </a:rPr>
              <a:t>数据流组成：</a:t>
            </a:r>
            <a:r>
              <a:rPr lang="zh-CN" altLang="en-US" sz="2000" b="1">
                <a:solidFill>
                  <a:srgbClr val="000000"/>
                </a:solidFill>
                <a:latin typeface="Arial" panose="020B0604020202020204" pitchFamily="34" charset="0"/>
              </a:rPr>
              <a:t>发货单数据结构</a:t>
            </a:r>
          </a:p>
          <a:p>
            <a:pPr algn="l" eaLnBrk="1" hangingPunct="1"/>
            <a:r>
              <a:rPr lang="zh-CN" altLang="en-US" sz="2000" b="1">
                <a:solidFill>
                  <a:schemeClr val="tx2"/>
                </a:solidFill>
                <a:latin typeface="Arial" panose="020B0604020202020204" pitchFamily="34" charset="0"/>
              </a:rPr>
              <a:t>流通量：</a:t>
            </a:r>
            <a:r>
              <a:rPr lang="en-US" altLang="zh-CN" sz="2000" b="1">
                <a:solidFill>
                  <a:srgbClr val="000000"/>
                </a:solidFill>
                <a:latin typeface="Arial" panose="020B0604020202020204" pitchFamily="34" charset="0"/>
              </a:rPr>
              <a:t>150</a:t>
            </a:r>
            <a:r>
              <a:rPr lang="zh-CN" altLang="en-US" sz="2000" b="1">
                <a:solidFill>
                  <a:srgbClr val="000000"/>
                </a:solidFill>
                <a:latin typeface="Arial" panose="020B0604020202020204" pitchFamily="34" charset="0"/>
              </a:rPr>
              <a:t>份</a:t>
            </a:r>
            <a:r>
              <a:rPr lang="en-US" altLang="zh-CN" sz="2000" b="1">
                <a:solidFill>
                  <a:srgbClr val="000000"/>
                </a:solidFill>
                <a:latin typeface="Arial" panose="020B0604020202020204" pitchFamily="34" charset="0"/>
              </a:rPr>
              <a:t>/</a:t>
            </a:r>
            <a:r>
              <a:rPr lang="zh-CN" altLang="en-US" sz="2000" b="1">
                <a:solidFill>
                  <a:srgbClr val="000000"/>
                </a:solidFill>
                <a:latin typeface="Arial" panose="020B0604020202020204" pitchFamily="34" charset="0"/>
              </a:rPr>
              <a:t>天</a:t>
            </a:r>
          </a:p>
          <a:p>
            <a:pPr algn="l" eaLnBrk="1" hangingPunct="1"/>
            <a:r>
              <a:rPr lang="zh-CN" altLang="en-US" sz="2000" b="1">
                <a:solidFill>
                  <a:schemeClr val="tx2"/>
                </a:solidFill>
                <a:latin typeface="Arial" panose="020B0604020202020204" pitchFamily="34" charset="0"/>
              </a:rPr>
              <a:t>高峰流通量：</a:t>
            </a:r>
            <a:r>
              <a:rPr lang="en-US" altLang="zh-CN" sz="2000" b="1">
                <a:solidFill>
                  <a:srgbClr val="000000"/>
                </a:solidFill>
                <a:latin typeface="Arial" panose="020B0604020202020204" pitchFamily="34" charset="0"/>
              </a:rPr>
              <a:t>70/</a:t>
            </a:r>
            <a:r>
              <a:rPr lang="zh-CN" altLang="en-US" sz="2000" b="1">
                <a:solidFill>
                  <a:srgbClr val="000000"/>
                </a:solidFill>
                <a:latin typeface="Arial" panose="020B0604020202020204" pitchFamily="34" charset="0"/>
              </a:rPr>
              <a:t>份每天上午</a:t>
            </a:r>
            <a:r>
              <a:rPr lang="en-US" altLang="zh-CN" sz="2000" b="1">
                <a:solidFill>
                  <a:srgbClr val="000000"/>
                </a:solidFill>
                <a:latin typeface="Arial" panose="020B0604020202020204" pitchFamily="34" charset="0"/>
              </a:rPr>
              <a:t>9</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rPr>
              <a:t>00</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rPr>
              <a:t>11</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rPr>
              <a:t>00</a:t>
            </a:r>
          </a:p>
          <a:p>
            <a:pPr algn="l" eaLnBrk="1" hangingPunct="1"/>
            <a:r>
              <a:rPr lang="en-US" altLang="zh-CN" sz="2000" b="1">
                <a:solidFill>
                  <a:schemeClr val="tx2"/>
                </a:solidFill>
                <a:latin typeface="Arial" panose="020B0604020202020204" pitchFamily="34" charset="0"/>
              </a:rPr>
              <a:t> </a:t>
            </a:r>
          </a:p>
          <a:p>
            <a:pPr algn="l" eaLnBrk="1" hangingPunct="1"/>
            <a:endParaRPr lang="en-US" altLang="zh-CN" sz="2000">
              <a:latin typeface="Arial" panose="020B0604020202020204" pitchFamily="34" charset="0"/>
            </a:endParaRPr>
          </a:p>
        </p:txBody>
      </p:sp>
      <p:sp>
        <p:nvSpPr>
          <p:cNvPr id="99333" name="Text Box 5"/>
          <p:cNvSpPr txBox="1">
            <a:spLocks noChangeArrowheads="1"/>
          </p:cNvSpPr>
          <p:nvPr/>
        </p:nvSpPr>
        <p:spPr bwMode="auto">
          <a:xfrm>
            <a:off x="5940425" y="2565400"/>
            <a:ext cx="26654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b="1">
                <a:solidFill>
                  <a:srgbClr val="BF1DA8"/>
                </a:solidFill>
                <a:latin typeface="Arial" panose="020B0604020202020204" pitchFamily="34" charset="0"/>
              </a:rPr>
              <a:t>例：数据流定义</a:t>
            </a:r>
            <a:endParaRPr lang="zh-CN" altLang="en-US">
              <a:latin typeface="Arial" panose="020B0604020202020204" pitchFamily="34" charset="0"/>
            </a:endParaRPr>
          </a:p>
        </p:txBody>
      </p:sp>
      <p:sp>
        <p:nvSpPr>
          <p:cNvPr id="99334" name="Rectangle 6">
            <a:hlinkClick r:id="rId2" action="ppaction://hlinksldjump"/>
          </p:cNvPr>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Arial" panose="020B0604020202020204" pitchFamily="34" charset="0"/>
                <a:sym typeface="Wingdings 3" panose="05040102010807070707" pitchFamily="18" charset="2"/>
                <a:hlinkClick r:id="rId3" action="ppaction://hlinksldjump"/>
              </a:rPr>
              <a:t></a:t>
            </a:r>
            <a:endParaRPr lang="en-US" altLang="zh-CN" sz="2800">
              <a:solidFill>
                <a:srgbClr val="FF3300"/>
              </a:solidFill>
              <a:latin typeface="Times New Roman" panose="02020603050405020304" pitchFamily="18" charset="0"/>
              <a:sym typeface="Wingdings 3" panose="05040102010807070707" pitchFamily="18" charset="2"/>
            </a:endParaRPr>
          </a:p>
        </p:txBody>
      </p:sp>
    </p:spTree>
    <p:extLst>
      <p:ext uri="{BB962C8B-B14F-4D97-AF65-F5344CB8AC3E}">
        <p14:creationId xmlns="" xmlns:p14="http://schemas.microsoft.com/office/powerpoint/2010/main" val="317356701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331913" y="981075"/>
            <a:ext cx="4462462" cy="569913"/>
          </a:xfrm>
        </p:spPr>
        <p:txBody>
          <a:bodyPr/>
          <a:lstStyle/>
          <a:p>
            <a:pPr eaLnBrk="1" hangingPunct="1"/>
            <a:r>
              <a:rPr lang="en-US" altLang="zh-CN" sz="2800" b="1" smtClean="0">
                <a:solidFill>
                  <a:schemeClr val="hlink"/>
                </a:solidFill>
                <a:latin typeface="楷体_GB2312" pitchFamily="49" charset="-122"/>
                <a:ea typeface="楷体_GB2312" pitchFamily="49" charset="-122"/>
              </a:rPr>
              <a:t>④ </a:t>
            </a:r>
            <a:r>
              <a:rPr lang="zh-CN" altLang="en-US" sz="2800" b="1" smtClean="0">
                <a:solidFill>
                  <a:schemeClr val="hlink"/>
                </a:solidFill>
                <a:latin typeface="楷体_GB2312" pitchFamily="49" charset="-122"/>
                <a:ea typeface="楷体_GB2312" pitchFamily="49" charset="-122"/>
              </a:rPr>
              <a:t>处理逻辑（加工）</a:t>
            </a:r>
          </a:p>
        </p:txBody>
      </p:sp>
      <p:sp>
        <p:nvSpPr>
          <p:cNvPr id="100355" name="Rectangle 3"/>
          <p:cNvSpPr>
            <a:spLocks noGrp="1" noChangeArrowheads="1"/>
          </p:cNvSpPr>
          <p:nvPr>
            <p:ph idx="1"/>
          </p:nvPr>
        </p:nvSpPr>
        <p:spPr>
          <a:xfrm>
            <a:off x="395288" y="1557338"/>
            <a:ext cx="8497887" cy="4967287"/>
          </a:xfrm>
        </p:spPr>
        <p:txBody>
          <a:bodyPr/>
          <a:lstStyle/>
          <a:p>
            <a:pPr eaLnBrk="1" hangingPunct="1">
              <a:spcBef>
                <a:spcPct val="10000"/>
              </a:spcBef>
            </a:pPr>
            <a:r>
              <a:rPr lang="zh-CN" altLang="en-US" sz="2800" b="1" smtClean="0">
                <a:solidFill>
                  <a:srgbClr val="180A00"/>
                </a:solidFill>
                <a:ea typeface="楷体_GB2312" pitchFamily="49" charset="-122"/>
              </a:rPr>
              <a:t>仅对数据流程图中最底层的处理逻辑加以说明。</a:t>
            </a:r>
          </a:p>
          <a:p>
            <a:pPr eaLnBrk="1" hangingPunct="1">
              <a:spcBef>
                <a:spcPct val="10000"/>
              </a:spcBef>
            </a:pPr>
            <a:r>
              <a:rPr lang="zh-CN" altLang="en-US" sz="2800" b="1" smtClean="0">
                <a:solidFill>
                  <a:srgbClr val="180A00"/>
                </a:solidFill>
                <a:ea typeface="楷体_GB2312" pitchFamily="49" charset="-122"/>
              </a:rPr>
              <a:t>数据字典中对其定义包括：</a:t>
            </a:r>
          </a:p>
          <a:p>
            <a:pPr lvl="1" eaLnBrk="1" hangingPunct="1">
              <a:spcBef>
                <a:spcPct val="10000"/>
              </a:spcBef>
              <a:buClr>
                <a:schemeClr val="tx1"/>
              </a:buClr>
              <a:buSzPct val="60000"/>
            </a:pPr>
            <a:r>
              <a:rPr lang="zh-CN" altLang="en-US" b="1" smtClean="0">
                <a:solidFill>
                  <a:srgbClr val="180A00"/>
                </a:solidFill>
                <a:ea typeface="楷体_GB2312" pitchFamily="49" charset="-122"/>
              </a:rPr>
              <a:t>处理逻辑的名称、编号；</a:t>
            </a:r>
          </a:p>
          <a:p>
            <a:pPr lvl="1" eaLnBrk="1" hangingPunct="1">
              <a:spcBef>
                <a:spcPct val="10000"/>
              </a:spcBef>
              <a:buClr>
                <a:schemeClr val="tx1"/>
              </a:buClr>
              <a:buSzPct val="60000"/>
            </a:pPr>
            <a:r>
              <a:rPr lang="zh-CN" altLang="en-US" b="1" smtClean="0">
                <a:solidFill>
                  <a:srgbClr val="180A00"/>
                </a:solidFill>
                <a:ea typeface="楷体_GB2312" pitchFamily="49" charset="-122"/>
              </a:rPr>
              <a:t>简述；</a:t>
            </a:r>
          </a:p>
          <a:p>
            <a:pPr lvl="1" eaLnBrk="1" hangingPunct="1">
              <a:spcBef>
                <a:spcPct val="10000"/>
              </a:spcBef>
              <a:buClr>
                <a:schemeClr val="tx1"/>
              </a:buClr>
              <a:buSzPct val="60000"/>
            </a:pPr>
            <a:r>
              <a:rPr lang="zh-CN" altLang="en-US" b="1" smtClean="0">
                <a:solidFill>
                  <a:srgbClr val="180A00"/>
                </a:solidFill>
                <a:ea typeface="楷体_GB2312" pitchFamily="49" charset="-122"/>
              </a:rPr>
              <a:t>输入；</a:t>
            </a:r>
          </a:p>
          <a:p>
            <a:pPr lvl="1" eaLnBrk="1" hangingPunct="1">
              <a:spcBef>
                <a:spcPct val="10000"/>
              </a:spcBef>
              <a:buClr>
                <a:schemeClr val="tx1"/>
              </a:buClr>
              <a:buSzPct val="60000"/>
            </a:pPr>
            <a:r>
              <a:rPr lang="zh-CN" altLang="en-US" b="1" smtClean="0">
                <a:solidFill>
                  <a:srgbClr val="180A00"/>
                </a:solidFill>
                <a:ea typeface="楷体_GB2312" pitchFamily="49" charset="-122"/>
              </a:rPr>
              <a:t>处理过程；</a:t>
            </a:r>
          </a:p>
          <a:p>
            <a:pPr lvl="1" eaLnBrk="1" hangingPunct="1">
              <a:spcBef>
                <a:spcPct val="10000"/>
              </a:spcBef>
              <a:buClr>
                <a:schemeClr val="tx1"/>
              </a:buClr>
              <a:buSzPct val="60000"/>
            </a:pPr>
            <a:r>
              <a:rPr lang="zh-CN" altLang="en-US" b="1" smtClean="0">
                <a:solidFill>
                  <a:srgbClr val="180A00"/>
                </a:solidFill>
                <a:ea typeface="楷体_GB2312" pitchFamily="49" charset="-122"/>
              </a:rPr>
              <a:t>输出；</a:t>
            </a:r>
          </a:p>
          <a:p>
            <a:pPr lvl="1" eaLnBrk="1" hangingPunct="1">
              <a:spcBef>
                <a:spcPct val="10000"/>
              </a:spcBef>
              <a:buClr>
                <a:schemeClr val="tx1"/>
              </a:buClr>
              <a:buSzPct val="60000"/>
            </a:pPr>
            <a:r>
              <a:rPr lang="zh-CN" altLang="en-US" b="1" smtClean="0">
                <a:solidFill>
                  <a:srgbClr val="180A00"/>
                </a:solidFill>
                <a:ea typeface="楷体_GB2312" pitchFamily="49" charset="-122"/>
              </a:rPr>
              <a:t>处理频率；</a:t>
            </a:r>
          </a:p>
        </p:txBody>
      </p:sp>
      <p:sp>
        <p:nvSpPr>
          <p:cNvPr id="100356" name="AutoShape 4"/>
          <p:cNvSpPr>
            <a:spLocks noChangeArrowheads="1"/>
          </p:cNvSpPr>
          <p:nvPr/>
        </p:nvSpPr>
        <p:spPr bwMode="auto">
          <a:xfrm>
            <a:off x="2987675" y="3114675"/>
            <a:ext cx="6156325" cy="3743325"/>
          </a:xfrm>
          <a:prstGeom prst="wedgeRoundRectCallout">
            <a:avLst>
              <a:gd name="adj1" fmla="val 23106"/>
              <a:gd name="adj2" fmla="val -60093"/>
              <a:gd name="adj3" fmla="val 16667"/>
            </a:avLst>
          </a:prstGeom>
          <a:solidFill>
            <a:schemeClr val="accent1"/>
          </a:solidFill>
          <a:ln w="12700">
            <a:solidFill>
              <a:schemeClr val="tx1"/>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15000"/>
              </a:spcBef>
            </a:pPr>
            <a:r>
              <a:rPr lang="zh-CN" altLang="en-US" sz="2000" b="1">
                <a:solidFill>
                  <a:schemeClr val="tx2"/>
                </a:solidFill>
                <a:latin typeface="Arial" panose="020B0604020202020204" pitchFamily="34" charset="0"/>
              </a:rPr>
              <a:t>编号：</a:t>
            </a:r>
            <a:r>
              <a:rPr lang="en-US" altLang="zh-CN" sz="2000" b="1">
                <a:solidFill>
                  <a:srgbClr val="000000"/>
                </a:solidFill>
                <a:latin typeface="Arial" panose="020B0604020202020204" pitchFamily="34" charset="0"/>
              </a:rPr>
              <a:t>P03</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rPr>
              <a:t>01</a:t>
            </a:r>
          </a:p>
          <a:p>
            <a:pPr algn="l" eaLnBrk="1" hangingPunct="1">
              <a:spcBef>
                <a:spcPct val="15000"/>
              </a:spcBef>
            </a:pPr>
            <a:r>
              <a:rPr lang="zh-CN" altLang="en-US" sz="2000" b="1">
                <a:solidFill>
                  <a:schemeClr val="tx2"/>
                </a:solidFill>
                <a:latin typeface="Arial" panose="020B0604020202020204" pitchFamily="34" charset="0"/>
              </a:rPr>
              <a:t>处理逻辑名称：</a:t>
            </a:r>
            <a:r>
              <a:rPr lang="zh-CN" altLang="en-US" sz="2000" b="1">
                <a:solidFill>
                  <a:srgbClr val="000000"/>
                </a:solidFill>
                <a:latin typeface="Arial" panose="020B0604020202020204" pitchFamily="34" charset="0"/>
              </a:rPr>
              <a:t>验收订货单</a:t>
            </a:r>
          </a:p>
          <a:p>
            <a:pPr algn="l" eaLnBrk="1" hangingPunct="1">
              <a:spcBef>
                <a:spcPct val="15000"/>
              </a:spcBef>
            </a:pPr>
            <a:r>
              <a:rPr lang="zh-CN" altLang="en-US" sz="2000" b="1">
                <a:solidFill>
                  <a:schemeClr val="tx2"/>
                </a:solidFill>
                <a:latin typeface="Arial" panose="020B0604020202020204" pitchFamily="34" charset="0"/>
              </a:rPr>
              <a:t>简述：</a:t>
            </a:r>
            <a:r>
              <a:rPr lang="zh-CN" altLang="en-US" sz="2000" b="1">
                <a:solidFill>
                  <a:srgbClr val="000000"/>
                </a:solidFill>
                <a:latin typeface="Arial" panose="020B0604020202020204" pitchFamily="34" charset="0"/>
              </a:rPr>
              <a:t>确定用户的订货单是否填写正确</a:t>
            </a:r>
          </a:p>
          <a:p>
            <a:pPr algn="l" eaLnBrk="1" hangingPunct="1">
              <a:spcBef>
                <a:spcPct val="15000"/>
              </a:spcBef>
            </a:pPr>
            <a:r>
              <a:rPr lang="zh-CN" altLang="en-US" sz="2000" b="1">
                <a:solidFill>
                  <a:schemeClr val="tx2"/>
                </a:solidFill>
                <a:latin typeface="Arial" panose="020B0604020202020204" pitchFamily="34" charset="0"/>
              </a:rPr>
              <a:t>输入的数据流：</a:t>
            </a:r>
            <a:r>
              <a:rPr lang="zh-CN" altLang="en-US" sz="2000" b="1">
                <a:solidFill>
                  <a:srgbClr val="000000"/>
                </a:solidFill>
                <a:latin typeface="Arial" panose="020B0604020202020204" pitchFamily="34" charset="0"/>
              </a:rPr>
              <a:t>订货单，来源：外部实体“用户”</a:t>
            </a:r>
          </a:p>
          <a:p>
            <a:pPr algn="l" eaLnBrk="1" hangingPunct="1">
              <a:spcBef>
                <a:spcPct val="15000"/>
              </a:spcBef>
            </a:pPr>
            <a:r>
              <a:rPr lang="zh-CN" altLang="en-US" sz="2000" b="1">
                <a:solidFill>
                  <a:schemeClr val="tx2"/>
                </a:solidFill>
                <a:latin typeface="Arial" panose="020B0604020202020204" pitchFamily="34" charset="0"/>
              </a:rPr>
              <a:t>处理：</a:t>
            </a:r>
            <a:r>
              <a:rPr lang="zh-CN" altLang="en-US" sz="2000" b="1">
                <a:solidFill>
                  <a:srgbClr val="000000"/>
                </a:solidFill>
                <a:latin typeface="Arial" panose="020B0604020202020204" pitchFamily="34" charset="0"/>
              </a:rPr>
              <a:t>检验订货单数据，查明是否符合供货范围</a:t>
            </a:r>
          </a:p>
          <a:p>
            <a:pPr algn="l" eaLnBrk="1" hangingPunct="1">
              <a:spcBef>
                <a:spcPct val="15000"/>
              </a:spcBef>
            </a:pPr>
            <a:r>
              <a:rPr lang="zh-CN" altLang="en-US" sz="2000" b="1">
                <a:solidFill>
                  <a:schemeClr val="tx2"/>
                </a:solidFill>
                <a:latin typeface="Arial" panose="020B0604020202020204" pitchFamily="34" charset="0"/>
              </a:rPr>
              <a:t>输出的数据流：</a:t>
            </a:r>
            <a:r>
              <a:rPr lang="zh-CN" altLang="en-US" sz="2000" b="1">
                <a:solidFill>
                  <a:srgbClr val="000000"/>
                </a:solidFill>
                <a:latin typeface="Arial" panose="020B0604020202020204" pitchFamily="34" charset="0"/>
              </a:rPr>
              <a:t>合格的订货单，去向是处理逻辑“确定发货量”；不合格的订货单，去向是外部实体“用户”</a:t>
            </a:r>
          </a:p>
          <a:p>
            <a:pPr algn="l" eaLnBrk="1" hangingPunct="1">
              <a:spcBef>
                <a:spcPct val="15000"/>
              </a:spcBef>
            </a:pPr>
            <a:r>
              <a:rPr lang="zh-CN" altLang="en-US" sz="2000" b="1">
                <a:solidFill>
                  <a:schemeClr val="tx2"/>
                </a:solidFill>
                <a:latin typeface="Arial" panose="020B0604020202020204" pitchFamily="34" charset="0"/>
              </a:rPr>
              <a:t>处理频率：</a:t>
            </a:r>
            <a:r>
              <a:rPr lang="en-US" altLang="zh-CN" sz="2000" b="1">
                <a:solidFill>
                  <a:srgbClr val="000000"/>
                </a:solidFill>
                <a:latin typeface="Arial" panose="020B0604020202020204" pitchFamily="34" charset="0"/>
              </a:rPr>
              <a:t>50</a:t>
            </a:r>
            <a:r>
              <a:rPr lang="zh-CN" altLang="en-US" sz="2000" b="1">
                <a:solidFill>
                  <a:srgbClr val="000000"/>
                </a:solidFill>
                <a:latin typeface="Arial" panose="020B0604020202020204" pitchFamily="34" charset="0"/>
              </a:rPr>
              <a:t>次</a:t>
            </a:r>
            <a:r>
              <a:rPr lang="en-US" altLang="zh-CN" sz="2000" b="1">
                <a:solidFill>
                  <a:srgbClr val="000000"/>
                </a:solidFill>
                <a:latin typeface="Arial" panose="020B0604020202020204" pitchFamily="34" charset="0"/>
              </a:rPr>
              <a:t>/</a:t>
            </a:r>
            <a:r>
              <a:rPr lang="zh-CN" altLang="en-US" sz="2000" b="1">
                <a:solidFill>
                  <a:srgbClr val="000000"/>
                </a:solidFill>
                <a:latin typeface="Arial" panose="020B0604020202020204" pitchFamily="34" charset="0"/>
              </a:rPr>
              <a:t>天</a:t>
            </a:r>
          </a:p>
          <a:p>
            <a:pPr algn="l" eaLnBrk="1" hangingPunct="1"/>
            <a:endParaRPr lang="en-US" altLang="zh-CN" sz="2000">
              <a:solidFill>
                <a:srgbClr val="000000"/>
              </a:solidFill>
              <a:latin typeface="Arial" panose="020B0604020202020204" pitchFamily="34" charset="0"/>
            </a:endParaRPr>
          </a:p>
        </p:txBody>
      </p:sp>
      <p:sp>
        <p:nvSpPr>
          <p:cNvPr id="100357" name="Text Box 5"/>
          <p:cNvSpPr txBox="1">
            <a:spLocks noChangeArrowheads="1"/>
          </p:cNvSpPr>
          <p:nvPr/>
        </p:nvSpPr>
        <p:spPr bwMode="auto">
          <a:xfrm>
            <a:off x="5867400" y="2349500"/>
            <a:ext cx="26654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b="1">
                <a:solidFill>
                  <a:srgbClr val="BF1DA8"/>
                </a:solidFill>
                <a:latin typeface="Arial" panose="020B0604020202020204" pitchFamily="34" charset="0"/>
              </a:rPr>
              <a:t>例：处理逻辑定义</a:t>
            </a:r>
            <a:endParaRPr lang="zh-CN" altLang="en-US">
              <a:latin typeface="Arial" panose="020B0604020202020204" pitchFamily="34" charset="0"/>
            </a:endParaRPr>
          </a:p>
        </p:txBody>
      </p:sp>
      <p:sp>
        <p:nvSpPr>
          <p:cNvPr id="100358" name="Rectangle 6">
            <a:hlinkClick r:id="rId2" action="ppaction://hlinksldjump"/>
          </p:cNvPr>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Arial" panose="020B0604020202020204" pitchFamily="34" charset="0"/>
                <a:sym typeface="Wingdings 3" panose="05040102010807070707" pitchFamily="18" charset="2"/>
                <a:hlinkClick r:id="rId3" action="ppaction://hlinksldjump"/>
              </a:rPr>
              <a:t></a:t>
            </a:r>
            <a:endParaRPr lang="en-US" altLang="zh-CN" sz="2800">
              <a:solidFill>
                <a:srgbClr val="FF3300"/>
              </a:solidFill>
              <a:latin typeface="Times New Roman" panose="02020603050405020304" pitchFamily="18" charset="0"/>
              <a:sym typeface="Wingdings 3" panose="05040102010807070707" pitchFamily="18" charset="2"/>
            </a:endParaRPr>
          </a:p>
        </p:txBody>
      </p:sp>
    </p:spTree>
    <p:extLst>
      <p:ext uri="{BB962C8B-B14F-4D97-AF65-F5344CB8AC3E}">
        <p14:creationId xmlns="" xmlns:p14="http://schemas.microsoft.com/office/powerpoint/2010/main" val="92661397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258888" y="765175"/>
            <a:ext cx="4321175" cy="822325"/>
          </a:xfrm>
        </p:spPr>
        <p:txBody>
          <a:bodyPr/>
          <a:lstStyle/>
          <a:p>
            <a:pPr eaLnBrk="1" hangingPunct="1"/>
            <a:r>
              <a:rPr lang="en-US" altLang="zh-CN" sz="3200" b="1" smtClean="0">
                <a:solidFill>
                  <a:schemeClr val="hlink"/>
                </a:solidFill>
                <a:latin typeface="楷体_GB2312" pitchFamily="49" charset="-122"/>
                <a:ea typeface="楷体_GB2312" pitchFamily="49" charset="-122"/>
              </a:rPr>
              <a:t>⑤ </a:t>
            </a:r>
            <a:r>
              <a:rPr lang="zh-CN" altLang="en-US" sz="3200" b="1" smtClean="0">
                <a:solidFill>
                  <a:schemeClr val="hlink"/>
                </a:solidFill>
                <a:latin typeface="楷体_GB2312" pitchFamily="49" charset="-122"/>
                <a:ea typeface="楷体_GB2312" pitchFamily="49" charset="-122"/>
              </a:rPr>
              <a:t>数据存储</a:t>
            </a:r>
          </a:p>
        </p:txBody>
      </p:sp>
      <p:sp>
        <p:nvSpPr>
          <p:cNvPr id="101379" name="Rectangle 3"/>
          <p:cNvSpPr>
            <a:spLocks noGrp="1" noChangeArrowheads="1"/>
          </p:cNvSpPr>
          <p:nvPr>
            <p:ph idx="1"/>
          </p:nvPr>
        </p:nvSpPr>
        <p:spPr>
          <a:xfrm>
            <a:off x="719138" y="1674813"/>
            <a:ext cx="8424862" cy="5183187"/>
          </a:xfrm>
        </p:spPr>
        <p:txBody>
          <a:bodyPr/>
          <a:lstStyle/>
          <a:p>
            <a:pPr eaLnBrk="1" hangingPunct="1">
              <a:spcBef>
                <a:spcPct val="10000"/>
              </a:spcBef>
            </a:pPr>
            <a:r>
              <a:rPr lang="zh-CN" altLang="en-US" sz="2800" b="1" smtClean="0">
                <a:solidFill>
                  <a:srgbClr val="180A00"/>
                </a:solidFill>
                <a:ea typeface="楷体_GB2312" pitchFamily="49" charset="-122"/>
              </a:rPr>
              <a:t>数据存储是数据流动的暂停或永久保存的地方。</a:t>
            </a:r>
          </a:p>
          <a:p>
            <a:pPr eaLnBrk="1" hangingPunct="1">
              <a:spcBef>
                <a:spcPct val="10000"/>
              </a:spcBef>
            </a:pPr>
            <a:r>
              <a:rPr lang="zh-CN" altLang="en-US" sz="2800" b="1" smtClean="0">
                <a:solidFill>
                  <a:srgbClr val="180A00"/>
                </a:solidFill>
                <a:ea typeface="楷体_GB2312" pitchFamily="49" charset="-122"/>
              </a:rPr>
              <a:t>数据字典中对其定义包括：</a:t>
            </a:r>
          </a:p>
          <a:p>
            <a:pPr lvl="1" eaLnBrk="1" hangingPunct="1">
              <a:spcBef>
                <a:spcPct val="10000"/>
              </a:spcBef>
              <a:buClr>
                <a:schemeClr val="tx1"/>
              </a:buClr>
              <a:buSzPct val="60000"/>
            </a:pPr>
            <a:r>
              <a:rPr lang="zh-CN" altLang="en-US" b="1" smtClean="0">
                <a:solidFill>
                  <a:srgbClr val="180A00"/>
                </a:solidFill>
                <a:ea typeface="楷体_GB2312" pitchFamily="49" charset="-122"/>
              </a:rPr>
              <a:t>数据存储的编号；</a:t>
            </a:r>
          </a:p>
          <a:p>
            <a:pPr lvl="1" eaLnBrk="1" hangingPunct="1">
              <a:spcBef>
                <a:spcPct val="10000"/>
              </a:spcBef>
              <a:buClr>
                <a:schemeClr val="tx1"/>
              </a:buClr>
              <a:buSzPct val="60000"/>
            </a:pPr>
            <a:r>
              <a:rPr lang="zh-CN" altLang="en-US" b="1" smtClean="0">
                <a:solidFill>
                  <a:srgbClr val="180A00"/>
                </a:solidFill>
                <a:ea typeface="楷体_GB2312" pitchFamily="49" charset="-122"/>
              </a:rPr>
              <a:t>名称</a:t>
            </a:r>
          </a:p>
          <a:p>
            <a:pPr lvl="1" eaLnBrk="1" hangingPunct="1">
              <a:spcBef>
                <a:spcPct val="10000"/>
              </a:spcBef>
              <a:buClr>
                <a:schemeClr val="tx1"/>
              </a:buClr>
              <a:buSzPct val="60000"/>
            </a:pPr>
            <a:r>
              <a:rPr lang="zh-CN" altLang="en-US" b="1" smtClean="0">
                <a:solidFill>
                  <a:srgbClr val="180A00"/>
                </a:solidFill>
                <a:ea typeface="楷体_GB2312" pitchFamily="49" charset="-122"/>
              </a:rPr>
              <a:t>简述；</a:t>
            </a:r>
          </a:p>
          <a:p>
            <a:pPr lvl="1" eaLnBrk="1" hangingPunct="1">
              <a:spcBef>
                <a:spcPct val="10000"/>
              </a:spcBef>
              <a:buClr>
                <a:schemeClr val="tx1"/>
              </a:buClr>
              <a:buSzPct val="60000"/>
            </a:pPr>
            <a:r>
              <a:rPr lang="zh-CN" altLang="en-US" b="1" smtClean="0">
                <a:solidFill>
                  <a:srgbClr val="180A00"/>
                </a:solidFill>
                <a:ea typeface="楷体_GB2312" pitchFamily="49" charset="-122"/>
              </a:rPr>
              <a:t>组成；</a:t>
            </a:r>
          </a:p>
          <a:p>
            <a:pPr lvl="1" eaLnBrk="1" hangingPunct="1">
              <a:spcBef>
                <a:spcPct val="10000"/>
              </a:spcBef>
              <a:buClr>
                <a:schemeClr val="tx1"/>
              </a:buClr>
              <a:buSzPct val="60000"/>
            </a:pPr>
            <a:r>
              <a:rPr lang="zh-CN" altLang="en-US" b="1" smtClean="0">
                <a:solidFill>
                  <a:srgbClr val="180A00"/>
                </a:solidFill>
                <a:ea typeface="楷体_GB2312" pitchFamily="49" charset="-122"/>
              </a:rPr>
              <a:t>关键字；</a:t>
            </a:r>
          </a:p>
          <a:p>
            <a:pPr lvl="1" eaLnBrk="1" hangingPunct="1">
              <a:spcBef>
                <a:spcPct val="10000"/>
              </a:spcBef>
              <a:buClr>
                <a:schemeClr val="tx1"/>
              </a:buClr>
              <a:buSzPct val="60000"/>
            </a:pPr>
            <a:r>
              <a:rPr lang="zh-CN" altLang="en-US" b="1" smtClean="0">
                <a:solidFill>
                  <a:srgbClr val="180A00"/>
                </a:solidFill>
                <a:ea typeface="楷体_GB2312" pitchFamily="49" charset="-122"/>
              </a:rPr>
              <a:t>相关的处理；</a:t>
            </a:r>
          </a:p>
        </p:txBody>
      </p:sp>
      <p:sp>
        <p:nvSpPr>
          <p:cNvPr id="101380" name="AutoShape 4"/>
          <p:cNvSpPr>
            <a:spLocks noChangeArrowheads="1"/>
          </p:cNvSpPr>
          <p:nvPr/>
        </p:nvSpPr>
        <p:spPr bwMode="auto">
          <a:xfrm>
            <a:off x="4211638" y="3500438"/>
            <a:ext cx="4679950" cy="2951162"/>
          </a:xfrm>
          <a:prstGeom prst="wedgeRoundRectCallout">
            <a:avLst>
              <a:gd name="adj1" fmla="val -171"/>
              <a:gd name="adj2" fmla="val -59954"/>
              <a:gd name="adj3" fmla="val 16667"/>
            </a:avLst>
          </a:prstGeom>
          <a:solidFill>
            <a:schemeClr val="accent1"/>
          </a:solidFill>
          <a:ln w="12700">
            <a:solidFill>
              <a:schemeClr val="tx1"/>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sz="2000" b="1">
                <a:solidFill>
                  <a:schemeClr val="tx2"/>
                </a:solidFill>
                <a:latin typeface="Arial" panose="020B0604020202020204" pitchFamily="34" charset="0"/>
              </a:rPr>
              <a:t>数据存储编号：</a:t>
            </a:r>
            <a:r>
              <a:rPr lang="en-US" altLang="zh-CN" sz="2000" b="1">
                <a:solidFill>
                  <a:srgbClr val="000000"/>
                </a:solidFill>
                <a:latin typeface="Arial" panose="020B0604020202020204" pitchFamily="34" charset="0"/>
              </a:rPr>
              <a:t>D03</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rPr>
              <a:t>08</a:t>
            </a:r>
          </a:p>
          <a:p>
            <a:pPr algn="l" eaLnBrk="1" hangingPunct="1"/>
            <a:r>
              <a:rPr lang="zh-CN" altLang="en-US" sz="2000" b="1">
                <a:solidFill>
                  <a:schemeClr val="tx2"/>
                </a:solidFill>
                <a:latin typeface="Arial" panose="020B0604020202020204" pitchFamily="34" charset="0"/>
              </a:rPr>
              <a:t>数据存储名称：</a:t>
            </a:r>
            <a:r>
              <a:rPr lang="zh-CN" altLang="en-US" sz="2000" b="1">
                <a:solidFill>
                  <a:srgbClr val="000000"/>
                </a:solidFill>
                <a:latin typeface="Arial" panose="020B0604020202020204" pitchFamily="34" charset="0"/>
              </a:rPr>
              <a:t>库存帐</a:t>
            </a:r>
          </a:p>
          <a:p>
            <a:pPr algn="l" eaLnBrk="1" hangingPunct="1"/>
            <a:r>
              <a:rPr lang="zh-CN" altLang="en-US" sz="2000" b="1">
                <a:solidFill>
                  <a:schemeClr val="tx2"/>
                </a:solidFill>
                <a:latin typeface="Arial" panose="020B0604020202020204" pitchFamily="34" charset="0"/>
              </a:rPr>
              <a:t>简述：</a:t>
            </a:r>
            <a:r>
              <a:rPr lang="zh-CN" altLang="en-US" sz="2000" b="1">
                <a:solidFill>
                  <a:srgbClr val="000000"/>
                </a:solidFill>
                <a:latin typeface="Arial" panose="020B0604020202020204" pitchFamily="34" charset="0"/>
              </a:rPr>
              <a:t>存放配件的历年库存和单价</a:t>
            </a:r>
          </a:p>
          <a:p>
            <a:pPr algn="l" eaLnBrk="1" hangingPunct="1"/>
            <a:r>
              <a:rPr lang="zh-CN" altLang="en-US" sz="2000" b="1">
                <a:solidFill>
                  <a:schemeClr val="tx2"/>
                </a:solidFill>
                <a:latin typeface="Arial" panose="020B0604020202020204" pitchFamily="34" charset="0"/>
              </a:rPr>
              <a:t>数据存储组成：</a:t>
            </a:r>
            <a:r>
              <a:rPr lang="zh-CN" altLang="en-US" sz="2000" b="1">
                <a:solidFill>
                  <a:srgbClr val="000000"/>
                </a:solidFill>
                <a:latin typeface="Arial" panose="020B0604020202020204" pitchFamily="34" charset="0"/>
              </a:rPr>
              <a:t>配件编号</a:t>
            </a:r>
            <a:r>
              <a:rPr lang="en-US" altLang="zh-CN" sz="2000" b="1">
                <a:solidFill>
                  <a:srgbClr val="000000"/>
                </a:solidFill>
                <a:latin typeface="Arial" panose="020B0604020202020204" pitchFamily="34" charset="0"/>
              </a:rPr>
              <a:t>+</a:t>
            </a:r>
            <a:r>
              <a:rPr lang="zh-CN" altLang="en-US" sz="2000" b="1">
                <a:solidFill>
                  <a:srgbClr val="000000"/>
                </a:solidFill>
                <a:latin typeface="Arial" panose="020B0604020202020204" pitchFamily="34" charset="0"/>
              </a:rPr>
              <a:t>配件名称</a:t>
            </a:r>
            <a:r>
              <a:rPr lang="en-US" altLang="zh-CN" sz="2000" b="1">
                <a:solidFill>
                  <a:srgbClr val="000000"/>
                </a:solidFill>
                <a:latin typeface="Arial" panose="020B0604020202020204" pitchFamily="34" charset="0"/>
              </a:rPr>
              <a:t>+</a:t>
            </a:r>
            <a:r>
              <a:rPr lang="zh-CN" altLang="en-US" sz="2000" b="1">
                <a:solidFill>
                  <a:srgbClr val="000000"/>
                </a:solidFill>
                <a:latin typeface="Arial" panose="020B0604020202020204" pitchFamily="34" charset="0"/>
              </a:rPr>
              <a:t>单价</a:t>
            </a:r>
            <a:r>
              <a:rPr lang="en-US" altLang="zh-CN" sz="2000" b="1">
                <a:solidFill>
                  <a:srgbClr val="000000"/>
                </a:solidFill>
                <a:latin typeface="Arial" panose="020B0604020202020204" pitchFamily="34" charset="0"/>
              </a:rPr>
              <a:t>+</a:t>
            </a:r>
            <a:r>
              <a:rPr lang="zh-CN" altLang="en-US" sz="2000" b="1">
                <a:solidFill>
                  <a:srgbClr val="000000"/>
                </a:solidFill>
                <a:latin typeface="Arial" panose="020B0604020202020204" pitchFamily="34" charset="0"/>
              </a:rPr>
              <a:t>库存量</a:t>
            </a:r>
            <a:r>
              <a:rPr lang="en-US" altLang="zh-CN" sz="2000" b="1">
                <a:solidFill>
                  <a:srgbClr val="000000"/>
                </a:solidFill>
                <a:latin typeface="Arial" panose="020B0604020202020204" pitchFamily="34" charset="0"/>
              </a:rPr>
              <a:t>+</a:t>
            </a:r>
            <a:r>
              <a:rPr lang="zh-CN" altLang="en-US" sz="2000" b="1">
                <a:solidFill>
                  <a:srgbClr val="000000"/>
                </a:solidFill>
                <a:latin typeface="Arial" panose="020B0604020202020204" pitchFamily="34" charset="0"/>
              </a:rPr>
              <a:t>备注</a:t>
            </a:r>
          </a:p>
          <a:p>
            <a:pPr algn="l" eaLnBrk="1" hangingPunct="1"/>
            <a:r>
              <a:rPr lang="zh-CN" altLang="en-US" sz="2000" b="1">
                <a:solidFill>
                  <a:schemeClr val="tx2"/>
                </a:solidFill>
                <a:latin typeface="Arial" panose="020B0604020202020204" pitchFamily="34" charset="0"/>
              </a:rPr>
              <a:t>关键字：</a:t>
            </a:r>
            <a:r>
              <a:rPr lang="zh-CN" altLang="en-US" sz="2000" b="1">
                <a:solidFill>
                  <a:srgbClr val="000000"/>
                </a:solidFill>
                <a:latin typeface="Arial" panose="020B0604020202020204" pitchFamily="34" charset="0"/>
              </a:rPr>
              <a:t>配件编号</a:t>
            </a:r>
          </a:p>
          <a:p>
            <a:pPr algn="l" eaLnBrk="1" hangingPunct="1"/>
            <a:r>
              <a:rPr lang="zh-CN" altLang="en-US" sz="2000" b="1">
                <a:solidFill>
                  <a:schemeClr val="tx2"/>
                </a:solidFill>
                <a:latin typeface="Arial" panose="020B0604020202020204" pitchFamily="34" charset="0"/>
              </a:rPr>
              <a:t>相关联的处理：</a:t>
            </a:r>
            <a:r>
              <a:rPr lang="en-US" altLang="zh-CN" sz="2000" b="1">
                <a:solidFill>
                  <a:srgbClr val="000000"/>
                </a:solidFill>
                <a:latin typeface="Arial" panose="020B0604020202020204" pitchFamily="34" charset="0"/>
              </a:rPr>
              <a:t>P2</a:t>
            </a:r>
            <a:r>
              <a:rPr lang="zh-CN" altLang="en-US" sz="2000" b="1">
                <a:solidFill>
                  <a:srgbClr val="000000"/>
                </a:solidFill>
                <a:latin typeface="Arial" panose="020B0604020202020204" pitchFamily="34" charset="0"/>
              </a:rPr>
              <a:t>（“确定发货量”），</a:t>
            </a:r>
            <a:r>
              <a:rPr lang="en-US" altLang="zh-CN" sz="2000" b="1">
                <a:solidFill>
                  <a:srgbClr val="000000"/>
                </a:solidFill>
                <a:latin typeface="Arial" panose="020B0604020202020204" pitchFamily="34" charset="0"/>
              </a:rPr>
              <a:t>P3</a:t>
            </a:r>
            <a:r>
              <a:rPr lang="zh-CN" altLang="en-US" sz="2000" b="1">
                <a:solidFill>
                  <a:srgbClr val="000000"/>
                </a:solidFill>
                <a:latin typeface="Arial" panose="020B0604020202020204" pitchFamily="34" charset="0"/>
              </a:rPr>
              <a:t>（“开发货单、修改库存”）</a:t>
            </a:r>
          </a:p>
          <a:p>
            <a:pPr algn="l" eaLnBrk="1" hangingPunct="1"/>
            <a:r>
              <a:rPr lang="zh-CN" altLang="en-US" sz="2000" b="1">
                <a:solidFill>
                  <a:schemeClr val="tx2"/>
                </a:solidFill>
                <a:latin typeface="Arial" panose="020B0604020202020204" pitchFamily="34" charset="0"/>
              </a:rPr>
              <a:t> </a:t>
            </a:r>
          </a:p>
          <a:p>
            <a:pPr algn="l" eaLnBrk="1" hangingPunct="1"/>
            <a:endParaRPr lang="en-US" altLang="zh-CN" sz="2000">
              <a:latin typeface="Arial" panose="020B0604020202020204" pitchFamily="34" charset="0"/>
            </a:endParaRPr>
          </a:p>
        </p:txBody>
      </p:sp>
      <p:sp>
        <p:nvSpPr>
          <p:cNvPr id="101381" name="Text Box 5"/>
          <p:cNvSpPr txBox="1">
            <a:spLocks noChangeArrowheads="1"/>
          </p:cNvSpPr>
          <p:nvPr/>
        </p:nvSpPr>
        <p:spPr bwMode="auto">
          <a:xfrm>
            <a:off x="5724525" y="2636838"/>
            <a:ext cx="27368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b="1">
                <a:solidFill>
                  <a:srgbClr val="BF1DA8"/>
                </a:solidFill>
                <a:latin typeface="Arial" panose="020B0604020202020204" pitchFamily="34" charset="0"/>
              </a:rPr>
              <a:t>例：数据存储定义</a:t>
            </a:r>
            <a:endParaRPr lang="zh-CN" altLang="en-US">
              <a:latin typeface="Arial" panose="020B0604020202020204" pitchFamily="34" charset="0"/>
            </a:endParaRPr>
          </a:p>
        </p:txBody>
      </p:sp>
      <p:sp>
        <p:nvSpPr>
          <p:cNvPr id="101382" name="Rectangle 6">
            <a:hlinkClick r:id="rId2" action="ppaction://hlinksldjump"/>
          </p:cNvPr>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Arial" panose="020B0604020202020204" pitchFamily="34" charset="0"/>
                <a:sym typeface="Wingdings 3" panose="05040102010807070707" pitchFamily="18" charset="2"/>
                <a:hlinkClick r:id="rId3" action="ppaction://hlinksldjump"/>
              </a:rPr>
              <a:t></a:t>
            </a:r>
            <a:endParaRPr lang="en-US" altLang="zh-CN" sz="2800">
              <a:solidFill>
                <a:srgbClr val="FF3300"/>
              </a:solidFill>
              <a:latin typeface="Times New Roman" panose="02020603050405020304" pitchFamily="18" charset="0"/>
              <a:sym typeface="Wingdings 3" panose="05040102010807070707" pitchFamily="18" charset="2"/>
            </a:endParaRPr>
          </a:p>
        </p:txBody>
      </p:sp>
    </p:spTree>
    <p:extLst>
      <p:ext uri="{BB962C8B-B14F-4D97-AF65-F5344CB8AC3E}">
        <p14:creationId xmlns="" xmlns:p14="http://schemas.microsoft.com/office/powerpoint/2010/main" val="79987661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258888" y="981075"/>
            <a:ext cx="6853237" cy="569913"/>
          </a:xfrm>
        </p:spPr>
        <p:txBody>
          <a:bodyPr/>
          <a:lstStyle/>
          <a:p>
            <a:pPr eaLnBrk="1" hangingPunct="1"/>
            <a:r>
              <a:rPr lang="en-US" altLang="zh-CN" sz="2800" b="1" smtClean="0">
                <a:solidFill>
                  <a:schemeClr val="hlink"/>
                </a:solidFill>
                <a:latin typeface="楷体_GB2312" pitchFamily="49" charset="-122"/>
                <a:ea typeface="楷体_GB2312" pitchFamily="49" charset="-122"/>
              </a:rPr>
              <a:t>⑥ </a:t>
            </a:r>
            <a:r>
              <a:rPr lang="zh-CN" altLang="en-US" sz="2800" b="1" smtClean="0">
                <a:solidFill>
                  <a:schemeClr val="hlink"/>
                </a:solidFill>
                <a:latin typeface="楷体_GB2312" pitchFamily="49" charset="-122"/>
                <a:ea typeface="楷体_GB2312" pitchFamily="49" charset="-122"/>
              </a:rPr>
              <a:t>外部实体</a:t>
            </a:r>
          </a:p>
        </p:txBody>
      </p:sp>
      <p:sp>
        <p:nvSpPr>
          <p:cNvPr id="102403" name="Rectangle 3"/>
          <p:cNvSpPr>
            <a:spLocks noGrp="1" noChangeArrowheads="1"/>
          </p:cNvSpPr>
          <p:nvPr>
            <p:ph idx="1"/>
          </p:nvPr>
        </p:nvSpPr>
        <p:spPr>
          <a:xfrm>
            <a:off x="719138" y="1674813"/>
            <a:ext cx="8424862" cy="5183187"/>
          </a:xfrm>
        </p:spPr>
        <p:txBody>
          <a:bodyPr/>
          <a:lstStyle/>
          <a:p>
            <a:pPr eaLnBrk="1" hangingPunct="1">
              <a:spcBef>
                <a:spcPct val="10000"/>
              </a:spcBef>
            </a:pPr>
            <a:r>
              <a:rPr lang="zh-CN" altLang="en-US" sz="2800" b="1" smtClean="0">
                <a:solidFill>
                  <a:srgbClr val="180A00"/>
                </a:solidFill>
                <a:ea typeface="楷体_GB2312" pitchFamily="49" charset="-122"/>
              </a:rPr>
              <a:t>外部实体是数据的来源和去向。在数据字典中主要说明外部实体产生的数据流和传给该外部实体的数据流，以及该外部实体的数量。</a:t>
            </a:r>
          </a:p>
          <a:p>
            <a:pPr eaLnBrk="1" hangingPunct="1">
              <a:spcBef>
                <a:spcPct val="10000"/>
              </a:spcBef>
            </a:pPr>
            <a:r>
              <a:rPr lang="zh-CN" altLang="en-US" sz="2800" b="1" smtClean="0">
                <a:solidFill>
                  <a:srgbClr val="180A00"/>
                </a:solidFill>
                <a:ea typeface="楷体_GB2312" pitchFamily="49" charset="-122"/>
              </a:rPr>
              <a:t>数据字典中对其定义包括：</a:t>
            </a:r>
          </a:p>
          <a:p>
            <a:pPr lvl="1" eaLnBrk="1" hangingPunct="1">
              <a:spcBef>
                <a:spcPct val="10000"/>
              </a:spcBef>
              <a:buClr>
                <a:schemeClr val="tx1"/>
              </a:buClr>
              <a:buSzPct val="60000"/>
            </a:pPr>
            <a:r>
              <a:rPr lang="zh-CN" altLang="en-US" b="1" smtClean="0">
                <a:solidFill>
                  <a:srgbClr val="180A00"/>
                </a:solidFill>
                <a:ea typeface="楷体_GB2312" pitchFamily="49" charset="-122"/>
              </a:rPr>
              <a:t>外部实体编号；</a:t>
            </a:r>
          </a:p>
          <a:p>
            <a:pPr lvl="1" eaLnBrk="1" hangingPunct="1">
              <a:spcBef>
                <a:spcPct val="10000"/>
              </a:spcBef>
              <a:buClr>
                <a:schemeClr val="tx1"/>
              </a:buClr>
              <a:buSzPct val="60000"/>
            </a:pPr>
            <a:r>
              <a:rPr lang="zh-CN" altLang="en-US" b="1" smtClean="0">
                <a:solidFill>
                  <a:srgbClr val="180A00"/>
                </a:solidFill>
                <a:ea typeface="楷体_GB2312" pitchFamily="49" charset="-122"/>
              </a:rPr>
              <a:t>外部实体名称</a:t>
            </a:r>
          </a:p>
          <a:p>
            <a:pPr lvl="1" eaLnBrk="1" hangingPunct="1">
              <a:spcBef>
                <a:spcPct val="10000"/>
              </a:spcBef>
              <a:buClr>
                <a:schemeClr val="tx1"/>
              </a:buClr>
              <a:buSzPct val="60000"/>
            </a:pPr>
            <a:r>
              <a:rPr lang="zh-CN" altLang="en-US" b="1" smtClean="0">
                <a:solidFill>
                  <a:srgbClr val="180A00"/>
                </a:solidFill>
                <a:ea typeface="楷体_GB2312" pitchFamily="49" charset="-122"/>
              </a:rPr>
              <a:t>简述；</a:t>
            </a:r>
          </a:p>
          <a:p>
            <a:pPr lvl="1" eaLnBrk="1" hangingPunct="1">
              <a:spcBef>
                <a:spcPct val="10000"/>
              </a:spcBef>
              <a:buClr>
                <a:schemeClr val="tx1"/>
              </a:buClr>
              <a:buSzPct val="60000"/>
            </a:pPr>
            <a:r>
              <a:rPr lang="zh-CN" altLang="en-US" b="1" smtClean="0">
                <a:solidFill>
                  <a:srgbClr val="180A00"/>
                </a:solidFill>
                <a:ea typeface="楷体_GB2312" pitchFamily="49" charset="-122"/>
              </a:rPr>
              <a:t>输入的数据流；</a:t>
            </a:r>
          </a:p>
          <a:p>
            <a:pPr lvl="1" eaLnBrk="1" hangingPunct="1">
              <a:spcBef>
                <a:spcPct val="10000"/>
              </a:spcBef>
              <a:buClr>
                <a:schemeClr val="tx1"/>
              </a:buClr>
              <a:buSzPct val="60000"/>
            </a:pPr>
            <a:r>
              <a:rPr lang="zh-CN" altLang="en-US" b="1" smtClean="0">
                <a:solidFill>
                  <a:srgbClr val="180A00"/>
                </a:solidFill>
                <a:ea typeface="楷体_GB2312" pitchFamily="49" charset="-122"/>
              </a:rPr>
              <a:t>输出的数据流；</a:t>
            </a:r>
          </a:p>
        </p:txBody>
      </p:sp>
      <p:sp>
        <p:nvSpPr>
          <p:cNvPr id="102404" name="Rectangle 4">
            <a:hlinkClick r:id="rId2" action="ppaction://hlinksldjump"/>
          </p:cNvPr>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Arial" panose="020B0604020202020204" pitchFamily="34" charset="0"/>
                <a:sym typeface="Wingdings 3" panose="05040102010807070707" pitchFamily="18" charset="2"/>
                <a:hlinkClick r:id="rId3" action="ppaction://hlinksldjump"/>
              </a:rPr>
              <a:t></a:t>
            </a:r>
            <a:endParaRPr lang="en-US" altLang="zh-CN" sz="2800">
              <a:solidFill>
                <a:srgbClr val="FF3300"/>
              </a:solidFill>
              <a:latin typeface="Times New Roman" panose="02020603050405020304" pitchFamily="18" charset="0"/>
              <a:sym typeface="Wingdings 3" panose="05040102010807070707" pitchFamily="18" charset="2"/>
            </a:endParaRPr>
          </a:p>
        </p:txBody>
      </p:sp>
      <p:sp>
        <p:nvSpPr>
          <p:cNvPr id="102405" name="AutoShape 5"/>
          <p:cNvSpPr>
            <a:spLocks noChangeArrowheads="1"/>
          </p:cNvSpPr>
          <p:nvPr/>
        </p:nvSpPr>
        <p:spPr bwMode="auto">
          <a:xfrm>
            <a:off x="4284663" y="3860800"/>
            <a:ext cx="4679950" cy="2663825"/>
          </a:xfrm>
          <a:prstGeom prst="wedgeRoundRectCallout">
            <a:avLst>
              <a:gd name="adj1" fmla="val -5870"/>
              <a:gd name="adj2" fmla="val -58940"/>
              <a:gd name="adj3" fmla="val 16667"/>
            </a:avLst>
          </a:prstGeom>
          <a:solidFill>
            <a:schemeClr val="accent1"/>
          </a:solidFill>
          <a:ln w="12700">
            <a:solidFill>
              <a:schemeClr val="tx1"/>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20000"/>
              </a:spcBef>
            </a:pPr>
            <a:r>
              <a:rPr lang="zh-CN" altLang="en-US" sz="2000" b="1">
                <a:solidFill>
                  <a:schemeClr val="tx2"/>
                </a:solidFill>
                <a:latin typeface="Arial" panose="020B0604020202020204" pitchFamily="34" charset="0"/>
              </a:rPr>
              <a:t>外部实体编号：</a:t>
            </a:r>
            <a:r>
              <a:rPr lang="en-US" altLang="zh-CN" sz="2000" b="1">
                <a:solidFill>
                  <a:srgbClr val="000000"/>
                </a:solidFill>
                <a:latin typeface="Arial" panose="020B0604020202020204" pitchFamily="34" charset="0"/>
              </a:rPr>
              <a:t>S03</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rPr>
              <a:t>01</a:t>
            </a:r>
          </a:p>
          <a:p>
            <a:pPr algn="l" eaLnBrk="1" hangingPunct="1">
              <a:spcBef>
                <a:spcPct val="20000"/>
              </a:spcBef>
            </a:pPr>
            <a:r>
              <a:rPr lang="zh-CN" altLang="en-US" sz="1800" b="1">
                <a:solidFill>
                  <a:schemeClr val="tx2"/>
                </a:solidFill>
                <a:latin typeface="Arial" panose="020B0604020202020204" pitchFamily="34" charset="0"/>
              </a:rPr>
              <a:t>外部实体</a:t>
            </a:r>
            <a:r>
              <a:rPr lang="zh-CN" altLang="en-US" sz="2000" b="1">
                <a:solidFill>
                  <a:schemeClr val="tx2"/>
                </a:solidFill>
                <a:latin typeface="Arial" panose="020B0604020202020204" pitchFamily="34" charset="0"/>
              </a:rPr>
              <a:t>名称：</a:t>
            </a:r>
            <a:r>
              <a:rPr lang="zh-CN" altLang="en-US" sz="2000" b="1">
                <a:solidFill>
                  <a:srgbClr val="000000"/>
                </a:solidFill>
                <a:latin typeface="Arial" panose="020B0604020202020204" pitchFamily="34" charset="0"/>
              </a:rPr>
              <a:t>用户</a:t>
            </a:r>
          </a:p>
          <a:p>
            <a:pPr algn="l" eaLnBrk="1" hangingPunct="1">
              <a:spcBef>
                <a:spcPct val="20000"/>
              </a:spcBef>
            </a:pPr>
            <a:r>
              <a:rPr lang="zh-CN" altLang="en-US" sz="2000" b="1">
                <a:solidFill>
                  <a:schemeClr val="tx2"/>
                </a:solidFill>
                <a:latin typeface="Arial" panose="020B0604020202020204" pitchFamily="34" charset="0"/>
              </a:rPr>
              <a:t>简述：</a:t>
            </a:r>
            <a:r>
              <a:rPr lang="zh-CN" altLang="en-US" sz="2000" b="1">
                <a:solidFill>
                  <a:srgbClr val="000000"/>
                </a:solidFill>
                <a:latin typeface="Arial" panose="020B0604020202020204" pitchFamily="34" charset="0"/>
              </a:rPr>
              <a:t>购买本公司货物的用户</a:t>
            </a:r>
          </a:p>
          <a:p>
            <a:pPr algn="l" eaLnBrk="1" hangingPunct="1">
              <a:spcBef>
                <a:spcPct val="20000"/>
              </a:spcBef>
            </a:pPr>
            <a:r>
              <a:rPr lang="zh-CN" altLang="en-US" sz="2000" b="1">
                <a:solidFill>
                  <a:schemeClr val="tx2"/>
                </a:solidFill>
                <a:latin typeface="Arial" panose="020B0604020202020204" pitchFamily="34" charset="0"/>
              </a:rPr>
              <a:t>输入的数据流：</a:t>
            </a:r>
            <a:r>
              <a:rPr lang="en-US" altLang="zh-CN" sz="2000" b="1">
                <a:solidFill>
                  <a:srgbClr val="000000"/>
                </a:solidFill>
                <a:latin typeface="Arial" panose="020B0604020202020204" pitchFamily="34" charset="0"/>
              </a:rPr>
              <a:t>FS03</a:t>
            </a:r>
            <a:r>
              <a:rPr lang="zh-CN" altLang="en-US" sz="2000" b="1">
                <a:solidFill>
                  <a:srgbClr val="000000"/>
                </a:solidFill>
                <a:latin typeface="Arial" panose="020B0604020202020204" pitchFamily="34" charset="0"/>
              </a:rPr>
              <a:t>－</a:t>
            </a:r>
            <a:r>
              <a:rPr lang="en-US" altLang="zh-CN" sz="2000" b="1">
                <a:solidFill>
                  <a:srgbClr val="000000"/>
                </a:solidFill>
                <a:latin typeface="Arial" panose="020B0604020202020204" pitchFamily="34" charset="0"/>
              </a:rPr>
              <a:t>06</a:t>
            </a:r>
            <a:r>
              <a:rPr lang="zh-CN" altLang="en-US" sz="2000" b="1">
                <a:solidFill>
                  <a:srgbClr val="000000"/>
                </a:solidFill>
                <a:latin typeface="Arial" panose="020B0604020202020204" pitchFamily="34" charset="0"/>
              </a:rPr>
              <a:t>（“订货单”），</a:t>
            </a:r>
            <a:r>
              <a:rPr lang="en-US" altLang="zh-CN" sz="2000" b="1">
                <a:solidFill>
                  <a:srgbClr val="000000"/>
                </a:solidFill>
                <a:latin typeface="Arial" panose="020B0604020202020204" pitchFamily="34" charset="0"/>
              </a:rPr>
              <a:t>F03-08 </a:t>
            </a:r>
            <a:r>
              <a:rPr lang="zh-CN" altLang="en-US" sz="1800" b="1">
                <a:solidFill>
                  <a:srgbClr val="000000"/>
                </a:solidFill>
                <a:latin typeface="Arial" panose="020B0604020202020204" pitchFamily="34" charset="0"/>
              </a:rPr>
              <a:t>（“发货单”）</a:t>
            </a:r>
            <a:endParaRPr lang="zh-CN" altLang="en-US" sz="2000" b="1">
              <a:solidFill>
                <a:srgbClr val="000000"/>
              </a:solidFill>
              <a:latin typeface="Arial" panose="020B0604020202020204" pitchFamily="34" charset="0"/>
            </a:endParaRPr>
          </a:p>
          <a:p>
            <a:pPr algn="l" eaLnBrk="1" hangingPunct="1">
              <a:spcBef>
                <a:spcPct val="20000"/>
              </a:spcBef>
            </a:pPr>
            <a:r>
              <a:rPr lang="zh-CN" altLang="en-US" sz="2000" b="1">
                <a:solidFill>
                  <a:schemeClr val="tx2"/>
                </a:solidFill>
                <a:latin typeface="Arial" panose="020B0604020202020204" pitchFamily="34" charset="0"/>
              </a:rPr>
              <a:t>输出的数据流： </a:t>
            </a:r>
            <a:r>
              <a:rPr lang="en-US" altLang="zh-CN" sz="1800" b="1">
                <a:solidFill>
                  <a:srgbClr val="000000"/>
                </a:solidFill>
                <a:latin typeface="Arial" panose="020B0604020202020204" pitchFamily="34" charset="0"/>
              </a:rPr>
              <a:t>FS03</a:t>
            </a:r>
            <a:r>
              <a:rPr lang="zh-CN" altLang="en-US" sz="1800" b="1">
                <a:solidFill>
                  <a:srgbClr val="000000"/>
                </a:solidFill>
                <a:latin typeface="Arial" panose="020B0604020202020204" pitchFamily="34" charset="0"/>
              </a:rPr>
              <a:t>－</a:t>
            </a:r>
            <a:r>
              <a:rPr lang="en-US" altLang="zh-CN" sz="1800" b="1">
                <a:solidFill>
                  <a:srgbClr val="000000"/>
                </a:solidFill>
                <a:latin typeface="Arial" panose="020B0604020202020204" pitchFamily="34" charset="0"/>
              </a:rPr>
              <a:t>06 </a:t>
            </a:r>
            <a:r>
              <a:rPr lang="zh-CN" altLang="en-US" sz="1800" b="1">
                <a:solidFill>
                  <a:srgbClr val="000000"/>
                </a:solidFill>
                <a:latin typeface="Arial" panose="020B0604020202020204" pitchFamily="34" charset="0"/>
              </a:rPr>
              <a:t>（“订货单”）</a:t>
            </a:r>
            <a:endParaRPr lang="zh-CN" altLang="en-US" sz="2000" b="1">
              <a:solidFill>
                <a:srgbClr val="000000"/>
              </a:solidFill>
              <a:latin typeface="Arial" panose="020B0604020202020204" pitchFamily="34" charset="0"/>
            </a:endParaRPr>
          </a:p>
          <a:p>
            <a:pPr algn="l" eaLnBrk="1" hangingPunct="1">
              <a:spcBef>
                <a:spcPct val="20000"/>
              </a:spcBef>
            </a:pPr>
            <a:endParaRPr lang="zh-CN" altLang="en-US" sz="2000" b="1">
              <a:solidFill>
                <a:srgbClr val="000000"/>
              </a:solidFill>
              <a:latin typeface="Arial" panose="020B0604020202020204" pitchFamily="34" charset="0"/>
            </a:endParaRPr>
          </a:p>
          <a:p>
            <a:pPr algn="l" eaLnBrk="1" hangingPunct="1"/>
            <a:r>
              <a:rPr lang="zh-CN" altLang="en-US" sz="2000" b="1">
                <a:solidFill>
                  <a:schemeClr val="tx2"/>
                </a:solidFill>
                <a:latin typeface="Arial" panose="020B0604020202020204" pitchFamily="34" charset="0"/>
              </a:rPr>
              <a:t> </a:t>
            </a:r>
          </a:p>
          <a:p>
            <a:pPr algn="l" eaLnBrk="1" hangingPunct="1"/>
            <a:endParaRPr lang="en-US" altLang="zh-CN" sz="2000">
              <a:latin typeface="Arial" panose="020B0604020202020204" pitchFamily="34" charset="0"/>
            </a:endParaRPr>
          </a:p>
        </p:txBody>
      </p:sp>
      <p:sp>
        <p:nvSpPr>
          <p:cNvPr id="102406" name="Text Box 6"/>
          <p:cNvSpPr txBox="1">
            <a:spLocks noChangeArrowheads="1"/>
          </p:cNvSpPr>
          <p:nvPr/>
        </p:nvSpPr>
        <p:spPr bwMode="auto">
          <a:xfrm>
            <a:off x="5795963" y="2997200"/>
            <a:ext cx="29527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b="1">
                <a:solidFill>
                  <a:srgbClr val="BF1DA8"/>
                </a:solidFill>
                <a:latin typeface="Arial" panose="020B0604020202020204" pitchFamily="34" charset="0"/>
              </a:rPr>
              <a:t>例：外部实体的定义</a:t>
            </a:r>
            <a:endParaRPr lang="zh-CN" altLang="en-US">
              <a:latin typeface="Arial" panose="020B0604020202020204" pitchFamily="34" charset="0"/>
            </a:endParaRPr>
          </a:p>
        </p:txBody>
      </p:sp>
    </p:spTree>
    <p:extLst>
      <p:ext uri="{BB962C8B-B14F-4D97-AF65-F5344CB8AC3E}">
        <p14:creationId xmlns="" xmlns:p14="http://schemas.microsoft.com/office/powerpoint/2010/main" val="362208043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331913" y="981075"/>
            <a:ext cx="5400675" cy="617538"/>
          </a:xfrm>
        </p:spPr>
        <p:txBody>
          <a:bodyPr/>
          <a:lstStyle/>
          <a:p>
            <a:pPr eaLnBrk="1" hangingPunct="1"/>
            <a:r>
              <a:rPr lang="en-US" altLang="zh-CN" sz="2800" b="1" smtClean="0"/>
              <a:t>9.3.4  </a:t>
            </a:r>
            <a:r>
              <a:rPr lang="zh-CN" altLang="en-US" sz="2800" b="1" smtClean="0">
                <a:solidFill>
                  <a:srgbClr val="000099"/>
                </a:solidFill>
                <a:latin typeface="楷体_GB2312" pitchFamily="49" charset="-122"/>
                <a:ea typeface="楷体_GB2312" pitchFamily="49" charset="-122"/>
              </a:rPr>
              <a:t>表达处理逻辑的工具</a:t>
            </a:r>
          </a:p>
        </p:txBody>
      </p:sp>
      <p:sp>
        <p:nvSpPr>
          <p:cNvPr id="103427" name="Rectangle 3"/>
          <p:cNvSpPr>
            <a:spLocks noGrp="1" noChangeArrowheads="1"/>
          </p:cNvSpPr>
          <p:nvPr>
            <p:ph idx="1"/>
          </p:nvPr>
        </p:nvSpPr>
        <p:spPr>
          <a:xfrm>
            <a:off x="1808163" y="2466975"/>
            <a:ext cx="5918200" cy="1781175"/>
          </a:xfrm>
        </p:spPr>
        <p:txBody>
          <a:bodyPr/>
          <a:lstStyle/>
          <a:p>
            <a:pPr eaLnBrk="1" hangingPunct="1">
              <a:buFontTx/>
              <a:buNone/>
            </a:pPr>
            <a:endParaRPr lang="en-US" altLang="zh-CN" sz="3600" b="1" smtClean="0">
              <a:latin typeface="楷体_GB2312" pitchFamily="49" charset="-122"/>
              <a:ea typeface="楷体_GB2312" pitchFamily="49" charset="-122"/>
            </a:endParaRPr>
          </a:p>
          <a:p>
            <a:pPr eaLnBrk="1" hangingPunct="1">
              <a:buFontTx/>
              <a:buNone/>
            </a:pPr>
            <a:endParaRPr lang="en-US" altLang="zh-CN" sz="3600" b="1" smtClean="0">
              <a:latin typeface="楷体_GB2312" pitchFamily="49" charset="-122"/>
              <a:ea typeface="楷体_GB2312" pitchFamily="49" charset="-122"/>
            </a:endParaRPr>
          </a:p>
        </p:txBody>
      </p:sp>
      <p:sp>
        <p:nvSpPr>
          <p:cNvPr id="103428"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Arial" panose="020B0604020202020204" pitchFamily="34" charset="0"/>
                <a:sym typeface="Wingdings 3" panose="05040102010807070707" pitchFamily="18" charset="2"/>
                <a:hlinkClick r:id="rId2" action="ppaction://hlinksldjump"/>
              </a:rPr>
              <a:t></a:t>
            </a:r>
            <a:endParaRPr lang="en-US" altLang="zh-CN" sz="2800">
              <a:solidFill>
                <a:srgbClr val="FF3300"/>
              </a:solidFill>
              <a:latin typeface="Times New Roman" panose="02020603050405020304" pitchFamily="18" charset="0"/>
              <a:sym typeface="Wingdings 3" panose="05040102010807070707" pitchFamily="18" charset="2"/>
            </a:endParaRPr>
          </a:p>
        </p:txBody>
      </p:sp>
      <p:grpSp>
        <p:nvGrpSpPr>
          <p:cNvPr id="103429" name="Group 5"/>
          <p:cNvGrpSpPr>
            <a:grpSpLocks/>
          </p:cNvGrpSpPr>
          <p:nvPr/>
        </p:nvGrpSpPr>
        <p:grpSpPr bwMode="auto">
          <a:xfrm>
            <a:off x="2124075" y="2114550"/>
            <a:ext cx="5184775" cy="909638"/>
            <a:chOff x="2064" y="985"/>
            <a:chExt cx="1451" cy="591"/>
          </a:xfrm>
        </p:grpSpPr>
        <p:grpSp>
          <p:nvGrpSpPr>
            <p:cNvPr id="103443" name="组合 57"/>
            <p:cNvGrpSpPr>
              <a:grpSpLocks/>
            </p:cNvGrpSpPr>
            <p:nvPr/>
          </p:nvGrpSpPr>
          <p:grpSpPr bwMode="auto">
            <a:xfrm>
              <a:off x="2064" y="985"/>
              <a:ext cx="1451" cy="453"/>
              <a:chOff x="1049338" y="2933965"/>
              <a:chExt cx="1800225" cy="468312"/>
            </a:xfrm>
          </p:grpSpPr>
          <p:sp>
            <p:nvSpPr>
              <p:cNvPr id="2" name="AutoShape 3"/>
              <p:cNvSpPr>
                <a:spLocks noChangeArrowheads="1"/>
              </p:cNvSpPr>
              <p:nvPr/>
            </p:nvSpPr>
            <p:spPr bwMode="auto">
              <a:xfrm>
                <a:off x="1049338" y="2933965"/>
                <a:ext cx="1800225" cy="468096"/>
              </a:xfrm>
              <a:prstGeom prst="roundRect">
                <a:avLst>
                  <a:gd name="adj" fmla="val 16667"/>
                </a:avLst>
              </a:prstGeom>
              <a:solidFill>
                <a:srgbClr val="99B5B3">
                  <a:alpha val="71001"/>
                </a:srgbClr>
              </a:solidFill>
              <a:ln w="9525" algn="ctr">
                <a:noFill/>
                <a:round/>
                <a:headEnd/>
                <a:tailEnd/>
              </a:ln>
            </p:spPr>
            <p:txBody>
              <a:bodyPr anchor="ctr"/>
              <a:lstStyle/>
              <a:p>
                <a:pPr algn="l" fontAlgn="auto">
                  <a:spcBef>
                    <a:spcPts val="0"/>
                  </a:spcBef>
                  <a:spcAft>
                    <a:spcPts val="0"/>
                  </a:spcAft>
                  <a:defRPr/>
                </a:pPr>
                <a:endParaRPr lang="zh-CN" altLang="zh-CN" sz="1800">
                  <a:latin typeface="+mn-lt"/>
                  <a:ea typeface="+mn-ea"/>
                </a:endParaRPr>
              </a:p>
            </p:txBody>
          </p:sp>
          <p:sp>
            <p:nvSpPr>
              <p:cNvPr id="103447" name="AutoShape 3"/>
              <p:cNvSpPr>
                <a:spLocks noChangeArrowheads="1"/>
              </p:cNvSpPr>
              <p:nvPr/>
            </p:nvSpPr>
            <p:spPr bwMode="gray">
              <a:xfrm>
                <a:off x="1049338" y="2992504"/>
                <a:ext cx="1800225" cy="351234"/>
              </a:xfrm>
              <a:prstGeom prst="roundRect">
                <a:avLst>
                  <a:gd name="adj" fmla="val 16667"/>
                </a:avLst>
              </a:prstGeom>
              <a:solidFill>
                <a:srgbClr val="969696">
                  <a:alpha val="70979"/>
                </a:srgbClr>
              </a:solidFill>
              <a:ln w="25400" algn="ctr">
                <a:solidFill>
                  <a:schemeClr val="bg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endParaRPr lang="zh-CN" altLang="zh-CN" sz="2000">
                  <a:solidFill>
                    <a:schemeClr val="tx2"/>
                  </a:solidFill>
                  <a:latin typeface="Calibri" panose="020F0502020204030204" pitchFamily="34" charset="0"/>
                  <a:ea typeface="微软雅黑" panose="020B0503020204020204" pitchFamily="34" charset="-122"/>
                </a:endParaRPr>
              </a:p>
            </p:txBody>
          </p:sp>
        </p:grpSp>
        <p:sp>
          <p:nvSpPr>
            <p:cNvPr id="103444" name="Text Box 229"/>
            <p:cNvSpPr txBox="1">
              <a:spLocks noChangeArrowheads="1"/>
            </p:cNvSpPr>
            <p:nvPr/>
          </p:nvSpPr>
          <p:spPr bwMode="auto">
            <a:xfrm>
              <a:off x="2210" y="1124"/>
              <a:ext cx="924" cy="4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20000"/>
                </a:spcBef>
              </a:pPr>
              <a:r>
                <a:rPr lang="en-US" altLang="zh-CN" b="1">
                  <a:hlinkClick r:id="rId3" action="ppaction://hlinksldjump"/>
                </a:rPr>
                <a:t>1.</a:t>
              </a:r>
              <a:r>
                <a:rPr lang="zh-CN" altLang="en-US" b="1"/>
                <a:t>结构化查询语言</a:t>
              </a:r>
            </a:p>
            <a:p>
              <a:pPr eaLnBrk="1" hangingPunct="1">
                <a:spcBef>
                  <a:spcPct val="20000"/>
                </a:spcBef>
              </a:pPr>
              <a:endParaRPr lang="ko-KR" altLang="en-US" sz="1800">
                <a:solidFill>
                  <a:srgbClr val="F83B1C"/>
                </a:solidFill>
                <a:latin typeface="微软雅黑" panose="020B0503020204020204" pitchFamily="34" charset="-122"/>
                <a:ea typeface="微软雅黑" panose="020B0503020204020204" pitchFamily="34" charset="-122"/>
              </a:endParaRPr>
            </a:p>
          </p:txBody>
        </p:sp>
        <p:sp>
          <p:nvSpPr>
            <p:cNvPr id="3" name="AutoShape 222"/>
            <p:cNvSpPr>
              <a:spLocks noChangeArrowheads="1"/>
            </p:cNvSpPr>
            <p:nvPr/>
          </p:nvSpPr>
          <p:spPr bwMode="auto">
            <a:xfrm>
              <a:off x="2112" y="1432"/>
              <a:ext cx="1361" cy="47"/>
            </a:xfrm>
            <a:custGeom>
              <a:avLst/>
              <a:gdLst>
                <a:gd name="T0" fmla="*/ 2370872 w 21600"/>
                <a:gd name="T1" fmla="*/ 35719 h 21600"/>
                <a:gd name="T2" fmla="*/ 1208088 w 21600"/>
                <a:gd name="T3" fmla="*/ 71437 h 21600"/>
                <a:gd name="T4" fmla="*/ 45303 w 21600"/>
                <a:gd name="T5" fmla="*/ 35719 h 21600"/>
                <a:gd name="T6" fmla="*/ 1208088 w 21600"/>
                <a:gd name="T7" fmla="*/ 0 h 21600"/>
                <a:gd name="T8" fmla="*/ 0 60000 65536"/>
                <a:gd name="T9" fmla="*/ 0 60000 65536"/>
                <a:gd name="T10" fmla="*/ 0 60000 65536"/>
                <a:gd name="T11" fmla="*/ 0 60000 65536"/>
                <a:gd name="T12" fmla="*/ 2205 w 21600"/>
                <a:gd name="T13" fmla="*/ 2205 h 21600"/>
                <a:gd name="T14" fmla="*/ 19395 w 21600"/>
                <a:gd name="T15" fmla="*/ 19395 h 21600"/>
              </a:gdLst>
              <a:ahLst/>
              <a:cxnLst>
                <a:cxn ang="T8">
                  <a:pos x="T0" y="T1"/>
                </a:cxn>
                <a:cxn ang="T9">
                  <a:pos x="T2" y="T3"/>
                </a:cxn>
                <a:cxn ang="T10">
                  <a:pos x="T4" y="T5"/>
                </a:cxn>
                <a:cxn ang="T11">
                  <a:pos x="T6" y="T7"/>
                </a:cxn>
              </a:cxnLst>
              <a:rect l="T12" t="T13" r="T14" b="T15"/>
              <a:pathLst>
                <a:path w="21600" h="21600">
                  <a:moveTo>
                    <a:pt x="0" y="0"/>
                  </a:moveTo>
                  <a:lnTo>
                    <a:pt x="810" y="21600"/>
                  </a:lnTo>
                  <a:lnTo>
                    <a:pt x="20790" y="21600"/>
                  </a:lnTo>
                  <a:lnTo>
                    <a:pt x="21600" y="0"/>
                  </a:lnTo>
                  <a:close/>
                </a:path>
              </a:pathLst>
            </a:custGeom>
            <a:gradFill rotWithShape="1">
              <a:gsLst>
                <a:gs pos="0">
                  <a:schemeClr val="tx1">
                    <a:lumMod val="75000"/>
                    <a:lumOff val="25000"/>
                  </a:schemeClr>
                </a:gs>
                <a:gs pos="100000">
                  <a:schemeClr val="tx2">
                    <a:gamma/>
                    <a:tint val="0"/>
                    <a:invGamma/>
                    <a:alpha val="0"/>
                  </a:schemeClr>
                </a:gs>
              </a:gsLst>
              <a:lin ang="5400000" scaled="1"/>
            </a:gradFill>
            <a:ln w="9525">
              <a:noFill/>
              <a:miter lim="800000"/>
              <a:headEnd/>
              <a:tailEnd/>
            </a:ln>
          </p:spPr>
          <p:txBody>
            <a:bodyPr wrap="none" anchor="ctr"/>
            <a:lstStyle/>
            <a:p>
              <a:pPr algn="l" fontAlgn="auto">
                <a:spcBef>
                  <a:spcPts val="0"/>
                </a:spcBef>
                <a:spcAft>
                  <a:spcPts val="0"/>
                </a:spcAft>
                <a:defRPr/>
              </a:pPr>
              <a:endParaRPr lang="zh-CN" altLang="zh-CN" sz="1800">
                <a:solidFill>
                  <a:schemeClr val="bg1"/>
                </a:solidFill>
                <a:latin typeface="+mn-lt"/>
                <a:ea typeface="+mn-ea"/>
              </a:endParaRPr>
            </a:p>
          </p:txBody>
        </p:sp>
      </p:grpSp>
      <p:grpSp>
        <p:nvGrpSpPr>
          <p:cNvPr id="103430" name="Group 11"/>
          <p:cNvGrpSpPr>
            <a:grpSpLocks/>
          </p:cNvGrpSpPr>
          <p:nvPr/>
        </p:nvGrpSpPr>
        <p:grpSpPr bwMode="auto">
          <a:xfrm>
            <a:off x="2124075" y="3141663"/>
            <a:ext cx="5184775" cy="1347787"/>
            <a:chOff x="2064" y="985"/>
            <a:chExt cx="1451" cy="876"/>
          </a:xfrm>
        </p:grpSpPr>
        <p:grpSp>
          <p:nvGrpSpPr>
            <p:cNvPr id="103438" name="组合 57"/>
            <p:cNvGrpSpPr>
              <a:grpSpLocks/>
            </p:cNvGrpSpPr>
            <p:nvPr/>
          </p:nvGrpSpPr>
          <p:grpSpPr bwMode="auto">
            <a:xfrm>
              <a:off x="2064" y="985"/>
              <a:ext cx="1451" cy="453"/>
              <a:chOff x="1049338" y="2933965"/>
              <a:chExt cx="1800225" cy="468312"/>
            </a:xfrm>
          </p:grpSpPr>
          <p:sp>
            <p:nvSpPr>
              <p:cNvPr id="4" name="AutoShape 3"/>
              <p:cNvSpPr>
                <a:spLocks noChangeArrowheads="1"/>
              </p:cNvSpPr>
              <p:nvPr/>
            </p:nvSpPr>
            <p:spPr bwMode="auto">
              <a:xfrm>
                <a:off x="1049338" y="2933965"/>
                <a:ext cx="1800225" cy="468272"/>
              </a:xfrm>
              <a:prstGeom prst="roundRect">
                <a:avLst>
                  <a:gd name="adj" fmla="val 16667"/>
                </a:avLst>
              </a:prstGeom>
              <a:solidFill>
                <a:srgbClr val="99B5B3">
                  <a:alpha val="71001"/>
                </a:srgbClr>
              </a:solidFill>
              <a:ln w="9525" algn="ctr">
                <a:noFill/>
                <a:round/>
                <a:headEnd/>
                <a:tailEnd/>
              </a:ln>
            </p:spPr>
            <p:txBody>
              <a:bodyPr anchor="ctr"/>
              <a:lstStyle/>
              <a:p>
                <a:pPr algn="l" fontAlgn="auto">
                  <a:spcBef>
                    <a:spcPts val="0"/>
                  </a:spcBef>
                  <a:spcAft>
                    <a:spcPts val="0"/>
                  </a:spcAft>
                  <a:defRPr/>
                </a:pPr>
                <a:endParaRPr lang="zh-CN" altLang="zh-CN" sz="1800">
                  <a:latin typeface="+mn-lt"/>
                  <a:ea typeface="+mn-ea"/>
                </a:endParaRPr>
              </a:p>
            </p:txBody>
          </p:sp>
          <p:sp>
            <p:nvSpPr>
              <p:cNvPr id="103442" name="AutoShape 3"/>
              <p:cNvSpPr>
                <a:spLocks noChangeArrowheads="1"/>
              </p:cNvSpPr>
              <p:nvPr/>
            </p:nvSpPr>
            <p:spPr bwMode="gray">
              <a:xfrm>
                <a:off x="1049338" y="2992504"/>
                <a:ext cx="1800225" cy="351234"/>
              </a:xfrm>
              <a:prstGeom prst="roundRect">
                <a:avLst>
                  <a:gd name="adj" fmla="val 16667"/>
                </a:avLst>
              </a:prstGeom>
              <a:solidFill>
                <a:srgbClr val="969696">
                  <a:alpha val="70979"/>
                </a:srgbClr>
              </a:solidFill>
              <a:ln w="25400" algn="ctr">
                <a:solidFill>
                  <a:schemeClr val="bg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endParaRPr lang="zh-CN" altLang="zh-CN" sz="2000">
                  <a:solidFill>
                    <a:schemeClr val="tx2"/>
                  </a:solidFill>
                  <a:latin typeface="Calibri" panose="020F0502020204030204" pitchFamily="34" charset="0"/>
                  <a:ea typeface="微软雅黑" panose="020B0503020204020204" pitchFamily="34" charset="-122"/>
                </a:endParaRPr>
              </a:p>
            </p:txBody>
          </p:sp>
        </p:grpSp>
        <p:sp>
          <p:nvSpPr>
            <p:cNvPr id="103439" name="Text Box 229"/>
            <p:cNvSpPr txBox="1">
              <a:spLocks noChangeArrowheads="1"/>
            </p:cNvSpPr>
            <p:nvPr/>
          </p:nvSpPr>
          <p:spPr bwMode="auto">
            <a:xfrm>
              <a:off x="2145" y="1124"/>
              <a:ext cx="1228" cy="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20000"/>
                </a:spcBef>
              </a:pPr>
              <a:r>
                <a:rPr lang="en-US" altLang="zh-CN" b="1"/>
                <a:t>  </a:t>
              </a:r>
              <a:r>
                <a:rPr lang="en-US" altLang="zh-CN" b="1">
                  <a:hlinkClick r:id="rId4" action="ppaction://hlinksldjump"/>
                </a:rPr>
                <a:t>2.</a:t>
              </a:r>
              <a:r>
                <a:rPr lang="zh-CN" altLang="en-US" b="1"/>
                <a:t>决策树</a:t>
              </a:r>
              <a:r>
                <a:rPr lang="en-US" altLang="zh-CN" b="1"/>
                <a:t>(decision tree)</a:t>
              </a:r>
            </a:p>
            <a:p>
              <a:pPr eaLnBrk="1" hangingPunct="1">
                <a:spcBef>
                  <a:spcPct val="20000"/>
                </a:spcBef>
              </a:pPr>
              <a:endParaRPr lang="en-US" altLang="zh-CN" b="1">
                <a:solidFill>
                  <a:srgbClr val="FF00FF"/>
                </a:solidFill>
              </a:endParaRPr>
            </a:p>
            <a:p>
              <a:pPr eaLnBrk="1" hangingPunct="1">
                <a:spcBef>
                  <a:spcPct val="20000"/>
                </a:spcBef>
              </a:pPr>
              <a:endParaRPr lang="ko-KR" altLang="en-US" sz="1800">
                <a:solidFill>
                  <a:srgbClr val="F83B1C"/>
                </a:solidFill>
                <a:latin typeface="微软雅黑" panose="020B0503020204020204" pitchFamily="34" charset="-122"/>
                <a:ea typeface="微软雅黑" panose="020B0503020204020204" pitchFamily="34" charset="-122"/>
              </a:endParaRPr>
            </a:p>
          </p:txBody>
        </p:sp>
        <p:sp>
          <p:nvSpPr>
            <p:cNvPr id="5" name="AutoShape 222"/>
            <p:cNvSpPr>
              <a:spLocks noChangeArrowheads="1"/>
            </p:cNvSpPr>
            <p:nvPr/>
          </p:nvSpPr>
          <p:spPr bwMode="auto">
            <a:xfrm>
              <a:off x="2112" y="1432"/>
              <a:ext cx="1361" cy="47"/>
            </a:xfrm>
            <a:custGeom>
              <a:avLst/>
              <a:gdLst>
                <a:gd name="T0" fmla="*/ 2370872 w 21600"/>
                <a:gd name="T1" fmla="*/ 35719 h 21600"/>
                <a:gd name="T2" fmla="*/ 1208088 w 21600"/>
                <a:gd name="T3" fmla="*/ 71437 h 21600"/>
                <a:gd name="T4" fmla="*/ 45303 w 21600"/>
                <a:gd name="T5" fmla="*/ 35719 h 21600"/>
                <a:gd name="T6" fmla="*/ 1208088 w 21600"/>
                <a:gd name="T7" fmla="*/ 0 h 21600"/>
                <a:gd name="T8" fmla="*/ 0 60000 65536"/>
                <a:gd name="T9" fmla="*/ 0 60000 65536"/>
                <a:gd name="T10" fmla="*/ 0 60000 65536"/>
                <a:gd name="T11" fmla="*/ 0 60000 65536"/>
                <a:gd name="T12" fmla="*/ 2205 w 21600"/>
                <a:gd name="T13" fmla="*/ 2205 h 21600"/>
                <a:gd name="T14" fmla="*/ 19395 w 21600"/>
                <a:gd name="T15" fmla="*/ 19395 h 21600"/>
              </a:gdLst>
              <a:ahLst/>
              <a:cxnLst>
                <a:cxn ang="T8">
                  <a:pos x="T0" y="T1"/>
                </a:cxn>
                <a:cxn ang="T9">
                  <a:pos x="T2" y="T3"/>
                </a:cxn>
                <a:cxn ang="T10">
                  <a:pos x="T4" y="T5"/>
                </a:cxn>
                <a:cxn ang="T11">
                  <a:pos x="T6" y="T7"/>
                </a:cxn>
              </a:cxnLst>
              <a:rect l="T12" t="T13" r="T14" b="T15"/>
              <a:pathLst>
                <a:path w="21600" h="21600">
                  <a:moveTo>
                    <a:pt x="0" y="0"/>
                  </a:moveTo>
                  <a:lnTo>
                    <a:pt x="810" y="21600"/>
                  </a:lnTo>
                  <a:lnTo>
                    <a:pt x="20790" y="21600"/>
                  </a:lnTo>
                  <a:lnTo>
                    <a:pt x="21600" y="0"/>
                  </a:lnTo>
                  <a:close/>
                </a:path>
              </a:pathLst>
            </a:custGeom>
            <a:gradFill rotWithShape="1">
              <a:gsLst>
                <a:gs pos="0">
                  <a:schemeClr val="tx1">
                    <a:lumMod val="75000"/>
                    <a:lumOff val="25000"/>
                  </a:schemeClr>
                </a:gs>
                <a:gs pos="100000">
                  <a:schemeClr val="tx2">
                    <a:gamma/>
                    <a:tint val="0"/>
                    <a:invGamma/>
                    <a:alpha val="0"/>
                  </a:schemeClr>
                </a:gs>
              </a:gsLst>
              <a:lin ang="5400000" scaled="1"/>
            </a:gradFill>
            <a:ln w="9525">
              <a:noFill/>
              <a:miter lim="800000"/>
              <a:headEnd/>
              <a:tailEnd/>
            </a:ln>
          </p:spPr>
          <p:txBody>
            <a:bodyPr wrap="none" anchor="ctr"/>
            <a:lstStyle/>
            <a:p>
              <a:pPr algn="l" fontAlgn="auto">
                <a:spcBef>
                  <a:spcPts val="0"/>
                </a:spcBef>
                <a:spcAft>
                  <a:spcPts val="0"/>
                </a:spcAft>
                <a:defRPr/>
              </a:pPr>
              <a:endParaRPr lang="zh-CN" altLang="zh-CN" sz="1800">
                <a:solidFill>
                  <a:schemeClr val="bg1"/>
                </a:solidFill>
                <a:latin typeface="+mn-lt"/>
                <a:ea typeface="+mn-ea"/>
              </a:endParaRPr>
            </a:p>
          </p:txBody>
        </p:sp>
      </p:grpSp>
      <p:grpSp>
        <p:nvGrpSpPr>
          <p:cNvPr id="103431" name="Group 17"/>
          <p:cNvGrpSpPr>
            <a:grpSpLocks/>
          </p:cNvGrpSpPr>
          <p:nvPr/>
        </p:nvGrpSpPr>
        <p:grpSpPr bwMode="auto">
          <a:xfrm>
            <a:off x="2124075" y="4292600"/>
            <a:ext cx="5184775" cy="915988"/>
            <a:chOff x="2064" y="985"/>
            <a:chExt cx="1451" cy="595"/>
          </a:xfrm>
        </p:grpSpPr>
        <p:grpSp>
          <p:nvGrpSpPr>
            <p:cNvPr id="103433" name="组合 57"/>
            <p:cNvGrpSpPr>
              <a:grpSpLocks/>
            </p:cNvGrpSpPr>
            <p:nvPr/>
          </p:nvGrpSpPr>
          <p:grpSpPr bwMode="auto">
            <a:xfrm>
              <a:off x="2064" y="985"/>
              <a:ext cx="1451" cy="453"/>
              <a:chOff x="1049338" y="2933965"/>
              <a:chExt cx="1800225" cy="468312"/>
            </a:xfrm>
          </p:grpSpPr>
          <p:sp>
            <p:nvSpPr>
              <p:cNvPr id="66" name="AutoShape 3"/>
              <p:cNvSpPr>
                <a:spLocks noChangeArrowheads="1"/>
              </p:cNvSpPr>
              <p:nvPr/>
            </p:nvSpPr>
            <p:spPr bwMode="auto">
              <a:xfrm>
                <a:off x="1049338" y="2933965"/>
                <a:ext cx="1800225" cy="467997"/>
              </a:xfrm>
              <a:prstGeom prst="roundRect">
                <a:avLst>
                  <a:gd name="adj" fmla="val 16667"/>
                </a:avLst>
              </a:prstGeom>
              <a:solidFill>
                <a:srgbClr val="99B5B3">
                  <a:alpha val="71001"/>
                </a:srgbClr>
              </a:solidFill>
              <a:ln w="9525" algn="ctr">
                <a:noFill/>
                <a:round/>
                <a:headEnd/>
                <a:tailEnd/>
              </a:ln>
            </p:spPr>
            <p:txBody>
              <a:bodyPr anchor="ctr"/>
              <a:lstStyle/>
              <a:p>
                <a:pPr algn="l" fontAlgn="auto">
                  <a:spcBef>
                    <a:spcPts val="0"/>
                  </a:spcBef>
                  <a:spcAft>
                    <a:spcPts val="0"/>
                  </a:spcAft>
                  <a:defRPr/>
                </a:pPr>
                <a:endParaRPr lang="zh-CN" altLang="zh-CN" sz="1800">
                  <a:latin typeface="+mn-lt"/>
                  <a:ea typeface="+mn-ea"/>
                </a:endParaRPr>
              </a:p>
            </p:txBody>
          </p:sp>
          <p:sp>
            <p:nvSpPr>
              <p:cNvPr id="103437" name="AutoShape 3"/>
              <p:cNvSpPr>
                <a:spLocks noChangeArrowheads="1"/>
              </p:cNvSpPr>
              <p:nvPr/>
            </p:nvSpPr>
            <p:spPr bwMode="gray">
              <a:xfrm>
                <a:off x="1049338" y="2992504"/>
                <a:ext cx="1800225" cy="351234"/>
              </a:xfrm>
              <a:prstGeom prst="roundRect">
                <a:avLst>
                  <a:gd name="adj" fmla="val 16667"/>
                </a:avLst>
              </a:prstGeom>
              <a:solidFill>
                <a:srgbClr val="969696">
                  <a:alpha val="70979"/>
                </a:srgbClr>
              </a:solidFill>
              <a:ln w="25400" algn="ctr">
                <a:solidFill>
                  <a:schemeClr val="bg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endParaRPr lang="zh-CN" altLang="zh-CN" sz="2000">
                  <a:solidFill>
                    <a:schemeClr val="tx2"/>
                  </a:solidFill>
                  <a:latin typeface="Calibri" panose="020F0502020204030204" pitchFamily="34" charset="0"/>
                  <a:ea typeface="微软雅黑" panose="020B0503020204020204" pitchFamily="34" charset="-122"/>
                </a:endParaRPr>
              </a:p>
            </p:txBody>
          </p:sp>
        </p:grpSp>
        <p:sp>
          <p:nvSpPr>
            <p:cNvPr id="103434" name="Text Box 229"/>
            <p:cNvSpPr txBox="1">
              <a:spLocks noChangeArrowheads="1"/>
            </p:cNvSpPr>
            <p:nvPr/>
          </p:nvSpPr>
          <p:spPr bwMode="auto">
            <a:xfrm>
              <a:off x="2280" y="1124"/>
              <a:ext cx="1022" cy="4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20000"/>
                </a:spcBef>
              </a:pPr>
              <a:r>
                <a:rPr lang="en-US" altLang="zh-CN" b="1"/>
                <a:t> </a:t>
              </a:r>
              <a:r>
                <a:rPr lang="en-US" altLang="zh-CN" b="1">
                  <a:hlinkClick r:id="rId5" action="ppaction://hlinksldjump"/>
                </a:rPr>
                <a:t>3.</a:t>
              </a:r>
              <a:r>
                <a:rPr lang="zh-CN" altLang="en-US" b="1"/>
                <a:t>决策表</a:t>
              </a:r>
              <a:r>
                <a:rPr lang="en-US" altLang="zh-CN" b="1"/>
                <a:t>(decision table)</a:t>
              </a:r>
              <a:endParaRPr lang="en-US" altLang="zh-CN" b="1">
                <a:solidFill>
                  <a:srgbClr val="FF00FF"/>
                </a:solidFill>
              </a:endParaRPr>
            </a:p>
            <a:p>
              <a:pPr eaLnBrk="1" hangingPunct="1">
                <a:spcBef>
                  <a:spcPct val="20000"/>
                </a:spcBef>
              </a:pPr>
              <a:endParaRPr lang="ko-KR" altLang="en-US" sz="1800">
                <a:solidFill>
                  <a:srgbClr val="F83B1C"/>
                </a:solidFill>
                <a:latin typeface="微软雅黑" panose="020B0503020204020204" pitchFamily="34" charset="-122"/>
                <a:ea typeface="微软雅黑" panose="020B0503020204020204" pitchFamily="34" charset="-122"/>
              </a:endParaRPr>
            </a:p>
          </p:txBody>
        </p:sp>
        <p:sp>
          <p:nvSpPr>
            <p:cNvPr id="63" name="AutoShape 222"/>
            <p:cNvSpPr>
              <a:spLocks noChangeArrowheads="1"/>
            </p:cNvSpPr>
            <p:nvPr/>
          </p:nvSpPr>
          <p:spPr bwMode="auto">
            <a:xfrm>
              <a:off x="2112" y="1432"/>
              <a:ext cx="1361" cy="47"/>
            </a:xfrm>
            <a:custGeom>
              <a:avLst/>
              <a:gdLst>
                <a:gd name="T0" fmla="*/ 2370872 w 21600"/>
                <a:gd name="T1" fmla="*/ 35719 h 21600"/>
                <a:gd name="T2" fmla="*/ 1208088 w 21600"/>
                <a:gd name="T3" fmla="*/ 71437 h 21600"/>
                <a:gd name="T4" fmla="*/ 45303 w 21600"/>
                <a:gd name="T5" fmla="*/ 35719 h 21600"/>
                <a:gd name="T6" fmla="*/ 1208088 w 21600"/>
                <a:gd name="T7" fmla="*/ 0 h 21600"/>
                <a:gd name="T8" fmla="*/ 0 60000 65536"/>
                <a:gd name="T9" fmla="*/ 0 60000 65536"/>
                <a:gd name="T10" fmla="*/ 0 60000 65536"/>
                <a:gd name="T11" fmla="*/ 0 60000 65536"/>
                <a:gd name="T12" fmla="*/ 2205 w 21600"/>
                <a:gd name="T13" fmla="*/ 2205 h 21600"/>
                <a:gd name="T14" fmla="*/ 19395 w 21600"/>
                <a:gd name="T15" fmla="*/ 19395 h 21600"/>
              </a:gdLst>
              <a:ahLst/>
              <a:cxnLst>
                <a:cxn ang="T8">
                  <a:pos x="T0" y="T1"/>
                </a:cxn>
                <a:cxn ang="T9">
                  <a:pos x="T2" y="T3"/>
                </a:cxn>
                <a:cxn ang="T10">
                  <a:pos x="T4" y="T5"/>
                </a:cxn>
                <a:cxn ang="T11">
                  <a:pos x="T6" y="T7"/>
                </a:cxn>
              </a:cxnLst>
              <a:rect l="T12" t="T13" r="T14" b="T15"/>
              <a:pathLst>
                <a:path w="21600" h="21600">
                  <a:moveTo>
                    <a:pt x="0" y="0"/>
                  </a:moveTo>
                  <a:lnTo>
                    <a:pt x="810" y="21600"/>
                  </a:lnTo>
                  <a:lnTo>
                    <a:pt x="20790" y="21600"/>
                  </a:lnTo>
                  <a:lnTo>
                    <a:pt x="21600" y="0"/>
                  </a:lnTo>
                  <a:close/>
                </a:path>
              </a:pathLst>
            </a:custGeom>
            <a:gradFill rotWithShape="1">
              <a:gsLst>
                <a:gs pos="0">
                  <a:schemeClr val="tx1">
                    <a:lumMod val="75000"/>
                    <a:lumOff val="25000"/>
                  </a:schemeClr>
                </a:gs>
                <a:gs pos="100000">
                  <a:schemeClr val="tx2">
                    <a:gamma/>
                    <a:tint val="0"/>
                    <a:invGamma/>
                    <a:alpha val="0"/>
                  </a:schemeClr>
                </a:gs>
              </a:gsLst>
              <a:lin ang="5400000" scaled="1"/>
            </a:gradFill>
            <a:ln w="9525">
              <a:noFill/>
              <a:miter lim="800000"/>
              <a:headEnd/>
              <a:tailEnd/>
            </a:ln>
          </p:spPr>
          <p:txBody>
            <a:bodyPr wrap="none" anchor="ctr"/>
            <a:lstStyle/>
            <a:p>
              <a:pPr algn="l" fontAlgn="auto">
                <a:spcBef>
                  <a:spcPts val="0"/>
                </a:spcBef>
                <a:spcAft>
                  <a:spcPts val="0"/>
                </a:spcAft>
                <a:defRPr/>
              </a:pPr>
              <a:endParaRPr lang="zh-CN" altLang="zh-CN" sz="1800">
                <a:solidFill>
                  <a:schemeClr val="bg1"/>
                </a:solidFill>
                <a:latin typeface="+mn-lt"/>
                <a:ea typeface="+mn-ea"/>
              </a:endParaRPr>
            </a:p>
          </p:txBody>
        </p:sp>
      </p:grpSp>
    </p:spTree>
    <p:extLst>
      <p:ext uri="{BB962C8B-B14F-4D97-AF65-F5344CB8AC3E}">
        <p14:creationId xmlns="" xmlns:p14="http://schemas.microsoft.com/office/powerpoint/2010/main" val="3132047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827088" y="1196975"/>
            <a:ext cx="7886700" cy="3884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spcBef>
                <a:spcPct val="50000"/>
              </a:spcBef>
            </a:pPr>
            <a:r>
              <a:rPr lang="zh-CN" altLang="en-US" sz="2000" b="1">
                <a:latin typeface="宋体" panose="02010600030101010101" pitchFamily="2" charset="-122"/>
              </a:rPr>
              <a:t> </a:t>
            </a:r>
          </a:p>
          <a:p>
            <a:pPr algn="l" eaLnBrk="1" hangingPunct="1">
              <a:lnSpc>
                <a:spcPct val="105000"/>
              </a:lnSpc>
              <a:spcBef>
                <a:spcPct val="50000"/>
              </a:spcBef>
              <a:buFont typeface="Wingdings" panose="05000000000000000000" pitchFamily="2" charset="2"/>
              <a:buChar char="l"/>
            </a:pPr>
            <a:r>
              <a:rPr lang="zh-CN" altLang="en-US" b="1"/>
              <a:t> </a:t>
            </a:r>
            <a:r>
              <a:rPr lang="zh-CN" altLang="en-US" sz="2800" b="1">
                <a:solidFill>
                  <a:schemeClr val="folHlink"/>
                </a:solidFill>
                <a:latin typeface="楷体_GB2312" pitchFamily="49" charset="-122"/>
                <a:ea typeface="楷体_GB2312" pitchFamily="49" charset="-122"/>
              </a:rPr>
              <a:t>定义</a:t>
            </a:r>
            <a:r>
              <a:rPr lang="zh-CN" altLang="en-US" sz="2800" b="1">
                <a:latin typeface="楷体_GB2312" pitchFamily="49" charset="-122"/>
                <a:ea typeface="楷体_GB2312" pitchFamily="49" charset="-122"/>
              </a:rPr>
              <a:t>：</a:t>
            </a:r>
          </a:p>
          <a:p>
            <a:pPr algn="l" eaLnBrk="1" hangingPunct="1">
              <a:lnSpc>
                <a:spcPct val="105000"/>
              </a:lnSpc>
              <a:spcBef>
                <a:spcPct val="50000"/>
              </a:spcBef>
              <a:buClr>
                <a:schemeClr val="folHlink"/>
              </a:buClr>
              <a:buFont typeface="Wingdings" panose="05000000000000000000" pitchFamily="2" charset="2"/>
              <a:buChar char="Ø"/>
            </a:pPr>
            <a:r>
              <a:rPr lang="zh-CN" altLang="en-US" sz="2800" b="1">
                <a:latin typeface="楷体_GB2312" pitchFamily="49" charset="-122"/>
                <a:ea typeface="楷体_GB2312" pitchFamily="49" charset="-122"/>
              </a:rPr>
              <a:t>为了避免重复劳动，提高系统开发的经济效益，可以利用市场上现成的软件包开发组织的</a:t>
            </a:r>
            <a:r>
              <a:rPr lang="en-US" altLang="zh-CN" sz="2800" b="1">
                <a:latin typeface="楷体_GB2312" pitchFamily="49" charset="-122"/>
                <a:ea typeface="楷体_GB2312" pitchFamily="49" charset="-122"/>
              </a:rPr>
              <a:t>MIS</a:t>
            </a:r>
            <a:r>
              <a:rPr lang="zh-CN" altLang="en-US" sz="2800" b="1">
                <a:latin typeface="楷体_GB2312" pitchFamily="49" charset="-122"/>
                <a:ea typeface="楷体_GB2312" pitchFamily="49" charset="-122"/>
              </a:rPr>
              <a:t>。</a:t>
            </a:r>
          </a:p>
          <a:p>
            <a:pPr algn="l" eaLnBrk="1" hangingPunct="1">
              <a:lnSpc>
                <a:spcPct val="105000"/>
              </a:lnSpc>
              <a:spcBef>
                <a:spcPct val="50000"/>
              </a:spcBef>
              <a:buClr>
                <a:schemeClr val="folHlink"/>
              </a:buClr>
              <a:buFont typeface="Wingdings" panose="05000000000000000000" pitchFamily="2" charset="2"/>
              <a:buChar char="Ø"/>
            </a:pPr>
            <a:r>
              <a:rPr lang="zh-CN" altLang="en-US" sz="2800" b="1">
                <a:latin typeface="楷体_GB2312" pitchFamily="49" charset="-122"/>
                <a:ea typeface="楷体_GB2312" pitchFamily="49" charset="-122"/>
              </a:rPr>
              <a:t>因为软件包已经完成了设计、编码和测试工作，又有完整的文档供培训和维护使用，所以用它来开发</a:t>
            </a:r>
            <a:r>
              <a:rPr lang="en-US" altLang="zh-CN" sz="2800" b="1">
                <a:latin typeface="楷体_GB2312" pitchFamily="49" charset="-122"/>
                <a:ea typeface="楷体_GB2312" pitchFamily="49" charset="-122"/>
              </a:rPr>
              <a:t>MIS</a:t>
            </a:r>
            <a:r>
              <a:rPr lang="zh-CN" altLang="en-US" sz="2800" b="1">
                <a:latin typeface="楷体_GB2312" pitchFamily="49" charset="-122"/>
                <a:ea typeface="楷体_GB2312" pitchFamily="49" charset="-122"/>
              </a:rPr>
              <a:t>，时间会大大缩短。</a:t>
            </a:r>
          </a:p>
        </p:txBody>
      </p:sp>
    </p:spTree>
    <p:extLst>
      <p:ext uri="{BB962C8B-B14F-4D97-AF65-F5344CB8AC3E}">
        <p14:creationId xmlns="" xmlns:p14="http://schemas.microsoft.com/office/powerpoint/2010/main" val="138137605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331913" y="981075"/>
            <a:ext cx="6253162" cy="584200"/>
          </a:xfrm>
        </p:spPr>
        <p:txBody>
          <a:bodyPr/>
          <a:lstStyle/>
          <a:p>
            <a:pPr eaLnBrk="1" hangingPunct="1"/>
            <a:r>
              <a:rPr lang="en-US" altLang="zh-CN" sz="3200" b="1" smtClean="0">
                <a:latin typeface="楷体_GB2312" pitchFamily="49" charset="-122"/>
                <a:ea typeface="楷体_GB2312" pitchFamily="49" charset="-122"/>
              </a:rPr>
              <a:t>1.</a:t>
            </a:r>
            <a:r>
              <a:rPr lang="zh-CN" altLang="en-US" sz="3200" b="1" smtClean="0">
                <a:latin typeface="楷体_GB2312" pitchFamily="49" charset="-122"/>
                <a:ea typeface="楷体_GB2312" pitchFamily="49" charset="-122"/>
              </a:rPr>
              <a:t>结构化查询语言</a:t>
            </a:r>
          </a:p>
        </p:txBody>
      </p:sp>
      <p:sp>
        <p:nvSpPr>
          <p:cNvPr id="104451" name="Rectangle 3"/>
          <p:cNvSpPr>
            <a:spLocks noGrp="1" noChangeArrowheads="1"/>
          </p:cNvSpPr>
          <p:nvPr>
            <p:ph idx="1"/>
          </p:nvPr>
        </p:nvSpPr>
        <p:spPr>
          <a:xfrm>
            <a:off x="1258888" y="1773238"/>
            <a:ext cx="7272337" cy="4608512"/>
          </a:xfrm>
        </p:spPr>
        <p:txBody>
          <a:bodyPr/>
          <a:lstStyle/>
          <a:p>
            <a:pPr eaLnBrk="1" hangingPunct="1">
              <a:lnSpc>
                <a:spcPct val="90000"/>
              </a:lnSpc>
              <a:spcAft>
                <a:spcPct val="30000"/>
              </a:spcAft>
            </a:pPr>
            <a:r>
              <a:rPr lang="en-US" altLang="zh-CN" b="1" smtClean="0">
                <a:solidFill>
                  <a:srgbClr val="000000"/>
                </a:solidFill>
                <a:latin typeface="楷体_GB2312" pitchFamily="49" charset="-122"/>
                <a:ea typeface="楷体_GB2312" pitchFamily="49" charset="-122"/>
              </a:rPr>
              <a:t>    </a:t>
            </a:r>
            <a:r>
              <a:rPr lang="zh-CN" altLang="en-US" b="1" smtClean="0">
                <a:solidFill>
                  <a:srgbClr val="000000"/>
                </a:solidFill>
                <a:latin typeface="楷体_GB2312" pitchFamily="49" charset="-122"/>
                <a:ea typeface="楷体_GB2312" pitchFamily="49" charset="-122"/>
              </a:rPr>
              <a:t>结构化语言是由结构化程序设计思想启发而来的，是介于形式语言和自然语言之间的一种语言，主要作用是解决自然语言描述不准确的问题。</a:t>
            </a:r>
          </a:p>
          <a:p>
            <a:pPr eaLnBrk="1" hangingPunct="1">
              <a:lnSpc>
                <a:spcPct val="90000"/>
              </a:lnSpc>
              <a:spcAft>
                <a:spcPct val="30000"/>
              </a:spcAft>
            </a:pPr>
            <a:r>
              <a:rPr lang="zh-CN" altLang="en-US" b="1" smtClean="0">
                <a:solidFill>
                  <a:srgbClr val="000099"/>
                </a:solidFill>
                <a:latin typeface="楷体_GB2312" pitchFamily="49" charset="-122"/>
                <a:ea typeface="楷体_GB2312" pitchFamily="49" charset="-122"/>
              </a:rPr>
              <a:t>    结构化语言只允许三种基本语句，即简单的祈使语句、判断语句、循环语句。</a:t>
            </a:r>
          </a:p>
          <a:p>
            <a:pPr eaLnBrk="1" hangingPunct="1">
              <a:lnSpc>
                <a:spcPct val="90000"/>
              </a:lnSpc>
              <a:spcAft>
                <a:spcPct val="30000"/>
              </a:spcAft>
            </a:pPr>
            <a:r>
              <a:rPr lang="zh-CN" altLang="en-US" b="1" smtClean="0">
                <a:latin typeface="楷体_GB2312" pitchFamily="49" charset="-122"/>
                <a:ea typeface="楷体_GB2312" pitchFamily="49" charset="-122"/>
              </a:rPr>
              <a:t>    在结构化语言中使用三类词汇，即祈使句中的动词、数据字典中定义的名词以及某些逻辑表达式中的保留字。</a:t>
            </a:r>
          </a:p>
        </p:txBody>
      </p:sp>
      <p:sp>
        <p:nvSpPr>
          <p:cNvPr id="104452"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Arial" panose="020B0604020202020204" pitchFamily="34" charset="0"/>
                <a:sym typeface="Wingdings 3" panose="05040102010807070707" pitchFamily="18" charset="2"/>
                <a:hlinkClick r:id="rId2" action="ppaction://hlinksldjump"/>
              </a:rPr>
              <a:t></a:t>
            </a:r>
            <a:r>
              <a:rPr lang="en-US" altLang="zh-CN" sz="2800">
                <a:solidFill>
                  <a:srgbClr val="FF3300"/>
                </a:solidFill>
                <a:latin typeface="Times New Roman" panose="02020603050405020304" pitchFamily="18" charset="0"/>
                <a:sym typeface="Wingdings 3" panose="05040102010807070707" pitchFamily="18" charset="2"/>
              </a:rPr>
              <a:t></a:t>
            </a:r>
          </a:p>
        </p:txBody>
      </p:sp>
    </p:spTree>
    <p:extLst>
      <p:ext uri="{BB962C8B-B14F-4D97-AF65-F5344CB8AC3E}">
        <p14:creationId xmlns="" xmlns:p14="http://schemas.microsoft.com/office/powerpoint/2010/main" val="108969208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187450" y="836613"/>
            <a:ext cx="3419475" cy="700087"/>
          </a:xfrm>
        </p:spPr>
        <p:txBody>
          <a:bodyPr/>
          <a:lstStyle/>
          <a:p>
            <a:pPr eaLnBrk="1" hangingPunct="1"/>
            <a:r>
              <a:rPr lang="en-US" altLang="zh-CN" sz="3200" b="1" dirty="0" smtClean="0">
                <a:solidFill>
                  <a:schemeClr val="tx1"/>
                </a:solidFill>
                <a:latin typeface="楷体_GB2312" pitchFamily="49" charset="-122"/>
                <a:ea typeface="楷体_GB2312" pitchFamily="49" charset="-122"/>
              </a:rPr>
              <a:t>(1)</a:t>
            </a:r>
            <a:r>
              <a:rPr lang="zh-CN" altLang="en-US" sz="3200" b="1" dirty="0" smtClean="0">
                <a:solidFill>
                  <a:schemeClr val="tx1"/>
                </a:solidFill>
                <a:latin typeface="楷体_GB2312" pitchFamily="49" charset="-122"/>
                <a:ea typeface="楷体_GB2312" pitchFamily="49" charset="-122"/>
              </a:rPr>
              <a:t>祈使语句</a:t>
            </a:r>
          </a:p>
        </p:txBody>
      </p:sp>
      <p:sp>
        <p:nvSpPr>
          <p:cNvPr id="105475" name="Rectangle 3"/>
          <p:cNvSpPr>
            <a:spLocks noGrp="1" noChangeArrowheads="1"/>
          </p:cNvSpPr>
          <p:nvPr>
            <p:ph idx="1"/>
          </p:nvPr>
        </p:nvSpPr>
        <p:spPr>
          <a:xfrm>
            <a:off x="1187450" y="1844675"/>
            <a:ext cx="7108825" cy="3454400"/>
          </a:xfrm>
        </p:spPr>
        <p:txBody>
          <a:bodyPr/>
          <a:lstStyle/>
          <a:p>
            <a:pPr eaLnBrk="1" hangingPunct="1">
              <a:spcBef>
                <a:spcPct val="30000"/>
              </a:spcBef>
              <a:spcAft>
                <a:spcPct val="30000"/>
              </a:spcAft>
            </a:pPr>
            <a:r>
              <a:rPr lang="en-US" altLang="zh-CN" b="1" smtClean="0">
                <a:solidFill>
                  <a:srgbClr val="000000"/>
                </a:solidFill>
                <a:latin typeface="楷体_GB2312" pitchFamily="49" charset="-122"/>
                <a:ea typeface="楷体_GB2312" pitchFamily="49" charset="-122"/>
              </a:rPr>
              <a:t>    </a:t>
            </a:r>
            <a:r>
              <a:rPr lang="zh-CN" altLang="en-US" b="1" smtClean="0">
                <a:solidFill>
                  <a:srgbClr val="000000"/>
                </a:solidFill>
                <a:latin typeface="楷体_GB2312" pitchFamily="49" charset="-122"/>
                <a:ea typeface="楷体_GB2312" pitchFamily="49" charset="-122"/>
              </a:rPr>
              <a:t>祈使语句指出要做什么事情，包括一个动词和一个宾语。动词指出要执行的功能，宾语表示动作的对象，如计算利息、输入年限等。</a:t>
            </a:r>
          </a:p>
          <a:p>
            <a:pPr eaLnBrk="1" hangingPunct="1">
              <a:spcBef>
                <a:spcPct val="30000"/>
              </a:spcBef>
              <a:spcAft>
                <a:spcPct val="30000"/>
              </a:spcAft>
            </a:pPr>
            <a:r>
              <a:rPr lang="zh-CN" altLang="en-US" b="1" smtClean="0">
                <a:solidFill>
                  <a:srgbClr val="000000"/>
                </a:solidFill>
                <a:latin typeface="楷体_GB2312" pitchFamily="49" charset="-122"/>
                <a:ea typeface="楷体_GB2312" pitchFamily="49" charset="-122"/>
              </a:rPr>
              <a:t>    需要注意祈使句中的动词要表达明确，祈使句力求准确、精炼。</a:t>
            </a:r>
          </a:p>
          <a:p>
            <a:pPr eaLnBrk="1" hangingPunct="1">
              <a:spcBef>
                <a:spcPct val="30000"/>
              </a:spcBef>
              <a:spcAft>
                <a:spcPct val="30000"/>
              </a:spcAft>
              <a:buFontTx/>
              <a:buNone/>
            </a:pPr>
            <a:endParaRPr lang="en-US" altLang="zh-CN" b="1" smtClean="0">
              <a:latin typeface="楷体_GB2312" pitchFamily="49" charset="-122"/>
              <a:ea typeface="楷体_GB2312" pitchFamily="49" charset="-122"/>
            </a:endParaRPr>
          </a:p>
        </p:txBody>
      </p:sp>
    </p:spTree>
    <p:extLst>
      <p:ext uri="{BB962C8B-B14F-4D97-AF65-F5344CB8AC3E}">
        <p14:creationId xmlns="" xmlns:p14="http://schemas.microsoft.com/office/powerpoint/2010/main" val="375347739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331913" y="836613"/>
            <a:ext cx="3059112" cy="663575"/>
          </a:xfrm>
        </p:spPr>
        <p:txBody>
          <a:bodyPr/>
          <a:lstStyle/>
          <a:p>
            <a:pPr eaLnBrk="1" hangingPunct="1"/>
            <a:r>
              <a:rPr lang="en-US" altLang="zh-CN" sz="3200" b="1" dirty="0" smtClean="0">
                <a:solidFill>
                  <a:schemeClr val="tx1"/>
                </a:solidFill>
                <a:latin typeface="楷体_GB2312" pitchFamily="49" charset="-122"/>
                <a:ea typeface="楷体_GB2312" pitchFamily="49" charset="-122"/>
              </a:rPr>
              <a:t>(2)</a:t>
            </a:r>
            <a:r>
              <a:rPr lang="zh-CN" altLang="en-US" sz="3200" b="1" dirty="0" smtClean="0">
                <a:solidFill>
                  <a:schemeClr val="tx1"/>
                </a:solidFill>
                <a:latin typeface="楷体_GB2312" pitchFamily="49" charset="-122"/>
                <a:ea typeface="楷体_GB2312" pitchFamily="49" charset="-122"/>
              </a:rPr>
              <a:t>判断语句</a:t>
            </a:r>
          </a:p>
        </p:txBody>
      </p:sp>
      <p:sp>
        <p:nvSpPr>
          <p:cNvPr id="106499" name="Rectangle 3"/>
          <p:cNvSpPr>
            <a:spLocks noGrp="1" noChangeArrowheads="1"/>
          </p:cNvSpPr>
          <p:nvPr>
            <p:ph idx="1"/>
          </p:nvPr>
        </p:nvSpPr>
        <p:spPr>
          <a:xfrm>
            <a:off x="719138" y="1484313"/>
            <a:ext cx="8029575" cy="2736850"/>
          </a:xfrm>
        </p:spPr>
        <p:txBody>
          <a:bodyPr/>
          <a:lstStyle/>
          <a:p>
            <a:pPr eaLnBrk="1" hangingPunct="1">
              <a:lnSpc>
                <a:spcPct val="90000"/>
              </a:lnSpc>
              <a:spcBef>
                <a:spcPct val="10000"/>
              </a:spcBef>
              <a:spcAft>
                <a:spcPct val="5000"/>
              </a:spcAft>
            </a:pPr>
            <a:r>
              <a:rPr lang="en-US" altLang="zh-CN" sz="2800" b="1" smtClean="0">
                <a:solidFill>
                  <a:srgbClr val="000000"/>
                </a:solidFill>
                <a:latin typeface="楷体_GB2312" pitchFamily="49" charset="-122"/>
                <a:ea typeface="楷体_GB2312" pitchFamily="49" charset="-122"/>
              </a:rPr>
              <a:t>    </a:t>
            </a:r>
            <a:r>
              <a:rPr lang="zh-CN" altLang="en-US" sz="2800" b="1" smtClean="0">
                <a:solidFill>
                  <a:srgbClr val="000000"/>
                </a:solidFill>
                <a:latin typeface="楷体_GB2312" pitchFamily="49" charset="-122"/>
                <a:ea typeface="楷体_GB2312" pitchFamily="49" charset="-122"/>
              </a:rPr>
              <a:t>判断语句类似于结构化程序设计中的分支结构，其一般形式为：</a:t>
            </a:r>
          </a:p>
          <a:p>
            <a:pPr eaLnBrk="1" hangingPunct="1">
              <a:lnSpc>
                <a:spcPct val="90000"/>
              </a:lnSpc>
              <a:spcBef>
                <a:spcPct val="10000"/>
              </a:spcBef>
              <a:spcAft>
                <a:spcPct val="5000"/>
              </a:spcAft>
              <a:buFontTx/>
              <a:buNone/>
            </a:pPr>
            <a:r>
              <a:rPr lang="zh-CN" altLang="en-US" sz="2800" b="1" smtClean="0">
                <a:solidFill>
                  <a:srgbClr val="000000"/>
                </a:solidFill>
                <a:latin typeface="楷体_GB2312" pitchFamily="49" charset="-122"/>
                <a:ea typeface="楷体_GB2312" pitchFamily="49" charset="-122"/>
              </a:rPr>
              <a:t>     </a:t>
            </a:r>
            <a:endParaRPr lang="zh-CN" altLang="en-US" sz="2800" b="1" smtClean="0">
              <a:latin typeface="楷体_GB2312" pitchFamily="49" charset="-122"/>
              <a:ea typeface="楷体_GB2312" pitchFamily="49" charset="-122"/>
            </a:endParaRPr>
          </a:p>
        </p:txBody>
      </p:sp>
      <p:grpSp>
        <p:nvGrpSpPr>
          <p:cNvPr id="106500" name="组合 7"/>
          <p:cNvGrpSpPr>
            <a:grpSpLocks/>
          </p:cNvGrpSpPr>
          <p:nvPr/>
        </p:nvGrpSpPr>
        <p:grpSpPr bwMode="auto">
          <a:xfrm>
            <a:off x="539750" y="4508500"/>
            <a:ext cx="7993063" cy="2160588"/>
            <a:chOff x="252286" y="1916559"/>
            <a:chExt cx="4086208" cy="1045062"/>
          </a:xfrm>
        </p:grpSpPr>
        <p:sp>
          <p:nvSpPr>
            <p:cNvPr id="49" name="圆角矩形 48"/>
            <p:cNvSpPr/>
            <p:nvPr/>
          </p:nvSpPr>
          <p:spPr>
            <a:xfrm>
              <a:off x="252286" y="1916559"/>
              <a:ext cx="4086208" cy="1041222"/>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zh-CN" altLang="en-US" b="1" dirty="0">
                  <a:solidFill>
                    <a:schemeClr val="tx1"/>
                  </a:solidFill>
                </a:rPr>
                <a:t>例如</a:t>
              </a:r>
              <a:r>
                <a:rPr lang="zh-CN" altLang="en-US" b="1" dirty="0">
                  <a:solidFill>
                    <a:srgbClr val="000000"/>
                  </a:solidFill>
                </a:rPr>
                <a:t>，对前图中的加工处理</a:t>
              </a:r>
              <a:r>
                <a:rPr lang="zh-CN" altLang="en-US" b="1" dirty="0">
                  <a:solidFill>
                    <a:srgbClr val="000000"/>
                  </a:solidFill>
                  <a:latin typeface="Arial"/>
                </a:rPr>
                <a:t>“</a:t>
              </a:r>
              <a:r>
                <a:rPr lang="zh-CN" altLang="en-US" b="1" dirty="0">
                  <a:solidFill>
                    <a:srgbClr val="000000"/>
                  </a:solidFill>
                </a:rPr>
                <a:t>验证订货单</a:t>
              </a:r>
              <a:r>
                <a:rPr lang="zh-CN" altLang="en-US" b="1" dirty="0">
                  <a:solidFill>
                    <a:srgbClr val="000000"/>
                  </a:solidFill>
                  <a:latin typeface="Arial"/>
                </a:rPr>
                <a:t>”</a:t>
              </a:r>
              <a:r>
                <a:rPr lang="zh-CN" altLang="en-US" b="1" dirty="0">
                  <a:solidFill>
                    <a:srgbClr val="000000"/>
                  </a:solidFill>
                </a:rPr>
                <a:t>用判断语句进行描述为：</a:t>
              </a:r>
            </a:p>
            <a:p>
              <a:pPr algn="l">
                <a:defRPr/>
              </a:pPr>
              <a:r>
                <a:rPr lang="zh-CN" altLang="en-US" b="1" dirty="0">
                  <a:solidFill>
                    <a:srgbClr val="000000"/>
                  </a:solidFill>
                </a:rPr>
                <a:t>      如果   订货单合格</a:t>
              </a:r>
            </a:p>
            <a:p>
              <a:pPr algn="l">
                <a:defRPr/>
              </a:pPr>
              <a:r>
                <a:rPr lang="zh-CN" altLang="en-US" b="1" dirty="0">
                  <a:solidFill>
                    <a:srgbClr val="000000"/>
                  </a:solidFill>
                </a:rPr>
                <a:t>        则   输出合格订货单</a:t>
              </a:r>
            </a:p>
            <a:p>
              <a:pPr algn="l">
                <a:defRPr/>
              </a:pPr>
              <a:r>
                <a:rPr lang="zh-CN" altLang="en-US" b="1" dirty="0">
                  <a:solidFill>
                    <a:srgbClr val="000000"/>
                  </a:solidFill>
                </a:rPr>
                <a:t>      否则   输出不合格订货单</a:t>
              </a:r>
            </a:p>
          </p:txBody>
        </p:sp>
        <p:grpSp>
          <p:nvGrpSpPr>
            <p:cNvPr id="106506" name="对角圆角矩形 53"/>
            <p:cNvGrpSpPr>
              <a:grpSpLocks/>
            </p:cNvGrpSpPr>
            <p:nvPr/>
          </p:nvGrpSpPr>
          <p:grpSpPr bwMode="auto">
            <a:xfrm>
              <a:off x="3592819" y="2210400"/>
              <a:ext cx="745675" cy="751221"/>
              <a:chOff x="5176959" y="4098681"/>
              <a:chExt cx="539972" cy="976590"/>
            </a:xfrm>
          </p:grpSpPr>
          <p:pic>
            <p:nvPicPr>
              <p:cNvPr id="106507" name="对角圆角矩形 53"/>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76959" y="4333631"/>
                <a:ext cx="539972" cy="741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508" name="Text Box 16"/>
              <p:cNvSpPr txBox="1">
                <a:spLocks noChangeArrowheads="1"/>
              </p:cNvSpPr>
              <p:nvPr/>
            </p:nvSpPr>
            <p:spPr bwMode="auto">
              <a:xfrm>
                <a:off x="5201408" y="4098681"/>
                <a:ext cx="515516" cy="971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zh-CN" sz="1800">
                  <a:solidFill>
                    <a:srgbClr val="FFFFFF"/>
                  </a:solidFill>
                  <a:latin typeface="Constantia" panose="02030602050306030303" pitchFamily="18" charset="0"/>
                  <a:ea typeface="微软雅黑" panose="020B0503020204020204" pitchFamily="34" charset="-122"/>
                </a:endParaRPr>
              </a:p>
            </p:txBody>
          </p:sp>
        </p:grpSp>
      </p:grpSp>
      <p:grpSp>
        <p:nvGrpSpPr>
          <p:cNvPr id="106501" name="Group 9"/>
          <p:cNvGrpSpPr>
            <a:grpSpLocks/>
          </p:cNvGrpSpPr>
          <p:nvPr/>
        </p:nvGrpSpPr>
        <p:grpSpPr bwMode="auto">
          <a:xfrm>
            <a:off x="1327150" y="2565400"/>
            <a:ext cx="6508750" cy="1800225"/>
            <a:chOff x="720" y="1950"/>
            <a:chExt cx="1440" cy="1680"/>
          </a:xfrm>
        </p:grpSpPr>
        <p:sp>
          <p:nvSpPr>
            <p:cNvPr id="106503" name="AutoShape 10"/>
            <p:cNvSpPr>
              <a:spLocks noChangeArrowheads="1"/>
            </p:cNvSpPr>
            <p:nvPr/>
          </p:nvSpPr>
          <p:spPr bwMode="auto">
            <a:xfrm>
              <a:off x="720" y="1950"/>
              <a:ext cx="1440" cy="1680"/>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endParaRPr lang="zh-CN" altLang="zh-CN" sz="1800">
                <a:latin typeface="Verdana" pitchFamily="34" charset="0"/>
              </a:endParaRPr>
            </a:p>
          </p:txBody>
        </p:sp>
        <p:sp>
          <p:nvSpPr>
            <p:cNvPr id="106504" name="Text Box 11"/>
            <p:cNvSpPr txBox="1">
              <a:spLocks noChangeArrowheads="1"/>
            </p:cNvSpPr>
            <p:nvPr/>
          </p:nvSpPr>
          <p:spPr bwMode="auto">
            <a:xfrm>
              <a:off x="780" y="2074"/>
              <a:ext cx="1284" cy="14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b="1"/>
                <a:t>如果   条件成立</a:t>
              </a:r>
            </a:p>
            <a:p>
              <a:pPr eaLnBrk="1" hangingPunct="1"/>
              <a:r>
                <a:rPr lang="zh-CN" altLang="en-US" b="1"/>
                <a:t>       则   动作</a:t>
              </a:r>
              <a:r>
                <a:rPr lang="en-US" altLang="zh-CN" b="1"/>
                <a:t>A</a:t>
              </a:r>
            </a:p>
            <a:p>
              <a:pPr eaLnBrk="1" hangingPunct="1"/>
              <a:r>
                <a:rPr lang="en-US" altLang="zh-CN" b="1"/>
                <a:t>     </a:t>
              </a:r>
              <a:r>
                <a:rPr lang="zh-CN" altLang="en-US" b="1"/>
                <a:t>否则  （条件不成立）</a:t>
              </a:r>
            </a:p>
            <a:p>
              <a:pPr eaLnBrk="1" hangingPunct="1"/>
              <a:r>
                <a:rPr lang="zh-CN" altLang="en-US" b="1"/>
                <a:t>            动作</a:t>
              </a:r>
              <a:r>
                <a:rPr lang="en-US" altLang="zh-CN" b="1"/>
                <a:t>B</a:t>
              </a:r>
              <a:endParaRPr lang="en-US" altLang="zh-CN" b="1">
                <a:solidFill>
                  <a:srgbClr val="000000"/>
                </a:solidFill>
              </a:endParaRPr>
            </a:p>
          </p:txBody>
        </p:sp>
      </p:grpSp>
    </p:spTree>
    <p:extLst>
      <p:ext uri="{BB962C8B-B14F-4D97-AF65-F5344CB8AC3E}">
        <p14:creationId xmlns="" xmlns:p14="http://schemas.microsoft.com/office/powerpoint/2010/main" val="94726782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187450" y="1052513"/>
            <a:ext cx="6870700" cy="474662"/>
          </a:xfrm>
        </p:spPr>
        <p:txBody>
          <a:bodyPr/>
          <a:lstStyle/>
          <a:p>
            <a:pPr eaLnBrk="1" hangingPunct="1"/>
            <a:r>
              <a:rPr lang="en-US" altLang="zh-CN" sz="2800" b="1" smtClean="0">
                <a:latin typeface="楷体_GB2312" pitchFamily="49" charset="-122"/>
                <a:ea typeface="楷体_GB2312" pitchFamily="49" charset="-122"/>
              </a:rPr>
              <a:t>(3)</a:t>
            </a:r>
            <a:r>
              <a:rPr lang="zh-CN" altLang="en-US" sz="2800" b="1" smtClean="0">
                <a:latin typeface="楷体_GB2312" pitchFamily="49" charset="-122"/>
                <a:ea typeface="楷体_GB2312" pitchFamily="49" charset="-122"/>
              </a:rPr>
              <a:t>循环语句</a:t>
            </a:r>
          </a:p>
        </p:txBody>
      </p:sp>
      <p:sp>
        <p:nvSpPr>
          <p:cNvPr id="107523" name="Rectangle 3"/>
          <p:cNvSpPr>
            <a:spLocks noGrp="1" noChangeArrowheads="1"/>
          </p:cNvSpPr>
          <p:nvPr>
            <p:ph idx="1"/>
          </p:nvPr>
        </p:nvSpPr>
        <p:spPr>
          <a:xfrm>
            <a:off x="1258888" y="1916113"/>
            <a:ext cx="7180262" cy="2525712"/>
          </a:xfrm>
        </p:spPr>
        <p:txBody>
          <a:bodyPr/>
          <a:lstStyle/>
          <a:p>
            <a:pPr eaLnBrk="1" hangingPunct="1">
              <a:lnSpc>
                <a:spcPct val="80000"/>
              </a:lnSpc>
              <a:spcBef>
                <a:spcPct val="30000"/>
              </a:spcBef>
              <a:spcAft>
                <a:spcPct val="30000"/>
              </a:spcAft>
            </a:pPr>
            <a:r>
              <a:rPr lang="en-US" altLang="zh-CN" sz="2800" b="1" smtClean="0">
                <a:solidFill>
                  <a:srgbClr val="000000"/>
                </a:solidFill>
                <a:latin typeface="楷体_GB2312" pitchFamily="49" charset="-122"/>
                <a:ea typeface="楷体_GB2312" pitchFamily="49" charset="-122"/>
              </a:rPr>
              <a:t>    </a:t>
            </a:r>
            <a:r>
              <a:rPr lang="zh-CN" altLang="en-US" sz="2800" b="1" smtClean="0">
                <a:solidFill>
                  <a:srgbClr val="000000"/>
                </a:solidFill>
                <a:latin typeface="楷体_GB2312" pitchFamily="49" charset="-122"/>
                <a:ea typeface="楷体_GB2312" pitchFamily="49" charset="-122"/>
              </a:rPr>
              <a:t>循环语句表达在一定条件下重复执行的相同动作，重复执行的次数取决于循环的条件。</a:t>
            </a:r>
          </a:p>
          <a:p>
            <a:pPr eaLnBrk="1" hangingPunct="1">
              <a:lnSpc>
                <a:spcPct val="80000"/>
              </a:lnSpc>
              <a:spcBef>
                <a:spcPct val="30000"/>
              </a:spcBef>
              <a:spcAft>
                <a:spcPct val="30000"/>
              </a:spcAft>
            </a:pPr>
            <a:r>
              <a:rPr lang="zh-CN" altLang="en-US" sz="2800" b="1" smtClean="0">
                <a:solidFill>
                  <a:srgbClr val="000000"/>
                </a:solidFill>
                <a:latin typeface="楷体_GB2312" pitchFamily="49" charset="-122"/>
                <a:ea typeface="楷体_GB2312" pitchFamily="49" charset="-122"/>
              </a:rPr>
              <a:t>循环语句的一般形式为：</a:t>
            </a:r>
          </a:p>
          <a:p>
            <a:pPr eaLnBrk="1" hangingPunct="1">
              <a:lnSpc>
                <a:spcPct val="80000"/>
              </a:lnSpc>
              <a:spcBef>
                <a:spcPct val="30000"/>
              </a:spcBef>
              <a:buFontTx/>
              <a:buNone/>
            </a:pPr>
            <a:r>
              <a:rPr lang="zh-CN" altLang="en-US" sz="2800" b="1" smtClean="0">
                <a:solidFill>
                  <a:srgbClr val="000000"/>
                </a:solidFill>
                <a:latin typeface="楷体_GB2312" pitchFamily="49" charset="-122"/>
                <a:ea typeface="楷体_GB2312" pitchFamily="49" charset="-122"/>
              </a:rPr>
              <a:t>     </a:t>
            </a:r>
            <a:endParaRPr lang="zh-CN" altLang="en-US" sz="2800" b="1" smtClean="0">
              <a:latin typeface="楷体_GB2312" pitchFamily="49" charset="-122"/>
              <a:ea typeface="楷体_GB2312" pitchFamily="49" charset="-122"/>
            </a:endParaRPr>
          </a:p>
        </p:txBody>
      </p:sp>
      <p:sp>
        <p:nvSpPr>
          <p:cNvPr id="107524"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Arial" panose="020B0604020202020204" pitchFamily="34" charset="0"/>
                <a:sym typeface="Wingdings 3" panose="05040102010807070707" pitchFamily="18" charset="2"/>
                <a:hlinkClick r:id="rId2" action="ppaction://hlinksldjump"/>
              </a:rPr>
              <a:t></a:t>
            </a:r>
            <a:endParaRPr lang="en-US" altLang="zh-CN" sz="2800">
              <a:solidFill>
                <a:srgbClr val="FF3300"/>
              </a:solidFill>
              <a:latin typeface="Times New Roman" panose="02020603050405020304" pitchFamily="18" charset="0"/>
              <a:sym typeface="Wingdings 3" panose="05040102010807070707" pitchFamily="18" charset="2"/>
            </a:endParaRPr>
          </a:p>
        </p:txBody>
      </p:sp>
      <p:grpSp>
        <p:nvGrpSpPr>
          <p:cNvPr id="107525" name="Group 8"/>
          <p:cNvGrpSpPr>
            <a:grpSpLocks/>
          </p:cNvGrpSpPr>
          <p:nvPr/>
        </p:nvGrpSpPr>
        <p:grpSpPr bwMode="auto">
          <a:xfrm>
            <a:off x="2124075" y="4221163"/>
            <a:ext cx="5543550" cy="1079500"/>
            <a:chOff x="720" y="1950"/>
            <a:chExt cx="1440" cy="1680"/>
          </a:xfrm>
        </p:grpSpPr>
        <p:sp>
          <p:nvSpPr>
            <p:cNvPr id="107527" name="AutoShape 9"/>
            <p:cNvSpPr>
              <a:spLocks noChangeArrowheads="1"/>
            </p:cNvSpPr>
            <p:nvPr/>
          </p:nvSpPr>
          <p:spPr bwMode="auto">
            <a:xfrm>
              <a:off x="720" y="1950"/>
              <a:ext cx="1440" cy="1680"/>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endParaRPr lang="zh-CN" altLang="zh-CN" sz="1800">
                <a:latin typeface="Verdana" pitchFamily="34" charset="0"/>
              </a:endParaRPr>
            </a:p>
          </p:txBody>
        </p:sp>
        <p:sp>
          <p:nvSpPr>
            <p:cNvPr id="107528" name="Text Box 10"/>
            <p:cNvSpPr txBox="1">
              <a:spLocks noChangeArrowheads="1"/>
            </p:cNvSpPr>
            <p:nvPr/>
          </p:nvSpPr>
          <p:spPr bwMode="auto">
            <a:xfrm>
              <a:off x="780" y="2074"/>
              <a:ext cx="1284" cy="12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b="1"/>
                <a:t>当   条件  成立时</a:t>
              </a:r>
            </a:p>
            <a:p>
              <a:pPr eaLnBrk="1" hangingPunct="1"/>
              <a:r>
                <a:rPr lang="zh-CN" altLang="en-US" b="1"/>
                <a:t>     执行动作</a:t>
              </a:r>
              <a:r>
                <a:rPr lang="en-US" altLang="zh-CN" b="1"/>
                <a:t>A</a:t>
              </a:r>
            </a:p>
          </p:txBody>
        </p:sp>
      </p:grpSp>
    </p:spTree>
    <p:extLst>
      <p:ext uri="{BB962C8B-B14F-4D97-AF65-F5344CB8AC3E}">
        <p14:creationId xmlns="" xmlns:p14="http://schemas.microsoft.com/office/powerpoint/2010/main" val="192979531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476375" y="981075"/>
            <a:ext cx="3240088" cy="576263"/>
          </a:xfrm>
        </p:spPr>
        <p:txBody>
          <a:bodyPr/>
          <a:lstStyle/>
          <a:p>
            <a:pPr eaLnBrk="1" hangingPunct="1"/>
            <a:r>
              <a:rPr lang="en-US" altLang="zh-CN" sz="2800" b="1" smtClean="0">
                <a:latin typeface="楷体_GB2312" pitchFamily="49" charset="-122"/>
                <a:ea typeface="楷体_GB2312" pitchFamily="49" charset="-122"/>
              </a:rPr>
              <a:t>2.</a:t>
            </a:r>
            <a:r>
              <a:rPr lang="zh-CN" altLang="en-US" sz="2800" b="1" smtClean="0">
                <a:latin typeface="楷体_GB2312" pitchFamily="49" charset="-122"/>
                <a:ea typeface="楷体_GB2312" pitchFamily="49" charset="-122"/>
              </a:rPr>
              <a:t>决策树</a:t>
            </a:r>
          </a:p>
        </p:txBody>
      </p:sp>
      <p:sp>
        <p:nvSpPr>
          <p:cNvPr id="108547" name="Rectangle 3"/>
          <p:cNvSpPr>
            <a:spLocks noGrp="1" noChangeArrowheads="1"/>
          </p:cNvSpPr>
          <p:nvPr>
            <p:ph idx="1"/>
          </p:nvPr>
        </p:nvSpPr>
        <p:spPr>
          <a:xfrm>
            <a:off x="1258888" y="1773238"/>
            <a:ext cx="7272337" cy="4392612"/>
          </a:xfrm>
        </p:spPr>
        <p:txBody>
          <a:bodyPr/>
          <a:lstStyle/>
          <a:p>
            <a:pPr eaLnBrk="1" hangingPunct="1">
              <a:spcBef>
                <a:spcPct val="30000"/>
              </a:spcBef>
              <a:spcAft>
                <a:spcPct val="30000"/>
              </a:spcAft>
            </a:pPr>
            <a:r>
              <a:rPr lang="en-US" altLang="zh-CN" b="1" smtClean="0">
                <a:solidFill>
                  <a:srgbClr val="000000"/>
                </a:solidFill>
                <a:latin typeface="楷体_GB2312" pitchFamily="49" charset="-122"/>
                <a:ea typeface="楷体_GB2312" pitchFamily="49" charset="-122"/>
              </a:rPr>
              <a:t>    </a:t>
            </a:r>
            <a:r>
              <a:rPr lang="zh-CN" altLang="en-US" b="1" smtClean="0">
                <a:solidFill>
                  <a:srgbClr val="000000"/>
                </a:solidFill>
                <a:latin typeface="楷体_GB2312" pitchFamily="49" charset="-122"/>
                <a:ea typeface="楷体_GB2312" pitchFamily="49" charset="-122"/>
              </a:rPr>
              <a:t>决策树又称判断树，是用来表示逻辑判断问题的一种图形工具。它用</a:t>
            </a:r>
            <a:r>
              <a:rPr lang="zh-CN" altLang="en-US" b="1" smtClean="0">
                <a:solidFill>
                  <a:srgbClr val="000000"/>
                </a:solidFill>
                <a:latin typeface="Arial" panose="020B0604020202020204" pitchFamily="34" charset="0"/>
                <a:ea typeface="楷体_GB2312" pitchFamily="49" charset="-122"/>
              </a:rPr>
              <a:t>“</a:t>
            </a:r>
            <a:r>
              <a:rPr lang="zh-CN" altLang="en-US" b="1" smtClean="0">
                <a:solidFill>
                  <a:srgbClr val="000000"/>
                </a:solidFill>
                <a:latin typeface="楷体_GB2312" pitchFamily="49" charset="-122"/>
                <a:ea typeface="楷体_GB2312" pitchFamily="49" charset="-122"/>
              </a:rPr>
              <a:t>树</a:t>
            </a:r>
            <a:r>
              <a:rPr lang="zh-CN" altLang="en-US" b="1" smtClean="0">
                <a:solidFill>
                  <a:srgbClr val="000000"/>
                </a:solidFill>
                <a:latin typeface="Arial" panose="020B0604020202020204" pitchFamily="34" charset="0"/>
                <a:ea typeface="楷体_GB2312" pitchFamily="49" charset="-122"/>
              </a:rPr>
              <a:t>”</a:t>
            </a:r>
            <a:r>
              <a:rPr lang="zh-CN" altLang="en-US" b="1" smtClean="0">
                <a:solidFill>
                  <a:srgbClr val="000000"/>
                </a:solidFill>
                <a:latin typeface="楷体_GB2312" pitchFamily="49" charset="-122"/>
                <a:ea typeface="楷体_GB2312" pitchFamily="49" charset="-122"/>
              </a:rPr>
              <a:t>来表达不同条件下的不同处理，比用语言的方式更为直观。</a:t>
            </a:r>
          </a:p>
          <a:p>
            <a:pPr eaLnBrk="1" hangingPunct="1">
              <a:spcBef>
                <a:spcPct val="30000"/>
              </a:spcBef>
              <a:spcAft>
                <a:spcPct val="30000"/>
              </a:spcAft>
            </a:pPr>
            <a:r>
              <a:rPr lang="zh-CN" altLang="en-US" b="1" smtClean="0">
                <a:latin typeface="楷体_GB2312" pitchFamily="49" charset="-122"/>
                <a:ea typeface="楷体_GB2312" pitchFamily="49" charset="-122"/>
              </a:rPr>
              <a:t>    某个动作的执行不只依赖于一个条件，而是和若干个条件有关。</a:t>
            </a:r>
          </a:p>
        </p:txBody>
      </p:sp>
      <p:sp>
        <p:nvSpPr>
          <p:cNvPr id="108548"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Times New Roman" panose="02020603050405020304" pitchFamily="18" charset="0"/>
                <a:sym typeface="Wingdings 3" panose="05040102010807070707" pitchFamily="18" charset="2"/>
              </a:rPr>
              <a:t></a:t>
            </a:r>
          </a:p>
        </p:txBody>
      </p:sp>
    </p:spTree>
    <p:extLst>
      <p:ext uri="{BB962C8B-B14F-4D97-AF65-F5344CB8AC3E}">
        <p14:creationId xmlns="" xmlns:p14="http://schemas.microsoft.com/office/powerpoint/2010/main" val="18795822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476375" y="908050"/>
            <a:ext cx="3527425" cy="638175"/>
          </a:xfrm>
        </p:spPr>
        <p:txBody>
          <a:bodyPr/>
          <a:lstStyle/>
          <a:p>
            <a:pPr eaLnBrk="1" hangingPunct="1"/>
            <a:r>
              <a:rPr lang="zh-CN" altLang="en-US" sz="3200" b="1" smtClean="0">
                <a:solidFill>
                  <a:srgbClr val="0033CC"/>
                </a:solidFill>
                <a:latin typeface="楷体_GB2312" pitchFamily="49" charset="-122"/>
                <a:ea typeface="楷体_GB2312" pitchFamily="49" charset="-122"/>
              </a:rPr>
              <a:t>一般形式</a:t>
            </a:r>
            <a:endParaRPr lang="zh-CN" altLang="en-US" sz="3200" smtClean="0">
              <a:solidFill>
                <a:srgbClr val="0033CC"/>
              </a:solidFill>
            </a:endParaRPr>
          </a:p>
        </p:txBody>
      </p:sp>
      <p:sp>
        <p:nvSpPr>
          <p:cNvPr id="109571" name="Rectangle 3"/>
          <p:cNvSpPr>
            <a:spLocks noGrp="1" noChangeArrowheads="1"/>
          </p:cNvSpPr>
          <p:nvPr>
            <p:ph type="body" sz="half" idx="1"/>
          </p:nvPr>
        </p:nvSpPr>
        <p:spPr>
          <a:xfrm>
            <a:off x="574675" y="1557338"/>
            <a:ext cx="8461375" cy="2128837"/>
          </a:xfrm>
        </p:spPr>
        <p:txBody>
          <a:bodyPr/>
          <a:lstStyle/>
          <a:p>
            <a:pPr eaLnBrk="1" hangingPunct="1">
              <a:lnSpc>
                <a:spcPct val="90000"/>
              </a:lnSpc>
              <a:buFontTx/>
              <a:buNone/>
            </a:pPr>
            <a:r>
              <a:rPr lang="en-US" altLang="zh-CN" sz="2400" b="1" smtClean="0">
                <a:ea typeface="楷体_GB2312" pitchFamily="49" charset="-122"/>
              </a:rPr>
              <a:t>          </a:t>
            </a:r>
            <a:r>
              <a:rPr lang="zh-CN" altLang="en-US" sz="2800" b="1" smtClean="0">
                <a:solidFill>
                  <a:srgbClr val="000000"/>
                </a:solidFill>
                <a:ea typeface="楷体_GB2312" pitchFamily="49" charset="-122"/>
              </a:rPr>
              <a:t>决策树的左边为树根，从左向右依次排列各条件，左边的条件比右边的优先考虑。根据每个条件的取值不同，树可以产生很多分支，各分支的最右端</a:t>
            </a:r>
            <a:r>
              <a:rPr lang="en-US" altLang="zh-CN" sz="2800" b="1" smtClean="0">
                <a:solidFill>
                  <a:srgbClr val="000000"/>
                </a:solidFill>
                <a:latin typeface="楷体_GB2312" pitchFamily="49" charset="-122"/>
                <a:ea typeface="楷体_GB2312" pitchFamily="49" charset="-122"/>
              </a:rPr>
              <a:t>(</a:t>
            </a:r>
            <a:r>
              <a:rPr lang="zh-CN" altLang="en-US" sz="2800" b="1" smtClean="0">
                <a:solidFill>
                  <a:srgbClr val="000000"/>
                </a:solidFill>
                <a:latin typeface="楷体_GB2312" pitchFamily="49" charset="-122"/>
                <a:ea typeface="楷体_GB2312" pitchFamily="49" charset="-122"/>
              </a:rPr>
              <a:t>即树梢</a:t>
            </a:r>
            <a:r>
              <a:rPr lang="en-US" altLang="zh-CN" sz="2800" b="1" smtClean="0">
                <a:solidFill>
                  <a:srgbClr val="000000"/>
                </a:solidFill>
                <a:latin typeface="楷体_GB2312" pitchFamily="49" charset="-122"/>
                <a:ea typeface="楷体_GB2312" pitchFamily="49" charset="-122"/>
              </a:rPr>
              <a:t>)</a:t>
            </a:r>
            <a:r>
              <a:rPr lang="zh-CN" altLang="en-US" sz="2800" b="1" smtClean="0">
                <a:solidFill>
                  <a:srgbClr val="000000"/>
                </a:solidFill>
                <a:latin typeface="楷体_GB2312" pitchFamily="49" charset="-122"/>
                <a:ea typeface="楷体_GB2312" pitchFamily="49" charset="-122"/>
              </a:rPr>
              <a:t>为不同的条件取值状态下采取的行动</a:t>
            </a:r>
            <a:r>
              <a:rPr lang="en-US" altLang="zh-CN" sz="2800" b="1" smtClean="0">
                <a:solidFill>
                  <a:srgbClr val="000000"/>
                </a:solidFill>
                <a:latin typeface="楷体_GB2312" pitchFamily="49" charset="-122"/>
                <a:ea typeface="楷体_GB2312" pitchFamily="49" charset="-122"/>
              </a:rPr>
              <a:t>(</a:t>
            </a:r>
            <a:r>
              <a:rPr lang="zh-CN" altLang="en-US" sz="2800" b="1" smtClean="0">
                <a:solidFill>
                  <a:srgbClr val="000000"/>
                </a:solidFill>
                <a:latin typeface="楷体_GB2312" pitchFamily="49" charset="-122"/>
                <a:ea typeface="楷体_GB2312" pitchFamily="49" charset="-122"/>
              </a:rPr>
              <a:t>也称策略</a:t>
            </a:r>
            <a:r>
              <a:rPr lang="en-US" altLang="zh-CN" sz="2800" b="1" smtClean="0">
                <a:solidFill>
                  <a:srgbClr val="000000"/>
                </a:solidFill>
                <a:latin typeface="楷体_GB2312" pitchFamily="49" charset="-122"/>
                <a:ea typeface="楷体_GB2312" pitchFamily="49" charset="-122"/>
              </a:rPr>
              <a:t>)</a:t>
            </a:r>
            <a:r>
              <a:rPr lang="zh-CN" altLang="en-US" sz="2800" b="1" smtClean="0">
                <a:solidFill>
                  <a:srgbClr val="000000"/>
                </a:solidFill>
                <a:latin typeface="楷体_GB2312" pitchFamily="49" charset="-122"/>
                <a:ea typeface="楷体_GB2312" pitchFamily="49" charset="-122"/>
              </a:rPr>
              <a:t>。</a:t>
            </a:r>
          </a:p>
        </p:txBody>
      </p:sp>
      <p:sp>
        <p:nvSpPr>
          <p:cNvPr id="109572" name="Oval 4"/>
          <p:cNvSpPr>
            <a:spLocks noChangeArrowheads="1"/>
          </p:cNvSpPr>
          <p:nvPr/>
        </p:nvSpPr>
        <p:spPr bwMode="auto">
          <a:xfrm>
            <a:off x="931863" y="4935538"/>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109573" name="Oval 5"/>
          <p:cNvSpPr>
            <a:spLocks noChangeArrowheads="1"/>
          </p:cNvSpPr>
          <p:nvPr/>
        </p:nvSpPr>
        <p:spPr bwMode="auto">
          <a:xfrm>
            <a:off x="4067175" y="594995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109574" name="Oval 6"/>
          <p:cNvSpPr>
            <a:spLocks noChangeArrowheads="1"/>
          </p:cNvSpPr>
          <p:nvPr/>
        </p:nvSpPr>
        <p:spPr bwMode="auto">
          <a:xfrm>
            <a:off x="4056063" y="3640138"/>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109575" name="Oval 7"/>
          <p:cNvSpPr>
            <a:spLocks noChangeArrowheads="1"/>
          </p:cNvSpPr>
          <p:nvPr/>
        </p:nvSpPr>
        <p:spPr bwMode="auto">
          <a:xfrm>
            <a:off x="2227263" y="5545138"/>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109576" name="Oval 8"/>
          <p:cNvSpPr>
            <a:spLocks noChangeArrowheads="1"/>
          </p:cNvSpPr>
          <p:nvPr/>
        </p:nvSpPr>
        <p:spPr bwMode="auto">
          <a:xfrm>
            <a:off x="2303463" y="4325938"/>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109577" name="Oval 9"/>
          <p:cNvSpPr>
            <a:spLocks noChangeArrowheads="1"/>
          </p:cNvSpPr>
          <p:nvPr/>
        </p:nvSpPr>
        <p:spPr bwMode="auto">
          <a:xfrm>
            <a:off x="4067175" y="5229225"/>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109578" name="Oval 10"/>
          <p:cNvSpPr>
            <a:spLocks noChangeArrowheads="1"/>
          </p:cNvSpPr>
          <p:nvPr/>
        </p:nvSpPr>
        <p:spPr bwMode="auto">
          <a:xfrm>
            <a:off x="4056063" y="4630738"/>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109579" name="Line 11"/>
          <p:cNvSpPr>
            <a:spLocks noChangeShapeType="1"/>
          </p:cNvSpPr>
          <p:nvPr/>
        </p:nvSpPr>
        <p:spPr bwMode="auto">
          <a:xfrm flipV="1">
            <a:off x="1160463" y="4478338"/>
            <a:ext cx="1143000" cy="457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09580" name="Line 12"/>
          <p:cNvSpPr>
            <a:spLocks noChangeShapeType="1"/>
          </p:cNvSpPr>
          <p:nvPr/>
        </p:nvSpPr>
        <p:spPr bwMode="auto">
          <a:xfrm>
            <a:off x="1084263" y="5164138"/>
            <a:ext cx="11430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09581" name="Line 13"/>
          <p:cNvSpPr>
            <a:spLocks noChangeShapeType="1"/>
          </p:cNvSpPr>
          <p:nvPr/>
        </p:nvSpPr>
        <p:spPr bwMode="auto">
          <a:xfrm flipV="1">
            <a:off x="2608263" y="3792538"/>
            <a:ext cx="1447800" cy="609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09582" name="Line 14"/>
          <p:cNvSpPr>
            <a:spLocks noChangeShapeType="1"/>
          </p:cNvSpPr>
          <p:nvPr/>
        </p:nvSpPr>
        <p:spPr bwMode="auto">
          <a:xfrm>
            <a:off x="2608263" y="4478338"/>
            <a:ext cx="1447800" cy="304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09583" name="Line 15"/>
          <p:cNvSpPr>
            <a:spLocks noChangeShapeType="1"/>
          </p:cNvSpPr>
          <p:nvPr/>
        </p:nvSpPr>
        <p:spPr bwMode="auto">
          <a:xfrm flipV="1">
            <a:off x="2455863" y="5316538"/>
            <a:ext cx="1600200" cy="228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09584" name="Line 16"/>
          <p:cNvSpPr>
            <a:spLocks noChangeShapeType="1"/>
          </p:cNvSpPr>
          <p:nvPr/>
        </p:nvSpPr>
        <p:spPr bwMode="auto">
          <a:xfrm>
            <a:off x="2455863" y="5773738"/>
            <a:ext cx="1600200" cy="304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09585" name="Line 17"/>
          <p:cNvSpPr>
            <a:spLocks noChangeShapeType="1"/>
          </p:cNvSpPr>
          <p:nvPr/>
        </p:nvSpPr>
        <p:spPr bwMode="auto">
          <a:xfrm>
            <a:off x="4284663" y="3716338"/>
            <a:ext cx="1828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09586" name="Line 18"/>
          <p:cNvSpPr>
            <a:spLocks noChangeShapeType="1"/>
          </p:cNvSpPr>
          <p:nvPr/>
        </p:nvSpPr>
        <p:spPr bwMode="auto">
          <a:xfrm>
            <a:off x="4284663" y="4783138"/>
            <a:ext cx="1828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09587" name="Line 19"/>
          <p:cNvSpPr>
            <a:spLocks noChangeShapeType="1"/>
          </p:cNvSpPr>
          <p:nvPr/>
        </p:nvSpPr>
        <p:spPr bwMode="auto">
          <a:xfrm>
            <a:off x="4356100" y="5373688"/>
            <a:ext cx="1752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09588" name="Line 20"/>
          <p:cNvSpPr>
            <a:spLocks noChangeShapeType="1"/>
          </p:cNvSpPr>
          <p:nvPr/>
        </p:nvSpPr>
        <p:spPr bwMode="auto">
          <a:xfrm>
            <a:off x="4356100" y="6092825"/>
            <a:ext cx="1828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109589" name="Oval 21"/>
          <p:cNvSpPr>
            <a:spLocks noChangeArrowheads="1"/>
          </p:cNvSpPr>
          <p:nvPr/>
        </p:nvSpPr>
        <p:spPr bwMode="auto">
          <a:xfrm>
            <a:off x="6084888" y="5229225"/>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109590" name="Oval 22"/>
          <p:cNvSpPr>
            <a:spLocks noChangeArrowheads="1"/>
          </p:cNvSpPr>
          <p:nvPr/>
        </p:nvSpPr>
        <p:spPr bwMode="auto">
          <a:xfrm>
            <a:off x="6113463" y="4630738"/>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109591" name="Oval 23"/>
          <p:cNvSpPr>
            <a:spLocks noChangeArrowheads="1"/>
          </p:cNvSpPr>
          <p:nvPr/>
        </p:nvSpPr>
        <p:spPr bwMode="auto">
          <a:xfrm>
            <a:off x="6113463" y="3563938"/>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109592" name="Oval 24"/>
          <p:cNvSpPr>
            <a:spLocks noChangeArrowheads="1"/>
          </p:cNvSpPr>
          <p:nvPr/>
        </p:nvSpPr>
        <p:spPr bwMode="auto">
          <a:xfrm>
            <a:off x="6156325" y="5949950"/>
            <a:ext cx="228600" cy="2286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109593" name="Rectangle 25"/>
          <p:cNvSpPr>
            <a:spLocks noChangeArrowheads="1"/>
          </p:cNvSpPr>
          <p:nvPr/>
        </p:nvSpPr>
        <p:spPr bwMode="auto">
          <a:xfrm>
            <a:off x="539750" y="4581525"/>
            <a:ext cx="8382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800" b="1">
                <a:solidFill>
                  <a:srgbClr val="000099"/>
                </a:solidFill>
                <a:latin typeface="Arial" panose="020B0604020202020204" pitchFamily="34" charset="0"/>
                <a:ea typeface="楷体_GB2312" pitchFamily="49" charset="-122"/>
              </a:rPr>
              <a:t>根</a:t>
            </a:r>
          </a:p>
        </p:txBody>
      </p:sp>
      <p:sp>
        <p:nvSpPr>
          <p:cNvPr id="109594" name="Rectangle 26"/>
          <p:cNvSpPr>
            <a:spLocks noChangeArrowheads="1"/>
          </p:cNvSpPr>
          <p:nvPr/>
        </p:nvSpPr>
        <p:spPr bwMode="auto">
          <a:xfrm>
            <a:off x="1160463" y="4249738"/>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800" b="1">
                <a:solidFill>
                  <a:srgbClr val="000099"/>
                </a:solidFill>
                <a:latin typeface="Arial" panose="020B0604020202020204" pitchFamily="34" charset="0"/>
                <a:ea typeface="楷体_GB2312" pitchFamily="49" charset="-122"/>
              </a:rPr>
              <a:t>条</a:t>
            </a:r>
          </a:p>
        </p:txBody>
      </p:sp>
      <p:sp>
        <p:nvSpPr>
          <p:cNvPr id="109595" name="Rectangle 27"/>
          <p:cNvSpPr>
            <a:spLocks noChangeArrowheads="1"/>
          </p:cNvSpPr>
          <p:nvPr/>
        </p:nvSpPr>
        <p:spPr bwMode="auto">
          <a:xfrm>
            <a:off x="1617663" y="4021138"/>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800" b="1">
                <a:solidFill>
                  <a:srgbClr val="000099"/>
                </a:solidFill>
                <a:latin typeface="Arial" panose="020B0604020202020204" pitchFamily="34" charset="0"/>
                <a:ea typeface="楷体_GB2312" pitchFamily="49" charset="-122"/>
              </a:rPr>
              <a:t>件</a:t>
            </a:r>
          </a:p>
        </p:txBody>
      </p:sp>
      <p:sp>
        <p:nvSpPr>
          <p:cNvPr id="109596" name="Rectangle 28"/>
          <p:cNvSpPr>
            <a:spLocks noChangeArrowheads="1"/>
          </p:cNvSpPr>
          <p:nvPr/>
        </p:nvSpPr>
        <p:spPr bwMode="auto">
          <a:xfrm>
            <a:off x="6418263" y="3411538"/>
            <a:ext cx="23622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800" b="1">
                <a:solidFill>
                  <a:srgbClr val="000099"/>
                </a:solidFill>
                <a:latin typeface="Arial" panose="020B0604020202020204" pitchFamily="34" charset="0"/>
                <a:ea typeface="楷体_GB2312" pitchFamily="49" charset="-122"/>
              </a:rPr>
              <a:t>行动或策略</a:t>
            </a:r>
          </a:p>
        </p:txBody>
      </p:sp>
      <p:sp>
        <p:nvSpPr>
          <p:cNvPr id="109597" name="Rectangle 29"/>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Times New Roman" panose="02020603050405020304" pitchFamily="18" charset="0"/>
                <a:sym typeface="Wingdings 3" panose="05040102010807070707" pitchFamily="18" charset="2"/>
              </a:rPr>
              <a:t></a:t>
            </a:r>
          </a:p>
        </p:txBody>
      </p:sp>
    </p:spTree>
    <p:extLst>
      <p:ext uri="{BB962C8B-B14F-4D97-AF65-F5344CB8AC3E}">
        <p14:creationId xmlns="" xmlns:p14="http://schemas.microsoft.com/office/powerpoint/2010/main" val="6110449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403350" y="836613"/>
            <a:ext cx="4321175" cy="746125"/>
          </a:xfrm>
        </p:spPr>
        <p:txBody>
          <a:bodyPr/>
          <a:lstStyle/>
          <a:p>
            <a:pPr eaLnBrk="1" hangingPunct="1"/>
            <a:r>
              <a:rPr lang="zh-CN" altLang="en-US" sz="3200" b="1" dirty="0" smtClean="0">
                <a:solidFill>
                  <a:schemeClr val="tx1"/>
                </a:solidFill>
                <a:latin typeface="Times New Roman" panose="02020603050405020304" pitchFamily="18" charset="0"/>
                <a:ea typeface="楷体_GB2312" pitchFamily="49" charset="-122"/>
              </a:rPr>
              <a:t>例：某公司的折扣政策</a:t>
            </a:r>
          </a:p>
        </p:txBody>
      </p:sp>
      <p:sp>
        <p:nvSpPr>
          <p:cNvPr id="110595" name="Rectangle 3"/>
          <p:cNvSpPr>
            <a:spLocks noGrp="1" noChangeArrowheads="1"/>
          </p:cNvSpPr>
          <p:nvPr>
            <p:ph idx="1"/>
          </p:nvPr>
        </p:nvSpPr>
        <p:spPr>
          <a:xfrm>
            <a:off x="827088" y="1916113"/>
            <a:ext cx="7705725" cy="3908425"/>
          </a:xfrm>
        </p:spPr>
        <p:txBody>
          <a:bodyPr/>
          <a:lstStyle/>
          <a:p>
            <a:pPr algn="just" eaLnBrk="1" hangingPunct="1">
              <a:lnSpc>
                <a:spcPct val="90000"/>
              </a:lnSpc>
              <a:spcAft>
                <a:spcPct val="20000"/>
              </a:spcAft>
              <a:buFontTx/>
              <a:buNone/>
            </a:pPr>
            <a:r>
              <a:rPr lang="en-US" altLang="zh-CN" sz="2800" smtClean="0">
                <a:latin typeface="Arial" panose="020B0604020202020204" pitchFamily="34" charset="0"/>
              </a:rPr>
              <a:t>   </a:t>
            </a:r>
            <a:r>
              <a:rPr lang="en-US" altLang="zh-CN" sz="3600" b="1" smtClean="0">
                <a:latin typeface="楷体_GB2312" pitchFamily="49" charset="-122"/>
                <a:ea typeface="楷体_GB2312" pitchFamily="49" charset="-122"/>
              </a:rPr>
              <a:t>   </a:t>
            </a:r>
            <a:r>
              <a:rPr lang="zh-CN" altLang="en-US" sz="3600" b="1" smtClean="0">
                <a:latin typeface="楷体_GB2312" pitchFamily="49" charset="-122"/>
                <a:ea typeface="楷体_GB2312" pitchFamily="49" charset="-122"/>
              </a:rPr>
              <a:t>若年交易额</a:t>
            </a:r>
            <a:r>
              <a:rPr lang="en-US" altLang="zh-CN" sz="3600" b="1" smtClean="0">
                <a:solidFill>
                  <a:srgbClr val="CC00CC"/>
                </a:solidFill>
                <a:latin typeface="楷体_GB2312" pitchFamily="49" charset="-122"/>
                <a:ea typeface="楷体_GB2312" pitchFamily="49" charset="-122"/>
              </a:rPr>
              <a:t>4</a:t>
            </a:r>
            <a:r>
              <a:rPr lang="zh-CN" altLang="en-US" sz="3600" b="1" smtClean="0">
                <a:solidFill>
                  <a:srgbClr val="CC00CC"/>
                </a:solidFill>
                <a:latin typeface="楷体_GB2312" pitchFamily="49" charset="-122"/>
                <a:ea typeface="楷体_GB2312" pitchFamily="49" charset="-122"/>
              </a:rPr>
              <a:t>万元以上</a:t>
            </a:r>
            <a:r>
              <a:rPr lang="zh-CN" altLang="en-US" sz="3600" b="1" smtClean="0">
                <a:latin typeface="楷体_GB2312" pitchFamily="49" charset="-122"/>
                <a:ea typeface="楷体_GB2312" pitchFamily="49" charset="-122"/>
              </a:rPr>
              <a:t>，且最近</a:t>
            </a:r>
            <a:r>
              <a:rPr lang="en-US" altLang="zh-CN" sz="3600" b="1" smtClean="0">
                <a:solidFill>
                  <a:srgbClr val="CC00CC"/>
                </a:solidFill>
                <a:latin typeface="楷体_GB2312" pitchFamily="49" charset="-122"/>
                <a:ea typeface="楷体_GB2312" pitchFamily="49" charset="-122"/>
              </a:rPr>
              <a:t>3</a:t>
            </a:r>
            <a:r>
              <a:rPr lang="zh-CN" altLang="en-US" sz="3600" b="1" smtClean="0">
                <a:solidFill>
                  <a:srgbClr val="CC00CC"/>
                </a:solidFill>
                <a:latin typeface="楷体_GB2312" pitchFamily="49" charset="-122"/>
                <a:ea typeface="楷体_GB2312" pitchFamily="49" charset="-122"/>
              </a:rPr>
              <a:t>个月无欠款</a:t>
            </a:r>
            <a:r>
              <a:rPr lang="zh-CN" altLang="en-US" sz="3600" b="1" smtClean="0">
                <a:latin typeface="楷体_GB2312" pitchFamily="49" charset="-122"/>
                <a:ea typeface="楷体_GB2312" pitchFamily="49" charset="-122"/>
              </a:rPr>
              <a:t>的顾客，可享受</a:t>
            </a:r>
            <a:r>
              <a:rPr lang="en-US" altLang="zh-CN" sz="3600" b="1" smtClean="0">
                <a:solidFill>
                  <a:srgbClr val="CC00CC"/>
                </a:solidFill>
                <a:latin typeface="楷体_GB2312" pitchFamily="49" charset="-122"/>
                <a:ea typeface="楷体_GB2312" pitchFamily="49" charset="-122"/>
              </a:rPr>
              <a:t>10%</a:t>
            </a:r>
            <a:r>
              <a:rPr lang="zh-CN" altLang="en-US" sz="3600" b="1" smtClean="0">
                <a:latin typeface="楷体_GB2312" pitchFamily="49" charset="-122"/>
                <a:ea typeface="楷体_GB2312" pitchFamily="49" charset="-122"/>
              </a:rPr>
              <a:t>的折扣；若近</a:t>
            </a:r>
            <a:r>
              <a:rPr lang="en-US" altLang="zh-CN" sz="3600" b="1" smtClean="0">
                <a:solidFill>
                  <a:srgbClr val="CC00CC"/>
                </a:solidFill>
                <a:latin typeface="楷体_GB2312" pitchFamily="49" charset="-122"/>
                <a:ea typeface="楷体_GB2312" pitchFamily="49" charset="-122"/>
              </a:rPr>
              <a:t>3</a:t>
            </a:r>
            <a:r>
              <a:rPr lang="zh-CN" altLang="en-US" sz="3600" b="1" smtClean="0">
                <a:solidFill>
                  <a:srgbClr val="CC00CC"/>
                </a:solidFill>
                <a:latin typeface="楷体_GB2312" pitchFamily="49" charset="-122"/>
                <a:ea typeface="楷体_GB2312" pitchFamily="49" charset="-122"/>
              </a:rPr>
              <a:t>个月有欠款</a:t>
            </a:r>
            <a:r>
              <a:rPr lang="zh-CN" altLang="en-US" sz="3600" b="1" smtClean="0">
                <a:latin typeface="楷体_GB2312" pitchFamily="49" charset="-122"/>
                <a:ea typeface="楷体_GB2312" pitchFamily="49" charset="-122"/>
              </a:rPr>
              <a:t>，是本公司</a:t>
            </a:r>
            <a:r>
              <a:rPr lang="en-US" altLang="zh-CN" sz="3600" b="1" smtClean="0">
                <a:solidFill>
                  <a:srgbClr val="CC00CC"/>
                </a:solidFill>
                <a:latin typeface="楷体_GB2312" pitchFamily="49" charset="-122"/>
                <a:ea typeface="楷体_GB2312" pitchFamily="49" charset="-122"/>
              </a:rPr>
              <a:t>5</a:t>
            </a:r>
            <a:r>
              <a:rPr lang="zh-CN" altLang="en-US" sz="3600" b="1" smtClean="0">
                <a:solidFill>
                  <a:srgbClr val="CC00CC"/>
                </a:solidFill>
                <a:latin typeface="楷体_GB2312" pitchFamily="49" charset="-122"/>
                <a:ea typeface="楷体_GB2312" pitchFamily="49" charset="-122"/>
              </a:rPr>
              <a:t>年以上</a:t>
            </a:r>
            <a:r>
              <a:rPr lang="zh-CN" altLang="en-US" sz="3600" b="1" smtClean="0">
                <a:latin typeface="楷体_GB2312" pitchFamily="49" charset="-122"/>
                <a:ea typeface="楷体_GB2312" pitchFamily="49" charset="-122"/>
              </a:rPr>
              <a:t>老顾客，可享受</a:t>
            </a:r>
            <a:r>
              <a:rPr lang="en-US" altLang="zh-CN" sz="3600" b="1" smtClean="0">
                <a:solidFill>
                  <a:srgbClr val="CC00CC"/>
                </a:solidFill>
                <a:latin typeface="楷体_GB2312" pitchFamily="49" charset="-122"/>
                <a:ea typeface="楷体_GB2312" pitchFamily="49" charset="-122"/>
              </a:rPr>
              <a:t>5%</a:t>
            </a:r>
            <a:r>
              <a:rPr lang="zh-CN" altLang="en-US" sz="3600" b="1" smtClean="0">
                <a:latin typeface="楷体_GB2312" pitchFamily="49" charset="-122"/>
                <a:ea typeface="楷体_GB2312" pitchFamily="49" charset="-122"/>
              </a:rPr>
              <a:t>的折扣；若不是老顾客，只有</a:t>
            </a:r>
            <a:r>
              <a:rPr lang="en-US" altLang="zh-CN" sz="3600" b="1" smtClean="0">
                <a:solidFill>
                  <a:srgbClr val="CC00CC"/>
                </a:solidFill>
                <a:latin typeface="楷体_GB2312" pitchFamily="49" charset="-122"/>
                <a:ea typeface="楷体_GB2312" pitchFamily="49" charset="-122"/>
              </a:rPr>
              <a:t>2%</a:t>
            </a:r>
            <a:r>
              <a:rPr lang="zh-CN" altLang="en-US" sz="3600" b="1" smtClean="0">
                <a:latin typeface="楷体_GB2312" pitchFamily="49" charset="-122"/>
                <a:ea typeface="楷体_GB2312" pitchFamily="49" charset="-122"/>
              </a:rPr>
              <a:t>的折扣；年订货量不足</a:t>
            </a:r>
            <a:r>
              <a:rPr lang="en-US" altLang="zh-CN" sz="3600" b="1" smtClean="0">
                <a:solidFill>
                  <a:srgbClr val="CC00CC"/>
                </a:solidFill>
                <a:latin typeface="楷体_GB2312" pitchFamily="49" charset="-122"/>
                <a:ea typeface="楷体_GB2312" pitchFamily="49" charset="-122"/>
              </a:rPr>
              <a:t>4</a:t>
            </a:r>
            <a:r>
              <a:rPr lang="zh-CN" altLang="en-US" sz="3600" b="1" smtClean="0">
                <a:solidFill>
                  <a:srgbClr val="CC00CC"/>
                </a:solidFill>
                <a:latin typeface="楷体_GB2312" pitchFamily="49" charset="-122"/>
                <a:ea typeface="楷体_GB2312" pitchFamily="49" charset="-122"/>
              </a:rPr>
              <a:t>万元</a:t>
            </a:r>
            <a:r>
              <a:rPr lang="zh-CN" altLang="en-US" sz="3600" b="1" smtClean="0">
                <a:latin typeface="楷体_GB2312" pitchFamily="49" charset="-122"/>
                <a:ea typeface="楷体_GB2312" pitchFamily="49" charset="-122"/>
              </a:rPr>
              <a:t>者无折扣。 </a:t>
            </a:r>
          </a:p>
        </p:txBody>
      </p:sp>
      <p:sp>
        <p:nvSpPr>
          <p:cNvPr id="110596"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Times New Roman" panose="02020603050405020304" pitchFamily="18" charset="0"/>
                <a:sym typeface="Wingdings 3" panose="05040102010807070707" pitchFamily="18" charset="2"/>
              </a:rPr>
              <a:t></a:t>
            </a:r>
          </a:p>
        </p:txBody>
      </p:sp>
    </p:spTree>
    <p:extLst>
      <p:ext uri="{BB962C8B-B14F-4D97-AF65-F5344CB8AC3E}">
        <p14:creationId xmlns="" xmlns:p14="http://schemas.microsoft.com/office/powerpoint/2010/main" val="9834133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0" y="4648200"/>
            <a:ext cx="12192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000099"/>
                </a:solidFill>
                <a:latin typeface="Arial" panose="020B0604020202020204" pitchFamily="34" charset="0"/>
                <a:ea typeface="楷体_GB2312" pitchFamily="49" charset="-122"/>
              </a:rPr>
              <a:t>折扣政策</a:t>
            </a:r>
          </a:p>
        </p:txBody>
      </p:sp>
      <p:sp>
        <p:nvSpPr>
          <p:cNvPr id="253955" name="Rectangle 3"/>
          <p:cNvSpPr>
            <a:spLocks noChangeArrowheads="1"/>
          </p:cNvSpPr>
          <p:nvPr/>
        </p:nvSpPr>
        <p:spPr bwMode="auto">
          <a:xfrm>
            <a:off x="1752600" y="3657600"/>
            <a:ext cx="12192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800" b="1">
                <a:solidFill>
                  <a:srgbClr val="CC00CC"/>
                </a:solidFill>
                <a:latin typeface="楷体_GB2312" pitchFamily="49" charset="-122"/>
                <a:ea typeface="楷体_GB2312" pitchFamily="49" charset="-122"/>
              </a:rPr>
              <a:t>&gt;=4</a:t>
            </a:r>
            <a:r>
              <a:rPr kumimoji="1" lang="zh-CN" altLang="en-US" sz="2800" b="1">
                <a:solidFill>
                  <a:srgbClr val="CC00CC"/>
                </a:solidFill>
                <a:latin typeface="楷体_GB2312" pitchFamily="49" charset="-122"/>
                <a:ea typeface="楷体_GB2312" pitchFamily="49" charset="-122"/>
              </a:rPr>
              <a:t>万元</a:t>
            </a:r>
          </a:p>
        </p:txBody>
      </p:sp>
      <p:sp>
        <p:nvSpPr>
          <p:cNvPr id="253956" name="Rectangle 4"/>
          <p:cNvSpPr>
            <a:spLocks noChangeArrowheads="1"/>
          </p:cNvSpPr>
          <p:nvPr/>
        </p:nvSpPr>
        <p:spPr bwMode="auto">
          <a:xfrm>
            <a:off x="1828800" y="5867400"/>
            <a:ext cx="12192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800" b="1">
                <a:solidFill>
                  <a:srgbClr val="CC00CC"/>
                </a:solidFill>
                <a:latin typeface="楷体_GB2312" pitchFamily="49" charset="-122"/>
                <a:ea typeface="楷体_GB2312" pitchFamily="49" charset="-122"/>
              </a:rPr>
              <a:t>&lt;4</a:t>
            </a:r>
            <a:r>
              <a:rPr kumimoji="1" lang="zh-CN" altLang="en-US" sz="2800" b="1">
                <a:solidFill>
                  <a:srgbClr val="CC00CC"/>
                </a:solidFill>
                <a:latin typeface="楷体_GB2312" pitchFamily="49" charset="-122"/>
                <a:ea typeface="楷体_GB2312" pitchFamily="49" charset="-122"/>
              </a:rPr>
              <a:t>万元</a:t>
            </a:r>
          </a:p>
        </p:txBody>
      </p:sp>
      <p:sp>
        <p:nvSpPr>
          <p:cNvPr id="253957" name="Rectangle 5"/>
          <p:cNvSpPr>
            <a:spLocks noChangeArrowheads="1"/>
          </p:cNvSpPr>
          <p:nvPr/>
        </p:nvSpPr>
        <p:spPr bwMode="auto">
          <a:xfrm>
            <a:off x="3886200" y="2743200"/>
            <a:ext cx="14478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latin typeface="Arial" panose="020B0604020202020204" pitchFamily="34" charset="0"/>
                <a:ea typeface="楷体_GB2312" pitchFamily="49" charset="-122"/>
              </a:rPr>
              <a:t>最近三个月</a:t>
            </a:r>
          </a:p>
          <a:p>
            <a:pPr eaLnBrk="1" hangingPunct="1"/>
            <a:r>
              <a:rPr kumimoji="1" lang="zh-CN" altLang="en-US" b="1">
                <a:latin typeface="Arial" panose="020B0604020202020204" pitchFamily="34" charset="0"/>
                <a:ea typeface="楷体_GB2312" pitchFamily="49" charset="-122"/>
              </a:rPr>
              <a:t>无拖欠款</a:t>
            </a:r>
          </a:p>
        </p:txBody>
      </p:sp>
      <p:sp>
        <p:nvSpPr>
          <p:cNvPr id="253958" name="Rectangle 6"/>
          <p:cNvSpPr>
            <a:spLocks noChangeArrowheads="1"/>
          </p:cNvSpPr>
          <p:nvPr/>
        </p:nvSpPr>
        <p:spPr bwMode="auto">
          <a:xfrm>
            <a:off x="3886200" y="4572000"/>
            <a:ext cx="14478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latin typeface="Arial" panose="020B0604020202020204" pitchFamily="34" charset="0"/>
                <a:ea typeface="楷体_GB2312" pitchFamily="49" charset="-122"/>
              </a:rPr>
              <a:t>最近三个月</a:t>
            </a:r>
          </a:p>
          <a:p>
            <a:pPr eaLnBrk="1" hangingPunct="1"/>
            <a:r>
              <a:rPr kumimoji="1" lang="zh-CN" altLang="en-US" b="1">
                <a:latin typeface="Arial" panose="020B0604020202020204" pitchFamily="34" charset="0"/>
                <a:ea typeface="楷体_GB2312" pitchFamily="49" charset="-122"/>
              </a:rPr>
              <a:t>有拖欠款</a:t>
            </a:r>
          </a:p>
        </p:txBody>
      </p:sp>
      <p:sp>
        <p:nvSpPr>
          <p:cNvPr id="253959" name="Rectangle 7"/>
          <p:cNvSpPr>
            <a:spLocks noChangeArrowheads="1"/>
          </p:cNvSpPr>
          <p:nvPr/>
        </p:nvSpPr>
        <p:spPr bwMode="auto">
          <a:xfrm>
            <a:off x="6324600" y="3810000"/>
            <a:ext cx="12192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800" b="1">
                <a:solidFill>
                  <a:srgbClr val="9966FF"/>
                </a:solidFill>
                <a:latin typeface="楷体_GB2312" pitchFamily="49" charset="-122"/>
                <a:ea typeface="楷体_GB2312" pitchFamily="49" charset="-122"/>
              </a:rPr>
              <a:t>&gt;=5</a:t>
            </a:r>
            <a:r>
              <a:rPr kumimoji="1" lang="zh-CN" altLang="en-US" sz="2800" b="1">
                <a:solidFill>
                  <a:srgbClr val="9966FF"/>
                </a:solidFill>
                <a:latin typeface="楷体_GB2312" pitchFamily="49" charset="-122"/>
                <a:ea typeface="楷体_GB2312" pitchFamily="49" charset="-122"/>
              </a:rPr>
              <a:t>年</a:t>
            </a:r>
          </a:p>
        </p:txBody>
      </p:sp>
      <p:sp>
        <p:nvSpPr>
          <p:cNvPr id="253960" name="Rectangle 8"/>
          <p:cNvSpPr>
            <a:spLocks noChangeArrowheads="1"/>
          </p:cNvSpPr>
          <p:nvPr/>
        </p:nvSpPr>
        <p:spPr bwMode="auto">
          <a:xfrm>
            <a:off x="6324600" y="5029200"/>
            <a:ext cx="12192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800" b="1">
                <a:solidFill>
                  <a:srgbClr val="9966FF"/>
                </a:solidFill>
                <a:latin typeface="楷体_GB2312" pitchFamily="49" charset="-122"/>
                <a:ea typeface="楷体_GB2312" pitchFamily="49" charset="-122"/>
              </a:rPr>
              <a:t>&lt;5</a:t>
            </a:r>
            <a:r>
              <a:rPr kumimoji="1" lang="zh-CN" altLang="en-US" sz="2800" b="1">
                <a:solidFill>
                  <a:srgbClr val="9966FF"/>
                </a:solidFill>
                <a:latin typeface="楷体_GB2312" pitchFamily="49" charset="-122"/>
                <a:ea typeface="楷体_GB2312" pitchFamily="49" charset="-122"/>
              </a:rPr>
              <a:t>年</a:t>
            </a:r>
          </a:p>
        </p:txBody>
      </p:sp>
      <p:sp>
        <p:nvSpPr>
          <p:cNvPr id="253961" name="Rectangle 9"/>
          <p:cNvSpPr>
            <a:spLocks noChangeArrowheads="1"/>
          </p:cNvSpPr>
          <p:nvPr/>
        </p:nvSpPr>
        <p:spPr bwMode="auto">
          <a:xfrm>
            <a:off x="8229600" y="2743200"/>
            <a:ext cx="9144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800" b="1">
                <a:solidFill>
                  <a:schemeClr val="tx2"/>
                </a:solidFill>
                <a:latin typeface="楷体_GB2312" pitchFamily="49" charset="-122"/>
                <a:ea typeface="楷体_GB2312" pitchFamily="49" charset="-122"/>
              </a:rPr>
              <a:t>10%</a:t>
            </a:r>
          </a:p>
        </p:txBody>
      </p:sp>
      <p:sp>
        <p:nvSpPr>
          <p:cNvPr id="253962" name="Rectangle 10"/>
          <p:cNvSpPr>
            <a:spLocks noChangeArrowheads="1"/>
          </p:cNvSpPr>
          <p:nvPr/>
        </p:nvSpPr>
        <p:spPr bwMode="auto">
          <a:xfrm>
            <a:off x="8305800" y="3886200"/>
            <a:ext cx="8382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800" b="1">
                <a:solidFill>
                  <a:schemeClr val="tx2"/>
                </a:solidFill>
                <a:latin typeface="楷体_GB2312" pitchFamily="49" charset="-122"/>
                <a:ea typeface="楷体_GB2312" pitchFamily="49" charset="-122"/>
              </a:rPr>
              <a:t>5%</a:t>
            </a:r>
          </a:p>
        </p:txBody>
      </p:sp>
      <p:sp>
        <p:nvSpPr>
          <p:cNvPr id="253963" name="Rectangle 11"/>
          <p:cNvSpPr>
            <a:spLocks noChangeArrowheads="1"/>
          </p:cNvSpPr>
          <p:nvPr/>
        </p:nvSpPr>
        <p:spPr bwMode="auto">
          <a:xfrm>
            <a:off x="8305800" y="5029200"/>
            <a:ext cx="8382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2800" b="1">
                <a:solidFill>
                  <a:schemeClr val="tx2"/>
                </a:solidFill>
                <a:latin typeface="楷体_GB2312" pitchFamily="49" charset="-122"/>
                <a:ea typeface="楷体_GB2312" pitchFamily="49" charset="-122"/>
              </a:rPr>
              <a:t>2%</a:t>
            </a:r>
          </a:p>
        </p:txBody>
      </p:sp>
      <p:sp>
        <p:nvSpPr>
          <p:cNvPr id="253964" name="Rectangle 12"/>
          <p:cNvSpPr>
            <a:spLocks noChangeArrowheads="1"/>
          </p:cNvSpPr>
          <p:nvPr/>
        </p:nvSpPr>
        <p:spPr bwMode="auto">
          <a:xfrm>
            <a:off x="7848600" y="5943600"/>
            <a:ext cx="12954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800" b="1">
                <a:solidFill>
                  <a:schemeClr val="tx2"/>
                </a:solidFill>
                <a:latin typeface="Arial" panose="020B0604020202020204" pitchFamily="34" charset="0"/>
                <a:ea typeface="楷体_GB2312" pitchFamily="49" charset="-122"/>
              </a:rPr>
              <a:t>无折扣</a:t>
            </a:r>
          </a:p>
        </p:txBody>
      </p:sp>
      <p:sp>
        <p:nvSpPr>
          <p:cNvPr id="253965" name="Line 13"/>
          <p:cNvSpPr>
            <a:spLocks noChangeShapeType="1"/>
          </p:cNvSpPr>
          <p:nvPr/>
        </p:nvSpPr>
        <p:spPr bwMode="auto">
          <a:xfrm flipV="1">
            <a:off x="914400" y="4038600"/>
            <a:ext cx="762000" cy="762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53966" name="Line 14"/>
          <p:cNvSpPr>
            <a:spLocks noChangeShapeType="1"/>
          </p:cNvSpPr>
          <p:nvPr/>
        </p:nvSpPr>
        <p:spPr bwMode="auto">
          <a:xfrm>
            <a:off x="1066800" y="5334000"/>
            <a:ext cx="990600" cy="60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53967" name="Line 15"/>
          <p:cNvSpPr>
            <a:spLocks noChangeShapeType="1"/>
          </p:cNvSpPr>
          <p:nvPr/>
        </p:nvSpPr>
        <p:spPr bwMode="auto">
          <a:xfrm>
            <a:off x="3048000" y="6248400"/>
            <a:ext cx="49530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53968" name="Line 16"/>
          <p:cNvSpPr>
            <a:spLocks noChangeShapeType="1"/>
          </p:cNvSpPr>
          <p:nvPr/>
        </p:nvSpPr>
        <p:spPr bwMode="auto">
          <a:xfrm flipV="1">
            <a:off x="5486400" y="4267200"/>
            <a:ext cx="8382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53969" name="Line 17"/>
          <p:cNvSpPr>
            <a:spLocks noChangeShapeType="1"/>
          </p:cNvSpPr>
          <p:nvPr/>
        </p:nvSpPr>
        <p:spPr bwMode="auto">
          <a:xfrm>
            <a:off x="5562600" y="5257800"/>
            <a:ext cx="99060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53970" name="Line 18"/>
          <p:cNvSpPr>
            <a:spLocks noChangeShapeType="1"/>
          </p:cNvSpPr>
          <p:nvPr/>
        </p:nvSpPr>
        <p:spPr bwMode="auto">
          <a:xfrm>
            <a:off x="7391400" y="4114800"/>
            <a:ext cx="1066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53971" name="Line 19"/>
          <p:cNvSpPr>
            <a:spLocks noChangeShapeType="1"/>
          </p:cNvSpPr>
          <p:nvPr/>
        </p:nvSpPr>
        <p:spPr bwMode="auto">
          <a:xfrm>
            <a:off x="7391400" y="5334000"/>
            <a:ext cx="1066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53972" name="Line 20"/>
          <p:cNvSpPr>
            <a:spLocks noChangeShapeType="1"/>
          </p:cNvSpPr>
          <p:nvPr/>
        </p:nvSpPr>
        <p:spPr bwMode="auto">
          <a:xfrm>
            <a:off x="5486400" y="3048000"/>
            <a:ext cx="2819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53973" name="Line 21"/>
          <p:cNvSpPr>
            <a:spLocks noChangeShapeType="1"/>
          </p:cNvSpPr>
          <p:nvPr/>
        </p:nvSpPr>
        <p:spPr bwMode="auto">
          <a:xfrm flipV="1">
            <a:off x="2819400" y="3505200"/>
            <a:ext cx="838200" cy="5334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53974" name="Line 22"/>
          <p:cNvSpPr>
            <a:spLocks noChangeShapeType="1"/>
          </p:cNvSpPr>
          <p:nvPr/>
        </p:nvSpPr>
        <p:spPr bwMode="auto">
          <a:xfrm>
            <a:off x="3048000" y="4191000"/>
            <a:ext cx="6858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53975" name="Rectangle 23"/>
          <p:cNvSpPr>
            <a:spLocks noChangeArrowheads="1"/>
          </p:cNvSpPr>
          <p:nvPr/>
        </p:nvSpPr>
        <p:spPr bwMode="auto">
          <a:xfrm>
            <a:off x="1547813" y="1700213"/>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CC00CC"/>
                </a:solidFill>
                <a:latin typeface="Arial" panose="020B0604020202020204" pitchFamily="34" charset="0"/>
                <a:ea typeface="楷体_GB2312" pitchFamily="49" charset="-122"/>
              </a:rPr>
              <a:t>年交易额</a:t>
            </a:r>
          </a:p>
        </p:txBody>
      </p:sp>
      <p:sp>
        <p:nvSpPr>
          <p:cNvPr id="253976" name="Rectangle 24"/>
          <p:cNvSpPr>
            <a:spLocks noChangeArrowheads="1"/>
          </p:cNvSpPr>
          <p:nvPr/>
        </p:nvSpPr>
        <p:spPr bwMode="auto">
          <a:xfrm>
            <a:off x="3657600" y="16002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latin typeface="Arial" panose="020B0604020202020204" pitchFamily="34" charset="0"/>
                <a:ea typeface="楷体_GB2312" pitchFamily="49" charset="-122"/>
              </a:rPr>
              <a:t>支付信用</a:t>
            </a:r>
          </a:p>
        </p:txBody>
      </p:sp>
      <p:sp>
        <p:nvSpPr>
          <p:cNvPr id="253977" name="Rectangle 25"/>
          <p:cNvSpPr>
            <a:spLocks noChangeArrowheads="1"/>
          </p:cNvSpPr>
          <p:nvPr/>
        </p:nvSpPr>
        <p:spPr bwMode="auto">
          <a:xfrm>
            <a:off x="6019800" y="1524000"/>
            <a:ext cx="15240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9966FF"/>
                </a:solidFill>
                <a:latin typeface="Arial" panose="020B0604020202020204" pitchFamily="34" charset="0"/>
                <a:ea typeface="楷体_GB2312" pitchFamily="49" charset="-122"/>
              </a:rPr>
              <a:t>与本公司</a:t>
            </a:r>
          </a:p>
          <a:p>
            <a:pPr eaLnBrk="1" hangingPunct="1"/>
            <a:r>
              <a:rPr kumimoji="1" lang="zh-CN" altLang="en-US" b="1">
                <a:solidFill>
                  <a:srgbClr val="9966FF"/>
                </a:solidFill>
                <a:latin typeface="Arial" panose="020B0604020202020204" pitchFamily="34" charset="0"/>
                <a:ea typeface="楷体_GB2312" pitchFamily="49" charset="-122"/>
              </a:rPr>
              <a:t>业务史</a:t>
            </a:r>
          </a:p>
        </p:txBody>
      </p:sp>
      <p:sp>
        <p:nvSpPr>
          <p:cNvPr id="253978" name="Rectangle 26"/>
          <p:cNvSpPr>
            <a:spLocks noChangeArrowheads="1"/>
          </p:cNvSpPr>
          <p:nvPr/>
        </p:nvSpPr>
        <p:spPr bwMode="auto">
          <a:xfrm>
            <a:off x="7620000" y="16764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800" b="1">
                <a:solidFill>
                  <a:schemeClr val="tx2"/>
                </a:solidFill>
                <a:latin typeface="Arial" panose="020B0604020202020204" pitchFamily="34" charset="0"/>
                <a:ea typeface="楷体_GB2312" pitchFamily="49" charset="-122"/>
              </a:rPr>
              <a:t>折扣政策</a:t>
            </a:r>
          </a:p>
        </p:txBody>
      </p:sp>
      <p:sp>
        <p:nvSpPr>
          <p:cNvPr id="111643" name="Rectangle 27"/>
          <p:cNvSpPr>
            <a:spLocks noChangeArrowheads="1"/>
          </p:cNvSpPr>
          <p:nvPr/>
        </p:nvSpPr>
        <p:spPr bwMode="auto">
          <a:xfrm>
            <a:off x="8316913" y="333375"/>
            <a:ext cx="827087"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latin typeface="Book Antiqua" panose="02040602050305030304" pitchFamily="18" charset="0"/>
                <a:ea typeface="楷体_GB2312" pitchFamily="49" charset="-122"/>
              </a:rPr>
              <a:t>按键</a:t>
            </a:r>
          </a:p>
        </p:txBody>
      </p:sp>
      <p:sp>
        <p:nvSpPr>
          <p:cNvPr id="253980" name="Rectangle 28"/>
          <p:cNvSpPr>
            <a:spLocks noChangeArrowheads="1"/>
          </p:cNvSpPr>
          <p:nvPr/>
        </p:nvSpPr>
        <p:spPr bwMode="auto">
          <a:xfrm>
            <a:off x="8382000" y="685800"/>
            <a:ext cx="762000" cy="295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en-US" altLang="zh-CN" sz="1600">
                <a:latin typeface="Arial" panose="020B0604020202020204" pitchFamily="34" charset="0"/>
              </a:rPr>
              <a:t>★</a:t>
            </a:r>
          </a:p>
        </p:txBody>
      </p:sp>
    </p:spTree>
    <p:extLst>
      <p:ext uri="{BB962C8B-B14F-4D97-AF65-F5344CB8AC3E}">
        <p14:creationId xmlns="" xmlns:p14="http://schemas.microsoft.com/office/powerpoint/2010/main" val="2089468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3954"/>
                                        </p:tgtEl>
                                        <p:attrNameLst>
                                          <p:attrName>style.visibility</p:attrName>
                                        </p:attrNameLst>
                                      </p:cBhvr>
                                      <p:to>
                                        <p:strVal val="visible"/>
                                      </p:to>
                                    </p:set>
                                    <p:animEffect transition="in" filter="blinds(horizontal)">
                                      <p:cBhvr>
                                        <p:cTn id="7" dur="500"/>
                                        <p:tgtEl>
                                          <p:spTgt spid="2539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3978"/>
                                        </p:tgtEl>
                                        <p:attrNameLst>
                                          <p:attrName>style.visibility</p:attrName>
                                        </p:attrNameLst>
                                      </p:cBhvr>
                                      <p:to>
                                        <p:strVal val="visible"/>
                                      </p:to>
                                    </p:set>
                                    <p:animEffect transition="in" filter="blinds(horizontal)">
                                      <p:cBhvr>
                                        <p:cTn id="12" dur="500"/>
                                        <p:tgtEl>
                                          <p:spTgt spid="2539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3975"/>
                                        </p:tgtEl>
                                        <p:attrNameLst>
                                          <p:attrName>style.visibility</p:attrName>
                                        </p:attrNameLst>
                                      </p:cBhvr>
                                      <p:to>
                                        <p:strVal val="visible"/>
                                      </p:to>
                                    </p:set>
                                    <p:animEffect transition="in" filter="blinds(horizontal)">
                                      <p:cBhvr>
                                        <p:cTn id="17" dur="500"/>
                                        <p:tgtEl>
                                          <p:spTgt spid="2539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3966"/>
                                        </p:tgtEl>
                                        <p:attrNameLst>
                                          <p:attrName>style.visibility</p:attrName>
                                        </p:attrNameLst>
                                      </p:cBhvr>
                                      <p:to>
                                        <p:strVal val="visible"/>
                                      </p:to>
                                    </p:set>
                                    <p:animEffect transition="in" filter="blinds(horizontal)">
                                      <p:cBhvr>
                                        <p:cTn id="22" dur="500"/>
                                        <p:tgtEl>
                                          <p:spTgt spid="2539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3956"/>
                                        </p:tgtEl>
                                        <p:attrNameLst>
                                          <p:attrName>style.visibility</p:attrName>
                                        </p:attrNameLst>
                                      </p:cBhvr>
                                      <p:to>
                                        <p:strVal val="visible"/>
                                      </p:to>
                                    </p:set>
                                    <p:animEffect transition="in" filter="blinds(horizontal)">
                                      <p:cBhvr>
                                        <p:cTn id="27" dur="500"/>
                                        <p:tgtEl>
                                          <p:spTgt spid="2539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53967"/>
                                        </p:tgtEl>
                                        <p:attrNameLst>
                                          <p:attrName>style.visibility</p:attrName>
                                        </p:attrNameLst>
                                      </p:cBhvr>
                                      <p:to>
                                        <p:strVal val="visible"/>
                                      </p:to>
                                    </p:set>
                                    <p:animEffect transition="in" filter="blinds(horizontal)">
                                      <p:cBhvr>
                                        <p:cTn id="32" dur="500"/>
                                        <p:tgtEl>
                                          <p:spTgt spid="2539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3964"/>
                                        </p:tgtEl>
                                        <p:attrNameLst>
                                          <p:attrName>style.visibility</p:attrName>
                                        </p:attrNameLst>
                                      </p:cBhvr>
                                      <p:to>
                                        <p:strVal val="visible"/>
                                      </p:to>
                                    </p:set>
                                    <p:anim calcmode="lin" valueType="num">
                                      <p:cBhvr additive="base">
                                        <p:cTn id="37" dur="500" fill="hold"/>
                                        <p:tgtEl>
                                          <p:spTgt spid="253964"/>
                                        </p:tgtEl>
                                        <p:attrNameLst>
                                          <p:attrName>ppt_x</p:attrName>
                                        </p:attrNameLst>
                                      </p:cBhvr>
                                      <p:tavLst>
                                        <p:tav tm="0">
                                          <p:val>
                                            <p:strVal val="#ppt_x"/>
                                          </p:val>
                                        </p:tav>
                                        <p:tav tm="100000">
                                          <p:val>
                                            <p:strVal val="#ppt_x"/>
                                          </p:val>
                                        </p:tav>
                                      </p:tavLst>
                                    </p:anim>
                                    <p:anim calcmode="lin" valueType="num">
                                      <p:cBhvr additive="base">
                                        <p:cTn id="38" dur="500" fill="hold"/>
                                        <p:tgtEl>
                                          <p:spTgt spid="25396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53965"/>
                                        </p:tgtEl>
                                        <p:attrNameLst>
                                          <p:attrName>style.visibility</p:attrName>
                                        </p:attrNameLst>
                                      </p:cBhvr>
                                      <p:to>
                                        <p:strVal val="visible"/>
                                      </p:to>
                                    </p:set>
                                    <p:animEffect transition="in" filter="blinds(horizontal)">
                                      <p:cBhvr>
                                        <p:cTn id="43" dur="500"/>
                                        <p:tgtEl>
                                          <p:spTgt spid="25396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53955"/>
                                        </p:tgtEl>
                                        <p:attrNameLst>
                                          <p:attrName>style.visibility</p:attrName>
                                        </p:attrNameLst>
                                      </p:cBhvr>
                                      <p:to>
                                        <p:strVal val="visible"/>
                                      </p:to>
                                    </p:set>
                                    <p:animEffect transition="in" filter="blinds(horizontal)">
                                      <p:cBhvr>
                                        <p:cTn id="48" dur="500"/>
                                        <p:tgtEl>
                                          <p:spTgt spid="25395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53976"/>
                                        </p:tgtEl>
                                        <p:attrNameLst>
                                          <p:attrName>style.visibility</p:attrName>
                                        </p:attrNameLst>
                                      </p:cBhvr>
                                      <p:to>
                                        <p:strVal val="visible"/>
                                      </p:to>
                                    </p:set>
                                    <p:animEffect transition="in" filter="blinds(horizontal)">
                                      <p:cBhvr>
                                        <p:cTn id="53" dur="500"/>
                                        <p:tgtEl>
                                          <p:spTgt spid="25397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253973"/>
                                        </p:tgtEl>
                                        <p:attrNameLst>
                                          <p:attrName>style.visibility</p:attrName>
                                        </p:attrNameLst>
                                      </p:cBhvr>
                                      <p:to>
                                        <p:strVal val="visible"/>
                                      </p:to>
                                    </p:set>
                                    <p:animEffect transition="in" filter="blinds(horizontal)">
                                      <p:cBhvr>
                                        <p:cTn id="58" dur="500"/>
                                        <p:tgtEl>
                                          <p:spTgt spid="25397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53957"/>
                                        </p:tgtEl>
                                        <p:attrNameLst>
                                          <p:attrName>style.visibility</p:attrName>
                                        </p:attrNameLst>
                                      </p:cBhvr>
                                      <p:to>
                                        <p:strVal val="visible"/>
                                      </p:to>
                                    </p:set>
                                    <p:animEffect transition="in" filter="blinds(horizontal)">
                                      <p:cBhvr>
                                        <p:cTn id="63" dur="500"/>
                                        <p:tgtEl>
                                          <p:spTgt spid="25395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253972"/>
                                        </p:tgtEl>
                                        <p:attrNameLst>
                                          <p:attrName>style.visibility</p:attrName>
                                        </p:attrNameLst>
                                      </p:cBhvr>
                                      <p:to>
                                        <p:strVal val="visible"/>
                                      </p:to>
                                    </p:set>
                                    <p:animEffect transition="in" filter="blinds(horizontal)">
                                      <p:cBhvr>
                                        <p:cTn id="68" dur="500"/>
                                        <p:tgtEl>
                                          <p:spTgt spid="25397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53961"/>
                                        </p:tgtEl>
                                        <p:attrNameLst>
                                          <p:attrName>style.visibility</p:attrName>
                                        </p:attrNameLst>
                                      </p:cBhvr>
                                      <p:to>
                                        <p:strVal val="visible"/>
                                      </p:to>
                                    </p:set>
                                    <p:animEffect transition="in" filter="blinds(horizontal)">
                                      <p:cBhvr>
                                        <p:cTn id="73" dur="500"/>
                                        <p:tgtEl>
                                          <p:spTgt spid="25396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nodeType="clickEffect">
                                  <p:stCondLst>
                                    <p:cond delay="0"/>
                                  </p:stCondLst>
                                  <p:childTnLst>
                                    <p:set>
                                      <p:cBhvr>
                                        <p:cTn id="77" dur="1" fill="hold">
                                          <p:stCondLst>
                                            <p:cond delay="0"/>
                                          </p:stCondLst>
                                        </p:cTn>
                                        <p:tgtEl>
                                          <p:spTgt spid="253974"/>
                                        </p:tgtEl>
                                        <p:attrNameLst>
                                          <p:attrName>style.visibility</p:attrName>
                                        </p:attrNameLst>
                                      </p:cBhvr>
                                      <p:to>
                                        <p:strVal val="visible"/>
                                      </p:to>
                                    </p:set>
                                    <p:animEffect transition="in" filter="blinds(horizontal)">
                                      <p:cBhvr>
                                        <p:cTn id="78" dur="500"/>
                                        <p:tgtEl>
                                          <p:spTgt spid="25397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53958"/>
                                        </p:tgtEl>
                                        <p:attrNameLst>
                                          <p:attrName>style.visibility</p:attrName>
                                        </p:attrNameLst>
                                      </p:cBhvr>
                                      <p:to>
                                        <p:strVal val="visible"/>
                                      </p:to>
                                    </p:set>
                                    <p:animEffect transition="in" filter="blinds(horizontal)">
                                      <p:cBhvr>
                                        <p:cTn id="83" dur="500"/>
                                        <p:tgtEl>
                                          <p:spTgt spid="25395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253977"/>
                                        </p:tgtEl>
                                        <p:attrNameLst>
                                          <p:attrName>style.visibility</p:attrName>
                                        </p:attrNameLst>
                                      </p:cBhvr>
                                      <p:to>
                                        <p:strVal val="visible"/>
                                      </p:to>
                                    </p:set>
                                    <p:animEffect transition="in" filter="blinds(horizontal)">
                                      <p:cBhvr>
                                        <p:cTn id="88" dur="500"/>
                                        <p:tgtEl>
                                          <p:spTgt spid="253977"/>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ntr" presetSubtype="10" fill="hold" nodeType="clickEffect">
                                  <p:stCondLst>
                                    <p:cond delay="0"/>
                                  </p:stCondLst>
                                  <p:childTnLst>
                                    <p:set>
                                      <p:cBhvr>
                                        <p:cTn id="92" dur="1" fill="hold">
                                          <p:stCondLst>
                                            <p:cond delay="0"/>
                                          </p:stCondLst>
                                        </p:cTn>
                                        <p:tgtEl>
                                          <p:spTgt spid="253968"/>
                                        </p:tgtEl>
                                        <p:attrNameLst>
                                          <p:attrName>style.visibility</p:attrName>
                                        </p:attrNameLst>
                                      </p:cBhvr>
                                      <p:to>
                                        <p:strVal val="visible"/>
                                      </p:to>
                                    </p:set>
                                    <p:animEffect transition="in" filter="blinds(horizontal)">
                                      <p:cBhvr>
                                        <p:cTn id="93" dur="500"/>
                                        <p:tgtEl>
                                          <p:spTgt spid="25396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253959"/>
                                        </p:tgtEl>
                                        <p:attrNameLst>
                                          <p:attrName>style.visibility</p:attrName>
                                        </p:attrNameLst>
                                      </p:cBhvr>
                                      <p:to>
                                        <p:strVal val="visible"/>
                                      </p:to>
                                    </p:set>
                                    <p:animEffect transition="in" filter="blinds(horizontal)">
                                      <p:cBhvr>
                                        <p:cTn id="98" dur="500"/>
                                        <p:tgtEl>
                                          <p:spTgt spid="25395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nodeType="clickEffect">
                                  <p:stCondLst>
                                    <p:cond delay="0"/>
                                  </p:stCondLst>
                                  <p:childTnLst>
                                    <p:set>
                                      <p:cBhvr>
                                        <p:cTn id="102" dur="1" fill="hold">
                                          <p:stCondLst>
                                            <p:cond delay="0"/>
                                          </p:stCondLst>
                                        </p:cTn>
                                        <p:tgtEl>
                                          <p:spTgt spid="253970"/>
                                        </p:tgtEl>
                                        <p:attrNameLst>
                                          <p:attrName>style.visibility</p:attrName>
                                        </p:attrNameLst>
                                      </p:cBhvr>
                                      <p:to>
                                        <p:strVal val="visible"/>
                                      </p:to>
                                    </p:set>
                                    <p:animEffect transition="in" filter="blinds(horizontal)">
                                      <p:cBhvr>
                                        <p:cTn id="103" dur="500"/>
                                        <p:tgtEl>
                                          <p:spTgt spid="25397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253962"/>
                                        </p:tgtEl>
                                        <p:attrNameLst>
                                          <p:attrName>style.visibility</p:attrName>
                                        </p:attrNameLst>
                                      </p:cBhvr>
                                      <p:to>
                                        <p:strVal val="visible"/>
                                      </p:to>
                                    </p:set>
                                    <p:animEffect transition="in" filter="dissolve">
                                      <p:cBhvr>
                                        <p:cTn id="108" dur="500"/>
                                        <p:tgtEl>
                                          <p:spTgt spid="253962"/>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3" presetClass="entr" presetSubtype="10" fill="hold" nodeType="clickEffect">
                                  <p:stCondLst>
                                    <p:cond delay="0"/>
                                  </p:stCondLst>
                                  <p:childTnLst>
                                    <p:set>
                                      <p:cBhvr>
                                        <p:cTn id="112" dur="1" fill="hold">
                                          <p:stCondLst>
                                            <p:cond delay="0"/>
                                          </p:stCondLst>
                                        </p:cTn>
                                        <p:tgtEl>
                                          <p:spTgt spid="253969"/>
                                        </p:tgtEl>
                                        <p:attrNameLst>
                                          <p:attrName>style.visibility</p:attrName>
                                        </p:attrNameLst>
                                      </p:cBhvr>
                                      <p:to>
                                        <p:strVal val="visible"/>
                                      </p:to>
                                    </p:set>
                                    <p:animEffect transition="in" filter="blinds(horizontal)">
                                      <p:cBhvr>
                                        <p:cTn id="113" dur="500"/>
                                        <p:tgtEl>
                                          <p:spTgt spid="253969"/>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253960"/>
                                        </p:tgtEl>
                                        <p:attrNameLst>
                                          <p:attrName>style.visibility</p:attrName>
                                        </p:attrNameLst>
                                      </p:cBhvr>
                                      <p:to>
                                        <p:strVal val="visible"/>
                                      </p:to>
                                    </p:set>
                                    <p:animEffect transition="in" filter="blinds(horizontal)">
                                      <p:cBhvr>
                                        <p:cTn id="118" dur="500"/>
                                        <p:tgtEl>
                                          <p:spTgt spid="253960"/>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3" presetClass="entr" presetSubtype="10" fill="hold" nodeType="clickEffect">
                                  <p:stCondLst>
                                    <p:cond delay="0"/>
                                  </p:stCondLst>
                                  <p:childTnLst>
                                    <p:set>
                                      <p:cBhvr>
                                        <p:cTn id="122" dur="1" fill="hold">
                                          <p:stCondLst>
                                            <p:cond delay="0"/>
                                          </p:stCondLst>
                                        </p:cTn>
                                        <p:tgtEl>
                                          <p:spTgt spid="253971"/>
                                        </p:tgtEl>
                                        <p:attrNameLst>
                                          <p:attrName>style.visibility</p:attrName>
                                        </p:attrNameLst>
                                      </p:cBhvr>
                                      <p:to>
                                        <p:strVal val="visible"/>
                                      </p:to>
                                    </p:set>
                                    <p:animEffect transition="in" filter="blinds(horizontal)">
                                      <p:cBhvr>
                                        <p:cTn id="123" dur="500"/>
                                        <p:tgtEl>
                                          <p:spTgt spid="253971"/>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253963"/>
                                        </p:tgtEl>
                                        <p:attrNameLst>
                                          <p:attrName>style.visibility</p:attrName>
                                        </p:attrNameLst>
                                      </p:cBhvr>
                                      <p:to>
                                        <p:strVal val="visible"/>
                                      </p:to>
                                    </p:set>
                                    <p:animEffect transition="in" filter="blinds(horizontal)">
                                      <p:cBhvr>
                                        <p:cTn id="128" dur="500"/>
                                        <p:tgtEl>
                                          <p:spTgt spid="253963"/>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6" presetClass="entr" presetSubtype="42" fill="hold" grpId="0" nodeType="clickEffect">
                                  <p:stCondLst>
                                    <p:cond delay="0"/>
                                  </p:stCondLst>
                                  <p:childTnLst>
                                    <p:set>
                                      <p:cBhvr>
                                        <p:cTn id="132" dur="1" fill="hold">
                                          <p:stCondLst>
                                            <p:cond delay="0"/>
                                          </p:stCondLst>
                                        </p:cTn>
                                        <p:tgtEl>
                                          <p:spTgt spid="253980"/>
                                        </p:tgtEl>
                                        <p:attrNameLst>
                                          <p:attrName>style.visibility</p:attrName>
                                        </p:attrNameLst>
                                      </p:cBhvr>
                                      <p:to>
                                        <p:strVal val="visible"/>
                                      </p:to>
                                    </p:set>
                                    <p:animEffect transition="in" filter="barn(outHorizontal)">
                                      <p:cBhvr>
                                        <p:cTn id="133" dur="500"/>
                                        <p:tgtEl>
                                          <p:spTgt spid="253980"/>
                                        </p:tgtEl>
                                      </p:cBhvr>
                                    </p:animEffect>
                                  </p:childTnLst>
                                  <p:subTnLst>
                                    <p:audio>
                                      <p:cMediaNode>
                                        <p:cTn display="0" masterRel="sameClick">
                                          <p:stCondLst>
                                            <p:cond evt="begin" delay="0">
                                              <p:tn val="131"/>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autoUpdateAnimBg="0"/>
      <p:bldP spid="253955" grpId="0" autoUpdateAnimBg="0"/>
      <p:bldP spid="253956" grpId="0" autoUpdateAnimBg="0"/>
      <p:bldP spid="253957" grpId="0" autoUpdateAnimBg="0"/>
      <p:bldP spid="253958" grpId="0" autoUpdateAnimBg="0"/>
      <p:bldP spid="253959" grpId="0" autoUpdateAnimBg="0"/>
      <p:bldP spid="253960" grpId="0" autoUpdateAnimBg="0"/>
      <p:bldP spid="253961" grpId="0" autoUpdateAnimBg="0"/>
      <p:bldP spid="253962" grpId="0" autoUpdateAnimBg="0"/>
      <p:bldP spid="253963" grpId="0" autoUpdateAnimBg="0"/>
      <p:bldP spid="253964" grpId="0" autoUpdateAnimBg="0"/>
      <p:bldP spid="253975" grpId="0" autoUpdateAnimBg="0"/>
      <p:bldP spid="253976" grpId="0" autoUpdateAnimBg="0"/>
      <p:bldP spid="253977" grpId="0" autoUpdateAnimBg="0"/>
      <p:bldP spid="253978" grpId="0" autoUpdateAnimBg="0"/>
      <p:bldP spid="253980"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idx="1"/>
          </p:nvPr>
        </p:nvSpPr>
        <p:spPr>
          <a:xfrm>
            <a:off x="755650" y="981075"/>
            <a:ext cx="8064500" cy="5251450"/>
          </a:xfrm>
        </p:spPr>
        <p:txBody>
          <a:bodyPr/>
          <a:lstStyle/>
          <a:p>
            <a:pPr eaLnBrk="1" hangingPunct="1">
              <a:lnSpc>
                <a:spcPct val="105000"/>
              </a:lnSpc>
              <a:spcBef>
                <a:spcPct val="55000"/>
              </a:spcBef>
            </a:pPr>
            <a:r>
              <a:rPr lang="zh-CN" altLang="en-US" b="1" smtClean="0">
                <a:solidFill>
                  <a:srgbClr val="000000"/>
                </a:solidFill>
                <a:latin typeface="楷体_GB2312" pitchFamily="49" charset="-122"/>
                <a:ea typeface="楷体_GB2312" pitchFamily="49" charset="-122"/>
              </a:rPr>
              <a:t>练习</a:t>
            </a:r>
            <a:r>
              <a:rPr lang="en-US" altLang="zh-CN" b="1" smtClean="0">
                <a:solidFill>
                  <a:srgbClr val="000000"/>
                </a:solidFill>
                <a:latin typeface="楷体_GB2312" pitchFamily="49" charset="-122"/>
                <a:ea typeface="楷体_GB2312" pitchFamily="49" charset="-122"/>
              </a:rPr>
              <a:t>:</a:t>
            </a:r>
            <a:r>
              <a:rPr lang="zh-CN" altLang="en-US" b="1" smtClean="0">
                <a:solidFill>
                  <a:srgbClr val="000000"/>
                </a:solidFill>
                <a:latin typeface="楷体_GB2312" pitchFamily="49" charset="-122"/>
                <a:ea typeface="楷体_GB2312" pitchFamily="49" charset="-122"/>
              </a:rPr>
              <a:t>某货运站的收费标准如下：</a:t>
            </a:r>
          </a:p>
          <a:p>
            <a:pPr eaLnBrk="1" hangingPunct="1">
              <a:lnSpc>
                <a:spcPct val="105000"/>
              </a:lnSpc>
              <a:spcBef>
                <a:spcPct val="55000"/>
              </a:spcBef>
              <a:buFontTx/>
              <a:buNone/>
            </a:pPr>
            <a:r>
              <a:rPr lang="zh-CN" altLang="en-US" b="1" smtClean="0">
                <a:latin typeface="楷体_GB2312" pitchFamily="49" charset="-122"/>
                <a:ea typeface="楷体_GB2312" pitchFamily="49" charset="-122"/>
              </a:rPr>
              <a:t>      若收件地点在本省，则快件每公斤</a:t>
            </a:r>
            <a:r>
              <a:rPr lang="en-US" altLang="zh-CN" b="1" smtClean="0">
                <a:latin typeface="楷体_GB2312" pitchFamily="49" charset="-122"/>
                <a:ea typeface="楷体_GB2312" pitchFamily="49" charset="-122"/>
              </a:rPr>
              <a:t>6</a:t>
            </a:r>
            <a:r>
              <a:rPr lang="zh-CN" altLang="en-US" b="1" smtClean="0">
                <a:latin typeface="楷体_GB2312" pitchFamily="49" charset="-122"/>
                <a:ea typeface="楷体_GB2312" pitchFamily="49" charset="-122"/>
              </a:rPr>
              <a:t>元，慢件每公斤</a:t>
            </a:r>
            <a:r>
              <a:rPr lang="en-US" altLang="zh-CN" b="1" smtClean="0">
                <a:latin typeface="楷体_GB2312" pitchFamily="49" charset="-122"/>
                <a:ea typeface="楷体_GB2312" pitchFamily="49" charset="-122"/>
              </a:rPr>
              <a:t>4</a:t>
            </a:r>
            <a:r>
              <a:rPr lang="zh-CN" altLang="en-US" b="1" smtClean="0">
                <a:latin typeface="楷体_GB2312" pitchFamily="49" charset="-122"/>
                <a:ea typeface="楷体_GB2312" pitchFamily="49" charset="-122"/>
              </a:rPr>
              <a:t>元；若收件地点在外省，则在</a:t>
            </a:r>
            <a:r>
              <a:rPr lang="en-US" altLang="zh-CN" b="1" smtClean="0">
                <a:latin typeface="楷体_GB2312" pitchFamily="49" charset="-122"/>
                <a:ea typeface="楷体_GB2312" pitchFamily="49" charset="-122"/>
              </a:rPr>
              <a:t>25</a:t>
            </a:r>
            <a:r>
              <a:rPr lang="zh-CN" altLang="en-US" b="1" smtClean="0">
                <a:latin typeface="楷体_GB2312" pitchFamily="49" charset="-122"/>
                <a:ea typeface="楷体_GB2312" pitchFamily="49" charset="-122"/>
              </a:rPr>
              <a:t>公斤以内（包括</a:t>
            </a:r>
            <a:r>
              <a:rPr lang="en-US" altLang="zh-CN" b="1" smtClean="0">
                <a:latin typeface="楷体_GB2312" pitchFamily="49" charset="-122"/>
                <a:ea typeface="楷体_GB2312" pitchFamily="49" charset="-122"/>
              </a:rPr>
              <a:t>25</a:t>
            </a:r>
            <a:r>
              <a:rPr lang="zh-CN" altLang="en-US" b="1" smtClean="0">
                <a:latin typeface="楷体_GB2312" pitchFamily="49" charset="-122"/>
                <a:ea typeface="楷体_GB2312" pitchFamily="49" charset="-122"/>
              </a:rPr>
              <a:t>公斤）快件每公斤</a:t>
            </a:r>
            <a:r>
              <a:rPr lang="en-US" altLang="zh-CN" b="1" smtClean="0">
                <a:latin typeface="楷体_GB2312" pitchFamily="49" charset="-122"/>
                <a:ea typeface="楷体_GB2312" pitchFamily="49" charset="-122"/>
              </a:rPr>
              <a:t>8</a:t>
            </a:r>
            <a:r>
              <a:rPr lang="zh-CN" altLang="en-US" b="1" smtClean="0">
                <a:latin typeface="楷体_GB2312" pitchFamily="49" charset="-122"/>
                <a:ea typeface="楷体_GB2312" pitchFamily="49" charset="-122"/>
              </a:rPr>
              <a:t>元，慢件每公斤</a:t>
            </a:r>
            <a:r>
              <a:rPr lang="en-US" altLang="zh-CN" b="1" smtClean="0">
                <a:latin typeface="楷体_GB2312" pitchFamily="49" charset="-122"/>
                <a:ea typeface="楷体_GB2312" pitchFamily="49" charset="-122"/>
              </a:rPr>
              <a:t>6</a:t>
            </a:r>
            <a:r>
              <a:rPr lang="zh-CN" altLang="en-US" b="1" smtClean="0">
                <a:latin typeface="楷体_GB2312" pitchFamily="49" charset="-122"/>
                <a:ea typeface="楷体_GB2312" pitchFamily="49" charset="-122"/>
              </a:rPr>
              <a:t>元；如果超过</a:t>
            </a:r>
            <a:r>
              <a:rPr lang="en-US" altLang="zh-CN" b="1" smtClean="0">
                <a:latin typeface="楷体_GB2312" pitchFamily="49" charset="-122"/>
                <a:ea typeface="楷体_GB2312" pitchFamily="49" charset="-122"/>
              </a:rPr>
              <a:t>25</a:t>
            </a:r>
            <a:r>
              <a:rPr lang="zh-CN" altLang="en-US" b="1" smtClean="0">
                <a:latin typeface="楷体_GB2312" pitchFamily="49" charset="-122"/>
                <a:ea typeface="楷体_GB2312" pitchFamily="49" charset="-122"/>
              </a:rPr>
              <a:t>公斤时，快件每公斤</a:t>
            </a:r>
            <a:r>
              <a:rPr lang="en-US" altLang="zh-CN" b="1" smtClean="0">
                <a:latin typeface="楷体_GB2312" pitchFamily="49" charset="-122"/>
                <a:ea typeface="楷体_GB2312" pitchFamily="49" charset="-122"/>
              </a:rPr>
              <a:t>10</a:t>
            </a:r>
            <a:r>
              <a:rPr lang="zh-CN" altLang="en-US" b="1" smtClean="0">
                <a:latin typeface="楷体_GB2312" pitchFamily="49" charset="-122"/>
                <a:ea typeface="楷体_GB2312" pitchFamily="49" charset="-122"/>
              </a:rPr>
              <a:t>元，慢件每公斤</a:t>
            </a:r>
            <a:r>
              <a:rPr lang="en-US" altLang="zh-CN" b="1" smtClean="0">
                <a:latin typeface="楷体_GB2312" pitchFamily="49" charset="-122"/>
                <a:ea typeface="楷体_GB2312" pitchFamily="49" charset="-122"/>
              </a:rPr>
              <a:t>8</a:t>
            </a:r>
            <a:r>
              <a:rPr lang="zh-CN" altLang="en-US" b="1" smtClean="0">
                <a:latin typeface="楷体_GB2312" pitchFamily="49" charset="-122"/>
                <a:ea typeface="楷体_GB2312" pitchFamily="49" charset="-122"/>
              </a:rPr>
              <a:t>元。</a:t>
            </a:r>
          </a:p>
          <a:p>
            <a:pPr eaLnBrk="1" hangingPunct="1">
              <a:lnSpc>
                <a:spcPct val="105000"/>
              </a:lnSpc>
              <a:spcBef>
                <a:spcPct val="55000"/>
              </a:spcBef>
              <a:buFontTx/>
              <a:buNone/>
            </a:pPr>
            <a:r>
              <a:rPr lang="zh-CN" altLang="en-US" b="1" smtClean="0">
                <a:latin typeface="楷体_GB2312" pitchFamily="49" charset="-122"/>
                <a:ea typeface="楷体_GB2312" pitchFamily="49" charset="-122"/>
              </a:rPr>
              <a:t>     试绘制确定收费标准的决策树。</a:t>
            </a:r>
          </a:p>
          <a:p>
            <a:pPr eaLnBrk="1" hangingPunct="1">
              <a:lnSpc>
                <a:spcPct val="105000"/>
              </a:lnSpc>
              <a:spcBef>
                <a:spcPct val="55000"/>
              </a:spcBef>
              <a:buFontTx/>
              <a:buNone/>
            </a:pPr>
            <a:r>
              <a:rPr lang="zh-CN" altLang="en-US" b="1" smtClean="0">
                <a:latin typeface="楷体_GB2312" pitchFamily="49" charset="-122"/>
                <a:ea typeface="楷体_GB2312" pitchFamily="49" charset="-122"/>
              </a:rPr>
              <a:t>                   </a:t>
            </a:r>
            <a:r>
              <a:rPr lang="zh-CN" altLang="en-US" b="1" smtClean="0">
                <a:solidFill>
                  <a:srgbClr val="F83B1C"/>
                </a:solidFill>
                <a:latin typeface="楷体_GB2312" pitchFamily="49" charset="-122"/>
                <a:ea typeface="楷体_GB2312" pitchFamily="49" charset="-122"/>
                <a:hlinkClick r:id="rId2" action="ppaction://hlinksldjump"/>
              </a:rPr>
              <a:t>（关键词提示）</a:t>
            </a:r>
            <a:endParaRPr lang="zh-CN" altLang="en-US" b="1" smtClean="0">
              <a:solidFill>
                <a:srgbClr val="F83B1C"/>
              </a:solidFill>
              <a:latin typeface="楷体_GB2312" pitchFamily="49" charset="-122"/>
              <a:ea typeface="楷体_GB2312" pitchFamily="49" charset="-122"/>
            </a:endParaRPr>
          </a:p>
        </p:txBody>
      </p:sp>
    </p:spTree>
    <p:extLst>
      <p:ext uri="{BB962C8B-B14F-4D97-AF65-F5344CB8AC3E}">
        <p14:creationId xmlns="" xmlns:p14="http://schemas.microsoft.com/office/powerpoint/2010/main" val="128863977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idx="1"/>
          </p:nvPr>
        </p:nvSpPr>
        <p:spPr>
          <a:xfrm>
            <a:off x="1258888" y="981075"/>
            <a:ext cx="7669212" cy="5251450"/>
          </a:xfrm>
        </p:spPr>
        <p:txBody>
          <a:bodyPr/>
          <a:lstStyle/>
          <a:p>
            <a:pPr eaLnBrk="1" hangingPunct="1">
              <a:lnSpc>
                <a:spcPct val="105000"/>
              </a:lnSpc>
              <a:spcBef>
                <a:spcPct val="55000"/>
              </a:spcBef>
            </a:pPr>
            <a:r>
              <a:rPr lang="zh-CN" altLang="en-US" b="1" smtClean="0">
                <a:solidFill>
                  <a:srgbClr val="000000"/>
                </a:solidFill>
                <a:latin typeface="楷体_GB2312" pitchFamily="49" charset="-122"/>
                <a:ea typeface="楷体_GB2312" pitchFamily="49" charset="-122"/>
              </a:rPr>
              <a:t>练习</a:t>
            </a:r>
            <a:r>
              <a:rPr lang="en-US" altLang="zh-CN" b="1" smtClean="0">
                <a:solidFill>
                  <a:srgbClr val="000000"/>
                </a:solidFill>
                <a:latin typeface="楷体_GB2312" pitchFamily="49" charset="-122"/>
                <a:ea typeface="楷体_GB2312" pitchFamily="49" charset="-122"/>
              </a:rPr>
              <a:t>:</a:t>
            </a:r>
            <a:r>
              <a:rPr lang="zh-CN" altLang="en-US" b="1" smtClean="0">
                <a:solidFill>
                  <a:srgbClr val="000000"/>
                </a:solidFill>
                <a:latin typeface="楷体_GB2312" pitchFamily="49" charset="-122"/>
                <a:ea typeface="楷体_GB2312" pitchFamily="49" charset="-122"/>
              </a:rPr>
              <a:t>某货运站的收费标准如下：</a:t>
            </a:r>
          </a:p>
          <a:p>
            <a:pPr eaLnBrk="1" hangingPunct="1">
              <a:lnSpc>
                <a:spcPct val="105000"/>
              </a:lnSpc>
              <a:spcBef>
                <a:spcPct val="55000"/>
              </a:spcBef>
              <a:buFontTx/>
              <a:buNone/>
            </a:pPr>
            <a:r>
              <a:rPr lang="zh-CN" altLang="en-US" b="1" smtClean="0">
                <a:latin typeface="楷体_GB2312" pitchFamily="49" charset="-122"/>
                <a:ea typeface="楷体_GB2312" pitchFamily="49" charset="-122"/>
              </a:rPr>
              <a:t>    若收件地点在</a:t>
            </a:r>
            <a:r>
              <a:rPr lang="zh-CN" altLang="en-US" b="1" smtClean="0">
                <a:solidFill>
                  <a:srgbClr val="BF1DA8"/>
                </a:solidFill>
                <a:latin typeface="楷体_GB2312" pitchFamily="49" charset="-122"/>
                <a:ea typeface="楷体_GB2312" pitchFamily="49" charset="-122"/>
              </a:rPr>
              <a:t>本省</a:t>
            </a:r>
            <a:r>
              <a:rPr lang="zh-CN" altLang="en-US" b="1" smtClean="0">
                <a:latin typeface="楷体_GB2312" pitchFamily="49" charset="-122"/>
                <a:ea typeface="楷体_GB2312" pitchFamily="49" charset="-122"/>
              </a:rPr>
              <a:t>，则</a:t>
            </a:r>
            <a:r>
              <a:rPr lang="zh-CN" altLang="en-US" b="1" smtClean="0">
                <a:solidFill>
                  <a:schemeClr val="tx2"/>
                </a:solidFill>
                <a:latin typeface="楷体_GB2312" pitchFamily="49" charset="-122"/>
                <a:ea typeface="楷体_GB2312" pitchFamily="49" charset="-122"/>
              </a:rPr>
              <a:t>快件</a:t>
            </a:r>
            <a:r>
              <a:rPr lang="zh-CN" altLang="en-US" b="1" smtClean="0">
                <a:latin typeface="楷体_GB2312" pitchFamily="49" charset="-122"/>
                <a:ea typeface="楷体_GB2312" pitchFamily="49" charset="-122"/>
              </a:rPr>
              <a:t>每公斤</a:t>
            </a:r>
            <a:r>
              <a:rPr lang="en-US" altLang="zh-CN" b="1" smtClean="0">
                <a:latin typeface="楷体_GB2312" pitchFamily="49" charset="-122"/>
                <a:ea typeface="楷体_GB2312" pitchFamily="49" charset="-122"/>
              </a:rPr>
              <a:t>6</a:t>
            </a:r>
            <a:r>
              <a:rPr lang="zh-CN" altLang="en-US" b="1" smtClean="0">
                <a:latin typeface="楷体_GB2312" pitchFamily="49" charset="-122"/>
                <a:ea typeface="楷体_GB2312" pitchFamily="49" charset="-122"/>
              </a:rPr>
              <a:t>元，</a:t>
            </a:r>
            <a:r>
              <a:rPr lang="zh-CN" altLang="en-US" b="1" smtClean="0">
                <a:solidFill>
                  <a:schemeClr val="tx2"/>
                </a:solidFill>
                <a:latin typeface="楷体_GB2312" pitchFamily="49" charset="-122"/>
                <a:ea typeface="楷体_GB2312" pitchFamily="49" charset="-122"/>
              </a:rPr>
              <a:t>慢件</a:t>
            </a:r>
            <a:r>
              <a:rPr lang="zh-CN" altLang="en-US" b="1" smtClean="0">
                <a:latin typeface="楷体_GB2312" pitchFamily="49" charset="-122"/>
                <a:ea typeface="楷体_GB2312" pitchFamily="49" charset="-122"/>
              </a:rPr>
              <a:t>每公斤</a:t>
            </a:r>
            <a:r>
              <a:rPr lang="en-US" altLang="zh-CN" b="1" smtClean="0">
                <a:latin typeface="楷体_GB2312" pitchFamily="49" charset="-122"/>
                <a:ea typeface="楷体_GB2312" pitchFamily="49" charset="-122"/>
              </a:rPr>
              <a:t>4</a:t>
            </a:r>
            <a:r>
              <a:rPr lang="zh-CN" altLang="en-US" b="1" smtClean="0">
                <a:latin typeface="楷体_GB2312" pitchFamily="49" charset="-122"/>
                <a:ea typeface="楷体_GB2312" pitchFamily="49" charset="-122"/>
              </a:rPr>
              <a:t>元；若收件地点在</a:t>
            </a:r>
            <a:r>
              <a:rPr lang="zh-CN" altLang="en-US" b="1" smtClean="0">
                <a:solidFill>
                  <a:srgbClr val="BF1DA8"/>
                </a:solidFill>
                <a:latin typeface="楷体_GB2312" pitchFamily="49" charset="-122"/>
                <a:ea typeface="楷体_GB2312" pitchFamily="49" charset="-122"/>
              </a:rPr>
              <a:t>外省</a:t>
            </a:r>
            <a:r>
              <a:rPr lang="zh-CN" altLang="en-US" b="1" smtClean="0">
                <a:latin typeface="楷体_GB2312" pitchFamily="49" charset="-122"/>
                <a:ea typeface="楷体_GB2312" pitchFamily="49" charset="-122"/>
              </a:rPr>
              <a:t>，则在</a:t>
            </a:r>
            <a:r>
              <a:rPr lang="en-US" altLang="zh-CN" b="1" smtClean="0">
                <a:solidFill>
                  <a:srgbClr val="BF1DA8"/>
                </a:solidFill>
                <a:latin typeface="楷体_GB2312" pitchFamily="49" charset="-122"/>
                <a:ea typeface="楷体_GB2312" pitchFamily="49" charset="-122"/>
              </a:rPr>
              <a:t>25</a:t>
            </a:r>
            <a:r>
              <a:rPr lang="zh-CN" altLang="en-US" b="1" smtClean="0">
                <a:solidFill>
                  <a:srgbClr val="BF1DA8"/>
                </a:solidFill>
                <a:latin typeface="楷体_GB2312" pitchFamily="49" charset="-122"/>
                <a:ea typeface="楷体_GB2312" pitchFamily="49" charset="-122"/>
              </a:rPr>
              <a:t>公斤以内</a:t>
            </a:r>
            <a:r>
              <a:rPr lang="zh-CN" altLang="en-US" b="1" smtClean="0">
                <a:latin typeface="楷体_GB2312" pitchFamily="49" charset="-122"/>
                <a:ea typeface="楷体_GB2312" pitchFamily="49" charset="-122"/>
              </a:rPr>
              <a:t>（包括</a:t>
            </a:r>
            <a:r>
              <a:rPr lang="en-US" altLang="zh-CN" b="1" smtClean="0">
                <a:latin typeface="楷体_GB2312" pitchFamily="49" charset="-122"/>
                <a:ea typeface="楷体_GB2312" pitchFamily="49" charset="-122"/>
              </a:rPr>
              <a:t>25</a:t>
            </a:r>
            <a:r>
              <a:rPr lang="zh-CN" altLang="en-US" b="1" smtClean="0">
                <a:latin typeface="楷体_GB2312" pitchFamily="49" charset="-122"/>
                <a:ea typeface="楷体_GB2312" pitchFamily="49" charset="-122"/>
              </a:rPr>
              <a:t>公斤）</a:t>
            </a:r>
            <a:r>
              <a:rPr lang="zh-CN" altLang="en-US" b="1" smtClean="0">
                <a:solidFill>
                  <a:schemeClr val="tx2"/>
                </a:solidFill>
                <a:latin typeface="楷体_GB2312" pitchFamily="49" charset="-122"/>
                <a:ea typeface="楷体_GB2312" pitchFamily="49" charset="-122"/>
              </a:rPr>
              <a:t>快件</a:t>
            </a:r>
            <a:r>
              <a:rPr lang="zh-CN" altLang="en-US" b="1" smtClean="0">
                <a:latin typeface="楷体_GB2312" pitchFamily="49" charset="-122"/>
                <a:ea typeface="楷体_GB2312" pitchFamily="49" charset="-122"/>
              </a:rPr>
              <a:t>每公斤</a:t>
            </a:r>
            <a:r>
              <a:rPr lang="en-US" altLang="zh-CN" b="1" smtClean="0">
                <a:latin typeface="楷体_GB2312" pitchFamily="49" charset="-122"/>
                <a:ea typeface="楷体_GB2312" pitchFamily="49" charset="-122"/>
              </a:rPr>
              <a:t>8</a:t>
            </a:r>
            <a:r>
              <a:rPr lang="zh-CN" altLang="en-US" b="1" smtClean="0">
                <a:latin typeface="楷体_GB2312" pitchFamily="49" charset="-122"/>
                <a:ea typeface="楷体_GB2312" pitchFamily="49" charset="-122"/>
              </a:rPr>
              <a:t>元，</a:t>
            </a:r>
            <a:r>
              <a:rPr lang="zh-CN" altLang="en-US" b="1" smtClean="0">
                <a:solidFill>
                  <a:schemeClr val="tx2"/>
                </a:solidFill>
                <a:latin typeface="楷体_GB2312" pitchFamily="49" charset="-122"/>
                <a:ea typeface="楷体_GB2312" pitchFamily="49" charset="-122"/>
              </a:rPr>
              <a:t>慢件</a:t>
            </a:r>
            <a:r>
              <a:rPr lang="zh-CN" altLang="en-US" b="1" smtClean="0">
                <a:latin typeface="楷体_GB2312" pitchFamily="49" charset="-122"/>
                <a:ea typeface="楷体_GB2312" pitchFamily="49" charset="-122"/>
              </a:rPr>
              <a:t>每公斤</a:t>
            </a:r>
            <a:r>
              <a:rPr lang="en-US" altLang="zh-CN" b="1" smtClean="0">
                <a:latin typeface="楷体_GB2312" pitchFamily="49" charset="-122"/>
                <a:ea typeface="楷体_GB2312" pitchFamily="49" charset="-122"/>
              </a:rPr>
              <a:t>6</a:t>
            </a:r>
            <a:r>
              <a:rPr lang="zh-CN" altLang="en-US" b="1" smtClean="0">
                <a:latin typeface="楷体_GB2312" pitchFamily="49" charset="-122"/>
                <a:ea typeface="楷体_GB2312" pitchFamily="49" charset="-122"/>
              </a:rPr>
              <a:t>元；如果</a:t>
            </a:r>
            <a:r>
              <a:rPr lang="zh-CN" altLang="en-US" b="1" smtClean="0">
                <a:solidFill>
                  <a:srgbClr val="BF1DA8"/>
                </a:solidFill>
                <a:latin typeface="楷体_GB2312" pitchFamily="49" charset="-122"/>
                <a:ea typeface="楷体_GB2312" pitchFamily="49" charset="-122"/>
              </a:rPr>
              <a:t>超过</a:t>
            </a:r>
            <a:r>
              <a:rPr lang="en-US" altLang="zh-CN" b="1" smtClean="0">
                <a:solidFill>
                  <a:srgbClr val="BF1DA8"/>
                </a:solidFill>
                <a:latin typeface="楷体_GB2312" pitchFamily="49" charset="-122"/>
                <a:ea typeface="楷体_GB2312" pitchFamily="49" charset="-122"/>
              </a:rPr>
              <a:t>25</a:t>
            </a:r>
            <a:r>
              <a:rPr lang="zh-CN" altLang="en-US" b="1" smtClean="0">
                <a:solidFill>
                  <a:srgbClr val="BF1DA8"/>
                </a:solidFill>
                <a:latin typeface="楷体_GB2312" pitchFamily="49" charset="-122"/>
                <a:ea typeface="楷体_GB2312" pitchFamily="49" charset="-122"/>
              </a:rPr>
              <a:t>公斤</a:t>
            </a:r>
            <a:r>
              <a:rPr lang="zh-CN" altLang="en-US" b="1" smtClean="0">
                <a:latin typeface="楷体_GB2312" pitchFamily="49" charset="-122"/>
                <a:ea typeface="楷体_GB2312" pitchFamily="49" charset="-122"/>
              </a:rPr>
              <a:t>时，</a:t>
            </a:r>
            <a:r>
              <a:rPr lang="zh-CN" altLang="en-US" b="1" smtClean="0">
                <a:solidFill>
                  <a:schemeClr val="tx2"/>
                </a:solidFill>
                <a:latin typeface="楷体_GB2312" pitchFamily="49" charset="-122"/>
                <a:ea typeface="楷体_GB2312" pitchFamily="49" charset="-122"/>
              </a:rPr>
              <a:t>快件</a:t>
            </a:r>
            <a:r>
              <a:rPr lang="zh-CN" altLang="en-US" b="1" smtClean="0">
                <a:latin typeface="楷体_GB2312" pitchFamily="49" charset="-122"/>
                <a:ea typeface="楷体_GB2312" pitchFamily="49" charset="-122"/>
              </a:rPr>
              <a:t>每公斤</a:t>
            </a:r>
            <a:r>
              <a:rPr lang="en-US" altLang="zh-CN" b="1" smtClean="0">
                <a:latin typeface="楷体_GB2312" pitchFamily="49" charset="-122"/>
                <a:ea typeface="楷体_GB2312" pitchFamily="49" charset="-122"/>
              </a:rPr>
              <a:t>10</a:t>
            </a:r>
            <a:r>
              <a:rPr lang="zh-CN" altLang="en-US" b="1" smtClean="0">
                <a:latin typeface="楷体_GB2312" pitchFamily="49" charset="-122"/>
                <a:ea typeface="楷体_GB2312" pitchFamily="49" charset="-122"/>
              </a:rPr>
              <a:t>元，</a:t>
            </a:r>
            <a:r>
              <a:rPr lang="zh-CN" altLang="en-US" b="1" smtClean="0">
                <a:solidFill>
                  <a:schemeClr val="tx2"/>
                </a:solidFill>
                <a:latin typeface="楷体_GB2312" pitchFamily="49" charset="-122"/>
                <a:ea typeface="楷体_GB2312" pitchFamily="49" charset="-122"/>
              </a:rPr>
              <a:t>慢件</a:t>
            </a:r>
            <a:r>
              <a:rPr lang="zh-CN" altLang="en-US" b="1" smtClean="0">
                <a:latin typeface="楷体_GB2312" pitchFamily="49" charset="-122"/>
                <a:ea typeface="楷体_GB2312" pitchFamily="49" charset="-122"/>
              </a:rPr>
              <a:t>每公斤</a:t>
            </a:r>
            <a:r>
              <a:rPr lang="en-US" altLang="zh-CN" b="1" smtClean="0">
                <a:latin typeface="楷体_GB2312" pitchFamily="49" charset="-122"/>
                <a:ea typeface="楷体_GB2312" pitchFamily="49" charset="-122"/>
              </a:rPr>
              <a:t>8</a:t>
            </a:r>
            <a:r>
              <a:rPr lang="zh-CN" altLang="en-US" b="1" smtClean="0">
                <a:latin typeface="楷体_GB2312" pitchFamily="49" charset="-122"/>
                <a:ea typeface="楷体_GB2312" pitchFamily="49" charset="-122"/>
              </a:rPr>
              <a:t>元。</a:t>
            </a:r>
          </a:p>
          <a:p>
            <a:pPr eaLnBrk="1" hangingPunct="1">
              <a:lnSpc>
                <a:spcPct val="105000"/>
              </a:lnSpc>
              <a:spcBef>
                <a:spcPct val="55000"/>
              </a:spcBef>
              <a:buFontTx/>
              <a:buNone/>
            </a:pPr>
            <a:r>
              <a:rPr lang="zh-CN" altLang="en-US" b="1" smtClean="0">
                <a:latin typeface="楷体_GB2312" pitchFamily="49" charset="-122"/>
                <a:ea typeface="楷体_GB2312" pitchFamily="49" charset="-122"/>
              </a:rPr>
              <a:t>    试绘制确定收费标准的决策树。</a:t>
            </a:r>
          </a:p>
        </p:txBody>
      </p:sp>
      <p:sp>
        <p:nvSpPr>
          <p:cNvPr id="113667" name="Rectangle 3"/>
          <p:cNvSpPr>
            <a:spLocks noChangeArrowheads="1"/>
          </p:cNvSpPr>
          <p:nvPr/>
        </p:nvSpPr>
        <p:spPr bwMode="auto">
          <a:xfrm>
            <a:off x="8604250" y="6524625"/>
            <a:ext cx="53975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Arial" panose="020B0604020202020204" pitchFamily="34" charset="0"/>
                <a:sym typeface="Wingdings 3" panose="05040102010807070707" pitchFamily="18" charset="2"/>
                <a:hlinkClick r:id="rId2" action="ppaction://hlinksldjump"/>
              </a:rPr>
              <a:t></a:t>
            </a:r>
            <a:endParaRPr lang="en-US" altLang="zh-CN" sz="2000">
              <a:solidFill>
                <a:srgbClr val="FF3300"/>
              </a:solidFill>
              <a:latin typeface="Times New Roman" panose="02020603050405020304" pitchFamily="18" charset="0"/>
              <a:sym typeface="Wingdings 3" panose="05040102010807070707" pitchFamily="18" charset="2"/>
            </a:endParaRPr>
          </a:p>
        </p:txBody>
      </p:sp>
    </p:spTree>
    <p:extLst>
      <p:ext uri="{BB962C8B-B14F-4D97-AF65-F5344CB8AC3E}">
        <p14:creationId xmlns="" xmlns:p14="http://schemas.microsoft.com/office/powerpoint/2010/main" val="954620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042988" y="908050"/>
            <a:ext cx="7705725" cy="510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spcBef>
                <a:spcPct val="50000"/>
              </a:spcBef>
            </a:pPr>
            <a:endParaRPr lang="zh-CN" altLang="en-US" sz="2000" b="1">
              <a:latin typeface="宋体" panose="02010600030101010101" pitchFamily="2" charset="-122"/>
            </a:endParaRPr>
          </a:p>
          <a:p>
            <a:pPr algn="l" eaLnBrk="1" hangingPunct="1">
              <a:lnSpc>
                <a:spcPct val="105000"/>
              </a:lnSpc>
              <a:spcBef>
                <a:spcPct val="100000"/>
              </a:spcBef>
              <a:buClr>
                <a:schemeClr val="tx1"/>
              </a:buClr>
              <a:buFont typeface="Wingdings" panose="05000000000000000000" pitchFamily="2" charset="2"/>
              <a:buChar char="l"/>
            </a:pPr>
            <a:r>
              <a:rPr lang="zh-CN" altLang="en-US" sz="2800" b="1">
                <a:solidFill>
                  <a:schemeClr val="folHlink"/>
                </a:solidFill>
                <a:latin typeface="楷体_GB2312" pitchFamily="49" charset="-122"/>
                <a:ea typeface="楷体_GB2312" pitchFamily="49" charset="-122"/>
              </a:rPr>
              <a:t> 优点</a:t>
            </a:r>
            <a:r>
              <a:rPr lang="zh-CN" altLang="en-US" sz="2800" b="1">
                <a:latin typeface="楷体_GB2312" pitchFamily="49" charset="-122"/>
                <a:ea typeface="楷体_GB2312" pitchFamily="49" charset="-122"/>
              </a:rPr>
              <a:t>：是能缩短开发时间，节省开发费用，技术水平比较高，系统可以得到较好的维护。 </a:t>
            </a:r>
          </a:p>
          <a:p>
            <a:pPr algn="l" eaLnBrk="1" hangingPunct="1">
              <a:lnSpc>
                <a:spcPct val="105000"/>
              </a:lnSpc>
              <a:spcBef>
                <a:spcPct val="100000"/>
              </a:spcBef>
              <a:buClr>
                <a:schemeClr val="tx1"/>
              </a:buClr>
              <a:buFont typeface="Wingdings" panose="05000000000000000000" pitchFamily="2" charset="2"/>
              <a:buChar char="l"/>
            </a:pPr>
            <a:r>
              <a:rPr lang="zh-CN" altLang="en-US" sz="2800" b="1">
                <a:solidFill>
                  <a:schemeClr val="folHlink"/>
                </a:solidFill>
                <a:latin typeface="楷体_GB2312" pitchFamily="49" charset="-122"/>
                <a:ea typeface="楷体_GB2312" pitchFamily="49" charset="-122"/>
              </a:rPr>
              <a:t> 缺点</a:t>
            </a:r>
            <a:r>
              <a:rPr lang="zh-CN" altLang="en-US" sz="2800" b="1">
                <a:latin typeface="楷体_GB2312" pitchFamily="49" charset="-122"/>
                <a:ea typeface="楷体_GB2312" pitchFamily="49" charset="-122"/>
              </a:rPr>
              <a:t>：是功能比较简单，通用软件的专用性比较差，难以满足特殊要求，需要有一定的技术力量根据使用者的要求做软件改善和编制必要的接口软件等二次开发的工作。</a:t>
            </a:r>
          </a:p>
          <a:p>
            <a:pPr algn="l" eaLnBrk="1" hangingPunct="1">
              <a:lnSpc>
                <a:spcPct val="105000"/>
              </a:lnSpc>
              <a:spcBef>
                <a:spcPct val="100000"/>
              </a:spcBef>
              <a:buClr>
                <a:schemeClr val="tx1"/>
              </a:buClr>
              <a:buFont typeface="Wingdings" panose="05000000000000000000" pitchFamily="2" charset="2"/>
              <a:buChar char="l"/>
            </a:pPr>
            <a:endParaRPr lang="en-US" altLang="zh-CN" sz="2800" b="1">
              <a:latin typeface="楷体_GB2312" pitchFamily="49" charset="-122"/>
              <a:ea typeface="楷体_GB2312" pitchFamily="49" charset="-122"/>
            </a:endParaRPr>
          </a:p>
        </p:txBody>
      </p:sp>
    </p:spTree>
    <p:extLst>
      <p:ext uri="{BB962C8B-B14F-4D97-AF65-F5344CB8AC3E}">
        <p14:creationId xmlns="" xmlns:p14="http://schemas.microsoft.com/office/powerpoint/2010/main" val="29305362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476375" y="981075"/>
            <a:ext cx="3346450" cy="608013"/>
          </a:xfrm>
        </p:spPr>
        <p:txBody>
          <a:bodyPr/>
          <a:lstStyle/>
          <a:p>
            <a:pPr eaLnBrk="1" hangingPunct="1"/>
            <a:r>
              <a:rPr lang="en-US" altLang="zh-CN" sz="3200" b="1" smtClean="0">
                <a:latin typeface="楷体_GB2312" pitchFamily="49" charset="-122"/>
                <a:ea typeface="楷体_GB2312" pitchFamily="49" charset="-122"/>
              </a:rPr>
              <a:t>3.</a:t>
            </a:r>
            <a:r>
              <a:rPr lang="zh-CN" altLang="en-US" sz="3200" b="1" smtClean="0">
                <a:latin typeface="楷体_GB2312" pitchFamily="49" charset="-122"/>
                <a:ea typeface="楷体_GB2312" pitchFamily="49" charset="-122"/>
              </a:rPr>
              <a:t>决策表</a:t>
            </a:r>
          </a:p>
        </p:txBody>
      </p:sp>
      <p:sp>
        <p:nvSpPr>
          <p:cNvPr id="114691" name="Rectangle 3"/>
          <p:cNvSpPr>
            <a:spLocks noGrp="1" noChangeArrowheads="1"/>
          </p:cNvSpPr>
          <p:nvPr>
            <p:ph idx="1"/>
          </p:nvPr>
        </p:nvSpPr>
        <p:spPr>
          <a:xfrm>
            <a:off x="900113" y="1844675"/>
            <a:ext cx="7920037" cy="4327525"/>
          </a:xfrm>
        </p:spPr>
        <p:txBody>
          <a:bodyPr/>
          <a:lstStyle/>
          <a:p>
            <a:pPr algn="just" eaLnBrk="1" hangingPunct="1">
              <a:lnSpc>
                <a:spcPct val="90000"/>
              </a:lnSpc>
              <a:spcAft>
                <a:spcPct val="20000"/>
              </a:spcAft>
            </a:pPr>
            <a:r>
              <a:rPr lang="en-US" altLang="zh-CN" sz="3600" b="1" smtClean="0">
                <a:solidFill>
                  <a:srgbClr val="000000"/>
                </a:solidFill>
                <a:latin typeface="楷体_GB2312" pitchFamily="49" charset="-122"/>
                <a:ea typeface="楷体_GB2312" pitchFamily="49" charset="-122"/>
              </a:rPr>
              <a:t>    </a:t>
            </a:r>
            <a:r>
              <a:rPr lang="zh-CN" altLang="en-US" sz="3600" b="1" smtClean="0">
                <a:solidFill>
                  <a:srgbClr val="000000"/>
                </a:solidFill>
                <a:latin typeface="楷体_GB2312" pitchFamily="49" charset="-122"/>
                <a:ea typeface="楷体_GB2312" pitchFamily="49" charset="-122"/>
              </a:rPr>
              <a:t>决策表也称判断表，也是一种表达逻辑判断的工具，它以表格的形式给出各种条件的全部组合以及在各种组合下应采取的行动。</a:t>
            </a:r>
          </a:p>
          <a:p>
            <a:pPr algn="just" eaLnBrk="1" hangingPunct="1">
              <a:lnSpc>
                <a:spcPct val="90000"/>
              </a:lnSpc>
              <a:spcAft>
                <a:spcPct val="20000"/>
              </a:spcAft>
            </a:pPr>
            <a:r>
              <a:rPr lang="zh-CN" altLang="en-US" sz="3600" b="1" smtClean="0">
                <a:latin typeface="楷体_GB2312" pitchFamily="49" charset="-122"/>
                <a:ea typeface="楷体_GB2312" pitchFamily="49" charset="-122"/>
              </a:rPr>
              <a:t>    当条件的个数较多。每一条件的取值有若干个、相应的动作也很多的情况下，使用决策表比决策树更加有效和清晰。</a:t>
            </a:r>
          </a:p>
        </p:txBody>
      </p:sp>
      <p:sp>
        <p:nvSpPr>
          <p:cNvPr id="114692"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Times New Roman" panose="02020603050405020304" pitchFamily="18" charset="0"/>
                <a:sym typeface="Wingdings 3" panose="05040102010807070707" pitchFamily="18" charset="2"/>
              </a:rPr>
              <a:t></a:t>
            </a:r>
          </a:p>
        </p:txBody>
      </p:sp>
    </p:spTree>
    <p:extLst>
      <p:ext uri="{BB962C8B-B14F-4D97-AF65-F5344CB8AC3E}">
        <p14:creationId xmlns="" xmlns:p14="http://schemas.microsoft.com/office/powerpoint/2010/main" val="70358630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331913" y="836613"/>
            <a:ext cx="2120900" cy="711200"/>
          </a:xfrm>
        </p:spPr>
        <p:txBody>
          <a:bodyPr/>
          <a:lstStyle/>
          <a:p>
            <a:pPr eaLnBrk="1" hangingPunct="1"/>
            <a:r>
              <a:rPr lang="zh-CN" altLang="en-US" b="1" dirty="0" smtClean="0">
                <a:solidFill>
                  <a:schemeClr val="tx1"/>
                </a:solidFill>
                <a:latin typeface="楷体_GB2312" pitchFamily="49" charset="-122"/>
                <a:ea typeface="楷体_GB2312" pitchFamily="49" charset="-122"/>
              </a:rPr>
              <a:t>组成</a:t>
            </a:r>
            <a:endParaRPr lang="zh-CN" altLang="en-US" dirty="0" smtClean="0">
              <a:solidFill>
                <a:schemeClr val="tx1"/>
              </a:solidFill>
            </a:endParaRPr>
          </a:p>
        </p:txBody>
      </p:sp>
      <p:sp>
        <p:nvSpPr>
          <p:cNvPr id="115715" name="Rectangle 3"/>
          <p:cNvSpPr>
            <a:spLocks noChangeArrowheads="1"/>
          </p:cNvSpPr>
          <p:nvPr/>
        </p:nvSpPr>
        <p:spPr bwMode="auto">
          <a:xfrm>
            <a:off x="7848600" y="6248400"/>
            <a:ext cx="12954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zh-CN" altLang="zh-CN" b="1">
              <a:latin typeface="Arial" panose="020B0604020202020204" pitchFamily="34" charset="0"/>
              <a:ea typeface="楷体_GB2312" pitchFamily="49" charset="-122"/>
            </a:endParaRPr>
          </a:p>
        </p:txBody>
      </p:sp>
      <p:graphicFrame>
        <p:nvGraphicFramePr>
          <p:cNvPr id="258052" name="Group 4"/>
          <p:cNvGraphicFramePr>
            <a:graphicFrameLocks noGrp="1"/>
          </p:cNvGraphicFramePr>
          <p:nvPr/>
        </p:nvGraphicFramePr>
        <p:xfrm>
          <a:off x="1258888" y="2205038"/>
          <a:ext cx="7272337" cy="2447925"/>
        </p:xfrm>
        <a:graphic>
          <a:graphicData uri="http://schemas.openxmlformats.org/drawingml/2006/table">
            <a:tbl>
              <a:tblPr/>
              <a:tblGrid>
                <a:gridCol w="3636911">
                  <a:extLst>
                    <a:ext uri="{9D8B030D-6E8A-4147-A177-3AD203B41FA5}">
                      <a16:colId xmlns="" xmlns:a16="http://schemas.microsoft.com/office/drawing/2014/main" val="20000"/>
                    </a:ext>
                  </a:extLst>
                </a:gridCol>
                <a:gridCol w="3635426">
                  <a:extLst>
                    <a:ext uri="{9D8B030D-6E8A-4147-A177-3AD203B41FA5}">
                      <a16:colId xmlns="" xmlns:a16="http://schemas.microsoft.com/office/drawing/2014/main" val="20001"/>
                    </a:ext>
                  </a:extLst>
                </a:gridCol>
              </a:tblGrid>
              <a:tr h="1301750">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zh-CN" sz="3600" b="1" i="0" u="none" strike="noStrike" cap="none" normalizeH="0" baseline="0" dirty="0" smtClean="0">
                          <a:ln>
                            <a:noFill/>
                          </a:ln>
                          <a:solidFill>
                            <a:srgbClr val="FFFF66"/>
                          </a:solidFill>
                          <a:effectLst/>
                          <a:latin typeface="Comic Sans MS" pitchFamily="66" charset="0"/>
                          <a:ea typeface="楷体_GB2312" pitchFamily="49" charset="-122"/>
                        </a:rPr>
                        <a:t>  </a:t>
                      </a:r>
                      <a:r>
                        <a:rPr kumimoji="0" lang="zh-CN" altLang="en-US" sz="3600" b="1" i="0" u="none" strike="noStrike" cap="none" normalizeH="0" baseline="0" dirty="0" smtClean="0">
                          <a:ln>
                            <a:noFill/>
                          </a:ln>
                          <a:solidFill>
                            <a:srgbClr val="CC00CC"/>
                          </a:solidFill>
                          <a:effectLst/>
                          <a:latin typeface="Comic Sans MS" pitchFamily="66" charset="0"/>
                          <a:ea typeface="楷体_GB2312" pitchFamily="49" charset="-122"/>
                        </a:rPr>
                        <a:t>条件说明</a:t>
                      </a:r>
                      <a:r>
                        <a:rPr kumimoji="0" lang="zh-CN" altLang="en-US" sz="3600" b="1" i="0" u="none" strike="noStrike" cap="none" normalizeH="0" baseline="0" dirty="0" smtClean="0">
                          <a:ln>
                            <a:noFill/>
                          </a:ln>
                          <a:solidFill>
                            <a:srgbClr val="FFFF66"/>
                          </a:solidFill>
                          <a:effectLst/>
                          <a:latin typeface="Comic Sans MS" pitchFamily="66" charset="0"/>
                          <a:ea typeface="楷体_GB2312" pitchFamily="49" charset="-122"/>
                        </a:rPr>
                        <a:t> </a:t>
                      </a:r>
                    </a:p>
                  </a:txBody>
                  <a:tcPr marL="85505" marR="855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zh-CN" sz="3600" b="1" i="0" u="none" strike="noStrike" cap="none" normalizeH="0" baseline="0" smtClean="0">
                          <a:ln>
                            <a:noFill/>
                          </a:ln>
                          <a:solidFill>
                            <a:srgbClr val="FFCCFF"/>
                          </a:solidFill>
                          <a:effectLst/>
                          <a:latin typeface="Comic Sans MS" pitchFamily="66" charset="0"/>
                          <a:ea typeface="楷体_GB2312" pitchFamily="49" charset="-122"/>
                        </a:rPr>
                        <a:t> </a:t>
                      </a:r>
                      <a:r>
                        <a:rPr kumimoji="0" lang="zh-CN" altLang="en-US" sz="3600" b="1" i="0" u="none" strike="noStrike" cap="none" normalizeH="0" baseline="0" smtClean="0">
                          <a:ln>
                            <a:noFill/>
                          </a:ln>
                          <a:solidFill>
                            <a:schemeClr val="tx1"/>
                          </a:solidFill>
                          <a:effectLst/>
                          <a:latin typeface="Comic Sans MS" pitchFamily="66" charset="0"/>
                          <a:ea typeface="楷体_GB2312" pitchFamily="49" charset="-122"/>
                        </a:rPr>
                        <a:t>条件的组合</a:t>
                      </a:r>
                    </a:p>
                  </a:txBody>
                  <a:tcPr marL="85505" marR="855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146175">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zh-CN" sz="3600" b="1" i="0" u="none" strike="noStrike" cap="none" normalizeH="0" baseline="0" smtClean="0">
                          <a:ln>
                            <a:noFill/>
                          </a:ln>
                          <a:solidFill>
                            <a:srgbClr val="99FF99"/>
                          </a:solidFill>
                          <a:effectLst/>
                          <a:latin typeface="Comic Sans MS" pitchFamily="66" charset="0"/>
                          <a:ea typeface="楷体_GB2312" pitchFamily="49" charset="-122"/>
                        </a:rPr>
                        <a:t>  </a:t>
                      </a:r>
                      <a:r>
                        <a:rPr kumimoji="0" lang="zh-CN" altLang="en-US" sz="3600" b="1" i="0" u="none" strike="noStrike" cap="none" normalizeH="0" baseline="0" smtClean="0">
                          <a:ln>
                            <a:noFill/>
                          </a:ln>
                          <a:solidFill>
                            <a:srgbClr val="000099"/>
                          </a:solidFill>
                          <a:effectLst/>
                          <a:latin typeface="Comic Sans MS" pitchFamily="66" charset="0"/>
                          <a:ea typeface="楷体_GB2312" pitchFamily="49" charset="-122"/>
                        </a:rPr>
                        <a:t>行动说明</a:t>
                      </a:r>
                    </a:p>
                  </a:txBody>
                  <a:tcPr marL="85505" marR="855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en-US" altLang="zh-CN" sz="3600" b="1" i="0" u="none" strike="noStrike" cap="none" normalizeH="0" baseline="0" dirty="0" smtClean="0">
                          <a:ln>
                            <a:noFill/>
                          </a:ln>
                          <a:solidFill>
                            <a:schemeClr val="tx2"/>
                          </a:solidFill>
                          <a:effectLst/>
                          <a:latin typeface="Comic Sans MS" pitchFamily="66" charset="0"/>
                          <a:ea typeface="楷体_GB2312" pitchFamily="49" charset="-122"/>
                        </a:rPr>
                        <a:t> </a:t>
                      </a:r>
                      <a:r>
                        <a:rPr kumimoji="0" lang="zh-CN" altLang="en-US" sz="3600" b="1" i="0" u="none" strike="noStrike" cap="none" normalizeH="0" baseline="0" dirty="0" smtClean="0">
                          <a:ln>
                            <a:noFill/>
                          </a:ln>
                          <a:solidFill>
                            <a:schemeClr val="tx2"/>
                          </a:solidFill>
                          <a:effectLst/>
                          <a:latin typeface="Comic Sans MS" pitchFamily="66" charset="0"/>
                          <a:ea typeface="楷体_GB2312" pitchFamily="49" charset="-122"/>
                        </a:rPr>
                        <a:t>采取的行动</a:t>
                      </a:r>
                    </a:p>
                  </a:txBody>
                  <a:tcPr marL="85505" marR="855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115727" name="Rectangle 15"/>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Times New Roman" panose="02020603050405020304" pitchFamily="18" charset="0"/>
                <a:sym typeface="Wingdings 3" panose="05040102010807070707" pitchFamily="18" charset="2"/>
              </a:rPr>
              <a:t></a:t>
            </a:r>
          </a:p>
        </p:txBody>
      </p:sp>
    </p:spTree>
    <p:extLst>
      <p:ext uri="{BB962C8B-B14F-4D97-AF65-F5344CB8AC3E}">
        <p14:creationId xmlns="" xmlns:p14="http://schemas.microsoft.com/office/powerpoint/2010/main" val="17770445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258888" y="981075"/>
            <a:ext cx="3959225" cy="525463"/>
          </a:xfrm>
        </p:spPr>
        <p:txBody>
          <a:bodyPr/>
          <a:lstStyle/>
          <a:p>
            <a:pPr eaLnBrk="1" hangingPunct="1"/>
            <a:r>
              <a:rPr lang="zh-CN" altLang="en-US" sz="2800" b="1" smtClean="0">
                <a:latin typeface="楷体_GB2312" pitchFamily="49" charset="-122"/>
                <a:ea typeface="楷体_GB2312" pitchFamily="49" charset="-122"/>
              </a:rPr>
              <a:t>例：折扣政策</a:t>
            </a:r>
            <a:endParaRPr lang="zh-CN" altLang="en-US" sz="2800" smtClean="0"/>
          </a:p>
        </p:txBody>
      </p:sp>
      <p:graphicFrame>
        <p:nvGraphicFramePr>
          <p:cNvPr id="117860" name="Group 100"/>
          <p:cNvGraphicFramePr>
            <a:graphicFrameLocks noGrp="1"/>
          </p:cNvGraphicFramePr>
          <p:nvPr/>
        </p:nvGraphicFramePr>
        <p:xfrm>
          <a:off x="971550" y="1628775"/>
          <a:ext cx="7956550" cy="4760912"/>
        </p:xfrm>
        <a:graphic>
          <a:graphicData uri="http://schemas.openxmlformats.org/drawingml/2006/table">
            <a:tbl>
              <a:tblPr/>
              <a:tblGrid>
                <a:gridCol w="3382963">
                  <a:extLst>
                    <a:ext uri="{9D8B030D-6E8A-4147-A177-3AD203B41FA5}">
                      <a16:colId xmlns="" xmlns:a16="http://schemas.microsoft.com/office/drawing/2014/main" val="20000"/>
                    </a:ext>
                  </a:extLst>
                </a:gridCol>
                <a:gridCol w="561975">
                  <a:extLst>
                    <a:ext uri="{9D8B030D-6E8A-4147-A177-3AD203B41FA5}">
                      <a16:colId xmlns="" xmlns:a16="http://schemas.microsoft.com/office/drawing/2014/main" val="20001"/>
                    </a:ext>
                  </a:extLst>
                </a:gridCol>
                <a:gridCol w="544512">
                  <a:extLst>
                    <a:ext uri="{9D8B030D-6E8A-4147-A177-3AD203B41FA5}">
                      <a16:colId xmlns="" xmlns:a16="http://schemas.microsoft.com/office/drawing/2014/main" val="20002"/>
                    </a:ext>
                  </a:extLst>
                </a:gridCol>
                <a:gridCol w="542925">
                  <a:extLst>
                    <a:ext uri="{9D8B030D-6E8A-4147-A177-3AD203B41FA5}">
                      <a16:colId xmlns="" xmlns:a16="http://schemas.microsoft.com/office/drawing/2014/main" val="20003"/>
                    </a:ext>
                  </a:extLst>
                </a:gridCol>
                <a:gridCol w="612775">
                  <a:extLst>
                    <a:ext uri="{9D8B030D-6E8A-4147-A177-3AD203B41FA5}">
                      <a16:colId xmlns="" xmlns:a16="http://schemas.microsoft.com/office/drawing/2014/main" val="20004"/>
                    </a:ext>
                  </a:extLst>
                </a:gridCol>
                <a:gridCol w="544513">
                  <a:extLst>
                    <a:ext uri="{9D8B030D-6E8A-4147-A177-3AD203B41FA5}">
                      <a16:colId xmlns="" xmlns:a16="http://schemas.microsoft.com/office/drawing/2014/main" val="20005"/>
                    </a:ext>
                  </a:extLst>
                </a:gridCol>
                <a:gridCol w="542925">
                  <a:extLst>
                    <a:ext uri="{9D8B030D-6E8A-4147-A177-3AD203B41FA5}">
                      <a16:colId xmlns="" xmlns:a16="http://schemas.microsoft.com/office/drawing/2014/main" val="20006"/>
                    </a:ext>
                  </a:extLst>
                </a:gridCol>
                <a:gridCol w="612775">
                  <a:extLst>
                    <a:ext uri="{9D8B030D-6E8A-4147-A177-3AD203B41FA5}">
                      <a16:colId xmlns="" xmlns:a16="http://schemas.microsoft.com/office/drawing/2014/main" val="20007"/>
                    </a:ext>
                  </a:extLst>
                </a:gridCol>
                <a:gridCol w="611187">
                  <a:extLst>
                    <a:ext uri="{9D8B030D-6E8A-4147-A177-3AD203B41FA5}">
                      <a16:colId xmlns="" xmlns:a16="http://schemas.microsoft.com/office/drawing/2014/main" val="20008"/>
                    </a:ext>
                  </a:extLst>
                </a:gridCol>
              </a:tblGrid>
              <a:tr h="590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Comic Sans MS" pitchFamily="66" charset="0"/>
                        <a:ea typeface="宋体" pitchFamily="2" charset="-122"/>
                      </a:endParaRPr>
                    </a:p>
                  </a:txBody>
                  <a:tcPr marT="45723" marB="45723" horzOverflow="overflow">
                    <a:lnL w="28575" cap="flat" cmpd="sng" algn="ctr">
                      <a:solidFill>
                        <a:schemeClr val="tx1"/>
                      </a:solidFill>
                      <a:prstDash val="solid"/>
                      <a:round/>
                      <a:headEnd type="none" w="med" len="med"/>
                      <a:tailEnd type="none" w="med" len="med"/>
                    </a:lnL>
                    <a:lnR w="76200" cap="flat" cmpd="sng" algn="ctr">
                      <a:solidFill>
                        <a:srgbClr val="9966FF"/>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楷体_GB2312" pitchFamily="49" charset="-122"/>
                          <a:ea typeface="楷体_GB2312" pitchFamily="49" charset="-122"/>
                        </a:rPr>
                        <a:t>1</a:t>
                      </a:r>
                    </a:p>
                  </a:txBody>
                  <a:tcPr marT="45723" marB="45723" horzOverflow="overflow">
                    <a:lnL w="76200" cap="flat" cmpd="sng" algn="ctr">
                      <a:solidFill>
                        <a:srgbClr val="9966FF"/>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楷体_GB2312" pitchFamily="49" charset="-122"/>
                          <a:ea typeface="楷体_GB2312" pitchFamily="49" charset="-122"/>
                        </a:rPr>
                        <a:t>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楷体_GB2312" pitchFamily="49" charset="-122"/>
                          <a:ea typeface="楷体_GB2312" pitchFamily="49" charset="-122"/>
                        </a:rPr>
                        <a:t>3</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楷体_GB2312" pitchFamily="49" charset="-122"/>
                          <a:ea typeface="楷体_GB2312" pitchFamily="49"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楷体_GB2312" pitchFamily="49" charset="-122"/>
                          <a:ea typeface="楷体_GB2312" pitchFamily="49" charset="-122"/>
                        </a:rPr>
                        <a:t>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楷体_GB2312" pitchFamily="49" charset="-122"/>
                          <a:ea typeface="楷体_GB2312" pitchFamily="49" charset="-122"/>
                        </a:rPr>
                        <a:t>6</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楷体_GB2312" pitchFamily="49" charset="-122"/>
                          <a:ea typeface="楷体_GB2312" pitchFamily="49" charset="-122"/>
                        </a:rPr>
                        <a:t>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楷体_GB2312" pitchFamily="49" charset="-122"/>
                          <a:ea typeface="楷体_GB2312" pitchFamily="49" charset="-122"/>
                        </a:rPr>
                        <a:t>8</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890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CC00CC"/>
                          </a:solidFill>
                          <a:effectLst/>
                          <a:latin typeface="楷体_GB2312" pitchFamily="49" charset="-122"/>
                          <a:ea typeface="楷体_GB2312" pitchFamily="49" charset="-122"/>
                        </a:rPr>
                        <a:t>C1:</a:t>
                      </a:r>
                      <a:r>
                        <a:rPr kumimoji="0" lang="zh-CN" altLang="en-US" sz="2400" b="1" i="0" u="none" strike="noStrike" cap="none" normalizeH="0" baseline="0" smtClean="0">
                          <a:ln>
                            <a:noFill/>
                          </a:ln>
                          <a:solidFill>
                            <a:srgbClr val="CC00CC"/>
                          </a:solidFill>
                          <a:effectLst/>
                          <a:latin typeface="楷体_GB2312" pitchFamily="49" charset="-122"/>
                          <a:ea typeface="楷体_GB2312" pitchFamily="49" charset="-122"/>
                        </a:rPr>
                        <a:t>交易额</a:t>
                      </a:r>
                      <a:r>
                        <a:rPr kumimoji="0" lang="en-US" altLang="zh-CN" sz="2400" b="1" i="0" u="none" strike="noStrike" cap="none" normalizeH="0" baseline="0" smtClean="0">
                          <a:ln>
                            <a:noFill/>
                          </a:ln>
                          <a:solidFill>
                            <a:srgbClr val="CC00CC"/>
                          </a:solidFill>
                          <a:effectLst/>
                          <a:latin typeface="楷体_GB2312" pitchFamily="49" charset="-122"/>
                          <a:ea typeface="楷体_GB2312" pitchFamily="49" charset="-122"/>
                        </a:rPr>
                        <a:t>&gt;=4</a:t>
                      </a:r>
                      <a:r>
                        <a:rPr kumimoji="0" lang="zh-CN" altLang="en-US" sz="2400" b="1" i="0" u="none" strike="noStrike" cap="none" normalizeH="0" baseline="0" smtClean="0">
                          <a:ln>
                            <a:noFill/>
                          </a:ln>
                          <a:solidFill>
                            <a:srgbClr val="CC00CC"/>
                          </a:solidFill>
                          <a:effectLst/>
                          <a:latin typeface="楷体_GB2312" pitchFamily="49" charset="-122"/>
                          <a:ea typeface="楷体_GB2312" pitchFamily="49" charset="-122"/>
                        </a:rPr>
                        <a:t>万</a:t>
                      </a:r>
                    </a:p>
                  </a:txBody>
                  <a:tcPr marT="45723" marB="45723" horzOverflow="overflow">
                    <a:lnL w="28575" cap="flat" cmpd="sng" algn="ctr">
                      <a:solidFill>
                        <a:schemeClr val="tx1"/>
                      </a:solidFill>
                      <a:prstDash val="solid"/>
                      <a:round/>
                      <a:headEnd type="none" w="med" len="med"/>
                      <a:tailEnd type="none" w="med" len="med"/>
                    </a:lnL>
                    <a:lnR w="76200" cap="flat" cmpd="sng" algn="ctr">
                      <a:solidFill>
                        <a:srgbClr val="9966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marT="45723" marB="45723" horzOverflow="overflow">
                    <a:lnL w="76200" cap="flat" cmpd="sng" algn="ctr">
                      <a:solidFill>
                        <a:srgbClr val="9966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N</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6413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CC00CC"/>
                          </a:solidFill>
                          <a:effectLst/>
                          <a:latin typeface="楷体_GB2312" pitchFamily="49" charset="-122"/>
                          <a:ea typeface="楷体_GB2312" pitchFamily="49" charset="-122"/>
                        </a:rPr>
                        <a:t>C2:</a:t>
                      </a:r>
                      <a:r>
                        <a:rPr kumimoji="0" lang="zh-CN" altLang="en-US" sz="2400" b="1" i="0" u="none" strike="noStrike" cap="none" normalizeH="0" baseline="0" smtClean="0">
                          <a:ln>
                            <a:noFill/>
                          </a:ln>
                          <a:solidFill>
                            <a:srgbClr val="CC00CC"/>
                          </a:solidFill>
                          <a:effectLst/>
                          <a:latin typeface="楷体_GB2312" pitchFamily="49" charset="-122"/>
                          <a:ea typeface="楷体_GB2312" pitchFamily="49" charset="-122"/>
                        </a:rPr>
                        <a:t>最近</a:t>
                      </a:r>
                      <a:r>
                        <a:rPr kumimoji="0" lang="en-US" altLang="zh-CN" sz="2400" b="1" i="0" u="none" strike="noStrike" cap="none" normalizeH="0" baseline="0" smtClean="0">
                          <a:ln>
                            <a:noFill/>
                          </a:ln>
                          <a:solidFill>
                            <a:srgbClr val="CC00CC"/>
                          </a:solidFill>
                          <a:effectLst/>
                          <a:latin typeface="楷体_GB2312" pitchFamily="49" charset="-122"/>
                          <a:ea typeface="楷体_GB2312" pitchFamily="49" charset="-122"/>
                        </a:rPr>
                        <a:t>3</a:t>
                      </a:r>
                      <a:r>
                        <a:rPr kumimoji="0" lang="zh-CN" altLang="en-US" sz="2400" b="1" i="0" u="none" strike="noStrike" cap="none" normalizeH="0" baseline="0" smtClean="0">
                          <a:ln>
                            <a:noFill/>
                          </a:ln>
                          <a:solidFill>
                            <a:srgbClr val="CC00CC"/>
                          </a:solidFill>
                          <a:effectLst/>
                          <a:latin typeface="楷体_GB2312" pitchFamily="49" charset="-122"/>
                          <a:ea typeface="楷体_GB2312" pitchFamily="49" charset="-122"/>
                        </a:rPr>
                        <a:t>个月无拖欠</a:t>
                      </a:r>
                    </a:p>
                  </a:txBody>
                  <a:tcPr marT="45723" marB="45723" horzOverflow="overflow">
                    <a:lnL w="28575" cap="flat" cmpd="sng" algn="ctr">
                      <a:solidFill>
                        <a:schemeClr val="tx1"/>
                      </a:solidFill>
                      <a:prstDash val="solid"/>
                      <a:round/>
                      <a:headEnd type="none" w="med" len="med"/>
                      <a:tailEnd type="none" w="med" len="med"/>
                    </a:lnL>
                    <a:lnR w="76200" cap="flat" cmpd="sng" algn="ctr">
                      <a:solidFill>
                        <a:srgbClr val="9966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marT="45723" marB="45723" horzOverflow="overflow">
                    <a:lnL w="76200" cap="flat" cmpd="sng" algn="ctr">
                      <a:solidFill>
                        <a:srgbClr val="9966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791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CC00CC"/>
                          </a:solidFill>
                          <a:effectLst/>
                          <a:latin typeface="楷体_GB2312" pitchFamily="49" charset="-122"/>
                          <a:ea typeface="楷体_GB2312" pitchFamily="49" charset="-122"/>
                        </a:rPr>
                        <a:t>C3:</a:t>
                      </a:r>
                      <a:r>
                        <a:rPr kumimoji="0" lang="zh-CN" altLang="en-US" sz="2400" b="1" i="0" u="none" strike="noStrike" cap="none" normalizeH="0" baseline="0" smtClean="0">
                          <a:ln>
                            <a:noFill/>
                          </a:ln>
                          <a:solidFill>
                            <a:srgbClr val="CC00CC"/>
                          </a:solidFill>
                          <a:effectLst/>
                          <a:latin typeface="楷体_GB2312" pitchFamily="49" charset="-122"/>
                          <a:ea typeface="楷体_GB2312" pitchFamily="49" charset="-122"/>
                        </a:rPr>
                        <a:t>与本公司交易</a:t>
                      </a:r>
                      <a:r>
                        <a:rPr kumimoji="0" lang="en-US" altLang="zh-CN" sz="2400" b="1" i="0" u="none" strike="noStrike" cap="none" normalizeH="0" baseline="0" smtClean="0">
                          <a:ln>
                            <a:noFill/>
                          </a:ln>
                          <a:solidFill>
                            <a:srgbClr val="CC00CC"/>
                          </a:solidFill>
                          <a:effectLst/>
                          <a:latin typeface="楷体_GB2312" pitchFamily="49" charset="-122"/>
                          <a:ea typeface="楷体_GB2312" pitchFamily="49" charset="-122"/>
                        </a:rPr>
                        <a:t>&gt;=5</a:t>
                      </a:r>
                      <a:r>
                        <a:rPr kumimoji="0" lang="zh-CN" altLang="en-US" sz="2400" b="1" i="0" u="none" strike="noStrike" cap="none" normalizeH="0" baseline="0" smtClean="0">
                          <a:ln>
                            <a:noFill/>
                          </a:ln>
                          <a:solidFill>
                            <a:srgbClr val="CC00CC"/>
                          </a:solidFill>
                          <a:effectLst/>
                          <a:latin typeface="楷体_GB2312" pitchFamily="49" charset="-122"/>
                          <a:ea typeface="楷体_GB2312" pitchFamily="49" charset="-122"/>
                        </a:rPr>
                        <a:t>年</a:t>
                      </a:r>
                    </a:p>
                  </a:txBody>
                  <a:tcPr marT="45723" marB="45723" horzOverflow="overflow">
                    <a:lnL w="28575" cap="flat" cmpd="sng" algn="ctr">
                      <a:solidFill>
                        <a:schemeClr val="tx1"/>
                      </a:solidFill>
                      <a:prstDash val="solid"/>
                      <a:round/>
                      <a:headEnd type="none" w="med" len="med"/>
                      <a:tailEnd type="none" w="med" len="med"/>
                    </a:lnL>
                    <a:lnR w="76200" cap="flat" cmpd="sng" algn="ctr">
                      <a:solidFill>
                        <a:srgbClr val="9966FF"/>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9966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marT="45723" marB="45723" horzOverflow="overflow">
                    <a:lnL w="76200" cap="flat" cmpd="sng" algn="ctr">
                      <a:solidFill>
                        <a:srgbClr val="9966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9966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9966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9966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9966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9966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9966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9966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9966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890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99"/>
                          </a:solidFill>
                          <a:effectLst/>
                          <a:latin typeface="楷体_GB2312" pitchFamily="49" charset="-122"/>
                          <a:ea typeface="楷体_GB2312" pitchFamily="49" charset="-122"/>
                        </a:rPr>
                        <a:t>A1:</a:t>
                      </a:r>
                      <a:r>
                        <a:rPr kumimoji="0" lang="zh-CN" altLang="en-US" sz="2400" b="1" i="0" u="none" strike="noStrike" cap="none" normalizeH="0" baseline="0" smtClean="0">
                          <a:ln>
                            <a:noFill/>
                          </a:ln>
                          <a:solidFill>
                            <a:srgbClr val="000099"/>
                          </a:solidFill>
                          <a:effectLst/>
                          <a:latin typeface="楷体_GB2312" pitchFamily="49" charset="-122"/>
                          <a:ea typeface="楷体_GB2312" pitchFamily="49" charset="-122"/>
                        </a:rPr>
                        <a:t>折扣率</a:t>
                      </a:r>
                      <a:r>
                        <a:rPr kumimoji="0" lang="en-US" altLang="zh-CN" sz="2400" b="1" i="0" u="none" strike="noStrike" cap="none" normalizeH="0" baseline="0" smtClean="0">
                          <a:ln>
                            <a:noFill/>
                          </a:ln>
                          <a:solidFill>
                            <a:srgbClr val="000099"/>
                          </a:solidFill>
                          <a:effectLst/>
                          <a:latin typeface="楷体_GB2312" pitchFamily="49" charset="-122"/>
                          <a:ea typeface="楷体_GB2312" pitchFamily="49" charset="-122"/>
                        </a:rPr>
                        <a:t>10%</a:t>
                      </a:r>
                    </a:p>
                  </a:txBody>
                  <a:tcPr marT="45723" marB="45723" horzOverflow="overflow">
                    <a:lnL w="28575" cap="flat" cmpd="sng" algn="ctr">
                      <a:solidFill>
                        <a:schemeClr val="tx1"/>
                      </a:solidFill>
                      <a:prstDash val="solid"/>
                      <a:round/>
                      <a:headEnd type="none" w="med" len="med"/>
                      <a:tailEnd type="none" w="med" len="med"/>
                    </a:lnL>
                    <a:lnR w="76200" cap="flat" cmpd="sng" algn="ctr">
                      <a:solidFill>
                        <a:srgbClr val="9966FF"/>
                      </a:solidFill>
                      <a:prstDash val="solid"/>
                      <a:round/>
                      <a:headEnd type="none" w="med" len="med"/>
                      <a:tailEnd type="none" w="med" len="med"/>
                    </a:lnR>
                    <a:lnT w="76200" cap="flat" cmpd="sng" algn="ctr">
                      <a:solidFill>
                        <a:srgbClr val="9966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2"/>
                          </a:solidFill>
                          <a:effectLst/>
                          <a:latin typeface="楷体_GB2312" pitchFamily="49" charset="-122"/>
                          <a:ea typeface="楷体_GB2312" pitchFamily="49" charset="-122"/>
                        </a:rPr>
                        <a:t>√</a:t>
                      </a:r>
                    </a:p>
                  </a:txBody>
                  <a:tcPr marT="45723" marB="45723" horzOverflow="overflow">
                    <a:lnL w="76200" cap="flat" cmpd="sng" algn="ctr">
                      <a:solidFill>
                        <a:srgbClr val="9966FF"/>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9966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2"/>
                          </a:solidFill>
                          <a:effectLst/>
                          <a:latin typeface="楷体_GB2312" pitchFamily="49" charset="-122"/>
                          <a:ea typeface="楷体_GB2312" pitchFamily="49" charset="-12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9966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9966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9966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9966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9966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9966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rgbClr val="9966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5921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99"/>
                          </a:solidFill>
                          <a:effectLst/>
                          <a:latin typeface="楷体_GB2312" pitchFamily="49" charset="-122"/>
                          <a:ea typeface="楷体_GB2312" pitchFamily="49" charset="-122"/>
                        </a:rPr>
                        <a:t>A2:</a:t>
                      </a:r>
                      <a:r>
                        <a:rPr kumimoji="0" lang="zh-CN" altLang="en-US" sz="2400" b="1" i="0" u="none" strike="noStrike" cap="none" normalizeH="0" baseline="0" smtClean="0">
                          <a:ln>
                            <a:noFill/>
                          </a:ln>
                          <a:solidFill>
                            <a:srgbClr val="000099"/>
                          </a:solidFill>
                          <a:effectLst/>
                          <a:latin typeface="楷体_GB2312" pitchFamily="49" charset="-122"/>
                          <a:ea typeface="楷体_GB2312" pitchFamily="49" charset="-122"/>
                        </a:rPr>
                        <a:t>折扣率</a:t>
                      </a:r>
                      <a:r>
                        <a:rPr kumimoji="0" lang="en-US" altLang="zh-CN" sz="2400" b="1" i="0" u="none" strike="noStrike" cap="none" normalizeH="0" baseline="0" smtClean="0">
                          <a:ln>
                            <a:noFill/>
                          </a:ln>
                          <a:solidFill>
                            <a:srgbClr val="000099"/>
                          </a:solidFill>
                          <a:effectLst/>
                          <a:latin typeface="楷体_GB2312" pitchFamily="49" charset="-122"/>
                          <a:ea typeface="楷体_GB2312" pitchFamily="49" charset="-122"/>
                        </a:rPr>
                        <a:t>5%</a:t>
                      </a:r>
                    </a:p>
                  </a:txBody>
                  <a:tcPr marT="45723" marB="45723" horzOverflow="overflow">
                    <a:lnL w="28575" cap="flat" cmpd="sng" algn="ctr">
                      <a:solidFill>
                        <a:schemeClr val="tx1"/>
                      </a:solidFill>
                      <a:prstDash val="solid"/>
                      <a:round/>
                      <a:headEnd type="none" w="med" len="med"/>
                      <a:tailEnd type="none" w="med" len="med"/>
                    </a:lnL>
                    <a:lnR w="76200" cap="flat" cmpd="sng" algn="ctr">
                      <a:solidFill>
                        <a:srgbClr val="9966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76200" cap="flat" cmpd="sng" algn="ctr">
                      <a:solidFill>
                        <a:srgbClr val="9966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2"/>
                          </a:solidFill>
                          <a:effectLst/>
                          <a:latin typeface="楷体_GB2312" pitchFamily="49" charset="-122"/>
                          <a:ea typeface="楷体_GB2312" pitchFamily="49" charset="-12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5890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99"/>
                          </a:solidFill>
                          <a:effectLst/>
                          <a:latin typeface="楷体_GB2312" pitchFamily="49" charset="-122"/>
                          <a:ea typeface="楷体_GB2312" pitchFamily="49" charset="-122"/>
                        </a:rPr>
                        <a:t>A3:</a:t>
                      </a:r>
                      <a:r>
                        <a:rPr kumimoji="0" lang="zh-CN" altLang="en-US" sz="2400" b="1" i="0" u="none" strike="noStrike" cap="none" normalizeH="0" baseline="0" smtClean="0">
                          <a:ln>
                            <a:noFill/>
                          </a:ln>
                          <a:solidFill>
                            <a:srgbClr val="000099"/>
                          </a:solidFill>
                          <a:effectLst/>
                          <a:latin typeface="楷体_GB2312" pitchFamily="49" charset="-122"/>
                          <a:ea typeface="楷体_GB2312" pitchFamily="49" charset="-122"/>
                        </a:rPr>
                        <a:t>折扣率</a:t>
                      </a:r>
                      <a:r>
                        <a:rPr kumimoji="0" lang="en-US" altLang="zh-CN" sz="2400" b="1" i="0" u="none" strike="noStrike" cap="none" normalizeH="0" baseline="0" smtClean="0">
                          <a:ln>
                            <a:noFill/>
                          </a:ln>
                          <a:solidFill>
                            <a:srgbClr val="000099"/>
                          </a:solidFill>
                          <a:effectLst/>
                          <a:latin typeface="楷体_GB2312" pitchFamily="49" charset="-122"/>
                          <a:ea typeface="楷体_GB2312" pitchFamily="49" charset="-122"/>
                        </a:rPr>
                        <a:t>2%</a:t>
                      </a:r>
                    </a:p>
                  </a:txBody>
                  <a:tcPr marT="45723" marB="45723" horzOverflow="overflow">
                    <a:lnL w="28575" cap="flat" cmpd="sng" algn="ctr">
                      <a:solidFill>
                        <a:schemeClr val="tx1"/>
                      </a:solidFill>
                      <a:prstDash val="solid"/>
                      <a:round/>
                      <a:headEnd type="none" w="med" len="med"/>
                      <a:tailEnd type="none" w="med" len="med"/>
                    </a:lnL>
                    <a:lnR w="76200" cap="flat" cmpd="sng" algn="ctr">
                      <a:solidFill>
                        <a:srgbClr val="9966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76200" cap="flat" cmpd="sng" algn="ctr">
                      <a:solidFill>
                        <a:srgbClr val="9966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2"/>
                          </a:solidFill>
                          <a:effectLst/>
                          <a:latin typeface="楷体_GB2312" pitchFamily="49" charset="-122"/>
                          <a:ea typeface="楷体_GB2312" pitchFamily="49" charset="-12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59058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99"/>
                          </a:solidFill>
                          <a:effectLst/>
                          <a:latin typeface="楷体_GB2312" pitchFamily="49" charset="-122"/>
                          <a:ea typeface="楷体_GB2312" pitchFamily="49" charset="-122"/>
                        </a:rPr>
                        <a:t>A4:</a:t>
                      </a:r>
                      <a:r>
                        <a:rPr kumimoji="0" lang="zh-CN" altLang="en-US" sz="2400" b="1" i="0" u="none" strike="noStrike" cap="none" normalizeH="0" baseline="0" smtClean="0">
                          <a:ln>
                            <a:noFill/>
                          </a:ln>
                          <a:solidFill>
                            <a:srgbClr val="000099"/>
                          </a:solidFill>
                          <a:effectLst/>
                          <a:latin typeface="楷体_GB2312" pitchFamily="49" charset="-122"/>
                          <a:ea typeface="楷体_GB2312" pitchFamily="49" charset="-122"/>
                        </a:rPr>
                        <a:t>无折扣</a:t>
                      </a:r>
                    </a:p>
                  </a:txBody>
                  <a:tcPr marT="45723" marB="45723" horzOverflow="overflow">
                    <a:lnL w="28575" cap="flat" cmpd="sng" algn="ctr">
                      <a:solidFill>
                        <a:schemeClr val="tx1"/>
                      </a:solidFill>
                      <a:prstDash val="solid"/>
                      <a:round/>
                      <a:headEnd type="none" w="med" len="med"/>
                      <a:tailEnd type="none" w="med" len="med"/>
                    </a:lnL>
                    <a:lnR w="76200" cap="flat" cmpd="sng" algn="ctr">
                      <a:solidFill>
                        <a:srgbClr val="9966FF"/>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76200" cap="flat" cmpd="sng" algn="ctr">
                      <a:solidFill>
                        <a:srgbClr val="9966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2"/>
                          </a:solidFill>
                          <a:effectLst/>
                          <a:latin typeface="楷体_GB2312" pitchFamily="49" charset="-122"/>
                          <a:ea typeface="楷体_GB2312" pitchFamily="49" charset="-12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2"/>
                          </a:solidFill>
                          <a:effectLst/>
                          <a:latin typeface="楷体_GB2312" pitchFamily="49" charset="-122"/>
                          <a:ea typeface="楷体_GB2312" pitchFamily="49" charset="-12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2"/>
                          </a:solidFill>
                          <a:effectLst/>
                          <a:latin typeface="楷体_GB2312" pitchFamily="49" charset="-122"/>
                          <a:ea typeface="楷体_GB2312" pitchFamily="49" charset="-122"/>
                        </a:rPr>
                        <a:t>√</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2"/>
                          </a:solidFill>
                          <a:effectLst/>
                          <a:latin typeface="楷体_GB2312" pitchFamily="49" charset="-122"/>
                          <a:ea typeface="楷体_GB2312" pitchFamily="49" charset="-122"/>
                        </a:rPr>
                        <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bl>
          </a:graphicData>
        </a:graphic>
      </p:graphicFrame>
      <p:sp>
        <p:nvSpPr>
          <p:cNvPr id="116831" name="Line 95"/>
          <p:cNvSpPr>
            <a:spLocks noChangeShapeType="1"/>
          </p:cNvSpPr>
          <p:nvPr/>
        </p:nvSpPr>
        <p:spPr bwMode="auto">
          <a:xfrm>
            <a:off x="1042988" y="1628775"/>
            <a:ext cx="3311525" cy="5762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16832" name="Rectangle 96"/>
          <p:cNvSpPr>
            <a:spLocks noChangeArrowheads="1"/>
          </p:cNvSpPr>
          <p:nvPr/>
        </p:nvSpPr>
        <p:spPr bwMode="auto">
          <a:xfrm>
            <a:off x="971550" y="1773238"/>
            <a:ext cx="1600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FF3300"/>
                </a:solidFill>
                <a:latin typeface="Arial" panose="020B0604020202020204" pitchFamily="34" charset="0"/>
                <a:ea typeface="楷体_GB2312" pitchFamily="49" charset="-122"/>
              </a:rPr>
              <a:t>条件和行动</a:t>
            </a:r>
          </a:p>
        </p:txBody>
      </p:sp>
      <p:sp>
        <p:nvSpPr>
          <p:cNvPr id="116833" name="Rectangle 97"/>
          <p:cNvSpPr>
            <a:spLocks noChangeArrowheads="1"/>
          </p:cNvSpPr>
          <p:nvPr/>
        </p:nvSpPr>
        <p:spPr bwMode="auto">
          <a:xfrm>
            <a:off x="2411413" y="1628775"/>
            <a:ext cx="1770062" cy="287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FF3300"/>
                </a:solidFill>
                <a:latin typeface="Arial" panose="020B0604020202020204" pitchFamily="34" charset="0"/>
                <a:ea typeface="楷体_GB2312" pitchFamily="49" charset="-122"/>
              </a:rPr>
              <a:t>各种条件组合</a:t>
            </a:r>
          </a:p>
        </p:txBody>
      </p:sp>
      <p:sp>
        <p:nvSpPr>
          <p:cNvPr id="116834" name="Rectangle 98"/>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Times New Roman" panose="02020603050405020304" pitchFamily="18" charset="0"/>
                <a:sym typeface="Wingdings 3" panose="05040102010807070707" pitchFamily="18" charset="2"/>
              </a:rPr>
              <a:t></a:t>
            </a:r>
          </a:p>
        </p:txBody>
      </p:sp>
    </p:spTree>
    <p:extLst>
      <p:ext uri="{BB962C8B-B14F-4D97-AF65-F5344CB8AC3E}">
        <p14:creationId xmlns="" xmlns:p14="http://schemas.microsoft.com/office/powerpoint/2010/main" val="10590549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971550" y="620713"/>
            <a:ext cx="6118225" cy="884237"/>
          </a:xfrm>
        </p:spPr>
        <p:txBody>
          <a:bodyPr/>
          <a:lstStyle/>
          <a:p>
            <a:pPr eaLnBrk="1" hangingPunct="1"/>
            <a:r>
              <a:rPr lang="zh-CN" altLang="en-US" sz="2800" b="1" dirty="0" smtClean="0">
                <a:solidFill>
                  <a:schemeClr val="tx1"/>
                </a:solidFill>
                <a:latin typeface="楷体_GB2312" pitchFamily="49" charset="-122"/>
                <a:ea typeface="楷体_GB2312" pitchFamily="49" charset="-122"/>
              </a:rPr>
              <a:t>例：折扣政策</a:t>
            </a:r>
            <a:endParaRPr lang="zh-CN" altLang="en-US" sz="2800" dirty="0" smtClean="0">
              <a:solidFill>
                <a:schemeClr val="tx1"/>
              </a:solidFill>
            </a:endParaRPr>
          </a:p>
        </p:txBody>
      </p:sp>
      <p:graphicFrame>
        <p:nvGraphicFramePr>
          <p:cNvPr id="260099" name="Group 3"/>
          <p:cNvGraphicFramePr>
            <a:graphicFrameLocks noGrp="1"/>
          </p:cNvGraphicFramePr>
          <p:nvPr/>
        </p:nvGraphicFramePr>
        <p:xfrm>
          <a:off x="1187450" y="1700213"/>
          <a:ext cx="7239000" cy="4822828"/>
        </p:xfrm>
        <a:graphic>
          <a:graphicData uri="http://schemas.openxmlformats.org/drawingml/2006/table">
            <a:tbl>
              <a:tblPr/>
              <a:tblGrid>
                <a:gridCol w="3581400">
                  <a:extLst>
                    <a:ext uri="{9D8B030D-6E8A-4147-A177-3AD203B41FA5}">
                      <a16:colId xmlns="" xmlns:a16="http://schemas.microsoft.com/office/drawing/2014/main" val="20000"/>
                    </a:ext>
                  </a:extLst>
                </a:gridCol>
                <a:gridCol w="762000">
                  <a:extLst>
                    <a:ext uri="{9D8B030D-6E8A-4147-A177-3AD203B41FA5}">
                      <a16:colId xmlns="" xmlns:a16="http://schemas.microsoft.com/office/drawing/2014/main" val="20001"/>
                    </a:ext>
                  </a:extLst>
                </a:gridCol>
                <a:gridCol w="762000">
                  <a:extLst>
                    <a:ext uri="{9D8B030D-6E8A-4147-A177-3AD203B41FA5}">
                      <a16:colId xmlns="" xmlns:a16="http://schemas.microsoft.com/office/drawing/2014/main" val="20002"/>
                    </a:ext>
                  </a:extLst>
                </a:gridCol>
                <a:gridCol w="685800">
                  <a:extLst>
                    <a:ext uri="{9D8B030D-6E8A-4147-A177-3AD203B41FA5}">
                      <a16:colId xmlns="" xmlns:a16="http://schemas.microsoft.com/office/drawing/2014/main" val="20003"/>
                    </a:ext>
                  </a:extLst>
                </a:gridCol>
                <a:gridCol w="762000">
                  <a:extLst>
                    <a:ext uri="{9D8B030D-6E8A-4147-A177-3AD203B41FA5}">
                      <a16:colId xmlns="" xmlns:a16="http://schemas.microsoft.com/office/drawing/2014/main" val="20004"/>
                    </a:ext>
                  </a:extLst>
                </a:gridCol>
                <a:gridCol w="685800">
                  <a:extLst>
                    <a:ext uri="{9D8B030D-6E8A-4147-A177-3AD203B41FA5}">
                      <a16:colId xmlns="" xmlns:a16="http://schemas.microsoft.com/office/drawing/2014/main" val="20005"/>
                    </a:ext>
                  </a:extLst>
                </a:gridCol>
              </a:tblGrid>
              <a:tr h="598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Comic Sans MS" pitchFamily="66" charset="0"/>
                        <a:ea typeface="宋体" pitchFamily="2" charset="-122"/>
                      </a:endParaRPr>
                    </a:p>
                  </a:txBody>
                  <a:tcPr horzOverflow="overflow">
                    <a:lnL w="28575" cap="flat" cmpd="sng" algn="ctr">
                      <a:solidFill>
                        <a:schemeClr val="tx1"/>
                      </a:solidFill>
                      <a:prstDash val="solid"/>
                      <a:round/>
                      <a:headEnd type="none" w="med" len="med"/>
                      <a:tailEnd type="none" w="med" len="med"/>
                    </a:lnL>
                    <a:lnR w="76200" cap="flat" cmpd="sng" algn="ctr">
                      <a:solidFill>
                        <a:srgbClr val="9966FF"/>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楷体_GB2312" pitchFamily="49" charset="-122"/>
                          <a:ea typeface="楷体_GB2312" pitchFamily="49" charset="-122"/>
                        </a:rPr>
                        <a:t>1</a:t>
                      </a:r>
                    </a:p>
                  </a:txBody>
                  <a:tcPr horzOverflow="overflow">
                    <a:lnL w="76200" cap="flat" cmpd="sng" algn="ctr">
                      <a:solidFill>
                        <a:srgbClr val="9966FF"/>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楷体_GB2312" pitchFamily="49" charset="-122"/>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楷体_GB2312" pitchFamily="49" charset="-122"/>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楷体_GB2312" pitchFamily="49" charset="-122"/>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rgbClr val="FF3300"/>
                          </a:solidFill>
                          <a:effectLst/>
                          <a:latin typeface="楷体_GB2312" pitchFamily="49" charset="-122"/>
                          <a:ea typeface="楷体_GB2312" pitchFamily="49"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98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CC00CC"/>
                          </a:solidFill>
                          <a:effectLst/>
                          <a:latin typeface="楷体_GB2312" pitchFamily="49" charset="-122"/>
                          <a:ea typeface="楷体_GB2312" pitchFamily="49" charset="-122"/>
                        </a:rPr>
                        <a:t>C1:</a:t>
                      </a:r>
                      <a:r>
                        <a:rPr kumimoji="0" lang="zh-CN" altLang="en-US" sz="2400" b="1" i="0" u="none" strike="noStrike" cap="none" normalizeH="0" baseline="0" smtClean="0">
                          <a:ln>
                            <a:noFill/>
                          </a:ln>
                          <a:solidFill>
                            <a:srgbClr val="CC00CC"/>
                          </a:solidFill>
                          <a:effectLst/>
                          <a:latin typeface="楷体_GB2312" pitchFamily="49" charset="-122"/>
                          <a:ea typeface="楷体_GB2312" pitchFamily="49" charset="-122"/>
                        </a:rPr>
                        <a:t>交易额</a:t>
                      </a:r>
                      <a:r>
                        <a:rPr kumimoji="0" lang="en-US" altLang="zh-CN" sz="2400" b="1" i="0" u="none" strike="noStrike" cap="none" normalizeH="0" baseline="0" smtClean="0">
                          <a:ln>
                            <a:noFill/>
                          </a:ln>
                          <a:solidFill>
                            <a:srgbClr val="CC00CC"/>
                          </a:solidFill>
                          <a:effectLst/>
                          <a:latin typeface="楷体_GB2312" pitchFamily="49" charset="-122"/>
                          <a:ea typeface="楷体_GB2312" pitchFamily="49" charset="-122"/>
                        </a:rPr>
                        <a:t>&gt;=4</a:t>
                      </a:r>
                      <a:r>
                        <a:rPr kumimoji="0" lang="zh-CN" altLang="en-US" sz="2400" b="1" i="0" u="none" strike="noStrike" cap="none" normalizeH="0" baseline="0" smtClean="0">
                          <a:ln>
                            <a:noFill/>
                          </a:ln>
                          <a:solidFill>
                            <a:srgbClr val="CC00CC"/>
                          </a:solidFill>
                          <a:effectLst/>
                          <a:latin typeface="楷体_GB2312" pitchFamily="49" charset="-122"/>
                          <a:ea typeface="楷体_GB2312" pitchFamily="49" charset="-122"/>
                        </a:rPr>
                        <a:t>万</a:t>
                      </a:r>
                    </a:p>
                  </a:txBody>
                  <a:tcPr horzOverflow="overflow">
                    <a:lnL w="28575" cap="flat" cmpd="sng" algn="ctr">
                      <a:solidFill>
                        <a:schemeClr val="tx1"/>
                      </a:solidFill>
                      <a:prstDash val="solid"/>
                      <a:round/>
                      <a:headEnd type="none" w="med" len="med"/>
                      <a:tailEnd type="none" w="med" len="med"/>
                    </a:lnL>
                    <a:lnR w="76200" cap="flat" cmpd="sng" algn="ctr">
                      <a:solidFill>
                        <a:srgbClr val="9966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horzOverflow="overflow">
                    <a:lnL w="76200" cap="flat" cmpd="sng" algn="ctr">
                      <a:solidFill>
                        <a:srgbClr val="9966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6508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CC00CC"/>
                          </a:solidFill>
                          <a:effectLst/>
                          <a:latin typeface="楷体_GB2312" pitchFamily="49" charset="-122"/>
                          <a:ea typeface="楷体_GB2312" pitchFamily="49" charset="-122"/>
                        </a:rPr>
                        <a:t>C2:</a:t>
                      </a:r>
                      <a:r>
                        <a:rPr kumimoji="0" lang="zh-CN" altLang="en-US" sz="2400" b="1" i="0" u="none" strike="noStrike" cap="none" normalizeH="0" baseline="0" smtClean="0">
                          <a:ln>
                            <a:noFill/>
                          </a:ln>
                          <a:solidFill>
                            <a:srgbClr val="CC00CC"/>
                          </a:solidFill>
                          <a:effectLst/>
                          <a:latin typeface="楷体_GB2312" pitchFamily="49" charset="-122"/>
                          <a:ea typeface="楷体_GB2312" pitchFamily="49" charset="-122"/>
                        </a:rPr>
                        <a:t>最近</a:t>
                      </a:r>
                      <a:r>
                        <a:rPr kumimoji="0" lang="en-US" altLang="zh-CN" sz="2400" b="1" i="0" u="none" strike="noStrike" cap="none" normalizeH="0" baseline="0" smtClean="0">
                          <a:ln>
                            <a:noFill/>
                          </a:ln>
                          <a:solidFill>
                            <a:srgbClr val="CC00CC"/>
                          </a:solidFill>
                          <a:effectLst/>
                          <a:latin typeface="楷体_GB2312" pitchFamily="49" charset="-122"/>
                          <a:ea typeface="楷体_GB2312" pitchFamily="49" charset="-122"/>
                        </a:rPr>
                        <a:t>3</a:t>
                      </a:r>
                      <a:r>
                        <a:rPr kumimoji="0" lang="zh-CN" altLang="en-US" sz="2400" b="1" i="0" u="none" strike="noStrike" cap="none" normalizeH="0" baseline="0" smtClean="0">
                          <a:ln>
                            <a:noFill/>
                          </a:ln>
                          <a:solidFill>
                            <a:srgbClr val="CC00CC"/>
                          </a:solidFill>
                          <a:effectLst/>
                          <a:latin typeface="楷体_GB2312" pitchFamily="49" charset="-122"/>
                          <a:ea typeface="楷体_GB2312" pitchFamily="49" charset="-122"/>
                        </a:rPr>
                        <a:t>个月无拖欠</a:t>
                      </a:r>
                    </a:p>
                  </a:txBody>
                  <a:tcPr horzOverflow="overflow">
                    <a:lnL w="28575" cap="flat" cmpd="sng" algn="ctr">
                      <a:solidFill>
                        <a:schemeClr val="tx1"/>
                      </a:solidFill>
                      <a:prstDash val="solid"/>
                      <a:round/>
                      <a:headEnd type="none" w="med" len="med"/>
                      <a:tailEnd type="none" w="med" len="med"/>
                    </a:lnL>
                    <a:lnR w="76200" cap="flat" cmpd="sng" algn="ctr">
                      <a:solidFill>
                        <a:srgbClr val="9966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horzOverflow="overflow">
                    <a:lnL w="76200" cap="flat" cmpd="sng" algn="ctr">
                      <a:solidFill>
                        <a:srgbClr val="9966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CC00CC"/>
                          </a:solidFill>
                          <a:effectLst/>
                          <a:latin typeface="楷体_GB2312" pitchFamily="49" charset="-122"/>
                          <a:ea typeface="楷体_GB2312" pitchFamily="49" charset="-122"/>
                        </a:rPr>
                        <a:t>C3:</a:t>
                      </a:r>
                      <a:r>
                        <a:rPr kumimoji="0" lang="zh-CN" altLang="en-US" sz="2400" b="1" i="0" u="none" strike="noStrike" cap="none" normalizeH="0" baseline="0" smtClean="0">
                          <a:ln>
                            <a:noFill/>
                          </a:ln>
                          <a:solidFill>
                            <a:srgbClr val="CC00CC"/>
                          </a:solidFill>
                          <a:effectLst/>
                          <a:latin typeface="楷体_GB2312" pitchFamily="49" charset="-122"/>
                          <a:ea typeface="楷体_GB2312" pitchFamily="49" charset="-122"/>
                        </a:rPr>
                        <a:t>与本公司交易</a:t>
                      </a:r>
                      <a:r>
                        <a:rPr kumimoji="0" lang="en-US" altLang="zh-CN" sz="2400" b="1" i="0" u="none" strike="noStrike" cap="none" normalizeH="0" baseline="0" smtClean="0">
                          <a:ln>
                            <a:noFill/>
                          </a:ln>
                          <a:solidFill>
                            <a:srgbClr val="CC00CC"/>
                          </a:solidFill>
                          <a:effectLst/>
                          <a:latin typeface="楷体_GB2312" pitchFamily="49" charset="-122"/>
                          <a:ea typeface="楷体_GB2312" pitchFamily="49" charset="-122"/>
                        </a:rPr>
                        <a:t>&gt;=5</a:t>
                      </a:r>
                      <a:r>
                        <a:rPr kumimoji="0" lang="zh-CN" altLang="en-US" sz="2400" b="1" i="0" u="none" strike="noStrike" cap="none" normalizeH="0" baseline="0" smtClean="0">
                          <a:ln>
                            <a:noFill/>
                          </a:ln>
                          <a:solidFill>
                            <a:srgbClr val="CC00CC"/>
                          </a:solidFill>
                          <a:effectLst/>
                          <a:latin typeface="楷体_GB2312" pitchFamily="49" charset="-122"/>
                          <a:ea typeface="楷体_GB2312" pitchFamily="49" charset="-122"/>
                        </a:rPr>
                        <a:t>年</a:t>
                      </a:r>
                    </a:p>
                  </a:txBody>
                  <a:tcPr horzOverflow="overflow">
                    <a:lnL w="28575" cap="flat" cmpd="sng" algn="ctr">
                      <a:solidFill>
                        <a:schemeClr val="tx1"/>
                      </a:solidFill>
                      <a:prstDash val="solid"/>
                      <a:round/>
                      <a:headEnd type="none" w="med" len="med"/>
                      <a:tailEnd type="none" w="med" len="med"/>
                    </a:lnL>
                    <a:lnR w="76200" cap="flat" cmpd="sng" algn="ctr">
                      <a:solidFill>
                        <a:srgbClr val="9966FF"/>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9966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horzOverflow="overflow">
                    <a:lnL w="76200" cap="flat" cmpd="sng" algn="ctr">
                      <a:solidFill>
                        <a:srgbClr val="9966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9966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9966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9966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9966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1"/>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9966FF"/>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98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99"/>
                          </a:solidFill>
                          <a:effectLst/>
                          <a:latin typeface="楷体_GB2312" pitchFamily="49" charset="-122"/>
                          <a:ea typeface="楷体_GB2312" pitchFamily="49" charset="-122"/>
                        </a:rPr>
                        <a:t>A1:</a:t>
                      </a:r>
                      <a:r>
                        <a:rPr kumimoji="0" lang="zh-CN" altLang="en-US" sz="2400" b="1" i="0" u="none" strike="noStrike" cap="none" normalizeH="0" baseline="0" smtClean="0">
                          <a:ln>
                            <a:noFill/>
                          </a:ln>
                          <a:solidFill>
                            <a:srgbClr val="000099"/>
                          </a:solidFill>
                          <a:effectLst/>
                          <a:latin typeface="楷体_GB2312" pitchFamily="49" charset="-122"/>
                          <a:ea typeface="楷体_GB2312" pitchFamily="49" charset="-122"/>
                        </a:rPr>
                        <a:t>折扣率</a:t>
                      </a:r>
                      <a:r>
                        <a:rPr kumimoji="0" lang="en-US" altLang="zh-CN" sz="2400" b="1" i="0" u="none" strike="noStrike" cap="none" normalizeH="0" baseline="0" smtClean="0">
                          <a:ln>
                            <a:noFill/>
                          </a:ln>
                          <a:solidFill>
                            <a:srgbClr val="000099"/>
                          </a:solidFill>
                          <a:effectLst/>
                          <a:latin typeface="楷体_GB2312" pitchFamily="49" charset="-122"/>
                          <a:ea typeface="楷体_GB2312" pitchFamily="49" charset="-122"/>
                        </a:rPr>
                        <a:t>10%</a:t>
                      </a:r>
                    </a:p>
                  </a:txBody>
                  <a:tcPr horzOverflow="overflow">
                    <a:lnL w="28575" cap="flat" cmpd="sng" algn="ctr">
                      <a:solidFill>
                        <a:schemeClr val="tx1"/>
                      </a:solidFill>
                      <a:prstDash val="solid"/>
                      <a:round/>
                      <a:headEnd type="none" w="med" len="med"/>
                      <a:tailEnd type="none" w="med" len="med"/>
                    </a:lnL>
                    <a:lnR w="76200" cap="flat" cmpd="sng" algn="ctr">
                      <a:solidFill>
                        <a:srgbClr val="9966FF"/>
                      </a:solidFill>
                      <a:prstDash val="solid"/>
                      <a:round/>
                      <a:headEnd type="none" w="med" len="med"/>
                      <a:tailEnd type="none" w="med" len="med"/>
                    </a:lnR>
                    <a:lnT w="76200" cap="flat" cmpd="sng" algn="ctr">
                      <a:solidFill>
                        <a:srgbClr val="9966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2"/>
                          </a:solidFill>
                          <a:effectLst/>
                          <a:latin typeface="楷体_GB2312" pitchFamily="49" charset="-122"/>
                          <a:ea typeface="楷体_GB2312" pitchFamily="49" charset="-122"/>
                        </a:rPr>
                        <a:t>√</a:t>
                      </a:r>
                    </a:p>
                  </a:txBody>
                  <a:tcPr horzOverflow="overflow">
                    <a:lnL w="76200" cap="flat" cmpd="sng" algn="ctr">
                      <a:solidFill>
                        <a:srgbClr val="9966FF"/>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9966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2"/>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9966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9966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9966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76200" cap="flat" cmpd="sng" algn="ctr">
                      <a:solidFill>
                        <a:srgbClr val="9966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600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99"/>
                          </a:solidFill>
                          <a:effectLst/>
                          <a:latin typeface="楷体_GB2312" pitchFamily="49" charset="-122"/>
                          <a:ea typeface="楷体_GB2312" pitchFamily="49" charset="-122"/>
                        </a:rPr>
                        <a:t>A2:</a:t>
                      </a:r>
                      <a:r>
                        <a:rPr kumimoji="0" lang="zh-CN" altLang="en-US" sz="2400" b="1" i="0" u="none" strike="noStrike" cap="none" normalizeH="0" baseline="0" smtClean="0">
                          <a:ln>
                            <a:noFill/>
                          </a:ln>
                          <a:solidFill>
                            <a:srgbClr val="000099"/>
                          </a:solidFill>
                          <a:effectLst/>
                          <a:latin typeface="楷体_GB2312" pitchFamily="49" charset="-122"/>
                          <a:ea typeface="楷体_GB2312" pitchFamily="49" charset="-122"/>
                        </a:rPr>
                        <a:t>折扣率</a:t>
                      </a:r>
                      <a:r>
                        <a:rPr kumimoji="0" lang="en-US" altLang="zh-CN" sz="2400" b="1" i="0" u="none" strike="noStrike" cap="none" normalizeH="0" baseline="0" smtClean="0">
                          <a:ln>
                            <a:noFill/>
                          </a:ln>
                          <a:solidFill>
                            <a:srgbClr val="000099"/>
                          </a:solidFill>
                          <a:effectLst/>
                          <a:latin typeface="楷体_GB2312" pitchFamily="49" charset="-122"/>
                          <a:ea typeface="楷体_GB2312" pitchFamily="49" charset="-122"/>
                        </a:rPr>
                        <a:t>5%</a:t>
                      </a:r>
                    </a:p>
                  </a:txBody>
                  <a:tcPr horzOverflow="overflow">
                    <a:lnL w="28575" cap="flat" cmpd="sng" algn="ctr">
                      <a:solidFill>
                        <a:schemeClr val="tx1"/>
                      </a:solidFill>
                      <a:prstDash val="solid"/>
                      <a:round/>
                      <a:headEnd type="none" w="med" len="med"/>
                      <a:tailEnd type="none" w="med" len="med"/>
                    </a:lnL>
                    <a:lnR w="76200" cap="flat" cmpd="sng" algn="ctr">
                      <a:solidFill>
                        <a:srgbClr val="9966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horzOverflow="overflow">
                    <a:lnL w="76200" cap="flat" cmpd="sng" algn="ctr">
                      <a:solidFill>
                        <a:srgbClr val="9966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2"/>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598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99"/>
                          </a:solidFill>
                          <a:effectLst/>
                          <a:latin typeface="楷体_GB2312" pitchFamily="49" charset="-122"/>
                          <a:ea typeface="楷体_GB2312" pitchFamily="49" charset="-122"/>
                        </a:rPr>
                        <a:t>A3:</a:t>
                      </a:r>
                      <a:r>
                        <a:rPr kumimoji="0" lang="zh-CN" altLang="en-US" sz="2400" b="1" i="0" u="none" strike="noStrike" cap="none" normalizeH="0" baseline="0" smtClean="0">
                          <a:ln>
                            <a:noFill/>
                          </a:ln>
                          <a:solidFill>
                            <a:srgbClr val="000099"/>
                          </a:solidFill>
                          <a:effectLst/>
                          <a:latin typeface="楷体_GB2312" pitchFamily="49" charset="-122"/>
                          <a:ea typeface="楷体_GB2312" pitchFamily="49" charset="-122"/>
                        </a:rPr>
                        <a:t>折扣率</a:t>
                      </a:r>
                      <a:r>
                        <a:rPr kumimoji="0" lang="en-US" altLang="zh-CN" sz="2400" b="1" i="0" u="none" strike="noStrike" cap="none" normalizeH="0" baseline="0" smtClean="0">
                          <a:ln>
                            <a:noFill/>
                          </a:ln>
                          <a:solidFill>
                            <a:srgbClr val="000099"/>
                          </a:solidFill>
                          <a:effectLst/>
                          <a:latin typeface="楷体_GB2312" pitchFamily="49" charset="-122"/>
                          <a:ea typeface="楷体_GB2312" pitchFamily="49" charset="-122"/>
                        </a:rPr>
                        <a:t>2%</a:t>
                      </a:r>
                    </a:p>
                  </a:txBody>
                  <a:tcPr horzOverflow="overflow">
                    <a:lnL w="28575" cap="flat" cmpd="sng" algn="ctr">
                      <a:solidFill>
                        <a:schemeClr val="tx1"/>
                      </a:solidFill>
                      <a:prstDash val="solid"/>
                      <a:round/>
                      <a:headEnd type="none" w="med" len="med"/>
                      <a:tailEnd type="none" w="med" len="med"/>
                    </a:lnL>
                    <a:lnR w="76200" cap="flat" cmpd="sng" algn="ctr">
                      <a:solidFill>
                        <a:srgbClr val="9966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horzOverflow="overflow">
                    <a:lnL w="76200" cap="flat" cmpd="sng" algn="ctr">
                      <a:solidFill>
                        <a:srgbClr val="9966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2"/>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598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000099"/>
                          </a:solidFill>
                          <a:effectLst/>
                          <a:latin typeface="楷体_GB2312" pitchFamily="49" charset="-122"/>
                          <a:ea typeface="楷体_GB2312" pitchFamily="49" charset="-122"/>
                        </a:rPr>
                        <a:t>A4:</a:t>
                      </a:r>
                      <a:r>
                        <a:rPr kumimoji="0" lang="zh-CN" altLang="en-US" sz="2400" b="1" i="0" u="none" strike="noStrike" cap="none" normalizeH="0" baseline="0" smtClean="0">
                          <a:ln>
                            <a:noFill/>
                          </a:ln>
                          <a:solidFill>
                            <a:srgbClr val="000099"/>
                          </a:solidFill>
                          <a:effectLst/>
                          <a:latin typeface="楷体_GB2312" pitchFamily="49" charset="-122"/>
                          <a:ea typeface="楷体_GB2312" pitchFamily="49" charset="-122"/>
                        </a:rPr>
                        <a:t>无折扣</a:t>
                      </a:r>
                    </a:p>
                  </a:txBody>
                  <a:tcPr horzOverflow="overflow">
                    <a:lnL w="28575" cap="flat" cmpd="sng" algn="ctr">
                      <a:solidFill>
                        <a:schemeClr val="tx1"/>
                      </a:solidFill>
                      <a:prstDash val="solid"/>
                      <a:round/>
                      <a:headEnd type="none" w="med" len="med"/>
                      <a:tailEnd type="none" w="med" len="med"/>
                    </a:lnL>
                    <a:lnR w="76200" cap="flat" cmpd="sng" algn="ctr">
                      <a:solidFill>
                        <a:srgbClr val="9966FF"/>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horzOverflow="overflow">
                    <a:lnL w="76200" cap="flat" cmpd="sng" algn="ctr">
                      <a:solidFill>
                        <a:srgbClr val="9966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smtClean="0">
                        <a:ln>
                          <a:noFill/>
                        </a:ln>
                        <a:solidFill>
                          <a:schemeClr val="tx2"/>
                        </a:solidFill>
                        <a:effectLst/>
                        <a:latin typeface="楷体_GB2312" pitchFamily="49" charset="-122"/>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smtClean="0">
                          <a:ln>
                            <a:noFill/>
                          </a:ln>
                          <a:solidFill>
                            <a:schemeClr val="tx2"/>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bl>
          </a:graphicData>
        </a:graphic>
      </p:graphicFrame>
      <p:sp>
        <p:nvSpPr>
          <p:cNvPr id="117828" name="Line 68"/>
          <p:cNvSpPr>
            <a:spLocks noChangeShapeType="1"/>
          </p:cNvSpPr>
          <p:nvPr/>
        </p:nvSpPr>
        <p:spPr bwMode="auto">
          <a:xfrm>
            <a:off x="1258888" y="1773238"/>
            <a:ext cx="3384550" cy="5032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117829" name="Rectangle 69"/>
          <p:cNvSpPr>
            <a:spLocks noChangeArrowheads="1"/>
          </p:cNvSpPr>
          <p:nvPr/>
        </p:nvSpPr>
        <p:spPr bwMode="auto">
          <a:xfrm>
            <a:off x="1187450" y="1844675"/>
            <a:ext cx="1600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FF3300"/>
                </a:solidFill>
                <a:latin typeface="Arial" panose="020B0604020202020204" pitchFamily="34" charset="0"/>
                <a:ea typeface="楷体_GB2312" pitchFamily="49" charset="-122"/>
              </a:rPr>
              <a:t>条件和行动</a:t>
            </a:r>
          </a:p>
        </p:txBody>
      </p:sp>
      <p:sp>
        <p:nvSpPr>
          <p:cNvPr id="117830" name="Rectangle 70"/>
          <p:cNvSpPr>
            <a:spLocks noChangeArrowheads="1"/>
          </p:cNvSpPr>
          <p:nvPr/>
        </p:nvSpPr>
        <p:spPr bwMode="auto">
          <a:xfrm>
            <a:off x="2916238" y="1773238"/>
            <a:ext cx="1770062" cy="287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FF3300"/>
                </a:solidFill>
                <a:latin typeface="Arial" panose="020B0604020202020204" pitchFamily="34" charset="0"/>
                <a:ea typeface="楷体_GB2312" pitchFamily="49" charset="-122"/>
              </a:rPr>
              <a:t>各种条件组合</a:t>
            </a:r>
          </a:p>
        </p:txBody>
      </p:sp>
      <p:sp>
        <p:nvSpPr>
          <p:cNvPr id="117831" name="Rectangle 71"/>
          <p:cNvSpPr>
            <a:spLocks noChangeArrowheads="1"/>
          </p:cNvSpPr>
          <p:nvPr/>
        </p:nvSpPr>
        <p:spPr bwMode="auto">
          <a:xfrm>
            <a:off x="8820150" y="6426200"/>
            <a:ext cx="3238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a:solidFill>
                  <a:srgbClr val="FF3300"/>
                </a:solidFill>
                <a:latin typeface="Times New Roman" panose="02020603050405020304" pitchFamily="18" charset="0"/>
                <a:sym typeface="Wingdings 3" panose="05040102010807070707" pitchFamily="18" charset="2"/>
              </a:rPr>
              <a:t></a:t>
            </a:r>
          </a:p>
        </p:txBody>
      </p:sp>
    </p:spTree>
    <p:extLst>
      <p:ext uri="{BB962C8B-B14F-4D97-AF65-F5344CB8AC3E}">
        <p14:creationId xmlns="" xmlns:p14="http://schemas.microsoft.com/office/powerpoint/2010/main" val="425923946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331913" y="981075"/>
            <a:ext cx="3168650" cy="576263"/>
          </a:xfrm>
        </p:spPr>
        <p:txBody>
          <a:bodyPr/>
          <a:lstStyle/>
          <a:p>
            <a:pPr eaLnBrk="1" hangingPunct="1"/>
            <a:r>
              <a:rPr lang="zh-CN" altLang="en-US" sz="2800" b="1" smtClean="0">
                <a:latin typeface="楷体_GB2312" pitchFamily="49" charset="-122"/>
                <a:ea typeface="楷体_GB2312" pitchFamily="49" charset="-122"/>
              </a:rPr>
              <a:t>构造方法</a:t>
            </a:r>
            <a:endParaRPr lang="zh-CN" altLang="en-US" sz="2800" smtClean="0"/>
          </a:p>
        </p:txBody>
      </p:sp>
      <p:sp>
        <p:nvSpPr>
          <p:cNvPr id="118787"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Arial" panose="020B0604020202020204" pitchFamily="34" charset="0"/>
                <a:sym typeface="Wingdings 3" panose="05040102010807070707" pitchFamily="18" charset="2"/>
                <a:hlinkClick r:id="rId2" action="ppaction://hlinksldjump"/>
              </a:rPr>
              <a:t></a:t>
            </a:r>
            <a:endParaRPr lang="en-US" altLang="zh-CN" sz="2800">
              <a:solidFill>
                <a:srgbClr val="FF3300"/>
              </a:solidFill>
              <a:latin typeface="Times New Roman" panose="02020603050405020304" pitchFamily="18" charset="0"/>
              <a:sym typeface="Wingdings 3" panose="05040102010807070707" pitchFamily="18" charset="2"/>
            </a:endParaRPr>
          </a:p>
        </p:txBody>
      </p:sp>
      <p:grpSp>
        <p:nvGrpSpPr>
          <p:cNvPr id="118788" name="Group 5"/>
          <p:cNvGrpSpPr>
            <a:grpSpLocks/>
          </p:cNvGrpSpPr>
          <p:nvPr/>
        </p:nvGrpSpPr>
        <p:grpSpPr bwMode="auto">
          <a:xfrm>
            <a:off x="1042988" y="2276475"/>
            <a:ext cx="7723187" cy="2663825"/>
            <a:chOff x="720" y="1950"/>
            <a:chExt cx="1440" cy="1680"/>
          </a:xfrm>
        </p:grpSpPr>
        <p:sp>
          <p:nvSpPr>
            <p:cNvPr id="118790" name="AutoShape 6"/>
            <p:cNvSpPr>
              <a:spLocks noChangeArrowheads="1"/>
            </p:cNvSpPr>
            <p:nvPr/>
          </p:nvSpPr>
          <p:spPr bwMode="auto">
            <a:xfrm>
              <a:off x="720" y="1950"/>
              <a:ext cx="1440" cy="1680"/>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endParaRPr lang="zh-CN" altLang="zh-CN" sz="1800">
                <a:latin typeface="Verdana" pitchFamily="34" charset="0"/>
              </a:endParaRPr>
            </a:p>
          </p:txBody>
        </p:sp>
        <p:sp>
          <p:nvSpPr>
            <p:cNvPr id="118791" name="Text Box 7"/>
            <p:cNvSpPr txBox="1">
              <a:spLocks noChangeArrowheads="1"/>
            </p:cNvSpPr>
            <p:nvPr/>
          </p:nvSpPr>
          <p:spPr bwMode="auto">
            <a:xfrm>
              <a:off x="780" y="2275"/>
              <a:ext cx="1363" cy="10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en-US" altLang="zh-CN" sz="2800" b="1">
                  <a:latin typeface="Garamond" panose="02020404030301010803" pitchFamily="18" charset="0"/>
                </a:rPr>
                <a:t> </a:t>
              </a:r>
              <a:r>
                <a:rPr lang="en-US" altLang="zh-CN" b="1">
                  <a:latin typeface="Garamond" panose="02020404030301010803" pitchFamily="18" charset="0"/>
                </a:rPr>
                <a:t>⑴ </a:t>
              </a:r>
              <a:r>
                <a:rPr lang="zh-CN" altLang="en-US" b="1">
                  <a:latin typeface="Garamond" panose="02020404030301010803" pitchFamily="18" charset="0"/>
                </a:rPr>
                <a:t>列出所有可能的条件及方案；</a:t>
              </a:r>
            </a:p>
            <a:p>
              <a:pPr algn="l" eaLnBrk="1" hangingPunct="1"/>
              <a:r>
                <a:rPr lang="zh-CN" altLang="en-US" b="1">
                  <a:latin typeface="Garamond" panose="02020404030301010803" pitchFamily="18" charset="0"/>
                </a:rPr>
                <a:t> ⑵ 按全部方案列出其选择的行动；</a:t>
              </a:r>
            </a:p>
            <a:p>
              <a:pPr algn="l" eaLnBrk="1" hangingPunct="1"/>
              <a:r>
                <a:rPr lang="zh-CN" altLang="en-US" b="1">
                  <a:latin typeface="Garamond" panose="02020404030301010803" pitchFamily="18" charset="0"/>
                </a:rPr>
                <a:t> ⑶ 缩小表的列数，即在相同的行列中，寻找不必要存在的条件所列出的方案，并将这些方案从表中删除。</a:t>
              </a:r>
            </a:p>
          </p:txBody>
        </p:sp>
      </p:grpSp>
    </p:spTree>
    <p:extLst>
      <p:ext uri="{BB962C8B-B14F-4D97-AF65-F5344CB8AC3E}">
        <p14:creationId xmlns="" xmlns:p14="http://schemas.microsoft.com/office/powerpoint/2010/main" val="408621262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1981200" y="5486400"/>
            <a:ext cx="5167313" cy="414338"/>
          </a:xfrm>
          <a:ln/>
        </p:spPr>
        <p:txBody>
          <a:bodyPr/>
          <a:lstStyle/>
          <a:p>
            <a:pPr>
              <a:lnSpc>
                <a:spcPct val="80000"/>
              </a:lnSpc>
            </a:pPr>
            <a:r>
              <a:rPr lang="en-US" altLang="zh-CN" sz="1600">
                <a:ea typeface="宋体" pitchFamily="2" charset="-122"/>
              </a:rPr>
              <a:t> </a:t>
            </a:r>
          </a:p>
        </p:txBody>
      </p:sp>
      <p:sp>
        <p:nvSpPr>
          <p:cNvPr id="83971" name="WordArt 3"/>
          <p:cNvSpPr>
            <a:spLocks noChangeArrowheads="1" noChangeShapeType="1" noTextEdit="1"/>
          </p:cNvSpPr>
          <p:nvPr/>
        </p:nvSpPr>
        <p:spPr bwMode="gray">
          <a:xfrm>
            <a:off x="1912938" y="2935288"/>
            <a:ext cx="5249862" cy="722312"/>
          </a:xfrm>
          <a:prstGeom prst="rect">
            <a:avLst/>
          </a:prstGeom>
        </p:spPr>
        <p:txBody>
          <a:bodyPr wrap="none" fromWordArt="1">
            <a:prstTxWarp prst="textDeflate">
              <a:avLst>
                <a:gd name="adj" fmla="val 0"/>
              </a:avLst>
            </a:prstTxWarp>
          </a:bodyPr>
          <a:lstStyle/>
          <a:p>
            <a:pPr algn="ctr"/>
            <a:r>
              <a:rPr lang="en-US" altLang="zh-CN" sz="5400" b="1" kern="10">
                <a:ln w="38100">
                  <a:solidFill>
                    <a:schemeClr val="bg1"/>
                  </a:solidFill>
                  <a:round/>
                  <a:headEnd/>
                  <a:tailEnd/>
                </a:ln>
                <a:gradFill rotWithShape="1">
                  <a:gsLst>
                    <a:gs pos="0">
                      <a:schemeClr val="tx2"/>
                    </a:gs>
                    <a:gs pos="100000">
                      <a:schemeClr val="hlink"/>
                    </a:gs>
                  </a:gsLst>
                  <a:lin ang="0" scaled="1"/>
                </a:gradFill>
                <a:effectLst>
                  <a:outerShdw dist="35921" dir="2700000" algn="ctr" rotWithShape="0">
                    <a:srgbClr val="B2B2B2">
                      <a:alpha val="50000"/>
                    </a:srgbClr>
                  </a:outerShdw>
                </a:effectLst>
                <a:latin typeface="Verdana"/>
                <a:ea typeface="Verdana"/>
                <a:cs typeface="Verdana"/>
              </a:rPr>
              <a:t>Thank You !</a:t>
            </a:r>
            <a:endParaRPr lang="zh-CN" altLang="en-US" sz="5400" b="1" kern="10">
              <a:ln w="38100">
                <a:solidFill>
                  <a:schemeClr val="bg1"/>
                </a:solidFill>
                <a:round/>
                <a:headEnd/>
                <a:tailEnd/>
              </a:ln>
              <a:gradFill rotWithShape="1">
                <a:gsLst>
                  <a:gs pos="0">
                    <a:schemeClr val="tx2"/>
                  </a:gs>
                  <a:gs pos="100000">
                    <a:schemeClr val="hlink"/>
                  </a:gs>
                </a:gsLst>
                <a:lin ang="0" scaled="1"/>
              </a:gradFill>
              <a:effectLst>
                <a:outerShdw dist="35921" dir="2700000" algn="ctr" rotWithShape="0">
                  <a:srgbClr val="B2B2B2">
                    <a:alpha val="50000"/>
                  </a:srgbClr>
                </a:outerShdw>
              </a:effectLst>
              <a:latin typeface="Verdana"/>
              <a:cs typeface="Verdan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116013" y="908050"/>
            <a:ext cx="8283575" cy="1668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spcBef>
                <a:spcPct val="50000"/>
              </a:spcBef>
            </a:pPr>
            <a:r>
              <a:rPr lang="zh-CN" altLang="en-US" sz="2000" b="1">
                <a:latin typeface="宋体" panose="02010600030101010101" pitchFamily="2" charset="-122"/>
              </a:rPr>
              <a:t> </a:t>
            </a:r>
            <a:endParaRPr lang="en-US" altLang="zh-CN" sz="2000" b="1">
              <a:latin typeface="宋体" panose="02010600030101010101" pitchFamily="2" charset="-122"/>
            </a:endParaRPr>
          </a:p>
          <a:p>
            <a:pPr algn="l" eaLnBrk="1" hangingPunct="1">
              <a:lnSpc>
                <a:spcPct val="140000"/>
              </a:lnSpc>
              <a:spcBef>
                <a:spcPct val="50000"/>
              </a:spcBef>
            </a:pPr>
            <a:endParaRPr lang="zh-CN" altLang="en-US" sz="2000" b="1">
              <a:latin typeface="宋体" panose="02010600030101010101" pitchFamily="2" charset="-122"/>
            </a:endParaRPr>
          </a:p>
          <a:p>
            <a:pPr algn="l" eaLnBrk="1" hangingPunct="1">
              <a:spcBef>
                <a:spcPct val="30000"/>
              </a:spcBef>
              <a:buClr>
                <a:schemeClr val="tx1"/>
              </a:buClr>
              <a:buFont typeface="Wingdings" panose="05000000000000000000" pitchFamily="2" charset="2"/>
              <a:buChar char="l"/>
            </a:pPr>
            <a:r>
              <a:rPr lang="zh-CN" altLang="en-US" sz="2800" b="1">
                <a:solidFill>
                  <a:schemeClr val="folHlink"/>
                </a:solidFill>
                <a:latin typeface="楷体_GB2312" pitchFamily="49" charset="-122"/>
                <a:ea typeface="楷体_GB2312" pitchFamily="49" charset="-122"/>
              </a:rPr>
              <a:t> 应注意的问题</a:t>
            </a:r>
            <a:r>
              <a:rPr lang="zh-CN" altLang="en-US" sz="2800" b="1">
                <a:latin typeface="楷体_GB2312" pitchFamily="49" charset="-122"/>
                <a:ea typeface="楷体_GB2312" pitchFamily="49" charset="-122"/>
              </a:rPr>
              <a:t>：</a:t>
            </a:r>
            <a:endParaRPr lang="zh-CN" altLang="en-US" sz="2800" b="1">
              <a:ea typeface="楷体_GB2312" pitchFamily="49" charset="-122"/>
            </a:endParaRPr>
          </a:p>
        </p:txBody>
      </p:sp>
      <p:grpSp>
        <p:nvGrpSpPr>
          <p:cNvPr id="17411" name="Group 5"/>
          <p:cNvGrpSpPr>
            <a:grpSpLocks/>
          </p:cNvGrpSpPr>
          <p:nvPr/>
        </p:nvGrpSpPr>
        <p:grpSpPr bwMode="auto">
          <a:xfrm>
            <a:off x="757238" y="2592388"/>
            <a:ext cx="7739062" cy="3297237"/>
            <a:chOff x="780" y="1950"/>
            <a:chExt cx="1313" cy="1680"/>
          </a:xfrm>
        </p:grpSpPr>
        <p:sp>
          <p:nvSpPr>
            <p:cNvPr id="17414" name="AutoShape 6"/>
            <p:cNvSpPr>
              <a:spLocks noChangeArrowheads="1"/>
            </p:cNvSpPr>
            <p:nvPr/>
          </p:nvSpPr>
          <p:spPr bwMode="auto">
            <a:xfrm>
              <a:off x="788" y="1950"/>
              <a:ext cx="1305" cy="1680"/>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endParaRPr lang="zh-CN" altLang="zh-CN" sz="1800">
                <a:latin typeface="Verdana" pitchFamily="34" charset="0"/>
              </a:endParaRPr>
            </a:p>
          </p:txBody>
        </p:sp>
        <p:sp>
          <p:nvSpPr>
            <p:cNvPr id="17415" name="Text Box 7"/>
            <p:cNvSpPr txBox="1">
              <a:spLocks noChangeArrowheads="1"/>
            </p:cNvSpPr>
            <p:nvPr/>
          </p:nvSpPr>
          <p:spPr bwMode="auto">
            <a:xfrm>
              <a:off x="780" y="2108"/>
              <a:ext cx="1284" cy="13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en-US" altLang="zh-CN" b="1"/>
                <a:t> 1.</a:t>
              </a:r>
              <a:r>
                <a:rPr lang="zh-CN" altLang="en-US" b="1"/>
                <a:t>软件包的功能是否能满足用户的功能要求</a:t>
              </a:r>
            </a:p>
            <a:p>
              <a:pPr algn="l" eaLnBrk="1" hangingPunct="1"/>
              <a:r>
                <a:rPr lang="zh-CN" altLang="en-US" b="1"/>
                <a:t> </a:t>
              </a:r>
              <a:r>
                <a:rPr lang="en-US" altLang="zh-CN" b="1"/>
                <a:t>2.</a:t>
              </a:r>
              <a:r>
                <a:rPr lang="zh-CN" altLang="en-US" b="1"/>
                <a:t>使用是否灵活</a:t>
              </a:r>
            </a:p>
            <a:p>
              <a:pPr algn="l" eaLnBrk="1" hangingPunct="1"/>
              <a:r>
                <a:rPr lang="zh-CN" altLang="en-US" b="1"/>
                <a:t> </a:t>
              </a:r>
              <a:r>
                <a:rPr lang="en-US" altLang="zh-CN" b="1"/>
                <a:t>3.</a:t>
              </a:r>
              <a:r>
                <a:rPr lang="zh-CN" altLang="en-US" b="1"/>
                <a:t>是否容易使用</a:t>
              </a:r>
            </a:p>
            <a:p>
              <a:pPr algn="l" eaLnBrk="1" hangingPunct="1"/>
              <a:r>
                <a:rPr lang="zh-CN" altLang="en-US" b="1"/>
                <a:t> </a:t>
              </a:r>
              <a:r>
                <a:rPr lang="en-US" altLang="zh-CN" b="1"/>
                <a:t>4.</a:t>
              </a:r>
              <a:r>
                <a:rPr lang="zh-CN" altLang="en-US" b="1"/>
                <a:t>软硬件环境要求</a:t>
              </a:r>
            </a:p>
            <a:p>
              <a:pPr algn="l" eaLnBrk="1" hangingPunct="1"/>
              <a:r>
                <a:rPr lang="zh-CN" altLang="en-US" b="1"/>
                <a:t> </a:t>
              </a:r>
              <a:r>
                <a:rPr lang="en-US" altLang="zh-CN" b="1"/>
                <a:t>5.</a:t>
              </a:r>
              <a:r>
                <a:rPr lang="zh-CN" altLang="en-US" b="1"/>
                <a:t>对文件和数据库结构的要求、安装维护的承诺</a:t>
              </a:r>
            </a:p>
            <a:p>
              <a:pPr algn="l" eaLnBrk="1" hangingPunct="1"/>
              <a:r>
                <a:rPr lang="zh-CN" altLang="en-US" b="1"/>
                <a:t> </a:t>
              </a:r>
              <a:r>
                <a:rPr lang="en-US" altLang="zh-CN" b="1"/>
                <a:t>6.</a:t>
              </a:r>
              <a:r>
                <a:rPr lang="zh-CN" altLang="en-US" b="1"/>
                <a:t>文档是否完整</a:t>
              </a:r>
            </a:p>
            <a:p>
              <a:pPr algn="l" eaLnBrk="1" hangingPunct="1"/>
              <a:r>
                <a:rPr lang="zh-CN" altLang="en-US" b="1"/>
                <a:t> </a:t>
              </a:r>
              <a:r>
                <a:rPr lang="en-US" altLang="zh-CN" b="1"/>
                <a:t>7.</a:t>
              </a:r>
              <a:r>
                <a:rPr lang="zh-CN" altLang="en-US" b="1"/>
                <a:t>供应商的状况及价格等</a:t>
              </a:r>
            </a:p>
          </p:txBody>
        </p:sp>
      </p:grpSp>
      <p:sp>
        <p:nvSpPr>
          <p:cNvPr id="17412" name="AutoShape 8">
            <a:hlinkClick r:id="rId2" action="ppaction://hlinksldjump" highlightClick="1"/>
          </p:cNvPr>
          <p:cNvSpPr>
            <a:spLocks noChangeArrowheads="1"/>
          </p:cNvSpPr>
          <p:nvPr/>
        </p:nvSpPr>
        <p:spPr bwMode="auto">
          <a:xfrm>
            <a:off x="8856663" y="656907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Tree>
    <p:extLst>
      <p:ext uri="{BB962C8B-B14F-4D97-AF65-F5344CB8AC3E}">
        <p14:creationId xmlns="" xmlns:p14="http://schemas.microsoft.com/office/powerpoint/2010/main" val="3438818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900113" y="1052513"/>
            <a:ext cx="7559675" cy="49552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en-US" altLang="zh-CN" b="1" dirty="0">
                <a:solidFill>
                  <a:srgbClr val="FC0808"/>
                </a:solidFill>
              </a:rPr>
              <a:t>   9.1.5</a:t>
            </a:r>
            <a:r>
              <a:rPr lang="zh-CN" altLang="en-US" sz="3200" b="1" dirty="0">
                <a:solidFill>
                  <a:srgbClr val="FC0808"/>
                </a:solidFill>
                <a:latin typeface="宋体" panose="02010600030101010101" pitchFamily="2" charset="-122"/>
              </a:rPr>
              <a:t>信息系统外包</a:t>
            </a:r>
          </a:p>
          <a:p>
            <a:pPr algn="l" eaLnBrk="1" hangingPunct="1"/>
            <a:r>
              <a:rPr lang="zh-CN" altLang="en-US" b="1" dirty="0">
                <a:latin typeface="宋体" panose="02010600030101010101" pitchFamily="2" charset="-122"/>
              </a:rPr>
              <a:t>    </a:t>
            </a:r>
          </a:p>
          <a:p>
            <a:pPr marL="342900" indent="-342900"/>
            <a:r>
              <a:rPr lang="zh-CN" altLang="en-GB" sz="2600" dirty="0" smtClean="0"/>
              <a:t>外包的概念 </a:t>
            </a:r>
            <a:endParaRPr lang="en-US" altLang="zh-CN" sz="2600" dirty="0" smtClean="0"/>
          </a:p>
          <a:p>
            <a:pPr indent="288000"/>
            <a:r>
              <a:rPr lang="zh-CN" altLang="en-US" sz="2100" dirty="0" smtClean="0"/>
              <a:t>外包（</a:t>
            </a:r>
            <a:r>
              <a:rPr lang="en-US" altLang="zh-CN" sz="2100" dirty="0" smtClean="0"/>
              <a:t>Outsourcing</a:t>
            </a:r>
            <a:r>
              <a:rPr lang="zh-CN" altLang="en-US" sz="2100" dirty="0" smtClean="0"/>
              <a:t>）是企业在内部资源有限的条件下，为获取市场竞争优势而采取的一种战略方法和经营管理方式 。</a:t>
            </a:r>
            <a:endParaRPr lang="en-US" altLang="zh-CN" sz="2100" dirty="0" smtClean="0"/>
          </a:p>
          <a:p>
            <a:pPr indent="288000"/>
            <a:r>
              <a:rPr lang="zh-CN" altLang="en-US" sz="2100" dirty="0" smtClean="0"/>
              <a:t>企业将知识、技术等依赖性强的高增值部分掌握在自己手中，而把自己不擅长、实力不够或没有优势的其他部分外包出去，通过与他人联盟，达到整合外部资源、弥补自身劣势的目的。</a:t>
            </a:r>
          </a:p>
          <a:p>
            <a:pPr marL="0" lvl="2" indent="288000"/>
            <a:r>
              <a:rPr lang="zh-CN" altLang="en-US" sz="2100" dirty="0" smtClean="0"/>
              <a:t>彼得 </a:t>
            </a:r>
            <a:r>
              <a:rPr lang="en-US" altLang="zh-CN" sz="2100" dirty="0" smtClean="0">
                <a:latin typeface="Arial"/>
              </a:rPr>
              <a:t>·</a:t>
            </a:r>
            <a:r>
              <a:rPr lang="en-US" altLang="zh-CN" sz="2100" dirty="0" smtClean="0"/>
              <a:t> </a:t>
            </a:r>
            <a:r>
              <a:rPr lang="zh-CN" altLang="en-US" sz="2100" dirty="0" smtClean="0"/>
              <a:t>德鲁克（</a:t>
            </a:r>
            <a:r>
              <a:rPr lang="en-US" altLang="zh-CN" sz="2100" dirty="0" smtClean="0"/>
              <a:t>Peter F. </a:t>
            </a:r>
            <a:r>
              <a:rPr lang="en-US" altLang="zh-CN" sz="2100" dirty="0" err="1" smtClean="0"/>
              <a:t>Drucker</a:t>
            </a:r>
            <a:r>
              <a:rPr lang="zh-CN" altLang="en-US" sz="2100" dirty="0" smtClean="0"/>
              <a:t>）（</a:t>
            </a:r>
            <a:r>
              <a:rPr lang="en-US" altLang="zh-CN" sz="2100" dirty="0" smtClean="0"/>
              <a:t>2001</a:t>
            </a:r>
            <a:r>
              <a:rPr lang="zh-CN" altLang="en-US" sz="2100" dirty="0" smtClean="0"/>
              <a:t>）：</a:t>
            </a:r>
            <a:r>
              <a:rPr lang="zh-CN" altLang="en-US" sz="2100" dirty="0" smtClean="0">
                <a:latin typeface="Arial"/>
              </a:rPr>
              <a:t>“</a:t>
            </a:r>
            <a:r>
              <a:rPr lang="zh-CN" altLang="en-US" sz="2100" dirty="0" smtClean="0"/>
              <a:t>在</a:t>
            </a:r>
            <a:r>
              <a:rPr lang="en-US" altLang="zh-CN" sz="2100" dirty="0" smtClean="0"/>
              <a:t>10</a:t>
            </a:r>
            <a:r>
              <a:rPr lang="zh-CN" altLang="en-US" sz="2100" dirty="0" smtClean="0"/>
              <a:t>年至</a:t>
            </a:r>
            <a:r>
              <a:rPr lang="en-US" altLang="zh-CN" sz="2100" dirty="0" smtClean="0"/>
              <a:t>15</a:t>
            </a:r>
            <a:r>
              <a:rPr lang="zh-CN" altLang="en-US" sz="2100" dirty="0" smtClean="0"/>
              <a:t>年之内，任何企业中仅做后台支持而不创造营业额的工作都应该外包出去。任何不提供向高级发展机会的活动和业务也应该采用外包形式</a:t>
            </a:r>
            <a:r>
              <a:rPr lang="zh-CN" altLang="en-US" sz="2100" dirty="0" smtClean="0">
                <a:latin typeface="Arial"/>
              </a:rPr>
              <a:t>”</a:t>
            </a:r>
            <a:r>
              <a:rPr lang="zh-CN" altLang="en-US" sz="2100" dirty="0" smtClean="0"/>
              <a:t> </a:t>
            </a:r>
          </a:p>
          <a:p>
            <a:pPr indent="288000" algn="l" eaLnBrk="1" hangingPunct="1"/>
            <a:endParaRPr lang="zh-CN" altLang="en-US" b="1" dirty="0">
              <a:latin typeface="宋体" panose="02010600030101010101" pitchFamily="2" charset="-122"/>
            </a:endParaRPr>
          </a:p>
        </p:txBody>
      </p:sp>
    </p:spTree>
    <p:extLst>
      <p:ext uri="{BB962C8B-B14F-4D97-AF65-F5344CB8AC3E}">
        <p14:creationId xmlns="" xmlns:p14="http://schemas.microsoft.com/office/powerpoint/2010/main" val="458989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0" y="1142984"/>
            <a:ext cx="8229600" cy="777875"/>
          </a:xfrm>
        </p:spPr>
        <p:txBody>
          <a:bodyPr/>
          <a:lstStyle/>
          <a:p>
            <a:r>
              <a:rPr lang="zh-CN" altLang="en-GB" dirty="0">
                <a:solidFill>
                  <a:schemeClr val="tx2"/>
                </a:solidFill>
              </a:rPr>
              <a:t>信息系统外包的动因</a:t>
            </a:r>
            <a:endParaRPr lang="zh-CN" altLang="en-US" dirty="0">
              <a:solidFill>
                <a:schemeClr val="tx2"/>
              </a:solidFill>
            </a:endParaRPr>
          </a:p>
        </p:txBody>
      </p:sp>
      <p:sp>
        <p:nvSpPr>
          <p:cNvPr id="209923" name="Rectangle 3"/>
          <p:cNvSpPr>
            <a:spLocks noGrp="1" noChangeArrowheads="1"/>
          </p:cNvSpPr>
          <p:nvPr>
            <p:ph type="body" idx="1"/>
          </p:nvPr>
        </p:nvSpPr>
        <p:spPr>
          <a:xfrm>
            <a:off x="609600" y="1524000"/>
            <a:ext cx="7932738" cy="3898900"/>
          </a:xfrm>
        </p:spPr>
        <p:txBody>
          <a:bodyPr/>
          <a:lstStyle/>
          <a:p>
            <a:pPr marL="342900" indent="-342900">
              <a:lnSpc>
                <a:spcPct val="90000"/>
              </a:lnSpc>
            </a:pPr>
            <a:endParaRPr lang="en-US" altLang="zh-CN"/>
          </a:p>
          <a:p>
            <a:pPr marL="690563" lvl="1" indent="-157163">
              <a:lnSpc>
                <a:spcPct val="90000"/>
              </a:lnSpc>
            </a:pPr>
            <a:r>
              <a:rPr lang="zh-CN" altLang="en-US"/>
              <a:t>促成企业管理者做出信息系统外包决策的内因包括如下几个方面：</a:t>
            </a:r>
          </a:p>
          <a:p>
            <a:pPr marL="1349375" lvl="2" indent="-434975">
              <a:lnSpc>
                <a:spcPct val="90000"/>
              </a:lnSpc>
            </a:pPr>
            <a:r>
              <a:rPr lang="zh-CN" altLang="en-US"/>
              <a:t>改进财务 </a:t>
            </a:r>
          </a:p>
          <a:p>
            <a:pPr marL="1349375" lvl="2" indent="-434975">
              <a:lnSpc>
                <a:spcPct val="90000"/>
              </a:lnSpc>
            </a:pPr>
            <a:r>
              <a:rPr lang="zh-CN" altLang="en-US"/>
              <a:t>节约成本、削减开支 </a:t>
            </a:r>
          </a:p>
          <a:p>
            <a:pPr marL="1349375" lvl="2" indent="-434975">
              <a:lnSpc>
                <a:spcPct val="90000"/>
              </a:lnSpc>
            </a:pPr>
            <a:r>
              <a:rPr lang="zh-CN" altLang="en-US"/>
              <a:t>获得信息技术和能力 </a:t>
            </a:r>
          </a:p>
          <a:p>
            <a:pPr marL="1349375" lvl="2" indent="-434975">
              <a:lnSpc>
                <a:spcPct val="90000"/>
              </a:lnSpc>
            </a:pPr>
            <a:r>
              <a:rPr lang="zh-CN" altLang="en-US"/>
              <a:t>改善信息技术服务水平 </a:t>
            </a:r>
          </a:p>
          <a:p>
            <a:pPr marL="1349375" lvl="2" indent="-434975">
              <a:lnSpc>
                <a:spcPct val="90000"/>
              </a:lnSpc>
            </a:pPr>
            <a:r>
              <a:rPr lang="zh-CN" altLang="en-US"/>
              <a:t>促进组织变迁 </a:t>
            </a:r>
          </a:p>
          <a:p>
            <a:pPr marL="1349375" lvl="2" indent="-434975">
              <a:lnSpc>
                <a:spcPct val="90000"/>
              </a:lnSpc>
            </a:pPr>
            <a:r>
              <a:rPr lang="zh-CN" altLang="en-US"/>
              <a:t>提高内部信息技术人员的学习能力 </a:t>
            </a:r>
          </a:p>
          <a:p>
            <a:pPr marL="1349375" lvl="2" indent="-434975">
              <a:lnSpc>
                <a:spcPct val="90000"/>
              </a:lnSpc>
            </a:pPr>
            <a:endParaRPr lang="zh-CN" altLang="en-US"/>
          </a:p>
          <a:p>
            <a:pPr marL="1349375" lvl="2" indent="-434975">
              <a:lnSpc>
                <a:spcPct val="90000"/>
              </a:lnSpc>
            </a:pPr>
            <a:endParaRPr lang="zh-CN" altLang="en-US"/>
          </a:p>
          <a:p>
            <a:pPr marL="690563" lvl="1" indent="-157163">
              <a:lnSpc>
                <a:spcPct val="90000"/>
              </a:lnSpc>
              <a:buFont typeface="Wingdings" pitchFamily="2" charset="2"/>
              <a:buNone/>
            </a:pP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0947" name="Group 3"/>
          <p:cNvGraphicFramePr>
            <a:graphicFrameLocks noGrp="1"/>
          </p:cNvGraphicFramePr>
          <p:nvPr>
            <p:ph idx="1"/>
          </p:nvPr>
        </p:nvGraphicFramePr>
        <p:xfrm>
          <a:off x="250825" y="1196975"/>
          <a:ext cx="8640763" cy="5806440"/>
        </p:xfrm>
        <a:graphic>
          <a:graphicData uri="http://schemas.openxmlformats.org/drawingml/2006/table">
            <a:tbl>
              <a:tblPr/>
              <a:tblGrid>
                <a:gridCol w="649288"/>
                <a:gridCol w="647700"/>
                <a:gridCol w="1008062"/>
                <a:gridCol w="2016125"/>
                <a:gridCol w="1079500"/>
                <a:gridCol w="1512888"/>
                <a:gridCol w="1727200"/>
              </a:tblGrid>
              <a:tr h="173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时期</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年代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范围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特点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动因</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主要问题</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案例</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88988">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rPr>
                        <a:t>大型</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rPr>
                        <a:t>计算</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rPr>
                        <a:t>机时</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rPr>
                        <a:t>期</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zh-CN"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1960</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年代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财务、库存作业</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中小企业的信息处理服务和大企业的支持作业服务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设备十分昂贵，硬件对环境要求较高</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避免过度分散组织的资源，将物理层面流程自动化、电脑化</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GB" altLang="zh-CN"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EDS</a:t>
                      </a: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公司代为提</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供程序人员，协</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助企业解决有关</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问题</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89038">
                <a:tc rowSpan="2">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微型</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计算</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机时</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期</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GB" altLang="zh-CN"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1970</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年代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信息资源管理</a:t>
                      </a:r>
                      <a:r>
                        <a:rPr kumimoji="0" lang="en-GB" altLang="zh-CN"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9IRM</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集中于应用系统开发层次的委托</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企业需求增加，缺乏信息人才，信息系统建设</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成本上升</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降低企业成本</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以单一应用系统</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设计为主流</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19250">
                <a:tc vMerge="1">
                  <a:txBody>
                    <a:bodyPr/>
                    <a:lstStyle/>
                    <a:p>
                      <a:endParaRPr lang="zh-CN" altLang="en-US"/>
                    </a:p>
                  </a:txBody>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GB" altLang="zh-CN"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1980</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年代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将电脑融入产品与服务中，重视特殊化服务与产品开发</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大多是企业内外人员共同完成信息相关活动，属于支持作业服务与应用系统开发等类别的外包</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强调企业价值链的整体控制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强调信息的垂</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直整合，因此</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几乎所有的信</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息活动都由企</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业内部包办</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GB" altLang="zh-CN"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1989</a:t>
                      </a: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年，柯达公</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司将大部分的信</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息系统、设施及</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人员外包，信息</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系统外包进入一</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个新的时代</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0988" name="Rectangle 44"/>
          <p:cNvSpPr>
            <a:spLocks noChangeArrowheads="1"/>
          </p:cNvSpPr>
          <p:nvPr/>
        </p:nvSpPr>
        <p:spPr bwMode="auto">
          <a:xfrm>
            <a:off x="304800" y="381000"/>
            <a:ext cx="5111750" cy="519113"/>
          </a:xfrm>
          <a:prstGeom prst="rect">
            <a:avLst/>
          </a:prstGeom>
          <a:noFill/>
          <a:ln w="9525">
            <a:noFill/>
            <a:miter lim="800000"/>
            <a:headEnd/>
            <a:tailEnd/>
          </a:ln>
          <a:effectLst/>
        </p:spPr>
        <p:txBody>
          <a:bodyPr>
            <a:spAutoFit/>
          </a:bodyPr>
          <a:lstStyle/>
          <a:p>
            <a:pPr fontAlgn="t">
              <a:spcBef>
                <a:spcPct val="0"/>
              </a:spcBef>
              <a:buClr>
                <a:srgbClr val="800000"/>
              </a:buClr>
            </a:pPr>
            <a:r>
              <a:rPr lang="zh-CN" altLang="en-GB" sz="2800" b="1" dirty="0">
                <a:solidFill>
                  <a:schemeClr val="bg1"/>
                </a:solidFill>
                <a:latin typeface="Arial" charset="0"/>
                <a:ea typeface="楷体_GB2312" pitchFamily="49" charset="-122"/>
              </a:rPr>
              <a:t>信息系统外包的发展</a:t>
            </a:r>
            <a:endParaRPr lang="zh-CN" altLang="en-US" sz="2800" b="1" dirty="0">
              <a:solidFill>
                <a:schemeClr val="bg1"/>
              </a:solidFill>
              <a:latin typeface="Arial" charset="0"/>
              <a:ea typeface="楷体_GB2312"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971" name="Group 3"/>
          <p:cNvGraphicFramePr>
            <a:graphicFrameLocks noGrp="1"/>
          </p:cNvGraphicFramePr>
          <p:nvPr>
            <p:ph sz="half" idx="1"/>
          </p:nvPr>
        </p:nvGraphicFramePr>
        <p:xfrm>
          <a:off x="323850" y="2781300"/>
          <a:ext cx="8208963" cy="2164080"/>
        </p:xfrm>
        <a:graphic>
          <a:graphicData uri="http://schemas.openxmlformats.org/drawingml/2006/table">
            <a:tbl>
              <a:tblPr/>
              <a:tblGrid>
                <a:gridCol w="647700"/>
                <a:gridCol w="720725"/>
                <a:gridCol w="863600"/>
                <a:gridCol w="1368425"/>
                <a:gridCol w="1295400"/>
                <a:gridCol w="1657350"/>
                <a:gridCol w="1655763"/>
              </a:tblGrid>
              <a:tr h="1943100">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互联</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网时</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期</a:t>
                      </a: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GB" altLang="zh-CN"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1990</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年代</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以后</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范围多</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元化</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与承包方由</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相互冲突的</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合约关系转</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化为互生互</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利的联盟关</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整体环境由</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区域性扩大</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到全球社，</a:t>
                      </a: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信息技术的</a:t>
                      </a: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高速发展</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考虑企业成本</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与技术发展，</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与承包方共同</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构成战略联</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盟，使其成为</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企业价值链的</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一部分，增强</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效率及效益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如基础建置与</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维护、系统整</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合服务、整体</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规划服务等，</a:t>
                      </a:r>
                    </a:p>
                    <a:p>
                      <a:pPr marL="469900" marR="0" lvl="0" indent="-469900" algn="l"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楷体_GB2312" pitchFamily="49" charset="-122"/>
                          <a:ea typeface="黑体" pitchFamily="2" charset="-122"/>
                          <a:cs typeface="Times New Roman" pitchFamily="18" charset="0"/>
                        </a:rPr>
                        <a:t>案例较多。</a:t>
                      </a: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1989" name="Group 21"/>
          <p:cNvGraphicFramePr>
            <a:graphicFrameLocks noGrp="1"/>
          </p:cNvGraphicFramePr>
          <p:nvPr>
            <p:ph sz="half" idx="2"/>
          </p:nvPr>
        </p:nvGraphicFramePr>
        <p:xfrm>
          <a:off x="323850" y="2205038"/>
          <a:ext cx="8208963" cy="568325"/>
        </p:xfrm>
        <a:graphic>
          <a:graphicData uri="http://schemas.openxmlformats.org/drawingml/2006/table">
            <a:tbl>
              <a:tblPr/>
              <a:tblGrid>
                <a:gridCol w="654050"/>
                <a:gridCol w="714375"/>
                <a:gridCol w="863600"/>
                <a:gridCol w="1368425"/>
                <a:gridCol w="1295400"/>
                <a:gridCol w="1657350"/>
                <a:gridCol w="1655763"/>
              </a:tblGrid>
              <a:tr h="5683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宋体" pitchFamily="2" charset="-122"/>
                          <a:ea typeface="黑体" pitchFamily="2" charset="-122"/>
                          <a:cs typeface="Times New Roman" pitchFamily="18" charset="0"/>
                        </a:rPr>
                        <a:t>时期</a:t>
                      </a:r>
                      <a:endParaRPr kumimoji="0" lang="zh-CN" altLang="en-GB" sz="1700" b="1" i="0" u="none" strike="noStrike" cap="none" normalizeH="0" baseline="0" smtClean="0">
                        <a:ln>
                          <a:noFill/>
                        </a:ln>
                        <a:solidFill>
                          <a:schemeClr val="tx1"/>
                        </a:solidFill>
                        <a:effectLst/>
                        <a:latin typeface="Verdana" pitchFamily="34" charset="0"/>
                        <a:ea typeface="黑体" pitchFamily="2" charset="-122"/>
                        <a:cs typeface="Times New Roman"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宋体" pitchFamily="2" charset="-122"/>
                          <a:ea typeface="黑体" pitchFamily="2" charset="-122"/>
                          <a:cs typeface="Times New Roman" pitchFamily="18" charset="0"/>
                        </a:rPr>
                        <a:t>年代</a:t>
                      </a:r>
                      <a:endParaRPr kumimoji="0" lang="zh-CN" altLang="en-GB" sz="1700" b="1" i="0" u="none" strike="noStrike" cap="none" normalizeH="0" baseline="0" smtClean="0">
                        <a:ln>
                          <a:noFill/>
                        </a:ln>
                        <a:solidFill>
                          <a:schemeClr val="tx1"/>
                        </a:solidFill>
                        <a:effectLst/>
                        <a:latin typeface="Verdana" pitchFamily="34"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宋体" pitchFamily="2" charset="-122"/>
                          <a:ea typeface="黑体" pitchFamily="2" charset="-122"/>
                          <a:cs typeface="Times New Roman" pitchFamily="18" charset="0"/>
                        </a:rPr>
                        <a:t>范围</a:t>
                      </a:r>
                      <a:endParaRPr kumimoji="0" lang="zh-CN" altLang="en-GB" sz="1700" b="1" i="0" u="none" strike="noStrike" cap="none" normalizeH="0" baseline="0" smtClean="0">
                        <a:ln>
                          <a:noFill/>
                        </a:ln>
                        <a:solidFill>
                          <a:schemeClr val="tx1"/>
                        </a:solidFill>
                        <a:effectLst/>
                        <a:latin typeface="Verdana" pitchFamily="34"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宋体" pitchFamily="2" charset="-122"/>
                          <a:ea typeface="黑体" pitchFamily="2" charset="-122"/>
                          <a:cs typeface="Times New Roman" pitchFamily="18" charset="0"/>
                        </a:rPr>
                        <a:t>特点</a:t>
                      </a:r>
                      <a:endParaRPr kumimoji="0" lang="zh-CN" altLang="en-GB" sz="1700" b="1" i="0" u="none" strike="noStrike" cap="none" normalizeH="0" baseline="0" smtClean="0">
                        <a:ln>
                          <a:noFill/>
                        </a:ln>
                        <a:solidFill>
                          <a:schemeClr val="tx1"/>
                        </a:solidFill>
                        <a:effectLst/>
                        <a:latin typeface="Verdana" pitchFamily="34"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宋体" pitchFamily="2" charset="-122"/>
                          <a:ea typeface="黑体" pitchFamily="2" charset="-122"/>
                          <a:cs typeface="Times New Roman" pitchFamily="18" charset="0"/>
                        </a:rPr>
                        <a:t>动因</a:t>
                      </a:r>
                      <a:endParaRPr kumimoji="0" lang="zh-CN" altLang="en-GB" sz="1700" b="1" i="0" u="none" strike="noStrike" cap="none" normalizeH="0" baseline="0" smtClean="0">
                        <a:ln>
                          <a:noFill/>
                        </a:ln>
                        <a:solidFill>
                          <a:schemeClr val="tx1"/>
                        </a:solidFill>
                        <a:effectLst/>
                        <a:latin typeface="Verdana" pitchFamily="34"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宋体" pitchFamily="2" charset="-122"/>
                          <a:ea typeface="黑体" pitchFamily="2" charset="-122"/>
                          <a:cs typeface="Times New Roman" pitchFamily="18" charset="0"/>
                        </a:rPr>
                        <a:t>主要问题</a:t>
                      </a:r>
                      <a:endParaRPr kumimoji="0" lang="zh-CN" altLang="en-GB" sz="1700" b="1" i="0" u="none" strike="noStrike" cap="none" normalizeH="0" baseline="0" smtClean="0">
                        <a:ln>
                          <a:noFill/>
                        </a:ln>
                        <a:solidFill>
                          <a:schemeClr val="tx1"/>
                        </a:solidFill>
                        <a:effectLst/>
                        <a:latin typeface="Verdana" pitchFamily="34"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1700" b="1" i="0" u="none" strike="noStrike" cap="none" normalizeH="0" baseline="0" smtClean="0">
                          <a:ln>
                            <a:noFill/>
                          </a:ln>
                          <a:solidFill>
                            <a:schemeClr val="tx1"/>
                          </a:solidFill>
                          <a:effectLst/>
                          <a:latin typeface="宋体" pitchFamily="2" charset="-122"/>
                          <a:ea typeface="黑体" pitchFamily="2" charset="-122"/>
                          <a:cs typeface="Times New Roman" pitchFamily="18" charset="0"/>
                        </a:rPr>
                        <a:t>案例</a:t>
                      </a:r>
                      <a:endParaRPr kumimoji="0" lang="zh-CN" altLang="en-GB" sz="1700" b="1" i="0" u="none" strike="noStrike" cap="none" normalizeH="0" baseline="0" smtClean="0">
                        <a:ln>
                          <a:noFill/>
                        </a:ln>
                        <a:solidFill>
                          <a:schemeClr val="tx1"/>
                        </a:solidFill>
                        <a:effectLst/>
                        <a:latin typeface="Verdana" pitchFamily="34"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2007" name="Rectangle 39"/>
          <p:cNvSpPr>
            <a:spLocks noChangeArrowheads="1"/>
          </p:cNvSpPr>
          <p:nvPr/>
        </p:nvSpPr>
        <p:spPr bwMode="auto">
          <a:xfrm>
            <a:off x="0" y="285728"/>
            <a:ext cx="5545138" cy="519113"/>
          </a:xfrm>
          <a:prstGeom prst="rect">
            <a:avLst/>
          </a:prstGeom>
          <a:noFill/>
          <a:ln w="9525">
            <a:noFill/>
            <a:miter lim="800000"/>
            <a:headEnd/>
            <a:tailEnd/>
          </a:ln>
          <a:effectLst/>
        </p:spPr>
        <p:txBody>
          <a:bodyPr>
            <a:spAutoFit/>
          </a:bodyPr>
          <a:lstStyle/>
          <a:p>
            <a:pPr fontAlgn="t">
              <a:spcBef>
                <a:spcPct val="0"/>
              </a:spcBef>
              <a:buClr>
                <a:srgbClr val="800000"/>
              </a:buClr>
            </a:pPr>
            <a:r>
              <a:rPr lang="zh-CN" altLang="en-GB" sz="2800" b="1" dirty="0">
                <a:solidFill>
                  <a:schemeClr val="bg1"/>
                </a:solidFill>
                <a:latin typeface="Arial" charset="0"/>
                <a:ea typeface="楷体_GB2312" pitchFamily="49" charset="-122"/>
              </a:rPr>
              <a:t>信息系统外包的发展</a:t>
            </a:r>
            <a:endParaRPr lang="zh-CN" altLang="en-US" sz="2800" b="1" dirty="0">
              <a:solidFill>
                <a:schemeClr val="bg1"/>
              </a:solidFill>
              <a:latin typeface="Arial" charset="0"/>
              <a:ea typeface="楷体_GB2312"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smtClean="0">
                <a:solidFill>
                  <a:schemeClr val="accent1"/>
                </a:solidFill>
                <a:ea typeface="宋体" pitchFamily="2" charset="-122"/>
              </a:rPr>
              <a:t>目录</a:t>
            </a:r>
            <a:endParaRPr lang="en-US" altLang="zh-CN" dirty="0">
              <a:solidFill>
                <a:schemeClr val="accent1"/>
              </a:solidFill>
              <a:ea typeface="宋体" pitchFamily="2" charset="-122"/>
            </a:endParaRPr>
          </a:p>
        </p:txBody>
      </p:sp>
      <p:sp>
        <p:nvSpPr>
          <p:cNvPr id="89091"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zh-CN"/>
          </a:p>
        </p:txBody>
      </p:sp>
      <p:sp>
        <p:nvSpPr>
          <p:cNvPr id="89134"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endParaRPr lang="zh-CN" altLang="en-US"/>
          </a:p>
        </p:txBody>
      </p:sp>
      <p:sp>
        <p:nvSpPr>
          <p:cNvPr id="89135"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zh-CN" altLang="en-US"/>
          </a:p>
        </p:txBody>
      </p:sp>
      <p:sp>
        <p:nvSpPr>
          <p:cNvPr id="89136" name="AutoShape 48"/>
          <p:cNvSpPr>
            <a:spLocks noChangeArrowheads="1"/>
          </p:cNvSpPr>
          <p:nvPr/>
        </p:nvSpPr>
        <p:spPr bwMode="gray">
          <a:xfrm>
            <a:off x="1822450" y="509905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en-US" altLang="zh-CN" b="1" dirty="0" smtClean="0">
                <a:solidFill>
                  <a:schemeClr val="tx2"/>
                </a:solidFill>
                <a:latin typeface="微软雅黑" pitchFamily="34" charset="-122"/>
                <a:ea typeface="微软雅黑" pitchFamily="34" charset="-122"/>
              </a:rPr>
              <a:t>9.5</a:t>
            </a:r>
            <a:r>
              <a:rPr lang="zh-CN" altLang="en-US" b="1" dirty="0" smtClean="0">
                <a:solidFill>
                  <a:schemeClr val="tx2"/>
                </a:solidFill>
                <a:latin typeface="微软雅黑" pitchFamily="34" charset="-122"/>
                <a:ea typeface="微软雅黑" pitchFamily="34" charset="-122"/>
              </a:rPr>
              <a:t>信息系统实施</a:t>
            </a:r>
            <a:endParaRPr lang="en-US" altLang="zh-CN" b="1" dirty="0">
              <a:solidFill>
                <a:schemeClr val="tx2"/>
              </a:solidFill>
              <a:latin typeface="微软雅黑" pitchFamily="34" charset="-122"/>
              <a:ea typeface="微软雅黑" pitchFamily="34" charset="-122"/>
            </a:endParaRPr>
          </a:p>
        </p:txBody>
      </p:sp>
      <p:sp>
        <p:nvSpPr>
          <p:cNvPr id="89137" name="AutoShape 49"/>
          <p:cNvSpPr>
            <a:spLocks noChangeArrowheads="1"/>
          </p:cNvSpPr>
          <p:nvPr/>
        </p:nvSpPr>
        <p:spPr bwMode="gray">
          <a:xfrm>
            <a:off x="2317750" y="42719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en-US" altLang="zh-CN" b="1" dirty="0" smtClean="0">
                <a:solidFill>
                  <a:schemeClr val="tx2"/>
                </a:solidFill>
                <a:latin typeface="微软雅黑" pitchFamily="34" charset="-122"/>
                <a:ea typeface="微软雅黑" pitchFamily="34" charset="-122"/>
              </a:rPr>
              <a:t>9.4</a:t>
            </a:r>
            <a:r>
              <a:rPr lang="zh-CN" altLang="en-US" b="1" dirty="0" smtClean="0">
                <a:solidFill>
                  <a:schemeClr val="tx2"/>
                </a:solidFill>
                <a:latin typeface="微软雅黑" pitchFamily="34" charset="-122"/>
                <a:ea typeface="微软雅黑" pitchFamily="34" charset="-122"/>
              </a:rPr>
              <a:t>信息系统设计</a:t>
            </a:r>
            <a:endParaRPr lang="en-US" altLang="zh-CN" b="1" dirty="0">
              <a:solidFill>
                <a:schemeClr val="tx2"/>
              </a:solidFill>
              <a:latin typeface="微软雅黑" pitchFamily="34" charset="-122"/>
              <a:ea typeface="微软雅黑" pitchFamily="34" charset="-122"/>
            </a:endParaRPr>
          </a:p>
        </p:txBody>
      </p:sp>
      <p:sp>
        <p:nvSpPr>
          <p:cNvPr id="89138" name="AutoShape 50"/>
          <p:cNvSpPr>
            <a:spLocks noChangeArrowheads="1"/>
          </p:cNvSpPr>
          <p:nvPr/>
        </p:nvSpPr>
        <p:spPr bwMode="gray">
          <a:xfrm>
            <a:off x="2438400" y="34591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en-US" altLang="zh-CN" b="1" dirty="0" smtClean="0">
                <a:solidFill>
                  <a:schemeClr val="tx2"/>
                </a:solidFill>
                <a:latin typeface="微软雅黑" pitchFamily="34" charset="-122"/>
                <a:ea typeface="微软雅黑" pitchFamily="34" charset="-122"/>
              </a:rPr>
              <a:t>9.3</a:t>
            </a:r>
            <a:r>
              <a:rPr lang="zh-CN" altLang="en-US" b="1" dirty="0" smtClean="0">
                <a:solidFill>
                  <a:schemeClr val="tx2"/>
                </a:solidFill>
                <a:latin typeface="微软雅黑" pitchFamily="34" charset="-122"/>
                <a:ea typeface="微软雅黑" pitchFamily="34" charset="-122"/>
              </a:rPr>
              <a:t>信息系统分析</a:t>
            </a:r>
            <a:endParaRPr lang="en-US" altLang="zh-CN" b="1" dirty="0">
              <a:solidFill>
                <a:schemeClr val="tx2"/>
              </a:solidFill>
              <a:latin typeface="微软雅黑" pitchFamily="34" charset="-122"/>
              <a:ea typeface="微软雅黑" pitchFamily="34" charset="-122"/>
            </a:endParaRPr>
          </a:p>
        </p:txBody>
      </p:sp>
      <p:sp>
        <p:nvSpPr>
          <p:cNvPr id="89139" name="AutoShape 51"/>
          <p:cNvSpPr>
            <a:spLocks noChangeArrowheads="1"/>
          </p:cNvSpPr>
          <p:nvPr/>
        </p:nvSpPr>
        <p:spPr bwMode="gray">
          <a:xfrm>
            <a:off x="2286000" y="25908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en-US" altLang="zh-CN" b="1" dirty="0" smtClean="0">
                <a:solidFill>
                  <a:schemeClr val="tx2"/>
                </a:solidFill>
                <a:latin typeface="微软雅黑" pitchFamily="34" charset="-122"/>
                <a:ea typeface="微软雅黑" pitchFamily="34" charset="-122"/>
              </a:rPr>
              <a:t>9.2</a:t>
            </a:r>
            <a:r>
              <a:rPr lang="zh-CN" altLang="en-US" b="1" dirty="0" smtClean="0">
                <a:solidFill>
                  <a:schemeClr val="tx2"/>
                </a:solidFill>
                <a:latin typeface="微软雅黑" pitchFamily="34" charset="-122"/>
                <a:ea typeface="微软雅黑" pitchFamily="34" charset="-122"/>
              </a:rPr>
              <a:t>管理信息系统的开发方法</a:t>
            </a:r>
            <a:endParaRPr lang="en-US" altLang="zh-CN" b="1" dirty="0">
              <a:solidFill>
                <a:schemeClr val="tx2"/>
              </a:solidFill>
              <a:latin typeface="微软雅黑" pitchFamily="34" charset="-122"/>
              <a:ea typeface="微软雅黑" pitchFamily="34" charset="-122"/>
            </a:endParaRPr>
          </a:p>
        </p:txBody>
      </p:sp>
      <p:sp>
        <p:nvSpPr>
          <p:cNvPr id="89140" name="AutoShape 52"/>
          <p:cNvSpPr>
            <a:spLocks noChangeArrowheads="1"/>
          </p:cNvSpPr>
          <p:nvPr/>
        </p:nvSpPr>
        <p:spPr bwMode="gray">
          <a:xfrm>
            <a:off x="1765300" y="18208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en-US" altLang="zh-CN" b="1" dirty="0" smtClean="0">
                <a:solidFill>
                  <a:schemeClr val="tx2"/>
                </a:solidFill>
                <a:latin typeface="微软雅黑" pitchFamily="34" charset="-122"/>
                <a:ea typeface="微软雅黑" pitchFamily="34" charset="-122"/>
              </a:rPr>
              <a:t>9.1</a:t>
            </a:r>
            <a:r>
              <a:rPr lang="zh-CN" altLang="en-US" b="1" dirty="0" smtClean="0">
                <a:solidFill>
                  <a:schemeClr val="tx2"/>
                </a:solidFill>
                <a:latin typeface="微软雅黑" pitchFamily="34" charset="-122"/>
                <a:ea typeface="微软雅黑" pitchFamily="34" charset="-122"/>
              </a:rPr>
              <a:t>管理信息系统的开发策略</a:t>
            </a:r>
            <a:endParaRPr lang="en-US" altLang="zh-CN" b="1" dirty="0">
              <a:solidFill>
                <a:schemeClr val="tx2"/>
              </a:solidFill>
              <a:latin typeface="微软雅黑" pitchFamily="34" charset="-122"/>
              <a:ea typeface="微软雅黑" pitchFamily="34" charset="-122"/>
            </a:endParaRPr>
          </a:p>
        </p:txBody>
      </p:sp>
      <p:grpSp>
        <p:nvGrpSpPr>
          <p:cNvPr id="2" name="Group 53"/>
          <p:cNvGrpSpPr>
            <a:grpSpLocks/>
          </p:cNvGrpSpPr>
          <p:nvPr/>
        </p:nvGrpSpPr>
        <p:grpSpPr bwMode="auto">
          <a:xfrm>
            <a:off x="1447800" y="1909763"/>
            <a:ext cx="381000" cy="381000"/>
            <a:chOff x="2078" y="1680"/>
            <a:chExt cx="1615" cy="1615"/>
          </a:xfrm>
        </p:grpSpPr>
        <p:sp>
          <p:nvSpPr>
            <p:cNvPr id="89142"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43"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44"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45"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89146"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47"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3" name="Group 60"/>
          <p:cNvGrpSpPr>
            <a:grpSpLocks/>
          </p:cNvGrpSpPr>
          <p:nvPr/>
        </p:nvGrpSpPr>
        <p:grpSpPr bwMode="auto">
          <a:xfrm>
            <a:off x="1981200" y="2697163"/>
            <a:ext cx="381000" cy="381000"/>
            <a:chOff x="2078" y="1680"/>
            <a:chExt cx="1615" cy="1615"/>
          </a:xfrm>
        </p:grpSpPr>
        <p:sp>
          <p:nvSpPr>
            <p:cNvPr id="89149"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0"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1"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2"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89153"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54"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4" name="Group 67"/>
          <p:cNvGrpSpPr>
            <a:grpSpLocks/>
          </p:cNvGrpSpPr>
          <p:nvPr/>
        </p:nvGrpSpPr>
        <p:grpSpPr bwMode="auto">
          <a:xfrm>
            <a:off x="2133600" y="3535363"/>
            <a:ext cx="381000" cy="381000"/>
            <a:chOff x="2078" y="1680"/>
            <a:chExt cx="1615" cy="1615"/>
          </a:xfrm>
        </p:grpSpPr>
        <p:sp>
          <p:nvSpPr>
            <p:cNvPr id="89156"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8"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zh-CN" altLang="en-US"/>
            </a:p>
          </p:txBody>
        </p:sp>
        <p:sp>
          <p:nvSpPr>
            <p:cNvPr id="89160"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6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5" name="Group 74"/>
          <p:cNvGrpSpPr>
            <a:grpSpLocks/>
          </p:cNvGrpSpPr>
          <p:nvPr/>
        </p:nvGrpSpPr>
        <p:grpSpPr bwMode="auto">
          <a:xfrm>
            <a:off x="1981200" y="4373563"/>
            <a:ext cx="381000" cy="381000"/>
            <a:chOff x="2078" y="1680"/>
            <a:chExt cx="1615" cy="1615"/>
          </a:xfrm>
        </p:grpSpPr>
        <p:sp>
          <p:nvSpPr>
            <p:cNvPr id="89163"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64"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65" name="Oval 7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66"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89167" name="Oval 7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68"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6" name="Group 81"/>
          <p:cNvGrpSpPr>
            <a:grpSpLocks/>
          </p:cNvGrpSpPr>
          <p:nvPr/>
        </p:nvGrpSpPr>
        <p:grpSpPr bwMode="auto">
          <a:xfrm>
            <a:off x="1524000" y="5148263"/>
            <a:ext cx="355600" cy="381000"/>
            <a:chOff x="2078" y="1680"/>
            <a:chExt cx="1615" cy="1615"/>
          </a:xfrm>
        </p:grpSpPr>
        <p:sp>
          <p:nvSpPr>
            <p:cNvPr id="89170"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71"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72"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73"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89174"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75"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8" name="灯片编号占位符 47"/>
          <p:cNvSpPr>
            <a:spLocks noGrp="1"/>
          </p:cNvSpPr>
          <p:nvPr>
            <p:ph type="sldNum" sz="quarter" idx="11"/>
          </p:nvPr>
        </p:nvSpPr>
        <p:spPr/>
        <p:txBody>
          <a:bodyPr/>
          <a:lstStyle/>
          <a:p>
            <a:fld id="{10EA594A-3D0D-4F31-8FE1-19C2C23DDD1C}" type="slidenum">
              <a:rPr lang="en-US" altLang="zh-CN" smtClean="0"/>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14282" y="214290"/>
            <a:ext cx="8229600" cy="777875"/>
          </a:xfrm>
        </p:spPr>
        <p:txBody>
          <a:bodyPr/>
          <a:lstStyle/>
          <a:p>
            <a:pPr algn="l"/>
            <a:r>
              <a:rPr lang="zh-CN" altLang="en-GB" dirty="0"/>
              <a:t>信息系统的外包方式 </a:t>
            </a:r>
            <a:endParaRPr lang="zh-CN" altLang="en-US" dirty="0"/>
          </a:p>
        </p:txBody>
      </p:sp>
      <p:sp>
        <p:nvSpPr>
          <p:cNvPr id="215043" name="Rectangle 3"/>
          <p:cNvSpPr>
            <a:spLocks noGrp="1" noChangeArrowheads="1"/>
          </p:cNvSpPr>
          <p:nvPr>
            <p:ph type="body" idx="1"/>
          </p:nvPr>
        </p:nvSpPr>
        <p:spPr>
          <a:xfrm>
            <a:off x="428596" y="1357298"/>
            <a:ext cx="8280400" cy="4392612"/>
          </a:xfrm>
        </p:spPr>
        <p:txBody>
          <a:bodyPr/>
          <a:lstStyle/>
          <a:p>
            <a:pPr marL="690563" lvl="1" indent="-157163">
              <a:lnSpc>
                <a:spcPct val="90000"/>
              </a:lnSpc>
            </a:pPr>
            <a:r>
              <a:rPr lang="zh-CN" altLang="en-US" dirty="0" smtClean="0"/>
              <a:t>整体</a:t>
            </a:r>
            <a:r>
              <a:rPr lang="zh-CN" altLang="en-US" dirty="0"/>
              <a:t>外包（</a:t>
            </a:r>
            <a:r>
              <a:rPr lang="en-US" altLang="zh-CN" dirty="0"/>
              <a:t>Total outsourcing</a:t>
            </a:r>
            <a:r>
              <a:rPr lang="zh-CN" altLang="en-US" dirty="0"/>
              <a:t>）是指企业将内部信息系统建设与管理服务的整个过程或其绝大部分的由承包商来完成。整体外包涉及到所有的信息系统功能领域，包括：数据中心、应用开发、系统维护、网络、桌面服务等等；</a:t>
            </a:r>
          </a:p>
          <a:p>
            <a:pPr marL="690563" lvl="1" indent="-157163">
              <a:lnSpc>
                <a:spcPct val="90000"/>
              </a:lnSpc>
            </a:pPr>
            <a:r>
              <a:rPr lang="zh-CN" altLang="en-US" dirty="0"/>
              <a:t>选择性外包（</a:t>
            </a:r>
            <a:r>
              <a:rPr lang="en-US" altLang="zh-CN" dirty="0"/>
              <a:t>Selective outsourcing</a:t>
            </a:r>
            <a:r>
              <a:rPr lang="zh-CN" altLang="en-US" dirty="0"/>
              <a:t>）是相对于整体性外包而言的，与整体外包相比，选择性外包只将信息系统整个生命周期的某些阶段的一些活动或多个信息系统功能外包出去，重大功能或活动仍保留，外包的总额远远低于整体外包。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214282" y="0"/>
            <a:ext cx="8229600" cy="777875"/>
          </a:xfrm>
        </p:spPr>
        <p:txBody>
          <a:bodyPr/>
          <a:lstStyle/>
          <a:p>
            <a:pPr algn="l"/>
            <a:r>
              <a:rPr lang="zh-CN" altLang="en-GB" dirty="0"/>
              <a:t>信息系统的外包方式</a:t>
            </a:r>
            <a:endParaRPr lang="zh-CN" altLang="en-US" dirty="0"/>
          </a:p>
        </p:txBody>
      </p:sp>
      <p:sp>
        <p:nvSpPr>
          <p:cNvPr id="216067" name="Rectangle 3"/>
          <p:cNvSpPr>
            <a:spLocks noGrp="1" noChangeArrowheads="1"/>
          </p:cNvSpPr>
          <p:nvPr>
            <p:ph type="body" idx="1"/>
          </p:nvPr>
        </p:nvSpPr>
        <p:spPr>
          <a:xfrm>
            <a:off x="500034" y="1785926"/>
            <a:ext cx="8001000" cy="2955925"/>
          </a:xfrm>
        </p:spPr>
        <p:txBody>
          <a:bodyPr/>
          <a:lstStyle/>
          <a:p>
            <a:pPr marL="690563" lvl="1" indent="-157163"/>
            <a:r>
              <a:rPr lang="zh-CN" altLang="en-US" dirty="0" smtClean="0"/>
              <a:t>过渡性</a:t>
            </a:r>
            <a:r>
              <a:rPr lang="zh-CN" altLang="en-US" dirty="0"/>
              <a:t>外包（</a:t>
            </a:r>
            <a:r>
              <a:rPr lang="en-US" altLang="zh-CN" dirty="0"/>
              <a:t>Transitional outsourcing</a:t>
            </a:r>
            <a:r>
              <a:rPr lang="zh-CN" altLang="en-US" dirty="0"/>
              <a:t>），指公司为了聚焦有限的资源在建立新的系统和基础设施上而外包老化或过时的系统或技术平台；</a:t>
            </a:r>
          </a:p>
          <a:p>
            <a:pPr marL="690563" lvl="1" indent="-157163"/>
            <a:r>
              <a:rPr lang="zh-CN" altLang="en-US" dirty="0"/>
              <a:t>转换性外包（</a:t>
            </a:r>
            <a:r>
              <a:rPr lang="en-US" altLang="zh-CN" dirty="0"/>
              <a:t>Transformational outsourcing</a:t>
            </a:r>
            <a:r>
              <a:rPr lang="zh-CN" altLang="en-US" dirty="0"/>
              <a:t>），与过渡性外包相反，服务商被雇佣到企业参与建立新的技术平台和应用，并培养新的系统建设</a:t>
            </a:r>
            <a:r>
              <a:rPr lang="zh-CN" altLang="en-US" dirty="0" smtClean="0"/>
              <a:t>能力。 </a:t>
            </a:r>
            <a:endParaRPr lang="zh-CN" altLang="en-US" dirty="0"/>
          </a:p>
          <a:p>
            <a:pPr marL="342900" indent="-342900">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1042988" y="1125538"/>
            <a:ext cx="7632700" cy="4968875"/>
          </a:xfrm>
        </p:spPr>
        <p:txBody>
          <a:bodyPr/>
          <a:lstStyle/>
          <a:p>
            <a:pPr eaLnBrk="1" hangingPunct="1">
              <a:lnSpc>
                <a:spcPct val="90000"/>
              </a:lnSpc>
            </a:pPr>
            <a:r>
              <a:rPr lang="zh-CN" altLang="en-US" b="1" smtClean="0">
                <a:latin typeface="楷体_GB2312" pitchFamily="49" charset="-122"/>
                <a:ea typeface="楷体_GB2312" pitchFamily="49" charset="-122"/>
              </a:rPr>
              <a:t>外包的优点：</a:t>
            </a:r>
          </a:p>
          <a:p>
            <a:pPr eaLnBrk="1" hangingPunct="1">
              <a:lnSpc>
                <a:spcPct val="90000"/>
              </a:lnSpc>
              <a:buFontTx/>
              <a:buNone/>
            </a:pPr>
            <a:endParaRPr lang="zh-CN" altLang="en-US" b="1" smtClean="0">
              <a:latin typeface="楷体_GB2312" pitchFamily="49" charset="-122"/>
              <a:ea typeface="楷体_GB2312" pitchFamily="49" charset="-122"/>
            </a:endParaRPr>
          </a:p>
          <a:p>
            <a:pPr eaLnBrk="1" hangingPunct="1">
              <a:lnSpc>
                <a:spcPct val="90000"/>
              </a:lnSpc>
              <a:buFontTx/>
              <a:buNone/>
            </a:pPr>
            <a:endParaRPr lang="zh-CN" altLang="en-US" b="1" smtClean="0">
              <a:latin typeface="楷体_GB2312" pitchFamily="49" charset="-122"/>
              <a:ea typeface="楷体_GB2312" pitchFamily="49" charset="-122"/>
            </a:endParaRPr>
          </a:p>
          <a:p>
            <a:pPr eaLnBrk="1" hangingPunct="1">
              <a:lnSpc>
                <a:spcPct val="90000"/>
              </a:lnSpc>
              <a:buFontTx/>
              <a:buNone/>
            </a:pPr>
            <a:r>
              <a:rPr lang="zh-CN" altLang="en-US" b="1" smtClean="0">
                <a:latin typeface="楷体_GB2312" pitchFamily="49" charset="-122"/>
                <a:ea typeface="楷体_GB2312" pitchFamily="49" charset="-122"/>
              </a:rPr>
              <a:t/>
            </a:r>
            <a:br>
              <a:rPr lang="zh-CN" altLang="en-US" b="1" smtClean="0">
                <a:latin typeface="楷体_GB2312" pitchFamily="49" charset="-122"/>
                <a:ea typeface="楷体_GB2312" pitchFamily="49" charset="-122"/>
              </a:rPr>
            </a:br>
            <a:endParaRPr lang="zh-CN" altLang="en-US" b="1" smtClean="0">
              <a:latin typeface="楷体_GB2312" pitchFamily="49" charset="-122"/>
              <a:ea typeface="楷体_GB2312" pitchFamily="49" charset="-122"/>
            </a:endParaRPr>
          </a:p>
          <a:p>
            <a:pPr eaLnBrk="1" hangingPunct="1">
              <a:lnSpc>
                <a:spcPct val="90000"/>
              </a:lnSpc>
            </a:pPr>
            <a:r>
              <a:rPr lang="zh-CN" altLang="en-US" b="1" smtClean="0">
                <a:latin typeface="楷体_GB2312" pitchFamily="49" charset="-122"/>
                <a:ea typeface="楷体_GB2312" pitchFamily="49" charset="-122"/>
              </a:rPr>
              <a:t>外包的缺点：</a:t>
            </a:r>
          </a:p>
          <a:p>
            <a:pPr eaLnBrk="1" hangingPunct="1">
              <a:lnSpc>
                <a:spcPct val="90000"/>
              </a:lnSpc>
            </a:pPr>
            <a:endParaRPr lang="en-US" altLang="zh-CN" sz="2400" smtClean="0"/>
          </a:p>
        </p:txBody>
      </p:sp>
      <p:grpSp>
        <p:nvGrpSpPr>
          <p:cNvPr id="19459" name="组合 25"/>
          <p:cNvGrpSpPr>
            <a:grpSpLocks/>
          </p:cNvGrpSpPr>
          <p:nvPr/>
        </p:nvGrpSpPr>
        <p:grpSpPr bwMode="auto">
          <a:xfrm>
            <a:off x="947738" y="1557338"/>
            <a:ext cx="7562850" cy="1812925"/>
            <a:chOff x="360797" y="3284538"/>
            <a:chExt cx="3377288" cy="2664296"/>
          </a:xfrm>
        </p:grpSpPr>
        <p:sp>
          <p:nvSpPr>
            <p:cNvPr id="2" name="圆角矩形 28"/>
            <p:cNvSpPr/>
            <p:nvPr/>
          </p:nvSpPr>
          <p:spPr>
            <a:xfrm>
              <a:off x="360797" y="3284538"/>
              <a:ext cx="3312067" cy="2664296"/>
            </a:xfrm>
            <a:prstGeom prst="roundRect">
              <a:avLst>
                <a:gd name="adj" fmla="val 7094"/>
              </a:avLst>
            </a:prstGeom>
            <a:solidFill>
              <a:srgbClr val="FFFF99">
                <a:alpha val="83000"/>
              </a:srgbClr>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252000" anchor="ctr"/>
            <a:lstStyle/>
            <a:p>
              <a:pPr algn="l">
                <a:defRPr/>
              </a:pPr>
              <a:r>
                <a:rPr lang="en-US" altLang="zh-CN" b="1" dirty="0">
                  <a:solidFill>
                    <a:schemeClr val="tx1"/>
                  </a:solidFill>
                </a:rPr>
                <a:t>     </a:t>
              </a:r>
              <a:r>
                <a:rPr lang="zh-CN" altLang="en-US" b="1" dirty="0">
                  <a:solidFill>
                    <a:schemeClr val="tx1"/>
                  </a:solidFill>
                </a:rPr>
                <a:t>是经济、服务质量高，用相同的和较低的成本获得更好的服务，灵活性增强，可根据业务的发展情况调整外包的费用和能力，更有效的利用人才，盘活资产。</a:t>
              </a:r>
            </a:p>
          </p:txBody>
        </p:sp>
        <p:sp>
          <p:nvSpPr>
            <p:cNvPr id="3" name="对角圆角矩形 29"/>
            <p:cNvSpPr/>
            <p:nvPr/>
          </p:nvSpPr>
          <p:spPr>
            <a:xfrm>
              <a:off x="2973310" y="4739658"/>
              <a:ext cx="764775" cy="1188132"/>
            </a:xfrm>
            <a:prstGeom prst="round2DiagRect">
              <a:avLst>
                <a:gd name="adj1" fmla="val 17282"/>
                <a:gd name="adj2" fmla="val 0"/>
              </a:avLst>
            </a:prstGeom>
            <a:gradFill flip="none" rotWithShape="1">
              <a:gsLst>
                <a:gs pos="51000">
                  <a:schemeClr val="accent5">
                    <a:alpha val="0"/>
                  </a:schemeClr>
                </a:gs>
                <a:gs pos="100000">
                  <a:schemeClr val="accent5">
                    <a:alpha val="29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52000" anchor="ctr"/>
            <a:lstStyle/>
            <a:p>
              <a:pPr fontAlgn="auto">
                <a:spcBef>
                  <a:spcPts val="0"/>
                </a:spcBef>
                <a:spcAft>
                  <a:spcPts val="0"/>
                </a:spcAft>
                <a:defRPr/>
              </a:pPr>
              <a:endParaRPr lang="zh-CN" altLang="en-US" sz="1800"/>
            </a:p>
          </p:txBody>
        </p:sp>
      </p:grpSp>
      <p:grpSp>
        <p:nvGrpSpPr>
          <p:cNvPr id="19460" name="组合 25"/>
          <p:cNvGrpSpPr>
            <a:grpSpLocks/>
          </p:cNvGrpSpPr>
          <p:nvPr/>
        </p:nvGrpSpPr>
        <p:grpSpPr bwMode="auto">
          <a:xfrm>
            <a:off x="971550" y="4221163"/>
            <a:ext cx="7488238" cy="1812925"/>
            <a:chOff x="467544" y="3284538"/>
            <a:chExt cx="3312368" cy="2664296"/>
          </a:xfrm>
        </p:grpSpPr>
        <p:sp>
          <p:nvSpPr>
            <p:cNvPr id="29" name="圆角矩形 28"/>
            <p:cNvSpPr/>
            <p:nvPr/>
          </p:nvSpPr>
          <p:spPr>
            <a:xfrm>
              <a:off x="467544" y="3284538"/>
              <a:ext cx="3312368" cy="2664296"/>
            </a:xfrm>
            <a:prstGeom prst="roundRect">
              <a:avLst>
                <a:gd name="adj" fmla="val 7094"/>
              </a:avLst>
            </a:prstGeom>
            <a:solidFill>
              <a:srgbClr val="FFFF99">
                <a:alpha val="83000"/>
              </a:srgbClr>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252000" anchor="ctr"/>
            <a:lstStyle/>
            <a:p>
              <a:pPr algn="l">
                <a:defRPr/>
              </a:pPr>
              <a:r>
                <a:rPr lang="en-US" altLang="zh-CN" b="1">
                  <a:solidFill>
                    <a:schemeClr val="tx1"/>
                  </a:solidFill>
                </a:rPr>
                <a:t>     </a:t>
              </a:r>
              <a:r>
                <a:rPr lang="zh-CN" altLang="en-US" b="1">
                  <a:solidFill>
                    <a:schemeClr val="tx1"/>
                  </a:solidFill>
                </a:rPr>
                <a:t>将自己的战略信息转入他人之手，有可能使管理失控，一旦信息系统业务外包，就很难将这些业务再重新组建了，外包容易将自己限定在不灵活的合同里。</a:t>
              </a:r>
            </a:p>
          </p:txBody>
        </p:sp>
        <p:sp>
          <p:nvSpPr>
            <p:cNvPr id="30" name="对角圆角矩形 29"/>
            <p:cNvSpPr/>
            <p:nvPr/>
          </p:nvSpPr>
          <p:spPr>
            <a:xfrm>
              <a:off x="2973310" y="4739658"/>
              <a:ext cx="764775" cy="1188132"/>
            </a:xfrm>
            <a:prstGeom prst="round2DiagRect">
              <a:avLst>
                <a:gd name="adj1" fmla="val 17282"/>
                <a:gd name="adj2" fmla="val 0"/>
              </a:avLst>
            </a:prstGeom>
            <a:gradFill flip="none" rotWithShape="1">
              <a:gsLst>
                <a:gs pos="51000">
                  <a:schemeClr val="accent5">
                    <a:alpha val="0"/>
                  </a:schemeClr>
                </a:gs>
                <a:gs pos="100000">
                  <a:schemeClr val="accent5">
                    <a:alpha val="29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252000" anchor="ctr"/>
            <a:lstStyle/>
            <a:p>
              <a:pPr fontAlgn="auto">
                <a:spcBef>
                  <a:spcPts val="0"/>
                </a:spcBef>
                <a:spcAft>
                  <a:spcPts val="0"/>
                </a:spcAft>
                <a:defRPr/>
              </a:pPr>
              <a:endParaRPr lang="zh-CN" altLang="en-US" sz="1800"/>
            </a:p>
          </p:txBody>
        </p:sp>
      </p:grpSp>
      <p:sp>
        <p:nvSpPr>
          <p:cNvPr id="19461" name="AutoShape 16">
            <a:hlinkClick r:id="rId2" action="ppaction://hlinksldjump" highlightClick="1"/>
          </p:cNvPr>
          <p:cNvSpPr>
            <a:spLocks noChangeArrowheads="1"/>
          </p:cNvSpPr>
          <p:nvPr/>
        </p:nvSpPr>
        <p:spPr bwMode="auto">
          <a:xfrm>
            <a:off x="8856663" y="656907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Tree>
    <p:extLst>
      <p:ext uri="{BB962C8B-B14F-4D97-AF65-F5344CB8AC3E}">
        <p14:creationId xmlns="" xmlns:p14="http://schemas.microsoft.com/office/powerpoint/2010/main" val="524465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00100" y="1142984"/>
            <a:ext cx="7200900" cy="766763"/>
          </a:xfrm>
        </p:spPr>
        <p:txBody>
          <a:bodyPr/>
          <a:lstStyle/>
          <a:p>
            <a:pPr eaLnBrk="1" hangingPunct="1"/>
            <a:r>
              <a:rPr lang="en-US" altLang="zh-CN" sz="3200" b="1" dirty="0" smtClean="0">
                <a:solidFill>
                  <a:schemeClr val="tx1"/>
                </a:solidFill>
                <a:latin typeface="华文行楷" panose="02010800040101010101" pitchFamily="2" charset="-122"/>
                <a:ea typeface="华文行楷" panose="02010800040101010101" pitchFamily="2" charset="-122"/>
              </a:rPr>
              <a:t>9.2  </a:t>
            </a:r>
            <a:r>
              <a:rPr lang="zh-CN" altLang="en-US" sz="3200" b="1" dirty="0" smtClean="0">
                <a:solidFill>
                  <a:schemeClr val="tx1"/>
                </a:solidFill>
                <a:latin typeface="华文行楷" panose="02010800040101010101" pitchFamily="2" charset="-122"/>
                <a:ea typeface="华文行楷" panose="02010800040101010101" pitchFamily="2" charset="-122"/>
              </a:rPr>
              <a:t>管理信息系统开发方法</a:t>
            </a:r>
          </a:p>
        </p:txBody>
      </p:sp>
      <p:sp>
        <p:nvSpPr>
          <p:cNvPr id="20483" name="Text Box 4"/>
          <p:cNvSpPr txBox="1">
            <a:spLocks noChangeArrowheads="1"/>
          </p:cNvSpPr>
          <p:nvPr/>
        </p:nvSpPr>
        <p:spPr bwMode="auto">
          <a:xfrm>
            <a:off x="1403350" y="1700213"/>
            <a:ext cx="4175125" cy="69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pPr>
            <a:r>
              <a:rPr lang="zh-CN" altLang="en-US" sz="2800" b="1">
                <a:solidFill>
                  <a:schemeClr val="tx2"/>
                </a:solidFill>
                <a:latin typeface="Bookman Old Style" panose="02050604050505020204" pitchFamily="18" charset="0"/>
              </a:rPr>
              <a:t>本节所讲内容如下：　　</a:t>
            </a:r>
          </a:p>
        </p:txBody>
      </p:sp>
      <p:grpSp>
        <p:nvGrpSpPr>
          <p:cNvPr id="20484" name="Group 8"/>
          <p:cNvGrpSpPr>
            <a:grpSpLocks/>
          </p:cNvGrpSpPr>
          <p:nvPr/>
        </p:nvGrpSpPr>
        <p:grpSpPr bwMode="auto">
          <a:xfrm>
            <a:off x="1466850" y="2619375"/>
            <a:ext cx="762000" cy="665163"/>
            <a:chOff x="1110" y="2656"/>
            <a:chExt cx="1549" cy="1351"/>
          </a:xfrm>
        </p:grpSpPr>
        <p:sp>
          <p:nvSpPr>
            <p:cNvPr id="20511" name="AutoShape 9"/>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20512" name="AutoShape 10"/>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59403" name="AutoShape 11"/>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20485" name="Line 12"/>
          <p:cNvSpPr>
            <a:spLocks noChangeShapeType="1"/>
          </p:cNvSpPr>
          <p:nvPr/>
        </p:nvSpPr>
        <p:spPr bwMode="auto">
          <a:xfrm flipV="1">
            <a:off x="2124075" y="3213100"/>
            <a:ext cx="5543550" cy="15875"/>
          </a:xfrm>
          <a:prstGeom prst="line">
            <a:avLst/>
          </a:prstGeom>
          <a:noFill/>
          <a:ln w="25400">
            <a:solidFill>
              <a:srgbClr val="C0C0C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0486" name="Text Box 13"/>
          <p:cNvSpPr txBox="1">
            <a:spLocks noChangeArrowheads="1"/>
          </p:cNvSpPr>
          <p:nvPr/>
        </p:nvSpPr>
        <p:spPr bwMode="auto">
          <a:xfrm>
            <a:off x="2305050" y="2566988"/>
            <a:ext cx="3851275"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pPr>
            <a:r>
              <a:rPr lang="zh-CN" altLang="en-US" b="1">
                <a:solidFill>
                  <a:schemeClr val="tx2"/>
                </a:solidFill>
                <a:latin typeface="Verdana" pitchFamily="34" charset="0"/>
                <a:ea typeface="楷体_GB2312" pitchFamily="49" charset="-122"/>
                <a:hlinkClick r:id="rId2" action="ppaction://hlinksldjump"/>
              </a:rPr>
              <a:t>结构化系统开发方法</a:t>
            </a:r>
            <a:endParaRPr lang="zh-CN" altLang="en-US" b="1">
              <a:solidFill>
                <a:schemeClr val="tx2"/>
              </a:solidFill>
              <a:latin typeface="Arial" panose="020B0604020202020204" pitchFamily="34" charset="0"/>
              <a:ea typeface="楷体_GB2312" pitchFamily="49" charset="-122"/>
            </a:endParaRPr>
          </a:p>
        </p:txBody>
      </p:sp>
      <p:sp>
        <p:nvSpPr>
          <p:cNvPr id="20487" name="Text Box 14"/>
          <p:cNvSpPr txBox="1">
            <a:spLocks noChangeArrowheads="1"/>
          </p:cNvSpPr>
          <p:nvPr/>
        </p:nvSpPr>
        <p:spPr bwMode="gray">
          <a:xfrm>
            <a:off x="1663700" y="2717800"/>
            <a:ext cx="3540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r>
              <a:rPr lang="en-US" altLang="zh-CN" b="1">
                <a:solidFill>
                  <a:schemeClr val="bg1"/>
                </a:solidFill>
                <a:latin typeface="Arial" panose="020B0604020202020204" pitchFamily="34" charset="0"/>
              </a:rPr>
              <a:t>1</a:t>
            </a:r>
          </a:p>
        </p:txBody>
      </p:sp>
      <p:grpSp>
        <p:nvGrpSpPr>
          <p:cNvPr id="20488" name="Group 16"/>
          <p:cNvGrpSpPr>
            <a:grpSpLocks/>
          </p:cNvGrpSpPr>
          <p:nvPr/>
        </p:nvGrpSpPr>
        <p:grpSpPr bwMode="auto">
          <a:xfrm>
            <a:off x="1466850" y="3556000"/>
            <a:ext cx="760413" cy="665163"/>
            <a:chOff x="3174" y="2656"/>
            <a:chExt cx="1549" cy="1351"/>
          </a:xfrm>
        </p:grpSpPr>
        <p:sp>
          <p:nvSpPr>
            <p:cNvPr id="20508" name="AutoShape 17"/>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20509" name="AutoShape 18"/>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59411" name="AutoShape 19"/>
            <p:cNvSpPr>
              <a:spLocks noChangeArrowheads="1"/>
            </p:cNvSpPr>
            <p:nvPr/>
          </p:nvSpPr>
          <p:spPr bwMode="gray">
            <a:xfrm>
              <a:off x="3265"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20489" name="Line 20"/>
          <p:cNvSpPr>
            <a:spLocks noChangeShapeType="1"/>
          </p:cNvSpPr>
          <p:nvPr/>
        </p:nvSpPr>
        <p:spPr bwMode="auto">
          <a:xfrm flipV="1">
            <a:off x="2074863" y="4149725"/>
            <a:ext cx="5592762" cy="15875"/>
          </a:xfrm>
          <a:prstGeom prst="line">
            <a:avLst/>
          </a:prstGeom>
          <a:noFill/>
          <a:ln w="25400">
            <a:solidFill>
              <a:srgbClr val="C0C0C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0490" name="Text Box 21"/>
          <p:cNvSpPr txBox="1">
            <a:spLocks noChangeArrowheads="1"/>
          </p:cNvSpPr>
          <p:nvPr/>
        </p:nvSpPr>
        <p:spPr bwMode="auto">
          <a:xfrm>
            <a:off x="2303463" y="3503613"/>
            <a:ext cx="2628900"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pPr>
            <a:r>
              <a:rPr lang="zh-CN" altLang="en-US" b="1">
                <a:solidFill>
                  <a:schemeClr val="tx2"/>
                </a:solidFill>
                <a:latin typeface="Verdana" pitchFamily="34" charset="0"/>
                <a:ea typeface="楷体_GB2312" pitchFamily="49" charset="-122"/>
                <a:hlinkClick r:id="rId3" action="ppaction://hlinksldjump"/>
              </a:rPr>
              <a:t>原型法</a:t>
            </a:r>
            <a:endParaRPr lang="zh-CN" altLang="en-US" b="1">
              <a:solidFill>
                <a:schemeClr val="tx2"/>
              </a:solidFill>
              <a:latin typeface="Verdana" pitchFamily="34" charset="0"/>
              <a:ea typeface="楷体_GB2312" pitchFamily="49" charset="-122"/>
            </a:endParaRPr>
          </a:p>
        </p:txBody>
      </p:sp>
      <p:sp>
        <p:nvSpPr>
          <p:cNvPr id="20491" name="Text Box 22"/>
          <p:cNvSpPr txBox="1">
            <a:spLocks noChangeArrowheads="1"/>
          </p:cNvSpPr>
          <p:nvPr/>
        </p:nvSpPr>
        <p:spPr bwMode="gray">
          <a:xfrm>
            <a:off x="1663700" y="3654425"/>
            <a:ext cx="3540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r>
              <a:rPr lang="en-US" altLang="zh-CN" b="1">
                <a:solidFill>
                  <a:schemeClr val="bg1"/>
                </a:solidFill>
                <a:latin typeface="Arial" panose="020B0604020202020204" pitchFamily="34" charset="0"/>
              </a:rPr>
              <a:t>2</a:t>
            </a:r>
          </a:p>
        </p:txBody>
      </p:sp>
      <p:grpSp>
        <p:nvGrpSpPr>
          <p:cNvPr id="20492" name="Group 24"/>
          <p:cNvGrpSpPr>
            <a:grpSpLocks/>
          </p:cNvGrpSpPr>
          <p:nvPr/>
        </p:nvGrpSpPr>
        <p:grpSpPr bwMode="auto">
          <a:xfrm>
            <a:off x="1457325" y="4635500"/>
            <a:ext cx="762000" cy="665163"/>
            <a:chOff x="1110" y="2656"/>
            <a:chExt cx="1549" cy="1351"/>
          </a:xfrm>
        </p:grpSpPr>
        <p:sp>
          <p:nvSpPr>
            <p:cNvPr id="20505" name="AutoShape 25"/>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20506" name="AutoShape 2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59419" name="AutoShape 27"/>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20493" name="Line 28"/>
          <p:cNvSpPr>
            <a:spLocks noChangeShapeType="1"/>
          </p:cNvSpPr>
          <p:nvPr/>
        </p:nvSpPr>
        <p:spPr bwMode="auto">
          <a:xfrm flipV="1">
            <a:off x="2066925" y="5229225"/>
            <a:ext cx="5600700" cy="15875"/>
          </a:xfrm>
          <a:prstGeom prst="line">
            <a:avLst/>
          </a:prstGeom>
          <a:noFill/>
          <a:ln w="25400">
            <a:solidFill>
              <a:srgbClr val="C0C0C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0494" name="Text Box 29"/>
          <p:cNvSpPr txBox="1">
            <a:spLocks noChangeArrowheads="1"/>
          </p:cNvSpPr>
          <p:nvPr/>
        </p:nvSpPr>
        <p:spPr bwMode="auto">
          <a:xfrm>
            <a:off x="2295525" y="4567238"/>
            <a:ext cx="1716088"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pPr>
            <a:r>
              <a:rPr lang="zh-CN" altLang="en-US" b="1">
                <a:solidFill>
                  <a:schemeClr val="tx2"/>
                </a:solidFill>
                <a:latin typeface="Verdana" pitchFamily="34" charset="0"/>
                <a:ea typeface="楷体_GB2312" pitchFamily="49" charset="-122"/>
                <a:hlinkClick r:id="rId4" action="ppaction://hlinksldjump"/>
              </a:rPr>
              <a:t>面向对象法</a:t>
            </a:r>
            <a:endParaRPr lang="zh-CN" altLang="en-US" b="1">
              <a:solidFill>
                <a:schemeClr val="tx2"/>
              </a:solidFill>
              <a:latin typeface="Verdana" pitchFamily="34" charset="0"/>
              <a:ea typeface="楷体_GB2312" pitchFamily="49" charset="-122"/>
            </a:endParaRPr>
          </a:p>
        </p:txBody>
      </p:sp>
      <p:sp>
        <p:nvSpPr>
          <p:cNvPr id="20495" name="Text Box 30"/>
          <p:cNvSpPr txBox="1">
            <a:spLocks noChangeArrowheads="1"/>
          </p:cNvSpPr>
          <p:nvPr/>
        </p:nvSpPr>
        <p:spPr bwMode="gray">
          <a:xfrm>
            <a:off x="1654175" y="4733925"/>
            <a:ext cx="3540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r>
              <a:rPr lang="en-US" altLang="zh-CN" b="1">
                <a:solidFill>
                  <a:schemeClr val="bg1"/>
                </a:solidFill>
                <a:latin typeface="Arial" panose="020B0604020202020204" pitchFamily="34" charset="0"/>
              </a:rPr>
              <a:t>3</a:t>
            </a:r>
          </a:p>
        </p:txBody>
      </p:sp>
      <p:grpSp>
        <p:nvGrpSpPr>
          <p:cNvPr id="20496" name="Group 32"/>
          <p:cNvGrpSpPr>
            <a:grpSpLocks/>
          </p:cNvGrpSpPr>
          <p:nvPr/>
        </p:nvGrpSpPr>
        <p:grpSpPr bwMode="auto">
          <a:xfrm>
            <a:off x="1457325" y="5788025"/>
            <a:ext cx="809625" cy="665163"/>
            <a:chOff x="3174" y="2656"/>
            <a:chExt cx="1549" cy="1351"/>
          </a:xfrm>
        </p:grpSpPr>
        <p:sp>
          <p:nvSpPr>
            <p:cNvPr id="20502" name="AutoShape 33"/>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20503" name="AutoShape 34"/>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59427" name="AutoShape 35"/>
            <p:cNvSpPr>
              <a:spLocks noChangeArrowheads="1"/>
            </p:cNvSpPr>
            <p:nvPr/>
          </p:nvSpPr>
          <p:spPr bwMode="gray">
            <a:xfrm>
              <a:off x="3265"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20497" name="Line 36"/>
          <p:cNvSpPr>
            <a:spLocks noChangeShapeType="1"/>
          </p:cNvSpPr>
          <p:nvPr/>
        </p:nvSpPr>
        <p:spPr bwMode="auto">
          <a:xfrm flipV="1">
            <a:off x="2066925" y="6381750"/>
            <a:ext cx="5600700" cy="15875"/>
          </a:xfrm>
          <a:prstGeom prst="line">
            <a:avLst/>
          </a:prstGeom>
          <a:noFill/>
          <a:ln w="25400">
            <a:solidFill>
              <a:srgbClr val="C0C0C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20498" name="Text Box 37"/>
          <p:cNvSpPr txBox="1">
            <a:spLocks noChangeArrowheads="1"/>
          </p:cNvSpPr>
          <p:nvPr/>
        </p:nvSpPr>
        <p:spPr bwMode="auto">
          <a:xfrm>
            <a:off x="2295525" y="5735638"/>
            <a:ext cx="5732463"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pPr>
            <a:r>
              <a:rPr lang="en-US" altLang="zh-CN" b="1">
                <a:solidFill>
                  <a:schemeClr val="tx2"/>
                </a:solidFill>
                <a:latin typeface="Verdana" pitchFamily="34" charset="0"/>
                <a:ea typeface="楷体_GB2312" pitchFamily="49" charset="-122"/>
                <a:hlinkClick r:id="rId5" action="ppaction://hlinksldjump"/>
              </a:rPr>
              <a:t>CASE</a:t>
            </a:r>
            <a:r>
              <a:rPr lang="zh-CN" altLang="en-US" b="1">
                <a:solidFill>
                  <a:schemeClr val="tx2"/>
                </a:solidFill>
                <a:latin typeface="Verdana" pitchFamily="34" charset="0"/>
                <a:ea typeface="楷体_GB2312" pitchFamily="49" charset="-122"/>
                <a:hlinkClick r:id="rId5" action="ppaction://hlinksldjump"/>
              </a:rPr>
              <a:t>（计算机辅助软件工程）方法</a:t>
            </a:r>
            <a:endParaRPr lang="zh-CN" altLang="en-US" b="1">
              <a:solidFill>
                <a:schemeClr val="tx2"/>
              </a:solidFill>
              <a:latin typeface="Verdana" pitchFamily="34" charset="0"/>
              <a:ea typeface="楷体_GB2312" pitchFamily="49" charset="-122"/>
            </a:endParaRPr>
          </a:p>
        </p:txBody>
      </p:sp>
      <p:sp>
        <p:nvSpPr>
          <p:cNvPr id="20499" name="Text Box 38"/>
          <p:cNvSpPr txBox="1">
            <a:spLocks noChangeArrowheads="1"/>
          </p:cNvSpPr>
          <p:nvPr/>
        </p:nvSpPr>
        <p:spPr bwMode="gray">
          <a:xfrm>
            <a:off x="1665288" y="5886450"/>
            <a:ext cx="3540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r>
              <a:rPr lang="en-US" altLang="zh-CN" b="1">
                <a:solidFill>
                  <a:schemeClr val="bg1"/>
                </a:solidFill>
                <a:latin typeface="Arial" panose="020B0604020202020204" pitchFamily="34" charset="0"/>
              </a:rPr>
              <a:t>4</a:t>
            </a:r>
          </a:p>
        </p:txBody>
      </p:sp>
    </p:spTree>
    <p:extLst>
      <p:ext uri="{BB962C8B-B14F-4D97-AF65-F5344CB8AC3E}">
        <p14:creationId xmlns="" xmlns:p14="http://schemas.microsoft.com/office/powerpoint/2010/main" val="139726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1295400" y="1052513"/>
            <a:ext cx="7848600" cy="1827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50000"/>
              </a:spcBef>
            </a:pPr>
            <a:r>
              <a:rPr lang="en-US" altLang="zh-CN" b="1">
                <a:solidFill>
                  <a:srgbClr val="FC0808"/>
                </a:solidFill>
              </a:rPr>
              <a:t>9.2.1 </a:t>
            </a:r>
            <a:r>
              <a:rPr lang="zh-CN" altLang="en-US" sz="2800" b="1">
                <a:solidFill>
                  <a:schemeClr val="tx2"/>
                </a:solidFill>
                <a:latin typeface="宋体" panose="02010600030101010101" pitchFamily="2" charset="-122"/>
              </a:rPr>
              <a:t>结构化系统开发方法</a:t>
            </a:r>
            <a:r>
              <a:rPr lang="zh-CN" altLang="en-US" sz="2000" b="1">
                <a:latin typeface="宋体" panose="02010600030101010101" pitchFamily="2" charset="-122"/>
              </a:rPr>
              <a:t> </a:t>
            </a:r>
            <a:endParaRPr lang="zh-CN" altLang="en-US" sz="2000">
              <a:latin typeface="宋体" panose="02010600030101010101" pitchFamily="2" charset="-122"/>
            </a:endParaRPr>
          </a:p>
          <a:p>
            <a:pPr algn="l" eaLnBrk="1" hangingPunct="1">
              <a:lnSpc>
                <a:spcPct val="115000"/>
              </a:lnSpc>
              <a:spcBef>
                <a:spcPct val="50000"/>
              </a:spcBef>
            </a:pPr>
            <a:r>
              <a:rPr lang="zh-CN" altLang="en-US">
                <a:latin typeface="宋体" panose="02010600030101010101" pitchFamily="2" charset="-122"/>
              </a:rPr>
              <a:t>    </a:t>
            </a:r>
            <a:endParaRPr lang="zh-CN" altLang="en-US" sz="2800" b="1">
              <a:latin typeface="楷体_GB2312" pitchFamily="49" charset="-122"/>
              <a:ea typeface="楷体_GB2312" pitchFamily="49" charset="-122"/>
            </a:endParaRPr>
          </a:p>
          <a:p>
            <a:pPr algn="l" eaLnBrk="1" hangingPunct="1">
              <a:lnSpc>
                <a:spcPct val="115000"/>
              </a:lnSpc>
              <a:spcBef>
                <a:spcPct val="50000"/>
              </a:spcBef>
            </a:pPr>
            <a:r>
              <a:rPr lang="zh-CN" altLang="en-US" sz="2800" b="1">
                <a:latin typeface="楷体_GB2312" pitchFamily="49" charset="-122"/>
                <a:ea typeface="楷体_GB2312" pitchFamily="49" charset="-122"/>
              </a:rPr>
              <a:t>    </a:t>
            </a:r>
          </a:p>
        </p:txBody>
      </p:sp>
      <p:grpSp>
        <p:nvGrpSpPr>
          <p:cNvPr id="21507" name="Group 23"/>
          <p:cNvGrpSpPr>
            <a:grpSpLocks/>
          </p:cNvGrpSpPr>
          <p:nvPr/>
        </p:nvGrpSpPr>
        <p:grpSpPr bwMode="auto">
          <a:xfrm>
            <a:off x="900113" y="1989138"/>
            <a:ext cx="7704137" cy="2160587"/>
            <a:chOff x="720" y="1950"/>
            <a:chExt cx="1440" cy="1680"/>
          </a:xfrm>
        </p:grpSpPr>
        <p:sp>
          <p:nvSpPr>
            <p:cNvPr id="21512" name="AutoShape 24"/>
            <p:cNvSpPr>
              <a:spLocks noChangeArrowheads="1"/>
            </p:cNvSpPr>
            <p:nvPr/>
          </p:nvSpPr>
          <p:spPr bwMode="auto">
            <a:xfrm>
              <a:off x="720" y="1950"/>
              <a:ext cx="1440" cy="1680"/>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endParaRPr lang="zh-CN" altLang="zh-CN" sz="1800">
                <a:latin typeface="Verdana" pitchFamily="34" charset="0"/>
              </a:endParaRPr>
            </a:p>
          </p:txBody>
        </p:sp>
        <p:sp>
          <p:nvSpPr>
            <p:cNvPr id="21513" name="Text Box 25"/>
            <p:cNvSpPr txBox="1">
              <a:spLocks noChangeArrowheads="1"/>
            </p:cNvSpPr>
            <p:nvPr/>
          </p:nvSpPr>
          <p:spPr bwMode="auto">
            <a:xfrm>
              <a:off x="780" y="2076"/>
              <a:ext cx="1284" cy="1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en-US" altLang="zh-CN" b="1"/>
                <a:t>     </a:t>
              </a:r>
              <a:r>
                <a:rPr lang="zh-CN" altLang="en-US" b="1"/>
                <a:t>结构化系统开发方法</a:t>
              </a:r>
              <a:r>
                <a:rPr lang="en-US" altLang="zh-CN" b="1">
                  <a:latin typeface="Arial" panose="020B0604020202020204" pitchFamily="34" charset="0"/>
                </a:rPr>
                <a:t>——</a:t>
              </a:r>
              <a:r>
                <a:rPr lang="zh-CN" altLang="en-US" b="1"/>
                <a:t>强调从系统的角度出发来分析问题和解决问题，面对要开发的系统，从层次的角度，自顶向下地分析和设计系统，认为任何系统都有一个从发生、发展到消亡的生命周期，新系统是旧系统的继续。</a:t>
              </a:r>
            </a:p>
          </p:txBody>
        </p:sp>
      </p:grpSp>
      <p:grpSp>
        <p:nvGrpSpPr>
          <p:cNvPr id="21508" name="Group 26"/>
          <p:cNvGrpSpPr>
            <a:grpSpLocks/>
          </p:cNvGrpSpPr>
          <p:nvPr/>
        </p:nvGrpSpPr>
        <p:grpSpPr bwMode="auto">
          <a:xfrm>
            <a:off x="827088" y="4508500"/>
            <a:ext cx="7777162" cy="1584325"/>
            <a:chOff x="720" y="1950"/>
            <a:chExt cx="1440" cy="1680"/>
          </a:xfrm>
        </p:grpSpPr>
        <p:sp>
          <p:nvSpPr>
            <p:cNvPr id="21510" name="AutoShape 27"/>
            <p:cNvSpPr>
              <a:spLocks noChangeArrowheads="1"/>
            </p:cNvSpPr>
            <p:nvPr/>
          </p:nvSpPr>
          <p:spPr bwMode="auto">
            <a:xfrm>
              <a:off x="720" y="1950"/>
              <a:ext cx="1440" cy="1680"/>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endParaRPr lang="zh-CN" altLang="zh-CN" sz="1800">
                <a:latin typeface="Verdana" pitchFamily="34" charset="0"/>
              </a:endParaRPr>
            </a:p>
          </p:txBody>
        </p:sp>
        <p:sp>
          <p:nvSpPr>
            <p:cNvPr id="21511" name="Text Box 28"/>
            <p:cNvSpPr txBox="1">
              <a:spLocks noChangeArrowheads="1"/>
            </p:cNvSpPr>
            <p:nvPr/>
          </p:nvSpPr>
          <p:spPr bwMode="auto">
            <a:xfrm>
              <a:off x="780" y="2076"/>
              <a:ext cx="1284" cy="8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en-US" altLang="zh-CN" b="1" dirty="0"/>
                <a:t>     </a:t>
              </a:r>
              <a:r>
                <a:rPr lang="zh-CN" altLang="en-US" b="1" dirty="0"/>
                <a:t>开发过程强调严格的规范管理，工作文档要成文，要标准</a:t>
              </a:r>
              <a:r>
                <a:rPr lang="zh-CN" altLang="en-US" b="1" dirty="0" smtClean="0"/>
                <a:t>。</a:t>
              </a:r>
              <a:endParaRPr lang="zh-CN" altLang="en-US" b="1" dirty="0"/>
            </a:p>
          </p:txBody>
        </p:sp>
      </p:grpSp>
    </p:spTree>
    <p:extLst>
      <p:ext uri="{BB962C8B-B14F-4D97-AF65-F5344CB8AC3E}">
        <p14:creationId xmlns="" xmlns:p14="http://schemas.microsoft.com/office/powerpoint/2010/main" val="3785422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223963" y="1052513"/>
            <a:ext cx="7596187" cy="4939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05000"/>
              </a:lnSpc>
              <a:spcBef>
                <a:spcPct val="30000"/>
              </a:spcBef>
            </a:pPr>
            <a:r>
              <a:rPr lang="en-US" altLang="zh-CN" sz="3200" dirty="0">
                <a:latin typeface="宋体" panose="02010600030101010101" pitchFamily="2" charset="-122"/>
              </a:rPr>
              <a:t>1.</a:t>
            </a:r>
            <a:r>
              <a:rPr lang="zh-CN" altLang="en-US" sz="3200" dirty="0">
                <a:latin typeface="华文行楷" panose="02010800040101010101" pitchFamily="2" charset="-122"/>
                <a:ea typeface="华文行楷" panose="02010800040101010101" pitchFamily="2" charset="-122"/>
              </a:rPr>
              <a:t>结构化系统开发方法的基本思想</a:t>
            </a:r>
          </a:p>
          <a:p>
            <a:pPr algn="l" eaLnBrk="1" hangingPunct="1">
              <a:lnSpc>
                <a:spcPct val="105000"/>
              </a:lnSpc>
              <a:spcBef>
                <a:spcPct val="30000"/>
              </a:spcBef>
            </a:pPr>
            <a:r>
              <a:rPr lang="zh-CN" altLang="en-US" sz="2000" dirty="0">
                <a:latin typeface="宋体" panose="02010600030101010101" pitchFamily="2" charset="-122"/>
              </a:rPr>
              <a:t>    </a:t>
            </a:r>
            <a:r>
              <a:rPr lang="zh-CN" altLang="en-US" sz="2800" b="1" dirty="0">
                <a:solidFill>
                  <a:srgbClr val="FF33CC"/>
                </a:solidFill>
                <a:latin typeface="楷体_GB2312" pitchFamily="49" charset="-122"/>
                <a:ea typeface="楷体_GB2312" pitchFamily="49" charset="-122"/>
              </a:rPr>
              <a:t>基本思想</a:t>
            </a:r>
            <a:r>
              <a:rPr lang="zh-CN" altLang="en-US" sz="2800" b="1" dirty="0">
                <a:latin typeface="楷体_GB2312" pitchFamily="49" charset="-122"/>
                <a:ea typeface="楷体_GB2312" pitchFamily="49" charset="-122"/>
              </a:rPr>
              <a:t>：用</a:t>
            </a:r>
            <a:r>
              <a:rPr lang="zh-CN" altLang="en-US" sz="2800" b="1" i="1" dirty="0">
                <a:solidFill>
                  <a:schemeClr val="folHlink"/>
                </a:solidFill>
                <a:latin typeface="楷体_GB2312" pitchFamily="49" charset="-122"/>
                <a:ea typeface="楷体_GB2312" pitchFamily="49" charset="-122"/>
              </a:rPr>
              <a:t>系统工程</a:t>
            </a:r>
            <a:r>
              <a:rPr lang="zh-CN" altLang="en-US" sz="2800" b="1" dirty="0">
                <a:latin typeface="楷体_GB2312" pitchFamily="49" charset="-122"/>
                <a:ea typeface="楷体_GB2312" pitchFamily="49" charset="-122"/>
              </a:rPr>
              <a:t>的思想和工程化的方法，按用户至上的原则，结构化、模块化、自顶向下地对系统进行分析与设计</a:t>
            </a:r>
            <a:r>
              <a:rPr lang="zh-CN" altLang="en-US" sz="2800" b="1" dirty="0" smtClean="0">
                <a:latin typeface="楷体_GB2312" pitchFamily="49" charset="-122"/>
                <a:ea typeface="楷体_GB2312" pitchFamily="49" charset="-122"/>
              </a:rPr>
              <a:t>。</a:t>
            </a:r>
            <a:endParaRPr lang="en-US" altLang="zh-CN" sz="2800" b="1" dirty="0" smtClean="0">
              <a:latin typeface="楷体_GB2312" pitchFamily="49" charset="-122"/>
              <a:ea typeface="楷体_GB2312" pitchFamily="49" charset="-122"/>
            </a:endParaRPr>
          </a:p>
          <a:p>
            <a:pPr algn="l" eaLnBrk="1" hangingPunct="1">
              <a:lnSpc>
                <a:spcPct val="105000"/>
              </a:lnSpc>
              <a:spcBef>
                <a:spcPct val="30000"/>
              </a:spcBef>
            </a:pPr>
            <a:r>
              <a:rPr lang="zh-CN" altLang="en-US" sz="2800" b="1" dirty="0" smtClean="0">
                <a:latin typeface="楷体_GB2312" pitchFamily="49" charset="-122"/>
                <a:ea typeface="楷体_GB2312" pitchFamily="49" charset="-122"/>
              </a:rPr>
              <a:t>先</a:t>
            </a:r>
            <a:r>
              <a:rPr lang="zh-CN" altLang="en-US" sz="2800" b="1" dirty="0">
                <a:latin typeface="楷体_GB2312" pitchFamily="49" charset="-122"/>
                <a:ea typeface="楷体_GB2312" pitchFamily="49" charset="-122"/>
              </a:rPr>
              <a:t>将整个管理信息系统的开发划分成若干个不同阶段，如系统规划、系统分析、系统设计、系统实施、运行和维护；然后在系统规划、分析和设计阶段采用</a:t>
            </a:r>
            <a:r>
              <a:rPr lang="zh-CN" altLang="en-US" sz="2800" b="1" i="1" dirty="0">
                <a:solidFill>
                  <a:schemeClr val="folHlink"/>
                </a:solidFill>
                <a:latin typeface="楷体_GB2312" pitchFamily="49" charset="-122"/>
                <a:ea typeface="楷体_GB2312" pitchFamily="49" charset="-122"/>
              </a:rPr>
              <a:t>自顶向下</a:t>
            </a:r>
            <a:r>
              <a:rPr lang="zh-CN" altLang="en-US" sz="2800" b="1" dirty="0">
                <a:latin typeface="楷体_GB2312" pitchFamily="49" charset="-122"/>
                <a:ea typeface="楷体_GB2312" pitchFamily="49" charset="-122"/>
              </a:rPr>
              <a:t>的方法对系统进行结构化划分；最后在系统实施阶段，采用</a:t>
            </a:r>
            <a:r>
              <a:rPr lang="zh-CN" altLang="en-US" sz="2800" b="1" i="1" dirty="0">
                <a:solidFill>
                  <a:schemeClr val="folHlink"/>
                </a:solidFill>
                <a:latin typeface="楷体_GB2312" pitchFamily="49" charset="-122"/>
                <a:ea typeface="楷体_GB2312" pitchFamily="49" charset="-122"/>
              </a:rPr>
              <a:t>自底向上</a:t>
            </a:r>
            <a:r>
              <a:rPr lang="zh-CN" altLang="en-US" sz="2800" b="1" dirty="0">
                <a:latin typeface="楷体_GB2312" pitchFamily="49" charset="-122"/>
                <a:ea typeface="楷体_GB2312" pitchFamily="49" charset="-122"/>
              </a:rPr>
              <a:t>的方法逐步实施。</a:t>
            </a:r>
          </a:p>
        </p:txBody>
      </p:sp>
    </p:spTree>
    <p:extLst>
      <p:ext uri="{BB962C8B-B14F-4D97-AF65-F5344CB8AC3E}">
        <p14:creationId xmlns="" xmlns:p14="http://schemas.microsoft.com/office/powerpoint/2010/main" val="4916341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0" y="1196975"/>
            <a:ext cx="8820150" cy="85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358775"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50000"/>
              </a:spcBef>
            </a:pPr>
            <a:r>
              <a:rPr lang="en-US" altLang="zh-CN" sz="2000">
                <a:latin typeface="Arial" panose="020B0604020202020204" pitchFamily="34" charset="0"/>
              </a:rPr>
              <a:t> </a:t>
            </a:r>
          </a:p>
          <a:p>
            <a:pPr lvl="2" algn="l" eaLnBrk="1" hangingPunct="1">
              <a:spcBef>
                <a:spcPct val="50000"/>
              </a:spcBef>
              <a:buFont typeface="Wingdings" panose="05000000000000000000" pitchFamily="2" charset="2"/>
              <a:buNone/>
            </a:pPr>
            <a:endParaRPr lang="en-US" altLang="zh-CN" sz="2000">
              <a:latin typeface="Arial" panose="020B0604020202020204" pitchFamily="34" charset="0"/>
            </a:endParaRPr>
          </a:p>
        </p:txBody>
      </p:sp>
      <p:sp>
        <p:nvSpPr>
          <p:cNvPr id="23555" name="Text Box 5"/>
          <p:cNvSpPr txBox="1">
            <a:spLocks noChangeArrowheads="1"/>
          </p:cNvSpPr>
          <p:nvPr/>
        </p:nvSpPr>
        <p:spPr bwMode="auto">
          <a:xfrm>
            <a:off x="755650" y="981075"/>
            <a:ext cx="8064500" cy="5162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50000"/>
              </a:spcBef>
            </a:pPr>
            <a:r>
              <a:rPr lang="en-US" altLang="zh-CN" sz="2800" b="1">
                <a:latin typeface="华文行楷" panose="02010800040101010101" pitchFamily="2" charset="-122"/>
                <a:ea typeface="华文行楷" panose="02010800040101010101" pitchFamily="2" charset="-122"/>
              </a:rPr>
              <a:t>2.</a:t>
            </a:r>
            <a:r>
              <a:rPr lang="zh-CN" altLang="en-US" sz="2800" b="1">
                <a:latin typeface="华文行楷" panose="02010800040101010101" pitchFamily="2" charset="-122"/>
                <a:ea typeface="华文行楷" panose="02010800040101010101" pitchFamily="2" charset="-122"/>
              </a:rPr>
              <a:t>结构化系统开发方法的特点</a:t>
            </a:r>
          </a:p>
          <a:p>
            <a:pPr algn="l" eaLnBrk="1" hangingPunct="1">
              <a:spcBef>
                <a:spcPct val="30000"/>
              </a:spcBef>
            </a:pPr>
            <a:r>
              <a:rPr lang="zh-CN" altLang="en-US" sz="2000">
                <a:solidFill>
                  <a:srgbClr val="FF33CC"/>
                </a:solidFill>
                <a:latin typeface="宋体" panose="02010600030101010101" pitchFamily="2" charset="-122"/>
              </a:rPr>
              <a:t> </a:t>
            </a:r>
            <a:r>
              <a:rPr lang="zh-CN" altLang="en-US" sz="2800" b="1">
                <a:solidFill>
                  <a:srgbClr val="FF33CC"/>
                </a:solidFill>
                <a:latin typeface="楷体_GB2312" pitchFamily="49" charset="-122"/>
                <a:ea typeface="楷体_GB2312" pitchFamily="49" charset="-122"/>
              </a:rPr>
              <a:t>①系统观点</a:t>
            </a:r>
            <a:r>
              <a:rPr lang="zh-CN" altLang="en-US" sz="2800" b="1">
                <a:latin typeface="楷体_GB2312" pitchFamily="49" charset="-122"/>
                <a:ea typeface="楷体_GB2312" pitchFamily="49" charset="-122"/>
              </a:rPr>
              <a:t> </a:t>
            </a:r>
          </a:p>
          <a:p>
            <a:pPr algn="l" eaLnBrk="1" hangingPunct="1">
              <a:spcBef>
                <a:spcPct val="30000"/>
              </a:spcBef>
            </a:pPr>
            <a:r>
              <a:rPr lang="zh-CN" altLang="en-US" sz="2800" b="1">
                <a:latin typeface="楷体_GB2312" pitchFamily="49" charset="-122"/>
                <a:ea typeface="楷体_GB2312" pitchFamily="49" charset="-122"/>
              </a:rPr>
              <a:t>   </a:t>
            </a:r>
            <a:r>
              <a:rPr lang="zh-CN" altLang="en-US" sz="2600" b="1">
                <a:latin typeface="楷体_GB2312" pitchFamily="49" charset="-122"/>
                <a:ea typeface="楷体_GB2312" pitchFamily="49" charset="-122"/>
              </a:rPr>
              <a:t>我们要建立的信息系统和建立这个系统的整个过程是一个系统问题，要按照系统的观点来分析和解决它。</a:t>
            </a:r>
          </a:p>
          <a:p>
            <a:pPr algn="l" eaLnBrk="1" hangingPunct="1">
              <a:spcBef>
                <a:spcPct val="30000"/>
              </a:spcBef>
            </a:pPr>
            <a:r>
              <a:rPr lang="zh-CN" altLang="en-US" sz="2600" b="1">
                <a:latin typeface="楷体_GB2312" pitchFamily="49" charset="-122"/>
                <a:ea typeface="楷体_GB2312" pitchFamily="49" charset="-122"/>
              </a:rPr>
              <a:t>         要明确信息系统建立的目的，要把企业的需求搞清楚，不能含糊；</a:t>
            </a:r>
          </a:p>
          <a:p>
            <a:pPr algn="l" eaLnBrk="1" hangingPunct="1">
              <a:spcBef>
                <a:spcPct val="30000"/>
              </a:spcBef>
            </a:pPr>
            <a:r>
              <a:rPr lang="zh-CN" altLang="en-US" sz="2600" b="1">
                <a:latin typeface="楷体_GB2312" pitchFamily="49" charset="-122"/>
                <a:ea typeface="楷体_GB2312" pitchFamily="49" charset="-122"/>
              </a:rPr>
              <a:t>         要从整体的角度出发分析问题和解决问题，不能见木不见林，只管局部的最优忽略全局最优；</a:t>
            </a:r>
          </a:p>
          <a:p>
            <a:pPr algn="l" eaLnBrk="1" hangingPunct="1">
              <a:spcBef>
                <a:spcPct val="30000"/>
              </a:spcBef>
            </a:pPr>
            <a:r>
              <a:rPr lang="zh-CN" altLang="en-US" sz="2600" b="1">
                <a:latin typeface="楷体_GB2312" pitchFamily="49" charset="-122"/>
                <a:ea typeface="楷体_GB2312" pitchFamily="49" charset="-122"/>
              </a:rPr>
              <a:t>         还要考虑系统的相关性及环境适应性，注重子系统之间的各种联系，并给系统留有一定的扩充余地。</a:t>
            </a:r>
          </a:p>
        </p:txBody>
      </p:sp>
      <p:grpSp>
        <p:nvGrpSpPr>
          <p:cNvPr id="23556" name="Group 11"/>
          <p:cNvGrpSpPr>
            <a:grpSpLocks/>
          </p:cNvGrpSpPr>
          <p:nvPr/>
        </p:nvGrpSpPr>
        <p:grpSpPr bwMode="auto">
          <a:xfrm>
            <a:off x="1258888" y="2997200"/>
            <a:ext cx="792162" cy="441325"/>
            <a:chOff x="1292" y="1480"/>
            <a:chExt cx="635" cy="369"/>
          </a:xfrm>
        </p:grpSpPr>
        <p:sp>
          <p:nvSpPr>
            <p:cNvPr id="23564" name="圆角矩形 4"/>
            <p:cNvSpPr>
              <a:spLocks noChangeArrowheads="1"/>
            </p:cNvSpPr>
            <p:nvPr/>
          </p:nvSpPr>
          <p:spPr bwMode="auto">
            <a:xfrm>
              <a:off x="1292" y="1480"/>
              <a:ext cx="635" cy="369"/>
            </a:xfrm>
            <a:prstGeom prst="roundRect">
              <a:avLst>
                <a:gd name="adj" fmla="val 16667"/>
              </a:avLst>
            </a:prstGeom>
            <a:solidFill>
              <a:srgbClr val="0062AC"/>
            </a:solidFill>
            <a:ln w="25400">
              <a:solidFill>
                <a:srgbClr val="00B0F0"/>
              </a:solidFill>
              <a:round/>
              <a:headEnd/>
              <a:tailEnd/>
            </a:ln>
            <a:effectLst>
              <a:outerShdw dist="38100" dir="2700000" algn="ctr" rotWithShape="0">
                <a:srgbClr val="000000">
                  <a:alpha val="39000"/>
                </a:srgbClr>
              </a:outerShdw>
            </a:effectLst>
          </p:spPr>
          <p:txBody>
            <a:bodyPr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sz="1800">
                <a:solidFill>
                  <a:srgbClr val="FFFFFF"/>
                </a:solidFill>
                <a:latin typeface="华文细黑" panose="02010600040101010101" pitchFamily="2" charset="-122"/>
              </a:endParaRPr>
            </a:p>
          </p:txBody>
        </p:sp>
        <p:sp>
          <p:nvSpPr>
            <p:cNvPr id="23565" name="TextBox 53"/>
            <p:cNvSpPr txBox="1">
              <a:spLocks noChangeArrowheads="1"/>
            </p:cNvSpPr>
            <p:nvPr/>
          </p:nvSpPr>
          <p:spPr bwMode="auto">
            <a:xfrm>
              <a:off x="1292" y="1480"/>
              <a:ext cx="555" cy="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sz="2000" b="1">
                  <a:solidFill>
                    <a:schemeClr val="bg1"/>
                  </a:solidFill>
                  <a:latin typeface="华文仿宋" panose="02010600040101010101" pitchFamily="2" charset="-122"/>
                  <a:ea typeface="华文仿宋" panose="02010600040101010101" pitchFamily="2" charset="-122"/>
                </a:rPr>
                <a:t>首先</a:t>
              </a:r>
            </a:p>
          </p:txBody>
        </p:sp>
      </p:grpSp>
      <p:grpSp>
        <p:nvGrpSpPr>
          <p:cNvPr id="23557" name="Group 12"/>
          <p:cNvGrpSpPr>
            <a:grpSpLocks/>
          </p:cNvGrpSpPr>
          <p:nvPr/>
        </p:nvGrpSpPr>
        <p:grpSpPr bwMode="auto">
          <a:xfrm>
            <a:off x="1258888" y="3933825"/>
            <a:ext cx="792162" cy="441325"/>
            <a:chOff x="1292" y="1480"/>
            <a:chExt cx="635" cy="369"/>
          </a:xfrm>
        </p:grpSpPr>
        <p:sp>
          <p:nvSpPr>
            <p:cNvPr id="23562" name="圆角矩形 4"/>
            <p:cNvSpPr>
              <a:spLocks noChangeArrowheads="1"/>
            </p:cNvSpPr>
            <p:nvPr/>
          </p:nvSpPr>
          <p:spPr bwMode="auto">
            <a:xfrm>
              <a:off x="1292" y="1480"/>
              <a:ext cx="635" cy="369"/>
            </a:xfrm>
            <a:prstGeom prst="roundRect">
              <a:avLst>
                <a:gd name="adj" fmla="val 16667"/>
              </a:avLst>
            </a:prstGeom>
            <a:solidFill>
              <a:srgbClr val="0062AC"/>
            </a:solidFill>
            <a:ln w="25400">
              <a:solidFill>
                <a:srgbClr val="00B0F0"/>
              </a:solidFill>
              <a:round/>
              <a:headEnd/>
              <a:tailEnd/>
            </a:ln>
            <a:effectLst>
              <a:outerShdw dist="38100" dir="2700000" algn="ctr" rotWithShape="0">
                <a:srgbClr val="000000">
                  <a:alpha val="39000"/>
                </a:srgbClr>
              </a:outerShdw>
            </a:effectLst>
          </p:spPr>
          <p:txBody>
            <a:bodyPr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sz="1800">
                <a:solidFill>
                  <a:srgbClr val="FFFFFF"/>
                </a:solidFill>
                <a:latin typeface="华文细黑" panose="02010600040101010101" pitchFamily="2" charset="-122"/>
              </a:endParaRPr>
            </a:p>
          </p:txBody>
        </p:sp>
        <p:sp>
          <p:nvSpPr>
            <p:cNvPr id="23563" name="TextBox 53"/>
            <p:cNvSpPr txBox="1">
              <a:spLocks noChangeArrowheads="1"/>
            </p:cNvSpPr>
            <p:nvPr/>
          </p:nvSpPr>
          <p:spPr bwMode="auto">
            <a:xfrm>
              <a:off x="1292" y="1480"/>
              <a:ext cx="555" cy="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sz="2000" b="1">
                  <a:solidFill>
                    <a:schemeClr val="bg1"/>
                  </a:solidFill>
                  <a:latin typeface="华文仿宋" panose="02010600040101010101" pitchFamily="2" charset="-122"/>
                  <a:ea typeface="华文仿宋" panose="02010600040101010101" pitchFamily="2" charset="-122"/>
                </a:rPr>
                <a:t>其次</a:t>
              </a:r>
            </a:p>
          </p:txBody>
        </p:sp>
      </p:grpSp>
      <p:grpSp>
        <p:nvGrpSpPr>
          <p:cNvPr id="23558" name="Group 15"/>
          <p:cNvGrpSpPr>
            <a:grpSpLocks/>
          </p:cNvGrpSpPr>
          <p:nvPr/>
        </p:nvGrpSpPr>
        <p:grpSpPr bwMode="auto">
          <a:xfrm>
            <a:off x="1258888" y="4859338"/>
            <a:ext cx="792162" cy="441325"/>
            <a:chOff x="1292" y="1480"/>
            <a:chExt cx="635" cy="369"/>
          </a:xfrm>
        </p:grpSpPr>
        <p:sp>
          <p:nvSpPr>
            <p:cNvPr id="23560" name="圆角矩形 4"/>
            <p:cNvSpPr>
              <a:spLocks noChangeArrowheads="1"/>
            </p:cNvSpPr>
            <p:nvPr/>
          </p:nvSpPr>
          <p:spPr bwMode="auto">
            <a:xfrm>
              <a:off x="1292" y="1480"/>
              <a:ext cx="635" cy="369"/>
            </a:xfrm>
            <a:prstGeom prst="roundRect">
              <a:avLst>
                <a:gd name="adj" fmla="val 16667"/>
              </a:avLst>
            </a:prstGeom>
            <a:solidFill>
              <a:srgbClr val="0062AC"/>
            </a:solidFill>
            <a:ln w="25400">
              <a:solidFill>
                <a:srgbClr val="00B0F0"/>
              </a:solidFill>
              <a:round/>
              <a:headEnd/>
              <a:tailEnd/>
            </a:ln>
            <a:effectLst>
              <a:outerShdw dist="38100" dir="2700000" algn="ctr" rotWithShape="0">
                <a:srgbClr val="000000">
                  <a:alpha val="39000"/>
                </a:srgbClr>
              </a:outerShdw>
            </a:effectLst>
          </p:spPr>
          <p:txBody>
            <a:bodyPr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sz="1800">
                <a:solidFill>
                  <a:srgbClr val="FFFFFF"/>
                </a:solidFill>
                <a:latin typeface="华文细黑" panose="02010600040101010101" pitchFamily="2" charset="-122"/>
              </a:endParaRPr>
            </a:p>
          </p:txBody>
        </p:sp>
        <p:sp>
          <p:nvSpPr>
            <p:cNvPr id="23561" name="TextBox 53"/>
            <p:cNvSpPr txBox="1">
              <a:spLocks noChangeArrowheads="1"/>
            </p:cNvSpPr>
            <p:nvPr/>
          </p:nvSpPr>
          <p:spPr bwMode="auto">
            <a:xfrm>
              <a:off x="1292" y="1480"/>
              <a:ext cx="555" cy="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sz="2000" b="1">
                  <a:solidFill>
                    <a:schemeClr val="bg1"/>
                  </a:solidFill>
                  <a:latin typeface="华文仿宋" panose="02010600040101010101" pitchFamily="2" charset="-122"/>
                  <a:ea typeface="华文仿宋" panose="02010600040101010101" pitchFamily="2" charset="-122"/>
                </a:rPr>
                <a:t>最后</a:t>
              </a:r>
            </a:p>
          </p:txBody>
        </p:sp>
      </p:grpSp>
    </p:spTree>
    <p:extLst>
      <p:ext uri="{BB962C8B-B14F-4D97-AF65-F5344CB8AC3E}">
        <p14:creationId xmlns="" xmlns:p14="http://schemas.microsoft.com/office/powerpoint/2010/main" val="590990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1196975"/>
            <a:ext cx="8820150" cy="85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358775"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50000"/>
              </a:spcBef>
            </a:pPr>
            <a:r>
              <a:rPr lang="en-US" altLang="zh-CN" sz="2000">
                <a:latin typeface="Arial" panose="020B0604020202020204" pitchFamily="34" charset="0"/>
              </a:rPr>
              <a:t> </a:t>
            </a:r>
          </a:p>
          <a:p>
            <a:pPr lvl="2" algn="l" eaLnBrk="1" hangingPunct="1">
              <a:spcBef>
                <a:spcPct val="50000"/>
              </a:spcBef>
              <a:buFont typeface="Wingdings" panose="05000000000000000000" pitchFamily="2" charset="2"/>
              <a:buNone/>
            </a:pPr>
            <a:endParaRPr lang="en-US" altLang="zh-CN" sz="2000">
              <a:latin typeface="Arial" panose="020B0604020202020204" pitchFamily="34" charset="0"/>
            </a:endParaRPr>
          </a:p>
        </p:txBody>
      </p:sp>
      <p:sp>
        <p:nvSpPr>
          <p:cNvPr id="24579" name="Text Box 3"/>
          <p:cNvSpPr txBox="1">
            <a:spLocks noChangeArrowheads="1"/>
          </p:cNvSpPr>
          <p:nvPr/>
        </p:nvSpPr>
        <p:spPr bwMode="auto">
          <a:xfrm>
            <a:off x="969963" y="1484313"/>
            <a:ext cx="7850187" cy="406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50000"/>
              </a:spcBef>
            </a:pPr>
            <a:r>
              <a:rPr lang="en-US" altLang="zh-CN" sz="2800" b="1">
                <a:solidFill>
                  <a:srgbClr val="FF33CC"/>
                </a:solidFill>
                <a:latin typeface="楷体_GB2312" pitchFamily="49" charset="-122"/>
                <a:ea typeface="楷体_GB2312" pitchFamily="49" charset="-122"/>
              </a:rPr>
              <a:t>②</a:t>
            </a:r>
            <a:r>
              <a:rPr lang="zh-CN" altLang="en-US" sz="2800" b="1">
                <a:solidFill>
                  <a:srgbClr val="FF33CC"/>
                </a:solidFill>
                <a:latin typeface="楷体_GB2312" pitchFamily="49" charset="-122"/>
                <a:ea typeface="楷体_GB2312" pitchFamily="49" charset="-122"/>
              </a:rPr>
              <a:t>严格区分工作阶段，每个阶段都有明确的任务和应得的成果</a:t>
            </a:r>
          </a:p>
          <a:p>
            <a:pPr algn="l" eaLnBrk="1" hangingPunct="1">
              <a:spcBef>
                <a:spcPct val="30000"/>
              </a:spcBef>
            </a:pPr>
            <a:r>
              <a:rPr lang="zh-CN" altLang="en-US" sz="2800" b="1">
                <a:solidFill>
                  <a:srgbClr val="FF33CC"/>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结构化方法强调按照时间顺序、工作内容，将系统开发过程划分为几个阶段，如系统规划阶段、系统分析阶段、系统设计阶段、系统实施阶段、系统运行和维护阶段。明确每个阶段的任务和目标，在开发领导小组的检查和督促下逐一完成各个阶段的任务，前一阶段是后一阶段的工作依据，不可打乱或颠倒。</a:t>
            </a:r>
          </a:p>
        </p:txBody>
      </p:sp>
    </p:spTree>
    <p:extLst>
      <p:ext uri="{BB962C8B-B14F-4D97-AF65-F5344CB8AC3E}">
        <p14:creationId xmlns="" xmlns:p14="http://schemas.microsoft.com/office/powerpoint/2010/main" val="852443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1196975"/>
            <a:ext cx="8820150" cy="85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358775"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50000"/>
              </a:spcBef>
            </a:pPr>
            <a:r>
              <a:rPr lang="en-US" altLang="zh-CN" sz="2000">
                <a:latin typeface="Arial" panose="020B0604020202020204" pitchFamily="34" charset="0"/>
              </a:rPr>
              <a:t> </a:t>
            </a:r>
          </a:p>
          <a:p>
            <a:pPr lvl="2" algn="l" eaLnBrk="1" hangingPunct="1">
              <a:spcBef>
                <a:spcPct val="50000"/>
              </a:spcBef>
              <a:buFont typeface="Wingdings" panose="05000000000000000000" pitchFamily="2" charset="2"/>
              <a:buNone/>
            </a:pPr>
            <a:endParaRPr lang="en-US" altLang="zh-CN" sz="2000">
              <a:latin typeface="Arial" panose="020B0604020202020204" pitchFamily="34" charset="0"/>
            </a:endParaRPr>
          </a:p>
        </p:txBody>
      </p:sp>
      <p:sp>
        <p:nvSpPr>
          <p:cNvPr id="25603" name="Text Box 3"/>
          <p:cNvSpPr txBox="1">
            <a:spLocks noChangeArrowheads="1"/>
          </p:cNvSpPr>
          <p:nvPr/>
        </p:nvSpPr>
        <p:spPr bwMode="auto">
          <a:xfrm>
            <a:off x="1258888" y="1125538"/>
            <a:ext cx="7127875" cy="4252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50000"/>
              </a:spcBef>
            </a:pPr>
            <a:endParaRPr lang="en-US" altLang="zh-CN" sz="3200" dirty="0">
              <a:latin typeface="华文行楷" panose="02010800040101010101" pitchFamily="2" charset="-122"/>
              <a:ea typeface="华文行楷" panose="02010800040101010101" pitchFamily="2" charset="-122"/>
            </a:endParaRPr>
          </a:p>
          <a:p>
            <a:pPr algn="l" eaLnBrk="1" hangingPunct="1">
              <a:spcBef>
                <a:spcPct val="30000"/>
              </a:spcBef>
            </a:pPr>
            <a:r>
              <a:rPr lang="en-US" altLang="zh-CN" sz="2800" b="1" dirty="0">
                <a:solidFill>
                  <a:srgbClr val="FF33CC"/>
                </a:solidFill>
                <a:latin typeface="楷体_GB2312" pitchFamily="49" charset="-122"/>
                <a:ea typeface="楷体_GB2312" pitchFamily="49" charset="-122"/>
              </a:rPr>
              <a:t>③</a:t>
            </a:r>
            <a:r>
              <a:rPr lang="zh-CN" altLang="en-US" sz="2800" b="1" dirty="0">
                <a:solidFill>
                  <a:srgbClr val="FF33CC"/>
                </a:solidFill>
                <a:latin typeface="楷体_GB2312" pitchFamily="49" charset="-122"/>
                <a:ea typeface="楷体_GB2312" pitchFamily="49" charset="-122"/>
              </a:rPr>
              <a:t>自顶向下的分析与设计和自底向上的系统实施 </a:t>
            </a:r>
          </a:p>
          <a:p>
            <a:pPr algn="l" eaLnBrk="1" hangingPunct="1">
              <a:spcBef>
                <a:spcPct val="30000"/>
              </a:spcBef>
            </a:pPr>
            <a:r>
              <a:rPr lang="zh-CN" altLang="en-US" sz="2800" b="1" dirty="0">
                <a:latin typeface="楷体_GB2312" pitchFamily="49" charset="-122"/>
                <a:ea typeface="楷体_GB2312" pitchFamily="49" charset="-122"/>
              </a:rPr>
              <a:t>    按照系统的观点，任何事情都是互相联系的整体。因此在系统分析与设计时要站在整体的角度，自顶向下地工作。但在系统实施时，先对最底层的模块编程，然后一个模块、几个模块地调试，最后自底向上逐步构成整个系统。</a:t>
            </a:r>
          </a:p>
        </p:txBody>
      </p:sp>
    </p:spTree>
    <p:extLst>
      <p:ext uri="{BB962C8B-B14F-4D97-AF65-F5344CB8AC3E}">
        <p14:creationId xmlns="" xmlns:p14="http://schemas.microsoft.com/office/powerpoint/2010/main" val="28360672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1196975"/>
            <a:ext cx="8820150" cy="85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358775"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50000"/>
              </a:spcBef>
            </a:pPr>
            <a:r>
              <a:rPr lang="en-US" altLang="zh-CN" sz="2000">
                <a:latin typeface="Arial" panose="020B0604020202020204" pitchFamily="34" charset="0"/>
              </a:rPr>
              <a:t> </a:t>
            </a:r>
          </a:p>
          <a:p>
            <a:pPr lvl="2" algn="l" eaLnBrk="1" hangingPunct="1">
              <a:spcBef>
                <a:spcPct val="50000"/>
              </a:spcBef>
              <a:buFont typeface="Wingdings" panose="05000000000000000000" pitchFamily="2" charset="2"/>
              <a:buNone/>
            </a:pPr>
            <a:endParaRPr lang="en-US" altLang="zh-CN" sz="2000">
              <a:latin typeface="Arial" panose="020B0604020202020204" pitchFamily="34" charset="0"/>
            </a:endParaRPr>
          </a:p>
        </p:txBody>
      </p:sp>
      <p:sp>
        <p:nvSpPr>
          <p:cNvPr id="26627" name="Text Box 3"/>
          <p:cNvSpPr txBox="1">
            <a:spLocks noChangeArrowheads="1"/>
          </p:cNvSpPr>
          <p:nvPr/>
        </p:nvSpPr>
        <p:spPr bwMode="auto">
          <a:xfrm>
            <a:off x="1331913" y="1227138"/>
            <a:ext cx="7416800" cy="3883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50000"/>
              </a:spcBef>
            </a:pPr>
            <a:endParaRPr lang="en-US" altLang="zh-CN" sz="2800" b="1">
              <a:solidFill>
                <a:srgbClr val="FF33CC"/>
              </a:solidFill>
              <a:latin typeface="楷体_GB2312" pitchFamily="49" charset="-122"/>
              <a:ea typeface="楷体_GB2312" pitchFamily="49" charset="-122"/>
            </a:endParaRPr>
          </a:p>
          <a:p>
            <a:pPr algn="l" eaLnBrk="1" hangingPunct="1">
              <a:spcBef>
                <a:spcPct val="50000"/>
              </a:spcBef>
            </a:pPr>
            <a:r>
              <a:rPr lang="en-US" altLang="zh-CN" sz="2800" b="1">
                <a:solidFill>
                  <a:srgbClr val="FF33CC"/>
                </a:solidFill>
                <a:latin typeface="楷体_GB2312" pitchFamily="49" charset="-122"/>
                <a:ea typeface="楷体_GB2312" pitchFamily="49" charset="-122"/>
              </a:rPr>
              <a:t>④</a:t>
            </a:r>
            <a:r>
              <a:rPr lang="zh-CN" altLang="en-US" sz="2800" b="1">
                <a:solidFill>
                  <a:srgbClr val="FF33CC"/>
                </a:solidFill>
                <a:latin typeface="楷体_GB2312" pitchFamily="49" charset="-122"/>
                <a:ea typeface="楷体_GB2312" pitchFamily="49" charset="-122"/>
              </a:rPr>
              <a:t>工作成果文档化，文档资料规范化、标准化</a:t>
            </a:r>
          </a:p>
          <a:p>
            <a:pPr algn="l" eaLnBrk="1" hangingPunct="1">
              <a:spcBef>
                <a:spcPct val="30000"/>
              </a:spcBef>
            </a:pP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MIS</a:t>
            </a:r>
            <a:r>
              <a:rPr lang="zh-CN" altLang="en-US" sz="2800" b="1">
                <a:latin typeface="楷体_GB2312" pitchFamily="49" charset="-122"/>
                <a:ea typeface="楷体_GB2312" pitchFamily="49" charset="-122"/>
              </a:rPr>
              <a:t>开发是一项复杂的系统工程，参加人员多，经历时间长，为了保证工作的连续性，根据系统工程的思想，</a:t>
            </a:r>
            <a:r>
              <a:rPr lang="en-US" altLang="zh-CN" sz="2800" b="1">
                <a:latin typeface="楷体_GB2312" pitchFamily="49" charset="-122"/>
                <a:ea typeface="楷体_GB2312" pitchFamily="49" charset="-122"/>
              </a:rPr>
              <a:t>MIS</a:t>
            </a:r>
            <a:r>
              <a:rPr lang="zh-CN" altLang="en-US" sz="2800" b="1">
                <a:latin typeface="楷体_GB2312" pitchFamily="49" charset="-122"/>
                <a:ea typeface="楷体_GB2312" pitchFamily="49" charset="-122"/>
              </a:rPr>
              <a:t>的各个阶段性的成果必须文档化，文档资料标准化、格式化。这样才能更好的实现用户与系统开发人员的交流，才能确保各个阶段的无缝连接。</a:t>
            </a:r>
          </a:p>
        </p:txBody>
      </p:sp>
    </p:spTree>
    <p:extLst>
      <p:ext uri="{BB962C8B-B14F-4D97-AF65-F5344CB8AC3E}">
        <p14:creationId xmlns="" xmlns:p14="http://schemas.microsoft.com/office/powerpoint/2010/main" val="4160026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403350" y="1052513"/>
            <a:ext cx="7058025" cy="504825"/>
          </a:xfrm>
        </p:spPr>
        <p:txBody>
          <a:bodyPr/>
          <a:lstStyle/>
          <a:p>
            <a:pPr eaLnBrk="1" hangingPunct="1"/>
            <a:r>
              <a:rPr lang="en-US" altLang="zh-CN" sz="2400" b="1" dirty="0" smtClean="0">
                <a:solidFill>
                  <a:schemeClr val="tx2"/>
                </a:solidFill>
                <a:latin typeface="华文行楷" panose="02010800040101010101" pitchFamily="2" charset="-122"/>
                <a:ea typeface="华文行楷" panose="02010800040101010101" pitchFamily="2" charset="-122"/>
              </a:rPr>
              <a:t>9.1 </a:t>
            </a:r>
            <a:r>
              <a:rPr lang="zh-CN" altLang="en-US" sz="2400" b="1" dirty="0" smtClean="0">
                <a:solidFill>
                  <a:schemeClr val="tx2"/>
                </a:solidFill>
                <a:latin typeface="华文行楷" panose="02010800040101010101" pitchFamily="2" charset="-122"/>
                <a:ea typeface="华文行楷" panose="02010800040101010101" pitchFamily="2" charset="-122"/>
              </a:rPr>
              <a:t>管理信息系统的开发策略</a:t>
            </a:r>
          </a:p>
        </p:txBody>
      </p:sp>
      <p:sp>
        <p:nvSpPr>
          <p:cNvPr id="5123" name="Text Box 3"/>
          <p:cNvSpPr txBox="1">
            <a:spLocks noChangeArrowheads="1"/>
          </p:cNvSpPr>
          <p:nvPr/>
        </p:nvSpPr>
        <p:spPr bwMode="auto">
          <a:xfrm>
            <a:off x="1258888" y="1412875"/>
            <a:ext cx="4535487" cy="733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50000"/>
              </a:lnSpc>
              <a:spcBef>
                <a:spcPct val="50000"/>
              </a:spcBef>
            </a:pPr>
            <a:r>
              <a:rPr lang="zh-CN" altLang="en-US" sz="2800" b="1">
                <a:solidFill>
                  <a:schemeClr val="tx2"/>
                </a:solidFill>
                <a:latin typeface="Bookman Old Style" panose="02050604050505020204" pitchFamily="18" charset="0"/>
              </a:rPr>
              <a:t>本节所讲内容如下：</a:t>
            </a:r>
          </a:p>
        </p:txBody>
      </p:sp>
      <p:grpSp>
        <p:nvGrpSpPr>
          <p:cNvPr id="5124" name="Group 4"/>
          <p:cNvGrpSpPr>
            <a:grpSpLocks/>
          </p:cNvGrpSpPr>
          <p:nvPr/>
        </p:nvGrpSpPr>
        <p:grpSpPr bwMode="auto">
          <a:xfrm>
            <a:off x="1763713" y="2276475"/>
            <a:ext cx="5695950" cy="765175"/>
            <a:chOff x="1152" y="1041"/>
            <a:chExt cx="3408" cy="482"/>
          </a:xfrm>
        </p:grpSpPr>
        <p:grpSp>
          <p:nvGrpSpPr>
            <p:cNvPr id="5159" name="Group 5"/>
            <p:cNvGrpSpPr>
              <a:grpSpLocks/>
            </p:cNvGrpSpPr>
            <p:nvPr/>
          </p:nvGrpSpPr>
          <p:grpSpPr bwMode="auto">
            <a:xfrm>
              <a:off x="1152" y="1104"/>
              <a:ext cx="480" cy="419"/>
              <a:chOff x="1110" y="2656"/>
              <a:chExt cx="1549" cy="1351"/>
            </a:xfrm>
          </p:grpSpPr>
          <p:sp>
            <p:nvSpPr>
              <p:cNvPr id="5163" name="AutoShape 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5164" name="AutoShape 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152584" name="AutoShape 8"/>
              <p:cNvSpPr>
                <a:spLocks noChangeArrowheads="1"/>
              </p:cNvSpPr>
              <p:nvPr/>
            </p:nvSpPr>
            <p:spPr bwMode="gray">
              <a:xfrm>
                <a:off x="1199"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5160" name="Line 9"/>
            <p:cNvSpPr>
              <a:spLocks noChangeShapeType="1"/>
            </p:cNvSpPr>
            <p:nvPr/>
          </p:nvSpPr>
          <p:spPr bwMode="auto">
            <a:xfrm>
              <a:off x="1536" y="1488"/>
              <a:ext cx="3024" cy="0"/>
            </a:xfrm>
            <a:prstGeom prst="line">
              <a:avLst/>
            </a:prstGeom>
            <a:noFill/>
            <a:ln w="25400">
              <a:solidFill>
                <a:srgbClr val="C0C0C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161" name="Text Box 10"/>
            <p:cNvSpPr txBox="1">
              <a:spLocks noChangeArrowheads="1"/>
            </p:cNvSpPr>
            <p:nvPr/>
          </p:nvSpPr>
          <p:spPr bwMode="auto">
            <a:xfrm>
              <a:off x="1680" y="1041"/>
              <a:ext cx="1274" cy="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50000"/>
                </a:lnSpc>
              </a:pPr>
              <a:r>
                <a:rPr lang="zh-CN" altLang="en-US" b="1">
                  <a:solidFill>
                    <a:schemeClr val="tx2"/>
                  </a:solidFill>
                  <a:latin typeface="Verdana" pitchFamily="34" charset="0"/>
                  <a:ea typeface="楷体_GB2312" pitchFamily="49" charset="-122"/>
                  <a:hlinkClick r:id="rId3" action="ppaction://hlinksldjump"/>
                </a:rPr>
                <a:t>自行开发</a:t>
              </a:r>
              <a:endParaRPr lang="zh-CN" altLang="en-US">
                <a:latin typeface="Arial" panose="020B0604020202020204" pitchFamily="34" charset="0"/>
                <a:ea typeface="楷体_GB2312" pitchFamily="49" charset="-122"/>
              </a:endParaRPr>
            </a:p>
          </p:txBody>
        </p:sp>
        <p:sp>
          <p:nvSpPr>
            <p:cNvPr id="5162" name="Text Box 11"/>
            <p:cNvSpPr txBox="1">
              <a:spLocks noChangeArrowheads="1"/>
            </p:cNvSpPr>
            <p:nvPr/>
          </p:nvSpPr>
          <p:spPr bwMode="gray">
            <a:xfrm>
              <a:off x="1281" y="1166"/>
              <a:ext cx="21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r>
                <a:rPr lang="en-US" altLang="zh-CN" b="1">
                  <a:solidFill>
                    <a:schemeClr val="bg1"/>
                  </a:solidFill>
                  <a:latin typeface="Arial" panose="020B0604020202020204" pitchFamily="34" charset="0"/>
                </a:rPr>
                <a:t>1</a:t>
              </a:r>
            </a:p>
          </p:txBody>
        </p:sp>
      </p:grpSp>
      <p:grpSp>
        <p:nvGrpSpPr>
          <p:cNvPr id="5125" name="Group 12"/>
          <p:cNvGrpSpPr>
            <a:grpSpLocks/>
          </p:cNvGrpSpPr>
          <p:nvPr/>
        </p:nvGrpSpPr>
        <p:grpSpPr bwMode="auto">
          <a:xfrm>
            <a:off x="1758950" y="3068638"/>
            <a:ext cx="5767388" cy="765175"/>
            <a:chOff x="1152" y="1617"/>
            <a:chExt cx="3408" cy="482"/>
          </a:xfrm>
        </p:grpSpPr>
        <p:grpSp>
          <p:nvGrpSpPr>
            <p:cNvPr id="5152" name="Group 13"/>
            <p:cNvGrpSpPr>
              <a:grpSpLocks/>
            </p:cNvGrpSpPr>
            <p:nvPr/>
          </p:nvGrpSpPr>
          <p:grpSpPr bwMode="auto">
            <a:xfrm>
              <a:off x="1152" y="1680"/>
              <a:ext cx="480" cy="419"/>
              <a:chOff x="3174" y="2656"/>
              <a:chExt cx="1549" cy="1351"/>
            </a:xfrm>
          </p:grpSpPr>
          <p:sp>
            <p:nvSpPr>
              <p:cNvPr id="5156" name="AutoShape 14"/>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5157" name="AutoShape 15"/>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152592" name="AutoShape 16"/>
              <p:cNvSpPr>
                <a:spLocks noChangeArrowheads="1"/>
              </p:cNvSpPr>
              <p:nvPr/>
            </p:nvSpPr>
            <p:spPr bwMode="gray">
              <a:xfrm>
                <a:off x="3265" y="2737"/>
                <a:ext cx="1350"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5153" name="Line 17"/>
            <p:cNvSpPr>
              <a:spLocks noChangeShapeType="1"/>
            </p:cNvSpPr>
            <p:nvPr/>
          </p:nvSpPr>
          <p:spPr bwMode="auto">
            <a:xfrm>
              <a:off x="1536" y="2064"/>
              <a:ext cx="3024" cy="0"/>
            </a:xfrm>
            <a:prstGeom prst="line">
              <a:avLst/>
            </a:prstGeom>
            <a:noFill/>
            <a:ln w="25400">
              <a:solidFill>
                <a:srgbClr val="C0C0C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154" name="Text Box 18"/>
            <p:cNvSpPr txBox="1">
              <a:spLocks noChangeArrowheads="1"/>
            </p:cNvSpPr>
            <p:nvPr/>
          </p:nvSpPr>
          <p:spPr bwMode="auto">
            <a:xfrm>
              <a:off x="1680" y="1617"/>
              <a:ext cx="1242" cy="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50000"/>
                </a:lnSpc>
              </a:pPr>
              <a:r>
                <a:rPr lang="zh-CN" altLang="en-US" b="1">
                  <a:solidFill>
                    <a:schemeClr val="tx2"/>
                  </a:solidFill>
                  <a:latin typeface="Verdana" pitchFamily="34" charset="0"/>
                  <a:ea typeface="楷体_GB2312" pitchFamily="49" charset="-122"/>
                  <a:hlinkClick r:id="rId4" action="ppaction://hlinksldjump"/>
                </a:rPr>
                <a:t>委托开发方式</a:t>
              </a:r>
              <a:endParaRPr lang="zh-CN" altLang="en-US" b="1">
                <a:solidFill>
                  <a:schemeClr val="tx2"/>
                </a:solidFill>
                <a:latin typeface="Verdana" pitchFamily="34" charset="0"/>
                <a:ea typeface="楷体_GB2312" pitchFamily="49" charset="-122"/>
              </a:endParaRPr>
            </a:p>
          </p:txBody>
        </p:sp>
        <p:sp>
          <p:nvSpPr>
            <p:cNvPr id="5155" name="Text Box 19"/>
            <p:cNvSpPr txBox="1">
              <a:spLocks noChangeArrowheads="1"/>
            </p:cNvSpPr>
            <p:nvPr/>
          </p:nvSpPr>
          <p:spPr bwMode="gray">
            <a:xfrm>
              <a:off x="1282" y="1742"/>
              <a:ext cx="21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r>
                <a:rPr lang="en-US" altLang="zh-CN" b="1">
                  <a:solidFill>
                    <a:schemeClr val="bg1"/>
                  </a:solidFill>
                  <a:latin typeface="Arial" panose="020B0604020202020204" pitchFamily="34" charset="0"/>
                </a:rPr>
                <a:t>2</a:t>
              </a:r>
            </a:p>
          </p:txBody>
        </p:sp>
      </p:grpSp>
      <p:grpSp>
        <p:nvGrpSpPr>
          <p:cNvPr id="5126" name="Group 20"/>
          <p:cNvGrpSpPr>
            <a:grpSpLocks/>
          </p:cNvGrpSpPr>
          <p:nvPr/>
        </p:nvGrpSpPr>
        <p:grpSpPr bwMode="auto">
          <a:xfrm>
            <a:off x="1758950" y="4005263"/>
            <a:ext cx="5767388" cy="765175"/>
            <a:chOff x="1152" y="2179"/>
            <a:chExt cx="3408" cy="482"/>
          </a:xfrm>
        </p:grpSpPr>
        <p:grpSp>
          <p:nvGrpSpPr>
            <p:cNvPr id="5145" name="Group 21"/>
            <p:cNvGrpSpPr>
              <a:grpSpLocks/>
            </p:cNvGrpSpPr>
            <p:nvPr/>
          </p:nvGrpSpPr>
          <p:grpSpPr bwMode="auto">
            <a:xfrm>
              <a:off x="1152" y="2242"/>
              <a:ext cx="480" cy="419"/>
              <a:chOff x="1110" y="2656"/>
              <a:chExt cx="1549" cy="1351"/>
            </a:xfrm>
          </p:grpSpPr>
          <p:sp>
            <p:nvSpPr>
              <p:cNvPr id="5149" name="AutoShape 22"/>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5150" name="AutoShape 23"/>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152600" name="AutoShape 24"/>
              <p:cNvSpPr>
                <a:spLocks noChangeArrowheads="1"/>
              </p:cNvSpPr>
              <p:nvPr/>
            </p:nvSpPr>
            <p:spPr bwMode="gray">
              <a:xfrm>
                <a:off x="1201" y="2737"/>
                <a:ext cx="1350"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5146" name="Line 25"/>
            <p:cNvSpPr>
              <a:spLocks noChangeShapeType="1"/>
            </p:cNvSpPr>
            <p:nvPr/>
          </p:nvSpPr>
          <p:spPr bwMode="auto">
            <a:xfrm>
              <a:off x="1536" y="2626"/>
              <a:ext cx="3024" cy="0"/>
            </a:xfrm>
            <a:prstGeom prst="line">
              <a:avLst/>
            </a:prstGeom>
            <a:noFill/>
            <a:ln w="25400">
              <a:solidFill>
                <a:srgbClr val="C0C0C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147" name="Text Box 26"/>
            <p:cNvSpPr txBox="1">
              <a:spLocks noChangeArrowheads="1"/>
            </p:cNvSpPr>
            <p:nvPr/>
          </p:nvSpPr>
          <p:spPr bwMode="auto">
            <a:xfrm>
              <a:off x="1680" y="2179"/>
              <a:ext cx="1274" cy="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50000"/>
                </a:lnSpc>
              </a:pPr>
              <a:r>
                <a:rPr lang="zh-CN" altLang="en-US" b="1">
                  <a:solidFill>
                    <a:schemeClr val="tx2"/>
                  </a:solidFill>
                  <a:latin typeface="Verdana" pitchFamily="34" charset="0"/>
                  <a:ea typeface="楷体_GB2312" pitchFamily="49" charset="-122"/>
                  <a:hlinkClick r:id="rId5" action="ppaction://hlinksldjump"/>
                </a:rPr>
                <a:t>合作开发方式</a:t>
              </a:r>
              <a:endParaRPr lang="zh-CN" altLang="en-US" b="1">
                <a:solidFill>
                  <a:schemeClr val="tx2"/>
                </a:solidFill>
                <a:latin typeface="Verdana" pitchFamily="34" charset="0"/>
                <a:ea typeface="楷体_GB2312" pitchFamily="49" charset="-122"/>
              </a:endParaRPr>
            </a:p>
          </p:txBody>
        </p:sp>
        <p:sp>
          <p:nvSpPr>
            <p:cNvPr id="5148" name="Text Box 27"/>
            <p:cNvSpPr txBox="1">
              <a:spLocks noChangeArrowheads="1"/>
            </p:cNvSpPr>
            <p:nvPr/>
          </p:nvSpPr>
          <p:spPr bwMode="gray">
            <a:xfrm>
              <a:off x="1282" y="2304"/>
              <a:ext cx="21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r>
                <a:rPr lang="en-US" altLang="zh-CN" b="1">
                  <a:solidFill>
                    <a:schemeClr val="bg1"/>
                  </a:solidFill>
                  <a:latin typeface="Arial" panose="020B0604020202020204" pitchFamily="34" charset="0"/>
                </a:rPr>
                <a:t>3</a:t>
              </a:r>
            </a:p>
          </p:txBody>
        </p:sp>
      </p:grpSp>
      <p:grpSp>
        <p:nvGrpSpPr>
          <p:cNvPr id="5127" name="Group 28"/>
          <p:cNvGrpSpPr>
            <a:grpSpLocks/>
          </p:cNvGrpSpPr>
          <p:nvPr/>
        </p:nvGrpSpPr>
        <p:grpSpPr bwMode="auto">
          <a:xfrm>
            <a:off x="1763713" y="4868863"/>
            <a:ext cx="5767387" cy="765175"/>
            <a:chOff x="1152" y="2755"/>
            <a:chExt cx="3408" cy="482"/>
          </a:xfrm>
        </p:grpSpPr>
        <p:grpSp>
          <p:nvGrpSpPr>
            <p:cNvPr id="5138" name="Group 29"/>
            <p:cNvGrpSpPr>
              <a:grpSpLocks/>
            </p:cNvGrpSpPr>
            <p:nvPr/>
          </p:nvGrpSpPr>
          <p:grpSpPr bwMode="auto">
            <a:xfrm>
              <a:off x="1152" y="2818"/>
              <a:ext cx="480" cy="419"/>
              <a:chOff x="3174" y="2656"/>
              <a:chExt cx="1549" cy="1351"/>
            </a:xfrm>
          </p:grpSpPr>
          <p:sp>
            <p:nvSpPr>
              <p:cNvPr id="5142" name="AutoShape 3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5143" name="AutoShape 3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152608" name="AutoShape 32"/>
              <p:cNvSpPr>
                <a:spLocks noChangeArrowheads="1"/>
              </p:cNvSpPr>
              <p:nvPr/>
            </p:nvSpPr>
            <p:spPr bwMode="gray">
              <a:xfrm>
                <a:off x="3265" y="2737"/>
                <a:ext cx="1350"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5139" name="Line 33"/>
            <p:cNvSpPr>
              <a:spLocks noChangeShapeType="1"/>
            </p:cNvSpPr>
            <p:nvPr/>
          </p:nvSpPr>
          <p:spPr bwMode="auto">
            <a:xfrm>
              <a:off x="1536" y="3202"/>
              <a:ext cx="3024" cy="0"/>
            </a:xfrm>
            <a:prstGeom prst="line">
              <a:avLst/>
            </a:prstGeom>
            <a:noFill/>
            <a:ln w="25400">
              <a:solidFill>
                <a:srgbClr val="C0C0C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140" name="Text Box 34"/>
            <p:cNvSpPr txBox="1">
              <a:spLocks noChangeArrowheads="1"/>
            </p:cNvSpPr>
            <p:nvPr/>
          </p:nvSpPr>
          <p:spPr bwMode="auto">
            <a:xfrm>
              <a:off x="1680" y="2755"/>
              <a:ext cx="2432" cy="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50000"/>
                </a:lnSpc>
              </a:pPr>
              <a:r>
                <a:rPr lang="zh-CN" altLang="en-US" b="1">
                  <a:solidFill>
                    <a:schemeClr val="tx2"/>
                  </a:solidFill>
                  <a:latin typeface="Verdana" pitchFamily="34" charset="0"/>
                  <a:ea typeface="楷体_GB2312" pitchFamily="49" charset="-122"/>
                  <a:hlinkClick r:id="rId6" action="ppaction://hlinksldjump"/>
                </a:rPr>
                <a:t>利用现成的软件包开发方式</a:t>
              </a:r>
              <a:endParaRPr lang="zh-CN" altLang="en-US" b="1">
                <a:solidFill>
                  <a:schemeClr val="tx2"/>
                </a:solidFill>
                <a:latin typeface="Verdana" pitchFamily="34" charset="0"/>
                <a:ea typeface="楷体_GB2312" pitchFamily="49" charset="-122"/>
              </a:endParaRPr>
            </a:p>
          </p:txBody>
        </p:sp>
        <p:sp>
          <p:nvSpPr>
            <p:cNvPr id="5141" name="Text Box 35"/>
            <p:cNvSpPr txBox="1">
              <a:spLocks noChangeArrowheads="1"/>
            </p:cNvSpPr>
            <p:nvPr/>
          </p:nvSpPr>
          <p:spPr bwMode="gray">
            <a:xfrm>
              <a:off x="1282" y="2880"/>
              <a:ext cx="21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r>
                <a:rPr lang="en-US" altLang="zh-CN" b="1">
                  <a:solidFill>
                    <a:schemeClr val="bg1"/>
                  </a:solidFill>
                  <a:latin typeface="Arial" panose="020B0604020202020204" pitchFamily="34" charset="0"/>
                </a:rPr>
                <a:t>4</a:t>
              </a:r>
            </a:p>
          </p:txBody>
        </p:sp>
      </p:grpSp>
      <p:grpSp>
        <p:nvGrpSpPr>
          <p:cNvPr id="5128" name="Group 36"/>
          <p:cNvGrpSpPr>
            <a:grpSpLocks/>
          </p:cNvGrpSpPr>
          <p:nvPr/>
        </p:nvGrpSpPr>
        <p:grpSpPr bwMode="auto">
          <a:xfrm>
            <a:off x="1763713" y="5734050"/>
            <a:ext cx="5767387" cy="765175"/>
            <a:chOff x="1152" y="2755"/>
            <a:chExt cx="3408" cy="482"/>
          </a:xfrm>
        </p:grpSpPr>
        <p:grpSp>
          <p:nvGrpSpPr>
            <p:cNvPr id="5131" name="Group 37"/>
            <p:cNvGrpSpPr>
              <a:grpSpLocks/>
            </p:cNvGrpSpPr>
            <p:nvPr/>
          </p:nvGrpSpPr>
          <p:grpSpPr bwMode="auto">
            <a:xfrm>
              <a:off x="1152" y="2818"/>
              <a:ext cx="480" cy="419"/>
              <a:chOff x="3174" y="2656"/>
              <a:chExt cx="1549" cy="1351"/>
            </a:xfrm>
          </p:grpSpPr>
          <p:sp>
            <p:nvSpPr>
              <p:cNvPr id="5135" name="AutoShape 3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5136" name="AutoShape 3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152616" name="AutoShape 40"/>
              <p:cNvSpPr>
                <a:spLocks noChangeArrowheads="1"/>
              </p:cNvSpPr>
              <p:nvPr/>
            </p:nvSpPr>
            <p:spPr bwMode="gray">
              <a:xfrm>
                <a:off x="3265" y="2737"/>
                <a:ext cx="1350"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p:spPr>
            <p:txBody>
              <a:bodyPr wrap="none" anchor="ctr"/>
              <a:lstStyle/>
              <a:p>
                <a:pPr>
                  <a:defRPr/>
                </a:pPr>
                <a:endParaRPr lang="zh-CN" altLang="en-US"/>
              </a:p>
            </p:txBody>
          </p:sp>
        </p:grpSp>
        <p:sp>
          <p:nvSpPr>
            <p:cNvPr id="5132" name="Line 41"/>
            <p:cNvSpPr>
              <a:spLocks noChangeShapeType="1"/>
            </p:cNvSpPr>
            <p:nvPr/>
          </p:nvSpPr>
          <p:spPr bwMode="auto">
            <a:xfrm>
              <a:off x="1536" y="3202"/>
              <a:ext cx="3024" cy="0"/>
            </a:xfrm>
            <a:prstGeom prst="line">
              <a:avLst/>
            </a:prstGeom>
            <a:noFill/>
            <a:ln w="25400">
              <a:solidFill>
                <a:srgbClr val="C0C0C0"/>
              </a:solidFill>
              <a:prstDash val="sysDot"/>
              <a:round/>
              <a:headEnd/>
              <a:tailEnd type="oval"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133" name="Text Box 42"/>
            <p:cNvSpPr txBox="1">
              <a:spLocks noChangeArrowheads="1"/>
            </p:cNvSpPr>
            <p:nvPr/>
          </p:nvSpPr>
          <p:spPr bwMode="auto">
            <a:xfrm>
              <a:off x="1680" y="2755"/>
              <a:ext cx="2432" cy="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50000"/>
                </a:lnSpc>
              </a:pPr>
              <a:r>
                <a:rPr lang="zh-CN" altLang="en-US" b="1">
                  <a:solidFill>
                    <a:schemeClr val="tx2"/>
                  </a:solidFill>
                  <a:latin typeface="Verdana" pitchFamily="34" charset="0"/>
                  <a:ea typeface="楷体_GB2312" pitchFamily="49" charset="-122"/>
                  <a:hlinkClick r:id="rId7" action="ppaction://hlinksldjump"/>
                </a:rPr>
                <a:t>信息系统外包</a:t>
              </a:r>
              <a:r>
                <a:rPr lang="zh-CN" altLang="en-US">
                  <a:hlinkClick r:id="rId7" action="ppaction://hlinksldjump"/>
                </a:rPr>
                <a:t> </a:t>
              </a:r>
              <a:endParaRPr lang="zh-CN" altLang="en-US"/>
            </a:p>
          </p:txBody>
        </p:sp>
        <p:sp>
          <p:nvSpPr>
            <p:cNvPr id="5134" name="Text Box 43"/>
            <p:cNvSpPr txBox="1">
              <a:spLocks noChangeArrowheads="1"/>
            </p:cNvSpPr>
            <p:nvPr/>
          </p:nvSpPr>
          <p:spPr bwMode="gray">
            <a:xfrm>
              <a:off x="1282" y="2880"/>
              <a:ext cx="21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r>
                <a:rPr lang="en-US" altLang="zh-CN" b="1">
                  <a:solidFill>
                    <a:schemeClr val="bg1"/>
                  </a:solidFill>
                  <a:latin typeface="Arial" panose="020B0604020202020204" pitchFamily="34" charset="0"/>
                </a:rPr>
                <a:t>5</a:t>
              </a:r>
            </a:p>
          </p:txBody>
        </p:sp>
      </p:grpSp>
      <p:sp>
        <p:nvSpPr>
          <p:cNvPr id="5129" name="AutoShape 44">
            <a:hlinkClick r:id="rId8" action="ppaction://hlinksldjump" highlightClick="1"/>
          </p:cNvPr>
          <p:cNvSpPr>
            <a:spLocks noChangeArrowheads="1"/>
          </p:cNvSpPr>
          <p:nvPr/>
        </p:nvSpPr>
        <p:spPr bwMode="auto">
          <a:xfrm>
            <a:off x="8856663" y="656907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Tree>
    <p:extLst>
      <p:ext uri="{BB962C8B-B14F-4D97-AF65-F5344CB8AC3E}">
        <p14:creationId xmlns="" xmlns:p14="http://schemas.microsoft.com/office/powerpoint/2010/main" val="2565615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1187450" y="981075"/>
            <a:ext cx="7704138" cy="5329238"/>
          </a:xfrm>
        </p:spPr>
        <p:txBody>
          <a:bodyPr/>
          <a:lstStyle/>
          <a:p>
            <a:pPr eaLnBrk="1" hangingPunct="1">
              <a:buFontTx/>
              <a:buNone/>
            </a:pPr>
            <a:r>
              <a:rPr lang="en-US" altLang="zh-CN" b="1" smtClean="0">
                <a:solidFill>
                  <a:schemeClr val="folHlink"/>
                </a:solidFill>
                <a:latin typeface="华文行楷" panose="02010800040101010101" pitchFamily="2" charset="-122"/>
                <a:ea typeface="华文行楷" panose="02010800040101010101" pitchFamily="2" charset="-122"/>
              </a:rPr>
              <a:t>3.</a:t>
            </a:r>
            <a:r>
              <a:rPr lang="zh-CN" altLang="en-US" b="1" smtClean="0">
                <a:solidFill>
                  <a:schemeClr val="folHlink"/>
                </a:solidFill>
                <a:latin typeface="华文行楷" panose="02010800040101010101" pitchFamily="2" charset="-122"/>
                <a:ea typeface="华文行楷" panose="02010800040101010101" pitchFamily="2" charset="-122"/>
              </a:rPr>
              <a:t>结构化系统开发方法的五个阶段</a:t>
            </a:r>
          </a:p>
          <a:p>
            <a:pPr eaLnBrk="1" hangingPunct="1">
              <a:buFontTx/>
              <a:buNone/>
            </a:pPr>
            <a:r>
              <a:rPr lang="zh-CN" altLang="en-US" sz="2800" smtClean="0">
                <a:latin typeface="宋体" panose="02010600030101010101" pitchFamily="2" charset="-122"/>
              </a:rPr>
              <a:t>      </a:t>
            </a:r>
            <a:r>
              <a:rPr lang="zh-CN" altLang="en-US" sz="2800" b="1" smtClean="0">
                <a:latin typeface="楷体_GB2312" pitchFamily="49" charset="-122"/>
                <a:ea typeface="楷体_GB2312" pitchFamily="49" charset="-122"/>
              </a:rPr>
              <a:t>用结构化系统开发方法开发一个系统，一般将整个开发过程划分成五个首尾相连的阶段，称之为结构化系统开发的</a:t>
            </a:r>
            <a:r>
              <a:rPr lang="zh-CN" altLang="en-US" sz="2800" b="1" smtClean="0">
                <a:solidFill>
                  <a:schemeClr val="hlink"/>
                </a:solidFill>
                <a:latin typeface="楷体_GB2312" pitchFamily="49" charset="-122"/>
                <a:ea typeface="楷体_GB2312" pitchFamily="49" charset="-122"/>
              </a:rPr>
              <a:t>生命周期</a:t>
            </a:r>
            <a:r>
              <a:rPr lang="zh-CN" altLang="en-US" sz="2800" b="1" smtClean="0">
                <a:latin typeface="楷体_GB2312" pitchFamily="49" charset="-122"/>
                <a:ea typeface="楷体_GB2312" pitchFamily="49" charset="-122"/>
              </a:rPr>
              <a:t>。系统开发生命周期的五个阶段包括：</a:t>
            </a:r>
          </a:p>
          <a:p>
            <a:pPr eaLnBrk="1" hangingPunct="1">
              <a:buFontTx/>
              <a:buNone/>
            </a:pPr>
            <a:r>
              <a:rPr lang="zh-CN" altLang="en-US" sz="2800" b="1" smtClean="0">
                <a:latin typeface="楷体_GB2312" pitchFamily="49" charset="-122"/>
                <a:ea typeface="楷体_GB2312" pitchFamily="49" charset="-122"/>
              </a:rPr>
              <a:t>     ①系统规划阶段</a:t>
            </a:r>
          </a:p>
          <a:p>
            <a:pPr eaLnBrk="1" hangingPunct="1">
              <a:buFontTx/>
              <a:buNone/>
            </a:pPr>
            <a:r>
              <a:rPr lang="zh-CN" altLang="en-US" sz="2800" b="1" smtClean="0">
                <a:latin typeface="楷体_GB2312" pitchFamily="49" charset="-122"/>
                <a:ea typeface="楷体_GB2312" pitchFamily="49" charset="-122"/>
              </a:rPr>
              <a:t>     ②系统分析阶段</a:t>
            </a:r>
          </a:p>
          <a:p>
            <a:pPr eaLnBrk="1" hangingPunct="1">
              <a:buFontTx/>
              <a:buNone/>
            </a:pPr>
            <a:r>
              <a:rPr lang="zh-CN" altLang="en-US" sz="2800" b="1" smtClean="0">
                <a:latin typeface="楷体_GB2312" pitchFamily="49" charset="-122"/>
                <a:ea typeface="楷体_GB2312" pitchFamily="49" charset="-122"/>
              </a:rPr>
              <a:t>     ③系统设计阶段</a:t>
            </a:r>
          </a:p>
          <a:p>
            <a:pPr eaLnBrk="1" hangingPunct="1">
              <a:buFontTx/>
              <a:buNone/>
            </a:pPr>
            <a:r>
              <a:rPr lang="zh-CN" altLang="en-US" sz="2800" b="1" smtClean="0">
                <a:latin typeface="楷体_GB2312" pitchFamily="49" charset="-122"/>
                <a:ea typeface="楷体_GB2312" pitchFamily="49" charset="-122"/>
              </a:rPr>
              <a:t>     ④系统实施阶段</a:t>
            </a:r>
          </a:p>
          <a:p>
            <a:pPr eaLnBrk="1" hangingPunct="1">
              <a:buFontTx/>
              <a:buNone/>
            </a:pPr>
            <a:r>
              <a:rPr lang="zh-CN" altLang="en-US" sz="2800" b="1" smtClean="0">
                <a:latin typeface="楷体_GB2312" pitchFamily="49" charset="-122"/>
                <a:ea typeface="楷体_GB2312" pitchFamily="49" charset="-122"/>
              </a:rPr>
              <a:t>     ⑤系统运行和维护阶段</a:t>
            </a:r>
          </a:p>
        </p:txBody>
      </p:sp>
    </p:spTree>
    <p:extLst>
      <p:ext uri="{BB962C8B-B14F-4D97-AF65-F5344CB8AC3E}">
        <p14:creationId xmlns="" xmlns:p14="http://schemas.microsoft.com/office/powerpoint/2010/main" val="14497376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403350" y="981075"/>
            <a:ext cx="6729413" cy="611188"/>
          </a:xfrm>
        </p:spPr>
        <p:txBody>
          <a:bodyPr/>
          <a:lstStyle/>
          <a:p>
            <a:pPr eaLnBrk="1" hangingPunct="1"/>
            <a:r>
              <a:rPr lang="zh-CN" altLang="en-US" sz="3200" b="1" smtClean="0">
                <a:solidFill>
                  <a:srgbClr val="42207E"/>
                </a:solidFill>
                <a:ea typeface="隶书" panose="02010509060101010101" pitchFamily="49" charset="-122"/>
              </a:rPr>
              <a:t>系统规划阶段</a:t>
            </a:r>
          </a:p>
        </p:txBody>
      </p:sp>
      <p:sp>
        <p:nvSpPr>
          <p:cNvPr id="28675" name="Rectangle 3"/>
          <p:cNvSpPr>
            <a:spLocks noGrp="1" noChangeArrowheads="1"/>
          </p:cNvSpPr>
          <p:nvPr>
            <p:ph idx="1"/>
          </p:nvPr>
        </p:nvSpPr>
        <p:spPr>
          <a:xfrm>
            <a:off x="755650" y="1773238"/>
            <a:ext cx="8137525" cy="4103687"/>
          </a:xfrm>
        </p:spPr>
        <p:txBody>
          <a:bodyPr/>
          <a:lstStyle/>
          <a:p>
            <a:pPr eaLnBrk="1" hangingPunct="1"/>
            <a:r>
              <a:rPr lang="en-US" altLang="zh-CN" sz="2800" b="1" smtClean="0">
                <a:ea typeface="楷体_GB2312" pitchFamily="49" charset="-122"/>
              </a:rPr>
              <a:t>     </a:t>
            </a:r>
            <a:r>
              <a:rPr lang="zh-CN" altLang="en-US" sz="2800" b="1" smtClean="0">
                <a:ea typeface="楷体_GB2312" pitchFamily="49" charset="-122"/>
              </a:rPr>
              <a:t>该阶段的任务是对企业的环境、企业目标、现行系统的状况进行</a:t>
            </a:r>
            <a:r>
              <a:rPr lang="zh-CN" altLang="en-US" sz="2800" b="1" smtClean="0">
                <a:solidFill>
                  <a:schemeClr val="hlink"/>
                </a:solidFill>
                <a:ea typeface="楷体_GB2312" pitchFamily="49" charset="-122"/>
              </a:rPr>
              <a:t>初步调查</a:t>
            </a:r>
            <a:r>
              <a:rPr lang="zh-CN" altLang="en-US" sz="2800" b="1" smtClean="0">
                <a:ea typeface="楷体_GB2312" pitchFamily="49" charset="-122"/>
              </a:rPr>
              <a:t>，根据企业的目标和发展战略，确定信息系统的发展战略，对开发新系统的需求作出分析和预测，同时还要考虑开发新系统所受的各种约束条件，研究新系统的必要性和可能性。给出拟开发系统的备选方案，对这些方案进行</a:t>
            </a:r>
            <a:r>
              <a:rPr lang="zh-CN" altLang="en-US" sz="2800" b="1" smtClean="0">
                <a:solidFill>
                  <a:schemeClr val="hlink"/>
                </a:solidFill>
                <a:ea typeface="楷体_GB2312" pitchFamily="49" charset="-122"/>
              </a:rPr>
              <a:t>可行性分析</a:t>
            </a:r>
            <a:r>
              <a:rPr lang="zh-CN" altLang="en-US" sz="2800" b="1" smtClean="0">
                <a:ea typeface="楷体_GB2312" pitchFamily="49" charset="-122"/>
              </a:rPr>
              <a:t>，写出可行性分析报告。确定分析阶段实施进度，最后编写</a:t>
            </a:r>
            <a:r>
              <a:rPr lang="zh-CN" altLang="en-US" sz="2800" b="1" smtClean="0">
                <a:solidFill>
                  <a:schemeClr val="hlink"/>
                </a:solidFill>
                <a:ea typeface="楷体_GB2312" pitchFamily="49" charset="-122"/>
              </a:rPr>
              <a:t>系统设计任务书</a:t>
            </a:r>
            <a:r>
              <a:rPr lang="zh-CN" altLang="en-US" sz="2800" b="1" smtClean="0">
                <a:ea typeface="楷体_GB2312" pitchFamily="49" charset="-122"/>
              </a:rPr>
              <a:t>。</a:t>
            </a:r>
          </a:p>
        </p:txBody>
      </p:sp>
    </p:spTree>
    <p:extLst>
      <p:ext uri="{BB962C8B-B14F-4D97-AF65-F5344CB8AC3E}">
        <p14:creationId xmlns="" xmlns:p14="http://schemas.microsoft.com/office/powerpoint/2010/main" val="2108525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76375" y="981075"/>
            <a:ext cx="4895850" cy="612775"/>
          </a:xfrm>
        </p:spPr>
        <p:txBody>
          <a:bodyPr/>
          <a:lstStyle/>
          <a:p>
            <a:pPr eaLnBrk="1" hangingPunct="1"/>
            <a:r>
              <a:rPr lang="zh-CN" altLang="en-US" sz="3200" b="1" smtClean="0">
                <a:solidFill>
                  <a:srgbClr val="42207E"/>
                </a:solidFill>
                <a:ea typeface="隶书" panose="02010509060101010101" pitchFamily="49" charset="-122"/>
              </a:rPr>
              <a:t>系统分析阶段</a:t>
            </a:r>
          </a:p>
        </p:txBody>
      </p:sp>
      <p:sp>
        <p:nvSpPr>
          <p:cNvPr id="29699" name="Rectangle 3"/>
          <p:cNvSpPr>
            <a:spLocks noGrp="1" noChangeArrowheads="1"/>
          </p:cNvSpPr>
          <p:nvPr>
            <p:ph idx="1"/>
          </p:nvPr>
        </p:nvSpPr>
        <p:spPr>
          <a:xfrm>
            <a:off x="900113" y="1844675"/>
            <a:ext cx="7848600" cy="4176713"/>
          </a:xfrm>
        </p:spPr>
        <p:txBody>
          <a:bodyPr/>
          <a:lstStyle/>
          <a:p>
            <a:pPr eaLnBrk="1" hangingPunct="1"/>
            <a:r>
              <a:rPr lang="en-US" altLang="zh-CN" sz="2800" b="1" smtClean="0">
                <a:ea typeface="楷体_GB2312" pitchFamily="49" charset="-122"/>
              </a:rPr>
              <a:t>     </a:t>
            </a:r>
            <a:r>
              <a:rPr lang="zh-CN" altLang="en-US" sz="2800" b="1" smtClean="0">
                <a:ea typeface="楷体_GB2312" pitchFamily="49" charset="-122"/>
              </a:rPr>
              <a:t>该阶段的任务是根据系统设计任务书所确定的范围，通过对组织的现行系统进行</a:t>
            </a:r>
            <a:r>
              <a:rPr lang="zh-CN" altLang="en-US" sz="2800" b="1" smtClean="0">
                <a:solidFill>
                  <a:schemeClr val="hlink"/>
                </a:solidFill>
                <a:ea typeface="楷体_GB2312" pitchFamily="49" charset="-122"/>
              </a:rPr>
              <a:t>详细调查分析</a:t>
            </a:r>
            <a:r>
              <a:rPr lang="zh-CN" altLang="en-US" sz="2800" b="1" smtClean="0">
                <a:ea typeface="楷体_GB2312" pitchFamily="49" charset="-122"/>
              </a:rPr>
              <a:t>，描述现行系统的业务流程，指出现行系统的局限性和不足之处，确定新系统的基本目标和逻辑功能要求，即提出新系统的逻辑模型。这个阶段又叫系统</a:t>
            </a:r>
            <a:r>
              <a:rPr lang="zh-CN" altLang="en-US" sz="2800" b="1" smtClean="0">
                <a:solidFill>
                  <a:schemeClr val="hlink"/>
                </a:solidFill>
                <a:ea typeface="楷体_GB2312" pitchFamily="49" charset="-122"/>
              </a:rPr>
              <a:t>逻辑设计</a:t>
            </a:r>
            <a:r>
              <a:rPr lang="zh-CN" altLang="en-US" sz="2800" b="1" smtClean="0">
                <a:ea typeface="楷体_GB2312" pitchFamily="49" charset="-122"/>
              </a:rPr>
              <a:t>阶段。系统分析阶段工作成果是</a:t>
            </a:r>
            <a:r>
              <a:rPr lang="zh-CN" altLang="en-US" sz="2800" b="1" smtClean="0">
                <a:solidFill>
                  <a:schemeClr val="hlink"/>
                </a:solidFill>
                <a:ea typeface="楷体_GB2312" pitchFamily="49" charset="-122"/>
              </a:rPr>
              <a:t>系统分析说明书</a:t>
            </a:r>
            <a:r>
              <a:rPr lang="zh-CN" altLang="en-US" sz="2800" b="1" smtClean="0">
                <a:ea typeface="楷体_GB2312" pitchFamily="49" charset="-122"/>
              </a:rPr>
              <a:t>。它既是给用户看的，又是下个阶段工作依据。</a:t>
            </a:r>
          </a:p>
        </p:txBody>
      </p:sp>
    </p:spTree>
    <p:extLst>
      <p:ext uri="{BB962C8B-B14F-4D97-AF65-F5344CB8AC3E}">
        <p14:creationId xmlns="" xmlns:p14="http://schemas.microsoft.com/office/powerpoint/2010/main" val="1514681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403350" y="908050"/>
            <a:ext cx="3600450" cy="612775"/>
          </a:xfrm>
        </p:spPr>
        <p:txBody>
          <a:bodyPr/>
          <a:lstStyle/>
          <a:p>
            <a:pPr eaLnBrk="1" hangingPunct="1"/>
            <a:r>
              <a:rPr lang="zh-CN" altLang="en-US" sz="3200" b="1" smtClean="0">
                <a:solidFill>
                  <a:srgbClr val="42207E"/>
                </a:solidFill>
                <a:ea typeface="隶书" panose="02010509060101010101" pitchFamily="49" charset="-122"/>
              </a:rPr>
              <a:t>系统设计阶段</a:t>
            </a:r>
          </a:p>
        </p:txBody>
      </p:sp>
      <p:sp>
        <p:nvSpPr>
          <p:cNvPr id="30723" name="Rectangle 3"/>
          <p:cNvSpPr>
            <a:spLocks noGrp="1" noChangeArrowheads="1"/>
          </p:cNvSpPr>
          <p:nvPr>
            <p:ph idx="1"/>
          </p:nvPr>
        </p:nvSpPr>
        <p:spPr>
          <a:xfrm>
            <a:off x="971550" y="1844675"/>
            <a:ext cx="7921625" cy="4176713"/>
          </a:xfrm>
        </p:spPr>
        <p:txBody>
          <a:bodyPr/>
          <a:lstStyle/>
          <a:p>
            <a:pPr eaLnBrk="1" hangingPunct="1"/>
            <a:r>
              <a:rPr lang="en-US" altLang="zh-CN" sz="2800" b="1" smtClean="0">
                <a:ea typeface="楷体_GB2312" pitchFamily="49" charset="-122"/>
              </a:rPr>
              <a:t>     </a:t>
            </a:r>
            <a:r>
              <a:rPr lang="zh-CN" altLang="en-US" sz="2800" b="1" smtClean="0">
                <a:ea typeface="楷体_GB2312" pitchFamily="49" charset="-122"/>
              </a:rPr>
              <a:t>简单地说，系统分析阶段的任务是回答系统</a:t>
            </a:r>
            <a:r>
              <a:rPr lang="zh-CN" altLang="en-US" sz="2800" b="1" smtClean="0">
                <a:latin typeface="Arial" panose="020B0604020202020204" pitchFamily="34" charset="0"/>
                <a:ea typeface="楷体_GB2312" pitchFamily="49" charset="-122"/>
              </a:rPr>
              <a:t>“</a:t>
            </a:r>
            <a:r>
              <a:rPr lang="zh-CN" altLang="en-US" sz="2800" b="1" smtClean="0">
                <a:ea typeface="楷体_GB2312" pitchFamily="49" charset="-122"/>
              </a:rPr>
              <a:t>做什么</a:t>
            </a:r>
            <a:r>
              <a:rPr lang="zh-CN" altLang="en-US" sz="2800" b="1" smtClean="0">
                <a:latin typeface="Arial" panose="020B0604020202020204" pitchFamily="34" charset="0"/>
                <a:ea typeface="楷体_GB2312" pitchFamily="49" charset="-122"/>
              </a:rPr>
              <a:t>”</a:t>
            </a:r>
            <a:r>
              <a:rPr lang="zh-CN" altLang="en-US" sz="2800" b="1" smtClean="0">
                <a:ea typeface="楷体_GB2312" pitchFamily="49" charset="-122"/>
              </a:rPr>
              <a:t>的问题，而系统设计阶段要回答的问题是</a:t>
            </a:r>
            <a:r>
              <a:rPr lang="zh-CN" altLang="en-US" sz="2800" b="1" smtClean="0">
                <a:latin typeface="Arial" panose="020B0604020202020204" pitchFamily="34" charset="0"/>
                <a:ea typeface="楷体_GB2312" pitchFamily="49" charset="-122"/>
              </a:rPr>
              <a:t>“</a:t>
            </a:r>
            <a:r>
              <a:rPr lang="zh-CN" altLang="en-US" sz="2800" b="1" smtClean="0">
                <a:ea typeface="楷体_GB2312" pitchFamily="49" charset="-122"/>
              </a:rPr>
              <a:t>怎么做</a:t>
            </a:r>
            <a:r>
              <a:rPr lang="zh-CN" altLang="en-US" sz="2800" b="1" smtClean="0">
                <a:latin typeface="Arial" panose="020B0604020202020204" pitchFamily="34" charset="0"/>
                <a:ea typeface="楷体_GB2312" pitchFamily="49" charset="-122"/>
              </a:rPr>
              <a:t>”</a:t>
            </a:r>
            <a:r>
              <a:rPr lang="zh-CN" altLang="en-US" sz="2800" b="1" smtClean="0">
                <a:ea typeface="楷体_GB2312" pitchFamily="49" charset="-122"/>
              </a:rPr>
              <a:t>。该阶段的任务是根据系统分析说明书中规定的功能要求，考虑实际条件，具体设计实现逻辑模型的技术方案，也即设计新系统的物理模型。这个阶段又称为</a:t>
            </a:r>
            <a:r>
              <a:rPr lang="zh-CN" altLang="en-US" sz="2800" b="1" smtClean="0">
                <a:solidFill>
                  <a:schemeClr val="hlink"/>
                </a:solidFill>
                <a:ea typeface="楷体_GB2312" pitchFamily="49" charset="-122"/>
              </a:rPr>
              <a:t>物理设计</a:t>
            </a:r>
            <a:r>
              <a:rPr lang="zh-CN" altLang="en-US" sz="2800" b="1" smtClean="0">
                <a:ea typeface="楷体_GB2312" pitchFamily="49" charset="-122"/>
              </a:rPr>
              <a:t>阶段。这一阶段可分为</a:t>
            </a:r>
            <a:r>
              <a:rPr lang="zh-CN" altLang="en-US" sz="2800" b="1" smtClean="0">
                <a:solidFill>
                  <a:schemeClr val="hlink"/>
                </a:solidFill>
                <a:ea typeface="楷体_GB2312" pitchFamily="49" charset="-122"/>
              </a:rPr>
              <a:t>总体设计</a:t>
            </a:r>
            <a:r>
              <a:rPr lang="zh-CN" altLang="en-US" sz="2800" b="1" smtClean="0">
                <a:ea typeface="楷体_GB2312" pitchFamily="49" charset="-122"/>
              </a:rPr>
              <a:t>和</a:t>
            </a:r>
            <a:r>
              <a:rPr lang="zh-CN" altLang="en-US" sz="2800" b="1" smtClean="0">
                <a:solidFill>
                  <a:schemeClr val="hlink"/>
                </a:solidFill>
                <a:ea typeface="楷体_GB2312" pitchFamily="49" charset="-122"/>
              </a:rPr>
              <a:t>详细设计</a:t>
            </a:r>
            <a:r>
              <a:rPr lang="zh-CN" altLang="en-US" sz="2800" b="1" smtClean="0">
                <a:ea typeface="楷体_GB2312" pitchFamily="49" charset="-122"/>
              </a:rPr>
              <a:t>两个阶段。这个阶段的主要技术文档是</a:t>
            </a:r>
            <a:r>
              <a:rPr lang="zh-CN" altLang="en-US" sz="2800" b="1" smtClean="0">
                <a:latin typeface="Arial" panose="020B0604020202020204" pitchFamily="34" charset="0"/>
                <a:ea typeface="楷体_GB2312" pitchFamily="49" charset="-122"/>
              </a:rPr>
              <a:t>“</a:t>
            </a:r>
            <a:r>
              <a:rPr lang="zh-CN" altLang="en-US" sz="2800" b="1" smtClean="0">
                <a:solidFill>
                  <a:schemeClr val="hlink"/>
                </a:solidFill>
                <a:ea typeface="楷体_GB2312" pitchFamily="49" charset="-122"/>
              </a:rPr>
              <a:t>系统设计说明书</a:t>
            </a:r>
            <a:r>
              <a:rPr lang="zh-CN" altLang="en-US" sz="2800" b="1" smtClean="0">
                <a:latin typeface="Arial" panose="020B0604020202020204" pitchFamily="34" charset="0"/>
                <a:ea typeface="楷体_GB2312" pitchFamily="49" charset="-122"/>
              </a:rPr>
              <a:t>”</a:t>
            </a:r>
            <a:r>
              <a:rPr lang="zh-CN" altLang="en-US" sz="2800" b="1" smtClean="0">
                <a:ea typeface="楷体_GB2312" pitchFamily="49" charset="-122"/>
              </a:rPr>
              <a:t>。</a:t>
            </a:r>
          </a:p>
        </p:txBody>
      </p:sp>
    </p:spTree>
    <p:extLst>
      <p:ext uri="{BB962C8B-B14F-4D97-AF65-F5344CB8AC3E}">
        <p14:creationId xmlns="" xmlns:p14="http://schemas.microsoft.com/office/powerpoint/2010/main" val="27292896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03350" y="981075"/>
            <a:ext cx="3744913" cy="539750"/>
          </a:xfrm>
        </p:spPr>
        <p:txBody>
          <a:bodyPr/>
          <a:lstStyle/>
          <a:p>
            <a:pPr eaLnBrk="1" hangingPunct="1"/>
            <a:r>
              <a:rPr lang="zh-CN" altLang="en-US" sz="3200" b="1" smtClean="0">
                <a:solidFill>
                  <a:srgbClr val="42207E"/>
                </a:solidFill>
                <a:ea typeface="隶书" panose="02010509060101010101" pitchFamily="49" charset="-122"/>
              </a:rPr>
              <a:t>系统实施阶段</a:t>
            </a:r>
          </a:p>
        </p:txBody>
      </p:sp>
      <p:sp>
        <p:nvSpPr>
          <p:cNvPr id="31747" name="Rectangle 3"/>
          <p:cNvSpPr>
            <a:spLocks noGrp="1" noChangeArrowheads="1"/>
          </p:cNvSpPr>
          <p:nvPr>
            <p:ph idx="1"/>
          </p:nvPr>
        </p:nvSpPr>
        <p:spPr>
          <a:xfrm>
            <a:off x="971550" y="1844675"/>
            <a:ext cx="7921625" cy="4176713"/>
          </a:xfrm>
        </p:spPr>
        <p:txBody>
          <a:bodyPr/>
          <a:lstStyle/>
          <a:p>
            <a:pPr eaLnBrk="1" hangingPunct="1">
              <a:lnSpc>
                <a:spcPct val="90000"/>
              </a:lnSpc>
            </a:pPr>
            <a:r>
              <a:rPr lang="en-US" altLang="zh-CN" sz="2800" b="1" smtClean="0">
                <a:ea typeface="楷体_GB2312" pitchFamily="49" charset="-122"/>
              </a:rPr>
              <a:t>      </a:t>
            </a:r>
            <a:r>
              <a:rPr lang="zh-CN" altLang="en-US" sz="2800" b="1" smtClean="0">
                <a:ea typeface="楷体_GB2312" pitchFamily="49" charset="-122"/>
              </a:rPr>
              <a:t>该阶段的任务计算机等设备的购置、安装和调试，程序的编写和调试，用户人员的培训，数据文件转换，系统调试与转换等。这一阶段的特点是几个相互联系、相互制约的任务同时展开，必须精心安排、合理组织。系统实施是按实施计划分阶段完成的，每个阶段应写出</a:t>
            </a:r>
            <a:r>
              <a:rPr lang="zh-CN" altLang="en-US" sz="2800" b="1" smtClean="0">
                <a:solidFill>
                  <a:schemeClr val="hlink"/>
                </a:solidFill>
                <a:ea typeface="楷体_GB2312" pitchFamily="49" charset="-122"/>
              </a:rPr>
              <a:t>实施进度报告</a:t>
            </a:r>
            <a:r>
              <a:rPr lang="zh-CN" altLang="en-US" sz="2800" b="1" smtClean="0">
                <a:ea typeface="楷体_GB2312" pitchFamily="49" charset="-122"/>
              </a:rPr>
              <a:t>。系统测试之后写出</a:t>
            </a:r>
            <a:r>
              <a:rPr lang="zh-CN" altLang="en-US" sz="2800" b="1" smtClean="0">
                <a:solidFill>
                  <a:schemeClr val="hlink"/>
                </a:solidFill>
                <a:ea typeface="楷体_GB2312" pitchFamily="49" charset="-122"/>
              </a:rPr>
              <a:t>系统测试分析报告</a:t>
            </a:r>
            <a:r>
              <a:rPr lang="zh-CN" altLang="en-US" sz="2800" b="1" smtClean="0">
                <a:ea typeface="楷体_GB2312" pitchFamily="49" charset="-122"/>
              </a:rPr>
              <a:t>。</a:t>
            </a:r>
          </a:p>
        </p:txBody>
      </p:sp>
    </p:spTree>
    <p:extLst>
      <p:ext uri="{BB962C8B-B14F-4D97-AF65-F5344CB8AC3E}">
        <p14:creationId xmlns="" xmlns:p14="http://schemas.microsoft.com/office/powerpoint/2010/main" val="36318882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03350" y="1125538"/>
            <a:ext cx="5184775" cy="468312"/>
          </a:xfrm>
        </p:spPr>
        <p:txBody>
          <a:bodyPr/>
          <a:lstStyle/>
          <a:p>
            <a:pPr eaLnBrk="1" hangingPunct="1"/>
            <a:r>
              <a:rPr lang="zh-CN" altLang="en-US" sz="3200" b="1" smtClean="0">
                <a:solidFill>
                  <a:srgbClr val="42207E"/>
                </a:solidFill>
                <a:ea typeface="隶书" panose="02010509060101010101" pitchFamily="49" charset="-122"/>
              </a:rPr>
              <a:t>系统运行和维护阶段</a:t>
            </a:r>
          </a:p>
        </p:txBody>
      </p:sp>
      <p:sp>
        <p:nvSpPr>
          <p:cNvPr id="32771" name="Rectangle 3"/>
          <p:cNvSpPr>
            <a:spLocks noGrp="1" noChangeArrowheads="1"/>
          </p:cNvSpPr>
          <p:nvPr>
            <p:ph idx="1"/>
          </p:nvPr>
        </p:nvSpPr>
        <p:spPr>
          <a:xfrm>
            <a:off x="1042988" y="1844675"/>
            <a:ext cx="7632700" cy="4681538"/>
          </a:xfrm>
        </p:spPr>
        <p:txBody>
          <a:bodyPr/>
          <a:lstStyle/>
          <a:p>
            <a:pPr eaLnBrk="1" hangingPunct="1">
              <a:lnSpc>
                <a:spcPct val="90000"/>
              </a:lnSpc>
            </a:pPr>
            <a:r>
              <a:rPr lang="en-US" altLang="zh-CN" sz="2800" b="1" smtClean="0">
                <a:ea typeface="楷体_GB2312" pitchFamily="49" charset="-122"/>
              </a:rPr>
              <a:t>     </a:t>
            </a:r>
            <a:r>
              <a:rPr lang="zh-CN" altLang="en-US" sz="2800" b="1" smtClean="0">
                <a:ea typeface="楷体_GB2312" pitchFamily="49" charset="-122"/>
              </a:rPr>
              <a:t>系统投入运行后，需要进行系统的日常运行管理、维护和评价三部分工作。</a:t>
            </a:r>
          </a:p>
          <a:p>
            <a:pPr eaLnBrk="1" hangingPunct="1">
              <a:lnSpc>
                <a:spcPct val="90000"/>
              </a:lnSpc>
            </a:pPr>
            <a:r>
              <a:rPr lang="zh-CN" altLang="en-US" sz="2800" b="1" smtClean="0">
                <a:ea typeface="楷体_GB2312" pitchFamily="49" charset="-122"/>
              </a:rPr>
              <a:t>     若运行结果良好，则送管理部门，指导生产经营活动；</a:t>
            </a:r>
          </a:p>
          <a:p>
            <a:pPr eaLnBrk="1" hangingPunct="1">
              <a:lnSpc>
                <a:spcPct val="90000"/>
              </a:lnSpc>
            </a:pPr>
            <a:r>
              <a:rPr lang="zh-CN" altLang="en-US" sz="2800" b="1" smtClean="0">
                <a:ea typeface="楷体_GB2312" pitchFamily="49" charset="-122"/>
              </a:rPr>
              <a:t>     如果存在问题，则要对系统进行修改、维护或者是局部调整；</a:t>
            </a:r>
          </a:p>
          <a:p>
            <a:pPr eaLnBrk="1" hangingPunct="1">
              <a:lnSpc>
                <a:spcPct val="90000"/>
              </a:lnSpc>
            </a:pPr>
            <a:r>
              <a:rPr lang="zh-CN" altLang="en-US" sz="2800" b="1" smtClean="0">
                <a:ea typeface="楷体_GB2312" pitchFamily="49" charset="-122"/>
              </a:rPr>
              <a:t>     如果出现了不可调和的大问题（这种情况一般是系统运行若干年后，系统运行的环境已发生了根本的变化时才可能出现），则用户将会进一步提出开发新系统的要求，这标志这老系统生命的结束，新系统的诞生。</a:t>
            </a:r>
          </a:p>
        </p:txBody>
      </p:sp>
    </p:spTree>
    <p:extLst>
      <p:ext uri="{BB962C8B-B14F-4D97-AF65-F5344CB8AC3E}">
        <p14:creationId xmlns="" xmlns:p14="http://schemas.microsoft.com/office/powerpoint/2010/main" val="12480462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4000"/>
              <a:t>结构化过程</a:t>
            </a:r>
            <a:r>
              <a:rPr lang="en-US" altLang="zh-CN" sz="4000"/>
              <a:t>---</a:t>
            </a:r>
            <a:r>
              <a:rPr lang="zh-CN" altLang="en-US" sz="4000"/>
              <a:t>软件开发的生命周期</a:t>
            </a:r>
          </a:p>
        </p:txBody>
      </p:sp>
      <p:sp>
        <p:nvSpPr>
          <p:cNvPr id="9219" name="Rectangle 3"/>
          <p:cNvSpPr>
            <a:spLocks noGrp="1" noChangeArrowheads="1"/>
          </p:cNvSpPr>
          <p:nvPr>
            <p:ph type="body" idx="1"/>
          </p:nvPr>
        </p:nvSpPr>
        <p:spPr>
          <a:xfrm>
            <a:off x="684213" y="1628775"/>
            <a:ext cx="7772400" cy="4110038"/>
          </a:xfrm>
        </p:spPr>
        <p:txBody>
          <a:bodyPr/>
          <a:lstStyle/>
          <a:p>
            <a:r>
              <a:rPr lang="zh-CN" altLang="en-US" sz="2000" dirty="0"/>
              <a:t>什么是软件的生命周期</a:t>
            </a:r>
          </a:p>
          <a:p>
            <a:pPr lvl="1"/>
            <a:r>
              <a:rPr lang="zh-CN" altLang="en-US" sz="2200" dirty="0"/>
              <a:t>软件生命周期是指软件产品从考虑其概念开始，到该软件产品不再能使用为止的整个时期。一般包括系统规划、需求分析、系统设计、系统实现、系统测试、安装调试、系统切换、系统运行和维护等阶段。</a:t>
            </a:r>
          </a:p>
          <a:p>
            <a:r>
              <a:rPr lang="zh-CN" altLang="en-US" sz="2000" dirty="0"/>
              <a:t> 什么是软件开发生命期</a:t>
            </a:r>
          </a:p>
          <a:p>
            <a:pPr lvl="1"/>
            <a:r>
              <a:rPr lang="zh-CN" altLang="en-US" sz="2200" dirty="0"/>
              <a:t>软件开发生命周期是指软件产品从考虑其概念开始到该软件产品交付使用为止的整个时期。一般包括系统规划、需求分析、系统设计、系统实现、系统测试、安装调试、系统切换等阶段。</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42910" y="0"/>
            <a:ext cx="7772400" cy="762000"/>
          </a:xfrm>
        </p:spPr>
        <p:txBody>
          <a:bodyPr/>
          <a:lstStyle/>
          <a:p>
            <a:r>
              <a:rPr lang="zh-CN" altLang="en-US"/>
              <a:t>软件生存周期的瀑布模型</a:t>
            </a:r>
          </a:p>
        </p:txBody>
      </p:sp>
      <p:sp>
        <p:nvSpPr>
          <p:cNvPr id="10243" name="AutoShape 3"/>
          <p:cNvSpPr>
            <a:spLocks noChangeArrowheads="1"/>
          </p:cNvSpPr>
          <p:nvPr/>
        </p:nvSpPr>
        <p:spPr bwMode="auto">
          <a:xfrm>
            <a:off x="914400" y="2514600"/>
            <a:ext cx="1066800" cy="304800"/>
          </a:xfrm>
          <a:prstGeom prst="flowChartProcess">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kumimoji="1" lang="zh-CN" altLang="en-US" sz="2000">
                <a:latin typeface="Times New Roman" pitchFamily="18" charset="0"/>
              </a:rPr>
              <a:t>规划</a:t>
            </a:r>
          </a:p>
        </p:txBody>
      </p:sp>
      <p:sp>
        <p:nvSpPr>
          <p:cNvPr id="10244" name="AutoShape 4"/>
          <p:cNvSpPr>
            <a:spLocks noChangeArrowheads="1"/>
          </p:cNvSpPr>
          <p:nvPr/>
        </p:nvSpPr>
        <p:spPr bwMode="auto">
          <a:xfrm>
            <a:off x="2268538" y="2997200"/>
            <a:ext cx="990600" cy="304800"/>
          </a:xfrm>
          <a:prstGeom prst="flowChartProcess">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kumimoji="1" lang="zh-CN" altLang="en-US" sz="2000">
                <a:latin typeface="Times New Roman" pitchFamily="18" charset="0"/>
              </a:rPr>
              <a:t>分析</a:t>
            </a:r>
          </a:p>
        </p:txBody>
      </p:sp>
      <p:sp>
        <p:nvSpPr>
          <p:cNvPr id="10245" name="AutoShape 5"/>
          <p:cNvSpPr>
            <a:spLocks noChangeArrowheads="1"/>
          </p:cNvSpPr>
          <p:nvPr/>
        </p:nvSpPr>
        <p:spPr bwMode="auto">
          <a:xfrm>
            <a:off x="3352800" y="3276600"/>
            <a:ext cx="1143000" cy="304800"/>
          </a:xfrm>
          <a:prstGeom prst="flowChartProcess">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kumimoji="1" lang="zh-CN" altLang="en-US" sz="2000">
                <a:latin typeface="Times New Roman" pitchFamily="18" charset="0"/>
              </a:rPr>
              <a:t>设计</a:t>
            </a:r>
          </a:p>
        </p:txBody>
      </p:sp>
      <p:sp>
        <p:nvSpPr>
          <p:cNvPr id="10246" name="AutoShape 6"/>
          <p:cNvSpPr>
            <a:spLocks noChangeArrowheads="1"/>
          </p:cNvSpPr>
          <p:nvPr/>
        </p:nvSpPr>
        <p:spPr bwMode="auto">
          <a:xfrm>
            <a:off x="4648200" y="3657600"/>
            <a:ext cx="1600200" cy="228600"/>
          </a:xfrm>
          <a:prstGeom prst="flowChartProcess">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kumimoji="1" lang="zh-CN" altLang="en-US" sz="2000">
                <a:latin typeface="Times New Roman" pitchFamily="18" charset="0"/>
              </a:rPr>
              <a:t>实施</a:t>
            </a:r>
          </a:p>
        </p:txBody>
      </p:sp>
      <p:sp>
        <p:nvSpPr>
          <p:cNvPr id="10247" name="AutoShape 7"/>
          <p:cNvSpPr>
            <a:spLocks noChangeArrowheads="1"/>
          </p:cNvSpPr>
          <p:nvPr/>
        </p:nvSpPr>
        <p:spPr bwMode="auto">
          <a:xfrm>
            <a:off x="6477000" y="4038600"/>
            <a:ext cx="1447800" cy="228600"/>
          </a:xfrm>
          <a:prstGeom prst="flowChartProcess">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kumimoji="1" lang="zh-CN" altLang="en-US" sz="2000">
                <a:latin typeface="Times New Roman" pitchFamily="18" charset="0"/>
              </a:rPr>
              <a:t>维护</a:t>
            </a:r>
          </a:p>
        </p:txBody>
      </p:sp>
      <p:sp>
        <p:nvSpPr>
          <p:cNvPr id="10248" name="Freeform 8"/>
          <p:cNvSpPr>
            <a:spLocks/>
          </p:cNvSpPr>
          <p:nvPr/>
        </p:nvSpPr>
        <p:spPr bwMode="auto">
          <a:xfrm>
            <a:off x="1981200" y="2590800"/>
            <a:ext cx="228600" cy="304800"/>
          </a:xfrm>
          <a:custGeom>
            <a:avLst/>
            <a:gdLst/>
            <a:ahLst/>
            <a:cxnLst>
              <a:cxn ang="0">
                <a:pos x="0" y="0"/>
              </a:cxn>
              <a:cxn ang="0">
                <a:pos x="96" y="48"/>
              </a:cxn>
              <a:cxn ang="0">
                <a:pos x="144" y="192"/>
              </a:cxn>
            </a:cxnLst>
            <a:rect l="0" t="0" r="r" b="b"/>
            <a:pathLst>
              <a:path w="144" h="192">
                <a:moveTo>
                  <a:pt x="0" y="0"/>
                </a:moveTo>
                <a:cubicBezTo>
                  <a:pt x="36" y="8"/>
                  <a:pt x="72" y="16"/>
                  <a:pt x="96" y="48"/>
                </a:cubicBezTo>
                <a:cubicBezTo>
                  <a:pt x="120" y="80"/>
                  <a:pt x="136" y="168"/>
                  <a:pt x="144" y="192"/>
                </a:cubicBezTo>
              </a:path>
            </a:pathLst>
          </a:custGeom>
          <a:noFill/>
          <a:ln w="9525">
            <a:solidFill>
              <a:schemeClr val="tx1"/>
            </a:solidFill>
            <a:round/>
            <a:headEnd type="none" w="med" len="med"/>
            <a:tailEnd type="triangle" w="med" len="med"/>
          </a:ln>
          <a:effectLst/>
        </p:spPr>
        <p:txBody>
          <a:bodyPr/>
          <a:lstStyle/>
          <a:p>
            <a:endParaRPr lang="zh-CN" altLang="en-US"/>
          </a:p>
        </p:txBody>
      </p:sp>
      <p:sp>
        <p:nvSpPr>
          <p:cNvPr id="10249" name="Freeform 9"/>
          <p:cNvSpPr>
            <a:spLocks/>
          </p:cNvSpPr>
          <p:nvPr/>
        </p:nvSpPr>
        <p:spPr bwMode="auto">
          <a:xfrm>
            <a:off x="3352800" y="2895600"/>
            <a:ext cx="228600" cy="304800"/>
          </a:xfrm>
          <a:custGeom>
            <a:avLst/>
            <a:gdLst/>
            <a:ahLst/>
            <a:cxnLst>
              <a:cxn ang="0">
                <a:pos x="0" y="0"/>
              </a:cxn>
              <a:cxn ang="0">
                <a:pos x="96" y="48"/>
              </a:cxn>
              <a:cxn ang="0">
                <a:pos x="144" y="192"/>
              </a:cxn>
            </a:cxnLst>
            <a:rect l="0" t="0" r="r" b="b"/>
            <a:pathLst>
              <a:path w="144" h="192">
                <a:moveTo>
                  <a:pt x="0" y="0"/>
                </a:moveTo>
                <a:cubicBezTo>
                  <a:pt x="36" y="8"/>
                  <a:pt x="72" y="16"/>
                  <a:pt x="96" y="48"/>
                </a:cubicBezTo>
                <a:cubicBezTo>
                  <a:pt x="120" y="80"/>
                  <a:pt x="136" y="168"/>
                  <a:pt x="144" y="192"/>
                </a:cubicBezTo>
              </a:path>
            </a:pathLst>
          </a:custGeom>
          <a:noFill/>
          <a:ln w="9525">
            <a:solidFill>
              <a:schemeClr val="tx1"/>
            </a:solidFill>
            <a:round/>
            <a:headEnd type="none" w="med" len="med"/>
            <a:tailEnd type="triangle" w="med" len="med"/>
          </a:ln>
          <a:effectLst/>
        </p:spPr>
        <p:txBody>
          <a:bodyPr/>
          <a:lstStyle/>
          <a:p>
            <a:endParaRPr lang="zh-CN" altLang="en-US"/>
          </a:p>
        </p:txBody>
      </p:sp>
      <p:sp>
        <p:nvSpPr>
          <p:cNvPr id="10250" name="Freeform 10"/>
          <p:cNvSpPr>
            <a:spLocks/>
          </p:cNvSpPr>
          <p:nvPr/>
        </p:nvSpPr>
        <p:spPr bwMode="auto">
          <a:xfrm>
            <a:off x="4724400" y="3276600"/>
            <a:ext cx="228600" cy="304800"/>
          </a:xfrm>
          <a:custGeom>
            <a:avLst/>
            <a:gdLst/>
            <a:ahLst/>
            <a:cxnLst>
              <a:cxn ang="0">
                <a:pos x="0" y="0"/>
              </a:cxn>
              <a:cxn ang="0">
                <a:pos x="96" y="48"/>
              </a:cxn>
              <a:cxn ang="0">
                <a:pos x="144" y="192"/>
              </a:cxn>
            </a:cxnLst>
            <a:rect l="0" t="0" r="r" b="b"/>
            <a:pathLst>
              <a:path w="144" h="192">
                <a:moveTo>
                  <a:pt x="0" y="0"/>
                </a:moveTo>
                <a:cubicBezTo>
                  <a:pt x="36" y="8"/>
                  <a:pt x="72" y="16"/>
                  <a:pt x="96" y="48"/>
                </a:cubicBezTo>
                <a:cubicBezTo>
                  <a:pt x="120" y="80"/>
                  <a:pt x="136" y="168"/>
                  <a:pt x="144" y="192"/>
                </a:cubicBezTo>
              </a:path>
            </a:pathLst>
          </a:custGeom>
          <a:noFill/>
          <a:ln w="9525">
            <a:solidFill>
              <a:schemeClr val="tx1"/>
            </a:solidFill>
            <a:round/>
            <a:headEnd type="none" w="med" len="med"/>
            <a:tailEnd type="triangle" w="med" len="med"/>
          </a:ln>
          <a:effectLst/>
        </p:spPr>
        <p:txBody>
          <a:bodyPr/>
          <a:lstStyle/>
          <a:p>
            <a:endParaRPr lang="zh-CN" altLang="en-US"/>
          </a:p>
        </p:txBody>
      </p:sp>
      <p:sp>
        <p:nvSpPr>
          <p:cNvPr id="10251" name="Freeform 11"/>
          <p:cNvSpPr>
            <a:spLocks/>
          </p:cNvSpPr>
          <p:nvPr/>
        </p:nvSpPr>
        <p:spPr bwMode="auto">
          <a:xfrm>
            <a:off x="6324600" y="3657600"/>
            <a:ext cx="228600" cy="304800"/>
          </a:xfrm>
          <a:custGeom>
            <a:avLst/>
            <a:gdLst/>
            <a:ahLst/>
            <a:cxnLst>
              <a:cxn ang="0">
                <a:pos x="0" y="0"/>
              </a:cxn>
              <a:cxn ang="0">
                <a:pos x="96" y="48"/>
              </a:cxn>
              <a:cxn ang="0">
                <a:pos x="144" y="192"/>
              </a:cxn>
            </a:cxnLst>
            <a:rect l="0" t="0" r="r" b="b"/>
            <a:pathLst>
              <a:path w="144" h="192">
                <a:moveTo>
                  <a:pt x="0" y="0"/>
                </a:moveTo>
                <a:cubicBezTo>
                  <a:pt x="36" y="8"/>
                  <a:pt x="72" y="16"/>
                  <a:pt x="96" y="48"/>
                </a:cubicBezTo>
                <a:cubicBezTo>
                  <a:pt x="120" y="80"/>
                  <a:pt x="136" y="168"/>
                  <a:pt x="144" y="192"/>
                </a:cubicBezTo>
              </a:path>
            </a:pathLst>
          </a:custGeom>
          <a:noFill/>
          <a:ln w="9525">
            <a:solidFill>
              <a:schemeClr val="tx1"/>
            </a:solidFill>
            <a:round/>
            <a:headEnd type="none" w="med" len="me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0-#ppt_w/2"/>
                                          </p:val>
                                        </p:tav>
                                        <p:tav tm="100000">
                                          <p:val>
                                            <p:strVal val="#ppt_x"/>
                                          </p:val>
                                        </p:tav>
                                      </p:tavLst>
                                    </p:anim>
                                    <p:anim calcmode="lin" valueType="num">
                                      <p:cBhvr additive="base">
                                        <p:cTn id="8" dur="500" fill="hold"/>
                                        <p:tgtEl>
                                          <p:spTgt spid="1024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laser.wav" builtIn="1"/>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2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2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2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2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02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02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02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0247"/>
                                        </p:tgtEl>
                                        <p:attrNameLst>
                                          <p:attrName>style.visibility</p:attrName>
                                        </p:attrNameLst>
                                      </p:cBhvr>
                                      <p:to>
                                        <p:strVal val="visible"/>
                                      </p:to>
                                    </p:set>
                                    <p:anim calcmode="lin" valueType="num">
                                      <p:cBhvr additive="base">
                                        <p:cTn id="41" dur="500" fill="hold"/>
                                        <p:tgtEl>
                                          <p:spTgt spid="10247"/>
                                        </p:tgtEl>
                                        <p:attrNameLst>
                                          <p:attrName>ppt_x</p:attrName>
                                        </p:attrNameLst>
                                      </p:cBhvr>
                                      <p:tavLst>
                                        <p:tav tm="0">
                                          <p:val>
                                            <p:strVal val="1+#ppt_w/2"/>
                                          </p:val>
                                        </p:tav>
                                        <p:tav tm="100000">
                                          <p:val>
                                            <p:strVal val="#ppt_x"/>
                                          </p:val>
                                        </p:tav>
                                      </p:tavLst>
                                    </p:anim>
                                    <p:anim calcmode="lin" valueType="num">
                                      <p:cBhvr additive="base">
                                        <p:cTn id="42" dur="500" fill="hold"/>
                                        <p:tgtEl>
                                          <p:spTgt spid="102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4" name="chimes.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autoUpdateAnimBg="0"/>
      <p:bldP spid="10244" grpId="0" animBg="1" autoUpdateAnimBg="0"/>
      <p:bldP spid="10245" grpId="0" animBg="1" autoUpdateAnimBg="0"/>
      <p:bldP spid="10246" grpId="0" animBg="1" autoUpdateAnimBg="0"/>
      <p:bldP spid="10247" grpId="0" animBg="1" autoUpdateAnimBg="0"/>
      <p:bldP spid="10248" grpId="0" animBg="1"/>
      <p:bldP spid="10249" grpId="0" animBg="1"/>
      <p:bldP spid="10250" grpId="0" animBg="1"/>
      <p:bldP spid="1025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t>软件开发生命周期</a:t>
            </a:r>
            <a:endParaRPr lang="zh-CN" altLang="en-US" dirty="0"/>
          </a:p>
        </p:txBody>
      </p:sp>
      <p:sp>
        <p:nvSpPr>
          <p:cNvPr id="14339"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14340" name="Oval 4"/>
          <p:cNvSpPr>
            <a:spLocks noChangeArrowheads="1"/>
          </p:cNvSpPr>
          <p:nvPr/>
        </p:nvSpPr>
        <p:spPr bwMode="auto">
          <a:xfrm>
            <a:off x="381000" y="2971800"/>
            <a:ext cx="13716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14341" name="Oval 5"/>
          <p:cNvSpPr>
            <a:spLocks noChangeArrowheads="1"/>
          </p:cNvSpPr>
          <p:nvPr/>
        </p:nvSpPr>
        <p:spPr bwMode="auto">
          <a:xfrm>
            <a:off x="1752600" y="2362200"/>
            <a:ext cx="11430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14342" name="Oval 6"/>
          <p:cNvSpPr>
            <a:spLocks noChangeArrowheads="1"/>
          </p:cNvSpPr>
          <p:nvPr/>
        </p:nvSpPr>
        <p:spPr bwMode="auto">
          <a:xfrm>
            <a:off x="2895600" y="2057400"/>
            <a:ext cx="12192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14343" name="Oval 7"/>
          <p:cNvSpPr>
            <a:spLocks noChangeArrowheads="1"/>
          </p:cNvSpPr>
          <p:nvPr/>
        </p:nvSpPr>
        <p:spPr bwMode="auto">
          <a:xfrm>
            <a:off x="5029200" y="2133600"/>
            <a:ext cx="9906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14344" name="Oval 8"/>
          <p:cNvSpPr>
            <a:spLocks noChangeArrowheads="1"/>
          </p:cNvSpPr>
          <p:nvPr/>
        </p:nvSpPr>
        <p:spPr bwMode="auto">
          <a:xfrm>
            <a:off x="6172200" y="2438400"/>
            <a:ext cx="10668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14345" name="Oval 9"/>
          <p:cNvSpPr>
            <a:spLocks noChangeArrowheads="1"/>
          </p:cNvSpPr>
          <p:nvPr/>
        </p:nvSpPr>
        <p:spPr bwMode="auto">
          <a:xfrm>
            <a:off x="7924800" y="35052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14346" name="Oval 10"/>
          <p:cNvSpPr>
            <a:spLocks noChangeArrowheads="1"/>
          </p:cNvSpPr>
          <p:nvPr/>
        </p:nvSpPr>
        <p:spPr bwMode="auto">
          <a:xfrm>
            <a:off x="7391400" y="41910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14347" name="Oval 11"/>
          <p:cNvSpPr>
            <a:spLocks noChangeArrowheads="1"/>
          </p:cNvSpPr>
          <p:nvPr/>
        </p:nvSpPr>
        <p:spPr bwMode="auto">
          <a:xfrm>
            <a:off x="5791200" y="48006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14348" name="Oval 12"/>
          <p:cNvSpPr>
            <a:spLocks noChangeArrowheads="1"/>
          </p:cNvSpPr>
          <p:nvPr/>
        </p:nvSpPr>
        <p:spPr bwMode="auto">
          <a:xfrm>
            <a:off x="4876800" y="48768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14349" name="Oval 13"/>
          <p:cNvSpPr>
            <a:spLocks noChangeArrowheads="1"/>
          </p:cNvSpPr>
          <p:nvPr/>
        </p:nvSpPr>
        <p:spPr bwMode="auto">
          <a:xfrm>
            <a:off x="3505200" y="4876800"/>
            <a:ext cx="9906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14350" name="Oval 14"/>
          <p:cNvSpPr>
            <a:spLocks noChangeArrowheads="1"/>
          </p:cNvSpPr>
          <p:nvPr/>
        </p:nvSpPr>
        <p:spPr bwMode="auto">
          <a:xfrm>
            <a:off x="533400" y="39624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14351" name="Oval 15"/>
          <p:cNvSpPr>
            <a:spLocks noChangeArrowheads="1"/>
          </p:cNvSpPr>
          <p:nvPr/>
        </p:nvSpPr>
        <p:spPr bwMode="auto">
          <a:xfrm>
            <a:off x="4267200" y="2057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4352" name="Oval 16"/>
          <p:cNvSpPr>
            <a:spLocks noChangeArrowheads="1"/>
          </p:cNvSpPr>
          <p:nvPr/>
        </p:nvSpPr>
        <p:spPr bwMode="auto">
          <a:xfrm>
            <a:off x="7315200" y="27432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4353" name="Oval 17"/>
          <p:cNvSpPr>
            <a:spLocks noChangeArrowheads="1"/>
          </p:cNvSpPr>
          <p:nvPr/>
        </p:nvSpPr>
        <p:spPr bwMode="auto">
          <a:xfrm>
            <a:off x="6705600" y="45720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4354" name="Oval 18"/>
          <p:cNvSpPr>
            <a:spLocks noChangeArrowheads="1"/>
          </p:cNvSpPr>
          <p:nvPr/>
        </p:nvSpPr>
        <p:spPr bwMode="auto">
          <a:xfrm>
            <a:off x="1447800" y="44196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14355" name="Oval 19"/>
          <p:cNvSpPr>
            <a:spLocks noChangeArrowheads="1"/>
          </p:cNvSpPr>
          <p:nvPr/>
        </p:nvSpPr>
        <p:spPr bwMode="auto">
          <a:xfrm>
            <a:off x="2514600" y="4724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4356"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14357"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4358"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14359"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14360"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14361"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smtClean="0"/>
              <a:t>软件开发生命周期</a:t>
            </a:r>
            <a:endParaRPr lang="zh-CN" altLang="en-US" dirty="0"/>
          </a:p>
        </p:txBody>
      </p:sp>
      <p:sp>
        <p:nvSpPr>
          <p:cNvPr id="15363"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15364" name="Oval 4"/>
          <p:cNvSpPr>
            <a:spLocks noChangeArrowheads="1"/>
          </p:cNvSpPr>
          <p:nvPr/>
        </p:nvSpPr>
        <p:spPr bwMode="auto">
          <a:xfrm>
            <a:off x="381000" y="2971800"/>
            <a:ext cx="1371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15365" name="Oval 5"/>
          <p:cNvSpPr>
            <a:spLocks noChangeArrowheads="1"/>
          </p:cNvSpPr>
          <p:nvPr/>
        </p:nvSpPr>
        <p:spPr bwMode="auto">
          <a:xfrm>
            <a:off x="1752600" y="2362200"/>
            <a:ext cx="11430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15366" name="Oval 6"/>
          <p:cNvSpPr>
            <a:spLocks noChangeArrowheads="1"/>
          </p:cNvSpPr>
          <p:nvPr/>
        </p:nvSpPr>
        <p:spPr bwMode="auto">
          <a:xfrm>
            <a:off x="2895600" y="2057400"/>
            <a:ext cx="12192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15367" name="Oval 7"/>
          <p:cNvSpPr>
            <a:spLocks noChangeArrowheads="1"/>
          </p:cNvSpPr>
          <p:nvPr/>
        </p:nvSpPr>
        <p:spPr bwMode="auto">
          <a:xfrm>
            <a:off x="5029200" y="2133600"/>
            <a:ext cx="9906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15368" name="Oval 8"/>
          <p:cNvSpPr>
            <a:spLocks noChangeArrowheads="1"/>
          </p:cNvSpPr>
          <p:nvPr/>
        </p:nvSpPr>
        <p:spPr bwMode="auto">
          <a:xfrm>
            <a:off x="6172200" y="2438400"/>
            <a:ext cx="10668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15369" name="Oval 9"/>
          <p:cNvSpPr>
            <a:spLocks noChangeArrowheads="1"/>
          </p:cNvSpPr>
          <p:nvPr/>
        </p:nvSpPr>
        <p:spPr bwMode="auto">
          <a:xfrm>
            <a:off x="7924800" y="35052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15370" name="Oval 10"/>
          <p:cNvSpPr>
            <a:spLocks noChangeArrowheads="1"/>
          </p:cNvSpPr>
          <p:nvPr/>
        </p:nvSpPr>
        <p:spPr bwMode="auto">
          <a:xfrm>
            <a:off x="7391400" y="41910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15371" name="Oval 11"/>
          <p:cNvSpPr>
            <a:spLocks noChangeArrowheads="1"/>
          </p:cNvSpPr>
          <p:nvPr/>
        </p:nvSpPr>
        <p:spPr bwMode="auto">
          <a:xfrm>
            <a:off x="5791200" y="48006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15372" name="Oval 12"/>
          <p:cNvSpPr>
            <a:spLocks noChangeArrowheads="1"/>
          </p:cNvSpPr>
          <p:nvPr/>
        </p:nvSpPr>
        <p:spPr bwMode="auto">
          <a:xfrm>
            <a:off x="4876800" y="48768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15373" name="Oval 13"/>
          <p:cNvSpPr>
            <a:spLocks noChangeArrowheads="1"/>
          </p:cNvSpPr>
          <p:nvPr/>
        </p:nvSpPr>
        <p:spPr bwMode="auto">
          <a:xfrm>
            <a:off x="3505200" y="4876800"/>
            <a:ext cx="9906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15374" name="Oval 14"/>
          <p:cNvSpPr>
            <a:spLocks noChangeArrowheads="1"/>
          </p:cNvSpPr>
          <p:nvPr/>
        </p:nvSpPr>
        <p:spPr bwMode="auto">
          <a:xfrm>
            <a:off x="533400" y="39624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15375" name="Oval 15"/>
          <p:cNvSpPr>
            <a:spLocks noChangeArrowheads="1"/>
          </p:cNvSpPr>
          <p:nvPr/>
        </p:nvSpPr>
        <p:spPr bwMode="auto">
          <a:xfrm>
            <a:off x="4267200" y="2057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5376" name="Oval 16"/>
          <p:cNvSpPr>
            <a:spLocks noChangeArrowheads="1"/>
          </p:cNvSpPr>
          <p:nvPr/>
        </p:nvSpPr>
        <p:spPr bwMode="auto">
          <a:xfrm>
            <a:off x="7315200" y="27432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5377" name="Oval 17"/>
          <p:cNvSpPr>
            <a:spLocks noChangeArrowheads="1"/>
          </p:cNvSpPr>
          <p:nvPr/>
        </p:nvSpPr>
        <p:spPr bwMode="auto">
          <a:xfrm>
            <a:off x="6705600" y="45720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5378" name="Oval 18"/>
          <p:cNvSpPr>
            <a:spLocks noChangeArrowheads="1"/>
          </p:cNvSpPr>
          <p:nvPr/>
        </p:nvSpPr>
        <p:spPr bwMode="auto">
          <a:xfrm>
            <a:off x="1447800" y="44196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15379" name="Oval 19"/>
          <p:cNvSpPr>
            <a:spLocks noChangeArrowheads="1"/>
          </p:cNvSpPr>
          <p:nvPr/>
        </p:nvSpPr>
        <p:spPr bwMode="auto">
          <a:xfrm>
            <a:off x="2514600" y="4724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5380"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15381"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5382"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15383"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15384"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15385"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900113" y="1557338"/>
            <a:ext cx="7632700" cy="4211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05000"/>
              </a:lnSpc>
              <a:spcBef>
                <a:spcPct val="50000"/>
              </a:spcBef>
            </a:pPr>
            <a:r>
              <a:rPr lang="en-US" altLang="zh-CN" sz="3200" b="1">
                <a:solidFill>
                  <a:srgbClr val="FC0808"/>
                </a:solidFill>
                <a:latin typeface="宋体" panose="02010600030101010101" pitchFamily="2" charset="-122"/>
              </a:rPr>
              <a:t>9.1.1</a:t>
            </a:r>
            <a:r>
              <a:rPr lang="zh-CN" altLang="en-US" sz="3200" b="1">
                <a:solidFill>
                  <a:srgbClr val="FC0808"/>
                </a:solidFill>
                <a:latin typeface="宋体" panose="02010600030101010101" pitchFamily="2" charset="-122"/>
              </a:rPr>
              <a:t>自行开发方式</a:t>
            </a:r>
            <a:r>
              <a:rPr lang="zh-CN" altLang="en-US" sz="3200">
                <a:latin typeface="宋体" panose="02010600030101010101" pitchFamily="2" charset="-122"/>
              </a:rPr>
              <a:t> </a:t>
            </a:r>
          </a:p>
          <a:p>
            <a:pPr algn="l" eaLnBrk="1" hangingPunct="1">
              <a:lnSpc>
                <a:spcPct val="105000"/>
              </a:lnSpc>
              <a:spcBef>
                <a:spcPct val="50000"/>
              </a:spcBef>
              <a:buFont typeface="Wingdings" panose="05000000000000000000" pitchFamily="2" charset="2"/>
              <a:buChar char="l"/>
            </a:pPr>
            <a:r>
              <a:rPr lang="zh-CN" altLang="en-US" sz="2800" b="1">
                <a:latin typeface="楷体_GB2312" pitchFamily="49" charset="-122"/>
                <a:ea typeface="楷体_GB2312" pitchFamily="49" charset="-122"/>
                <a:cs typeface="Times New Roman" panose="02020603050405020304" pitchFamily="18" charset="0"/>
              </a:rPr>
              <a:t> </a:t>
            </a:r>
            <a:r>
              <a:rPr lang="zh-CN" altLang="en-US" sz="2800" b="1">
                <a:solidFill>
                  <a:schemeClr val="folHlink"/>
                </a:solidFill>
                <a:latin typeface="楷体_GB2312" pitchFamily="49" charset="-122"/>
                <a:ea typeface="楷体_GB2312" pitchFamily="49" charset="-122"/>
                <a:cs typeface="Times New Roman" panose="02020603050405020304" pitchFamily="18" charset="0"/>
              </a:rPr>
              <a:t>定义</a:t>
            </a:r>
            <a:r>
              <a:rPr lang="zh-CN" altLang="en-US" sz="2800" b="1">
                <a:latin typeface="楷体_GB2312" pitchFamily="49" charset="-122"/>
                <a:ea typeface="楷体_GB2312" pitchFamily="49" charset="-122"/>
                <a:cs typeface="Times New Roman" panose="02020603050405020304" pitchFamily="18" charset="0"/>
              </a:rPr>
              <a:t>：由用户依靠自己的力量独立完成系统开发的各项任务。</a:t>
            </a:r>
          </a:p>
          <a:p>
            <a:pPr algn="l" eaLnBrk="1" hangingPunct="1">
              <a:lnSpc>
                <a:spcPct val="105000"/>
              </a:lnSpc>
              <a:spcBef>
                <a:spcPct val="50000"/>
              </a:spcBef>
              <a:buFont typeface="Wingdings" panose="05000000000000000000" pitchFamily="2" charset="2"/>
              <a:buChar char="l"/>
            </a:pPr>
            <a:r>
              <a:rPr lang="zh-CN" altLang="en-US" sz="2800" b="1">
                <a:latin typeface="楷体_GB2312" pitchFamily="49" charset="-122"/>
                <a:ea typeface="楷体_GB2312" pitchFamily="49" charset="-122"/>
                <a:cs typeface="Times New Roman" panose="02020603050405020304" pitchFamily="18" charset="0"/>
              </a:rPr>
              <a:t> </a:t>
            </a:r>
            <a:r>
              <a:rPr lang="zh-CN" altLang="en-US" sz="2800" b="1">
                <a:solidFill>
                  <a:schemeClr val="folHlink"/>
                </a:solidFill>
                <a:latin typeface="楷体_GB2312" pitchFamily="49" charset="-122"/>
                <a:ea typeface="楷体_GB2312" pitchFamily="49" charset="-122"/>
                <a:cs typeface="Times New Roman" panose="02020603050405020304" pitchFamily="18" charset="0"/>
              </a:rPr>
              <a:t>适用于</a:t>
            </a:r>
            <a:r>
              <a:rPr lang="zh-CN" altLang="en-US" sz="2800" b="1">
                <a:latin typeface="楷体_GB2312" pitchFamily="49" charset="-122"/>
                <a:ea typeface="楷体_GB2312" pitchFamily="49" charset="-122"/>
                <a:cs typeface="Times New Roman" panose="02020603050405020304" pitchFamily="18" charset="0"/>
              </a:rPr>
              <a:t>：有较强专业开发分析与设计队伍和程序设计人员、系统维护使用队伍的组织和单位。如大学、研究所、计算机公司、高科技公司等单位。 </a:t>
            </a:r>
          </a:p>
          <a:p>
            <a:pPr algn="l" eaLnBrk="1" hangingPunct="1">
              <a:lnSpc>
                <a:spcPct val="105000"/>
              </a:lnSpc>
              <a:spcBef>
                <a:spcPct val="30000"/>
              </a:spcBef>
              <a:buFont typeface="Wingdings" panose="05000000000000000000" pitchFamily="2" charset="2"/>
              <a:buNone/>
            </a:pPr>
            <a:endParaRPr lang="en-US" altLang="zh-CN" b="1">
              <a:latin typeface="宋体" panose="02010600030101010101" pitchFamily="2" charset="-122"/>
            </a:endParaRPr>
          </a:p>
        </p:txBody>
      </p:sp>
    </p:spTree>
    <p:extLst>
      <p:ext uri="{BB962C8B-B14F-4D97-AF65-F5344CB8AC3E}">
        <p14:creationId xmlns="" xmlns:p14="http://schemas.microsoft.com/office/powerpoint/2010/main" val="24471825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smtClean="0"/>
              <a:t>软件开发生命周期</a:t>
            </a:r>
            <a:endParaRPr lang="zh-CN" altLang="en-US" dirty="0"/>
          </a:p>
        </p:txBody>
      </p:sp>
      <p:sp>
        <p:nvSpPr>
          <p:cNvPr id="16387"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16388" name="Oval 4"/>
          <p:cNvSpPr>
            <a:spLocks noChangeArrowheads="1"/>
          </p:cNvSpPr>
          <p:nvPr/>
        </p:nvSpPr>
        <p:spPr bwMode="auto">
          <a:xfrm>
            <a:off x="381000" y="2971800"/>
            <a:ext cx="1371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16389" name="Oval 5"/>
          <p:cNvSpPr>
            <a:spLocks noChangeArrowheads="1"/>
          </p:cNvSpPr>
          <p:nvPr/>
        </p:nvSpPr>
        <p:spPr bwMode="auto">
          <a:xfrm>
            <a:off x="1752600" y="2362200"/>
            <a:ext cx="11430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16390" name="Oval 6"/>
          <p:cNvSpPr>
            <a:spLocks noChangeArrowheads="1"/>
          </p:cNvSpPr>
          <p:nvPr/>
        </p:nvSpPr>
        <p:spPr bwMode="auto">
          <a:xfrm>
            <a:off x="2895600" y="2057400"/>
            <a:ext cx="12192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16391" name="Oval 7"/>
          <p:cNvSpPr>
            <a:spLocks noChangeArrowheads="1"/>
          </p:cNvSpPr>
          <p:nvPr/>
        </p:nvSpPr>
        <p:spPr bwMode="auto">
          <a:xfrm>
            <a:off x="5029200" y="2133600"/>
            <a:ext cx="9906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16392" name="Oval 8"/>
          <p:cNvSpPr>
            <a:spLocks noChangeArrowheads="1"/>
          </p:cNvSpPr>
          <p:nvPr/>
        </p:nvSpPr>
        <p:spPr bwMode="auto">
          <a:xfrm>
            <a:off x="6172200" y="2438400"/>
            <a:ext cx="10668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16393" name="Oval 9"/>
          <p:cNvSpPr>
            <a:spLocks noChangeArrowheads="1"/>
          </p:cNvSpPr>
          <p:nvPr/>
        </p:nvSpPr>
        <p:spPr bwMode="auto">
          <a:xfrm>
            <a:off x="7924800" y="35052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16394" name="Oval 10"/>
          <p:cNvSpPr>
            <a:spLocks noChangeArrowheads="1"/>
          </p:cNvSpPr>
          <p:nvPr/>
        </p:nvSpPr>
        <p:spPr bwMode="auto">
          <a:xfrm>
            <a:off x="7391400" y="41910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16395" name="Oval 11"/>
          <p:cNvSpPr>
            <a:spLocks noChangeArrowheads="1"/>
          </p:cNvSpPr>
          <p:nvPr/>
        </p:nvSpPr>
        <p:spPr bwMode="auto">
          <a:xfrm>
            <a:off x="5791200" y="48006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16396" name="Oval 12"/>
          <p:cNvSpPr>
            <a:spLocks noChangeArrowheads="1"/>
          </p:cNvSpPr>
          <p:nvPr/>
        </p:nvSpPr>
        <p:spPr bwMode="auto">
          <a:xfrm>
            <a:off x="4876800" y="48768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16397" name="Oval 13"/>
          <p:cNvSpPr>
            <a:spLocks noChangeArrowheads="1"/>
          </p:cNvSpPr>
          <p:nvPr/>
        </p:nvSpPr>
        <p:spPr bwMode="auto">
          <a:xfrm>
            <a:off x="3505200" y="4876800"/>
            <a:ext cx="9906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16398" name="Oval 14"/>
          <p:cNvSpPr>
            <a:spLocks noChangeArrowheads="1"/>
          </p:cNvSpPr>
          <p:nvPr/>
        </p:nvSpPr>
        <p:spPr bwMode="auto">
          <a:xfrm>
            <a:off x="533400" y="39624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16399" name="Oval 15"/>
          <p:cNvSpPr>
            <a:spLocks noChangeArrowheads="1"/>
          </p:cNvSpPr>
          <p:nvPr/>
        </p:nvSpPr>
        <p:spPr bwMode="auto">
          <a:xfrm>
            <a:off x="4267200" y="2057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6400" name="Oval 16"/>
          <p:cNvSpPr>
            <a:spLocks noChangeArrowheads="1"/>
          </p:cNvSpPr>
          <p:nvPr/>
        </p:nvSpPr>
        <p:spPr bwMode="auto">
          <a:xfrm>
            <a:off x="7315200" y="27432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6401" name="Oval 17"/>
          <p:cNvSpPr>
            <a:spLocks noChangeArrowheads="1"/>
          </p:cNvSpPr>
          <p:nvPr/>
        </p:nvSpPr>
        <p:spPr bwMode="auto">
          <a:xfrm>
            <a:off x="6705600" y="45720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6402" name="Oval 18"/>
          <p:cNvSpPr>
            <a:spLocks noChangeArrowheads="1"/>
          </p:cNvSpPr>
          <p:nvPr/>
        </p:nvSpPr>
        <p:spPr bwMode="auto">
          <a:xfrm>
            <a:off x="1447800" y="44196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16403" name="Oval 19"/>
          <p:cNvSpPr>
            <a:spLocks noChangeArrowheads="1"/>
          </p:cNvSpPr>
          <p:nvPr/>
        </p:nvSpPr>
        <p:spPr bwMode="auto">
          <a:xfrm>
            <a:off x="2514600" y="4724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6404"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16405"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6406"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16407"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16408"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16409"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
        <p:nvSpPr>
          <p:cNvPr id="16410" name="Line 26"/>
          <p:cNvSpPr>
            <a:spLocks noChangeShapeType="1"/>
          </p:cNvSpPr>
          <p:nvPr/>
        </p:nvSpPr>
        <p:spPr bwMode="auto">
          <a:xfrm flipV="1">
            <a:off x="1447800" y="2895600"/>
            <a:ext cx="381000" cy="228600"/>
          </a:xfrm>
          <a:prstGeom prst="line">
            <a:avLst/>
          </a:prstGeom>
          <a:noFill/>
          <a:ln w="762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smtClean="0"/>
              <a:t>软件开发生命周期</a:t>
            </a:r>
            <a:endParaRPr lang="zh-CN" altLang="en-US" dirty="0"/>
          </a:p>
        </p:txBody>
      </p:sp>
      <p:sp>
        <p:nvSpPr>
          <p:cNvPr id="17411"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17412" name="Oval 4"/>
          <p:cNvSpPr>
            <a:spLocks noChangeArrowheads="1"/>
          </p:cNvSpPr>
          <p:nvPr/>
        </p:nvSpPr>
        <p:spPr bwMode="auto">
          <a:xfrm>
            <a:off x="381000" y="2971800"/>
            <a:ext cx="1371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17413" name="Oval 5"/>
          <p:cNvSpPr>
            <a:spLocks noChangeArrowheads="1"/>
          </p:cNvSpPr>
          <p:nvPr/>
        </p:nvSpPr>
        <p:spPr bwMode="auto">
          <a:xfrm>
            <a:off x="1752600" y="2362200"/>
            <a:ext cx="11430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17414" name="Oval 6"/>
          <p:cNvSpPr>
            <a:spLocks noChangeArrowheads="1"/>
          </p:cNvSpPr>
          <p:nvPr/>
        </p:nvSpPr>
        <p:spPr bwMode="auto">
          <a:xfrm>
            <a:off x="2895600" y="2057400"/>
            <a:ext cx="1219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17415" name="Oval 7"/>
          <p:cNvSpPr>
            <a:spLocks noChangeArrowheads="1"/>
          </p:cNvSpPr>
          <p:nvPr/>
        </p:nvSpPr>
        <p:spPr bwMode="auto">
          <a:xfrm>
            <a:off x="5029200" y="2133600"/>
            <a:ext cx="9906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17416" name="Oval 8"/>
          <p:cNvSpPr>
            <a:spLocks noChangeArrowheads="1"/>
          </p:cNvSpPr>
          <p:nvPr/>
        </p:nvSpPr>
        <p:spPr bwMode="auto">
          <a:xfrm>
            <a:off x="6172200" y="2438400"/>
            <a:ext cx="10668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17417" name="Oval 9"/>
          <p:cNvSpPr>
            <a:spLocks noChangeArrowheads="1"/>
          </p:cNvSpPr>
          <p:nvPr/>
        </p:nvSpPr>
        <p:spPr bwMode="auto">
          <a:xfrm>
            <a:off x="7924800" y="35052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17418" name="Oval 10"/>
          <p:cNvSpPr>
            <a:spLocks noChangeArrowheads="1"/>
          </p:cNvSpPr>
          <p:nvPr/>
        </p:nvSpPr>
        <p:spPr bwMode="auto">
          <a:xfrm>
            <a:off x="7391400" y="41910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17419" name="Oval 11"/>
          <p:cNvSpPr>
            <a:spLocks noChangeArrowheads="1"/>
          </p:cNvSpPr>
          <p:nvPr/>
        </p:nvSpPr>
        <p:spPr bwMode="auto">
          <a:xfrm>
            <a:off x="5791200" y="48006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17420" name="Oval 12"/>
          <p:cNvSpPr>
            <a:spLocks noChangeArrowheads="1"/>
          </p:cNvSpPr>
          <p:nvPr/>
        </p:nvSpPr>
        <p:spPr bwMode="auto">
          <a:xfrm>
            <a:off x="4876800" y="48768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17421" name="Oval 13"/>
          <p:cNvSpPr>
            <a:spLocks noChangeArrowheads="1"/>
          </p:cNvSpPr>
          <p:nvPr/>
        </p:nvSpPr>
        <p:spPr bwMode="auto">
          <a:xfrm>
            <a:off x="3505200" y="4876800"/>
            <a:ext cx="9906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17422" name="Oval 14"/>
          <p:cNvSpPr>
            <a:spLocks noChangeArrowheads="1"/>
          </p:cNvSpPr>
          <p:nvPr/>
        </p:nvSpPr>
        <p:spPr bwMode="auto">
          <a:xfrm>
            <a:off x="533400" y="39624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17423" name="Oval 15"/>
          <p:cNvSpPr>
            <a:spLocks noChangeArrowheads="1"/>
          </p:cNvSpPr>
          <p:nvPr/>
        </p:nvSpPr>
        <p:spPr bwMode="auto">
          <a:xfrm>
            <a:off x="4267200" y="2057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7424" name="Oval 16"/>
          <p:cNvSpPr>
            <a:spLocks noChangeArrowheads="1"/>
          </p:cNvSpPr>
          <p:nvPr/>
        </p:nvSpPr>
        <p:spPr bwMode="auto">
          <a:xfrm>
            <a:off x="7315200" y="27432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7425" name="Oval 17"/>
          <p:cNvSpPr>
            <a:spLocks noChangeArrowheads="1"/>
          </p:cNvSpPr>
          <p:nvPr/>
        </p:nvSpPr>
        <p:spPr bwMode="auto">
          <a:xfrm>
            <a:off x="6705600" y="45720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7426" name="Oval 18"/>
          <p:cNvSpPr>
            <a:spLocks noChangeArrowheads="1"/>
          </p:cNvSpPr>
          <p:nvPr/>
        </p:nvSpPr>
        <p:spPr bwMode="auto">
          <a:xfrm>
            <a:off x="1447800" y="44196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17427" name="Oval 19"/>
          <p:cNvSpPr>
            <a:spLocks noChangeArrowheads="1"/>
          </p:cNvSpPr>
          <p:nvPr/>
        </p:nvSpPr>
        <p:spPr bwMode="auto">
          <a:xfrm>
            <a:off x="2514600" y="4724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7428"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17429"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7430"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17431"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17432"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17433"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
        <p:nvSpPr>
          <p:cNvPr id="17434" name="Line 26"/>
          <p:cNvSpPr>
            <a:spLocks noChangeShapeType="1"/>
          </p:cNvSpPr>
          <p:nvPr/>
        </p:nvSpPr>
        <p:spPr bwMode="auto">
          <a:xfrm flipV="1">
            <a:off x="1447800" y="28956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17435" name="Line 27"/>
          <p:cNvSpPr>
            <a:spLocks noChangeShapeType="1"/>
          </p:cNvSpPr>
          <p:nvPr/>
        </p:nvSpPr>
        <p:spPr bwMode="auto">
          <a:xfrm flipV="1">
            <a:off x="2743200" y="2438400"/>
            <a:ext cx="228600" cy="76200"/>
          </a:xfrm>
          <a:prstGeom prst="line">
            <a:avLst/>
          </a:prstGeom>
          <a:noFill/>
          <a:ln w="762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dirty="0" smtClean="0"/>
              <a:t>软件开发生命周期</a:t>
            </a:r>
            <a:endParaRPr lang="zh-CN" altLang="en-US" dirty="0"/>
          </a:p>
        </p:txBody>
      </p:sp>
      <p:sp>
        <p:nvSpPr>
          <p:cNvPr id="18435"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18436" name="Oval 4"/>
          <p:cNvSpPr>
            <a:spLocks noChangeArrowheads="1"/>
          </p:cNvSpPr>
          <p:nvPr/>
        </p:nvSpPr>
        <p:spPr bwMode="auto">
          <a:xfrm>
            <a:off x="381000" y="2971800"/>
            <a:ext cx="1371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18437" name="Oval 5"/>
          <p:cNvSpPr>
            <a:spLocks noChangeArrowheads="1"/>
          </p:cNvSpPr>
          <p:nvPr/>
        </p:nvSpPr>
        <p:spPr bwMode="auto">
          <a:xfrm>
            <a:off x="1752600" y="2362200"/>
            <a:ext cx="11430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18438" name="Oval 6"/>
          <p:cNvSpPr>
            <a:spLocks noChangeArrowheads="1"/>
          </p:cNvSpPr>
          <p:nvPr/>
        </p:nvSpPr>
        <p:spPr bwMode="auto">
          <a:xfrm>
            <a:off x="2895600" y="2057400"/>
            <a:ext cx="1219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18439" name="Oval 7"/>
          <p:cNvSpPr>
            <a:spLocks noChangeArrowheads="1"/>
          </p:cNvSpPr>
          <p:nvPr/>
        </p:nvSpPr>
        <p:spPr bwMode="auto">
          <a:xfrm>
            <a:off x="5029200" y="2133600"/>
            <a:ext cx="9906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18440" name="Oval 8"/>
          <p:cNvSpPr>
            <a:spLocks noChangeArrowheads="1"/>
          </p:cNvSpPr>
          <p:nvPr/>
        </p:nvSpPr>
        <p:spPr bwMode="auto">
          <a:xfrm>
            <a:off x="6172200" y="2438400"/>
            <a:ext cx="10668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18441" name="Oval 9"/>
          <p:cNvSpPr>
            <a:spLocks noChangeArrowheads="1"/>
          </p:cNvSpPr>
          <p:nvPr/>
        </p:nvSpPr>
        <p:spPr bwMode="auto">
          <a:xfrm>
            <a:off x="7924800" y="35052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18442" name="Oval 10"/>
          <p:cNvSpPr>
            <a:spLocks noChangeArrowheads="1"/>
          </p:cNvSpPr>
          <p:nvPr/>
        </p:nvSpPr>
        <p:spPr bwMode="auto">
          <a:xfrm>
            <a:off x="7391400" y="41910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18443" name="Oval 11"/>
          <p:cNvSpPr>
            <a:spLocks noChangeArrowheads="1"/>
          </p:cNvSpPr>
          <p:nvPr/>
        </p:nvSpPr>
        <p:spPr bwMode="auto">
          <a:xfrm>
            <a:off x="5791200" y="48006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18444" name="Oval 12"/>
          <p:cNvSpPr>
            <a:spLocks noChangeArrowheads="1"/>
          </p:cNvSpPr>
          <p:nvPr/>
        </p:nvSpPr>
        <p:spPr bwMode="auto">
          <a:xfrm>
            <a:off x="4876800" y="48768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18445" name="Oval 13"/>
          <p:cNvSpPr>
            <a:spLocks noChangeArrowheads="1"/>
          </p:cNvSpPr>
          <p:nvPr/>
        </p:nvSpPr>
        <p:spPr bwMode="auto">
          <a:xfrm>
            <a:off x="3505200" y="4876800"/>
            <a:ext cx="9906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18446" name="Oval 14"/>
          <p:cNvSpPr>
            <a:spLocks noChangeArrowheads="1"/>
          </p:cNvSpPr>
          <p:nvPr/>
        </p:nvSpPr>
        <p:spPr bwMode="auto">
          <a:xfrm>
            <a:off x="533400" y="39624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18447" name="Oval 15"/>
          <p:cNvSpPr>
            <a:spLocks noChangeArrowheads="1"/>
          </p:cNvSpPr>
          <p:nvPr/>
        </p:nvSpPr>
        <p:spPr bwMode="auto">
          <a:xfrm>
            <a:off x="4267200" y="20574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8448" name="Oval 16"/>
          <p:cNvSpPr>
            <a:spLocks noChangeArrowheads="1"/>
          </p:cNvSpPr>
          <p:nvPr/>
        </p:nvSpPr>
        <p:spPr bwMode="auto">
          <a:xfrm>
            <a:off x="7315200" y="27432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8449" name="Oval 17"/>
          <p:cNvSpPr>
            <a:spLocks noChangeArrowheads="1"/>
          </p:cNvSpPr>
          <p:nvPr/>
        </p:nvSpPr>
        <p:spPr bwMode="auto">
          <a:xfrm>
            <a:off x="6705600" y="45720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8450" name="Oval 18"/>
          <p:cNvSpPr>
            <a:spLocks noChangeArrowheads="1"/>
          </p:cNvSpPr>
          <p:nvPr/>
        </p:nvSpPr>
        <p:spPr bwMode="auto">
          <a:xfrm>
            <a:off x="1447800" y="44196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18451" name="Oval 19"/>
          <p:cNvSpPr>
            <a:spLocks noChangeArrowheads="1"/>
          </p:cNvSpPr>
          <p:nvPr/>
        </p:nvSpPr>
        <p:spPr bwMode="auto">
          <a:xfrm>
            <a:off x="2514600" y="4724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8452"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18453"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8454"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18455"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18456"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18457"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
        <p:nvSpPr>
          <p:cNvPr id="18458" name="Line 26"/>
          <p:cNvSpPr>
            <a:spLocks noChangeShapeType="1"/>
          </p:cNvSpPr>
          <p:nvPr/>
        </p:nvSpPr>
        <p:spPr bwMode="auto">
          <a:xfrm flipV="1">
            <a:off x="1447800" y="28956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18459" name="Line 27"/>
          <p:cNvSpPr>
            <a:spLocks noChangeShapeType="1"/>
          </p:cNvSpPr>
          <p:nvPr/>
        </p:nvSpPr>
        <p:spPr bwMode="auto">
          <a:xfrm flipV="1">
            <a:off x="2743200" y="2438400"/>
            <a:ext cx="2286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18460" name="Line 28"/>
          <p:cNvSpPr>
            <a:spLocks noChangeShapeType="1"/>
          </p:cNvSpPr>
          <p:nvPr/>
        </p:nvSpPr>
        <p:spPr bwMode="auto">
          <a:xfrm>
            <a:off x="4038600" y="2362200"/>
            <a:ext cx="304800" cy="0"/>
          </a:xfrm>
          <a:prstGeom prst="line">
            <a:avLst/>
          </a:prstGeom>
          <a:noFill/>
          <a:ln w="762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dirty="0" smtClean="0"/>
              <a:t>软件开发生命周期</a:t>
            </a:r>
            <a:endParaRPr lang="zh-CN" altLang="en-US" dirty="0"/>
          </a:p>
        </p:txBody>
      </p:sp>
      <p:sp>
        <p:nvSpPr>
          <p:cNvPr id="19459"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19460" name="Oval 4"/>
          <p:cNvSpPr>
            <a:spLocks noChangeArrowheads="1"/>
          </p:cNvSpPr>
          <p:nvPr/>
        </p:nvSpPr>
        <p:spPr bwMode="auto">
          <a:xfrm>
            <a:off x="381000" y="2971800"/>
            <a:ext cx="1371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19461" name="Oval 5"/>
          <p:cNvSpPr>
            <a:spLocks noChangeArrowheads="1"/>
          </p:cNvSpPr>
          <p:nvPr/>
        </p:nvSpPr>
        <p:spPr bwMode="auto">
          <a:xfrm>
            <a:off x="1752600" y="2362200"/>
            <a:ext cx="11430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19462" name="Oval 6"/>
          <p:cNvSpPr>
            <a:spLocks noChangeArrowheads="1"/>
          </p:cNvSpPr>
          <p:nvPr/>
        </p:nvSpPr>
        <p:spPr bwMode="auto">
          <a:xfrm>
            <a:off x="2895600" y="2057400"/>
            <a:ext cx="1219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19463" name="Oval 7"/>
          <p:cNvSpPr>
            <a:spLocks noChangeArrowheads="1"/>
          </p:cNvSpPr>
          <p:nvPr/>
        </p:nvSpPr>
        <p:spPr bwMode="auto">
          <a:xfrm>
            <a:off x="5029200" y="2133600"/>
            <a:ext cx="990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19464" name="Oval 8"/>
          <p:cNvSpPr>
            <a:spLocks noChangeArrowheads="1"/>
          </p:cNvSpPr>
          <p:nvPr/>
        </p:nvSpPr>
        <p:spPr bwMode="auto">
          <a:xfrm>
            <a:off x="6172200" y="2438400"/>
            <a:ext cx="1066800" cy="762000"/>
          </a:xfrm>
          <a:prstGeom prst="ellipse">
            <a:avLst/>
          </a:prstGeom>
          <a:solidFill>
            <a:srgbClr val="0000CC"/>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19465" name="Oval 9"/>
          <p:cNvSpPr>
            <a:spLocks noChangeArrowheads="1"/>
          </p:cNvSpPr>
          <p:nvPr/>
        </p:nvSpPr>
        <p:spPr bwMode="auto">
          <a:xfrm>
            <a:off x="7924800" y="35052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19466" name="Oval 10"/>
          <p:cNvSpPr>
            <a:spLocks noChangeArrowheads="1"/>
          </p:cNvSpPr>
          <p:nvPr/>
        </p:nvSpPr>
        <p:spPr bwMode="auto">
          <a:xfrm>
            <a:off x="7391400" y="41910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19467" name="Oval 11"/>
          <p:cNvSpPr>
            <a:spLocks noChangeArrowheads="1"/>
          </p:cNvSpPr>
          <p:nvPr/>
        </p:nvSpPr>
        <p:spPr bwMode="auto">
          <a:xfrm>
            <a:off x="5791200" y="48006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19468" name="Oval 12"/>
          <p:cNvSpPr>
            <a:spLocks noChangeArrowheads="1"/>
          </p:cNvSpPr>
          <p:nvPr/>
        </p:nvSpPr>
        <p:spPr bwMode="auto">
          <a:xfrm>
            <a:off x="4876800" y="48768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19469" name="Oval 13"/>
          <p:cNvSpPr>
            <a:spLocks noChangeArrowheads="1"/>
          </p:cNvSpPr>
          <p:nvPr/>
        </p:nvSpPr>
        <p:spPr bwMode="auto">
          <a:xfrm>
            <a:off x="3505200" y="4876800"/>
            <a:ext cx="9906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19470" name="Oval 14"/>
          <p:cNvSpPr>
            <a:spLocks noChangeArrowheads="1"/>
          </p:cNvSpPr>
          <p:nvPr/>
        </p:nvSpPr>
        <p:spPr bwMode="auto">
          <a:xfrm>
            <a:off x="533400" y="39624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19471" name="Oval 15"/>
          <p:cNvSpPr>
            <a:spLocks noChangeArrowheads="1"/>
          </p:cNvSpPr>
          <p:nvPr/>
        </p:nvSpPr>
        <p:spPr bwMode="auto">
          <a:xfrm>
            <a:off x="4267200" y="20574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9472" name="Oval 16"/>
          <p:cNvSpPr>
            <a:spLocks noChangeArrowheads="1"/>
          </p:cNvSpPr>
          <p:nvPr/>
        </p:nvSpPr>
        <p:spPr bwMode="auto">
          <a:xfrm>
            <a:off x="7315200" y="27432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9473" name="Oval 17"/>
          <p:cNvSpPr>
            <a:spLocks noChangeArrowheads="1"/>
          </p:cNvSpPr>
          <p:nvPr/>
        </p:nvSpPr>
        <p:spPr bwMode="auto">
          <a:xfrm>
            <a:off x="6705600" y="45720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9474" name="Oval 18"/>
          <p:cNvSpPr>
            <a:spLocks noChangeArrowheads="1"/>
          </p:cNvSpPr>
          <p:nvPr/>
        </p:nvSpPr>
        <p:spPr bwMode="auto">
          <a:xfrm>
            <a:off x="1447800" y="44196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19475" name="Oval 19"/>
          <p:cNvSpPr>
            <a:spLocks noChangeArrowheads="1"/>
          </p:cNvSpPr>
          <p:nvPr/>
        </p:nvSpPr>
        <p:spPr bwMode="auto">
          <a:xfrm>
            <a:off x="2514600" y="4724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19476"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19477"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9478"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19479"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19480"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19481"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
        <p:nvSpPr>
          <p:cNvPr id="19482" name="Line 26"/>
          <p:cNvSpPr>
            <a:spLocks noChangeShapeType="1"/>
          </p:cNvSpPr>
          <p:nvPr/>
        </p:nvSpPr>
        <p:spPr bwMode="auto">
          <a:xfrm flipV="1">
            <a:off x="1447800" y="28956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19483" name="Line 27"/>
          <p:cNvSpPr>
            <a:spLocks noChangeShapeType="1"/>
          </p:cNvSpPr>
          <p:nvPr/>
        </p:nvSpPr>
        <p:spPr bwMode="auto">
          <a:xfrm flipV="1">
            <a:off x="2743200" y="2438400"/>
            <a:ext cx="2286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19484" name="Line 28"/>
          <p:cNvSpPr>
            <a:spLocks noChangeShapeType="1"/>
          </p:cNvSpPr>
          <p:nvPr/>
        </p:nvSpPr>
        <p:spPr bwMode="auto">
          <a:xfrm>
            <a:off x="4038600" y="2362200"/>
            <a:ext cx="304800" cy="0"/>
          </a:xfrm>
          <a:prstGeom prst="line">
            <a:avLst/>
          </a:prstGeom>
          <a:noFill/>
          <a:ln w="76200">
            <a:solidFill>
              <a:srgbClr val="FF0000"/>
            </a:solidFill>
            <a:round/>
            <a:headEnd/>
            <a:tailEnd type="triangle" w="med" len="med"/>
          </a:ln>
          <a:effectLst/>
        </p:spPr>
        <p:txBody>
          <a:bodyPr/>
          <a:lstStyle/>
          <a:p>
            <a:endParaRPr lang="zh-CN" altLang="en-US"/>
          </a:p>
        </p:txBody>
      </p:sp>
      <p:sp>
        <p:nvSpPr>
          <p:cNvPr id="19485" name="Line 29"/>
          <p:cNvSpPr>
            <a:spLocks noChangeShapeType="1"/>
          </p:cNvSpPr>
          <p:nvPr/>
        </p:nvSpPr>
        <p:spPr bwMode="auto">
          <a:xfrm>
            <a:off x="4800600" y="2362200"/>
            <a:ext cx="381000" cy="76200"/>
          </a:xfrm>
          <a:prstGeom prst="line">
            <a:avLst/>
          </a:prstGeom>
          <a:noFill/>
          <a:ln w="762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dirty="0" smtClean="0"/>
              <a:t>软件开发生命周期</a:t>
            </a:r>
            <a:endParaRPr lang="zh-CN" altLang="en-US" dirty="0"/>
          </a:p>
        </p:txBody>
      </p:sp>
      <p:sp>
        <p:nvSpPr>
          <p:cNvPr id="20483"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20484" name="Oval 4"/>
          <p:cNvSpPr>
            <a:spLocks noChangeArrowheads="1"/>
          </p:cNvSpPr>
          <p:nvPr/>
        </p:nvSpPr>
        <p:spPr bwMode="auto">
          <a:xfrm>
            <a:off x="381000" y="2971800"/>
            <a:ext cx="1371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20485" name="Oval 5"/>
          <p:cNvSpPr>
            <a:spLocks noChangeArrowheads="1"/>
          </p:cNvSpPr>
          <p:nvPr/>
        </p:nvSpPr>
        <p:spPr bwMode="auto">
          <a:xfrm>
            <a:off x="1752600" y="2362200"/>
            <a:ext cx="11430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20486" name="Oval 6"/>
          <p:cNvSpPr>
            <a:spLocks noChangeArrowheads="1"/>
          </p:cNvSpPr>
          <p:nvPr/>
        </p:nvSpPr>
        <p:spPr bwMode="auto">
          <a:xfrm>
            <a:off x="2895600" y="2057400"/>
            <a:ext cx="1219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20487" name="Oval 7"/>
          <p:cNvSpPr>
            <a:spLocks noChangeArrowheads="1"/>
          </p:cNvSpPr>
          <p:nvPr/>
        </p:nvSpPr>
        <p:spPr bwMode="auto">
          <a:xfrm>
            <a:off x="5029200" y="2133600"/>
            <a:ext cx="990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20488" name="Oval 8"/>
          <p:cNvSpPr>
            <a:spLocks noChangeArrowheads="1"/>
          </p:cNvSpPr>
          <p:nvPr/>
        </p:nvSpPr>
        <p:spPr bwMode="auto">
          <a:xfrm>
            <a:off x="6172200" y="2438400"/>
            <a:ext cx="10668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20489" name="Oval 9"/>
          <p:cNvSpPr>
            <a:spLocks noChangeArrowheads="1"/>
          </p:cNvSpPr>
          <p:nvPr/>
        </p:nvSpPr>
        <p:spPr bwMode="auto">
          <a:xfrm>
            <a:off x="7924800" y="35052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20490" name="Oval 10"/>
          <p:cNvSpPr>
            <a:spLocks noChangeArrowheads="1"/>
          </p:cNvSpPr>
          <p:nvPr/>
        </p:nvSpPr>
        <p:spPr bwMode="auto">
          <a:xfrm>
            <a:off x="7391400" y="41910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20491" name="Oval 11"/>
          <p:cNvSpPr>
            <a:spLocks noChangeArrowheads="1"/>
          </p:cNvSpPr>
          <p:nvPr/>
        </p:nvSpPr>
        <p:spPr bwMode="auto">
          <a:xfrm>
            <a:off x="5791200" y="48006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20492" name="Oval 12"/>
          <p:cNvSpPr>
            <a:spLocks noChangeArrowheads="1"/>
          </p:cNvSpPr>
          <p:nvPr/>
        </p:nvSpPr>
        <p:spPr bwMode="auto">
          <a:xfrm>
            <a:off x="4876800" y="48768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20493" name="Oval 13"/>
          <p:cNvSpPr>
            <a:spLocks noChangeArrowheads="1"/>
          </p:cNvSpPr>
          <p:nvPr/>
        </p:nvSpPr>
        <p:spPr bwMode="auto">
          <a:xfrm>
            <a:off x="3505200" y="4876800"/>
            <a:ext cx="9906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20494" name="Oval 14"/>
          <p:cNvSpPr>
            <a:spLocks noChangeArrowheads="1"/>
          </p:cNvSpPr>
          <p:nvPr/>
        </p:nvSpPr>
        <p:spPr bwMode="auto">
          <a:xfrm>
            <a:off x="533400" y="39624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20495" name="Oval 15"/>
          <p:cNvSpPr>
            <a:spLocks noChangeArrowheads="1"/>
          </p:cNvSpPr>
          <p:nvPr/>
        </p:nvSpPr>
        <p:spPr bwMode="auto">
          <a:xfrm>
            <a:off x="4267200" y="20574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0496" name="Oval 16"/>
          <p:cNvSpPr>
            <a:spLocks noChangeArrowheads="1"/>
          </p:cNvSpPr>
          <p:nvPr/>
        </p:nvSpPr>
        <p:spPr bwMode="auto">
          <a:xfrm>
            <a:off x="7315200" y="27432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0497" name="Oval 17"/>
          <p:cNvSpPr>
            <a:spLocks noChangeArrowheads="1"/>
          </p:cNvSpPr>
          <p:nvPr/>
        </p:nvSpPr>
        <p:spPr bwMode="auto">
          <a:xfrm>
            <a:off x="6705600" y="45720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0498" name="Oval 18"/>
          <p:cNvSpPr>
            <a:spLocks noChangeArrowheads="1"/>
          </p:cNvSpPr>
          <p:nvPr/>
        </p:nvSpPr>
        <p:spPr bwMode="auto">
          <a:xfrm>
            <a:off x="1447800" y="44196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20499" name="Oval 19"/>
          <p:cNvSpPr>
            <a:spLocks noChangeArrowheads="1"/>
          </p:cNvSpPr>
          <p:nvPr/>
        </p:nvSpPr>
        <p:spPr bwMode="auto">
          <a:xfrm>
            <a:off x="2514600" y="4724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0500"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20501"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20502"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20503"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20504"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20505"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
        <p:nvSpPr>
          <p:cNvPr id="20506" name="Line 26"/>
          <p:cNvSpPr>
            <a:spLocks noChangeShapeType="1"/>
          </p:cNvSpPr>
          <p:nvPr/>
        </p:nvSpPr>
        <p:spPr bwMode="auto">
          <a:xfrm flipV="1">
            <a:off x="1447800" y="28956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20507" name="Line 27"/>
          <p:cNvSpPr>
            <a:spLocks noChangeShapeType="1"/>
          </p:cNvSpPr>
          <p:nvPr/>
        </p:nvSpPr>
        <p:spPr bwMode="auto">
          <a:xfrm flipV="1">
            <a:off x="2743200" y="2438400"/>
            <a:ext cx="2286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0508" name="Line 28"/>
          <p:cNvSpPr>
            <a:spLocks noChangeShapeType="1"/>
          </p:cNvSpPr>
          <p:nvPr/>
        </p:nvSpPr>
        <p:spPr bwMode="auto">
          <a:xfrm>
            <a:off x="4800600" y="2362200"/>
            <a:ext cx="3810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0509" name="Line 29"/>
          <p:cNvSpPr>
            <a:spLocks noChangeShapeType="1"/>
          </p:cNvSpPr>
          <p:nvPr/>
        </p:nvSpPr>
        <p:spPr bwMode="auto">
          <a:xfrm>
            <a:off x="4038600" y="2362200"/>
            <a:ext cx="304800" cy="0"/>
          </a:xfrm>
          <a:prstGeom prst="line">
            <a:avLst/>
          </a:prstGeom>
          <a:noFill/>
          <a:ln w="76200">
            <a:solidFill>
              <a:srgbClr val="FF0000"/>
            </a:solidFill>
            <a:round/>
            <a:headEnd/>
            <a:tailEnd type="triangle" w="med" len="med"/>
          </a:ln>
          <a:effectLst/>
        </p:spPr>
        <p:txBody>
          <a:bodyPr/>
          <a:lstStyle/>
          <a:p>
            <a:endParaRPr lang="zh-CN" altLang="en-US"/>
          </a:p>
        </p:txBody>
      </p:sp>
      <p:sp>
        <p:nvSpPr>
          <p:cNvPr id="20510" name="Line 30"/>
          <p:cNvSpPr>
            <a:spLocks noChangeShapeType="1"/>
          </p:cNvSpPr>
          <p:nvPr/>
        </p:nvSpPr>
        <p:spPr bwMode="auto">
          <a:xfrm>
            <a:off x="6019800" y="2438400"/>
            <a:ext cx="304800" cy="152400"/>
          </a:xfrm>
          <a:prstGeom prst="line">
            <a:avLst/>
          </a:prstGeom>
          <a:noFill/>
          <a:ln w="762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dirty="0" smtClean="0"/>
              <a:t>软件开发生命周期</a:t>
            </a:r>
            <a:endParaRPr lang="zh-CN" altLang="en-US" dirty="0"/>
          </a:p>
        </p:txBody>
      </p:sp>
      <p:sp>
        <p:nvSpPr>
          <p:cNvPr id="21507"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21508" name="Oval 4"/>
          <p:cNvSpPr>
            <a:spLocks noChangeArrowheads="1"/>
          </p:cNvSpPr>
          <p:nvPr/>
        </p:nvSpPr>
        <p:spPr bwMode="auto">
          <a:xfrm>
            <a:off x="381000" y="2971800"/>
            <a:ext cx="1371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21509" name="Oval 5"/>
          <p:cNvSpPr>
            <a:spLocks noChangeArrowheads="1"/>
          </p:cNvSpPr>
          <p:nvPr/>
        </p:nvSpPr>
        <p:spPr bwMode="auto">
          <a:xfrm>
            <a:off x="1752600" y="2362200"/>
            <a:ext cx="11430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21510" name="Oval 6"/>
          <p:cNvSpPr>
            <a:spLocks noChangeArrowheads="1"/>
          </p:cNvSpPr>
          <p:nvPr/>
        </p:nvSpPr>
        <p:spPr bwMode="auto">
          <a:xfrm>
            <a:off x="2895600" y="2057400"/>
            <a:ext cx="1219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21511" name="Oval 7"/>
          <p:cNvSpPr>
            <a:spLocks noChangeArrowheads="1"/>
          </p:cNvSpPr>
          <p:nvPr/>
        </p:nvSpPr>
        <p:spPr bwMode="auto">
          <a:xfrm>
            <a:off x="5029200" y="2133600"/>
            <a:ext cx="990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21512" name="Oval 8"/>
          <p:cNvSpPr>
            <a:spLocks noChangeArrowheads="1"/>
          </p:cNvSpPr>
          <p:nvPr/>
        </p:nvSpPr>
        <p:spPr bwMode="auto">
          <a:xfrm>
            <a:off x="6172200" y="2438400"/>
            <a:ext cx="10668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21513" name="Oval 9"/>
          <p:cNvSpPr>
            <a:spLocks noChangeArrowheads="1"/>
          </p:cNvSpPr>
          <p:nvPr/>
        </p:nvSpPr>
        <p:spPr bwMode="auto">
          <a:xfrm>
            <a:off x="7924800" y="35052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21514" name="Oval 10"/>
          <p:cNvSpPr>
            <a:spLocks noChangeArrowheads="1"/>
          </p:cNvSpPr>
          <p:nvPr/>
        </p:nvSpPr>
        <p:spPr bwMode="auto">
          <a:xfrm>
            <a:off x="7391400" y="41910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21515" name="Oval 11"/>
          <p:cNvSpPr>
            <a:spLocks noChangeArrowheads="1"/>
          </p:cNvSpPr>
          <p:nvPr/>
        </p:nvSpPr>
        <p:spPr bwMode="auto">
          <a:xfrm>
            <a:off x="5791200" y="48006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21516" name="Oval 12"/>
          <p:cNvSpPr>
            <a:spLocks noChangeArrowheads="1"/>
          </p:cNvSpPr>
          <p:nvPr/>
        </p:nvSpPr>
        <p:spPr bwMode="auto">
          <a:xfrm>
            <a:off x="4876800" y="48768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21517" name="Oval 13"/>
          <p:cNvSpPr>
            <a:spLocks noChangeArrowheads="1"/>
          </p:cNvSpPr>
          <p:nvPr/>
        </p:nvSpPr>
        <p:spPr bwMode="auto">
          <a:xfrm>
            <a:off x="3505200" y="4876800"/>
            <a:ext cx="9906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21518" name="Oval 14"/>
          <p:cNvSpPr>
            <a:spLocks noChangeArrowheads="1"/>
          </p:cNvSpPr>
          <p:nvPr/>
        </p:nvSpPr>
        <p:spPr bwMode="auto">
          <a:xfrm>
            <a:off x="533400" y="39624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21519" name="Oval 15"/>
          <p:cNvSpPr>
            <a:spLocks noChangeArrowheads="1"/>
          </p:cNvSpPr>
          <p:nvPr/>
        </p:nvSpPr>
        <p:spPr bwMode="auto">
          <a:xfrm>
            <a:off x="4267200" y="20574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1520" name="Oval 16"/>
          <p:cNvSpPr>
            <a:spLocks noChangeArrowheads="1"/>
          </p:cNvSpPr>
          <p:nvPr/>
        </p:nvSpPr>
        <p:spPr bwMode="auto">
          <a:xfrm>
            <a:off x="7315200" y="27432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1521" name="Oval 17"/>
          <p:cNvSpPr>
            <a:spLocks noChangeArrowheads="1"/>
          </p:cNvSpPr>
          <p:nvPr/>
        </p:nvSpPr>
        <p:spPr bwMode="auto">
          <a:xfrm>
            <a:off x="6705600" y="45720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1522" name="Oval 18"/>
          <p:cNvSpPr>
            <a:spLocks noChangeArrowheads="1"/>
          </p:cNvSpPr>
          <p:nvPr/>
        </p:nvSpPr>
        <p:spPr bwMode="auto">
          <a:xfrm>
            <a:off x="1447800" y="44196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21523" name="Oval 19"/>
          <p:cNvSpPr>
            <a:spLocks noChangeArrowheads="1"/>
          </p:cNvSpPr>
          <p:nvPr/>
        </p:nvSpPr>
        <p:spPr bwMode="auto">
          <a:xfrm>
            <a:off x="2514600" y="4724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1524"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21525"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21526"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21527"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21528"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21529"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
        <p:nvSpPr>
          <p:cNvPr id="21530" name="Line 26"/>
          <p:cNvSpPr>
            <a:spLocks noChangeShapeType="1"/>
          </p:cNvSpPr>
          <p:nvPr/>
        </p:nvSpPr>
        <p:spPr bwMode="auto">
          <a:xfrm flipV="1">
            <a:off x="1447800" y="28956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21531" name="Line 27"/>
          <p:cNvSpPr>
            <a:spLocks noChangeShapeType="1"/>
          </p:cNvSpPr>
          <p:nvPr/>
        </p:nvSpPr>
        <p:spPr bwMode="auto">
          <a:xfrm flipV="1">
            <a:off x="2743200" y="2438400"/>
            <a:ext cx="2286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1532" name="Line 28"/>
          <p:cNvSpPr>
            <a:spLocks noChangeShapeType="1"/>
          </p:cNvSpPr>
          <p:nvPr/>
        </p:nvSpPr>
        <p:spPr bwMode="auto">
          <a:xfrm>
            <a:off x="4800600" y="2362200"/>
            <a:ext cx="3810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1533" name="Line 29"/>
          <p:cNvSpPr>
            <a:spLocks noChangeShapeType="1"/>
          </p:cNvSpPr>
          <p:nvPr/>
        </p:nvSpPr>
        <p:spPr bwMode="auto">
          <a:xfrm>
            <a:off x="4038600" y="2362200"/>
            <a:ext cx="304800" cy="0"/>
          </a:xfrm>
          <a:prstGeom prst="line">
            <a:avLst/>
          </a:prstGeom>
          <a:noFill/>
          <a:ln w="76200">
            <a:solidFill>
              <a:srgbClr val="FF0000"/>
            </a:solidFill>
            <a:round/>
            <a:headEnd/>
            <a:tailEnd type="triangle" w="med" len="med"/>
          </a:ln>
          <a:effectLst/>
        </p:spPr>
        <p:txBody>
          <a:bodyPr/>
          <a:lstStyle/>
          <a:p>
            <a:endParaRPr lang="zh-CN" altLang="en-US"/>
          </a:p>
        </p:txBody>
      </p:sp>
      <p:sp>
        <p:nvSpPr>
          <p:cNvPr id="21534" name="Line 30"/>
          <p:cNvSpPr>
            <a:spLocks noChangeShapeType="1"/>
          </p:cNvSpPr>
          <p:nvPr/>
        </p:nvSpPr>
        <p:spPr bwMode="auto">
          <a:xfrm>
            <a:off x="6019800" y="2438400"/>
            <a:ext cx="304800" cy="152400"/>
          </a:xfrm>
          <a:prstGeom prst="line">
            <a:avLst/>
          </a:prstGeom>
          <a:noFill/>
          <a:ln w="76200">
            <a:solidFill>
              <a:srgbClr val="FF0000"/>
            </a:solidFill>
            <a:round/>
            <a:headEnd/>
            <a:tailEnd type="triangle" w="med" len="med"/>
          </a:ln>
          <a:effectLst/>
        </p:spPr>
        <p:txBody>
          <a:bodyPr/>
          <a:lstStyle/>
          <a:p>
            <a:endParaRPr lang="zh-CN" altLang="en-US"/>
          </a:p>
        </p:txBody>
      </p:sp>
      <p:sp>
        <p:nvSpPr>
          <p:cNvPr id="21535" name="Line 31"/>
          <p:cNvSpPr>
            <a:spLocks noChangeShapeType="1"/>
          </p:cNvSpPr>
          <p:nvPr/>
        </p:nvSpPr>
        <p:spPr bwMode="auto">
          <a:xfrm>
            <a:off x="7162800" y="2667000"/>
            <a:ext cx="304800" cy="304800"/>
          </a:xfrm>
          <a:prstGeom prst="line">
            <a:avLst/>
          </a:prstGeom>
          <a:noFill/>
          <a:ln w="762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smtClean="0"/>
              <a:t>软件开发生命周期</a:t>
            </a:r>
            <a:endParaRPr lang="zh-CN" altLang="en-US" dirty="0"/>
          </a:p>
        </p:txBody>
      </p:sp>
      <p:sp>
        <p:nvSpPr>
          <p:cNvPr id="22531"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22532" name="Oval 4"/>
          <p:cNvSpPr>
            <a:spLocks noChangeArrowheads="1"/>
          </p:cNvSpPr>
          <p:nvPr/>
        </p:nvSpPr>
        <p:spPr bwMode="auto">
          <a:xfrm>
            <a:off x="381000" y="2971800"/>
            <a:ext cx="1371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22533" name="Oval 5"/>
          <p:cNvSpPr>
            <a:spLocks noChangeArrowheads="1"/>
          </p:cNvSpPr>
          <p:nvPr/>
        </p:nvSpPr>
        <p:spPr bwMode="auto">
          <a:xfrm>
            <a:off x="1752600" y="2362200"/>
            <a:ext cx="11430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22534" name="Oval 6"/>
          <p:cNvSpPr>
            <a:spLocks noChangeArrowheads="1"/>
          </p:cNvSpPr>
          <p:nvPr/>
        </p:nvSpPr>
        <p:spPr bwMode="auto">
          <a:xfrm>
            <a:off x="2895600" y="2057400"/>
            <a:ext cx="1219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22535" name="Oval 7"/>
          <p:cNvSpPr>
            <a:spLocks noChangeArrowheads="1"/>
          </p:cNvSpPr>
          <p:nvPr/>
        </p:nvSpPr>
        <p:spPr bwMode="auto">
          <a:xfrm>
            <a:off x="5029200" y="2133600"/>
            <a:ext cx="990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22536" name="Oval 8"/>
          <p:cNvSpPr>
            <a:spLocks noChangeArrowheads="1"/>
          </p:cNvSpPr>
          <p:nvPr/>
        </p:nvSpPr>
        <p:spPr bwMode="auto">
          <a:xfrm>
            <a:off x="6172200" y="2438400"/>
            <a:ext cx="10668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22537" name="Oval 9"/>
          <p:cNvSpPr>
            <a:spLocks noChangeArrowheads="1"/>
          </p:cNvSpPr>
          <p:nvPr/>
        </p:nvSpPr>
        <p:spPr bwMode="auto">
          <a:xfrm>
            <a:off x="7924800" y="35052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22538" name="Oval 10"/>
          <p:cNvSpPr>
            <a:spLocks noChangeArrowheads="1"/>
          </p:cNvSpPr>
          <p:nvPr/>
        </p:nvSpPr>
        <p:spPr bwMode="auto">
          <a:xfrm>
            <a:off x="7391400" y="4191000"/>
            <a:ext cx="1143000" cy="609600"/>
          </a:xfrm>
          <a:prstGeom prst="ellipse">
            <a:avLst/>
          </a:prstGeom>
          <a:solidFill>
            <a:srgbClr val="D60093"/>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22539" name="Oval 11"/>
          <p:cNvSpPr>
            <a:spLocks noChangeArrowheads="1"/>
          </p:cNvSpPr>
          <p:nvPr/>
        </p:nvSpPr>
        <p:spPr bwMode="auto">
          <a:xfrm>
            <a:off x="5791200" y="48006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22540" name="Oval 12"/>
          <p:cNvSpPr>
            <a:spLocks noChangeArrowheads="1"/>
          </p:cNvSpPr>
          <p:nvPr/>
        </p:nvSpPr>
        <p:spPr bwMode="auto">
          <a:xfrm>
            <a:off x="4876800" y="48768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22541" name="Oval 13"/>
          <p:cNvSpPr>
            <a:spLocks noChangeArrowheads="1"/>
          </p:cNvSpPr>
          <p:nvPr/>
        </p:nvSpPr>
        <p:spPr bwMode="auto">
          <a:xfrm>
            <a:off x="3505200" y="4876800"/>
            <a:ext cx="9906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22542" name="Oval 14"/>
          <p:cNvSpPr>
            <a:spLocks noChangeArrowheads="1"/>
          </p:cNvSpPr>
          <p:nvPr/>
        </p:nvSpPr>
        <p:spPr bwMode="auto">
          <a:xfrm>
            <a:off x="533400" y="39624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22543" name="Oval 15"/>
          <p:cNvSpPr>
            <a:spLocks noChangeArrowheads="1"/>
          </p:cNvSpPr>
          <p:nvPr/>
        </p:nvSpPr>
        <p:spPr bwMode="auto">
          <a:xfrm>
            <a:off x="4267200" y="20574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2544" name="Oval 16"/>
          <p:cNvSpPr>
            <a:spLocks noChangeArrowheads="1"/>
          </p:cNvSpPr>
          <p:nvPr/>
        </p:nvSpPr>
        <p:spPr bwMode="auto">
          <a:xfrm>
            <a:off x="7315200" y="27432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2545" name="Oval 17"/>
          <p:cNvSpPr>
            <a:spLocks noChangeArrowheads="1"/>
          </p:cNvSpPr>
          <p:nvPr/>
        </p:nvSpPr>
        <p:spPr bwMode="auto">
          <a:xfrm>
            <a:off x="6705600" y="45720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2546" name="Oval 18"/>
          <p:cNvSpPr>
            <a:spLocks noChangeArrowheads="1"/>
          </p:cNvSpPr>
          <p:nvPr/>
        </p:nvSpPr>
        <p:spPr bwMode="auto">
          <a:xfrm>
            <a:off x="1447800" y="44196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22547" name="Oval 19"/>
          <p:cNvSpPr>
            <a:spLocks noChangeArrowheads="1"/>
          </p:cNvSpPr>
          <p:nvPr/>
        </p:nvSpPr>
        <p:spPr bwMode="auto">
          <a:xfrm>
            <a:off x="2514600" y="4724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2548"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22549"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22550"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22551"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22552"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22553"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
        <p:nvSpPr>
          <p:cNvPr id="22554" name="Line 26"/>
          <p:cNvSpPr>
            <a:spLocks noChangeShapeType="1"/>
          </p:cNvSpPr>
          <p:nvPr/>
        </p:nvSpPr>
        <p:spPr bwMode="auto">
          <a:xfrm flipV="1">
            <a:off x="1447800" y="28956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22555" name="Line 27"/>
          <p:cNvSpPr>
            <a:spLocks noChangeShapeType="1"/>
          </p:cNvSpPr>
          <p:nvPr/>
        </p:nvSpPr>
        <p:spPr bwMode="auto">
          <a:xfrm flipV="1">
            <a:off x="2743200" y="2438400"/>
            <a:ext cx="2286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2556" name="Line 28"/>
          <p:cNvSpPr>
            <a:spLocks noChangeShapeType="1"/>
          </p:cNvSpPr>
          <p:nvPr/>
        </p:nvSpPr>
        <p:spPr bwMode="auto">
          <a:xfrm>
            <a:off x="4800600" y="2362200"/>
            <a:ext cx="3810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2557" name="Line 29"/>
          <p:cNvSpPr>
            <a:spLocks noChangeShapeType="1"/>
          </p:cNvSpPr>
          <p:nvPr/>
        </p:nvSpPr>
        <p:spPr bwMode="auto">
          <a:xfrm>
            <a:off x="4038600" y="2362200"/>
            <a:ext cx="304800" cy="0"/>
          </a:xfrm>
          <a:prstGeom prst="line">
            <a:avLst/>
          </a:prstGeom>
          <a:noFill/>
          <a:ln w="76200">
            <a:solidFill>
              <a:srgbClr val="FF0000"/>
            </a:solidFill>
            <a:round/>
            <a:headEnd/>
            <a:tailEnd type="triangle" w="med" len="med"/>
          </a:ln>
          <a:effectLst/>
        </p:spPr>
        <p:txBody>
          <a:bodyPr/>
          <a:lstStyle/>
          <a:p>
            <a:endParaRPr lang="zh-CN" altLang="en-US"/>
          </a:p>
        </p:txBody>
      </p:sp>
      <p:sp>
        <p:nvSpPr>
          <p:cNvPr id="22558" name="Line 30"/>
          <p:cNvSpPr>
            <a:spLocks noChangeShapeType="1"/>
          </p:cNvSpPr>
          <p:nvPr/>
        </p:nvSpPr>
        <p:spPr bwMode="auto">
          <a:xfrm>
            <a:off x="6019800" y="2438400"/>
            <a:ext cx="304800" cy="152400"/>
          </a:xfrm>
          <a:prstGeom prst="line">
            <a:avLst/>
          </a:prstGeom>
          <a:noFill/>
          <a:ln w="76200">
            <a:solidFill>
              <a:srgbClr val="FF0000"/>
            </a:solidFill>
            <a:round/>
            <a:headEnd/>
            <a:tailEnd type="triangle" w="med" len="med"/>
          </a:ln>
          <a:effectLst/>
        </p:spPr>
        <p:txBody>
          <a:bodyPr/>
          <a:lstStyle/>
          <a:p>
            <a:endParaRPr lang="zh-CN" altLang="en-US"/>
          </a:p>
        </p:txBody>
      </p:sp>
      <p:sp>
        <p:nvSpPr>
          <p:cNvPr id="22559" name="Line 31"/>
          <p:cNvSpPr>
            <a:spLocks noChangeShapeType="1"/>
          </p:cNvSpPr>
          <p:nvPr/>
        </p:nvSpPr>
        <p:spPr bwMode="auto">
          <a:xfrm>
            <a:off x="7162800" y="2667000"/>
            <a:ext cx="304800" cy="304800"/>
          </a:xfrm>
          <a:prstGeom prst="line">
            <a:avLst/>
          </a:prstGeom>
          <a:noFill/>
          <a:ln w="76200">
            <a:solidFill>
              <a:srgbClr val="FF0000"/>
            </a:solidFill>
            <a:round/>
            <a:headEnd/>
            <a:tailEnd type="triangle" w="med" len="med"/>
          </a:ln>
          <a:effectLst/>
        </p:spPr>
        <p:txBody>
          <a:bodyPr/>
          <a:lstStyle/>
          <a:p>
            <a:endParaRPr lang="zh-CN" altLang="en-US"/>
          </a:p>
        </p:txBody>
      </p:sp>
      <p:sp>
        <p:nvSpPr>
          <p:cNvPr id="22560" name="Line 32"/>
          <p:cNvSpPr>
            <a:spLocks noChangeShapeType="1"/>
          </p:cNvSpPr>
          <p:nvPr/>
        </p:nvSpPr>
        <p:spPr bwMode="auto">
          <a:xfrm>
            <a:off x="7848600" y="3200400"/>
            <a:ext cx="533400" cy="381000"/>
          </a:xfrm>
          <a:prstGeom prst="line">
            <a:avLst/>
          </a:prstGeom>
          <a:noFill/>
          <a:ln w="762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smtClean="0"/>
              <a:t>软件开发生命周期</a:t>
            </a:r>
            <a:endParaRPr lang="zh-CN" altLang="en-US" dirty="0"/>
          </a:p>
        </p:txBody>
      </p:sp>
      <p:sp>
        <p:nvSpPr>
          <p:cNvPr id="23555"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23556" name="Oval 4"/>
          <p:cNvSpPr>
            <a:spLocks noChangeArrowheads="1"/>
          </p:cNvSpPr>
          <p:nvPr/>
        </p:nvSpPr>
        <p:spPr bwMode="auto">
          <a:xfrm>
            <a:off x="381000" y="2971800"/>
            <a:ext cx="1371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23557" name="Oval 5"/>
          <p:cNvSpPr>
            <a:spLocks noChangeArrowheads="1"/>
          </p:cNvSpPr>
          <p:nvPr/>
        </p:nvSpPr>
        <p:spPr bwMode="auto">
          <a:xfrm>
            <a:off x="1752600" y="2362200"/>
            <a:ext cx="11430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23558" name="Oval 6"/>
          <p:cNvSpPr>
            <a:spLocks noChangeArrowheads="1"/>
          </p:cNvSpPr>
          <p:nvPr/>
        </p:nvSpPr>
        <p:spPr bwMode="auto">
          <a:xfrm>
            <a:off x="2895600" y="2057400"/>
            <a:ext cx="1219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23559" name="Oval 7"/>
          <p:cNvSpPr>
            <a:spLocks noChangeArrowheads="1"/>
          </p:cNvSpPr>
          <p:nvPr/>
        </p:nvSpPr>
        <p:spPr bwMode="auto">
          <a:xfrm>
            <a:off x="5029200" y="2133600"/>
            <a:ext cx="990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23560" name="Oval 8"/>
          <p:cNvSpPr>
            <a:spLocks noChangeArrowheads="1"/>
          </p:cNvSpPr>
          <p:nvPr/>
        </p:nvSpPr>
        <p:spPr bwMode="auto">
          <a:xfrm>
            <a:off x="6172200" y="2438400"/>
            <a:ext cx="10668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23561" name="Oval 9"/>
          <p:cNvSpPr>
            <a:spLocks noChangeArrowheads="1"/>
          </p:cNvSpPr>
          <p:nvPr/>
        </p:nvSpPr>
        <p:spPr bwMode="auto">
          <a:xfrm>
            <a:off x="7924800" y="35052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23562" name="Oval 10"/>
          <p:cNvSpPr>
            <a:spLocks noChangeArrowheads="1"/>
          </p:cNvSpPr>
          <p:nvPr/>
        </p:nvSpPr>
        <p:spPr bwMode="auto">
          <a:xfrm>
            <a:off x="7391400" y="41910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23563" name="Oval 11"/>
          <p:cNvSpPr>
            <a:spLocks noChangeArrowheads="1"/>
          </p:cNvSpPr>
          <p:nvPr/>
        </p:nvSpPr>
        <p:spPr bwMode="auto">
          <a:xfrm>
            <a:off x="5791200" y="48006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23564" name="Oval 12"/>
          <p:cNvSpPr>
            <a:spLocks noChangeArrowheads="1"/>
          </p:cNvSpPr>
          <p:nvPr/>
        </p:nvSpPr>
        <p:spPr bwMode="auto">
          <a:xfrm>
            <a:off x="4876800" y="48768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23565" name="Oval 13"/>
          <p:cNvSpPr>
            <a:spLocks noChangeArrowheads="1"/>
          </p:cNvSpPr>
          <p:nvPr/>
        </p:nvSpPr>
        <p:spPr bwMode="auto">
          <a:xfrm>
            <a:off x="3505200" y="4876800"/>
            <a:ext cx="9906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23566" name="Oval 14"/>
          <p:cNvSpPr>
            <a:spLocks noChangeArrowheads="1"/>
          </p:cNvSpPr>
          <p:nvPr/>
        </p:nvSpPr>
        <p:spPr bwMode="auto">
          <a:xfrm>
            <a:off x="533400" y="39624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23567" name="Oval 15"/>
          <p:cNvSpPr>
            <a:spLocks noChangeArrowheads="1"/>
          </p:cNvSpPr>
          <p:nvPr/>
        </p:nvSpPr>
        <p:spPr bwMode="auto">
          <a:xfrm>
            <a:off x="4267200" y="20574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3568" name="Oval 16"/>
          <p:cNvSpPr>
            <a:spLocks noChangeArrowheads="1"/>
          </p:cNvSpPr>
          <p:nvPr/>
        </p:nvSpPr>
        <p:spPr bwMode="auto">
          <a:xfrm>
            <a:off x="7315200" y="27432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3569" name="Oval 17"/>
          <p:cNvSpPr>
            <a:spLocks noChangeArrowheads="1"/>
          </p:cNvSpPr>
          <p:nvPr/>
        </p:nvSpPr>
        <p:spPr bwMode="auto">
          <a:xfrm>
            <a:off x="6705600" y="45720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3570" name="Oval 18"/>
          <p:cNvSpPr>
            <a:spLocks noChangeArrowheads="1"/>
          </p:cNvSpPr>
          <p:nvPr/>
        </p:nvSpPr>
        <p:spPr bwMode="auto">
          <a:xfrm>
            <a:off x="1447800" y="44196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23571" name="Oval 19"/>
          <p:cNvSpPr>
            <a:spLocks noChangeArrowheads="1"/>
          </p:cNvSpPr>
          <p:nvPr/>
        </p:nvSpPr>
        <p:spPr bwMode="auto">
          <a:xfrm>
            <a:off x="2514600" y="4724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3572"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23573"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23574"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23575"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23576"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23577"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
        <p:nvSpPr>
          <p:cNvPr id="23578" name="Line 26"/>
          <p:cNvSpPr>
            <a:spLocks noChangeShapeType="1"/>
          </p:cNvSpPr>
          <p:nvPr/>
        </p:nvSpPr>
        <p:spPr bwMode="auto">
          <a:xfrm flipV="1">
            <a:off x="1447800" y="28956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23579" name="Line 27"/>
          <p:cNvSpPr>
            <a:spLocks noChangeShapeType="1"/>
          </p:cNvSpPr>
          <p:nvPr/>
        </p:nvSpPr>
        <p:spPr bwMode="auto">
          <a:xfrm flipV="1">
            <a:off x="2743200" y="2438400"/>
            <a:ext cx="2286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3580" name="Line 28"/>
          <p:cNvSpPr>
            <a:spLocks noChangeShapeType="1"/>
          </p:cNvSpPr>
          <p:nvPr/>
        </p:nvSpPr>
        <p:spPr bwMode="auto">
          <a:xfrm>
            <a:off x="4800600" y="2362200"/>
            <a:ext cx="3810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3581" name="Line 29"/>
          <p:cNvSpPr>
            <a:spLocks noChangeShapeType="1"/>
          </p:cNvSpPr>
          <p:nvPr/>
        </p:nvSpPr>
        <p:spPr bwMode="auto">
          <a:xfrm>
            <a:off x="4038600" y="2362200"/>
            <a:ext cx="304800" cy="0"/>
          </a:xfrm>
          <a:prstGeom prst="line">
            <a:avLst/>
          </a:prstGeom>
          <a:noFill/>
          <a:ln w="76200">
            <a:solidFill>
              <a:srgbClr val="FF0000"/>
            </a:solidFill>
            <a:round/>
            <a:headEnd/>
            <a:tailEnd type="triangle" w="med" len="med"/>
          </a:ln>
          <a:effectLst/>
        </p:spPr>
        <p:txBody>
          <a:bodyPr/>
          <a:lstStyle/>
          <a:p>
            <a:endParaRPr lang="zh-CN" altLang="en-US"/>
          </a:p>
        </p:txBody>
      </p:sp>
      <p:sp>
        <p:nvSpPr>
          <p:cNvPr id="23582" name="Line 30"/>
          <p:cNvSpPr>
            <a:spLocks noChangeShapeType="1"/>
          </p:cNvSpPr>
          <p:nvPr/>
        </p:nvSpPr>
        <p:spPr bwMode="auto">
          <a:xfrm>
            <a:off x="6019800" y="2438400"/>
            <a:ext cx="304800" cy="152400"/>
          </a:xfrm>
          <a:prstGeom prst="line">
            <a:avLst/>
          </a:prstGeom>
          <a:noFill/>
          <a:ln w="76200">
            <a:solidFill>
              <a:srgbClr val="FF0000"/>
            </a:solidFill>
            <a:round/>
            <a:headEnd/>
            <a:tailEnd type="triangle" w="med" len="med"/>
          </a:ln>
          <a:effectLst/>
        </p:spPr>
        <p:txBody>
          <a:bodyPr/>
          <a:lstStyle/>
          <a:p>
            <a:endParaRPr lang="zh-CN" altLang="en-US"/>
          </a:p>
        </p:txBody>
      </p:sp>
      <p:sp>
        <p:nvSpPr>
          <p:cNvPr id="23583" name="Line 31"/>
          <p:cNvSpPr>
            <a:spLocks noChangeShapeType="1"/>
          </p:cNvSpPr>
          <p:nvPr/>
        </p:nvSpPr>
        <p:spPr bwMode="auto">
          <a:xfrm>
            <a:off x="7162800" y="2667000"/>
            <a:ext cx="304800" cy="304800"/>
          </a:xfrm>
          <a:prstGeom prst="line">
            <a:avLst/>
          </a:prstGeom>
          <a:noFill/>
          <a:ln w="76200">
            <a:solidFill>
              <a:srgbClr val="FF0000"/>
            </a:solidFill>
            <a:round/>
            <a:headEnd/>
            <a:tailEnd type="triangle" w="med" len="med"/>
          </a:ln>
          <a:effectLst/>
        </p:spPr>
        <p:txBody>
          <a:bodyPr/>
          <a:lstStyle/>
          <a:p>
            <a:endParaRPr lang="zh-CN" altLang="en-US"/>
          </a:p>
        </p:txBody>
      </p:sp>
      <p:sp>
        <p:nvSpPr>
          <p:cNvPr id="23584" name="Line 32"/>
          <p:cNvSpPr>
            <a:spLocks noChangeShapeType="1"/>
          </p:cNvSpPr>
          <p:nvPr/>
        </p:nvSpPr>
        <p:spPr bwMode="auto">
          <a:xfrm>
            <a:off x="7848600" y="3200400"/>
            <a:ext cx="533400" cy="381000"/>
          </a:xfrm>
          <a:prstGeom prst="line">
            <a:avLst/>
          </a:prstGeom>
          <a:noFill/>
          <a:ln w="76200">
            <a:solidFill>
              <a:srgbClr val="FF0000"/>
            </a:solidFill>
            <a:round/>
            <a:headEnd/>
            <a:tailEnd type="triangle" w="med" len="med"/>
          </a:ln>
          <a:effectLst/>
        </p:spPr>
        <p:txBody>
          <a:bodyPr/>
          <a:lstStyle/>
          <a:p>
            <a:endParaRPr lang="zh-CN" altLang="en-US"/>
          </a:p>
        </p:txBody>
      </p:sp>
      <p:sp>
        <p:nvSpPr>
          <p:cNvPr id="23585" name="Line 33"/>
          <p:cNvSpPr>
            <a:spLocks noChangeShapeType="1"/>
          </p:cNvSpPr>
          <p:nvPr/>
        </p:nvSpPr>
        <p:spPr bwMode="auto">
          <a:xfrm flipH="1">
            <a:off x="8382000" y="4038600"/>
            <a:ext cx="76200" cy="304800"/>
          </a:xfrm>
          <a:prstGeom prst="line">
            <a:avLst/>
          </a:prstGeom>
          <a:noFill/>
          <a:ln w="762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dirty="0" smtClean="0"/>
              <a:t>软件开发生命周期</a:t>
            </a:r>
            <a:endParaRPr lang="zh-CN" altLang="en-US" dirty="0"/>
          </a:p>
        </p:txBody>
      </p:sp>
      <p:sp>
        <p:nvSpPr>
          <p:cNvPr id="24579"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24580" name="Oval 4"/>
          <p:cNvSpPr>
            <a:spLocks noChangeArrowheads="1"/>
          </p:cNvSpPr>
          <p:nvPr/>
        </p:nvSpPr>
        <p:spPr bwMode="auto">
          <a:xfrm>
            <a:off x="381000" y="2971800"/>
            <a:ext cx="1371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24581" name="Oval 5"/>
          <p:cNvSpPr>
            <a:spLocks noChangeArrowheads="1"/>
          </p:cNvSpPr>
          <p:nvPr/>
        </p:nvSpPr>
        <p:spPr bwMode="auto">
          <a:xfrm>
            <a:off x="1752600" y="2362200"/>
            <a:ext cx="11430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24582" name="Oval 6"/>
          <p:cNvSpPr>
            <a:spLocks noChangeArrowheads="1"/>
          </p:cNvSpPr>
          <p:nvPr/>
        </p:nvSpPr>
        <p:spPr bwMode="auto">
          <a:xfrm>
            <a:off x="2895600" y="2057400"/>
            <a:ext cx="1219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24583" name="Oval 7"/>
          <p:cNvSpPr>
            <a:spLocks noChangeArrowheads="1"/>
          </p:cNvSpPr>
          <p:nvPr/>
        </p:nvSpPr>
        <p:spPr bwMode="auto">
          <a:xfrm>
            <a:off x="5029200" y="2133600"/>
            <a:ext cx="990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24584" name="Oval 8"/>
          <p:cNvSpPr>
            <a:spLocks noChangeArrowheads="1"/>
          </p:cNvSpPr>
          <p:nvPr/>
        </p:nvSpPr>
        <p:spPr bwMode="auto">
          <a:xfrm>
            <a:off x="6172200" y="2438400"/>
            <a:ext cx="10668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24585" name="Oval 9"/>
          <p:cNvSpPr>
            <a:spLocks noChangeArrowheads="1"/>
          </p:cNvSpPr>
          <p:nvPr/>
        </p:nvSpPr>
        <p:spPr bwMode="auto">
          <a:xfrm>
            <a:off x="7924800" y="35052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24586" name="Oval 10"/>
          <p:cNvSpPr>
            <a:spLocks noChangeArrowheads="1"/>
          </p:cNvSpPr>
          <p:nvPr/>
        </p:nvSpPr>
        <p:spPr bwMode="auto">
          <a:xfrm>
            <a:off x="7391400" y="41910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24587" name="Oval 11"/>
          <p:cNvSpPr>
            <a:spLocks noChangeArrowheads="1"/>
          </p:cNvSpPr>
          <p:nvPr/>
        </p:nvSpPr>
        <p:spPr bwMode="auto">
          <a:xfrm>
            <a:off x="5791200" y="48006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24588" name="Oval 12"/>
          <p:cNvSpPr>
            <a:spLocks noChangeArrowheads="1"/>
          </p:cNvSpPr>
          <p:nvPr/>
        </p:nvSpPr>
        <p:spPr bwMode="auto">
          <a:xfrm>
            <a:off x="4876800" y="48768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24589" name="Oval 13"/>
          <p:cNvSpPr>
            <a:spLocks noChangeArrowheads="1"/>
          </p:cNvSpPr>
          <p:nvPr/>
        </p:nvSpPr>
        <p:spPr bwMode="auto">
          <a:xfrm>
            <a:off x="3505200" y="4876800"/>
            <a:ext cx="9906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24590" name="Oval 14"/>
          <p:cNvSpPr>
            <a:spLocks noChangeArrowheads="1"/>
          </p:cNvSpPr>
          <p:nvPr/>
        </p:nvSpPr>
        <p:spPr bwMode="auto">
          <a:xfrm>
            <a:off x="533400" y="39624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24591" name="Oval 15"/>
          <p:cNvSpPr>
            <a:spLocks noChangeArrowheads="1"/>
          </p:cNvSpPr>
          <p:nvPr/>
        </p:nvSpPr>
        <p:spPr bwMode="auto">
          <a:xfrm>
            <a:off x="4267200" y="20574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4592" name="Oval 16"/>
          <p:cNvSpPr>
            <a:spLocks noChangeArrowheads="1"/>
          </p:cNvSpPr>
          <p:nvPr/>
        </p:nvSpPr>
        <p:spPr bwMode="auto">
          <a:xfrm>
            <a:off x="7315200" y="27432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4593" name="Oval 17"/>
          <p:cNvSpPr>
            <a:spLocks noChangeArrowheads="1"/>
          </p:cNvSpPr>
          <p:nvPr/>
        </p:nvSpPr>
        <p:spPr bwMode="auto">
          <a:xfrm>
            <a:off x="6705600" y="45720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4594" name="Oval 18"/>
          <p:cNvSpPr>
            <a:spLocks noChangeArrowheads="1"/>
          </p:cNvSpPr>
          <p:nvPr/>
        </p:nvSpPr>
        <p:spPr bwMode="auto">
          <a:xfrm>
            <a:off x="1447800" y="44196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24595" name="Oval 19"/>
          <p:cNvSpPr>
            <a:spLocks noChangeArrowheads="1"/>
          </p:cNvSpPr>
          <p:nvPr/>
        </p:nvSpPr>
        <p:spPr bwMode="auto">
          <a:xfrm>
            <a:off x="2514600" y="4724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4596"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24597"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24598"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24599"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24600"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24601"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
        <p:nvSpPr>
          <p:cNvPr id="24602" name="Line 26"/>
          <p:cNvSpPr>
            <a:spLocks noChangeShapeType="1"/>
          </p:cNvSpPr>
          <p:nvPr/>
        </p:nvSpPr>
        <p:spPr bwMode="auto">
          <a:xfrm flipV="1">
            <a:off x="1447800" y="28956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24603" name="Line 27"/>
          <p:cNvSpPr>
            <a:spLocks noChangeShapeType="1"/>
          </p:cNvSpPr>
          <p:nvPr/>
        </p:nvSpPr>
        <p:spPr bwMode="auto">
          <a:xfrm flipV="1">
            <a:off x="2743200" y="2438400"/>
            <a:ext cx="2286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4604" name="Line 28"/>
          <p:cNvSpPr>
            <a:spLocks noChangeShapeType="1"/>
          </p:cNvSpPr>
          <p:nvPr/>
        </p:nvSpPr>
        <p:spPr bwMode="auto">
          <a:xfrm>
            <a:off x="4800600" y="2362200"/>
            <a:ext cx="3810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4605" name="Line 29"/>
          <p:cNvSpPr>
            <a:spLocks noChangeShapeType="1"/>
          </p:cNvSpPr>
          <p:nvPr/>
        </p:nvSpPr>
        <p:spPr bwMode="auto">
          <a:xfrm>
            <a:off x="4038600" y="2362200"/>
            <a:ext cx="304800" cy="0"/>
          </a:xfrm>
          <a:prstGeom prst="line">
            <a:avLst/>
          </a:prstGeom>
          <a:noFill/>
          <a:ln w="76200">
            <a:solidFill>
              <a:srgbClr val="FF0000"/>
            </a:solidFill>
            <a:round/>
            <a:headEnd/>
            <a:tailEnd type="triangle" w="med" len="med"/>
          </a:ln>
          <a:effectLst/>
        </p:spPr>
        <p:txBody>
          <a:bodyPr/>
          <a:lstStyle/>
          <a:p>
            <a:endParaRPr lang="zh-CN" altLang="en-US"/>
          </a:p>
        </p:txBody>
      </p:sp>
      <p:sp>
        <p:nvSpPr>
          <p:cNvPr id="24606" name="Line 30"/>
          <p:cNvSpPr>
            <a:spLocks noChangeShapeType="1"/>
          </p:cNvSpPr>
          <p:nvPr/>
        </p:nvSpPr>
        <p:spPr bwMode="auto">
          <a:xfrm>
            <a:off x="6019800" y="2438400"/>
            <a:ext cx="304800" cy="152400"/>
          </a:xfrm>
          <a:prstGeom prst="line">
            <a:avLst/>
          </a:prstGeom>
          <a:noFill/>
          <a:ln w="76200">
            <a:solidFill>
              <a:srgbClr val="FF0000"/>
            </a:solidFill>
            <a:round/>
            <a:headEnd/>
            <a:tailEnd type="triangle" w="med" len="med"/>
          </a:ln>
          <a:effectLst/>
        </p:spPr>
        <p:txBody>
          <a:bodyPr/>
          <a:lstStyle/>
          <a:p>
            <a:endParaRPr lang="zh-CN" altLang="en-US"/>
          </a:p>
        </p:txBody>
      </p:sp>
      <p:sp>
        <p:nvSpPr>
          <p:cNvPr id="24607" name="Line 31"/>
          <p:cNvSpPr>
            <a:spLocks noChangeShapeType="1"/>
          </p:cNvSpPr>
          <p:nvPr/>
        </p:nvSpPr>
        <p:spPr bwMode="auto">
          <a:xfrm>
            <a:off x="7162800" y="2667000"/>
            <a:ext cx="304800" cy="304800"/>
          </a:xfrm>
          <a:prstGeom prst="line">
            <a:avLst/>
          </a:prstGeom>
          <a:noFill/>
          <a:ln w="76200">
            <a:solidFill>
              <a:srgbClr val="FF0000"/>
            </a:solidFill>
            <a:round/>
            <a:headEnd/>
            <a:tailEnd type="triangle" w="med" len="med"/>
          </a:ln>
          <a:effectLst/>
        </p:spPr>
        <p:txBody>
          <a:bodyPr/>
          <a:lstStyle/>
          <a:p>
            <a:endParaRPr lang="zh-CN" altLang="en-US"/>
          </a:p>
        </p:txBody>
      </p:sp>
      <p:sp>
        <p:nvSpPr>
          <p:cNvPr id="24608" name="Line 32"/>
          <p:cNvSpPr>
            <a:spLocks noChangeShapeType="1"/>
          </p:cNvSpPr>
          <p:nvPr/>
        </p:nvSpPr>
        <p:spPr bwMode="auto">
          <a:xfrm>
            <a:off x="7848600" y="3200400"/>
            <a:ext cx="533400" cy="381000"/>
          </a:xfrm>
          <a:prstGeom prst="line">
            <a:avLst/>
          </a:prstGeom>
          <a:noFill/>
          <a:ln w="76200">
            <a:solidFill>
              <a:srgbClr val="FF0000"/>
            </a:solidFill>
            <a:round/>
            <a:headEnd/>
            <a:tailEnd type="triangle" w="med" len="med"/>
          </a:ln>
          <a:effectLst/>
        </p:spPr>
        <p:txBody>
          <a:bodyPr/>
          <a:lstStyle/>
          <a:p>
            <a:endParaRPr lang="zh-CN" altLang="en-US"/>
          </a:p>
        </p:txBody>
      </p:sp>
      <p:sp>
        <p:nvSpPr>
          <p:cNvPr id="24609" name="Line 33"/>
          <p:cNvSpPr>
            <a:spLocks noChangeShapeType="1"/>
          </p:cNvSpPr>
          <p:nvPr/>
        </p:nvSpPr>
        <p:spPr bwMode="auto">
          <a:xfrm flipH="1">
            <a:off x="8382000" y="4038600"/>
            <a:ext cx="76200" cy="304800"/>
          </a:xfrm>
          <a:prstGeom prst="line">
            <a:avLst/>
          </a:prstGeom>
          <a:noFill/>
          <a:ln w="76200">
            <a:solidFill>
              <a:srgbClr val="FF0000"/>
            </a:solidFill>
            <a:round/>
            <a:headEnd/>
            <a:tailEnd type="triangle" w="med" len="med"/>
          </a:ln>
          <a:effectLst/>
        </p:spPr>
        <p:txBody>
          <a:bodyPr/>
          <a:lstStyle/>
          <a:p>
            <a:endParaRPr lang="zh-CN" altLang="en-US"/>
          </a:p>
        </p:txBody>
      </p:sp>
      <p:sp>
        <p:nvSpPr>
          <p:cNvPr id="24610" name="Line 34"/>
          <p:cNvSpPr>
            <a:spLocks noChangeShapeType="1"/>
          </p:cNvSpPr>
          <p:nvPr/>
        </p:nvSpPr>
        <p:spPr bwMode="auto">
          <a:xfrm flipH="1">
            <a:off x="7315200" y="4724400"/>
            <a:ext cx="381000" cy="228600"/>
          </a:xfrm>
          <a:prstGeom prst="line">
            <a:avLst/>
          </a:prstGeom>
          <a:noFill/>
          <a:ln w="762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dirty="0" smtClean="0"/>
              <a:t>软件开发生命周期</a:t>
            </a:r>
            <a:endParaRPr lang="zh-CN" altLang="en-US" dirty="0"/>
          </a:p>
        </p:txBody>
      </p:sp>
      <p:sp>
        <p:nvSpPr>
          <p:cNvPr id="25603"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25604" name="Oval 4"/>
          <p:cNvSpPr>
            <a:spLocks noChangeArrowheads="1"/>
          </p:cNvSpPr>
          <p:nvPr/>
        </p:nvSpPr>
        <p:spPr bwMode="auto">
          <a:xfrm>
            <a:off x="381000" y="2971800"/>
            <a:ext cx="1371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25605" name="Oval 5"/>
          <p:cNvSpPr>
            <a:spLocks noChangeArrowheads="1"/>
          </p:cNvSpPr>
          <p:nvPr/>
        </p:nvSpPr>
        <p:spPr bwMode="auto">
          <a:xfrm>
            <a:off x="1752600" y="2362200"/>
            <a:ext cx="11430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25606" name="Oval 6"/>
          <p:cNvSpPr>
            <a:spLocks noChangeArrowheads="1"/>
          </p:cNvSpPr>
          <p:nvPr/>
        </p:nvSpPr>
        <p:spPr bwMode="auto">
          <a:xfrm>
            <a:off x="2895600" y="2057400"/>
            <a:ext cx="1219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25607" name="Oval 7"/>
          <p:cNvSpPr>
            <a:spLocks noChangeArrowheads="1"/>
          </p:cNvSpPr>
          <p:nvPr/>
        </p:nvSpPr>
        <p:spPr bwMode="auto">
          <a:xfrm>
            <a:off x="5029200" y="2133600"/>
            <a:ext cx="990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25608" name="Oval 8"/>
          <p:cNvSpPr>
            <a:spLocks noChangeArrowheads="1"/>
          </p:cNvSpPr>
          <p:nvPr/>
        </p:nvSpPr>
        <p:spPr bwMode="auto">
          <a:xfrm>
            <a:off x="6172200" y="2438400"/>
            <a:ext cx="10668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25609" name="Oval 9"/>
          <p:cNvSpPr>
            <a:spLocks noChangeArrowheads="1"/>
          </p:cNvSpPr>
          <p:nvPr/>
        </p:nvSpPr>
        <p:spPr bwMode="auto">
          <a:xfrm>
            <a:off x="7924800" y="35052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25610" name="Oval 10"/>
          <p:cNvSpPr>
            <a:spLocks noChangeArrowheads="1"/>
          </p:cNvSpPr>
          <p:nvPr/>
        </p:nvSpPr>
        <p:spPr bwMode="auto">
          <a:xfrm>
            <a:off x="7391400" y="41910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25611" name="Oval 11"/>
          <p:cNvSpPr>
            <a:spLocks noChangeArrowheads="1"/>
          </p:cNvSpPr>
          <p:nvPr/>
        </p:nvSpPr>
        <p:spPr bwMode="auto">
          <a:xfrm>
            <a:off x="5791200" y="4800600"/>
            <a:ext cx="838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25612" name="Oval 12"/>
          <p:cNvSpPr>
            <a:spLocks noChangeArrowheads="1"/>
          </p:cNvSpPr>
          <p:nvPr/>
        </p:nvSpPr>
        <p:spPr bwMode="auto">
          <a:xfrm>
            <a:off x="4876800" y="4876800"/>
            <a:ext cx="8382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25613" name="Oval 13"/>
          <p:cNvSpPr>
            <a:spLocks noChangeArrowheads="1"/>
          </p:cNvSpPr>
          <p:nvPr/>
        </p:nvSpPr>
        <p:spPr bwMode="auto">
          <a:xfrm>
            <a:off x="3505200" y="4876800"/>
            <a:ext cx="9906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25614" name="Oval 14"/>
          <p:cNvSpPr>
            <a:spLocks noChangeArrowheads="1"/>
          </p:cNvSpPr>
          <p:nvPr/>
        </p:nvSpPr>
        <p:spPr bwMode="auto">
          <a:xfrm>
            <a:off x="533400" y="39624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25615" name="Oval 15"/>
          <p:cNvSpPr>
            <a:spLocks noChangeArrowheads="1"/>
          </p:cNvSpPr>
          <p:nvPr/>
        </p:nvSpPr>
        <p:spPr bwMode="auto">
          <a:xfrm>
            <a:off x="4267200" y="20574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5616" name="Oval 16"/>
          <p:cNvSpPr>
            <a:spLocks noChangeArrowheads="1"/>
          </p:cNvSpPr>
          <p:nvPr/>
        </p:nvSpPr>
        <p:spPr bwMode="auto">
          <a:xfrm>
            <a:off x="7315200" y="27432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5617" name="Oval 17"/>
          <p:cNvSpPr>
            <a:spLocks noChangeArrowheads="1"/>
          </p:cNvSpPr>
          <p:nvPr/>
        </p:nvSpPr>
        <p:spPr bwMode="auto">
          <a:xfrm>
            <a:off x="6705600" y="45720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5618" name="Oval 18"/>
          <p:cNvSpPr>
            <a:spLocks noChangeArrowheads="1"/>
          </p:cNvSpPr>
          <p:nvPr/>
        </p:nvSpPr>
        <p:spPr bwMode="auto">
          <a:xfrm>
            <a:off x="1447800" y="44196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25619" name="Oval 19"/>
          <p:cNvSpPr>
            <a:spLocks noChangeArrowheads="1"/>
          </p:cNvSpPr>
          <p:nvPr/>
        </p:nvSpPr>
        <p:spPr bwMode="auto">
          <a:xfrm>
            <a:off x="2514600" y="4724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5620"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25621"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25622"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25623"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25624"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25625"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
        <p:nvSpPr>
          <p:cNvPr id="25626" name="Line 26"/>
          <p:cNvSpPr>
            <a:spLocks noChangeShapeType="1"/>
          </p:cNvSpPr>
          <p:nvPr/>
        </p:nvSpPr>
        <p:spPr bwMode="auto">
          <a:xfrm flipV="1">
            <a:off x="1447800" y="28956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25627" name="Line 27"/>
          <p:cNvSpPr>
            <a:spLocks noChangeShapeType="1"/>
          </p:cNvSpPr>
          <p:nvPr/>
        </p:nvSpPr>
        <p:spPr bwMode="auto">
          <a:xfrm flipV="1">
            <a:off x="2743200" y="2438400"/>
            <a:ext cx="2286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5628" name="Line 28"/>
          <p:cNvSpPr>
            <a:spLocks noChangeShapeType="1"/>
          </p:cNvSpPr>
          <p:nvPr/>
        </p:nvSpPr>
        <p:spPr bwMode="auto">
          <a:xfrm>
            <a:off x="4800600" y="2362200"/>
            <a:ext cx="3810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5629" name="Line 29"/>
          <p:cNvSpPr>
            <a:spLocks noChangeShapeType="1"/>
          </p:cNvSpPr>
          <p:nvPr/>
        </p:nvSpPr>
        <p:spPr bwMode="auto">
          <a:xfrm>
            <a:off x="4038600" y="2362200"/>
            <a:ext cx="304800" cy="0"/>
          </a:xfrm>
          <a:prstGeom prst="line">
            <a:avLst/>
          </a:prstGeom>
          <a:noFill/>
          <a:ln w="76200">
            <a:solidFill>
              <a:srgbClr val="FF0000"/>
            </a:solidFill>
            <a:round/>
            <a:headEnd/>
            <a:tailEnd type="triangle" w="med" len="med"/>
          </a:ln>
          <a:effectLst/>
        </p:spPr>
        <p:txBody>
          <a:bodyPr/>
          <a:lstStyle/>
          <a:p>
            <a:endParaRPr lang="zh-CN" altLang="en-US"/>
          </a:p>
        </p:txBody>
      </p:sp>
      <p:sp>
        <p:nvSpPr>
          <p:cNvPr id="25630" name="Line 30"/>
          <p:cNvSpPr>
            <a:spLocks noChangeShapeType="1"/>
          </p:cNvSpPr>
          <p:nvPr/>
        </p:nvSpPr>
        <p:spPr bwMode="auto">
          <a:xfrm>
            <a:off x="6019800" y="2438400"/>
            <a:ext cx="304800" cy="152400"/>
          </a:xfrm>
          <a:prstGeom prst="line">
            <a:avLst/>
          </a:prstGeom>
          <a:noFill/>
          <a:ln w="76200">
            <a:solidFill>
              <a:srgbClr val="FF0000"/>
            </a:solidFill>
            <a:round/>
            <a:headEnd/>
            <a:tailEnd type="triangle" w="med" len="med"/>
          </a:ln>
          <a:effectLst/>
        </p:spPr>
        <p:txBody>
          <a:bodyPr/>
          <a:lstStyle/>
          <a:p>
            <a:endParaRPr lang="zh-CN" altLang="en-US"/>
          </a:p>
        </p:txBody>
      </p:sp>
      <p:sp>
        <p:nvSpPr>
          <p:cNvPr id="25631" name="Line 31"/>
          <p:cNvSpPr>
            <a:spLocks noChangeShapeType="1"/>
          </p:cNvSpPr>
          <p:nvPr/>
        </p:nvSpPr>
        <p:spPr bwMode="auto">
          <a:xfrm>
            <a:off x="7162800" y="2667000"/>
            <a:ext cx="304800" cy="304800"/>
          </a:xfrm>
          <a:prstGeom prst="line">
            <a:avLst/>
          </a:prstGeom>
          <a:noFill/>
          <a:ln w="76200">
            <a:solidFill>
              <a:srgbClr val="FF0000"/>
            </a:solidFill>
            <a:round/>
            <a:headEnd/>
            <a:tailEnd type="triangle" w="med" len="med"/>
          </a:ln>
          <a:effectLst/>
        </p:spPr>
        <p:txBody>
          <a:bodyPr/>
          <a:lstStyle/>
          <a:p>
            <a:endParaRPr lang="zh-CN" altLang="en-US"/>
          </a:p>
        </p:txBody>
      </p:sp>
      <p:sp>
        <p:nvSpPr>
          <p:cNvPr id="25632" name="Line 32"/>
          <p:cNvSpPr>
            <a:spLocks noChangeShapeType="1"/>
          </p:cNvSpPr>
          <p:nvPr/>
        </p:nvSpPr>
        <p:spPr bwMode="auto">
          <a:xfrm>
            <a:off x="7848600" y="3200400"/>
            <a:ext cx="533400" cy="381000"/>
          </a:xfrm>
          <a:prstGeom prst="line">
            <a:avLst/>
          </a:prstGeom>
          <a:noFill/>
          <a:ln w="76200">
            <a:solidFill>
              <a:srgbClr val="FF0000"/>
            </a:solidFill>
            <a:round/>
            <a:headEnd/>
            <a:tailEnd type="triangle" w="med" len="med"/>
          </a:ln>
          <a:effectLst/>
        </p:spPr>
        <p:txBody>
          <a:bodyPr/>
          <a:lstStyle/>
          <a:p>
            <a:endParaRPr lang="zh-CN" altLang="en-US"/>
          </a:p>
        </p:txBody>
      </p:sp>
      <p:sp>
        <p:nvSpPr>
          <p:cNvPr id="25633" name="Line 33"/>
          <p:cNvSpPr>
            <a:spLocks noChangeShapeType="1"/>
          </p:cNvSpPr>
          <p:nvPr/>
        </p:nvSpPr>
        <p:spPr bwMode="auto">
          <a:xfrm flipH="1">
            <a:off x="8382000" y="4038600"/>
            <a:ext cx="76200" cy="304800"/>
          </a:xfrm>
          <a:prstGeom prst="line">
            <a:avLst/>
          </a:prstGeom>
          <a:noFill/>
          <a:ln w="76200">
            <a:solidFill>
              <a:srgbClr val="FF0000"/>
            </a:solidFill>
            <a:round/>
            <a:headEnd/>
            <a:tailEnd type="triangle" w="med" len="med"/>
          </a:ln>
          <a:effectLst/>
        </p:spPr>
        <p:txBody>
          <a:bodyPr/>
          <a:lstStyle/>
          <a:p>
            <a:endParaRPr lang="zh-CN" altLang="en-US"/>
          </a:p>
        </p:txBody>
      </p:sp>
      <p:sp>
        <p:nvSpPr>
          <p:cNvPr id="25634" name="Line 34"/>
          <p:cNvSpPr>
            <a:spLocks noChangeShapeType="1"/>
          </p:cNvSpPr>
          <p:nvPr/>
        </p:nvSpPr>
        <p:spPr bwMode="auto">
          <a:xfrm flipH="1">
            <a:off x="7315200" y="47244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25635" name="Line 35"/>
          <p:cNvSpPr>
            <a:spLocks noChangeShapeType="1"/>
          </p:cNvSpPr>
          <p:nvPr/>
        </p:nvSpPr>
        <p:spPr bwMode="auto">
          <a:xfrm flipH="1">
            <a:off x="6553200" y="5181600"/>
            <a:ext cx="304800" cy="76200"/>
          </a:xfrm>
          <a:prstGeom prst="line">
            <a:avLst/>
          </a:prstGeom>
          <a:noFill/>
          <a:ln w="762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065213" y="1497013"/>
            <a:ext cx="7920037" cy="4184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533400" indent="185738"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05000"/>
              </a:lnSpc>
              <a:spcBef>
                <a:spcPct val="50000"/>
              </a:spcBef>
            </a:pPr>
            <a:endParaRPr lang="zh-CN" altLang="en-US" sz="2800" b="1">
              <a:latin typeface="楷体_GB2312" pitchFamily="49" charset="-122"/>
              <a:ea typeface="楷体_GB2312" pitchFamily="49" charset="-122"/>
              <a:cs typeface="Times New Roman" panose="02020603050405020304" pitchFamily="18" charset="0"/>
            </a:endParaRPr>
          </a:p>
          <a:p>
            <a:pPr algn="l" eaLnBrk="1" hangingPunct="1">
              <a:lnSpc>
                <a:spcPct val="105000"/>
              </a:lnSpc>
              <a:spcBef>
                <a:spcPct val="50000"/>
              </a:spcBef>
            </a:pPr>
            <a:r>
              <a:rPr lang="zh-CN" altLang="en-US" sz="2800" b="1">
                <a:latin typeface="楷体_GB2312" pitchFamily="49" charset="-122"/>
                <a:ea typeface="楷体_GB2312" pitchFamily="49" charset="-122"/>
                <a:cs typeface="Times New Roman" panose="02020603050405020304" pitchFamily="18" charset="0"/>
              </a:rPr>
              <a:t>    </a:t>
            </a:r>
            <a:r>
              <a:rPr lang="zh-CN" altLang="en-US" b="1">
                <a:latin typeface="楷体_GB2312" pitchFamily="49" charset="-122"/>
                <a:ea typeface="楷体_GB2312" pitchFamily="49" charset="-122"/>
                <a:cs typeface="Times New Roman" panose="02020603050405020304" pitchFamily="18" charset="0"/>
              </a:rPr>
              <a:t>开发费用少，容易开发出适合本单位需要的系统，方便维护和扩展，有利于培养自己的系统开发人员。 </a:t>
            </a:r>
          </a:p>
          <a:p>
            <a:pPr algn="l" eaLnBrk="1" hangingPunct="1"/>
            <a:endParaRPr lang="zh-CN" altLang="en-US" b="1">
              <a:latin typeface="楷体_GB2312" pitchFamily="49" charset="-122"/>
              <a:ea typeface="楷体_GB2312" pitchFamily="49" charset="-122"/>
              <a:cs typeface="Times New Roman" panose="02020603050405020304" pitchFamily="18" charset="0"/>
            </a:endParaRPr>
          </a:p>
          <a:p>
            <a:pPr lvl="1" algn="l" eaLnBrk="1" hangingPunct="1"/>
            <a:r>
              <a:rPr lang="zh-CN" altLang="en-US" b="1">
                <a:latin typeface="楷体_GB2312" pitchFamily="49" charset="-122"/>
                <a:ea typeface="楷体_GB2312" pitchFamily="49" charset="-122"/>
                <a:cs typeface="Times New Roman" panose="02020603050405020304" pitchFamily="18" charset="0"/>
              </a:rPr>
              <a:t>   由于不是专业开发队伍，容易受业务工作的限制，系统整体优化不够，开发水平较低。同时开发人员一般都是临时从所属个单位抽调出来进行</a:t>
            </a:r>
            <a:r>
              <a:rPr lang="en-US" altLang="zh-CN" b="1">
                <a:latin typeface="楷体_GB2312" pitchFamily="49" charset="-122"/>
                <a:ea typeface="楷体_GB2312" pitchFamily="49" charset="-122"/>
                <a:cs typeface="Times New Roman" panose="02020603050405020304" pitchFamily="18" charset="0"/>
              </a:rPr>
              <a:t>MIS</a:t>
            </a:r>
            <a:r>
              <a:rPr lang="zh-CN" altLang="en-US" b="1">
                <a:latin typeface="楷体_GB2312" pitchFamily="49" charset="-122"/>
                <a:ea typeface="楷体_GB2312" pitchFamily="49" charset="-122"/>
                <a:cs typeface="Times New Roman" panose="02020603050405020304" pitchFamily="18" charset="0"/>
              </a:rPr>
              <a:t>的开发工作，他们都有自己的工作，精力有限，这样就会造成系统开发时间长，开发人员调动后，系统维护工作没有保障的情况。</a:t>
            </a:r>
          </a:p>
        </p:txBody>
      </p:sp>
      <p:grpSp>
        <p:nvGrpSpPr>
          <p:cNvPr id="7171" name="组合 36"/>
          <p:cNvGrpSpPr>
            <a:grpSpLocks/>
          </p:cNvGrpSpPr>
          <p:nvPr/>
        </p:nvGrpSpPr>
        <p:grpSpPr bwMode="auto">
          <a:xfrm>
            <a:off x="323850" y="1700213"/>
            <a:ext cx="1512888" cy="720725"/>
            <a:chOff x="763578" y="1772817"/>
            <a:chExt cx="2800310" cy="2088231"/>
          </a:xfrm>
        </p:grpSpPr>
        <p:grpSp>
          <p:nvGrpSpPr>
            <p:cNvPr id="7178" name="组合 11"/>
            <p:cNvGrpSpPr>
              <a:grpSpLocks/>
            </p:cNvGrpSpPr>
            <p:nvPr/>
          </p:nvGrpSpPr>
          <p:grpSpPr bwMode="auto">
            <a:xfrm>
              <a:off x="763578" y="1772817"/>
              <a:ext cx="2800310" cy="2088231"/>
              <a:chOff x="956102" y="1844825"/>
              <a:chExt cx="2800310" cy="2160239"/>
            </a:xfrm>
          </p:grpSpPr>
          <p:sp>
            <p:nvSpPr>
              <p:cNvPr id="2" name="椭圆形标注 64"/>
              <p:cNvSpPr/>
              <p:nvPr/>
            </p:nvSpPr>
            <p:spPr>
              <a:xfrm>
                <a:off x="956102" y="1844825"/>
                <a:ext cx="2800310" cy="2160239"/>
              </a:xfrm>
              <a:prstGeom prst="wedgeEllipseCallout">
                <a:avLst>
                  <a:gd name="adj1" fmla="val -36207"/>
                  <a:gd name="adj2" fmla="val 58514"/>
                </a:avLst>
              </a:prstGeom>
              <a:solidFill>
                <a:schemeClr val="bg1"/>
              </a:solidFill>
              <a:ln w="3175">
                <a:solidFill>
                  <a:schemeClr val="bg1">
                    <a:lumMod val="7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800"/>
              </a:p>
            </p:txBody>
          </p:sp>
          <p:sp>
            <p:nvSpPr>
              <p:cNvPr id="3" name="椭圆形标注 65"/>
              <p:cNvSpPr/>
              <p:nvPr/>
            </p:nvSpPr>
            <p:spPr>
              <a:xfrm>
                <a:off x="1044254" y="1916197"/>
                <a:ext cx="2591682" cy="1998459"/>
              </a:xfrm>
              <a:prstGeom prst="wedgeEllipseCallout">
                <a:avLst>
                  <a:gd name="adj1" fmla="val -36207"/>
                  <a:gd name="adj2" fmla="val 58514"/>
                </a:avLst>
              </a:prstGeom>
              <a:solidFill>
                <a:schemeClr val="bg1"/>
              </a:solidFill>
              <a:ln w="317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800" dirty="0"/>
              </a:p>
            </p:txBody>
          </p:sp>
        </p:grpSp>
        <p:sp>
          <p:nvSpPr>
            <p:cNvPr id="7179" name="TextBox 63"/>
            <p:cNvSpPr txBox="1">
              <a:spLocks noChangeArrowheads="1"/>
            </p:cNvSpPr>
            <p:nvPr/>
          </p:nvSpPr>
          <p:spPr bwMode="auto">
            <a:xfrm>
              <a:off x="1360077" y="2352370"/>
              <a:ext cx="2089212" cy="13246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b="1">
                  <a:solidFill>
                    <a:srgbClr val="FF00FF"/>
                  </a:solidFill>
                </a:rPr>
                <a:t>优点：</a:t>
              </a:r>
            </a:p>
          </p:txBody>
        </p:sp>
      </p:grpSp>
      <p:grpSp>
        <p:nvGrpSpPr>
          <p:cNvPr id="7172" name="组合 36"/>
          <p:cNvGrpSpPr>
            <a:grpSpLocks/>
          </p:cNvGrpSpPr>
          <p:nvPr/>
        </p:nvGrpSpPr>
        <p:grpSpPr bwMode="auto">
          <a:xfrm>
            <a:off x="179388" y="3141663"/>
            <a:ext cx="1512887" cy="792162"/>
            <a:chOff x="763578" y="1772817"/>
            <a:chExt cx="2800310" cy="2088231"/>
          </a:xfrm>
        </p:grpSpPr>
        <p:grpSp>
          <p:nvGrpSpPr>
            <p:cNvPr id="7174" name="组合 11"/>
            <p:cNvGrpSpPr>
              <a:grpSpLocks/>
            </p:cNvGrpSpPr>
            <p:nvPr/>
          </p:nvGrpSpPr>
          <p:grpSpPr bwMode="auto">
            <a:xfrm>
              <a:off x="763578" y="1772817"/>
              <a:ext cx="2800310" cy="2088231"/>
              <a:chOff x="956102" y="1844825"/>
              <a:chExt cx="2800310" cy="2160239"/>
            </a:xfrm>
          </p:grpSpPr>
          <p:sp>
            <p:nvSpPr>
              <p:cNvPr id="65" name="椭圆形标注 64"/>
              <p:cNvSpPr/>
              <p:nvPr/>
            </p:nvSpPr>
            <p:spPr>
              <a:xfrm>
                <a:off x="956102" y="1844825"/>
                <a:ext cx="2800310" cy="2160239"/>
              </a:xfrm>
              <a:prstGeom prst="wedgeEllipseCallout">
                <a:avLst>
                  <a:gd name="adj1" fmla="val -36207"/>
                  <a:gd name="adj2" fmla="val 58514"/>
                </a:avLst>
              </a:prstGeom>
              <a:solidFill>
                <a:schemeClr val="bg1"/>
              </a:solidFill>
              <a:ln w="3175">
                <a:solidFill>
                  <a:schemeClr val="bg1">
                    <a:lumMod val="75000"/>
                  </a:schemeClr>
                </a:solidFill>
              </a:ln>
              <a:effectLst>
                <a:outerShdw blurRad="2032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800"/>
              </a:p>
            </p:txBody>
          </p:sp>
          <p:sp>
            <p:nvSpPr>
              <p:cNvPr id="66" name="椭圆形标注 65"/>
              <p:cNvSpPr/>
              <p:nvPr/>
            </p:nvSpPr>
            <p:spPr>
              <a:xfrm>
                <a:off x="1044254" y="1914091"/>
                <a:ext cx="2591683" cy="2004390"/>
              </a:xfrm>
              <a:prstGeom prst="wedgeEllipseCallout">
                <a:avLst>
                  <a:gd name="adj1" fmla="val -36207"/>
                  <a:gd name="adj2" fmla="val 58514"/>
                </a:avLst>
              </a:prstGeom>
              <a:solidFill>
                <a:schemeClr val="bg1"/>
              </a:solidFill>
              <a:ln w="3175">
                <a:solidFill>
                  <a:schemeClr val="bg1">
                    <a:lumMod val="75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800" dirty="0"/>
              </a:p>
            </p:txBody>
          </p:sp>
        </p:grpSp>
        <p:sp>
          <p:nvSpPr>
            <p:cNvPr id="7175" name="TextBox 63"/>
            <p:cNvSpPr txBox="1">
              <a:spLocks noChangeArrowheads="1"/>
            </p:cNvSpPr>
            <p:nvPr/>
          </p:nvSpPr>
          <p:spPr bwMode="auto">
            <a:xfrm>
              <a:off x="1360077" y="2350324"/>
              <a:ext cx="2089212" cy="1205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b="1">
                  <a:solidFill>
                    <a:srgbClr val="FF00FF"/>
                  </a:solidFill>
                </a:rPr>
                <a:t>缺点：</a:t>
              </a:r>
            </a:p>
          </p:txBody>
        </p:sp>
      </p:grpSp>
    </p:spTree>
    <p:extLst>
      <p:ext uri="{BB962C8B-B14F-4D97-AF65-F5344CB8AC3E}">
        <p14:creationId xmlns="" xmlns:p14="http://schemas.microsoft.com/office/powerpoint/2010/main" val="15782954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zh-CN" altLang="en-US" dirty="0" smtClean="0"/>
              <a:t>软件开发生命周期</a:t>
            </a:r>
            <a:endParaRPr lang="zh-CN" altLang="en-US" dirty="0"/>
          </a:p>
        </p:txBody>
      </p:sp>
      <p:sp>
        <p:nvSpPr>
          <p:cNvPr id="26627"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26628" name="Oval 4"/>
          <p:cNvSpPr>
            <a:spLocks noChangeArrowheads="1"/>
          </p:cNvSpPr>
          <p:nvPr/>
        </p:nvSpPr>
        <p:spPr bwMode="auto">
          <a:xfrm>
            <a:off x="381000" y="2971800"/>
            <a:ext cx="1371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26629" name="Oval 5"/>
          <p:cNvSpPr>
            <a:spLocks noChangeArrowheads="1"/>
          </p:cNvSpPr>
          <p:nvPr/>
        </p:nvSpPr>
        <p:spPr bwMode="auto">
          <a:xfrm>
            <a:off x="1752600" y="2362200"/>
            <a:ext cx="11430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26630" name="Oval 6"/>
          <p:cNvSpPr>
            <a:spLocks noChangeArrowheads="1"/>
          </p:cNvSpPr>
          <p:nvPr/>
        </p:nvSpPr>
        <p:spPr bwMode="auto">
          <a:xfrm>
            <a:off x="2895600" y="2057400"/>
            <a:ext cx="1219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26631" name="Oval 7"/>
          <p:cNvSpPr>
            <a:spLocks noChangeArrowheads="1"/>
          </p:cNvSpPr>
          <p:nvPr/>
        </p:nvSpPr>
        <p:spPr bwMode="auto">
          <a:xfrm>
            <a:off x="5029200" y="2133600"/>
            <a:ext cx="990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26632" name="Oval 8"/>
          <p:cNvSpPr>
            <a:spLocks noChangeArrowheads="1"/>
          </p:cNvSpPr>
          <p:nvPr/>
        </p:nvSpPr>
        <p:spPr bwMode="auto">
          <a:xfrm>
            <a:off x="6172200" y="2438400"/>
            <a:ext cx="10668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26633" name="Oval 9"/>
          <p:cNvSpPr>
            <a:spLocks noChangeArrowheads="1"/>
          </p:cNvSpPr>
          <p:nvPr/>
        </p:nvSpPr>
        <p:spPr bwMode="auto">
          <a:xfrm>
            <a:off x="7924800" y="35052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26634" name="Oval 10"/>
          <p:cNvSpPr>
            <a:spLocks noChangeArrowheads="1"/>
          </p:cNvSpPr>
          <p:nvPr/>
        </p:nvSpPr>
        <p:spPr bwMode="auto">
          <a:xfrm>
            <a:off x="7391400" y="41910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26635" name="Oval 11"/>
          <p:cNvSpPr>
            <a:spLocks noChangeArrowheads="1"/>
          </p:cNvSpPr>
          <p:nvPr/>
        </p:nvSpPr>
        <p:spPr bwMode="auto">
          <a:xfrm>
            <a:off x="5791200" y="4800600"/>
            <a:ext cx="838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26636" name="Oval 12"/>
          <p:cNvSpPr>
            <a:spLocks noChangeArrowheads="1"/>
          </p:cNvSpPr>
          <p:nvPr/>
        </p:nvSpPr>
        <p:spPr bwMode="auto">
          <a:xfrm>
            <a:off x="4724400" y="4876800"/>
            <a:ext cx="838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26637" name="Oval 13"/>
          <p:cNvSpPr>
            <a:spLocks noChangeArrowheads="1"/>
          </p:cNvSpPr>
          <p:nvPr/>
        </p:nvSpPr>
        <p:spPr bwMode="auto">
          <a:xfrm>
            <a:off x="3505200" y="4876800"/>
            <a:ext cx="990600" cy="762000"/>
          </a:xfrm>
          <a:prstGeom prst="ellipse">
            <a:avLst/>
          </a:prstGeom>
          <a:solidFill>
            <a:srgbClr val="006666"/>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26638" name="Oval 14"/>
          <p:cNvSpPr>
            <a:spLocks noChangeArrowheads="1"/>
          </p:cNvSpPr>
          <p:nvPr/>
        </p:nvSpPr>
        <p:spPr bwMode="auto">
          <a:xfrm>
            <a:off x="533400" y="39624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26639" name="Oval 15"/>
          <p:cNvSpPr>
            <a:spLocks noChangeArrowheads="1"/>
          </p:cNvSpPr>
          <p:nvPr/>
        </p:nvSpPr>
        <p:spPr bwMode="auto">
          <a:xfrm>
            <a:off x="4267200" y="20574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6640" name="Oval 16"/>
          <p:cNvSpPr>
            <a:spLocks noChangeArrowheads="1"/>
          </p:cNvSpPr>
          <p:nvPr/>
        </p:nvSpPr>
        <p:spPr bwMode="auto">
          <a:xfrm>
            <a:off x="7315200" y="27432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6641" name="Oval 17"/>
          <p:cNvSpPr>
            <a:spLocks noChangeArrowheads="1"/>
          </p:cNvSpPr>
          <p:nvPr/>
        </p:nvSpPr>
        <p:spPr bwMode="auto">
          <a:xfrm>
            <a:off x="6705600" y="45720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6642" name="Oval 18"/>
          <p:cNvSpPr>
            <a:spLocks noChangeArrowheads="1"/>
          </p:cNvSpPr>
          <p:nvPr/>
        </p:nvSpPr>
        <p:spPr bwMode="auto">
          <a:xfrm>
            <a:off x="1447800" y="44196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26643" name="Oval 19"/>
          <p:cNvSpPr>
            <a:spLocks noChangeArrowheads="1"/>
          </p:cNvSpPr>
          <p:nvPr/>
        </p:nvSpPr>
        <p:spPr bwMode="auto">
          <a:xfrm>
            <a:off x="2514600" y="4724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6644"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26645"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26646"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26647"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26648"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26649"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
        <p:nvSpPr>
          <p:cNvPr id="26650" name="Line 26"/>
          <p:cNvSpPr>
            <a:spLocks noChangeShapeType="1"/>
          </p:cNvSpPr>
          <p:nvPr/>
        </p:nvSpPr>
        <p:spPr bwMode="auto">
          <a:xfrm flipV="1">
            <a:off x="1447800" y="28956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26651" name="Line 27"/>
          <p:cNvSpPr>
            <a:spLocks noChangeShapeType="1"/>
          </p:cNvSpPr>
          <p:nvPr/>
        </p:nvSpPr>
        <p:spPr bwMode="auto">
          <a:xfrm flipV="1">
            <a:off x="2743200" y="2438400"/>
            <a:ext cx="2286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6652" name="Line 28"/>
          <p:cNvSpPr>
            <a:spLocks noChangeShapeType="1"/>
          </p:cNvSpPr>
          <p:nvPr/>
        </p:nvSpPr>
        <p:spPr bwMode="auto">
          <a:xfrm>
            <a:off x="4800600" y="2362200"/>
            <a:ext cx="3810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6653" name="Line 29"/>
          <p:cNvSpPr>
            <a:spLocks noChangeShapeType="1"/>
          </p:cNvSpPr>
          <p:nvPr/>
        </p:nvSpPr>
        <p:spPr bwMode="auto">
          <a:xfrm>
            <a:off x="4038600" y="2362200"/>
            <a:ext cx="304800" cy="0"/>
          </a:xfrm>
          <a:prstGeom prst="line">
            <a:avLst/>
          </a:prstGeom>
          <a:noFill/>
          <a:ln w="76200">
            <a:solidFill>
              <a:srgbClr val="FF0000"/>
            </a:solidFill>
            <a:round/>
            <a:headEnd/>
            <a:tailEnd type="triangle" w="med" len="med"/>
          </a:ln>
          <a:effectLst/>
        </p:spPr>
        <p:txBody>
          <a:bodyPr/>
          <a:lstStyle/>
          <a:p>
            <a:endParaRPr lang="zh-CN" altLang="en-US"/>
          </a:p>
        </p:txBody>
      </p:sp>
      <p:sp>
        <p:nvSpPr>
          <p:cNvPr id="26654" name="Line 30"/>
          <p:cNvSpPr>
            <a:spLocks noChangeShapeType="1"/>
          </p:cNvSpPr>
          <p:nvPr/>
        </p:nvSpPr>
        <p:spPr bwMode="auto">
          <a:xfrm>
            <a:off x="6019800" y="2438400"/>
            <a:ext cx="304800" cy="152400"/>
          </a:xfrm>
          <a:prstGeom prst="line">
            <a:avLst/>
          </a:prstGeom>
          <a:noFill/>
          <a:ln w="76200">
            <a:solidFill>
              <a:srgbClr val="FF0000"/>
            </a:solidFill>
            <a:round/>
            <a:headEnd/>
            <a:tailEnd type="triangle" w="med" len="med"/>
          </a:ln>
          <a:effectLst/>
        </p:spPr>
        <p:txBody>
          <a:bodyPr/>
          <a:lstStyle/>
          <a:p>
            <a:endParaRPr lang="zh-CN" altLang="en-US"/>
          </a:p>
        </p:txBody>
      </p:sp>
      <p:sp>
        <p:nvSpPr>
          <p:cNvPr id="26655" name="Line 31"/>
          <p:cNvSpPr>
            <a:spLocks noChangeShapeType="1"/>
          </p:cNvSpPr>
          <p:nvPr/>
        </p:nvSpPr>
        <p:spPr bwMode="auto">
          <a:xfrm>
            <a:off x="7162800" y="2667000"/>
            <a:ext cx="304800" cy="304800"/>
          </a:xfrm>
          <a:prstGeom prst="line">
            <a:avLst/>
          </a:prstGeom>
          <a:noFill/>
          <a:ln w="76200">
            <a:solidFill>
              <a:srgbClr val="FF0000"/>
            </a:solidFill>
            <a:round/>
            <a:headEnd/>
            <a:tailEnd type="triangle" w="med" len="med"/>
          </a:ln>
          <a:effectLst/>
        </p:spPr>
        <p:txBody>
          <a:bodyPr/>
          <a:lstStyle/>
          <a:p>
            <a:endParaRPr lang="zh-CN" altLang="en-US"/>
          </a:p>
        </p:txBody>
      </p:sp>
      <p:sp>
        <p:nvSpPr>
          <p:cNvPr id="26656" name="Line 32"/>
          <p:cNvSpPr>
            <a:spLocks noChangeShapeType="1"/>
          </p:cNvSpPr>
          <p:nvPr/>
        </p:nvSpPr>
        <p:spPr bwMode="auto">
          <a:xfrm>
            <a:off x="7848600" y="3200400"/>
            <a:ext cx="533400" cy="381000"/>
          </a:xfrm>
          <a:prstGeom prst="line">
            <a:avLst/>
          </a:prstGeom>
          <a:noFill/>
          <a:ln w="76200">
            <a:solidFill>
              <a:srgbClr val="FF0000"/>
            </a:solidFill>
            <a:round/>
            <a:headEnd/>
            <a:tailEnd type="triangle" w="med" len="med"/>
          </a:ln>
          <a:effectLst/>
        </p:spPr>
        <p:txBody>
          <a:bodyPr/>
          <a:lstStyle/>
          <a:p>
            <a:endParaRPr lang="zh-CN" altLang="en-US"/>
          </a:p>
        </p:txBody>
      </p:sp>
      <p:sp>
        <p:nvSpPr>
          <p:cNvPr id="26657" name="Line 33"/>
          <p:cNvSpPr>
            <a:spLocks noChangeShapeType="1"/>
          </p:cNvSpPr>
          <p:nvPr/>
        </p:nvSpPr>
        <p:spPr bwMode="auto">
          <a:xfrm flipH="1">
            <a:off x="8382000" y="4038600"/>
            <a:ext cx="76200" cy="304800"/>
          </a:xfrm>
          <a:prstGeom prst="line">
            <a:avLst/>
          </a:prstGeom>
          <a:noFill/>
          <a:ln w="76200">
            <a:solidFill>
              <a:srgbClr val="FF0000"/>
            </a:solidFill>
            <a:round/>
            <a:headEnd/>
            <a:tailEnd type="triangle" w="med" len="med"/>
          </a:ln>
          <a:effectLst/>
        </p:spPr>
        <p:txBody>
          <a:bodyPr/>
          <a:lstStyle/>
          <a:p>
            <a:endParaRPr lang="zh-CN" altLang="en-US"/>
          </a:p>
        </p:txBody>
      </p:sp>
      <p:sp>
        <p:nvSpPr>
          <p:cNvPr id="26658" name="Line 34"/>
          <p:cNvSpPr>
            <a:spLocks noChangeShapeType="1"/>
          </p:cNvSpPr>
          <p:nvPr/>
        </p:nvSpPr>
        <p:spPr bwMode="auto">
          <a:xfrm flipH="1">
            <a:off x="7315200" y="47244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26659" name="Line 35"/>
          <p:cNvSpPr>
            <a:spLocks noChangeShapeType="1"/>
          </p:cNvSpPr>
          <p:nvPr/>
        </p:nvSpPr>
        <p:spPr bwMode="auto">
          <a:xfrm flipH="1">
            <a:off x="6553200" y="5181600"/>
            <a:ext cx="3048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6660" name="Line 36"/>
          <p:cNvSpPr>
            <a:spLocks noChangeShapeType="1"/>
          </p:cNvSpPr>
          <p:nvPr/>
        </p:nvSpPr>
        <p:spPr bwMode="auto">
          <a:xfrm flipH="1">
            <a:off x="5562600" y="5334000"/>
            <a:ext cx="304800" cy="0"/>
          </a:xfrm>
          <a:prstGeom prst="line">
            <a:avLst/>
          </a:prstGeom>
          <a:noFill/>
          <a:ln w="762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t>生命周期法各阶段</a:t>
            </a:r>
          </a:p>
        </p:txBody>
      </p:sp>
      <p:sp>
        <p:nvSpPr>
          <p:cNvPr id="27651"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27652" name="Oval 4"/>
          <p:cNvSpPr>
            <a:spLocks noChangeArrowheads="1"/>
          </p:cNvSpPr>
          <p:nvPr/>
        </p:nvSpPr>
        <p:spPr bwMode="auto">
          <a:xfrm>
            <a:off x="381000" y="2971800"/>
            <a:ext cx="1371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27653" name="Oval 5"/>
          <p:cNvSpPr>
            <a:spLocks noChangeArrowheads="1"/>
          </p:cNvSpPr>
          <p:nvPr/>
        </p:nvSpPr>
        <p:spPr bwMode="auto">
          <a:xfrm>
            <a:off x="1752600" y="2362200"/>
            <a:ext cx="11430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27654" name="Oval 6"/>
          <p:cNvSpPr>
            <a:spLocks noChangeArrowheads="1"/>
          </p:cNvSpPr>
          <p:nvPr/>
        </p:nvSpPr>
        <p:spPr bwMode="auto">
          <a:xfrm>
            <a:off x="2895600" y="2057400"/>
            <a:ext cx="1219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27655" name="Oval 7"/>
          <p:cNvSpPr>
            <a:spLocks noChangeArrowheads="1"/>
          </p:cNvSpPr>
          <p:nvPr/>
        </p:nvSpPr>
        <p:spPr bwMode="auto">
          <a:xfrm>
            <a:off x="5029200" y="2133600"/>
            <a:ext cx="990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27656" name="Oval 8"/>
          <p:cNvSpPr>
            <a:spLocks noChangeArrowheads="1"/>
          </p:cNvSpPr>
          <p:nvPr/>
        </p:nvSpPr>
        <p:spPr bwMode="auto">
          <a:xfrm>
            <a:off x="6172200" y="2438400"/>
            <a:ext cx="10668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27657" name="Oval 9"/>
          <p:cNvSpPr>
            <a:spLocks noChangeArrowheads="1"/>
          </p:cNvSpPr>
          <p:nvPr/>
        </p:nvSpPr>
        <p:spPr bwMode="auto">
          <a:xfrm>
            <a:off x="7924800" y="35052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27658" name="Oval 10"/>
          <p:cNvSpPr>
            <a:spLocks noChangeArrowheads="1"/>
          </p:cNvSpPr>
          <p:nvPr/>
        </p:nvSpPr>
        <p:spPr bwMode="auto">
          <a:xfrm>
            <a:off x="7391400" y="41910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27659" name="Oval 11"/>
          <p:cNvSpPr>
            <a:spLocks noChangeArrowheads="1"/>
          </p:cNvSpPr>
          <p:nvPr/>
        </p:nvSpPr>
        <p:spPr bwMode="auto">
          <a:xfrm>
            <a:off x="5791200" y="4800600"/>
            <a:ext cx="838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27660" name="Oval 12"/>
          <p:cNvSpPr>
            <a:spLocks noChangeArrowheads="1"/>
          </p:cNvSpPr>
          <p:nvPr/>
        </p:nvSpPr>
        <p:spPr bwMode="auto">
          <a:xfrm>
            <a:off x="4724400" y="4876800"/>
            <a:ext cx="838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27661" name="Oval 13"/>
          <p:cNvSpPr>
            <a:spLocks noChangeArrowheads="1"/>
          </p:cNvSpPr>
          <p:nvPr/>
        </p:nvSpPr>
        <p:spPr bwMode="auto">
          <a:xfrm>
            <a:off x="3505200" y="4876800"/>
            <a:ext cx="990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27662" name="Oval 14"/>
          <p:cNvSpPr>
            <a:spLocks noChangeArrowheads="1"/>
          </p:cNvSpPr>
          <p:nvPr/>
        </p:nvSpPr>
        <p:spPr bwMode="auto">
          <a:xfrm>
            <a:off x="533400" y="39624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27663" name="Oval 15"/>
          <p:cNvSpPr>
            <a:spLocks noChangeArrowheads="1"/>
          </p:cNvSpPr>
          <p:nvPr/>
        </p:nvSpPr>
        <p:spPr bwMode="auto">
          <a:xfrm>
            <a:off x="4267200" y="20574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7664" name="Oval 16"/>
          <p:cNvSpPr>
            <a:spLocks noChangeArrowheads="1"/>
          </p:cNvSpPr>
          <p:nvPr/>
        </p:nvSpPr>
        <p:spPr bwMode="auto">
          <a:xfrm>
            <a:off x="7315200" y="27432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7665" name="Oval 17"/>
          <p:cNvSpPr>
            <a:spLocks noChangeArrowheads="1"/>
          </p:cNvSpPr>
          <p:nvPr/>
        </p:nvSpPr>
        <p:spPr bwMode="auto">
          <a:xfrm>
            <a:off x="6705600" y="45720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7666" name="Oval 18"/>
          <p:cNvSpPr>
            <a:spLocks noChangeArrowheads="1"/>
          </p:cNvSpPr>
          <p:nvPr/>
        </p:nvSpPr>
        <p:spPr bwMode="auto">
          <a:xfrm>
            <a:off x="1447800" y="44196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27667" name="Oval 19"/>
          <p:cNvSpPr>
            <a:spLocks noChangeArrowheads="1"/>
          </p:cNvSpPr>
          <p:nvPr/>
        </p:nvSpPr>
        <p:spPr bwMode="auto">
          <a:xfrm>
            <a:off x="2514600" y="4724400"/>
            <a:ext cx="609600" cy="762000"/>
          </a:xfrm>
          <a:prstGeom prst="ellipse">
            <a:avLst/>
          </a:prstGeom>
          <a:solidFill>
            <a:srgbClr val="FF99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7668"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27669"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27670"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27671"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27672"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27673"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
        <p:nvSpPr>
          <p:cNvPr id="27674" name="Line 26"/>
          <p:cNvSpPr>
            <a:spLocks noChangeShapeType="1"/>
          </p:cNvSpPr>
          <p:nvPr/>
        </p:nvSpPr>
        <p:spPr bwMode="auto">
          <a:xfrm flipV="1">
            <a:off x="1447800" y="28956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27675" name="Line 27"/>
          <p:cNvSpPr>
            <a:spLocks noChangeShapeType="1"/>
          </p:cNvSpPr>
          <p:nvPr/>
        </p:nvSpPr>
        <p:spPr bwMode="auto">
          <a:xfrm flipV="1">
            <a:off x="2743200" y="2438400"/>
            <a:ext cx="2286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7676" name="Line 28"/>
          <p:cNvSpPr>
            <a:spLocks noChangeShapeType="1"/>
          </p:cNvSpPr>
          <p:nvPr/>
        </p:nvSpPr>
        <p:spPr bwMode="auto">
          <a:xfrm>
            <a:off x="4800600" y="2362200"/>
            <a:ext cx="3810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7677" name="Line 29"/>
          <p:cNvSpPr>
            <a:spLocks noChangeShapeType="1"/>
          </p:cNvSpPr>
          <p:nvPr/>
        </p:nvSpPr>
        <p:spPr bwMode="auto">
          <a:xfrm>
            <a:off x="4038600" y="2362200"/>
            <a:ext cx="304800" cy="0"/>
          </a:xfrm>
          <a:prstGeom prst="line">
            <a:avLst/>
          </a:prstGeom>
          <a:noFill/>
          <a:ln w="76200">
            <a:solidFill>
              <a:srgbClr val="FF0000"/>
            </a:solidFill>
            <a:round/>
            <a:headEnd/>
            <a:tailEnd type="triangle" w="med" len="med"/>
          </a:ln>
          <a:effectLst/>
        </p:spPr>
        <p:txBody>
          <a:bodyPr/>
          <a:lstStyle/>
          <a:p>
            <a:endParaRPr lang="zh-CN" altLang="en-US"/>
          </a:p>
        </p:txBody>
      </p:sp>
      <p:sp>
        <p:nvSpPr>
          <p:cNvPr id="27678" name="Line 30"/>
          <p:cNvSpPr>
            <a:spLocks noChangeShapeType="1"/>
          </p:cNvSpPr>
          <p:nvPr/>
        </p:nvSpPr>
        <p:spPr bwMode="auto">
          <a:xfrm>
            <a:off x="6019800" y="2438400"/>
            <a:ext cx="304800" cy="152400"/>
          </a:xfrm>
          <a:prstGeom prst="line">
            <a:avLst/>
          </a:prstGeom>
          <a:noFill/>
          <a:ln w="76200">
            <a:solidFill>
              <a:srgbClr val="FF0000"/>
            </a:solidFill>
            <a:round/>
            <a:headEnd/>
            <a:tailEnd type="triangle" w="med" len="med"/>
          </a:ln>
          <a:effectLst/>
        </p:spPr>
        <p:txBody>
          <a:bodyPr/>
          <a:lstStyle/>
          <a:p>
            <a:endParaRPr lang="zh-CN" altLang="en-US"/>
          </a:p>
        </p:txBody>
      </p:sp>
      <p:sp>
        <p:nvSpPr>
          <p:cNvPr id="27679" name="Line 31"/>
          <p:cNvSpPr>
            <a:spLocks noChangeShapeType="1"/>
          </p:cNvSpPr>
          <p:nvPr/>
        </p:nvSpPr>
        <p:spPr bwMode="auto">
          <a:xfrm>
            <a:off x="7162800" y="2667000"/>
            <a:ext cx="304800" cy="304800"/>
          </a:xfrm>
          <a:prstGeom prst="line">
            <a:avLst/>
          </a:prstGeom>
          <a:noFill/>
          <a:ln w="76200">
            <a:solidFill>
              <a:srgbClr val="FF0000"/>
            </a:solidFill>
            <a:round/>
            <a:headEnd/>
            <a:tailEnd type="triangle" w="med" len="med"/>
          </a:ln>
          <a:effectLst/>
        </p:spPr>
        <p:txBody>
          <a:bodyPr/>
          <a:lstStyle/>
          <a:p>
            <a:endParaRPr lang="zh-CN" altLang="en-US"/>
          </a:p>
        </p:txBody>
      </p:sp>
      <p:sp>
        <p:nvSpPr>
          <p:cNvPr id="27680" name="Line 32"/>
          <p:cNvSpPr>
            <a:spLocks noChangeShapeType="1"/>
          </p:cNvSpPr>
          <p:nvPr/>
        </p:nvSpPr>
        <p:spPr bwMode="auto">
          <a:xfrm>
            <a:off x="7848600" y="3200400"/>
            <a:ext cx="533400" cy="381000"/>
          </a:xfrm>
          <a:prstGeom prst="line">
            <a:avLst/>
          </a:prstGeom>
          <a:noFill/>
          <a:ln w="76200">
            <a:solidFill>
              <a:srgbClr val="FF0000"/>
            </a:solidFill>
            <a:round/>
            <a:headEnd/>
            <a:tailEnd type="triangle" w="med" len="med"/>
          </a:ln>
          <a:effectLst/>
        </p:spPr>
        <p:txBody>
          <a:bodyPr/>
          <a:lstStyle/>
          <a:p>
            <a:endParaRPr lang="zh-CN" altLang="en-US"/>
          </a:p>
        </p:txBody>
      </p:sp>
      <p:sp>
        <p:nvSpPr>
          <p:cNvPr id="27681" name="Line 33"/>
          <p:cNvSpPr>
            <a:spLocks noChangeShapeType="1"/>
          </p:cNvSpPr>
          <p:nvPr/>
        </p:nvSpPr>
        <p:spPr bwMode="auto">
          <a:xfrm flipH="1">
            <a:off x="8382000" y="4038600"/>
            <a:ext cx="76200" cy="304800"/>
          </a:xfrm>
          <a:prstGeom prst="line">
            <a:avLst/>
          </a:prstGeom>
          <a:noFill/>
          <a:ln w="76200">
            <a:solidFill>
              <a:srgbClr val="FF0000"/>
            </a:solidFill>
            <a:round/>
            <a:headEnd/>
            <a:tailEnd type="triangle" w="med" len="med"/>
          </a:ln>
          <a:effectLst/>
        </p:spPr>
        <p:txBody>
          <a:bodyPr/>
          <a:lstStyle/>
          <a:p>
            <a:endParaRPr lang="zh-CN" altLang="en-US"/>
          </a:p>
        </p:txBody>
      </p:sp>
      <p:sp>
        <p:nvSpPr>
          <p:cNvPr id="27682" name="Line 34"/>
          <p:cNvSpPr>
            <a:spLocks noChangeShapeType="1"/>
          </p:cNvSpPr>
          <p:nvPr/>
        </p:nvSpPr>
        <p:spPr bwMode="auto">
          <a:xfrm flipH="1">
            <a:off x="7315200" y="47244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27683" name="Line 35"/>
          <p:cNvSpPr>
            <a:spLocks noChangeShapeType="1"/>
          </p:cNvSpPr>
          <p:nvPr/>
        </p:nvSpPr>
        <p:spPr bwMode="auto">
          <a:xfrm flipH="1">
            <a:off x="6553200" y="5181600"/>
            <a:ext cx="3048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7684" name="Line 36"/>
          <p:cNvSpPr>
            <a:spLocks noChangeShapeType="1"/>
          </p:cNvSpPr>
          <p:nvPr/>
        </p:nvSpPr>
        <p:spPr bwMode="auto">
          <a:xfrm flipH="1">
            <a:off x="5562600" y="5334000"/>
            <a:ext cx="304800" cy="0"/>
          </a:xfrm>
          <a:prstGeom prst="line">
            <a:avLst/>
          </a:prstGeom>
          <a:noFill/>
          <a:ln w="76200">
            <a:solidFill>
              <a:srgbClr val="FF0000"/>
            </a:solidFill>
            <a:round/>
            <a:headEnd/>
            <a:tailEnd type="triangle" w="med" len="med"/>
          </a:ln>
          <a:effectLst/>
        </p:spPr>
        <p:txBody>
          <a:bodyPr/>
          <a:lstStyle/>
          <a:p>
            <a:endParaRPr lang="zh-CN" altLang="en-US"/>
          </a:p>
        </p:txBody>
      </p:sp>
      <p:sp>
        <p:nvSpPr>
          <p:cNvPr id="27685" name="Line 37"/>
          <p:cNvSpPr>
            <a:spLocks noChangeShapeType="1"/>
          </p:cNvSpPr>
          <p:nvPr/>
        </p:nvSpPr>
        <p:spPr bwMode="auto">
          <a:xfrm flipH="1">
            <a:off x="4419600" y="5334000"/>
            <a:ext cx="381000" cy="0"/>
          </a:xfrm>
          <a:prstGeom prst="line">
            <a:avLst/>
          </a:prstGeom>
          <a:noFill/>
          <a:ln w="762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生命周期法各阶段</a:t>
            </a:r>
          </a:p>
        </p:txBody>
      </p:sp>
      <p:sp>
        <p:nvSpPr>
          <p:cNvPr id="28675"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28676" name="Oval 4"/>
          <p:cNvSpPr>
            <a:spLocks noChangeArrowheads="1"/>
          </p:cNvSpPr>
          <p:nvPr/>
        </p:nvSpPr>
        <p:spPr bwMode="auto">
          <a:xfrm>
            <a:off x="381000" y="2971800"/>
            <a:ext cx="1371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28677" name="Oval 5"/>
          <p:cNvSpPr>
            <a:spLocks noChangeArrowheads="1"/>
          </p:cNvSpPr>
          <p:nvPr/>
        </p:nvSpPr>
        <p:spPr bwMode="auto">
          <a:xfrm>
            <a:off x="1752600" y="2362200"/>
            <a:ext cx="11430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28678" name="Oval 6"/>
          <p:cNvSpPr>
            <a:spLocks noChangeArrowheads="1"/>
          </p:cNvSpPr>
          <p:nvPr/>
        </p:nvSpPr>
        <p:spPr bwMode="auto">
          <a:xfrm>
            <a:off x="2895600" y="2057400"/>
            <a:ext cx="1219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28679" name="Oval 7"/>
          <p:cNvSpPr>
            <a:spLocks noChangeArrowheads="1"/>
          </p:cNvSpPr>
          <p:nvPr/>
        </p:nvSpPr>
        <p:spPr bwMode="auto">
          <a:xfrm>
            <a:off x="5029200" y="2133600"/>
            <a:ext cx="990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28680" name="Oval 8"/>
          <p:cNvSpPr>
            <a:spLocks noChangeArrowheads="1"/>
          </p:cNvSpPr>
          <p:nvPr/>
        </p:nvSpPr>
        <p:spPr bwMode="auto">
          <a:xfrm>
            <a:off x="6172200" y="2438400"/>
            <a:ext cx="10668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28681" name="Oval 9"/>
          <p:cNvSpPr>
            <a:spLocks noChangeArrowheads="1"/>
          </p:cNvSpPr>
          <p:nvPr/>
        </p:nvSpPr>
        <p:spPr bwMode="auto">
          <a:xfrm>
            <a:off x="7924800" y="35052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28682" name="Oval 10"/>
          <p:cNvSpPr>
            <a:spLocks noChangeArrowheads="1"/>
          </p:cNvSpPr>
          <p:nvPr/>
        </p:nvSpPr>
        <p:spPr bwMode="auto">
          <a:xfrm>
            <a:off x="7391400" y="41910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28683" name="Oval 11"/>
          <p:cNvSpPr>
            <a:spLocks noChangeArrowheads="1"/>
          </p:cNvSpPr>
          <p:nvPr/>
        </p:nvSpPr>
        <p:spPr bwMode="auto">
          <a:xfrm>
            <a:off x="5791200" y="4800600"/>
            <a:ext cx="838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28684" name="Oval 12"/>
          <p:cNvSpPr>
            <a:spLocks noChangeArrowheads="1"/>
          </p:cNvSpPr>
          <p:nvPr/>
        </p:nvSpPr>
        <p:spPr bwMode="auto">
          <a:xfrm>
            <a:off x="4724400" y="4876800"/>
            <a:ext cx="838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28685" name="Oval 13"/>
          <p:cNvSpPr>
            <a:spLocks noChangeArrowheads="1"/>
          </p:cNvSpPr>
          <p:nvPr/>
        </p:nvSpPr>
        <p:spPr bwMode="auto">
          <a:xfrm>
            <a:off x="3505200" y="4876800"/>
            <a:ext cx="990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28686" name="Oval 14"/>
          <p:cNvSpPr>
            <a:spLocks noChangeArrowheads="1"/>
          </p:cNvSpPr>
          <p:nvPr/>
        </p:nvSpPr>
        <p:spPr bwMode="auto">
          <a:xfrm>
            <a:off x="533400" y="39624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28687" name="Oval 15"/>
          <p:cNvSpPr>
            <a:spLocks noChangeArrowheads="1"/>
          </p:cNvSpPr>
          <p:nvPr/>
        </p:nvSpPr>
        <p:spPr bwMode="auto">
          <a:xfrm>
            <a:off x="4267200" y="20574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8688" name="Oval 16"/>
          <p:cNvSpPr>
            <a:spLocks noChangeArrowheads="1"/>
          </p:cNvSpPr>
          <p:nvPr/>
        </p:nvSpPr>
        <p:spPr bwMode="auto">
          <a:xfrm>
            <a:off x="7315200" y="27432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8689" name="Oval 17"/>
          <p:cNvSpPr>
            <a:spLocks noChangeArrowheads="1"/>
          </p:cNvSpPr>
          <p:nvPr/>
        </p:nvSpPr>
        <p:spPr bwMode="auto">
          <a:xfrm>
            <a:off x="6705600" y="45720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8690" name="Oval 18"/>
          <p:cNvSpPr>
            <a:spLocks noChangeArrowheads="1"/>
          </p:cNvSpPr>
          <p:nvPr/>
        </p:nvSpPr>
        <p:spPr bwMode="auto">
          <a:xfrm>
            <a:off x="1447800" y="44196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28691" name="Oval 19"/>
          <p:cNvSpPr>
            <a:spLocks noChangeArrowheads="1"/>
          </p:cNvSpPr>
          <p:nvPr/>
        </p:nvSpPr>
        <p:spPr bwMode="auto">
          <a:xfrm>
            <a:off x="2514600" y="47244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8692"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28693"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28694"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28695"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28696"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28697"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
        <p:nvSpPr>
          <p:cNvPr id="28698" name="Line 26"/>
          <p:cNvSpPr>
            <a:spLocks noChangeShapeType="1"/>
          </p:cNvSpPr>
          <p:nvPr/>
        </p:nvSpPr>
        <p:spPr bwMode="auto">
          <a:xfrm flipV="1">
            <a:off x="1447800" y="28956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28699" name="Line 27"/>
          <p:cNvSpPr>
            <a:spLocks noChangeShapeType="1"/>
          </p:cNvSpPr>
          <p:nvPr/>
        </p:nvSpPr>
        <p:spPr bwMode="auto">
          <a:xfrm flipV="1">
            <a:off x="2743200" y="2438400"/>
            <a:ext cx="2286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8700" name="Line 28"/>
          <p:cNvSpPr>
            <a:spLocks noChangeShapeType="1"/>
          </p:cNvSpPr>
          <p:nvPr/>
        </p:nvSpPr>
        <p:spPr bwMode="auto">
          <a:xfrm>
            <a:off x="4800600" y="2362200"/>
            <a:ext cx="3810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8701" name="Line 29"/>
          <p:cNvSpPr>
            <a:spLocks noChangeShapeType="1"/>
          </p:cNvSpPr>
          <p:nvPr/>
        </p:nvSpPr>
        <p:spPr bwMode="auto">
          <a:xfrm>
            <a:off x="4038600" y="2362200"/>
            <a:ext cx="304800" cy="0"/>
          </a:xfrm>
          <a:prstGeom prst="line">
            <a:avLst/>
          </a:prstGeom>
          <a:noFill/>
          <a:ln w="76200">
            <a:solidFill>
              <a:srgbClr val="FF0000"/>
            </a:solidFill>
            <a:round/>
            <a:headEnd/>
            <a:tailEnd type="triangle" w="med" len="med"/>
          </a:ln>
          <a:effectLst/>
        </p:spPr>
        <p:txBody>
          <a:bodyPr/>
          <a:lstStyle/>
          <a:p>
            <a:endParaRPr lang="zh-CN" altLang="en-US"/>
          </a:p>
        </p:txBody>
      </p:sp>
      <p:sp>
        <p:nvSpPr>
          <p:cNvPr id="28702" name="Line 30"/>
          <p:cNvSpPr>
            <a:spLocks noChangeShapeType="1"/>
          </p:cNvSpPr>
          <p:nvPr/>
        </p:nvSpPr>
        <p:spPr bwMode="auto">
          <a:xfrm>
            <a:off x="6019800" y="2438400"/>
            <a:ext cx="304800" cy="152400"/>
          </a:xfrm>
          <a:prstGeom prst="line">
            <a:avLst/>
          </a:prstGeom>
          <a:noFill/>
          <a:ln w="76200">
            <a:solidFill>
              <a:srgbClr val="FF0000"/>
            </a:solidFill>
            <a:round/>
            <a:headEnd/>
            <a:tailEnd type="triangle" w="med" len="med"/>
          </a:ln>
          <a:effectLst/>
        </p:spPr>
        <p:txBody>
          <a:bodyPr/>
          <a:lstStyle/>
          <a:p>
            <a:endParaRPr lang="zh-CN" altLang="en-US"/>
          </a:p>
        </p:txBody>
      </p:sp>
      <p:sp>
        <p:nvSpPr>
          <p:cNvPr id="28703" name="Line 31"/>
          <p:cNvSpPr>
            <a:spLocks noChangeShapeType="1"/>
          </p:cNvSpPr>
          <p:nvPr/>
        </p:nvSpPr>
        <p:spPr bwMode="auto">
          <a:xfrm>
            <a:off x="7162800" y="2667000"/>
            <a:ext cx="304800" cy="304800"/>
          </a:xfrm>
          <a:prstGeom prst="line">
            <a:avLst/>
          </a:prstGeom>
          <a:noFill/>
          <a:ln w="76200">
            <a:solidFill>
              <a:srgbClr val="FF0000"/>
            </a:solidFill>
            <a:round/>
            <a:headEnd/>
            <a:tailEnd type="triangle" w="med" len="med"/>
          </a:ln>
          <a:effectLst/>
        </p:spPr>
        <p:txBody>
          <a:bodyPr/>
          <a:lstStyle/>
          <a:p>
            <a:endParaRPr lang="zh-CN" altLang="en-US"/>
          </a:p>
        </p:txBody>
      </p:sp>
      <p:sp>
        <p:nvSpPr>
          <p:cNvPr id="28704" name="Line 32"/>
          <p:cNvSpPr>
            <a:spLocks noChangeShapeType="1"/>
          </p:cNvSpPr>
          <p:nvPr/>
        </p:nvSpPr>
        <p:spPr bwMode="auto">
          <a:xfrm>
            <a:off x="7848600" y="3200400"/>
            <a:ext cx="533400" cy="381000"/>
          </a:xfrm>
          <a:prstGeom prst="line">
            <a:avLst/>
          </a:prstGeom>
          <a:noFill/>
          <a:ln w="76200">
            <a:solidFill>
              <a:srgbClr val="FF0000"/>
            </a:solidFill>
            <a:round/>
            <a:headEnd/>
            <a:tailEnd type="triangle" w="med" len="med"/>
          </a:ln>
          <a:effectLst/>
        </p:spPr>
        <p:txBody>
          <a:bodyPr/>
          <a:lstStyle/>
          <a:p>
            <a:endParaRPr lang="zh-CN" altLang="en-US"/>
          </a:p>
        </p:txBody>
      </p:sp>
      <p:sp>
        <p:nvSpPr>
          <p:cNvPr id="28705" name="Line 33"/>
          <p:cNvSpPr>
            <a:spLocks noChangeShapeType="1"/>
          </p:cNvSpPr>
          <p:nvPr/>
        </p:nvSpPr>
        <p:spPr bwMode="auto">
          <a:xfrm flipH="1">
            <a:off x="8382000" y="4038600"/>
            <a:ext cx="76200" cy="304800"/>
          </a:xfrm>
          <a:prstGeom prst="line">
            <a:avLst/>
          </a:prstGeom>
          <a:noFill/>
          <a:ln w="76200">
            <a:solidFill>
              <a:srgbClr val="FF0000"/>
            </a:solidFill>
            <a:round/>
            <a:headEnd/>
            <a:tailEnd type="triangle" w="med" len="med"/>
          </a:ln>
          <a:effectLst/>
        </p:spPr>
        <p:txBody>
          <a:bodyPr/>
          <a:lstStyle/>
          <a:p>
            <a:endParaRPr lang="zh-CN" altLang="en-US"/>
          </a:p>
        </p:txBody>
      </p:sp>
      <p:sp>
        <p:nvSpPr>
          <p:cNvPr id="28706" name="Line 34"/>
          <p:cNvSpPr>
            <a:spLocks noChangeShapeType="1"/>
          </p:cNvSpPr>
          <p:nvPr/>
        </p:nvSpPr>
        <p:spPr bwMode="auto">
          <a:xfrm flipH="1">
            <a:off x="7315200" y="47244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28707" name="Line 35"/>
          <p:cNvSpPr>
            <a:spLocks noChangeShapeType="1"/>
          </p:cNvSpPr>
          <p:nvPr/>
        </p:nvSpPr>
        <p:spPr bwMode="auto">
          <a:xfrm flipH="1">
            <a:off x="6553200" y="5181600"/>
            <a:ext cx="3048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8708" name="Line 36"/>
          <p:cNvSpPr>
            <a:spLocks noChangeShapeType="1"/>
          </p:cNvSpPr>
          <p:nvPr/>
        </p:nvSpPr>
        <p:spPr bwMode="auto">
          <a:xfrm flipH="1">
            <a:off x="5562600" y="5334000"/>
            <a:ext cx="304800" cy="0"/>
          </a:xfrm>
          <a:prstGeom prst="line">
            <a:avLst/>
          </a:prstGeom>
          <a:noFill/>
          <a:ln w="76200">
            <a:solidFill>
              <a:srgbClr val="FF0000"/>
            </a:solidFill>
            <a:round/>
            <a:headEnd/>
            <a:tailEnd type="triangle" w="med" len="med"/>
          </a:ln>
          <a:effectLst/>
        </p:spPr>
        <p:txBody>
          <a:bodyPr/>
          <a:lstStyle/>
          <a:p>
            <a:endParaRPr lang="zh-CN" altLang="en-US"/>
          </a:p>
        </p:txBody>
      </p:sp>
      <p:sp>
        <p:nvSpPr>
          <p:cNvPr id="28709" name="Line 37"/>
          <p:cNvSpPr>
            <a:spLocks noChangeShapeType="1"/>
          </p:cNvSpPr>
          <p:nvPr/>
        </p:nvSpPr>
        <p:spPr bwMode="auto">
          <a:xfrm flipH="1">
            <a:off x="4419600" y="5334000"/>
            <a:ext cx="381000" cy="0"/>
          </a:xfrm>
          <a:prstGeom prst="line">
            <a:avLst/>
          </a:prstGeom>
          <a:noFill/>
          <a:ln w="76200">
            <a:solidFill>
              <a:srgbClr val="FF0000"/>
            </a:solidFill>
            <a:round/>
            <a:headEnd/>
            <a:tailEnd type="triangle" w="med" len="med"/>
          </a:ln>
          <a:effectLst/>
        </p:spPr>
        <p:txBody>
          <a:bodyPr/>
          <a:lstStyle/>
          <a:p>
            <a:endParaRPr lang="zh-CN" altLang="en-US"/>
          </a:p>
        </p:txBody>
      </p:sp>
      <p:sp>
        <p:nvSpPr>
          <p:cNvPr id="28710" name="Line 38"/>
          <p:cNvSpPr>
            <a:spLocks noChangeShapeType="1"/>
          </p:cNvSpPr>
          <p:nvPr/>
        </p:nvSpPr>
        <p:spPr bwMode="auto">
          <a:xfrm flipH="1">
            <a:off x="3124200" y="5257800"/>
            <a:ext cx="381000" cy="0"/>
          </a:xfrm>
          <a:prstGeom prst="line">
            <a:avLst/>
          </a:prstGeom>
          <a:noFill/>
          <a:ln w="762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smtClean="0"/>
              <a:t>软件开发生命周期</a:t>
            </a:r>
            <a:endParaRPr lang="zh-CN" altLang="en-US" dirty="0"/>
          </a:p>
        </p:txBody>
      </p:sp>
      <p:sp>
        <p:nvSpPr>
          <p:cNvPr id="29699"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29700" name="Oval 4"/>
          <p:cNvSpPr>
            <a:spLocks noChangeArrowheads="1"/>
          </p:cNvSpPr>
          <p:nvPr/>
        </p:nvSpPr>
        <p:spPr bwMode="auto">
          <a:xfrm>
            <a:off x="381000" y="2971800"/>
            <a:ext cx="1371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29701" name="Oval 5"/>
          <p:cNvSpPr>
            <a:spLocks noChangeArrowheads="1"/>
          </p:cNvSpPr>
          <p:nvPr/>
        </p:nvSpPr>
        <p:spPr bwMode="auto">
          <a:xfrm>
            <a:off x="1752600" y="2362200"/>
            <a:ext cx="11430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29702" name="Oval 6"/>
          <p:cNvSpPr>
            <a:spLocks noChangeArrowheads="1"/>
          </p:cNvSpPr>
          <p:nvPr/>
        </p:nvSpPr>
        <p:spPr bwMode="auto">
          <a:xfrm>
            <a:off x="2895600" y="2057400"/>
            <a:ext cx="1219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29703" name="Oval 7"/>
          <p:cNvSpPr>
            <a:spLocks noChangeArrowheads="1"/>
          </p:cNvSpPr>
          <p:nvPr/>
        </p:nvSpPr>
        <p:spPr bwMode="auto">
          <a:xfrm>
            <a:off x="5029200" y="2133600"/>
            <a:ext cx="990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29704" name="Oval 8"/>
          <p:cNvSpPr>
            <a:spLocks noChangeArrowheads="1"/>
          </p:cNvSpPr>
          <p:nvPr/>
        </p:nvSpPr>
        <p:spPr bwMode="auto">
          <a:xfrm>
            <a:off x="6172200" y="2438400"/>
            <a:ext cx="10668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29705" name="Oval 9"/>
          <p:cNvSpPr>
            <a:spLocks noChangeArrowheads="1"/>
          </p:cNvSpPr>
          <p:nvPr/>
        </p:nvSpPr>
        <p:spPr bwMode="auto">
          <a:xfrm>
            <a:off x="7924800" y="35052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29706" name="Oval 10"/>
          <p:cNvSpPr>
            <a:spLocks noChangeArrowheads="1"/>
          </p:cNvSpPr>
          <p:nvPr/>
        </p:nvSpPr>
        <p:spPr bwMode="auto">
          <a:xfrm>
            <a:off x="7391400" y="41910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29707" name="Oval 11"/>
          <p:cNvSpPr>
            <a:spLocks noChangeArrowheads="1"/>
          </p:cNvSpPr>
          <p:nvPr/>
        </p:nvSpPr>
        <p:spPr bwMode="auto">
          <a:xfrm>
            <a:off x="5791200" y="4800600"/>
            <a:ext cx="838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29708" name="Oval 12"/>
          <p:cNvSpPr>
            <a:spLocks noChangeArrowheads="1"/>
          </p:cNvSpPr>
          <p:nvPr/>
        </p:nvSpPr>
        <p:spPr bwMode="auto">
          <a:xfrm>
            <a:off x="4724400" y="4876800"/>
            <a:ext cx="838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29709" name="Oval 13"/>
          <p:cNvSpPr>
            <a:spLocks noChangeArrowheads="1"/>
          </p:cNvSpPr>
          <p:nvPr/>
        </p:nvSpPr>
        <p:spPr bwMode="auto">
          <a:xfrm>
            <a:off x="3505200" y="4876800"/>
            <a:ext cx="990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29710" name="Oval 14"/>
          <p:cNvSpPr>
            <a:spLocks noChangeArrowheads="1"/>
          </p:cNvSpPr>
          <p:nvPr/>
        </p:nvSpPr>
        <p:spPr bwMode="auto">
          <a:xfrm>
            <a:off x="533400" y="3962400"/>
            <a:ext cx="914400" cy="762000"/>
          </a:xfrm>
          <a:prstGeom prst="ellipse">
            <a:avLst/>
          </a:prstGeom>
          <a:solidFill>
            <a:srgbClr val="6633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29711" name="Oval 15"/>
          <p:cNvSpPr>
            <a:spLocks noChangeArrowheads="1"/>
          </p:cNvSpPr>
          <p:nvPr/>
        </p:nvSpPr>
        <p:spPr bwMode="auto">
          <a:xfrm>
            <a:off x="4267200" y="20574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9712" name="Oval 16"/>
          <p:cNvSpPr>
            <a:spLocks noChangeArrowheads="1"/>
          </p:cNvSpPr>
          <p:nvPr/>
        </p:nvSpPr>
        <p:spPr bwMode="auto">
          <a:xfrm>
            <a:off x="7315200" y="27432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9713" name="Oval 17"/>
          <p:cNvSpPr>
            <a:spLocks noChangeArrowheads="1"/>
          </p:cNvSpPr>
          <p:nvPr/>
        </p:nvSpPr>
        <p:spPr bwMode="auto">
          <a:xfrm>
            <a:off x="6705600" y="45720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9714" name="Oval 18"/>
          <p:cNvSpPr>
            <a:spLocks noChangeArrowheads="1"/>
          </p:cNvSpPr>
          <p:nvPr/>
        </p:nvSpPr>
        <p:spPr bwMode="auto">
          <a:xfrm>
            <a:off x="1447800" y="4419600"/>
            <a:ext cx="9144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29715" name="Oval 19"/>
          <p:cNvSpPr>
            <a:spLocks noChangeArrowheads="1"/>
          </p:cNvSpPr>
          <p:nvPr/>
        </p:nvSpPr>
        <p:spPr bwMode="auto">
          <a:xfrm>
            <a:off x="2514600" y="47244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29716"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29717"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29718"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29719"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29720"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29721"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
        <p:nvSpPr>
          <p:cNvPr id="29722" name="Line 26"/>
          <p:cNvSpPr>
            <a:spLocks noChangeShapeType="1"/>
          </p:cNvSpPr>
          <p:nvPr/>
        </p:nvSpPr>
        <p:spPr bwMode="auto">
          <a:xfrm flipV="1">
            <a:off x="1447800" y="28956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29723" name="Line 27"/>
          <p:cNvSpPr>
            <a:spLocks noChangeShapeType="1"/>
          </p:cNvSpPr>
          <p:nvPr/>
        </p:nvSpPr>
        <p:spPr bwMode="auto">
          <a:xfrm flipV="1">
            <a:off x="2743200" y="2438400"/>
            <a:ext cx="2286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9724" name="Line 28"/>
          <p:cNvSpPr>
            <a:spLocks noChangeShapeType="1"/>
          </p:cNvSpPr>
          <p:nvPr/>
        </p:nvSpPr>
        <p:spPr bwMode="auto">
          <a:xfrm>
            <a:off x="4800600" y="2362200"/>
            <a:ext cx="3810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9725" name="Line 29"/>
          <p:cNvSpPr>
            <a:spLocks noChangeShapeType="1"/>
          </p:cNvSpPr>
          <p:nvPr/>
        </p:nvSpPr>
        <p:spPr bwMode="auto">
          <a:xfrm>
            <a:off x="4038600" y="2362200"/>
            <a:ext cx="304800" cy="0"/>
          </a:xfrm>
          <a:prstGeom prst="line">
            <a:avLst/>
          </a:prstGeom>
          <a:noFill/>
          <a:ln w="76200">
            <a:solidFill>
              <a:srgbClr val="FF0000"/>
            </a:solidFill>
            <a:round/>
            <a:headEnd/>
            <a:tailEnd type="triangle" w="med" len="med"/>
          </a:ln>
          <a:effectLst/>
        </p:spPr>
        <p:txBody>
          <a:bodyPr/>
          <a:lstStyle/>
          <a:p>
            <a:endParaRPr lang="zh-CN" altLang="en-US"/>
          </a:p>
        </p:txBody>
      </p:sp>
      <p:sp>
        <p:nvSpPr>
          <p:cNvPr id="29726" name="Line 30"/>
          <p:cNvSpPr>
            <a:spLocks noChangeShapeType="1"/>
          </p:cNvSpPr>
          <p:nvPr/>
        </p:nvSpPr>
        <p:spPr bwMode="auto">
          <a:xfrm>
            <a:off x="6019800" y="2438400"/>
            <a:ext cx="304800" cy="152400"/>
          </a:xfrm>
          <a:prstGeom prst="line">
            <a:avLst/>
          </a:prstGeom>
          <a:noFill/>
          <a:ln w="76200">
            <a:solidFill>
              <a:srgbClr val="FF0000"/>
            </a:solidFill>
            <a:round/>
            <a:headEnd/>
            <a:tailEnd type="triangle" w="med" len="med"/>
          </a:ln>
          <a:effectLst/>
        </p:spPr>
        <p:txBody>
          <a:bodyPr/>
          <a:lstStyle/>
          <a:p>
            <a:endParaRPr lang="zh-CN" altLang="en-US"/>
          </a:p>
        </p:txBody>
      </p:sp>
      <p:sp>
        <p:nvSpPr>
          <p:cNvPr id="29727" name="Line 31"/>
          <p:cNvSpPr>
            <a:spLocks noChangeShapeType="1"/>
          </p:cNvSpPr>
          <p:nvPr/>
        </p:nvSpPr>
        <p:spPr bwMode="auto">
          <a:xfrm>
            <a:off x="7162800" y="2667000"/>
            <a:ext cx="304800" cy="304800"/>
          </a:xfrm>
          <a:prstGeom prst="line">
            <a:avLst/>
          </a:prstGeom>
          <a:noFill/>
          <a:ln w="76200">
            <a:solidFill>
              <a:srgbClr val="FF0000"/>
            </a:solidFill>
            <a:round/>
            <a:headEnd/>
            <a:tailEnd type="triangle" w="med" len="med"/>
          </a:ln>
          <a:effectLst/>
        </p:spPr>
        <p:txBody>
          <a:bodyPr/>
          <a:lstStyle/>
          <a:p>
            <a:endParaRPr lang="zh-CN" altLang="en-US"/>
          </a:p>
        </p:txBody>
      </p:sp>
      <p:sp>
        <p:nvSpPr>
          <p:cNvPr id="29728" name="Line 32"/>
          <p:cNvSpPr>
            <a:spLocks noChangeShapeType="1"/>
          </p:cNvSpPr>
          <p:nvPr/>
        </p:nvSpPr>
        <p:spPr bwMode="auto">
          <a:xfrm>
            <a:off x="7848600" y="3200400"/>
            <a:ext cx="533400" cy="381000"/>
          </a:xfrm>
          <a:prstGeom prst="line">
            <a:avLst/>
          </a:prstGeom>
          <a:noFill/>
          <a:ln w="76200">
            <a:solidFill>
              <a:srgbClr val="FF0000"/>
            </a:solidFill>
            <a:round/>
            <a:headEnd/>
            <a:tailEnd type="triangle" w="med" len="med"/>
          </a:ln>
          <a:effectLst/>
        </p:spPr>
        <p:txBody>
          <a:bodyPr/>
          <a:lstStyle/>
          <a:p>
            <a:endParaRPr lang="zh-CN" altLang="en-US"/>
          </a:p>
        </p:txBody>
      </p:sp>
      <p:sp>
        <p:nvSpPr>
          <p:cNvPr id="29729" name="Line 33"/>
          <p:cNvSpPr>
            <a:spLocks noChangeShapeType="1"/>
          </p:cNvSpPr>
          <p:nvPr/>
        </p:nvSpPr>
        <p:spPr bwMode="auto">
          <a:xfrm flipH="1">
            <a:off x="8382000" y="4038600"/>
            <a:ext cx="76200" cy="304800"/>
          </a:xfrm>
          <a:prstGeom prst="line">
            <a:avLst/>
          </a:prstGeom>
          <a:noFill/>
          <a:ln w="76200">
            <a:solidFill>
              <a:srgbClr val="FF0000"/>
            </a:solidFill>
            <a:round/>
            <a:headEnd/>
            <a:tailEnd type="triangle" w="med" len="med"/>
          </a:ln>
          <a:effectLst/>
        </p:spPr>
        <p:txBody>
          <a:bodyPr/>
          <a:lstStyle/>
          <a:p>
            <a:endParaRPr lang="zh-CN" altLang="en-US"/>
          </a:p>
        </p:txBody>
      </p:sp>
      <p:sp>
        <p:nvSpPr>
          <p:cNvPr id="29730" name="Line 34"/>
          <p:cNvSpPr>
            <a:spLocks noChangeShapeType="1"/>
          </p:cNvSpPr>
          <p:nvPr/>
        </p:nvSpPr>
        <p:spPr bwMode="auto">
          <a:xfrm flipH="1">
            <a:off x="7315200" y="47244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29731" name="Line 35"/>
          <p:cNvSpPr>
            <a:spLocks noChangeShapeType="1"/>
          </p:cNvSpPr>
          <p:nvPr/>
        </p:nvSpPr>
        <p:spPr bwMode="auto">
          <a:xfrm flipH="1">
            <a:off x="6553200" y="5181600"/>
            <a:ext cx="3048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29732" name="Line 36"/>
          <p:cNvSpPr>
            <a:spLocks noChangeShapeType="1"/>
          </p:cNvSpPr>
          <p:nvPr/>
        </p:nvSpPr>
        <p:spPr bwMode="auto">
          <a:xfrm flipH="1">
            <a:off x="5562600" y="5334000"/>
            <a:ext cx="304800" cy="0"/>
          </a:xfrm>
          <a:prstGeom prst="line">
            <a:avLst/>
          </a:prstGeom>
          <a:noFill/>
          <a:ln w="76200">
            <a:solidFill>
              <a:srgbClr val="FF0000"/>
            </a:solidFill>
            <a:round/>
            <a:headEnd/>
            <a:tailEnd type="triangle" w="med" len="med"/>
          </a:ln>
          <a:effectLst/>
        </p:spPr>
        <p:txBody>
          <a:bodyPr/>
          <a:lstStyle/>
          <a:p>
            <a:endParaRPr lang="zh-CN" altLang="en-US"/>
          </a:p>
        </p:txBody>
      </p:sp>
      <p:sp>
        <p:nvSpPr>
          <p:cNvPr id="29733" name="Line 37"/>
          <p:cNvSpPr>
            <a:spLocks noChangeShapeType="1"/>
          </p:cNvSpPr>
          <p:nvPr/>
        </p:nvSpPr>
        <p:spPr bwMode="auto">
          <a:xfrm flipH="1">
            <a:off x="4419600" y="5334000"/>
            <a:ext cx="381000" cy="0"/>
          </a:xfrm>
          <a:prstGeom prst="line">
            <a:avLst/>
          </a:prstGeom>
          <a:noFill/>
          <a:ln w="76200">
            <a:solidFill>
              <a:srgbClr val="FF0000"/>
            </a:solidFill>
            <a:round/>
            <a:headEnd/>
            <a:tailEnd type="triangle" w="med" len="med"/>
          </a:ln>
          <a:effectLst/>
        </p:spPr>
        <p:txBody>
          <a:bodyPr/>
          <a:lstStyle/>
          <a:p>
            <a:endParaRPr lang="zh-CN" altLang="en-US"/>
          </a:p>
        </p:txBody>
      </p:sp>
      <p:sp>
        <p:nvSpPr>
          <p:cNvPr id="29734" name="Line 38"/>
          <p:cNvSpPr>
            <a:spLocks noChangeShapeType="1"/>
          </p:cNvSpPr>
          <p:nvPr/>
        </p:nvSpPr>
        <p:spPr bwMode="auto">
          <a:xfrm flipH="1">
            <a:off x="3124200" y="5257800"/>
            <a:ext cx="381000" cy="0"/>
          </a:xfrm>
          <a:prstGeom prst="line">
            <a:avLst/>
          </a:prstGeom>
          <a:noFill/>
          <a:ln w="76200">
            <a:solidFill>
              <a:srgbClr val="FF0000"/>
            </a:solidFill>
            <a:round/>
            <a:headEnd/>
            <a:tailEnd type="triangle" w="med" len="med"/>
          </a:ln>
          <a:effectLst/>
        </p:spPr>
        <p:txBody>
          <a:bodyPr/>
          <a:lstStyle/>
          <a:p>
            <a:endParaRPr lang="zh-CN" altLang="en-US"/>
          </a:p>
        </p:txBody>
      </p:sp>
      <p:sp>
        <p:nvSpPr>
          <p:cNvPr id="29735" name="Line 39"/>
          <p:cNvSpPr>
            <a:spLocks noChangeShapeType="1"/>
          </p:cNvSpPr>
          <p:nvPr/>
        </p:nvSpPr>
        <p:spPr bwMode="auto">
          <a:xfrm flipH="1" flipV="1">
            <a:off x="2209800" y="5029200"/>
            <a:ext cx="304800" cy="76200"/>
          </a:xfrm>
          <a:prstGeom prst="line">
            <a:avLst/>
          </a:prstGeom>
          <a:noFill/>
          <a:ln w="762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zh-CN" altLang="en-US" dirty="0" smtClean="0"/>
              <a:t>软件开发生命周期</a:t>
            </a:r>
            <a:endParaRPr lang="zh-CN" altLang="en-US" dirty="0"/>
          </a:p>
        </p:txBody>
      </p:sp>
      <p:sp>
        <p:nvSpPr>
          <p:cNvPr id="30723" name="AutoShape 3"/>
          <p:cNvSpPr>
            <a:spLocks noChangeArrowheads="1"/>
          </p:cNvSpPr>
          <p:nvPr/>
        </p:nvSpPr>
        <p:spPr bwMode="auto">
          <a:xfrm>
            <a:off x="0" y="1981200"/>
            <a:ext cx="9144000" cy="37338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p:spPr>
        <p:txBody>
          <a:bodyPr wrap="none" anchor="ctr"/>
          <a:lstStyle/>
          <a:p>
            <a:endParaRPr lang="zh-CN" altLang="en-US"/>
          </a:p>
        </p:txBody>
      </p:sp>
      <p:sp>
        <p:nvSpPr>
          <p:cNvPr id="30724" name="Oval 4"/>
          <p:cNvSpPr>
            <a:spLocks noChangeArrowheads="1"/>
          </p:cNvSpPr>
          <p:nvPr/>
        </p:nvSpPr>
        <p:spPr bwMode="auto">
          <a:xfrm>
            <a:off x="381000" y="2971800"/>
            <a:ext cx="1371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提出开发要求</a:t>
            </a:r>
          </a:p>
        </p:txBody>
      </p:sp>
      <p:sp>
        <p:nvSpPr>
          <p:cNvPr id="30725" name="Oval 5"/>
          <p:cNvSpPr>
            <a:spLocks noChangeArrowheads="1"/>
          </p:cNvSpPr>
          <p:nvPr/>
        </p:nvSpPr>
        <p:spPr bwMode="auto">
          <a:xfrm>
            <a:off x="1752600" y="2362200"/>
            <a:ext cx="11430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初步调查</a:t>
            </a:r>
          </a:p>
        </p:txBody>
      </p:sp>
      <p:sp>
        <p:nvSpPr>
          <p:cNvPr id="30726" name="Oval 6"/>
          <p:cNvSpPr>
            <a:spLocks noChangeArrowheads="1"/>
          </p:cNvSpPr>
          <p:nvPr/>
        </p:nvSpPr>
        <p:spPr bwMode="auto">
          <a:xfrm>
            <a:off x="2895600" y="2057400"/>
            <a:ext cx="1219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可行性研究</a:t>
            </a:r>
          </a:p>
        </p:txBody>
      </p:sp>
      <p:sp>
        <p:nvSpPr>
          <p:cNvPr id="30727" name="Oval 7"/>
          <p:cNvSpPr>
            <a:spLocks noChangeArrowheads="1"/>
          </p:cNvSpPr>
          <p:nvPr/>
        </p:nvSpPr>
        <p:spPr bwMode="auto">
          <a:xfrm>
            <a:off x="5029200" y="2133600"/>
            <a:ext cx="990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详细调查</a:t>
            </a:r>
          </a:p>
        </p:txBody>
      </p:sp>
      <p:sp>
        <p:nvSpPr>
          <p:cNvPr id="30728" name="Oval 8"/>
          <p:cNvSpPr>
            <a:spLocks noChangeArrowheads="1"/>
          </p:cNvSpPr>
          <p:nvPr/>
        </p:nvSpPr>
        <p:spPr bwMode="auto">
          <a:xfrm>
            <a:off x="6172200" y="2438400"/>
            <a:ext cx="10668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系统分析</a:t>
            </a:r>
          </a:p>
        </p:txBody>
      </p:sp>
      <p:sp>
        <p:nvSpPr>
          <p:cNvPr id="30729" name="Oval 9"/>
          <p:cNvSpPr>
            <a:spLocks noChangeArrowheads="1"/>
          </p:cNvSpPr>
          <p:nvPr/>
        </p:nvSpPr>
        <p:spPr bwMode="auto">
          <a:xfrm>
            <a:off x="7924800" y="35052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总体设计</a:t>
            </a:r>
          </a:p>
        </p:txBody>
      </p:sp>
      <p:sp>
        <p:nvSpPr>
          <p:cNvPr id="30730" name="Oval 10"/>
          <p:cNvSpPr>
            <a:spLocks noChangeArrowheads="1"/>
          </p:cNvSpPr>
          <p:nvPr/>
        </p:nvSpPr>
        <p:spPr bwMode="auto">
          <a:xfrm>
            <a:off x="7391400" y="4191000"/>
            <a:ext cx="1143000" cy="6096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详细设计</a:t>
            </a:r>
          </a:p>
        </p:txBody>
      </p:sp>
      <p:sp>
        <p:nvSpPr>
          <p:cNvPr id="30731" name="Oval 11"/>
          <p:cNvSpPr>
            <a:spLocks noChangeArrowheads="1"/>
          </p:cNvSpPr>
          <p:nvPr/>
        </p:nvSpPr>
        <p:spPr bwMode="auto">
          <a:xfrm>
            <a:off x="5791200" y="4800600"/>
            <a:ext cx="838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编程</a:t>
            </a:r>
          </a:p>
        </p:txBody>
      </p:sp>
      <p:sp>
        <p:nvSpPr>
          <p:cNvPr id="30732" name="Oval 12"/>
          <p:cNvSpPr>
            <a:spLocks noChangeArrowheads="1"/>
          </p:cNvSpPr>
          <p:nvPr/>
        </p:nvSpPr>
        <p:spPr bwMode="auto">
          <a:xfrm>
            <a:off x="4724400" y="4876800"/>
            <a:ext cx="8382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测试</a:t>
            </a:r>
          </a:p>
        </p:txBody>
      </p:sp>
      <p:sp>
        <p:nvSpPr>
          <p:cNvPr id="30733" name="Oval 13"/>
          <p:cNvSpPr>
            <a:spLocks noChangeArrowheads="1"/>
          </p:cNvSpPr>
          <p:nvPr/>
        </p:nvSpPr>
        <p:spPr bwMode="auto">
          <a:xfrm>
            <a:off x="3505200" y="4876800"/>
            <a:ext cx="990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系统转换</a:t>
            </a:r>
          </a:p>
        </p:txBody>
      </p:sp>
      <p:sp>
        <p:nvSpPr>
          <p:cNvPr id="30734" name="Oval 14"/>
          <p:cNvSpPr>
            <a:spLocks noChangeArrowheads="1"/>
          </p:cNvSpPr>
          <p:nvPr/>
        </p:nvSpPr>
        <p:spPr bwMode="auto">
          <a:xfrm>
            <a:off x="533400" y="3962400"/>
            <a:ext cx="9144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系统维护</a:t>
            </a:r>
          </a:p>
        </p:txBody>
      </p:sp>
      <p:sp>
        <p:nvSpPr>
          <p:cNvPr id="30735" name="Oval 15"/>
          <p:cNvSpPr>
            <a:spLocks noChangeArrowheads="1"/>
          </p:cNvSpPr>
          <p:nvPr/>
        </p:nvSpPr>
        <p:spPr bwMode="auto">
          <a:xfrm>
            <a:off x="4267200" y="20574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30736" name="Oval 16"/>
          <p:cNvSpPr>
            <a:spLocks noChangeArrowheads="1"/>
          </p:cNvSpPr>
          <p:nvPr/>
        </p:nvSpPr>
        <p:spPr bwMode="auto">
          <a:xfrm>
            <a:off x="7315200" y="27432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30737" name="Oval 17"/>
          <p:cNvSpPr>
            <a:spLocks noChangeArrowheads="1"/>
          </p:cNvSpPr>
          <p:nvPr/>
        </p:nvSpPr>
        <p:spPr bwMode="auto">
          <a:xfrm>
            <a:off x="6705600" y="45720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30738" name="Oval 18"/>
          <p:cNvSpPr>
            <a:spLocks noChangeArrowheads="1"/>
          </p:cNvSpPr>
          <p:nvPr/>
        </p:nvSpPr>
        <p:spPr bwMode="auto">
          <a:xfrm>
            <a:off x="1447800" y="4419600"/>
            <a:ext cx="9144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系统运行</a:t>
            </a:r>
          </a:p>
        </p:txBody>
      </p:sp>
      <p:sp>
        <p:nvSpPr>
          <p:cNvPr id="30739" name="Oval 19"/>
          <p:cNvSpPr>
            <a:spLocks noChangeArrowheads="1"/>
          </p:cNvSpPr>
          <p:nvPr/>
        </p:nvSpPr>
        <p:spPr bwMode="auto">
          <a:xfrm>
            <a:off x="2514600" y="4724400"/>
            <a:ext cx="609600" cy="762000"/>
          </a:xfrm>
          <a:prstGeom prst="ellipse">
            <a:avLst/>
          </a:prstGeom>
          <a:solidFill>
            <a:srgbClr val="FF0000"/>
          </a:solidFill>
          <a:ln w="9525">
            <a:solidFill>
              <a:schemeClr val="tx1"/>
            </a:solidFill>
            <a:round/>
            <a:headEnd/>
            <a:tailEnd/>
          </a:ln>
          <a:effectLst/>
        </p:spPr>
        <p:txBody>
          <a:bodyPr wrap="none" anchor="ctr"/>
          <a:lstStyle/>
          <a:p>
            <a:pPr algn="ctr"/>
            <a:r>
              <a:rPr kumimoji="1" lang="zh-CN" altLang="en-US" sz="1600">
                <a:latin typeface="Times New Roman" pitchFamily="18" charset="0"/>
              </a:rPr>
              <a:t>审核</a:t>
            </a:r>
          </a:p>
        </p:txBody>
      </p:sp>
      <p:sp>
        <p:nvSpPr>
          <p:cNvPr id="30740" name="Text Box 20"/>
          <p:cNvSpPr txBox="1">
            <a:spLocks noChangeArrowheads="1"/>
          </p:cNvSpPr>
          <p:nvPr/>
        </p:nvSpPr>
        <p:spPr bwMode="auto">
          <a:xfrm>
            <a:off x="3048000" y="3581400"/>
            <a:ext cx="30480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信息系统的生命周期</a:t>
            </a:r>
          </a:p>
        </p:txBody>
      </p:sp>
      <p:sp>
        <p:nvSpPr>
          <p:cNvPr id="30741" name="AutoShape 21"/>
          <p:cNvSpPr>
            <a:spLocks noChangeArrowheads="1"/>
          </p:cNvSpPr>
          <p:nvPr/>
        </p:nvSpPr>
        <p:spPr bwMode="auto">
          <a:xfrm>
            <a:off x="2743200" y="3200400"/>
            <a:ext cx="3962400" cy="457200"/>
          </a:xfrm>
          <a:prstGeom prst="curvedDownArrow">
            <a:avLst>
              <a:gd name="adj1" fmla="val 137623"/>
              <a:gd name="adj2" fmla="val 346667"/>
              <a:gd name="adj3" fmla="val 33333"/>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30742" name="Text Box 22"/>
          <p:cNvSpPr txBox="1">
            <a:spLocks noChangeArrowheads="1"/>
          </p:cNvSpPr>
          <p:nvPr/>
        </p:nvSpPr>
        <p:spPr bwMode="auto">
          <a:xfrm>
            <a:off x="2057400" y="1524000"/>
            <a:ext cx="25908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系统分析阶段</a:t>
            </a:r>
          </a:p>
        </p:txBody>
      </p:sp>
      <p:sp>
        <p:nvSpPr>
          <p:cNvPr id="30743" name="Text Box 23"/>
          <p:cNvSpPr txBox="1">
            <a:spLocks noChangeArrowheads="1"/>
          </p:cNvSpPr>
          <p:nvPr/>
        </p:nvSpPr>
        <p:spPr bwMode="auto">
          <a:xfrm>
            <a:off x="8001000" y="1828800"/>
            <a:ext cx="914400" cy="822325"/>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系统设计</a:t>
            </a:r>
          </a:p>
        </p:txBody>
      </p:sp>
      <p:sp>
        <p:nvSpPr>
          <p:cNvPr id="30744" name="Text Box 24"/>
          <p:cNvSpPr txBox="1">
            <a:spLocks noChangeArrowheads="1"/>
          </p:cNvSpPr>
          <p:nvPr/>
        </p:nvSpPr>
        <p:spPr bwMode="auto">
          <a:xfrm>
            <a:off x="5029200" y="6019800"/>
            <a:ext cx="16764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系统实施</a:t>
            </a:r>
          </a:p>
        </p:txBody>
      </p:sp>
      <p:sp>
        <p:nvSpPr>
          <p:cNvPr id="30745" name="Text Box 25"/>
          <p:cNvSpPr txBox="1">
            <a:spLocks noChangeArrowheads="1"/>
          </p:cNvSpPr>
          <p:nvPr/>
        </p:nvSpPr>
        <p:spPr bwMode="auto">
          <a:xfrm>
            <a:off x="457200" y="5486400"/>
            <a:ext cx="1752600" cy="457200"/>
          </a:xfrm>
          <a:prstGeom prst="rect">
            <a:avLst/>
          </a:prstGeom>
          <a:noFill/>
          <a:ln w="9525">
            <a:noFill/>
            <a:miter lim="800000"/>
            <a:headEnd/>
            <a:tailEnd/>
          </a:ln>
          <a:effectLst/>
        </p:spPr>
        <p:txBody>
          <a:bodyPr>
            <a:spAutoFit/>
          </a:bodyPr>
          <a:lstStyle/>
          <a:p>
            <a:pPr>
              <a:spcBef>
                <a:spcPct val="50000"/>
              </a:spcBef>
            </a:pPr>
            <a:r>
              <a:rPr kumimoji="1" lang="zh-CN" altLang="en-US" sz="2400">
                <a:latin typeface="Times New Roman" pitchFamily="18" charset="0"/>
              </a:rPr>
              <a:t>系统维护</a:t>
            </a:r>
          </a:p>
        </p:txBody>
      </p:sp>
      <p:sp>
        <p:nvSpPr>
          <p:cNvPr id="30746" name="Line 26"/>
          <p:cNvSpPr>
            <a:spLocks noChangeShapeType="1"/>
          </p:cNvSpPr>
          <p:nvPr/>
        </p:nvSpPr>
        <p:spPr bwMode="auto">
          <a:xfrm flipV="1">
            <a:off x="1447800" y="28956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30747" name="Line 27"/>
          <p:cNvSpPr>
            <a:spLocks noChangeShapeType="1"/>
          </p:cNvSpPr>
          <p:nvPr/>
        </p:nvSpPr>
        <p:spPr bwMode="auto">
          <a:xfrm flipV="1">
            <a:off x="2743200" y="2438400"/>
            <a:ext cx="2286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30748" name="Line 28"/>
          <p:cNvSpPr>
            <a:spLocks noChangeShapeType="1"/>
          </p:cNvSpPr>
          <p:nvPr/>
        </p:nvSpPr>
        <p:spPr bwMode="auto">
          <a:xfrm>
            <a:off x="4800600" y="2362200"/>
            <a:ext cx="3810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30749" name="Line 29"/>
          <p:cNvSpPr>
            <a:spLocks noChangeShapeType="1"/>
          </p:cNvSpPr>
          <p:nvPr/>
        </p:nvSpPr>
        <p:spPr bwMode="auto">
          <a:xfrm>
            <a:off x="4038600" y="2362200"/>
            <a:ext cx="304800" cy="0"/>
          </a:xfrm>
          <a:prstGeom prst="line">
            <a:avLst/>
          </a:prstGeom>
          <a:noFill/>
          <a:ln w="76200">
            <a:solidFill>
              <a:srgbClr val="FF0000"/>
            </a:solidFill>
            <a:round/>
            <a:headEnd/>
            <a:tailEnd type="triangle" w="med" len="med"/>
          </a:ln>
          <a:effectLst/>
        </p:spPr>
        <p:txBody>
          <a:bodyPr/>
          <a:lstStyle/>
          <a:p>
            <a:endParaRPr lang="zh-CN" altLang="en-US"/>
          </a:p>
        </p:txBody>
      </p:sp>
      <p:sp>
        <p:nvSpPr>
          <p:cNvPr id="30750" name="Line 30"/>
          <p:cNvSpPr>
            <a:spLocks noChangeShapeType="1"/>
          </p:cNvSpPr>
          <p:nvPr/>
        </p:nvSpPr>
        <p:spPr bwMode="auto">
          <a:xfrm>
            <a:off x="6019800" y="2438400"/>
            <a:ext cx="304800" cy="152400"/>
          </a:xfrm>
          <a:prstGeom prst="line">
            <a:avLst/>
          </a:prstGeom>
          <a:noFill/>
          <a:ln w="76200">
            <a:solidFill>
              <a:srgbClr val="FF0000"/>
            </a:solidFill>
            <a:round/>
            <a:headEnd/>
            <a:tailEnd type="triangle" w="med" len="med"/>
          </a:ln>
          <a:effectLst/>
        </p:spPr>
        <p:txBody>
          <a:bodyPr/>
          <a:lstStyle/>
          <a:p>
            <a:endParaRPr lang="zh-CN" altLang="en-US"/>
          </a:p>
        </p:txBody>
      </p:sp>
      <p:sp>
        <p:nvSpPr>
          <p:cNvPr id="30751" name="Line 31"/>
          <p:cNvSpPr>
            <a:spLocks noChangeShapeType="1"/>
          </p:cNvSpPr>
          <p:nvPr/>
        </p:nvSpPr>
        <p:spPr bwMode="auto">
          <a:xfrm>
            <a:off x="7162800" y="2667000"/>
            <a:ext cx="304800" cy="304800"/>
          </a:xfrm>
          <a:prstGeom prst="line">
            <a:avLst/>
          </a:prstGeom>
          <a:noFill/>
          <a:ln w="76200">
            <a:solidFill>
              <a:srgbClr val="FF0000"/>
            </a:solidFill>
            <a:round/>
            <a:headEnd/>
            <a:tailEnd type="triangle" w="med" len="med"/>
          </a:ln>
          <a:effectLst/>
        </p:spPr>
        <p:txBody>
          <a:bodyPr/>
          <a:lstStyle/>
          <a:p>
            <a:endParaRPr lang="zh-CN" altLang="en-US"/>
          </a:p>
        </p:txBody>
      </p:sp>
      <p:sp>
        <p:nvSpPr>
          <p:cNvPr id="30752" name="Line 32"/>
          <p:cNvSpPr>
            <a:spLocks noChangeShapeType="1"/>
          </p:cNvSpPr>
          <p:nvPr/>
        </p:nvSpPr>
        <p:spPr bwMode="auto">
          <a:xfrm>
            <a:off x="7848600" y="3200400"/>
            <a:ext cx="533400" cy="381000"/>
          </a:xfrm>
          <a:prstGeom prst="line">
            <a:avLst/>
          </a:prstGeom>
          <a:noFill/>
          <a:ln w="76200">
            <a:solidFill>
              <a:srgbClr val="FF0000"/>
            </a:solidFill>
            <a:round/>
            <a:headEnd/>
            <a:tailEnd type="triangle" w="med" len="med"/>
          </a:ln>
          <a:effectLst/>
        </p:spPr>
        <p:txBody>
          <a:bodyPr/>
          <a:lstStyle/>
          <a:p>
            <a:endParaRPr lang="zh-CN" altLang="en-US"/>
          </a:p>
        </p:txBody>
      </p:sp>
      <p:sp>
        <p:nvSpPr>
          <p:cNvPr id="30753" name="Line 33"/>
          <p:cNvSpPr>
            <a:spLocks noChangeShapeType="1"/>
          </p:cNvSpPr>
          <p:nvPr/>
        </p:nvSpPr>
        <p:spPr bwMode="auto">
          <a:xfrm flipH="1">
            <a:off x="8382000" y="4038600"/>
            <a:ext cx="76200" cy="304800"/>
          </a:xfrm>
          <a:prstGeom prst="line">
            <a:avLst/>
          </a:prstGeom>
          <a:noFill/>
          <a:ln w="76200">
            <a:solidFill>
              <a:srgbClr val="FF0000"/>
            </a:solidFill>
            <a:round/>
            <a:headEnd/>
            <a:tailEnd type="triangle" w="med" len="med"/>
          </a:ln>
          <a:effectLst/>
        </p:spPr>
        <p:txBody>
          <a:bodyPr/>
          <a:lstStyle/>
          <a:p>
            <a:endParaRPr lang="zh-CN" altLang="en-US"/>
          </a:p>
        </p:txBody>
      </p:sp>
      <p:sp>
        <p:nvSpPr>
          <p:cNvPr id="30754" name="Line 34"/>
          <p:cNvSpPr>
            <a:spLocks noChangeShapeType="1"/>
          </p:cNvSpPr>
          <p:nvPr/>
        </p:nvSpPr>
        <p:spPr bwMode="auto">
          <a:xfrm flipH="1">
            <a:off x="7315200" y="4724400"/>
            <a:ext cx="381000" cy="228600"/>
          </a:xfrm>
          <a:prstGeom prst="line">
            <a:avLst/>
          </a:prstGeom>
          <a:noFill/>
          <a:ln w="76200">
            <a:solidFill>
              <a:srgbClr val="FF0000"/>
            </a:solidFill>
            <a:round/>
            <a:headEnd/>
            <a:tailEnd type="triangle" w="med" len="med"/>
          </a:ln>
          <a:effectLst/>
        </p:spPr>
        <p:txBody>
          <a:bodyPr/>
          <a:lstStyle/>
          <a:p>
            <a:endParaRPr lang="zh-CN" altLang="en-US"/>
          </a:p>
        </p:txBody>
      </p:sp>
      <p:sp>
        <p:nvSpPr>
          <p:cNvPr id="30755" name="Line 35"/>
          <p:cNvSpPr>
            <a:spLocks noChangeShapeType="1"/>
          </p:cNvSpPr>
          <p:nvPr/>
        </p:nvSpPr>
        <p:spPr bwMode="auto">
          <a:xfrm flipH="1">
            <a:off x="6553200" y="5181600"/>
            <a:ext cx="3048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30756" name="Line 36"/>
          <p:cNvSpPr>
            <a:spLocks noChangeShapeType="1"/>
          </p:cNvSpPr>
          <p:nvPr/>
        </p:nvSpPr>
        <p:spPr bwMode="auto">
          <a:xfrm flipH="1">
            <a:off x="5562600" y="5334000"/>
            <a:ext cx="304800" cy="0"/>
          </a:xfrm>
          <a:prstGeom prst="line">
            <a:avLst/>
          </a:prstGeom>
          <a:noFill/>
          <a:ln w="76200">
            <a:solidFill>
              <a:srgbClr val="FF0000"/>
            </a:solidFill>
            <a:round/>
            <a:headEnd/>
            <a:tailEnd type="triangle" w="med" len="med"/>
          </a:ln>
          <a:effectLst/>
        </p:spPr>
        <p:txBody>
          <a:bodyPr/>
          <a:lstStyle/>
          <a:p>
            <a:endParaRPr lang="zh-CN" altLang="en-US"/>
          </a:p>
        </p:txBody>
      </p:sp>
      <p:sp>
        <p:nvSpPr>
          <p:cNvPr id="30757" name="Line 37"/>
          <p:cNvSpPr>
            <a:spLocks noChangeShapeType="1"/>
          </p:cNvSpPr>
          <p:nvPr/>
        </p:nvSpPr>
        <p:spPr bwMode="auto">
          <a:xfrm flipH="1">
            <a:off x="4495800" y="5334000"/>
            <a:ext cx="228600" cy="0"/>
          </a:xfrm>
          <a:prstGeom prst="line">
            <a:avLst/>
          </a:prstGeom>
          <a:noFill/>
          <a:ln w="76200">
            <a:solidFill>
              <a:srgbClr val="FF0000"/>
            </a:solidFill>
            <a:round/>
            <a:headEnd/>
            <a:tailEnd type="triangle" w="med" len="med"/>
          </a:ln>
          <a:effectLst/>
        </p:spPr>
        <p:txBody>
          <a:bodyPr/>
          <a:lstStyle/>
          <a:p>
            <a:endParaRPr lang="zh-CN" altLang="en-US"/>
          </a:p>
        </p:txBody>
      </p:sp>
      <p:sp>
        <p:nvSpPr>
          <p:cNvPr id="30758" name="Line 38"/>
          <p:cNvSpPr>
            <a:spLocks noChangeShapeType="1"/>
          </p:cNvSpPr>
          <p:nvPr/>
        </p:nvSpPr>
        <p:spPr bwMode="auto">
          <a:xfrm flipH="1" flipV="1">
            <a:off x="3124200" y="5181600"/>
            <a:ext cx="381000" cy="76200"/>
          </a:xfrm>
          <a:prstGeom prst="line">
            <a:avLst/>
          </a:prstGeom>
          <a:noFill/>
          <a:ln w="76200">
            <a:solidFill>
              <a:srgbClr val="FF0000"/>
            </a:solidFill>
            <a:round/>
            <a:headEnd/>
            <a:tailEnd type="triangle" w="med" len="med"/>
          </a:ln>
          <a:effectLst/>
        </p:spPr>
        <p:txBody>
          <a:bodyPr/>
          <a:lstStyle/>
          <a:p>
            <a:endParaRPr lang="zh-CN" altLang="en-US"/>
          </a:p>
        </p:txBody>
      </p:sp>
      <p:sp>
        <p:nvSpPr>
          <p:cNvPr id="30759" name="Line 39"/>
          <p:cNvSpPr>
            <a:spLocks noChangeShapeType="1"/>
          </p:cNvSpPr>
          <p:nvPr/>
        </p:nvSpPr>
        <p:spPr bwMode="auto">
          <a:xfrm flipH="1" flipV="1">
            <a:off x="2209800" y="4953000"/>
            <a:ext cx="304800" cy="152400"/>
          </a:xfrm>
          <a:prstGeom prst="line">
            <a:avLst/>
          </a:prstGeom>
          <a:noFill/>
          <a:ln w="76200">
            <a:solidFill>
              <a:srgbClr val="FF0000"/>
            </a:solidFill>
            <a:round/>
            <a:headEnd/>
            <a:tailEnd type="triangle" w="med" len="med"/>
          </a:ln>
          <a:effectLst/>
        </p:spPr>
        <p:txBody>
          <a:bodyPr/>
          <a:lstStyle/>
          <a:p>
            <a:endParaRPr lang="zh-CN" altLang="en-US"/>
          </a:p>
        </p:txBody>
      </p:sp>
      <p:sp>
        <p:nvSpPr>
          <p:cNvPr id="30760" name="Line 40"/>
          <p:cNvSpPr>
            <a:spLocks noChangeShapeType="1"/>
          </p:cNvSpPr>
          <p:nvPr/>
        </p:nvSpPr>
        <p:spPr bwMode="auto">
          <a:xfrm flipH="1" flipV="1">
            <a:off x="1143000" y="4648200"/>
            <a:ext cx="304800" cy="152400"/>
          </a:xfrm>
          <a:prstGeom prst="line">
            <a:avLst/>
          </a:prstGeom>
          <a:noFill/>
          <a:ln w="762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971550" y="908050"/>
            <a:ext cx="7704138" cy="4706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20000"/>
              </a:lnSpc>
              <a:spcBef>
                <a:spcPct val="50000"/>
              </a:spcBef>
            </a:pPr>
            <a:r>
              <a:rPr lang="en-US" altLang="zh-CN" sz="3200" b="1" dirty="0">
                <a:solidFill>
                  <a:schemeClr val="folHlink"/>
                </a:solidFill>
                <a:latin typeface="华文行楷" panose="02010800040101010101" pitchFamily="2" charset="-122"/>
                <a:ea typeface="华文行楷" panose="02010800040101010101" pitchFamily="2" charset="-122"/>
              </a:rPr>
              <a:t>4.</a:t>
            </a:r>
            <a:r>
              <a:rPr lang="zh-CN" altLang="en-US" sz="3200" b="1" dirty="0">
                <a:solidFill>
                  <a:schemeClr val="folHlink"/>
                </a:solidFill>
                <a:latin typeface="华文行楷" panose="02010800040101010101" pitchFamily="2" charset="-122"/>
                <a:ea typeface="华文行楷" panose="02010800040101010101" pitchFamily="2" charset="-122"/>
              </a:rPr>
              <a:t>结构化系统开发方法的优缺点</a:t>
            </a:r>
          </a:p>
          <a:p>
            <a:pPr algn="l" eaLnBrk="1" hangingPunct="1">
              <a:lnSpc>
                <a:spcPct val="95000"/>
              </a:lnSpc>
              <a:spcBef>
                <a:spcPct val="20000"/>
              </a:spcBef>
            </a:pPr>
            <a:r>
              <a:rPr lang="zh-CN" altLang="en-US" sz="2000" dirty="0">
                <a:latin typeface="宋体" panose="02010600030101010101" pitchFamily="2" charset="-122"/>
              </a:rPr>
              <a:t>   </a:t>
            </a:r>
            <a:r>
              <a:rPr lang="zh-CN" altLang="en-US" sz="2800" b="1" dirty="0">
                <a:solidFill>
                  <a:schemeClr val="tx2"/>
                </a:solidFill>
                <a:latin typeface="楷体_GB2312" pitchFamily="49" charset="-122"/>
                <a:ea typeface="楷体_GB2312" pitchFamily="49" charset="-122"/>
              </a:rPr>
              <a:t>① 优点 ：</a:t>
            </a:r>
          </a:p>
          <a:p>
            <a:pPr algn="l" eaLnBrk="1" hangingPunct="1">
              <a:lnSpc>
                <a:spcPct val="95000"/>
              </a:lnSpc>
              <a:spcBef>
                <a:spcPct val="20000"/>
              </a:spcBef>
              <a:buFont typeface="Wingdings" panose="05000000000000000000" pitchFamily="2" charset="2"/>
              <a:buChar char="l"/>
            </a:pPr>
            <a:r>
              <a:rPr kumimoji="1" lang="zh-CN" altLang="en-US" sz="2800" b="1" dirty="0">
                <a:latin typeface="楷体_GB2312" pitchFamily="49" charset="-122"/>
                <a:ea typeface="楷体_GB2312" pitchFamily="49" charset="-122"/>
              </a:rPr>
              <a:t> </a:t>
            </a:r>
            <a:r>
              <a:rPr kumimoji="1" lang="zh-CN" altLang="en-US" sz="2600" b="1" dirty="0">
                <a:latin typeface="楷体_GB2312" pitchFamily="49" charset="-122"/>
                <a:ea typeface="楷体_GB2312" pitchFamily="49" charset="-122"/>
              </a:rPr>
              <a:t>整体思路清楚，能够从全局出发，步步为营，减少返工，有利于提高开发质量；</a:t>
            </a:r>
          </a:p>
          <a:p>
            <a:pPr algn="l" eaLnBrk="1" hangingPunct="1">
              <a:lnSpc>
                <a:spcPct val="95000"/>
              </a:lnSpc>
              <a:spcBef>
                <a:spcPct val="20000"/>
              </a:spcBef>
              <a:buFont typeface="Wingdings" panose="05000000000000000000" pitchFamily="2" charset="2"/>
              <a:buChar char="l"/>
            </a:pPr>
            <a:r>
              <a:rPr kumimoji="1" lang="zh-CN" altLang="en-US" sz="2600" b="1" dirty="0">
                <a:latin typeface="楷体_GB2312" pitchFamily="49" charset="-122"/>
                <a:ea typeface="楷体_GB2312" pitchFamily="49" charset="-122"/>
              </a:rPr>
              <a:t> 设计工作中阶段性非常强，每一阶段均有工作成果出现；</a:t>
            </a:r>
          </a:p>
          <a:p>
            <a:pPr algn="l" eaLnBrk="1" hangingPunct="1">
              <a:lnSpc>
                <a:spcPct val="95000"/>
              </a:lnSpc>
              <a:spcBef>
                <a:spcPct val="20000"/>
              </a:spcBef>
              <a:buFont typeface="Wingdings" panose="05000000000000000000" pitchFamily="2" charset="2"/>
              <a:buChar char="l"/>
            </a:pPr>
            <a:r>
              <a:rPr kumimoji="1" lang="zh-CN" altLang="en-US" sz="2600" b="1" dirty="0">
                <a:latin typeface="楷体_GB2312" pitchFamily="49" charset="-122"/>
                <a:ea typeface="楷体_GB2312" pitchFamily="49" charset="-122"/>
              </a:rPr>
              <a:t> 每一阶段的工作成果是下一阶段工作的依据，工作进度比较容易把握，有利于系统开发的总体管理和</a:t>
            </a:r>
            <a:r>
              <a:rPr kumimoji="1" lang="zh-CN" altLang="en-US" sz="2600" b="1" dirty="0" smtClean="0">
                <a:latin typeface="楷体_GB2312" pitchFamily="49" charset="-122"/>
                <a:ea typeface="楷体_GB2312" pitchFamily="49" charset="-122"/>
              </a:rPr>
              <a:t>控制。</a:t>
            </a:r>
            <a:endParaRPr kumimoji="1" lang="zh-CN" altLang="en-US" sz="2600" b="1" dirty="0">
              <a:latin typeface="楷体_GB2312" pitchFamily="49" charset="-122"/>
              <a:ea typeface="楷体_GB2312" pitchFamily="49" charset="-122"/>
            </a:endParaRPr>
          </a:p>
          <a:p>
            <a:pPr algn="l" eaLnBrk="1" hangingPunct="1">
              <a:lnSpc>
                <a:spcPct val="120000"/>
              </a:lnSpc>
              <a:spcBef>
                <a:spcPct val="50000"/>
              </a:spcBef>
            </a:pPr>
            <a:r>
              <a:rPr kumimoji="1" lang="zh-CN" altLang="en-US" b="1" dirty="0">
                <a:latin typeface="宋体" panose="02010600030101010101" pitchFamily="2" charset="-122"/>
              </a:rPr>
              <a:t>   </a:t>
            </a:r>
            <a:endParaRPr kumimoji="1" lang="zh-CN" altLang="en-US" dirty="0">
              <a:latin typeface="宋体" panose="02010600030101010101" pitchFamily="2" charset="-122"/>
            </a:endParaRPr>
          </a:p>
        </p:txBody>
      </p:sp>
    </p:spTree>
    <p:extLst>
      <p:ext uri="{BB962C8B-B14F-4D97-AF65-F5344CB8AC3E}">
        <p14:creationId xmlns="" xmlns:p14="http://schemas.microsoft.com/office/powerpoint/2010/main" val="21135161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079500" y="1052513"/>
            <a:ext cx="7237413" cy="533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05000"/>
              </a:lnSpc>
              <a:spcBef>
                <a:spcPct val="25000"/>
              </a:spcBef>
            </a:pPr>
            <a:r>
              <a:rPr kumimoji="1" lang="en-US" altLang="zh-CN" sz="2800" b="1">
                <a:solidFill>
                  <a:schemeClr val="tx2"/>
                </a:solidFill>
                <a:latin typeface="楷体_GB2312" pitchFamily="49" charset="-122"/>
                <a:ea typeface="楷体_GB2312" pitchFamily="49" charset="-122"/>
              </a:rPr>
              <a:t>② </a:t>
            </a:r>
            <a:r>
              <a:rPr kumimoji="1" lang="zh-CN" altLang="en-US" sz="2800" b="1">
                <a:solidFill>
                  <a:schemeClr val="tx2"/>
                </a:solidFill>
                <a:latin typeface="楷体_GB2312" pitchFamily="49" charset="-122"/>
                <a:ea typeface="楷体_GB2312" pitchFamily="49" charset="-122"/>
              </a:rPr>
              <a:t>缺点：</a:t>
            </a:r>
          </a:p>
          <a:p>
            <a:pPr algn="l" eaLnBrk="1" hangingPunct="1">
              <a:lnSpc>
                <a:spcPct val="105000"/>
              </a:lnSpc>
              <a:spcBef>
                <a:spcPct val="25000"/>
              </a:spcBef>
              <a:buFont typeface="Wingdings" panose="05000000000000000000" pitchFamily="2" charset="2"/>
              <a:buChar char="l"/>
            </a:pPr>
            <a:r>
              <a:rPr kumimoji="1" lang="zh-CN" altLang="en-US" sz="2800" b="1">
                <a:latin typeface="楷体_GB2312" pitchFamily="49" charset="-122"/>
                <a:ea typeface="楷体_GB2312" pitchFamily="49" charset="-122"/>
              </a:rPr>
              <a:t> 系统的开发周期太长，有时，系统开发尚未完成，而内外环境已经发生了变化，对系统的需求也发生了变化。</a:t>
            </a:r>
          </a:p>
          <a:p>
            <a:pPr algn="l" eaLnBrk="1" hangingPunct="1">
              <a:lnSpc>
                <a:spcPct val="105000"/>
              </a:lnSpc>
              <a:spcBef>
                <a:spcPct val="25000"/>
              </a:spcBef>
              <a:buFont typeface="Wingdings" panose="05000000000000000000" pitchFamily="2" charset="2"/>
              <a:buChar char="l"/>
            </a:pPr>
            <a:r>
              <a:rPr kumimoji="1" lang="zh-CN" altLang="en-US" sz="2800" b="1">
                <a:latin typeface="楷体_GB2312" pitchFamily="49" charset="-122"/>
                <a:ea typeface="楷体_GB2312" pitchFamily="49" charset="-122"/>
              </a:rPr>
              <a:t> 这种方法要求系统开发者在调查中就充分地掌握用户需求、管理状况以及预见可能发生的变化，这不大符合人们循序渐进地认识事物的规律性。</a:t>
            </a:r>
          </a:p>
          <a:p>
            <a:pPr algn="l" eaLnBrk="1" hangingPunct="1">
              <a:lnSpc>
                <a:spcPct val="105000"/>
              </a:lnSpc>
              <a:spcBef>
                <a:spcPct val="25000"/>
              </a:spcBef>
              <a:buFont typeface="Wingdings" panose="05000000000000000000" pitchFamily="2" charset="2"/>
              <a:buChar char="l"/>
            </a:pPr>
            <a:r>
              <a:rPr kumimoji="1" lang="zh-CN" altLang="en-US" sz="2800" b="1">
                <a:latin typeface="楷体_GB2312" pitchFamily="49" charset="-122"/>
                <a:ea typeface="楷体_GB2312" pitchFamily="49" charset="-122"/>
              </a:rPr>
              <a:t> 需要大量的文档和图表，这方面的工作劳动量非常大，有时会造成效率低、成本高的问题。</a:t>
            </a:r>
            <a:endParaRPr lang="zh-CN" altLang="en-US" sz="2800" b="1">
              <a:latin typeface="楷体_GB2312" pitchFamily="49" charset="-122"/>
              <a:ea typeface="楷体_GB2312" pitchFamily="49" charset="-122"/>
            </a:endParaRPr>
          </a:p>
        </p:txBody>
      </p:sp>
    </p:spTree>
    <p:extLst>
      <p:ext uri="{BB962C8B-B14F-4D97-AF65-F5344CB8AC3E}">
        <p14:creationId xmlns="" xmlns:p14="http://schemas.microsoft.com/office/powerpoint/2010/main" val="24124045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zh-CN" altLang="en-US" sz="2800">
                <a:latin typeface="楷体_GB2312" pitchFamily="49" charset="-122"/>
                <a:ea typeface="楷体_GB2312" pitchFamily="49" charset="-122"/>
              </a:rPr>
              <a:t>结构化方法的痛苦</a:t>
            </a:r>
          </a:p>
        </p:txBody>
      </p:sp>
      <p:sp>
        <p:nvSpPr>
          <p:cNvPr id="157699" name="Rectangle 3"/>
          <p:cNvSpPr>
            <a:spLocks noGrp="1" noChangeArrowheads="1"/>
          </p:cNvSpPr>
          <p:nvPr>
            <p:ph type="body" idx="1"/>
          </p:nvPr>
        </p:nvSpPr>
        <p:spPr>
          <a:xfrm>
            <a:off x="457200" y="1828800"/>
            <a:ext cx="8388350" cy="3581400"/>
          </a:xfrm>
        </p:spPr>
        <p:txBody>
          <a:bodyPr/>
          <a:lstStyle/>
          <a:p>
            <a:pPr>
              <a:lnSpc>
                <a:spcPct val="80000"/>
              </a:lnSpc>
            </a:pPr>
            <a:r>
              <a:rPr lang="zh-CN" altLang="en-US" sz="2400">
                <a:latin typeface="楷体_GB2312" pitchFamily="49" charset="-122"/>
                <a:ea typeface="楷体_GB2312" pitchFamily="49" charset="-122"/>
              </a:rPr>
              <a:t>复用困难</a:t>
            </a:r>
          </a:p>
          <a:p>
            <a:pPr>
              <a:lnSpc>
                <a:spcPct val="80000"/>
              </a:lnSpc>
              <a:buFont typeface="Wingdings" pitchFamily="2" charset="2"/>
              <a:buNone/>
            </a:pPr>
            <a:endParaRPr lang="zh-CN" altLang="en-US" sz="2400">
              <a:latin typeface="楷体_GB2312" pitchFamily="49" charset="-122"/>
              <a:ea typeface="楷体_GB2312" pitchFamily="49" charset="-122"/>
            </a:endParaRPr>
          </a:p>
          <a:p>
            <a:pPr fontAlgn="t">
              <a:lnSpc>
                <a:spcPct val="80000"/>
              </a:lnSpc>
              <a:spcBef>
                <a:spcPct val="0"/>
              </a:spcBef>
              <a:buClrTx/>
              <a:buFont typeface="Wingdings" pitchFamily="2" charset="2"/>
              <a:buChar char="p"/>
            </a:pPr>
            <a:r>
              <a:rPr lang="zh-CN" altLang="en-GB" sz="2400">
                <a:latin typeface="楷体_GB2312" pitchFamily="49" charset="-122"/>
                <a:ea typeface="楷体_GB2312" pitchFamily="49" charset="-122"/>
              </a:rPr>
              <a:t>系统开发的整个工作费时过长，难以适应环境的急剧变化</a:t>
            </a:r>
            <a:r>
              <a:rPr lang="zh-CN" altLang="en-US" sz="2400">
                <a:latin typeface="楷体_GB2312" pitchFamily="49" charset="-122"/>
                <a:ea typeface="楷体_GB2312" pitchFamily="49" charset="-122"/>
              </a:rPr>
              <a:t>为了适应变化</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要精心设计函数接口</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导致函数接口的日益复杂。</a:t>
            </a:r>
          </a:p>
          <a:p>
            <a:pPr fontAlgn="t">
              <a:lnSpc>
                <a:spcPct val="80000"/>
              </a:lnSpc>
              <a:spcBef>
                <a:spcPct val="0"/>
              </a:spcBef>
              <a:buClrTx/>
              <a:buFont typeface="Wingdings" pitchFamily="2" charset="2"/>
              <a:buChar char="p"/>
            </a:pPr>
            <a:endParaRPr lang="zh-CN" altLang="en-US" sz="2400">
              <a:latin typeface="楷体_GB2312" pitchFamily="49" charset="-122"/>
              <a:ea typeface="楷体_GB2312" pitchFamily="49" charset="-122"/>
            </a:endParaRPr>
          </a:p>
          <a:p>
            <a:pPr fontAlgn="t">
              <a:lnSpc>
                <a:spcPct val="80000"/>
              </a:lnSpc>
              <a:spcBef>
                <a:spcPct val="0"/>
              </a:spcBef>
              <a:buClrTx/>
              <a:buFont typeface="Wingdings" pitchFamily="2" charset="2"/>
              <a:buChar char="p"/>
            </a:pPr>
            <a:r>
              <a:rPr lang="zh-CN" altLang="en-GB" sz="2400">
                <a:latin typeface="楷体_GB2312" pitchFamily="49" charset="-122"/>
                <a:ea typeface="楷体_GB2312" pitchFamily="49" charset="-122"/>
              </a:rPr>
              <a:t>对用户需求的变更不能做出迅速的响应</a:t>
            </a:r>
          </a:p>
          <a:p>
            <a:pPr fontAlgn="t">
              <a:lnSpc>
                <a:spcPct val="80000"/>
              </a:lnSpc>
              <a:spcBef>
                <a:spcPct val="0"/>
              </a:spcBef>
              <a:buClrTx/>
              <a:buFont typeface="Wingdings" pitchFamily="2" charset="2"/>
              <a:buChar char="p"/>
            </a:pPr>
            <a:endParaRPr lang="zh-CN" altLang="en-GB" sz="2400">
              <a:latin typeface="楷体_GB2312" pitchFamily="49" charset="-122"/>
              <a:ea typeface="楷体_GB2312" pitchFamily="49" charset="-122"/>
            </a:endParaRPr>
          </a:p>
          <a:p>
            <a:pPr fontAlgn="t">
              <a:lnSpc>
                <a:spcPct val="80000"/>
              </a:lnSpc>
              <a:spcBef>
                <a:spcPct val="0"/>
              </a:spcBef>
              <a:buClrTx/>
              <a:buFont typeface="Wingdings" pitchFamily="2" charset="2"/>
              <a:buChar char="p"/>
            </a:pPr>
            <a:r>
              <a:rPr lang="zh-CN" altLang="en-GB" sz="2400">
                <a:latin typeface="楷体_GB2312" pitchFamily="49" charset="-122"/>
                <a:ea typeface="楷体_GB2312" pitchFamily="49" charset="-122"/>
              </a:rPr>
              <a:t>如果系统所处理的问题比较复杂，不确定性因素较多，系统的逻辑方案、物理方案和实施工作需要反复探索，或者说整个系统建设中的非结构化因素较多，那么这种结构化方法就很难适应</a:t>
            </a:r>
          </a:p>
          <a:p>
            <a:pPr fontAlgn="t">
              <a:lnSpc>
                <a:spcPct val="80000"/>
              </a:lnSpc>
              <a:spcBef>
                <a:spcPct val="0"/>
              </a:spcBef>
              <a:buClrTx/>
              <a:buFont typeface="Wingdings" pitchFamily="2" charset="2"/>
              <a:buChar char="p"/>
            </a:pPr>
            <a:endParaRPr lang="zh-CN" altLang="en-GB" sz="2400">
              <a:latin typeface="楷体_GB2312" pitchFamily="49" charset="-122"/>
              <a:ea typeface="楷体_GB2312" pitchFamily="49" charset="-122"/>
            </a:endParaRPr>
          </a:p>
          <a:p>
            <a:pPr fontAlgn="t">
              <a:lnSpc>
                <a:spcPct val="80000"/>
              </a:lnSpc>
              <a:spcBef>
                <a:spcPct val="0"/>
              </a:spcBef>
              <a:buClrTx/>
              <a:buFont typeface="Wingdings" pitchFamily="2" charset="2"/>
              <a:buChar char="p"/>
            </a:pPr>
            <a:r>
              <a:rPr lang="zh-CN" altLang="en-GB" sz="2400">
                <a:latin typeface="楷体_GB2312" pitchFamily="49" charset="-122"/>
                <a:ea typeface="楷体_GB2312" pitchFamily="49" charset="-122"/>
              </a:rPr>
              <a:t>维护工作繁重，专门人才紧缺</a:t>
            </a:r>
          </a:p>
          <a:p>
            <a:pPr fontAlgn="t">
              <a:lnSpc>
                <a:spcPct val="80000"/>
              </a:lnSpc>
              <a:spcBef>
                <a:spcPct val="0"/>
              </a:spcBef>
              <a:buClrTx/>
              <a:buFont typeface="Wingdings" pitchFamily="2" charset="2"/>
              <a:buChar char="p"/>
            </a:pPr>
            <a:endParaRPr lang="zh-CN" altLang="en-US" sz="2400">
              <a:latin typeface="楷体_GB2312" pitchFamily="49" charset="-122"/>
              <a:ea typeface="楷体_GB2312" pitchFamily="49" charset="-122"/>
            </a:endParaRPr>
          </a:p>
          <a:p>
            <a:pPr algn="ctr" fontAlgn="t">
              <a:lnSpc>
                <a:spcPct val="80000"/>
              </a:lnSpc>
              <a:spcBef>
                <a:spcPct val="0"/>
              </a:spcBef>
              <a:buClrTx/>
              <a:buFontTx/>
              <a:buNone/>
            </a:pPr>
            <a:endParaRPr lang="en-US" altLang="zh-CN" sz="2400">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 calcmode="lin" valueType="num">
                                      <p:cBhvr additive="base">
                                        <p:cTn id="7" dur="5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769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57699">
                                            <p:txEl>
                                              <p:pRg st="2" end="2"/>
                                            </p:txEl>
                                          </p:spTgt>
                                        </p:tgtEl>
                                        <p:attrNameLst>
                                          <p:attrName>style.visibility</p:attrName>
                                        </p:attrNameLst>
                                      </p:cBhvr>
                                      <p:to>
                                        <p:strVal val="visible"/>
                                      </p:to>
                                    </p:set>
                                    <p:anim calcmode="lin" valueType="num">
                                      <p:cBhvr additive="base">
                                        <p:cTn id="13" dur="500" fill="hold"/>
                                        <p:tgtEl>
                                          <p:spTgt spid="1576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69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57699">
                                            <p:txEl>
                                              <p:pRg st="4" end="4"/>
                                            </p:txEl>
                                          </p:spTgt>
                                        </p:tgtEl>
                                        <p:attrNameLst>
                                          <p:attrName>style.visibility</p:attrName>
                                        </p:attrNameLst>
                                      </p:cBhvr>
                                      <p:to>
                                        <p:strVal val="visible"/>
                                      </p:to>
                                    </p:set>
                                    <p:anim calcmode="lin" valueType="num">
                                      <p:cBhvr additive="base">
                                        <p:cTn id="19" dur="500" fill="hold"/>
                                        <p:tgtEl>
                                          <p:spTgt spid="1576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769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57699">
                                            <p:txEl>
                                              <p:pRg st="6" end="6"/>
                                            </p:txEl>
                                          </p:spTgt>
                                        </p:tgtEl>
                                        <p:attrNameLst>
                                          <p:attrName>style.visibility</p:attrName>
                                        </p:attrNameLst>
                                      </p:cBhvr>
                                      <p:to>
                                        <p:strVal val="visible"/>
                                      </p:to>
                                    </p:set>
                                    <p:anim calcmode="lin" valueType="num">
                                      <p:cBhvr additive="base">
                                        <p:cTn id="25" dur="500" fill="hold"/>
                                        <p:tgtEl>
                                          <p:spTgt spid="157699">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7699">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anim calcmode="lin" valueType="num">
                                      <p:cBhvr additive="base">
                                        <p:cTn id="31" dur="500" fill="hold"/>
                                        <p:tgtEl>
                                          <p:spTgt spid="157699">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7699">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142976" y="1785926"/>
            <a:ext cx="6769100" cy="208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20000"/>
              </a:lnSpc>
              <a:spcBef>
                <a:spcPct val="50000"/>
              </a:spcBef>
            </a:pPr>
            <a:r>
              <a:rPr lang="en-US" altLang="zh-CN" sz="3200" dirty="0">
                <a:solidFill>
                  <a:schemeClr val="tx2"/>
                </a:solidFill>
                <a:latin typeface="华文行楷" panose="02010800040101010101" pitchFamily="2" charset="-122"/>
                <a:ea typeface="华文行楷" panose="02010800040101010101" pitchFamily="2" charset="-122"/>
              </a:rPr>
              <a:t>5.</a:t>
            </a:r>
            <a:r>
              <a:rPr lang="zh-CN" altLang="en-US" sz="3200" dirty="0">
                <a:solidFill>
                  <a:schemeClr val="tx2"/>
                </a:solidFill>
                <a:latin typeface="华文行楷" panose="02010800040101010101" pitchFamily="2" charset="-122"/>
                <a:ea typeface="华文行楷" panose="02010800040101010101" pitchFamily="2" charset="-122"/>
              </a:rPr>
              <a:t>结构化系统方法的适用范围</a:t>
            </a:r>
            <a:r>
              <a:rPr lang="en-US" altLang="zh-CN" sz="3200" dirty="0">
                <a:solidFill>
                  <a:schemeClr val="folHlink"/>
                </a:solidFill>
                <a:latin typeface="华文行楷" panose="02010800040101010101" pitchFamily="2" charset="-122"/>
                <a:ea typeface="华文行楷" panose="02010800040101010101" pitchFamily="2" charset="-122"/>
              </a:rPr>
              <a:t>:</a:t>
            </a:r>
          </a:p>
          <a:p>
            <a:pPr algn="l" eaLnBrk="1" hangingPunct="1">
              <a:lnSpc>
                <a:spcPct val="120000"/>
              </a:lnSpc>
              <a:spcBef>
                <a:spcPct val="50000"/>
              </a:spcBef>
            </a:pPr>
            <a:r>
              <a:rPr lang="en-US" altLang="zh-CN" sz="3200" dirty="0">
                <a:solidFill>
                  <a:schemeClr val="folHlink"/>
                </a:solidFill>
                <a:latin typeface="华文行楷" panose="02010800040101010101" pitchFamily="2" charset="-122"/>
                <a:ea typeface="华文行楷" panose="02010800040101010101" pitchFamily="2" charset="-122"/>
              </a:rPr>
              <a:t>      </a:t>
            </a:r>
            <a:r>
              <a:rPr lang="zh-CN" altLang="en-US" sz="3200" b="1" dirty="0">
                <a:latin typeface="楷体_GB2312" pitchFamily="49" charset="-122"/>
                <a:ea typeface="楷体_GB2312" pitchFamily="49" charset="-122"/>
              </a:rPr>
              <a:t>主要适用于</a:t>
            </a:r>
            <a:r>
              <a:rPr lang="zh-CN" altLang="en-US" sz="3200" b="1" dirty="0">
                <a:solidFill>
                  <a:schemeClr val="tx2"/>
                </a:solidFill>
                <a:latin typeface="楷体_GB2312" pitchFamily="49" charset="-122"/>
                <a:ea typeface="楷体_GB2312" pitchFamily="49" charset="-122"/>
              </a:rPr>
              <a:t>大系统</a:t>
            </a:r>
            <a:r>
              <a:rPr lang="zh-CN" altLang="en-US" sz="3200" b="1" dirty="0">
                <a:latin typeface="楷体_GB2312" pitchFamily="49" charset="-122"/>
                <a:ea typeface="楷体_GB2312" pitchFamily="49" charset="-122"/>
              </a:rPr>
              <a:t>或</a:t>
            </a:r>
            <a:r>
              <a:rPr lang="zh-CN" altLang="en-US" sz="3200" b="1" dirty="0">
                <a:solidFill>
                  <a:schemeClr val="tx2"/>
                </a:solidFill>
                <a:latin typeface="楷体_GB2312" pitchFamily="49" charset="-122"/>
                <a:ea typeface="楷体_GB2312" pitchFamily="49" charset="-122"/>
              </a:rPr>
              <a:t>系统开发缺乏经验</a:t>
            </a:r>
            <a:r>
              <a:rPr lang="zh-CN" altLang="en-US" sz="3200" b="1" dirty="0">
                <a:latin typeface="楷体_GB2312" pitchFamily="49" charset="-122"/>
                <a:ea typeface="楷体_GB2312" pitchFamily="49" charset="-122"/>
              </a:rPr>
              <a:t>的情况。</a:t>
            </a:r>
          </a:p>
        </p:txBody>
      </p:sp>
      <p:sp>
        <p:nvSpPr>
          <p:cNvPr id="35843" name="AutoShape 4">
            <a:hlinkClick r:id="rId2" action="ppaction://hlinksldjump" highlightClick="1"/>
          </p:cNvPr>
          <p:cNvSpPr>
            <a:spLocks noChangeArrowheads="1"/>
          </p:cNvSpPr>
          <p:nvPr/>
        </p:nvSpPr>
        <p:spPr bwMode="auto">
          <a:xfrm>
            <a:off x="8856663" y="656907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Tree>
    <p:extLst>
      <p:ext uri="{BB962C8B-B14F-4D97-AF65-F5344CB8AC3E}">
        <p14:creationId xmlns="" xmlns:p14="http://schemas.microsoft.com/office/powerpoint/2010/main" val="4339540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0"/>
          <p:cNvSpPr txBox="1">
            <a:spLocks noChangeArrowheads="1"/>
          </p:cNvSpPr>
          <p:nvPr/>
        </p:nvSpPr>
        <p:spPr bwMode="auto">
          <a:xfrm>
            <a:off x="900113" y="1412875"/>
            <a:ext cx="842486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spcBef>
                <a:spcPct val="50000"/>
              </a:spcBef>
            </a:pPr>
            <a:endParaRPr kumimoji="1" lang="zh-CN" altLang="zh-CN">
              <a:latin typeface="宋体" panose="02010600030101010101" pitchFamily="2" charset="-122"/>
            </a:endParaRPr>
          </a:p>
        </p:txBody>
      </p:sp>
      <p:sp>
        <p:nvSpPr>
          <p:cNvPr id="36867" name="Text Box 12"/>
          <p:cNvSpPr txBox="1">
            <a:spLocks noChangeArrowheads="1"/>
          </p:cNvSpPr>
          <p:nvPr/>
        </p:nvSpPr>
        <p:spPr bwMode="auto">
          <a:xfrm>
            <a:off x="1042988" y="1052513"/>
            <a:ext cx="7777162" cy="4981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05000"/>
              </a:lnSpc>
              <a:spcBef>
                <a:spcPct val="80000"/>
              </a:spcBef>
            </a:pPr>
            <a:r>
              <a:rPr lang="en-US" altLang="zh-CN" b="1">
                <a:solidFill>
                  <a:srgbClr val="FC0808"/>
                </a:solidFill>
              </a:rPr>
              <a:t>9.2.2</a:t>
            </a:r>
            <a:r>
              <a:rPr lang="zh-CN" altLang="en-US" sz="2800" b="1">
                <a:solidFill>
                  <a:schemeClr val="tx2"/>
                </a:solidFill>
                <a:latin typeface="宋体" panose="02010600030101010101" pitchFamily="2" charset="-122"/>
              </a:rPr>
              <a:t>原型法</a:t>
            </a:r>
          </a:p>
          <a:p>
            <a:pPr algn="l" eaLnBrk="1" hangingPunct="1">
              <a:lnSpc>
                <a:spcPct val="105000"/>
              </a:lnSpc>
              <a:spcBef>
                <a:spcPct val="80000"/>
              </a:spcBef>
            </a:pPr>
            <a:r>
              <a:rPr lang="en-US" altLang="zh-CN" sz="3200" b="1">
                <a:solidFill>
                  <a:schemeClr val="folHlink"/>
                </a:solidFill>
                <a:latin typeface="华文行楷" panose="02010800040101010101" pitchFamily="2" charset="-122"/>
                <a:ea typeface="华文行楷" panose="02010800040101010101" pitchFamily="2" charset="-122"/>
              </a:rPr>
              <a:t>1</a:t>
            </a:r>
            <a:r>
              <a:rPr lang="zh-CN" altLang="en-US" sz="3200" b="1">
                <a:solidFill>
                  <a:schemeClr val="folHlink"/>
                </a:solidFill>
                <a:latin typeface="华文行楷" panose="02010800040101010101" pitchFamily="2" charset="-122"/>
                <a:ea typeface="华文行楷" panose="02010800040101010101" pitchFamily="2" charset="-122"/>
              </a:rPr>
              <a:t>．原型法的基本思想</a:t>
            </a:r>
          </a:p>
          <a:p>
            <a:pPr algn="l" eaLnBrk="1" hangingPunct="1">
              <a:lnSpc>
                <a:spcPct val="105000"/>
              </a:lnSpc>
              <a:spcBef>
                <a:spcPct val="80000"/>
              </a:spcBef>
            </a:pPr>
            <a:r>
              <a:rPr kumimoji="1" lang="zh-CN" altLang="en-US" sz="2800" b="1">
                <a:latin typeface="楷体_GB2312" pitchFamily="49" charset="-122"/>
                <a:ea typeface="楷体_GB2312" pitchFamily="49" charset="-122"/>
              </a:rPr>
              <a:t>    </a:t>
            </a:r>
          </a:p>
          <a:p>
            <a:pPr algn="l" eaLnBrk="1" hangingPunct="1">
              <a:lnSpc>
                <a:spcPct val="105000"/>
              </a:lnSpc>
              <a:spcBef>
                <a:spcPct val="80000"/>
              </a:spcBef>
            </a:pPr>
            <a:endParaRPr kumimoji="1" lang="zh-CN" altLang="en-US" sz="2800" b="1">
              <a:latin typeface="楷体_GB2312" pitchFamily="49" charset="-122"/>
              <a:ea typeface="楷体_GB2312" pitchFamily="49" charset="-122"/>
            </a:endParaRPr>
          </a:p>
          <a:p>
            <a:pPr algn="l" eaLnBrk="1" hangingPunct="1">
              <a:lnSpc>
                <a:spcPct val="105000"/>
              </a:lnSpc>
              <a:spcBef>
                <a:spcPct val="80000"/>
              </a:spcBef>
            </a:pPr>
            <a:endParaRPr kumimoji="1" lang="zh-CN" altLang="en-US" sz="2800" b="1">
              <a:latin typeface="楷体_GB2312" pitchFamily="49" charset="-122"/>
              <a:ea typeface="楷体_GB2312" pitchFamily="49" charset="-122"/>
            </a:endParaRPr>
          </a:p>
          <a:p>
            <a:pPr algn="l" eaLnBrk="1" hangingPunct="1">
              <a:lnSpc>
                <a:spcPct val="105000"/>
              </a:lnSpc>
              <a:spcBef>
                <a:spcPct val="80000"/>
              </a:spcBef>
            </a:pPr>
            <a:r>
              <a:rPr kumimoji="1" lang="zh-CN" altLang="en-US" sz="2800" b="1">
                <a:latin typeface="楷体_GB2312" pitchFamily="49" charset="-122"/>
                <a:ea typeface="楷体_GB2312" pitchFamily="49" charset="-122"/>
              </a:rPr>
              <a:t>   </a:t>
            </a:r>
            <a:r>
              <a:rPr kumimoji="1" lang="zh-CN" altLang="en-US" b="1">
                <a:latin typeface="楷体_GB2312" pitchFamily="49" charset="-122"/>
                <a:ea typeface="楷体_GB2312" pitchFamily="49" charset="-122"/>
              </a:rPr>
              <a:t>其系统开发是一个分析、设计、编程、运行、评价多次重复、不断演进的过程。</a:t>
            </a:r>
          </a:p>
        </p:txBody>
      </p:sp>
      <p:grpSp>
        <p:nvGrpSpPr>
          <p:cNvPr id="36868" name="Group 14"/>
          <p:cNvGrpSpPr>
            <a:grpSpLocks/>
          </p:cNvGrpSpPr>
          <p:nvPr/>
        </p:nvGrpSpPr>
        <p:grpSpPr bwMode="auto">
          <a:xfrm>
            <a:off x="827088" y="2708275"/>
            <a:ext cx="7848600" cy="2232025"/>
            <a:chOff x="720" y="1950"/>
            <a:chExt cx="1440" cy="1680"/>
          </a:xfrm>
        </p:grpSpPr>
        <p:sp>
          <p:nvSpPr>
            <p:cNvPr id="36870" name="AutoShape 15"/>
            <p:cNvSpPr>
              <a:spLocks noChangeArrowheads="1"/>
            </p:cNvSpPr>
            <p:nvPr/>
          </p:nvSpPr>
          <p:spPr bwMode="auto">
            <a:xfrm>
              <a:off x="720" y="1950"/>
              <a:ext cx="1440" cy="1680"/>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endParaRPr lang="zh-CN" altLang="zh-CN" sz="1800">
                <a:latin typeface="Verdana" pitchFamily="34" charset="0"/>
              </a:endParaRPr>
            </a:p>
          </p:txBody>
        </p:sp>
        <p:sp>
          <p:nvSpPr>
            <p:cNvPr id="36871" name="Text Box 16"/>
            <p:cNvSpPr txBox="1">
              <a:spLocks noChangeArrowheads="1"/>
            </p:cNvSpPr>
            <p:nvPr/>
          </p:nvSpPr>
          <p:spPr bwMode="auto">
            <a:xfrm>
              <a:off x="780" y="2075"/>
              <a:ext cx="1284" cy="1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kumimoji="1" lang="en-US" altLang="zh-CN" b="1"/>
                <a:t>     </a:t>
              </a:r>
              <a:r>
                <a:rPr kumimoji="1" lang="zh-CN" altLang="en-US" b="1"/>
                <a:t>开发管理信息系统，首先要对用户提出的基本需求进行总结，然后构造一个合适的原型并运行，此后通过系统开发人员与用户对原型运行情况的不断分析、修改和研讨，不断扩充和完善系统的结构和功能，直到符合用户的要求。</a:t>
              </a:r>
            </a:p>
          </p:txBody>
        </p:sp>
      </p:grpSp>
    </p:spTree>
    <p:extLst>
      <p:ext uri="{BB962C8B-B14F-4D97-AF65-F5344CB8AC3E}">
        <p14:creationId xmlns="" xmlns:p14="http://schemas.microsoft.com/office/powerpoint/2010/main" val="162375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43"/>
          <p:cNvGrpSpPr>
            <a:grpSpLocks/>
          </p:cNvGrpSpPr>
          <p:nvPr/>
        </p:nvGrpSpPr>
        <p:grpSpPr bwMode="auto">
          <a:xfrm>
            <a:off x="611188" y="2133600"/>
            <a:ext cx="8245475" cy="3455988"/>
            <a:chOff x="2786050" y="2357430"/>
            <a:chExt cx="2326563" cy="1362107"/>
          </a:xfrm>
        </p:grpSpPr>
        <p:sp>
          <p:nvSpPr>
            <p:cNvPr id="45" name="椭圆 44"/>
            <p:cNvSpPr/>
            <p:nvPr/>
          </p:nvSpPr>
          <p:spPr bwMode="auto">
            <a:xfrm>
              <a:off x="2786050" y="2357430"/>
              <a:ext cx="585896" cy="571247"/>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800"/>
            </a:p>
          </p:txBody>
        </p:sp>
        <p:grpSp>
          <p:nvGrpSpPr>
            <p:cNvPr id="8198" name="组合 7"/>
            <p:cNvGrpSpPr>
              <a:grpSpLocks/>
            </p:cNvGrpSpPr>
            <p:nvPr/>
          </p:nvGrpSpPr>
          <p:grpSpPr bwMode="auto">
            <a:xfrm>
              <a:off x="3043163" y="2401855"/>
              <a:ext cx="2069450" cy="1317682"/>
              <a:chOff x="252052" y="1916355"/>
              <a:chExt cx="4320219" cy="1045268"/>
            </a:xfrm>
          </p:grpSpPr>
          <p:sp>
            <p:nvSpPr>
              <p:cNvPr id="49" name="圆角矩形 48"/>
              <p:cNvSpPr/>
              <p:nvPr/>
            </p:nvSpPr>
            <p:spPr>
              <a:xfrm>
                <a:off x="252053" y="1916354"/>
                <a:ext cx="4320218" cy="1041299"/>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742950" lvl="1" indent="-285750">
                  <a:defRPr/>
                </a:pPr>
                <a:endParaRPr lang="en-US" altLang="zh-CN" b="1" dirty="0">
                  <a:solidFill>
                    <a:schemeClr val="tx1"/>
                  </a:solidFill>
                </a:endParaRPr>
              </a:p>
              <a:p>
                <a:pPr marL="742950" lvl="1" indent="-285750">
                  <a:defRPr/>
                </a:pPr>
                <a:r>
                  <a:rPr lang="zh-CN" altLang="en-US" b="1" dirty="0">
                    <a:solidFill>
                      <a:schemeClr val="tx1"/>
                    </a:solidFill>
                  </a:rPr>
                  <a:t>（</a:t>
                </a:r>
                <a:r>
                  <a:rPr lang="en-US" altLang="zh-CN" b="1" dirty="0">
                    <a:solidFill>
                      <a:schemeClr val="tx1"/>
                    </a:solidFill>
                  </a:rPr>
                  <a:t>1</a:t>
                </a:r>
                <a:r>
                  <a:rPr lang="zh-CN" altLang="en-US" b="1" dirty="0">
                    <a:solidFill>
                      <a:schemeClr val="tx1"/>
                    </a:solidFill>
                  </a:rPr>
                  <a:t>）需要大力加强领导，实行</a:t>
                </a:r>
                <a:r>
                  <a:rPr lang="zh-CN" altLang="en-US" b="1" dirty="0">
                    <a:solidFill>
                      <a:schemeClr val="tx1"/>
                    </a:solidFill>
                    <a:latin typeface="Arial"/>
                  </a:rPr>
                  <a:t>“</a:t>
                </a:r>
                <a:r>
                  <a:rPr lang="zh-CN" altLang="en-US" b="1" dirty="0">
                    <a:solidFill>
                      <a:schemeClr val="tx1"/>
                    </a:solidFill>
                  </a:rPr>
                  <a:t>一把手</a:t>
                </a:r>
                <a:r>
                  <a:rPr lang="zh-CN" altLang="en-US" b="1" dirty="0">
                    <a:solidFill>
                      <a:schemeClr val="tx1"/>
                    </a:solidFill>
                    <a:latin typeface="Arial"/>
                  </a:rPr>
                  <a:t>”</a:t>
                </a:r>
                <a:r>
                  <a:rPr lang="zh-CN" altLang="en-US" b="1" dirty="0">
                    <a:solidFill>
                      <a:schemeClr val="tx1"/>
                    </a:solidFill>
                  </a:rPr>
                  <a:t>原则</a:t>
                </a:r>
                <a:endParaRPr lang="en-US" altLang="zh-CN" b="1" dirty="0">
                  <a:solidFill>
                    <a:schemeClr val="tx1"/>
                  </a:solidFill>
                </a:endParaRPr>
              </a:p>
              <a:p>
                <a:pPr marL="742950" lvl="1" indent="-285750">
                  <a:defRPr/>
                </a:pPr>
                <a:endParaRPr lang="zh-CN" altLang="en-US" b="1" dirty="0">
                  <a:solidFill>
                    <a:schemeClr val="tx1"/>
                  </a:solidFill>
                </a:endParaRPr>
              </a:p>
              <a:p>
                <a:pPr marL="742950" lvl="1">
                  <a:defRPr/>
                </a:pPr>
                <a:r>
                  <a:rPr lang="zh-CN" altLang="en-US" b="1" dirty="0">
                    <a:solidFill>
                      <a:schemeClr val="tx1"/>
                    </a:solidFill>
                  </a:rPr>
                  <a:t>（</a:t>
                </a:r>
                <a:r>
                  <a:rPr lang="en-US" altLang="zh-CN" b="1" dirty="0">
                    <a:solidFill>
                      <a:schemeClr val="tx1"/>
                    </a:solidFill>
                  </a:rPr>
                  <a:t>2</a:t>
                </a:r>
                <a:r>
                  <a:rPr lang="zh-CN" altLang="en-US" b="1" dirty="0">
                    <a:solidFill>
                      <a:schemeClr val="tx1"/>
                    </a:solidFill>
                  </a:rPr>
                  <a:t>）向专业开发人士或公司进行必要的技术咨询，或聘请他们作为开发顾问</a:t>
                </a:r>
              </a:p>
            </p:txBody>
          </p:sp>
          <p:pic>
            <p:nvPicPr>
              <p:cNvPr id="8202" name="对角圆角矩形 53"/>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592819" y="2391132"/>
                <a:ext cx="745675" cy="5704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7" name="椭圆 46"/>
            <p:cNvSpPr/>
            <p:nvPr/>
          </p:nvSpPr>
          <p:spPr bwMode="auto">
            <a:xfrm>
              <a:off x="2857271" y="2357430"/>
              <a:ext cx="500341" cy="571247"/>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800"/>
            </a:p>
          </p:txBody>
        </p:sp>
        <p:sp>
          <p:nvSpPr>
            <p:cNvPr id="48" name="椭圆 47"/>
            <p:cNvSpPr/>
            <p:nvPr/>
          </p:nvSpPr>
          <p:spPr bwMode="auto">
            <a:xfrm>
              <a:off x="2857271" y="2428758"/>
              <a:ext cx="500341" cy="499919"/>
            </a:xfrm>
            <a:prstGeom prst="ellipse">
              <a:avLst/>
            </a:prstGeom>
            <a:solidFill>
              <a:srgbClr val="EA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b="1">
                  <a:solidFill>
                    <a:schemeClr val="tx1"/>
                  </a:solidFill>
                  <a:effectLst>
                    <a:outerShdw blurRad="38100" dist="38100" dir="2700000" algn="tl">
                      <a:srgbClr val="FFFFFF"/>
                    </a:outerShdw>
                  </a:effectLst>
                  <a:latin typeface="微软雅黑" pitchFamily="34" charset="-122"/>
                  <a:ea typeface="微软雅黑" pitchFamily="34" charset="-122"/>
                </a:rPr>
                <a:t>注意 </a:t>
              </a:r>
            </a:p>
          </p:txBody>
        </p:sp>
      </p:grpSp>
      <p:sp>
        <p:nvSpPr>
          <p:cNvPr id="8195" name="AutoShape 13">
            <a:hlinkClick r:id="rId3" action="ppaction://hlinksldjump" highlightClick="1"/>
          </p:cNvPr>
          <p:cNvSpPr>
            <a:spLocks noChangeArrowheads="1"/>
          </p:cNvSpPr>
          <p:nvPr/>
        </p:nvSpPr>
        <p:spPr bwMode="auto">
          <a:xfrm>
            <a:off x="8856663" y="656907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Tree>
    <p:extLst>
      <p:ext uri="{BB962C8B-B14F-4D97-AF65-F5344CB8AC3E}">
        <p14:creationId xmlns="" xmlns:p14="http://schemas.microsoft.com/office/powerpoint/2010/main" val="14136861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900113" y="1412875"/>
            <a:ext cx="842486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spcBef>
                <a:spcPct val="50000"/>
              </a:spcBef>
            </a:pPr>
            <a:endParaRPr kumimoji="1" lang="zh-CN" altLang="zh-CN">
              <a:latin typeface="宋体" panose="02010600030101010101" pitchFamily="2" charset="-122"/>
            </a:endParaRPr>
          </a:p>
        </p:txBody>
      </p:sp>
      <p:sp>
        <p:nvSpPr>
          <p:cNvPr id="37891" name="Text Box 4"/>
          <p:cNvSpPr txBox="1">
            <a:spLocks noChangeArrowheads="1"/>
          </p:cNvSpPr>
          <p:nvPr/>
        </p:nvSpPr>
        <p:spPr bwMode="auto">
          <a:xfrm>
            <a:off x="1042988" y="1417638"/>
            <a:ext cx="7127875" cy="4484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spcBef>
                <a:spcPct val="50000"/>
              </a:spcBef>
            </a:pPr>
            <a:r>
              <a:rPr lang="en-US" altLang="zh-CN" sz="2800" b="1">
                <a:solidFill>
                  <a:schemeClr val="folHlink"/>
                </a:solidFill>
                <a:latin typeface="华文行楷" panose="02010800040101010101" pitchFamily="2" charset="-122"/>
                <a:ea typeface="华文行楷" panose="02010800040101010101" pitchFamily="2" charset="-122"/>
              </a:rPr>
              <a:t>2.</a:t>
            </a:r>
            <a:r>
              <a:rPr lang="zh-CN" altLang="en-US" sz="2800" b="1">
                <a:solidFill>
                  <a:schemeClr val="folHlink"/>
                </a:solidFill>
                <a:latin typeface="华文行楷" panose="02010800040101010101" pitchFamily="2" charset="-122"/>
                <a:ea typeface="华文行楷" panose="02010800040101010101" pitchFamily="2" charset="-122"/>
              </a:rPr>
              <a:t>原型法开发步骤</a:t>
            </a:r>
          </a:p>
          <a:p>
            <a:pPr algn="l" eaLnBrk="1" hangingPunct="1">
              <a:lnSpc>
                <a:spcPct val="105000"/>
              </a:lnSpc>
              <a:spcBef>
                <a:spcPct val="25000"/>
              </a:spcBef>
            </a:pPr>
            <a:r>
              <a:rPr kumimoji="1" lang="zh-CN" altLang="en-US" sz="2800" b="1">
                <a:solidFill>
                  <a:schemeClr val="hlink"/>
                </a:solidFill>
                <a:latin typeface="楷体_GB2312" pitchFamily="49" charset="-122"/>
                <a:ea typeface="楷体_GB2312" pitchFamily="49" charset="-122"/>
              </a:rPr>
              <a:t>①确定用户的基本需求</a:t>
            </a:r>
            <a:r>
              <a:rPr kumimoji="1" lang="zh-CN" altLang="en-US" sz="2800" b="1">
                <a:latin typeface="楷体_GB2312" pitchFamily="49" charset="-122"/>
                <a:ea typeface="楷体_GB2312" pitchFamily="49" charset="-122"/>
              </a:rPr>
              <a:t>。要在很短的时间内调查并确定用户基本需求，这时的需求可能是不完全的、粗糙的，但也是最基本的，如系统功能、数据规范、结果格式、屏幕及菜单等。</a:t>
            </a:r>
          </a:p>
          <a:p>
            <a:pPr algn="l" eaLnBrk="1" hangingPunct="1">
              <a:lnSpc>
                <a:spcPct val="105000"/>
              </a:lnSpc>
              <a:spcBef>
                <a:spcPct val="25000"/>
              </a:spcBef>
            </a:pPr>
            <a:r>
              <a:rPr kumimoji="1" lang="zh-CN" altLang="en-US" sz="2800" b="1">
                <a:solidFill>
                  <a:schemeClr val="hlink"/>
                </a:solidFill>
                <a:latin typeface="楷体_GB2312" pitchFamily="49" charset="-122"/>
                <a:ea typeface="楷体_GB2312" pitchFamily="49" charset="-122"/>
              </a:rPr>
              <a:t>②开发初始原型系统</a:t>
            </a:r>
            <a:r>
              <a:rPr kumimoji="1" lang="zh-CN" altLang="en-US" sz="2800" b="1">
                <a:latin typeface="楷体_GB2312" pitchFamily="49" charset="-122"/>
                <a:ea typeface="楷体_GB2312" pitchFamily="49" charset="-122"/>
              </a:rPr>
              <a:t>。开发者根据用户基本需求开发一个应用系统的初始原型，并交付原型的基本功能及有关屏幕画面。</a:t>
            </a:r>
          </a:p>
        </p:txBody>
      </p:sp>
    </p:spTree>
    <p:extLst>
      <p:ext uri="{BB962C8B-B14F-4D97-AF65-F5344CB8AC3E}">
        <p14:creationId xmlns="" xmlns:p14="http://schemas.microsoft.com/office/powerpoint/2010/main" val="30052951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900113" y="1412875"/>
            <a:ext cx="8424862" cy="603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spcBef>
                <a:spcPct val="50000"/>
              </a:spcBef>
            </a:pPr>
            <a:endParaRPr kumimoji="1" lang="zh-CN" altLang="zh-CN">
              <a:latin typeface="宋体" panose="02010600030101010101" pitchFamily="2" charset="-122"/>
            </a:endParaRPr>
          </a:p>
        </p:txBody>
      </p:sp>
      <p:sp>
        <p:nvSpPr>
          <p:cNvPr id="38915" name="Text Box 4"/>
          <p:cNvSpPr txBox="1">
            <a:spLocks noChangeArrowheads="1"/>
          </p:cNvSpPr>
          <p:nvPr/>
        </p:nvSpPr>
        <p:spPr bwMode="auto">
          <a:xfrm>
            <a:off x="1403350" y="1916113"/>
            <a:ext cx="6840538" cy="3633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spcBef>
                <a:spcPct val="50000"/>
              </a:spcBef>
            </a:pPr>
            <a:r>
              <a:rPr kumimoji="1" lang="en-US" altLang="zh-CN" sz="2800" b="1">
                <a:solidFill>
                  <a:schemeClr val="hlink"/>
                </a:solidFill>
                <a:latin typeface="楷体_GB2312" pitchFamily="49" charset="-122"/>
                <a:ea typeface="楷体_GB2312" pitchFamily="49" charset="-122"/>
              </a:rPr>
              <a:t>③</a:t>
            </a:r>
            <a:r>
              <a:rPr kumimoji="1" lang="zh-CN" altLang="en-US" sz="2800" b="1">
                <a:solidFill>
                  <a:schemeClr val="hlink"/>
                </a:solidFill>
                <a:latin typeface="楷体_GB2312" pitchFamily="49" charset="-122"/>
                <a:ea typeface="楷体_GB2312" pitchFamily="49" charset="-122"/>
              </a:rPr>
              <a:t>对原型进行评价</a:t>
            </a:r>
            <a:r>
              <a:rPr kumimoji="1" lang="zh-CN" altLang="en-US" sz="2800" b="1">
                <a:latin typeface="楷体_GB2312" pitchFamily="49" charset="-122"/>
                <a:ea typeface="楷体_GB2312" pitchFamily="49" charset="-122"/>
              </a:rPr>
              <a:t>。让用户试用原型，根据实际运行情况，明确原型存在的问题。</a:t>
            </a:r>
          </a:p>
          <a:p>
            <a:pPr algn="l" eaLnBrk="1" hangingPunct="1">
              <a:lnSpc>
                <a:spcPct val="105000"/>
              </a:lnSpc>
              <a:spcBef>
                <a:spcPct val="25000"/>
              </a:spcBef>
            </a:pPr>
            <a:r>
              <a:rPr kumimoji="1" lang="zh-CN" altLang="en-US" sz="2800" b="1">
                <a:solidFill>
                  <a:schemeClr val="hlink"/>
                </a:solidFill>
                <a:latin typeface="楷体_GB2312" pitchFamily="49" charset="-122"/>
                <a:ea typeface="楷体_GB2312" pitchFamily="49" charset="-122"/>
              </a:rPr>
              <a:t>④修正和改进原型系统</a:t>
            </a:r>
            <a:r>
              <a:rPr kumimoji="1" lang="zh-CN" altLang="en-US" sz="2800" b="1">
                <a:latin typeface="楷体_GB2312" pitchFamily="49" charset="-122"/>
                <a:ea typeface="楷体_GB2312" pitchFamily="49" charset="-122"/>
              </a:rPr>
              <a:t>。开发者根据用户试用及提出的问题，与用户共同研究确定修改原型的方案，经过修改和完善得到新的原型。然后再试用、评价，再修改完善，多次反复一直到满意为止。</a:t>
            </a:r>
          </a:p>
        </p:txBody>
      </p:sp>
    </p:spTree>
    <p:extLst>
      <p:ext uri="{BB962C8B-B14F-4D97-AF65-F5344CB8AC3E}">
        <p14:creationId xmlns="" xmlns:p14="http://schemas.microsoft.com/office/powerpoint/2010/main" val="39341275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37"/>
          <p:cNvSpPr>
            <a:spLocks noChangeShapeType="1"/>
          </p:cNvSpPr>
          <p:nvPr/>
        </p:nvSpPr>
        <p:spPr bwMode="auto">
          <a:xfrm flipH="1">
            <a:off x="4716463" y="2492375"/>
            <a:ext cx="1655762"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grpSp>
        <p:nvGrpSpPr>
          <p:cNvPr id="39939" name="Group 44"/>
          <p:cNvGrpSpPr>
            <a:grpSpLocks/>
          </p:cNvGrpSpPr>
          <p:nvPr/>
        </p:nvGrpSpPr>
        <p:grpSpPr bwMode="auto">
          <a:xfrm>
            <a:off x="755650" y="1614488"/>
            <a:ext cx="6838950" cy="3867150"/>
            <a:chOff x="2138" y="1389"/>
            <a:chExt cx="3492" cy="2437"/>
          </a:xfrm>
        </p:grpSpPr>
        <p:sp>
          <p:nvSpPr>
            <p:cNvPr id="39942" name="Rectangle 27"/>
            <p:cNvSpPr>
              <a:spLocks noChangeArrowheads="1"/>
            </p:cNvSpPr>
            <p:nvPr/>
          </p:nvSpPr>
          <p:spPr bwMode="auto">
            <a:xfrm>
              <a:off x="2245" y="1389"/>
              <a:ext cx="1587" cy="256"/>
            </a:xfrm>
            <a:prstGeom prst="rect">
              <a:avLst/>
            </a:prstGeom>
            <a:solidFill>
              <a:srgbClr val="FFFFFF"/>
            </a:solidFill>
            <a:ln w="9525" algn="ctr">
              <a:solidFill>
                <a:schemeClr val="tx1"/>
              </a:solidFill>
              <a:miter lim="800000"/>
              <a:headEnd/>
              <a:tailEnd/>
            </a:ln>
          </p:spPr>
          <p:txBody>
            <a:bodyPr anchor="ct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lang="zh-CN" altLang="en-US" sz="2000" b="1">
                  <a:latin typeface="Arial" panose="020B0604020202020204" pitchFamily="34" charset="0"/>
                </a:rPr>
                <a:t>确定用户最初要求</a:t>
              </a:r>
            </a:p>
          </p:txBody>
        </p:sp>
        <p:sp>
          <p:nvSpPr>
            <p:cNvPr id="39943" name="Rectangle 28"/>
            <p:cNvSpPr>
              <a:spLocks noChangeArrowheads="1"/>
            </p:cNvSpPr>
            <p:nvPr/>
          </p:nvSpPr>
          <p:spPr bwMode="auto">
            <a:xfrm>
              <a:off x="2245" y="1842"/>
              <a:ext cx="1588" cy="256"/>
            </a:xfrm>
            <a:prstGeom prst="rect">
              <a:avLst/>
            </a:prstGeom>
            <a:solidFill>
              <a:srgbClr val="FFFFFF"/>
            </a:solidFill>
            <a:ln w="9525" algn="ctr">
              <a:solidFill>
                <a:schemeClr val="tx1"/>
              </a:solidFill>
              <a:miter lim="800000"/>
              <a:headEnd/>
              <a:tailEnd/>
            </a:ln>
          </p:spPr>
          <p:txBody>
            <a:bodyPr anchor="ct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lang="zh-CN" altLang="en-US" sz="2000" b="1">
                  <a:latin typeface="Arial" panose="020B0604020202020204" pitchFamily="34" charset="0"/>
                </a:rPr>
                <a:t>研制系统原型</a:t>
              </a:r>
            </a:p>
          </p:txBody>
        </p:sp>
        <p:sp>
          <p:nvSpPr>
            <p:cNvPr id="39944" name="Rectangle 29"/>
            <p:cNvSpPr>
              <a:spLocks noChangeArrowheads="1"/>
            </p:cNvSpPr>
            <p:nvPr/>
          </p:nvSpPr>
          <p:spPr bwMode="auto">
            <a:xfrm>
              <a:off x="2245" y="2387"/>
              <a:ext cx="1571" cy="256"/>
            </a:xfrm>
            <a:prstGeom prst="rect">
              <a:avLst/>
            </a:prstGeom>
            <a:solidFill>
              <a:srgbClr val="FFFFFF"/>
            </a:solidFill>
            <a:ln w="9525" algn="ctr">
              <a:solidFill>
                <a:schemeClr val="tx1"/>
              </a:solidFill>
              <a:miter lim="800000"/>
              <a:headEnd/>
              <a:tailEnd/>
            </a:ln>
          </p:spPr>
          <p:txBody>
            <a:bodyPr wrap="none" anchor="ct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lang="zh-CN" altLang="en-US" sz="2000" b="1">
                  <a:latin typeface="Arial" panose="020B0604020202020204" pitchFamily="34" charset="0"/>
                </a:rPr>
                <a:t>评价、使用系统原型</a:t>
              </a:r>
            </a:p>
          </p:txBody>
        </p:sp>
        <p:sp>
          <p:nvSpPr>
            <p:cNvPr id="39945" name="Rectangle 30"/>
            <p:cNvSpPr>
              <a:spLocks noChangeArrowheads="1"/>
            </p:cNvSpPr>
            <p:nvPr/>
          </p:nvSpPr>
          <p:spPr bwMode="auto">
            <a:xfrm>
              <a:off x="2138" y="3570"/>
              <a:ext cx="1893" cy="256"/>
            </a:xfrm>
            <a:prstGeom prst="rect">
              <a:avLst/>
            </a:prstGeom>
            <a:solidFill>
              <a:srgbClr val="FFFFFF"/>
            </a:solidFill>
            <a:ln w="9525" algn="ctr">
              <a:solidFill>
                <a:schemeClr val="tx1"/>
              </a:solidFill>
              <a:miter lim="800000"/>
              <a:headEnd/>
              <a:tailEnd/>
            </a:ln>
          </p:spPr>
          <p:txBody>
            <a:bodyPr anchor="ct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lang="zh-CN" altLang="en-US" sz="2000" b="1">
                  <a:latin typeface="Arial" panose="020B0604020202020204" pitchFamily="34" charset="0"/>
                </a:rPr>
                <a:t>完成系统开发并交付使用</a:t>
              </a:r>
            </a:p>
          </p:txBody>
        </p:sp>
        <p:sp>
          <p:nvSpPr>
            <p:cNvPr id="39946" name="Rectangle 31"/>
            <p:cNvSpPr>
              <a:spLocks noChangeArrowheads="1"/>
            </p:cNvSpPr>
            <p:nvPr/>
          </p:nvSpPr>
          <p:spPr bwMode="auto">
            <a:xfrm>
              <a:off x="4059" y="2387"/>
              <a:ext cx="1571" cy="256"/>
            </a:xfrm>
            <a:prstGeom prst="rect">
              <a:avLst/>
            </a:prstGeom>
            <a:solidFill>
              <a:srgbClr val="FFFFFF"/>
            </a:solidFill>
            <a:ln w="9525" algn="ctr">
              <a:solidFill>
                <a:schemeClr val="tx1"/>
              </a:solidFill>
              <a:miter lim="800000"/>
              <a:headEnd/>
              <a:tailEnd/>
            </a:ln>
          </p:spPr>
          <p:txBody>
            <a:bodyPr wrap="none" anchor="ct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lang="zh-CN" altLang="en-US" sz="2000" b="1">
                  <a:latin typeface="Arial" panose="020B0604020202020204" pitchFamily="34" charset="0"/>
                </a:rPr>
                <a:t>修改和完善系统原型</a:t>
              </a:r>
            </a:p>
          </p:txBody>
        </p:sp>
        <p:sp>
          <p:nvSpPr>
            <p:cNvPr id="39947" name="AutoShape 33"/>
            <p:cNvSpPr>
              <a:spLocks noChangeArrowheads="1"/>
            </p:cNvSpPr>
            <p:nvPr/>
          </p:nvSpPr>
          <p:spPr bwMode="auto">
            <a:xfrm>
              <a:off x="2240" y="2934"/>
              <a:ext cx="1732" cy="448"/>
            </a:xfrm>
            <a:prstGeom prst="diamond">
              <a:avLst/>
            </a:prstGeom>
            <a:solidFill>
              <a:srgbClr val="FFFFFF"/>
            </a:solidFill>
            <a:ln w="9525" algn="ctr">
              <a:solidFill>
                <a:schemeClr val="tx1"/>
              </a:solidFill>
              <a:miter lim="800000"/>
              <a:headEnd/>
              <a:tailEnd/>
            </a:ln>
          </p:spPr>
          <p:txBody>
            <a:bodyPr wrap="none" anchor="ct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lang="zh-CN" altLang="en-US" sz="2000" b="1">
                  <a:latin typeface="Arial" panose="020B0604020202020204" pitchFamily="34" charset="0"/>
                </a:rPr>
                <a:t>用户满意？</a:t>
              </a:r>
            </a:p>
          </p:txBody>
        </p:sp>
        <p:sp>
          <p:nvSpPr>
            <p:cNvPr id="39948" name="Line 34"/>
            <p:cNvSpPr>
              <a:spLocks noChangeShapeType="1"/>
            </p:cNvSpPr>
            <p:nvPr/>
          </p:nvSpPr>
          <p:spPr bwMode="auto">
            <a:xfrm>
              <a:off x="3969" y="3158"/>
              <a:ext cx="90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39949" name="Line 35"/>
            <p:cNvSpPr>
              <a:spLocks noChangeShapeType="1"/>
            </p:cNvSpPr>
            <p:nvPr/>
          </p:nvSpPr>
          <p:spPr bwMode="auto">
            <a:xfrm flipV="1">
              <a:off x="4876" y="2659"/>
              <a:ext cx="0" cy="49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39950" name="Line 36"/>
            <p:cNvSpPr>
              <a:spLocks noChangeShapeType="1"/>
            </p:cNvSpPr>
            <p:nvPr/>
          </p:nvSpPr>
          <p:spPr bwMode="auto">
            <a:xfrm flipV="1">
              <a:off x="4876" y="1979"/>
              <a:ext cx="0" cy="40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39951" name="Line 38"/>
            <p:cNvSpPr>
              <a:spLocks noChangeShapeType="1"/>
            </p:cNvSpPr>
            <p:nvPr/>
          </p:nvSpPr>
          <p:spPr bwMode="auto">
            <a:xfrm>
              <a:off x="3061" y="1661"/>
              <a:ext cx="0" cy="18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39952" name="Line 39"/>
            <p:cNvSpPr>
              <a:spLocks noChangeShapeType="1"/>
            </p:cNvSpPr>
            <p:nvPr/>
          </p:nvSpPr>
          <p:spPr bwMode="auto">
            <a:xfrm>
              <a:off x="3061" y="2115"/>
              <a:ext cx="0" cy="27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39953" name="Line 41"/>
            <p:cNvSpPr>
              <a:spLocks noChangeShapeType="1"/>
            </p:cNvSpPr>
            <p:nvPr/>
          </p:nvSpPr>
          <p:spPr bwMode="auto">
            <a:xfrm>
              <a:off x="3107" y="3385"/>
              <a:ext cx="0" cy="18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39954" name="Line 43"/>
            <p:cNvSpPr>
              <a:spLocks noChangeShapeType="1"/>
            </p:cNvSpPr>
            <p:nvPr/>
          </p:nvSpPr>
          <p:spPr bwMode="auto">
            <a:xfrm>
              <a:off x="3107" y="2614"/>
              <a:ext cx="0" cy="317"/>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ctr">
              <a:spAutoFit/>
            </a:bodyPr>
            <a:lstStyle/>
            <a:p>
              <a:endParaRPr lang="en-US"/>
            </a:p>
          </p:txBody>
        </p:sp>
      </p:grpSp>
      <p:sp>
        <p:nvSpPr>
          <p:cNvPr id="39940" name="Text Box 45"/>
          <p:cNvSpPr txBox="1">
            <a:spLocks noChangeArrowheads="1"/>
          </p:cNvSpPr>
          <p:nvPr/>
        </p:nvSpPr>
        <p:spPr bwMode="auto">
          <a:xfrm>
            <a:off x="1979613" y="5949950"/>
            <a:ext cx="482441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lang="zh-CN" altLang="en-US" sz="2000" b="1">
                <a:solidFill>
                  <a:schemeClr val="hlink"/>
                </a:solidFill>
                <a:latin typeface="Arial" panose="020B0604020202020204" pitchFamily="34" charset="0"/>
              </a:rPr>
              <a:t>图</a:t>
            </a:r>
            <a:r>
              <a:rPr lang="en-US" altLang="zh-CN" sz="2000" b="1">
                <a:solidFill>
                  <a:schemeClr val="hlink"/>
                </a:solidFill>
                <a:latin typeface="Arial" panose="020B0604020202020204" pitchFamily="34" charset="0"/>
              </a:rPr>
              <a:t>9-2  </a:t>
            </a:r>
            <a:r>
              <a:rPr lang="zh-CN" altLang="en-US" sz="2000" b="1">
                <a:solidFill>
                  <a:schemeClr val="hlink"/>
                </a:solidFill>
                <a:latin typeface="Arial" panose="020B0604020202020204" pitchFamily="34" charset="0"/>
              </a:rPr>
              <a:t>原型法开发流程</a:t>
            </a:r>
            <a:r>
              <a:rPr lang="zh-CN" altLang="en-US" sz="2000" b="1">
                <a:latin typeface="Arial" panose="020B0604020202020204" pitchFamily="34" charset="0"/>
              </a:rPr>
              <a:t> </a:t>
            </a:r>
          </a:p>
        </p:txBody>
      </p:sp>
    </p:spTree>
    <p:extLst>
      <p:ext uri="{BB962C8B-B14F-4D97-AF65-F5344CB8AC3E}">
        <p14:creationId xmlns="" xmlns:p14="http://schemas.microsoft.com/office/powerpoint/2010/main" val="32541676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971550" y="981075"/>
            <a:ext cx="8424863" cy="558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20000"/>
              </a:lnSpc>
              <a:spcBef>
                <a:spcPct val="50000"/>
              </a:spcBef>
            </a:pPr>
            <a:r>
              <a:rPr lang="en-US" altLang="zh-CN" sz="2800" b="1">
                <a:solidFill>
                  <a:schemeClr val="folHlink"/>
                </a:solidFill>
                <a:latin typeface="华文行楷" panose="02010800040101010101" pitchFamily="2" charset="-122"/>
                <a:ea typeface="华文行楷" panose="02010800040101010101" pitchFamily="2" charset="-122"/>
              </a:rPr>
              <a:t> 3.</a:t>
            </a:r>
            <a:r>
              <a:rPr lang="zh-CN" altLang="en-US" sz="2800" b="1">
                <a:solidFill>
                  <a:schemeClr val="folHlink"/>
                </a:solidFill>
                <a:latin typeface="华文行楷" panose="02010800040101010101" pitchFamily="2" charset="-122"/>
                <a:ea typeface="华文行楷" panose="02010800040101010101" pitchFamily="2" charset="-122"/>
              </a:rPr>
              <a:t>原型法的优缺点</a:t>
            </a:r>
            <a:endParaRPr lang="zh-CN" altLang="en-US" b="1">
              <a:solidFill>
                <a:schemeClr val="tx2"/>
              </a:solidFill>
            </a:endParaRPr>
          </a:p>
          <a:p>
            <a:pPr algn="l" eaLnBrk="1" hangingPunct="1">
              <a:lnSpc>
                <a:spcPct val="105000"/>
              </a:lnSpc>
              <a:spcBef>
                <a:spcPct val="20000"/>
              </a:spcBef>
              <a:buFont typeface="Wingdings" panose="05000000000000000000" pitchFamily="2" charset="2"/>
              <a:buNone/>
            </a:pPr>
            <a:r>
              <a:rPr kumimoji="1" lang="zh-CN" altLang="en-US" sz="2600" b="1">
                <a:solidFill>
                  <a:schemeClr val="folHlink"/>
                </a:solidFill>
                <a:latin typeface="楷体_GB2312" pitchFamily="49" charset="-122"/>
                <a:ea typeface="楷体_GB2312" pitchFamily="49" charset="-122"/>
              </a:rPr>
              <a:t>①认识论上的突破</a:t>
            </a:r>
          </a:p>
          <a:p>
            <a:pPr algn="l" eaLnBrk="1" hangingPunct="1">
              <a:lnSpc>
                <a:spcPct val="105000"/>
              </a:lnSpc>
              <a:spcBef>
                <a:spcPct val="20000"/>
              </a:spcBef>
              <a:buFont typeface="Wingdings" panose="05000000000000000000" pitchFamily="2" charset="2"/>
              <a:buNone/>
            </a:pPr>
            <a:r>
              <a:rPr kumimoji="1" lang="zh-CN" altLang="en-US" sz="2600" b="1">
                <a:latin typeface="楷体_GB2312" pitchFamily="49" charset="-122"/>
                <a:ea typeface="楷体_GB2312" pitchFamily="49" charset="-122"/>
              </a:rPr>
              <a:t>  开发过程是一个循环往复的反馈过程，它符合用户对计算机应用的认识逐步发展、螺旋式上升的规律。</a:t>
            </a:r>
          </a:p>
          <a:p>
            <a:pPr algn="l" eaLnBrk="1" hangingPunct="1"/>
            <a:r>
              <a:rPr kumimoji="1" lang="zh-CN" altLang="en-US" sz="2600" b="1">
                <a:solidFill>
                  <a:schemeClr val="folHlink"/>
                </a:solidFill>
                <a:latin typeface="楷体_GB2312" pitchFamily="49" charset="-122"/>
                <a:ea typeface="楷体_GB2312" pitchFamily="49" charset="-122"/>
              </a:rPr>
              <a:t>②提高了综合开发效益</a:t>
            </a:r>
          </a:p>
          <a:p>
            <a:pPr algn="l" eaLnBrk="1" hangingPunct="1"/>
            <a:r>
              <a:rPr kumimoji="1" lang="zh-CN" altLang="en-US" sz="2600" b="1">
                <a:latin typeface="楷体_GB2312" pitchFamily="49" charset="-122"/>
                <a:ea typeface="楷体_GB2312" pitchFamily="49" charset="-122"/>
              </a:rPr>
              <a:t>  原型法减少了大量重复的文档编制时间，缩短了开发周期，减少了用户培训时间，降低了开发成本，加快了开发进度，从而提高的综合开发效益。</a:t>
            </a:r>
          </a:p>
          <a:p>
            <a:pPr algn="l" eaLnBrk="1" hangingPunct="1"/>
            <a:r>
              <a:rPr kumimoji="1" lang="zh-CN" altLang="en-US" sz="2600" b="1">
                <a:solidFill>
                  <a:schemeClr val="folHlink"/>
                </a:solidFill>
                <a:latin typeface="楷体_GB2312" pitchFamily="49" charset="-122"/>
                <a:ea typeface="楷体_GB2312" pitchFamily="49" charset="-122"/>
              </a:rPr>
              <a:t>③用户满意度提高</a:t>
            </a:r>
          </a:p>
          <a:p>
            <a:pPr algn="l" eaLnBrk="1" hangingPunct="1"/>
            <a:r>
              <a:rPr kumimoji="1" lang="zh-CN" altLang="en-US" sz="2600" b="1">
                <a:latin typeface="楷体_GB2312" pitchFamily="49" charset="-122"/>
                <a:ea typeface="楷体_GB2312" pitchFamily="49" charset="-122"/>
              </a:rPr>
              <a:t>  强调了用户的主导作用，增进了用户与开发人员之间的沟通，用户的直接参与能直接而又及时地发现问题，并进行修正，因而可以减少产品的设计性错误，提高了用户的满意程度。</a:t>
            </a:r>
            <a:endParaRPr lang="zh-CN" altLang="en-US" sz="2000">
              <a:latin typeface="Verdana" pitchFamily="34" charset="0"/>
            </a:endParaRPr>
          </a:p>
        </p:txBody>
      </p:sp>
      <p:sp>
        <p:nvSpPr>
          <p:cNvPr id="40964" name="AutoShape 4"/>
          <p:cNvSpPr>
            <a:spLocks noChangeArrowheads="1"/>
          </p:cNvSpPr>
          <p:nvPr/>
        </p:nvSpPr>
        <p:spPr bwMode="auto">
          <a:xfrm>
            <a:off x="7596188" y="1196975"/>
            <a:ext cx="1296987" cy="719138"/>
          </a:xfrm>
          <a:prstGeom prst="irregularSeal1">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 xmlns:a14="http://schemas.microsoft.com/office/drawing/2010/main" w="22225" algn="ctr">
                <a:solidFill>
                  <a:schemeClr val="tx1"/>
                </a:solidFill>
                <a:miter lim="800000"/>
                <a:headEnd/>
                <a:tailEnd/>
              </a14:hiddenLine>
            </a:ext>
          </a:extLst>
        </p:spPr>
        <p:txBody>
          <a:bodyPr tIns="91440" bIns="91440" anchor="ctr">
            <a:spAutoFit/>
          </a:bodyPr>
          <a:lstStyle/>
          <a:p>
            <a:pPr>
              <a:defRPr/>
            </a:pPr>
            <a:endParaRPr lang="zh-CN" altLang="en-US"/>
          </a:p>
        </p:txBody>
      </p:sp>
      <p:sp>
        <p:nvSpPr>
          <p:cNvPr id="40965" name="Text Box 5"/>
          <p:cNvSpPr txBox="1">
            <a:spLocks noChangeArrowheads="1"/>
          </p:cNvSpPr>
          <p:nvPr/>
        </p:nvSpPr>
        <p:spPr bwMode="auto">
          <a:xfrm>
            <a:off x="7740650" y="1196975"/>
            <a:ext cx="1006475" cy="549275"/>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2225" algn="ctr">
                <a:solidFill>
                  <a:schemeClr val="tx1"/>
                </a:solidFill>
                <a:miter lim="800000"/>
                <a:headEnd/>
                <a:tailEnd/>
              </a14:hiddenLine>
            </a:ext>
          </a:extLst>
        </p:spPr>
        <p:txBody>
          <a:bodyPr tIns="91440" bIns="91440">
            <a:spAutoFit/>
          </a:bodyPr>
          <a:lstStyle/>
          <a:p>
            <a:pPr>
              <a:spcBef>
                <a:spcPct val="50000"/>
              </a:spcBef>
              <a:defRPr/>
            </a:pPr>
            <a:r>
              <a:rPr lang="zh-CN" altLang="en-US"/>
              <a:t>优点</a:t>
            </a:r>
          </a:p>
        </p:txBody>
      </p:sp>
    </p:spTree>
    <p:extLst>
      <p:ext uri="{BB962C8B-B14F-4D97-AF65-F5344CB8AC3E}">
        <p14:creationId xmlns="" xmlns:p14="http://schemas.microsoft.com/office/powerpoint/2010/main" val="1022036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AutoShape 5"/>
          <p:cNvSpPr>
            <a:spLocks noChangeArrowheads="1"/>
          </p:cNvSpPr>
          <p:nvPr/>
        </p:nvSpPr>
        <p:spPr bwMode="auto">
          <a:xfrm>
            <a:off x="7596188" y="1196975"/>
            <a:ext cx="1296987" cy="719138"/>
          </a:xfrm>
          <a:prstGeom prst="irregularSeal1">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 xmlns:a14="http://schemas.microsoft.com/office/drawing/2010/main" w="22225" algn="ctr">
                <a:solidFill>
                  <a:schemeClr val="tx1"/>
                </a:solidFill>
                <a:miter lim="800000"/>
                <a:headEnd/>
                <a:tailEnd/>
              </a14:hiddenLine>
            </a:ext>
          </a:extLst>
        </p:spPr>
        <p:txBody>
          <a:bodyPr tIns="91440" bIns="91440" anchor="ctr">
            <a:spAutoFit/>
          </a:bodyPr>
          <a:lstStyle/>
          <a:p>
            <a:pPr>
              <a:defRPr/>
            </a:pPr>
            <a:endParaRPr lang="zh-CN" altLang="en-US"/>
          </a:p>
        </p:txBody>
      </p:sp>
      <p:sp>
        <p:nvSpPr>
          <p:cNvPr id="41987" name="Text Box 2"/>
          <p:cNvSpPr txBox="1">
            <a:spLocks noChangeArrowheads="1"/>
          </p:cNvSpPr>
          <p:nvPr/>
        </p:nvSpPr>
        <p:spPr bwMode="auto">
          <a:xfrm>
            <a:off x="1042988" y="981075"/>
            <a:ext cx="7848600" cy="534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20000"/>
              </a:lnSpc>
              <a:spcBef>
                <a:spcPct val="50000"/>
              </a:spcBef>
            </a:pPr>
            <a:endParaRPr lang="zh-CN" altLang="en-US" sz="2000">
              <a:latin typeface="Verdana" pitchFamily="34" charset="0"/>
            </a:endParaRPr>
          </a:p>
          <a:p>
            <a:pPr algn="l" eaLnBrk="1" hangingPunct="1">
              <a:lnSpc>
                <a:spcPct val="125000"/>
              </a:lnSpc>
              <a:buFont typeface="Wingdings" panose="05000000000000000000" pitchFamily="2" charset="2"/>
              <a:buNone/>
            </a:pPr>
            <a:r>
              <a:rPr kumimoji="1" lang="zh-CN" altLang="en-US" sz="2600" b="1">
                <a:solidFill>
                  <a:schemeClr val="folHlink"/>
                </a:solidFill>
                <a:latin typeface="楷体_GB2312" pitchFamily="49" charset="-122"/>
                <a:ea typeface="楷体_GB2312" pitchFamily="49" charset="-122"/>
              </a:rPr>
              <a:t>①开发工具要求高</a:t>
            </a:r>
          </a:p>
          <a:p>
            <a:pPr algn="l" eaLnBrk="1" hangingPunct="1">
              <a:lnSpc>
                <a:spcPct val="125000"/>
              </a:lnSpc>
              <a:buFont typeface="Wingdings" panose="05000000000000000000" pitchFamily="2" charset="2"/>
              <a:buNone/>
            </a:pPr>
            <a:r>
              <a:rPr kumimoji="1" lang="zh-CN" altLang="en-US" b="1">
                <a:latin typeface="楷体_GB2312" pitchFamily="49" charset="-122"/>
                <a:ea typeface="楷体_GB2312" pitchFamily="49" charset="-122"/>
              </a:rPr>
              <a:t>    原型法需要有现代化的开发工具支持，否则开发工作量太大，成本过高，就失去了采用原型法的意义。应该说开发工具水平的高低是原型法能否顺利实现的第一要素</a:t>
            </a:r>
            <a:r>
              <a:rPr kumimoji="1" lang="zh-CN" altLang="en-US" sz="2600" b="1">
                <a:latin typeface="楷体_GB2312" pitchFamily="49" charset="-122"/>
                <a:ea typeface="楷体_GB2312" pitchFamily="49" charset="-122"/>
              </a:rPr>
              <a:t>。</a:t>
            </a:r>
          </a:p>
          <a:p>
            <a:pPr algn="l" eaLnBrk="1" hangingPunct="1"/>
            <a:r>
              <a:rPr kumimoji="1" lang="zh-CN" altLang="en-US" sz="2600" b="1">
                <a:solidFill>
                  <a:schemeClr val="folHlink"/>
                </a:solidFill>
                <a:latin typeface="楷体_GB2312" pitchFamily="49" charset="-122"/>
                <a:ea typeface="楷体_GB2312" pitchFamily="49" charset="-122"/>
              </a:rPr>
              <a:t>②文档欠缺、维护困难</a:t>
            </a:r>
          </a:p>
          <a:p>
            <a:pPr algn="l" eaLnBrk="1" hangingPunct="1"/>
            <a:r>
              <a:rPr kumimoji="1" lang="zh-CN" altLang="en-US" b="1">
                <a:latin typeface="楷体_GB2312" pitchFamily="49" charset="-122"/>
                <a:ea typeface="楷体_GB2312" pitchFamily="49" charset="-122"/>
              </a:rPr>
              <a:t>   为了加快开发进度而取消软件或降低对软件文档的要求，或者忽略建立完整的开发文档和详细的测试工作，短期能满足用户需求，但长期来看系统维护困难并且系统容易失败。</a:t>
            </a:r>
          </a:p>
          <a:p>
            <a:pPr algn="l" eaLnBrk="1" hangingPunct="1"/>
            <a:r>
              <a:rPr kumimoji="1" lang="zh-CN" altLang="en-US" sz="2600" b="1">
                <a:solidFill>
                  <a:schemeClr val="folHlink"/>
                </a:solidFill>
                <a:latin typeface="楷体_GB2312" pitchFamily="49" charset="-122"/>
                <a:ea typeface="楷体_GB2312" pitchFamily="49" charset="-122"/>
              </a:rPr>
              <a:t>③解决复杂系统和大系统问题很困难</a:t>
            </a:r>
          </a:p>
          <a:p>
            <a:pPr algn="l" eaLnBrk="1" hangingPunct="1"/>
            <a:r>
              <a:rPr kumimoji="1" lang="zh-CN" altLang="en-US" b="1">
                <a:latin typeface="楷体_GB2312" pitchFamily="49" charset="-122"/>
                <a:ea typeface="楷体_GB2312" pitchFamily="49" charset="-122"/>
              </a:rPr>
              <a:t>   对大型系统或复杂系统的原型化过程中，反复次数多、周期长、成本高的问题很难解决。</a:t>
            </a:r>
          </a:p>
        </p:txBody>
      </p:sp>
      <p:sp>
        <p:nvSpPr>
          <p:cNvPr id="41988" name="Text Box 4"/>
          <p:cNvSpPr txBox="1">
            <a:spLocks noChangeArrowheads="1"/>
          </p:cNvSpPr>
          <p:nvPr/>
        </p:nvSpPr>
        <p:spPr bwMode="auto">
          <a:xfrm>
            <a:off x="7667625" y="1196975"/>
            <a:ext cx="1006475" cy="549275"/>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2225" algn="ctr">
                <a:solidFill>
                  <a:schemeClr val="tx1"/>
                </a:solidFill>
                <a:miter lim="800000"/>
                <a:headEnd/>
                <a:tailEnd/>
              </a14:hiddenLine>
            </a:ext>
          </a:extLst>
        </p:spPr>
        <p:txBody>
          <a:bodyPr tIns="91440" bIns="91440">
            <a:spAutoFit/>
          </a:bodyPr>
          <a:lstStyle/>
          <a:p>
            <a:pPr>
              <a:spcBef>
                <a:spcPct val="50000"/>
              </a:spcBef>
              <a:defRPr/>
            </a:pPr>
            <a:r>
              <a:rPr lang="zh-CN" altLang="en-US"/>
              <a:t>缺点</a:t>
            </a:r>
          </a:p>
        </p:txBody>
      </p:sp>
    </p:spTree>
    <p:extLst>
      <p:ext uri="{BB962C8B-B14F-4D97-AF65-F5344CB8AC3E}">
        <p14:creationId xmlns="" xmlns:p14="http://schemas.microsoft.com/office/powerpoint/2010/main" val="14199943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5"/>
          <p:cNvSpPr txBox="1">
            <a:spLocks noChangeArrowheads="1"/>
          </p:cNvSpPr>
          <p:nvPr/>
        </p:nvSpPr>
        <p:spPr bwMode="auto">
          <a:xfrm>
            <a:off x="1258888" y="981075"/>
            <a:ext cx="5543550"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en-US" altLang="zh-CN" sz="3200" b="1">
                <a:solidFill>
                  <a:schemeClr val="folHlink"/>
                </a:solidFill>
                <a:latin typeface="华文行楷" panose="02010800040101010101" pitchFamily="2" charset="-122"/>
                <a:ea typeface="华文行楷" panose="02010800040101010101" pitchFamily="2" charset="-122"/>
              </a:rPr>
              <a:t>4</a:t>
            </a:r>
            <a:r>
              <a:rPr lang="zh-CN" altLang="en-US" sz="3200" b="1">
                <a:solidFill>
                  <a:schemeClr val="folHlink"/>
                </a:solidFill>
                <a:latin typeface="华文行楷" panose="02010800040101010101" pitchFamily="2" charset="-122"/>
                <a:ea typeface="华文行楷" panose="02010800040101010101" pitchFamily="2" charset="-122"/>
              </a:rPr>
              <a:t>．原型法的适用场合</a:t>
            </a:r>
          </a:p>
          <a:p>
            <a:pPr algn="l" eaLnBrk="1" hangingPunct="1"/>
            <a:endParaRPr lang="en-US" altLang="zh-CN" sz="3200">
              <a:latin typeface="Arial" panose="020B0604020202020204" pitchFamily="34" charset="0"/>
              <a:ea typeface="华文行楷" panose="02010800040101010101" pitchFamily="2" charset="-122"/>
            </a:endParaRPr>
          </a:p>
        </p:txBody>
      </p:sp>
      <p:grpSp>
        <p:nvGrpSpPr>
          <p:cNvPr id="43011" name="Group 9"/>
          <p:cNvGrpSpPr>
            <a:grpSpLocks/>
          </p:cNvGrpSpPr>
          <p:nvPr/>
        </p:nvGrpSpPr>
        <p:grpSpPr bwMode="auto">
          <a:xfrm>
            <a:off x="971550" y="1628775"/>
            <a:ext cx="2063750" cy="3819525"/>
            <a:chOff x="720" y="1296"/>
            <a:chExt cx="1367" cy="2542"/>
          </a:xfrm>
        </p:grpSpPr>
        <p:sp>
          <p:nvSpPr>
            <p:cNvPr id="43043" name="AutoShape 10"/>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44" name="AutoShape 11"/>
            <p:cNvSpPr>
              <a:spLocks noChangeArrowheads="1"/>
            </p:cNvSpPr>
            <p:nvPr/>
          </p:nvSpPr>
          <p:spPr bwMode="gray">
            <a:xfrm>
              <a:off x="741" y="1495"/>
              <a:ext cx="1322" cy="1766"/>
            </a:xfrm>
            <a:prstGeom prst="roundRect">
              <a:avLst>
                <a:gd name="adj" fmla="val 16667"/>
              </a:avLst>
            </a:prstGeom>
            <a:solidFill>
              <a:srgbClr val="3CA1E6"/>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45" name="AutoShape 12"/>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46" name="AutoShape 13"/>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47" name="AutoShape 14"/>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48" name="AutoShape 15"/>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grpSp>
          <p:nvGrpSpPr>
            <p:cNvPr id="43049" name="Group 16"/>
            <p:cNvGrpSpPr>
              <a:grpSpLocks/>
            </p:cNvGrpSpPr>
            <p:nvPr/>
          </p:nvGrpSpPr>
          <p:grpSpPr bwMode="auto">
            <a:xfrm>
              <a:off x="1189" y="1296"/>
              <a:ext cx="405" cy="405"/>
              <a:chOff x="1289" y="582"/>
              <a:chExt cx="668" cy="668"/>
            </a:xfrm>
          </p:grpSpPr>
          <p:sp>
            <p:nvSpPr>
              <p:cNvPr id="43052" name="Oval 17"/>
              <p:cNvSpPr>
                <a:spLocks noChangeArrowheads="1"/>
              </p:cNvSpPr>
              <p:nvPr/>
            </p:nvSpPr>
            <p:spPr bwMode="gray">
              <a:xfrm>
                <a:off x="1289" y="582"/>
                <a:ext cx="668" cy="668"/>
              </a:xfrm>
              <a:prstGeom prst="ellipse">
                <a:avLst/>
              </a:prstGeom>
              <a:solidFill>
                <a:srgbClr val="333333"/>
              </a:soli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53" name="Oval 18"/>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54" name="Oval 19"/>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55" name="Oval 20"/>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56" name="Oval 21"/>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grpSp>
        <p:sp>
          <p:nvSpPr>
            <p:cNvPr id="43050" name="Text Box 22"/>
            <p:cNvSpPr txBox="1">
              <a:spLocks noChangeArrowheads="1"/>
            </p:cNvSpPr>
            <p:nvPr/>
          </p:nvSpPr>
          <p:spPr bwMode="gray">
            <a:xfrm>
              <a:off x="1271" y="1354"/>
              <a:ext cx="234" cy="3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a:solidFill>
                    <a:srgbClr val="000000"/>
                  </a:solidFill>
                  <a:latin typeface="Arial" panose="020B0604020202020204" pitchFamily="34" charset="0"/>
                </a:rPr>
                <a:t>1</a:t>
              </a:r>
              <a:endParaRPr lang="en-US" altLang="zh-CN" sz="1800">
                <a:latin typeface="Arial" panose="020B0604020202020204" pitchFamily="34" charset="0"/>
              </a:endParaRPr>
            </a:p>
          </p:txBody>
        </p:sp>
        <p:sp>
          <p:nvSpPr>
            <p:cNvPr id="43051" name="Text Box 23"/>
            <p:cNvSpPr txBox="1">
              <a:spLocks noChangeArrowheads="1"/>
            </p:cNvSpPr>
            <p:nvPr/>
          </p:nvSpPr>
          <p:spPr bwMode="gray">
            <a:xfrm>
              <a:off x="768" y="1776"/>
              <a:ext cx="1296" cy="10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b="1">
                  <a:latin typeface="楷体_GB2312" pitchFamily="49" charset="-122"/>
                  <a:ea typeface="楷体_GB2312" pitchFamily="49" charset="-122"/>
                </a:rPr>
                <a:t>用户事先难以说明需求的较小的应用系统</a:t>
              </a:r>
            </a:p>
          </p:txBody>
        </p:sp>
      </p:grpSp>
      <p:grpSp>
        <p:nvGrpSpPr>
          <p:cNvPr id="43012" name="Group 54"/>
          <p:cNvGrpSpPr>
            <a:grpSpLocks/>
          </p:cNvGrpSpPr>
          <p:nvPr/>
        </p:nvGrpSpPr>
        <p:grpSpPr bwMode="auto">
          <a:xfrm>
            <a:off x="3708400" y="2205038"/>
            <a:ext cx="2365375" cy="3752850"/>
            <a:chOff x="2562" y="1656"/>
            <a:chExt cx="1490" cy="2364"/>
          </a:xfrm>
        </p:grpSpPr>
        <p:sp>
          <p:nvSpPr>
            <p:cNvPr id="43030" name="AutoShape 25"/>
            <p:cNvSpPr>
              <a:spLocks noChangeArrowheads="1"/>
            </p:cNvSpPr>
            <p:nvPr/>
          </p:nvSpPr>
          <p:spPr bwMode="gray">
            <a:xfrm>
              <a:off x="2569" y="1839"/>
              <a:ext cx="1307" cy="1672"/>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31" name="AutoShape 26"/>
            <p:cNvSpPr>
              <a:spLocks noChangeArrowheads="1"/>
            </p:cNvSpPr>
            <p:nvPr/>
          </p:nvSpPr>
          <p:spPr bwMode="gray">
            <a:xfrm>
              <a:off x="2589" y="1844"/>
              <a:ext cx="1268" cy="1640"/>
            </a:xfrm>
            <a:prstGeom prst="roundRect">
              <a:avLst>
                <a:gd name="adj" fmla="val 16667"/>
              </a:avLst>
            </a:prstGeom>
            <a:solidFill>
              <a:srgbClr val="73E77E"/>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32" name="AutoShape 27"/>
            <p:cNvSpPr>
              <a:spLocks noChangeArrowheads="1"/>
            </p:cNvSpPr>
            <p:nvPr/>
          </p:nvSpPr>
          <p:spPr bwMode="gray">
            <a:xfrm>
              <a:off x="2600" y="3051"/>
              <a:ext cx="1250" cy="415"/>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33" name="AutoShape 28"/>
            <p:cNvSpPr>
              <a:spLocks noChangeArrowheads="1"/>
            </p:cNvSpPr>
            <p:nvPr/>
          </p:nvSpPr>
          <p:spPr bwMode="gray">
            <a:xfrm>
              <a:off x="2600" y="1857"/>
              <a:ext cx="1250" cy="414"/>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34" name="Oval 29"/>
            <p:cNvSpPr>
              <a:spLocks noChangeArrowheads="1"/>
            </p:cNvSpPr>
            <p:nvPr/>
          </p:nvSpPr>
          <p:spPr bwMode="gray">
            <a:xfrm>
              <a:off x="3019" y="1656"/>
              <a:ext cx="388" cy="383"/>
            </a:xfrm>
            <a:prstGeom prst="ellipse">
              <a:avLst/>
            </a:prstGeom>
            <a:solidFill>
              <a:srgbClr val="333333"/>
            </a:soli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35" name="Oval 30"/>
            <p:cNvSpPr>
              <a:spLocks noChangeArrowheads="1"/>
            </p:cNvSpPr>
            <p:nvPr/>
          </p:nvSpPr>
          <p:spPr bwMode="gray">
            <a:xfrm>
              <a:off x="3023" y="1662"/>
              <a:ext cx="376" cy="364"/>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36" name="Oval 31"/>
            <p:cNvSpPr>
              <a:spLocks noChangeArrowheads="1"/>
            </p:cNvSpPr>
            <p:nvPr/>
          </p:nvSpPr>
          <p:spPr bwMode="gray">
            <a:xfrm>
              <a:off x="3027" y="1664"/>
              <a:ext cx="368" cy="35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37" name="Oval 32"/>
            <p:cNvSpPr>
              <a:spLocks noChangeArrowheads="1"/>
            </p:cNvSpPr>
            <p:nvPr/>
          </p:nvSpPr>
          <p:spPr bwMode="gray">
            <a:xfrm>
              <a:off x="3031" y="1667"/>
              <a:ext cx="349" cy="332"/>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38" name="Oval 33"/>
            <p:cNvSpPr>
              <a:spLocks noChangeArrowheads="1"/>
            </p:cNvSpPr>
            <p:nvPr/>
          </p:nvSpPr>
          <p:spPr bwMode="gray">
            <a:xfrm>
              <a:off x="3052" y="1677"/>
              <a:ext cx="310" cy="26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39" name="Text Box 34"/>
            <p:cNvSpPr txBox="1">
              <a:spLocks noChangeArrowheads="1"/>
            </p:cNvSpPr>
            <p:nvPr/>
          </p:nvSpPr>
          <p:spPr bwMode="gray">
            <a:xfrm>
              <a:off x="3098" y="1713"/>
              <a:ext cx="22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a:solidFill>
                    <a:srgbClr val="000000"/>
                  </a:solidFill>
                  <a:latin typeface="Arial" panose="020B0604020202020204" pitchFamily="34" charset="0"/>
                </a:rPr>
                <a:t>2</a:t>
              </a:r>
              <a:endParaRPr lang="en-US" altLang="zh-CN" sz="1800">
                <a:latin typeface="Arial" panose="020B0604020202020204" pitchFamily="34" charset="0"/>
              </a:endParaRPr>
            </a:p>
          </p:txBody>
        </p:sp>
        <p:sp>
          <p:nvSpPr>
            <p:cNvPr id="43040" name="Text Box 35"/>
            <p:cNvSpPr txBox="1">
              <a:spLocks noChangeArrowheads="1"/>
            </p:cNvSpPr>
            <p:nvPr/>
          </p:nvSpPr>
          <p:spPr bwMode="gray">
            <a:xfrm>
              <a:off x="2562" y="2115"/>
              <a:ext cx="1490" cy="3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spcBef>
                  <a:spcPct val="50000"/>
                </a:spcBef>
              </a:pPr>
              <a:r>
                <a:rPr lang="zh-CN" altLang="en-US" b="1">
                  <a:latin typeface="楷体_GB2312" pitchFamily="49" charset="-122"/>
                  <a:ea typeface="楷体_GB2312" pitchFamily="49" charset="-122"/>
                </a:rPr>
                <a:t>决策支持系统</a:t>
              </a:r>
            </a:p>
          </p:txBody>
        </p:sp>
        <p:sp>
          <p:nvSpPr>
            <p:cNvPr id="43041" name="AutoShape 36"/>
            <p:cNvSpPr>
              <a:spLocks noChangeArrowheads="1"/>
            </p:cNvSpPr>
            <p:nvPr/>
          </p:nvSpPr>
          <p:spPr bwMode="gray">
            <a:xfrm>
              <a:off x="2571" y="3511"/>
              <a:ext cx="1307" cy="509"/>
            </a:xfrm>
            <a:prstGeom prst="roundRect">
              <a:avLst>
                <a:gd name="adj" fmla="val 40389"/>
              </a:avLst>
            </a:prstGeom>
            <a:gradFill rotWithShape="1">
              <a:gsLst>
                <a:gs pos="0">
                  <a:srgbClr val="58A4AE"/>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42" name="AutoShape 37"/>
            <p:cNvSpPr>
              <a:spLocks noChangeArrowheads="1"/>
            </p:cNvSpPr>
            <p:nvPr/>
          </p:nvSpPr>
          <p:spPr bwMode="gray">
            <a:xfrm>
              <a:off x="2598" y="3525"/>
              <a:ext cx="1250" cy="452"/>
            </a:xfrm>
            <a:prstGeom prst="roundRect">
              <a:avLst>
                <a:gd name="adj" fmla="val 50000"/>
              </a:avLst>
            </a:prstGeom>
            <a:gradFill rotWithShape="1">
              <a:gsLst>
                <a:gs pos="0">
                  <a:srgbClr val="72B2BB"/>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grpSp>
      <p:grpSp>
        <p:nvGrpSpPr>
          <p:cNvPr id="43013" name="Group 55"/>
          <p:cNvGrpSpPr>
            <a:grpSpLocks/>
          </p:cNvGrpSpPr>
          <p:nvPr/>
        </p:nvGrpSpPr>
        <p:grpSpPr bwMode="auto">
          <a:xfrm>
            <a:off x="6659563" y="2919413"/>
            <a:ext cx="2063750" cy="3752850"/>
            <a:chOff x="4059" y="1658"/>
            <a:chExt cx="1300" cy="2364"/>
          </a:xfrm>
        </p:grpSpPr>
        <p:sp>
          <p:nvSpPr>
            <p:cNvPr id="43016" name="AutoShape 39"/>
            <p:cNvSpPr>
              <a:spLocks noChangeArrowheads="1"/>
            </p:cNvSpPr>
            <p:nvPr/>
          </p:nvSpPr>
          <p:spPr bwMode="gray">
            <a:xfrm>
              <a:off x="4063" y="1841"/>
              <a:ext cx="1272" cy="1672"/>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17" name="AutoShape 40"/>
            <p:cNvSpPr>
              <a:spLocks noChangeArrowheads="1"/>
            </p:cNvSpPr>
            <p:nvPr/>
          </p:nvSpPr>
          <p:spPr bwMode="gray">
            <a:xfrm>
              <a:off x="4082" y="1846"/>
              <a:ext cx="1234" cy="1640"/>
            </a:xfrm>
            <a:prstGeom prst="roundRect">
              <a:avLst>
                <a:gd name="adj" fmla="val 16667"/>
              </a:avLst>
            </a:prstGeom>
            <a:solidFill>
              <a:srgbClr val="E9E06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18" name="AutoShape 41"/>
            <p:cNvSpPr>
              <a:spLocks noChangeArrowheads="1"/>
            </p:cNvSpPr>
            <p:nvPr/>
          </p:nvSpPr>
          <p:spPr bwMode="gray">
            <a:xfrm>
              <a:off x="4093" y="3053"/>
              <a:ext cx="1217" cy="415"/>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19" name="AutoShape 42"/>
            <p:cNvSpPr>
              <a:spLocks noChangeArrowheads="1"/>
            </p:cNvSpPr>
            <p:nvPr/>
          </p:nvSpPr>
          <p:spPr bwMode="gray">
            <a:xfrm>
              <a:off x="4105" y="1842"/>
              <a:ext cx="1217" cy="414"/>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grpSp>
          <p:nvGrpSpPr>
            <p:cNvPr id="43020" name="Group 43"/>
            <p:cNvGrpSpPr>
              <a:grpSpLocks/>
            </p:cNvGrpSpPr>
            <p:nvPr/>
          </p:nvGrpSpPr>
          <p:grpSpPr bwMode="auto">
            <a:xfrm>
              <a:off x="4501" y="1658"/>
              <a:ext cx="378" cy="383"/>
              <a:chOff x="1289" y="577"/>
              <a:chExt cx="668" cy="680"/>
            </a:xfrm>
          </p:grpSpPr>
          <p:sp>
            <p:nvSpPr>
              <p:cNvPr id="43025" name="Oval 44"/>
              <p:cNvSpPr>
                <a:spLocks noChangeArrowheads="1"/>
              </p:cNvSpPr>
              <p:nvPr/>
            </p:nvSpPr>
            <p:spPr bwMode="gray">
              <a:xfrm>
                <a:off x="1289" y="577"/>
                <a:ext cx="668" cy="680"/>
              </a:xfrm>
              <a:prstGeom prst="ellipse">
                <a:avLst/>
              </a:prstGeom>
              <a:solidFill>
                <a:srgbClr val="333333"/>
              </a:solidFill>
              <a:ln>
                <a:noFill/>
              </a:ln>
              <a:extLst>
                <a:ext uri="{91240B29-F687-4F45-9708-019B960494DF}">
                  <a14:hiddenLine xmlns="" xmlns:a14="http://schemas.microsoft.com/office/drawing/2010/main" w="38100" algn="ctr">
                    <a:solidFill>
                      <a:srgbClr val="000000"/>
                    </a:solidFill>
                    <a:round/>
                    <a:headEnd/>
                    <a:tailEnd/>
                  </a14:hiddenLine>
                </a:ext>
              </a:extLst>
            </p:spPr>
            <p:txBody>
              <a:bodyPr anchor="ct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26" name="Oval 45"/>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27" name="Oval 46"/>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28" name="Oval 47"/>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29" name="Oval 48"/>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 xmlns:a14="http://schemas.microsoft.com/office/drawing/2010/main" w="9525" algn="ctr">
                    <a:solidFill>
                      <a:srgbClr val="000000"/>
                    </a:solidFill>
                    <a:round/>
                    <a:headEnd/>
                    <a:tailEnd/>
                  </a14:hiddenLine>
                </a:ext>
              </a:extLst>
            </p:spPr>
            <p:txBody>
              <a:bodyPr vert="eaVert"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grpSp>
        <p:sp>
          <p:nvSpPr>
            <p:cNvPr id="43021" name="Text Box 49"/>
            <p:cNvSpPr txBox="1">
              <a:spLocks noChangeArrowheads="1"/>
            </p:cNvSpPr>
            <p:nvPr/>
          </p:nvSpPr>
          <p:spPr bwMode="gray">
            <a:xfrm>
              <a:off x="4575" y="1715"/>
              <a:ext cx="22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a:solidFill>
                    <a:srgbClr val="000000"/>
                  </a:solidFill>
                  <a:latin typeface="Arial" panose="020B0604020202020204" pitchFamily="34" charset="0"/>
                </a:rPr>
                <a:t>3</a:t>
              </a:r>
              <a:endParaRPr lang="en-US" altLang="zh-CN" sz="1800">
                <a:latin typeface="Arial" panose="020B0604020202020204" pitchFamily="34" charset="0"/>
              </a:endParaRPr>
            </a:p>
          </p:txBody>
        </p:sp>
        <p:sp>
          <p:nvSpPr>
            <p:cNvPr id="43022" name="Text Box 50"/>
            <p:cNvSpPr txBox="1">
              <a:spLocks noChangeArrowheads="1"/>
            </p:cNvSpPr>
            <p:nvPr/>
          </p:nvSpPr>
          <p:spPr bwMode="gray">
            <a:xfrm>
              <a:off x="4150" y="2069"/>
              <a:ext cx="1209" cy="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b="1">
                  <a:latin typeface="楷体_GB2312" pitchFamily="49" charset="-122"/>
                  <a:ea typeface="楷体_GB2312" pitchFamily="49" charset="-122"/>
                </a:rPr>
                <a:t>与结构化系统开发方法结合起来使用</a:t>
              </a:r>
            </a:p>
          </p:txBody>
        </p:sp>
        <p:sp>
          <p:nvSpPr>
            <p:cNvPr id="43023" name="AutoShape 51"/>
            <p:cNvSpPr>
              <a:spLocks noChangeArrowheads="1"/>
            </p:cNvSpPr>
            <p:nvPr/>
          </p:nvSpPr>
          <p:spPr bwMode="gray">
            <a:xfrm>
              <a:off x="4059" y="3513"/>
              <a:ext cx="1272" cy="509"/>
            </a:xfrm>
            <a:prstGeom prst="roundRect">
              <a:avLst>
                <a:gd name="adj" fmla="val 40389"/>
              </a:avLst>
            </a:prstGeom>
            <a:gradFill rotWithShape="1">
              <a:gsLst>
                <a:gs pos="0">
                  <a:srgbClr val="6F9DB7"/>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43024" name="AutoShape 52"/>
            <p:cNvSpPr>
              <a:spLocks noChangeArrowheads="1"/>
            </p:cNvSpPr>
            <p:nvPr/>
          </p:nvSpPr>
          <p:spPr bwMode="gray">
            <a:xfrm>
              <a:off x="4085" y="3527"/>
              <a:ext cx="1217" cy="452"/>
            </a:xfrm>
            <a:prstGeom prst="roundRect">
              <a:avLst>
                <a:gd name="adj" fmla="val 50000"/>
              </a:avLst>
            </a:prstGeom>
            <a:gradFill rotWithShape="1">
              <a:gsLst>
                <a:gs pos="0">
                  <a:srgbClr val="98BAAF"/>
                </a:gs>
                <a:gs pos="100000">
                  <a:schemeClr val="bg1"/>
                </a:gs>
              </a:gsLst>
              <a:lin ang="54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grpSp>
      <p:sp>
        <p:nvSpPr>
          <p:cNvPr id="43014" name="AutoShape 57">
            <a:hlinkClick r:id="rId2" action="ppaction://hlinksldjump" highlightClick="1"/>
          </p:cNvPr>
          <p:cNvSpPr>
            <a:spLocks noChangeArrowheads="1"/>
          </p:cNvSpPr>
          <p:nvPr/>
        </p:nvSpPr>
        <p:spPr bwMode="auto">
          <a:xfrm>
            <a:off x="8856663" y="656907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Tree>
    <p:extLst>
      <p:ext uri="{BB962C8B-B14F-4D97-AF65-F5344CB8AC3E}">
        <p14:creationId xmlns="" xmlns:p14="http://schemas.microsoft.com/office/powerpoint/2010/main" val="42908190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357159" y="981075"/>
            <a:ext cx="8462992" cy="4884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05000"/>
              </a:lnSpc>
              <a:spcBef>
                <a:spcPct val="20000"/>
              </a:spcBef>
            </a:pPr>
            <a:r>
              <a:rPr lang="en-US" altLang="zh-CN" sz="2800" b="1" dirty="0">
                <a:solidFill>
                  <a:schemeClr val="tx2"/>
                </a:solidFill>
                <a:latin typeface="宋体" panose="02010600030101010101" pitchFamily="2" charset="-122"/>
              </a:rPr>
              <a:t>9.3.3 </a:t>
            </a:r>
            <a:r>
              <a:rPr lang="zh-CN" altLang="en-US" sz="2800" b="1" dirty="0">
                <a:solidFill>
                  <a:schemeClr val="tx2"/>
                </a:solidFill>
                <a:latin typeface="宋体" panose="02010600030101010101" pitchFamily="2" charset="-122"/>
              </a:rPr>
              <a:t>面向对象</a:t>
            </a:r>
            <a:r>
              <a:rPr lang="zh-CN" altLang="en-US" sz="2800" b="1" dirty="0" smtClean="0">
                <a:solidFill>
                  <a:schemeClr val="tx2"/>
                </a:solidFill>
                <a:latin typeface="宋体" panose="02010600030101010101" pitchFamily="2" charset="-122"/>
              </a:rPr>
              <a:t>法</a:t>
            </a:r>
            <a:endParaRPr lang="en-US" altLang="zh-CN" sz="2800" b="1" dirty="0" smtClean="0">
              <a:solidFill>
                <a:schemeClr val="tx2"/>
              </a:solidFill>
              <a:latin typeface="宋体" panose="02010600030101010101" pitchFamily="2" charset="-122"/>
            </a:endParaRPr>
          </a:p>
          <a:p>
            <a:pPr marL="609600" indent="-609600" eaLnBrk="1" hangingPunct="1">
              <a:lnSpc>
                <a:spcPct val="105000"/>
              </a:lnSpc>
              <a:spcBef>
                <a:spcPct val="50000"/>
              </a:spcBef>
              <a:buClr>
                <a:schemeClr val="hlink"/>
              </a:buClr>
              <a:buFont typeface="Wingdings" pitchFamily="2" charset="2"/>
              <a:buChar char="Ø"/>
            </a:pPr>
            <a:r>
              <a:rPr lang="zh-CN" altLang="en-US" sz="2000" dirty="0" smtClean="0">
                <a:latin typeface="楷体_GB2312" pitchFamily="49" charset="-122"/>
                <a:ea typeface="楷体_GB2312" pitchFamily="49" charset="-122"/>
              </a:rPr>
              <a:t>面向对象方法（</a:t>
            </a:r>
            <a:r>
              <a:rPr lang="en-US" altLang="zh-CN" sz="2000" dirty="0" smtClean="0">
                <a:latin typeface="楷体_GB2312" pitchFamily="49" charset="-122"/>
                <a:ea typeface="楷体_GB2312" pitchFamily="49" charset="-122"/>
              </a:rPr>
              <a:t>Object-Oriented Approach</a:t>
            </a:r>
            <a:r>
              <a:rPr lang="zh-CN" altLang="en-US" sz="2000" dirty="0" smtClean="0">
                <a:latin typeface="楷体_GB2312" pitchFamily="49" charset="-122"/>
                <a:ea typeface="楷体_GB2312" pitchFamily="49" charset="-122"/>
              </a:rPr>
              <a:t>）是一种把以对象为中心的思想应用于软件开发过程中，指导开发活动的系统方法，简称</a:t>
            </a:r>
            <a:r>
              <a:rPr lang="en-US" altLang="zh-CN" sz="2000" dirty="0" smtClean="0">
                <a:latin typeface="楷体_GB2312" pitchFamily="49" charset="-122"/>
                <a:ea typeface="楷体_GB2312" pitchFamily="49" charset="-122"/>
              </a:rPr>
              <a:t>OO</a:t>
            </a:r>
            <a:r>
              <a:rPr lang="zh-CN" altLang="en-US" sz="2000" dirty="0" smtClean="0">
                <a:latin typeface="楷体_GB2312" pitchFamily="49" charset="-122"/>
                <a:ea typeface="楷体_GB2312" pitchFamily="49" charset="-122"/>
              </a:rPr>
              <a:t>方法。</a:t>
            </a:r>
          </a:p>
          <a:p>
            <a:pPr marL="609600" indent="-609600" eaLnBrk="1" hangingPunct="1">
              <a:lnSpc>
                <a:spcPct val="105000"/>
              </a:lnSpc>
              <a:spcBef>
                <a:spcPct val="50000"/>
              </a:spcBef>
              <a:buClr>
                <a:schemeClr val="hlink"/>
              </a:buClr>
              <a:buFont typeface="Wingdings" pitchFamily="2" charset="2"/>
              <a:buChar char="Ø"/>
            </a:pPr>
            <a:r>
              <a:rPr lang="en-US" altLang="zh-CN" sz="2000" dirty="0" smtClean="0">
                <a:latin typeface="楷体_GB2312" pitchFamily="49" charset="-122"/>
                <a:ea typeface="楷体_GB2312" pitchFamily="49" charset="-122"/>
              </a:rPr>
              <a:t> </a:t>
            </a:r>
            <a:r>
              <a:rPr lang="zh-CN" altLang="en-US" sz="2000" dirty="0">
                <a:latin typeface="楷体_GB2312" pitchFamily="49" charset="-122"/>
                <a:ea typeface="楷体_GB2312" pitchFamily="49" charset="-122"/>
              </a:rPr>
              <a:t>面向对象法的基本思想 </a:t>
            </a:r>
          </a:p>
          <a:p>
            <a:pPr marL="609600" indent="-609600" eaLnBrk="1" hangingPunct="1">
              <a:lnSpc>
                <a:spcPct val="105000"/>
              </a:lnSpc>
              <a:spcBef>
                <a:spcPct val="50000"/>
              </a:spcBef>
              <a:buClr>
                <a:schemeClr val="hlink"/>
              </a:buClr>
              <a:buFont typeface="Wingdings" pitchFamily="2" charset="2"/>
              <a:buChar char="Ø"/>
            </a:pPr>
            <a:r>
              <a:rPr lang="zh-CN" altLang="en-US" sz="2000" dirty="0">
                <a:latin typeface="楷体_GB2312" pitchFamily="49" charset="-122"/>
                <a:ea typeface="楷体_GB2312" pitchFamily="49" charset="-122"/>
              </a:rPr>
              <a:t> </a:t>
            </a:r>
            <a:r>
              <a:rPr lang="zh-CN" altLang="en-US" sz="2000" dirty="0" smtClean="0">
                <a:latin typeface="楷体_GB2312" pitchFamily="49" charset="-122"/>
                <a:ea typeface="楷体_GB2312" pitchFamily="49" charset="-122"/>
              </a:rPr>
              <a:t>    面向对象</a:t>
            </a:r>
            <a:r>
              <a:rPr lang="zh-CN" altLang="en-US" sz="2000" dirty="0">
                <a:latin typeface="楷体_GB2312" pitchFamily="49" charset="-122"/>
                <a:ea typeface="楷体_GB2312" pitchFamily="49" charset="-122"/>
              </a:rPr>
              <a:t>方法是分析问题和解决问题的新方法，其基本出发点就是尽可能按照人类认识世界的方法和思维方式来分析和解决问题。客观世界是由许多各种各样的对象所组成的，每种对象都有各自的内部状态和运动规律，不同的对象之间的相互作用和联系就构成了各种不同的系统。客观事物都是由对象组成的，对象是在原来事物基础上抽象的结果。任何复杂的事物都可以通过对象的某种组合而构成。面向对象的方法正是以对象作为最基本的元素和分析问题，解决问题的核心。 </a:t>
            </a:r>
          </a:p>
        </p:txBody>
      </p:sp>
    </p:spTree>
    <p:extLst>
      <p:ext uri="{BB962C8B-B14F-4D97-AF65-F5344CB8AC3E}">
        <p14:creationId xmlns="" xmlns:p14="http://schemas.microsoft.com/office/powerpoint/2010/main" val="36159588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body" idx="1"/>
          </p:nvPr>
        </p:nvSpPr>
        <p:spPr>
          <a:xfrm>
            <a:off x="1500166" y="1142984"/>
            <a:ext cx="5661025" cy="488950"/>
          </a:xfrm>
          <a:noFill/>
          <a:ln/>
        </p:spPr>
        <p:txBody>
          <a:bodyPr>
            <a:spAutoFit/>
          </a:bodyPr>
          <a:lstStyle/>
          <a:p>
            <a:pPr algn="ctr">
              <a:buClr>
                <a:schemeClr val="tx1"/>
              </a:buClr>
              <a:buFont typeface="Wingdings" pitchFamily="2" charset="2"/>
              <a:buNone/>
            </a:pPr>
            <a:r>
              <a:rPr lang="zh-CN" altLang="en-US" sz="2600" dirty="0">
                <a:solidFill>
                  <a:schemeClr val="tx2"/>
                </a:solidFill>
                <a:latin typeface="楷体_GB2312" pitchFamily="49" charset="-122"/>
                <a:ea typeface="楷体_GB2312" pitchFamily="49" charset="-122"/>
              </a:rPr>
              <a:t>面向对象方法学基本内涵</a:t>
            </a:r>
          </a:p>
        </p:txBody>
      </p:sp>
      <p:sp>
        <p:nvSpPr>
          <p:cNvPr id="168964" name="Text Box 4"/>
          <p:cNvSpPr txBox="1">
            <a:spLocks noChangeArrowheads="1"/>
          </p:cNvSpPr>
          <p:nvPr/>
        </p:nvSpPr>
        <p:spPr bwMode="auto">
          <a:xfrm>
            <a:off x="539750" y="1989138"/>
            <a:ext cx="7848600" cy="3560762"/>
          </a:xfrm>
          <a:prstGeom prst="rect">
            <a:avLst/>
          </a:prstGeom>
          <a:noFill/>
          <a:ln w="28575" algn="ctr">
            <a:noFill/>
            <a:miter lim="800000"/>
            <a:headEnd/>
            <a:tailEnd/>
          </a:ln>
          <a:effectLst/>
        </p:spPr>
        <p:txBody>
          <a:bodyPr>
            <a:spAutoFit/>
          </a:bodyPr>
          <a:lstStyle/>
          <a:p>
            <a:pPr marL="609600" indent="-609600">
              <a:spcBef>
                <a:spcPct val="50000"/>
              </a:spcBef>
              <a:buClr>
                <a:schemeClr val="hlink"/>
              </a:buClr>
              <a:buFont typeface="Wingdings" pitchFamily="2" charset="2"/>
              <a:buChar char="Ø"/>
            </a:pPr>
            <a:r>
              <a:rPr lang="zh-CN" altLang="en-US" sz="2400" dirty="0">
                <a:latin typeface="楷体_GB2312" pitchFamily="49" charset="-122"/>
                <a:ea typeface="楷体_GB2312" pitchFamily="49" charset="-122"/>
              </a:rPr>
              <a:t>客观世界的事物由各种各样的实体（对象）构成</a:t>
            </a:r>
          </a:p>
          <a:p>
            <a:pPr marL="609600" indent="-609600">
              <a:spcBef>
                <a:spcPct val="50000"/>
              </a:spcBef>
              <a:buClr>
                <a:schemeClr val="hlink"/>
              </a:buClr>
              <a:buFont typeface="Wingdings" pitchFamily="2" charset="2"/>
              <a:buChar char="Ø"/>
            </a:pPr>
            <a:r>
              <a:rPr lang="zh-CN" altLang="en-US" sz="2400" dirty="0">
                <a:latin typeface="楷体_GB2312" pitchFamily="49" charset="-122"/>
                <a:ea typeface="楷体_GB2312" pitchFamily="49" charset="-122"/>
              </a:rPr>
              <a:t>每个对象都有各自的内部状态和运动（状态）规律</a:t>
            </a:r>
          </a:p>
          <a:p>
            <a:pPr marL="609600" indent="-609600">
              <a:spcBef>
                <a:spcPct val="50000"/>
              </a:spcBef>
              <a:buClr>
                <a:schemeClr val="hlink"/>
              </a:buClr>
              <a:buFont typeface="Wingdings" pitchFamily="2" charset="2"/>
              <a:buChar char="Ø"/>
            </a:pPr>
            <a:r>
              <a:rPr lang="zh-CN" altLang="en-US" sz="2400" dirty="0">
                <a:latin typeface="楷体_GB2312" pitchFamily="49" charset="-122"/>
                <a:ea typeface="楷体_GB2312" pitchFamily="49" charset="-122"/>
              </a:rPr>
              <a:t>根据对象的属性和运动规律的相似性可以将对象分类</a:t>
            </a:r>
          </a:p>
          <a:p>
            <a:pPr marL="609600" indent="-609600">
              <a:spcBef>
                <a:spcPct val="50000"/>
              </a:spcBef>
              <a:buClr>
                <a:schemeClr val="hlink"/>
              </a:buClr>
              <a:buFont typeface="Wingdings" pitchFamily="2" charset="2"/>
              <a:buChar char="Ø"/>
            </a:pPr>
            <a:r>
              <a:rPr lang="zh-CN" altLang="en-US" sz="2400" dirty="0">
                <a:latin typeface="楷体_GB2312" pitchFamily="49" charset="-122"/>
                <a:ea typeface="楷体_GB2312" pitchFamily="49" charset="-122"/>
              </a:rPr>
              <a:t>复杂对象由相对简单的对象组成</a:t>
            </a:r>
          </a:p>
          <a:p>
            <a:pPr marL="609600" indent="-609600">
              <a:spcBef>
                <a:spcPct val="50000"/>
              </a:spcBef>
              <a:buClr>
                <a:schemeClr val="hlink"/>
              </a:buClr>
              <a:buFont typeface="Wingdings" pitchFamily="2" charset="2"/>
              <a:buChar char="Ø"/>
            </a:pPr>
            <a:r>
              <a:rPr lang="zh-CN" altLang="en-US" sz="2400" dirty="0">
                <a:latin typeface="楷体_GB2312" pitchFamily="49" charset="-122"/>
                <a:ea typeface="楷体_GB2312" pitchFamily="49" charset="-122"/>
              </a:rPr>
              <a:t>不同对象的组合及其间的相互作用和联系构成了系统</a:t>
            </a:r>
          </a:p>
          <a:p>
            <a:pPr marL="609600" indent="-609600">
              <a:spcBef>
                <a:spcPct val="50000"/>
              </a:spcBef>
              <a:buClr>
                <a:schemeClr val="hlink"/>
              </a:buClr>
              <a:buFont typeface="Wingdings" pitchFamily="2" charset="2"/>
              <a:buChar char="Ø"/>
            </a:pPr>
            <a:r>
              <a:rPr lang="zh-CN" altLang="en-US" sz="2400" dirty="0">
                <a:latin typeface="楷体_GB2312" pitchFamily="49" charset="-122"/>
                <a:ea typeface="楷体_GB2312" pitchFamily="49" charset="-122"/>
              </a:rPr>
              <a:t>对象间的相互作用通过消息传递，对象根据所接收到的消息做出自身的反应</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14282" y="0"/>
            <a:ext cx="8540750" cy="1143000"/>
          </a:xfrm>
        </p:spPr>
        <p:txBody>
          <a:bodyPr/>
          <a:lstStyle/>
          <a:p>
            <a:r>
              <a:rPr lang="zh-CN" altLang="en-US" sz="3000" b="0" dirty="0" smtClean="0">
                <a:ea typeface="华文新魏" pitchFamily="2" charset="-122"/>
              </a:rPr>
              <a:t>对象</a:t>
            </a:r>
            <a:r>
              <a:rPr lang="zh-CN" altLang="en-US" sz="3000" b="0" dirty="0">
                <a:ea typeface="华文新魏" pitchFamily="2" charset="-122"/>
              </a:rPr>
              <a:t>（</a:t>
            </a:r>
            <a:r>
              <a:rPr lang="en-US" altLang="zh-CN" sz="3000" b="0" dirty="0">
                <a:ea typeface="华文新魏" pitchFamily="2" charset="-122"/>
              </a:rPr>
              <a:t>Object</a:t>
            </a:r>
            <a:r>
              <a:rPr lang="zh-CN" altLang="en-US" sz="3000" b="0" dirty="0">
                <a:ea typeface="华文新魏" pitchFamily="2" charset="-122"/>
              </a:rPr>
              <a:t>）</a:t>
            </a:r>
          </a:p>
        </p:txBody>
      </p:sp>
      <p:sp>
        <p:nvSpPr>
          <p:cNvPr id="11267" name="Rectangle 3"/>
          <p:cNvSpPr>
            <a:spLocks noGrp="1" noChangeArrowheads="1"/>
          </p:cNvSpPr>
          <p:nvPr>
            <p:ph type="body" idx="1"/>
          </p:nvPr>
        </p:nvSpPr>
        <p:spPr>
          <a:xfrm>
            <a:off x="0" y="1752600"/>
            <a:ext cx="8610600" cy="4648200"/>
          </a:xfrm>
        </p:spPr>
        <p:txBody>
          <a:bodyPr/>
          <a:lstStyle/>
          <a:p>
            <a:pPr>
              <a:lnSpc>
                <a:spcPct val="110000"/>
              </a:lnSpc>
              <a:buFont typeface="Wingdings" pitchFamily="2" charset="2"/>
              <a:buNone/>
            </a:pPr>
            <a:r>
              <a:rPr lang="en-US" altLang="zh-CN" sz="1900" b="0" dirty="0">
                <a:latin typeface="楷体_GB2312" pitchFamily="49" charset="-122"/>
                <a:ea typeface="楷体_GB2312" pitchFamily="49" charset="-122"/>
              </a:rPr>
              <a:t>     </a:t>
            </a:r>
            <a:r>
              <a:rPr lang="zh-CN" altLang="en-US" sz="2100" b="0" dirty="0">
                <a:latin typeface="楷体_GB2312" pitchFamily="49" charset="-122"/>
                <a:ea typeface="楷体_GB2312" pitchFamily="49" charset="-122"/>
              </a:rPr>
              <a:t>在面向对象的系统中，问题对象是基本的运行实体，是由一组数据和施加于这些数据上的一组操作封闭而成的。  </a:t>
            </a:r>
          </a:p>
          <a:p>
            <a:pPr lvl="1">
              <a:lnSpc>
                <a:spcPct val="110000"/>
              </a:lnSpc>
              <a:buFont typeface="Wingdings" pitchFamily="2" charset="2"/>
              <a:buNone/>
            </a:pPr>
            <a:r>
              <a:rPr lang="zh-CN" altLang="en-US" sz="2200" b="1" dirty="0">
                <a:latin typeface="楷体_GB2312" pitchFamily="49" charset="-122"/>
                <a:ea typeface="楷体_GB2312" pitchFamily="49" charset="-122"/>
              </a:rPr>
              <a:t>构成对象的基本要素： </a:t>
            </a:r>
          </a:p>
          <a:p>
            <a:pPr lvl="1">
              <a:lnSpc>
                <a:spcPct val="110000"/>
              </a:lnSpc>
              <a:buClr>
                <a:schemeClr val="hlink"/>
              </a:buClr>
              <a:buFont typeface="Wingdings" pitchFamily="2" charset="2"/>
              <a:buChar char="Ø"/>
            </a:pPr>
            <a:r>
              <a:rPr lang="zh-CN" altLang="en-US" sz="2200" b="1" dirty="0">
                <a:solidFill>
                  <a:schemeClr val="hlink"/>
                </a:solidFill>
                <a:latin typeface="楷体_GB2312" pitchFamily="49" charset="-122"/>
                <a:ea typeface="楷体_GB2312" pitchFamily="49" charset="-122"/>
              </a:rPr>
              <a:t>标识</a:t>
            </a:r>
            <a:r>
              <a:rPr lang="zh-CN" altLang="en-US" sz="2200" b="1" dirty="0">
                <a:latin typeface="楷体_GB2312" pitchFamily="49" charset="-122"/>
                <a:ea typeface="楷体_GB2312" pitchFamily="49" charset="-122"/>
              </a:rPr>
              <a:t>：即是对象的名称，用来在问题域中区分其它对象； </a:t>
            </a:r>
          </a:p>
          <a:p>
            <a:pPr lvl="1">
              <a:lnSpc>
                <a:spcPct val="110000"/>
              </a:lnSpc>
              <a:buClr>
                <a:schemeClr val="hlink"/>
              </a:buClr>
              <a:buFont typeface="Wingdings" pitchFamily="2" charset="2"/>
              <a:buChar char="Ø"/>
            </a:pPr>
            <a:r>
              <a:rPr lang="zh-CN" altLang="en-US" sz="2200" b="1" dirty="0">
                <a:solidFill>
                  <a:schemeClr val="hlink"/>
                </a:solidFill>
                <a:latin typeface="楷体_GB2312" pitchFamily="49" charset="-122"/>
                <a:ea typeface="楷体_GB2312" pitchFamily="49" charset="-122"/>
              </a:rPr>
              <a:t>数据</a:t>
            </a:r>
            <a:r>
              <a:rPr lang="zh-CN" altLang="en-US" sz="2200" b="1" dirty="0">
                <a:latin typeface="楷体_GB2312" pitchFamily="49" charset="-122"/>
                <a:ea typeface="楷体_GB2312" pitchFamily="49" charset="-122"/>
              </a:rPr>
              <a:t>：描述对象属性的存贮或数据结构，表明对象的一个状态； </a:t>
            </a:r>
          </a:p>
          <a:p>
            <a:pPr lvl="1">
              <a:lnSpc>
                <a:spcPct val="110000"/>
              </a:lnSpc>
              <a:buClr>
                <a:schemeClr val="hlink"/>
              </a:buClr>
              <a:buFont typeface="Wingdings" pitchFamily="2" charset="2"/>
              <a:buChar char="Ø"/>
            </a:pPr>
            <a:r>
              <a:rPr lang="zh-CN" altLang="en-US" sz="2200" b="1" dirty="0">
                <a:solidFill>
                  <a:schemeClr val="hlink"/>
                </a:solidFill>
                <a:latin typeface="楷体_GB2312" pitchFamily="49" charset="-122"/>
                <a:ea typeface="楷体_GB2312" pitchFamily="49" charset="-122"/>
              </a:rPr>
              <a:t>操作</a:t>
            </a:r>
            <a:r>
              <a:rPr lang="zh-CN" altLang="en-US" sz="2200" b="1" dirty="0">
                <a:latin typeface="楷体_GB2312" pitchFamily="49" charset="-122"/>
                <a:ea typeface="楷体_GB2312" pitchFamily="49" charset="-122"/>
              </a:rPr>
              <a:t>：即对象的行为。分为对象自身承受的操作和施加于其它对象的操作；</a:t>
            </a:r>
          </a:p>
          <a:p>
            <a:pPr lvl="1">
              <a:lnSpc>
                <a:spcPct val="110000"/>
              </a:lnSpc>
              <a:buClr>
                <a:schemeClr val="hlink"/>
              </a:buClr>
              <a:buFont typeface="Wingdings" pitchFamily="2" charset="2"/>
              <a:buChar char="Ø"/>
            </a:pPr>
            <a:r>
              <a:rPr lang="zh-CN" altLang="en-US" sz="2200" b="1" dirty="0">
                <a:solidFill>
                  <a:schemeClr val="hlink"/>
                </a:solidFill>
                <a:latin typeface="楷体_GB2312" pitchFamily="49" charset="-122"/>
                <a:ea typeface="楷体_GB2312" pitchFamily="49" charset="-122"/>
              </a:rPr>
              <a:t>接口</a:t>
            </a:r>
            <a:r>
              <a:rPr lang="zh-CN" altLang="en-US" sz="2200" b="1" dirty="0">
                <a:latin typeface="楷体_GB2312" pitchFamily="49" charset="-122"/>
                <a:ea typeface="楷体_GB2312" pitchFamily="49" charset="-122"/>
              </a:rPr>
              <a:t>：主要指对外接口，是指对象受理外部消息所指定的操作名称集合。</a:t>
            </a:r>
            <a:r>
              <a:rPr lang="zh-CN" altLang="en-US" sz="1700" b="1" dirty="0">
                <a:latin typeface="楷体_GB2312" pitchFamily="49" charset="-122"/>
                <a:ea typeface="楷体_GB2312" pitchFamily="49" charset="-122"/>
              </a:rPr>
              <a:t> </a:t>
            </a:r>
          </a:p>
        </p:txBody>
      </p:sp>
      <p:sp>
        <p:nvSpPr>
          <p:cNvPr id="11269" name="Rectangle 5"/>
          <p:cNvSpPr>
            <a:spLocks noChangeArrowheads="1"/>
          </p:cNvSpPr>
          <p:nvPr/>
        </p:nvSpPr>
        <p:spPr bwMode="auto">
          <a:xfrm>
            <a:off x="457200" y="381000"/>
            <a:ext cx="1371600" cy="504825"/>
          </a:xfrm>
          <a:prstGeom prst="rect">
            <a:avLst/>
          </a:prstGeom>
          <a:solidFill>
            <a:srgbClr val="000080"/>
          </a:solidFill>
          <a:ln w="9525">
            <a:solidFill>
              <a:schemeClr val="tx1"/>
            </a:solidFill>
            <a:miter lim="800000"/>
            <a:headEnd/>
            <a:tailEnd/>
          </a:ln>
          <a:effectLst>
            <a:outerShdw dist="107763" dir="18900000" algn="ctr" rotWithShape="0">
              <a:schemeClr val="bg2"/>
            </a:outerShdw>
          </a:effectLst>
        </p:spPr>
        <p:txBody>
          <a:bodyPr wrap="none" anchor="ctr"/>
          <a:lstStyle/>
          <a:p>
            <a:pPr algn="ctr">
              <a:spcBef>
                <a:spcPct val="0"/>
              </a:spcBef>
              <a:buClrTx/>
              <a:buFontTx/>
              <a:buNone/>
            </a:pPr>
            <a:r>
              <a:rPr kumimoji="1" lang="zh-CN" altLang="en-US" sz="2400" dirty="0">
                <a:solidFill>
                  <a:schemeClr val="bg1"/>
                </a:solidFill>
                <a:latin typeface="Times New Roman" pitchFamily="18" charset="0"/>
              </a:rPr>
              <a:t>定义</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p:txBody>
          <a:bodyPr/>
          <a:lstStyle/>
          <a:p>
            <a:pPr>
              <a:lnSpc>
                <a:spcPct val="130000"/>
              </a:lnSpc>
              <a:buFont typeface="Wingdings" pitchFamily="2" charset="2"/>
              <a:buNone/>
            </a:pPr>
            <a:r>
              <a:rPr lang="en-US" altLang="zh-CN" sz="2600" b="0">
                <a:latin typeface="楷体_GB2312" pitchFamily="49" charset="-122"/>
                <a:ea typeface="楷体_GB2312" pitchFamily="49" charset="-122"/>
              </a:rPr>
              <a:t>     </a:t>
            </a:r>
            <a:r>
              <a:rPr lang="zh-CN" altLang="en-US" sz="2600" b="0">
                <a:latin typeface="楷体_GB2312" pitchFamily="49" charset="-122"/>
                <a:ea typeface="楷体_GB2312" pitchFamily="49" charset="-122"/>
              </a:rPr>
              <a:t>对象是构成和支撑整个软件系统的基石。对象的三个主要特征为： </a:t>
            </a:r>
          </a:p>
          <a:p>
            <a:pPr lvl="1">
              <a:lnSpc>
                <a:spcPct val="130000"/>
              </a:lnSpc>
              <a:buClr>
                <a:schemeClr val="hlink"/>
              </a:buClr>
              <a:buFont typeface="Wingdings" pitchFamily="2" charset="2"/>
              <a:buChar char="Ø"/>
            </a:pPr>
            <a:r>
              <a:rPr lang="zh-CN" altLang="en-US" sz="2200" b="1">
                <a:latin typeface="楷体_GB2312" pitchFamily="49" charset="-122"/>
                <a:ea typeface="楷体_GB2312" pitchFamily="49" charset="-122"/>
              </a:rPr>
              <a:t> 模块独立性 </a:t>
            </a:r>
          </a:p>
          <a:p>
            <a:pPr lvl="1">
              <a:lnSpc>
                <a:spcPct val="130000"/>
              </a:lnSpc>
              <a:buClr>
                <a:schemeClr val="hlink"/>
              </a:buClr>
              <a:buFont typeface="Wingdings" pitchFamily="2" charset="2"/>
              <a:buChar char="Ø"/>
            </a:pPr>
            <a:r>
              <a:rPr lang="zh-CN" altLang="en-US" sz="2200" b="1">
                <a:latin typeface="楷体_GB2312" pitchFamily="49" charset="-122"/>
                <a:ea typeface="楷体_GB2312" pitchFamily="49" charset="-122"/>
              </a:rPr>
              <a:t> 动态连接性 </a:t>
            </a:r>
          </a:p>
          <a:p>
            <a:pPr lvl="1">
              <a:lnSpc>
                <a:spcPct val="130000"/>
              </a:lnSpc>
              <a:buClr>
                <a:schemeClr val="hlink"/>
              </a:buClr>
              <a:buFont typeface="Wingdings" pitchFamily="2" charset="2"/>
              <a:buChar char="Ø"/>
            </a:pPr>
            <a:r>
              <a:rPr lang="zh-CN" altLang="en-US" sz="2000" b="1">
                <a:latin typeface="楷体_GB2312" pitchFamily="49" charset="-122"/>
                <a:ea typeface="楷体_GB2312" pitchFamily="49" charset="-122"/>
              </a:rPr>
              <a:t> </a:t>
            </a:r>
            <a:r>
              <a:rPr lang="zh-CN" altLang="en-US" sz="2200" b="1">
                <a:latin typeface="楷体_GB2312" pitchFamily="49" charset="-122"/>
                <a:ea typeface="楷体_GB2312" pitchFamily="49" charset="-122"/>
              </a:rPr>
              <a:t>易维护性</a:t>
            </a:r>
            <a:r>
              <a:rPr lang="zh-CN" altLang="en-US" sz="2000" b="1">
                <a:latin typeface="楷体_GB2312" pitchFamily="49" charset="-122"/>
                <a:ea typeface="楷体_GB2312" pitchFamily="49" charset="-122"/>
              </a:rPr>
              <a:t> </a:t>
            </a:r>
          </a:p>
          <a:p>
            <a:pPr>
              <a:lnSpc>
                <a:spcPct val="130000"/>
              </a:lnSpc>
            </a:pPr>
            <a:endParaRPr lang="en-US" altLang="zh-CN" sz="2100" b="0">
              <a:latin typeface="楷体_GB2312" pitchFamily="49" charset="-122"/>
              <a:ea typeface="楷体_GB2312" pitchFamily="49" charset="-122"/>
            </a:endParaRPr>
          </a:p>
        </p:txBody>
      </p:sp>
      <p:sp>
        <p:nvSpPr>
          <p:cNvPr id="12293" name="Rectangle 5"/>
          <p:cNvSpPr>
            <a:spLocks noChangeArrowheads="1"/>
          </p:cNvSpPr>
          <p:nvPr/>
        </p:nvSpPr>
        <p:spPr bwMode="auto">
          <a:xfrm>
            <a:off x="714348" y="571480"/>
            <a:ext cx="1116013" cy="504825"/>
          </a:xfrm>
          <a:prstGeom prst="rect">
            <a:avLst/>
          </a:prstGeom>
          <a:solidFill>
            <a:srgbClr val="000080"/>
          </a:solidFill>
          <a:ln w="9525">
            <a:solidFill>
              <a:schemeClr val="tx1"/>
            </a:solidFill>
            <a:miter lim="800000"/>
            <a:headEnd/>
            <a:tailEnd/>
          </a:ln>
          <a:effectLst>
            <a:outerShdw dist="107763" dir="18900000" algn="ctr" rotWithShape="0">
              <a:schemeClr val="bg2"/>
            </a:outerShdw>
          </a:effectLst>
        </p:spPr>
        <p:txBody>
          <a:bodyPr wrap="none" anchor="ctr"/>
          <a:lstStyle/>
          <a:p>
            <a:pPr algn="ctr">
              <a:spcBef>
                <a:spcPct val="0"/>
              </a:spcBef>
              <a:buClrTx/>
              <a:buFontTx/>
              <a:buNone/>
            </a:pPr>
            <a:r>
              <a:rPr kumimoji="1" lang="zh-CN" altLang="en-US" sz="2400">
                <a:solidFill>
                  <a:schemeClr val="bg1"/>
                </a:solidFill>
                <a:latin typeface="Times New Roman" pitchFamily="18" charset="0"/>
              </a:rPr>
              <a:t>特征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116013" y="908050"/>
            <a:ext cx="7488237" cy="4230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spcBef>
                <a:spcPct val="50000"/>
              </a:spcBef>
            </a:pPr>
            <a:r>
              <a:rPr lang="en-US" altLang="zh-CN" b="1">
                <a:solidFill>
                  <a:srgbClr val="FC0808"/>
                </a:solidFill>
              </a:rPr>
              <a:t>9.1.2 </a:t>
            </a:r>
            <a:r>
              <a:rPr lang="zh-CN" altLang="en-US" sz="2800" b="1">
                <a:solidFill>
                  <a:srgbClr val="FC0808"/>
                </a:solidFill>
                <a:latin typeface="宋体" panose="02010600030101010101" pitchFamily="2" charset="-122"/>
              </a:rPr>
              <a:t>委托开发方式</a:t>
            </a:r>
          </a:p>
          <a:p>
            <a:pPr lvl="1" algn="l" eaLnBrk="1" hangingPunct="1">
              <a:lnSpc>
                <a:spcPct val="105000"/>
              </a:lnSpc>
              <a:spcBef>
                <a:spcPct val="100000"/>
              </a:spcBef>
              <a:buClr>
                <a:schemeClr val="tx1"/>
              </a:buClr>
              <a:buFont typeface="Wingdings" panose="05000000000000000000" pitchFamily="2" charset="2"/>
              <a:buChar char="l"/>
            </a:pPr>
            <a:r>
              <a:rPr lang="zh-CN" altLang="en-US" sz="2800" b="1">
                <a:solidFill>
                  <a:schemeClr val="folHlink"/>
                </a:solidFill>
                <a:latin typeface="楷体_GB2312" pitchFamily="49" charset="-122"/>
                <a:ea typeface="楷体_GB2312" pitchFamily="49" charset="-122"/>
              </a:rPr>
              <a:t> 定义</a:t>
            </a:r>
            <a:r>
              <a:rPr lang="zh-CN" altLang="en-US" sz="2800" b="1">
                <a:latin typeface="楷体_GB2312" pitchFamily="49" charset="-122"/>
                <a:ea typeface="楷体_GB2312" pitchFamily="49" charset="-122"/>
              </a:rPr>
              <a:t>：由使用单位（甲方）委托通常是有丰富开发经验的机构或专业开发人员（乙方），按照用户的需求承担系统开发的任务。</a:t>
            </a:r>
          </a:p>
          <a:p>
            <a:pPr lvl="1" algn="l" eaLnBrk="1" hangingPunct="1">
              <a:lnSpc>
                <a:spcPct val="105000"/>
              </a:lnSpc>
              <a:spcBef>
                <a:spcPct val="100000"/>
              </a:spcBef>
              <a:buClr>
                <a:schemeClr val="tx1"/>
              </a:buClr>
              <a:buFont typeface="Wingdings" panose="05000000000000000000" pitchFamily="2" charset="2"/>
              <a:buChar char="l"/>
            </a:pPr>
            <a:r>
              <a:rPr lang="zh-CN" altLang="en-US" sz="2800" b="1">
                <a:solidFill>
                  <a:schemeClr val="folHlink"/>
                </a:solidFill>
                <a:latin typeface="楷体_GB2312" pitchFamily="49" charset="-122"/>
                <a:ea typeface="楷体_GB2312" pitchFamily="49" charset="-122"/>
              </a:rPr>
              <a:t> 适用于</a:t>
            </a:r>
            <a:r>
              <a:rPr lang="zh-CN" altLang="en-US" sz="2800" b="1">
                <a:latin typeface="楷体_GB2312" pitchFamily="49" charset="-122"/>
                <a:ea typeface="楷体_GB2312" pitchFamily="49" charset="-122"/>
              </a:rPr>
              <a:t>：使用单位</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甲方</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没有</a:t>
            </a:r>
            <a:r>
              <a:rPr lang="en-US" altLang="zh-CN" sz="2800" b="1">
                <a:latin typeface="楷体_GB2312" pitchFamily="49" charset="-122"/>
                <a:ea typeface="楷体_GB2312" pitchFamily="49" charset="-122"/>
              </a:rPr>
              <a:t>MIS</a:t>
            </a:r>
            <a:r>
              <a:rPr lang="zh-CN" altLang="en-US" sz="2800" b="1">
                <a:latin typeface="楷体_GB2312" pitchFamily="49" charset="-122"/>
                <a:ea typeface="楷体_GB2312" pitchFamily="49" charset="-122"/>
              </a:rPr>
              <a:t>的系统分析、系统设计及软件开发人员或开发队伍力量较弱、但资金较为充足的单位。</a:t>
            </a:r>
          </a:p>
        </p:txBody>
      </p:sp>
    </p:spTree>
    <p:extLst>
      <p:ext uri="{BB962C8B-B14F-4D97-AF65-F5344CB8AC3E}">
        <p14:creationId xmlns="" xmlns:p14="http://schemas.microsoft.com/office/powerpoint/2010/main" val="237195320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zh-CN" altLang="en-US" sz="3000" b="0" dirty="0" smtClean="0">
                <a:ea typeface="华文新魏" pitchFamily="2" charset="-122"/>
              </a:rPr>
              <a:t>类</a:t>
            </a:r>
            <a:r>
              <a:rPr lang="zh-CN" altLang="en-US" sz="3000" b="0" dirty="0">
                <a:ea typeface="华文新魏" pitchFamily="2" charset="-122"/>
              </a:rPr>
              <a:t>（</a:t>
            </a:r>
            <a:r>
              <a:rPr lang="en-US" altLang="zh-CN" sz="3000" b="0" dirty="0">
                <a:ea typeface="华文新魏" pitchFamily="2" charset="-122"/>
              </a:rPr>
              <a:t>Class</a:t>
            </a:r>
            <a:r>
              <a:rPr lang="zh-CN" altLang="en-US" sz="3000" b="0" dirty="0">
                <a:ea typeface="华文新魏" pitchFamily="2" charset="-122"/>
              </a:rPr>
              <a:t>）</a:t>
            </a:r>
            <a:r>
              <a:rPr lang="zh-CN" altLang="en-US" dirty="0"/>
              <a:t> </a:t>
            </a:r>
          </a:p>
        </p:txBody>
      </p:sp>
      <p:sp>
        <p:nvSpPr>
          <p:cNvPr id="13315" name="Rectangle 3"/>
          <p:cNvSpPr>
            <a:spLocks noGrp="1" noChangeArrowheads="1"/>
          </p:cNvSpPr>
          <p:nvPr>
            <p:ph type="body" idx="1"/>
          </p:nvPr>
        </p:nvSpPr>
        <p:spPr>
          <a:xfrm>
            <a:off x="304800" y="1981200"/>
            <a:ext cx="8610600" cy="4343400"/>
          </a:xfrm>
        </p:spPr>
        <p:txBody>
          <a:bodyPr/>
          <a:lstStyle/>
          <a:p>
            <a:pPr>
              <a:buFont typeface="Wingdings" pitchFamily="2" charset="2"/>
              <a:buNone/>
            </a:pPr>
            <a:r>
              <a:rPr lang="en-US" altLang="zh-CN" sz="2100" b="0" dirty="0">
                <a:latin typeface="楷体_GB2312" pitchFamily="49" charset="-122"/>
                <a:ea typeface="楷体_GB2312" pitchFamily="49" charset="-122"/>
              </a:rPr>
              <a:t>    </a:t>
            </a:r>
            <a:r>
              <a:rPr lang="zh-CN" altLang="en-US" sz="2100" b="0" dirty="0">
                <a:latin typeface="楷体_GB2312" pitchFamily="49" charset="-122"/>
                <a:ea typeface="楷体_GB2312" pitchFamily="49" charset="-122"/>
              </a:rPr>
              <a:t>在现实世界中有许多内部状态和外部行为相似的对象，由这些对象构成的集合就是类。构成类的基本元素： </a:t>
            </a:r>
          </a:p>
          <a:p>
            <a:pPr lvl="1">
              <a:buClr>
                <a:schemeClr val="hlink"/>
              </a:buClr>
              <a:buFont typeface="Wingdings" pitchFamily="2" charset="2"/>
              <a:buChar char="Ø"/>
            </a:pPr>
            <a:r>
              <a:rPr lang="zh-CN" altLang="en-US" sz="2200" b="1" dirty="0">
                <a:solidFill>
                  <a:schemeClr val="hlink"/>
                </a:solidFill>
                <a:latin typeface="楷体_GB2312" pitchFamily="49" charset="-122"/>
                <a:ea typeface="楷体_GB2312" pitchFamily="49" charset="-122"/>
              </a:rPr>
              <a:t> 标识</a:t>
            </a:r>
            <a:r>
              <a:rPr lang="zh-CN" altLang="en-US" sz="2200" b="1" dirty="0">
                <a:latin typeface="楷体_GB2312" pitchFamily="49" charset="-122"/>
                <a:ea typeface="楷体_GB2312" pitchFamily="49" charset="-122"/>
              </a:rPr>
              <a:t>：类的名称</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用以区分其它类； </a:t>
            </a:r>
          </a:p>
          <a:p>
            <a:pPr lvl="1">
              <a:buClr>
                <a:schemeClr val="hlink"/>
              </a:buClr>
              <a:buFont typeface="Wingdings" pitchFamily="2" charset="2"/>
              <a:buChar char="Ø"/>
            </a:pPr>
            <a:r>
              <a:rPr lang="zh-CN" altLang="en-US" sz="2200" b="1" dirty="0">
                <a:solidFill>
                  <a:schemeClr val="hlink"/>
                </a:solidFill>
                <a:latin typeface="楷体_GB2312" pitchFamily="49" charset="-122"/>
                <a:ea typeface="楷体_GB2312" pitchFamily="49" charset="-122"/>
              </a:rPr>
              <a:t> 继承描述</a:t>
            </a:r>
            <a:r>
              <a:rPr lang="zh-CN" altLang="en-US" sz="2200" b="1" dirty="0">
                <a:latin typeface="楷体_GB2312" pitchFamily="49" charset="-122"/>
                <a:ea typeface="楷体_GB2312" pitchFamily="49" charset="-122"/>
              </a:rPr>
              <a:t>：指子类承袭的父类的名称</a:t>
            </a:r>
            <a:r>
              <a:rPr lang="en-US" altLang="zh-CN" sz="2200" b="1" dirty="0">
                <a:latin typeface="楷体_GB2312" pitchFamily="49" charset="-122"/>
                <a:ea typeface="楷体_GB2312" pitchFamily="49" charset="-122"/>
              </a:rPr>
              <a:t>,</a:t>
            </a:r>
            <a:r>
              <a:rPr lang="zh-CN" altLang="en-US" sz="2200" b="1" dirty="0">
                <a:latin typeface="楷体_GB2312" pitchFamily="49" charset="-122"/>
                <a:ea typeface="楷体_GB2312" pitchFamily="49" charset="-122"/>
              </a:rPr>
              <a:t>以及继承得到的结构与功能； </a:t>
            </a:r>
          </a:p>
          <a:p>
            <a:pPr lvl="1">
              <a:buClr>
                <a:schemeClr val="hlink"/>
              </a:buClr>
              <a:buFont typeface="Wingdings" pitchFamily="2" charset="2"/>
              <a:buChar char="Ø"/>
            </a:pPr>
            <a:r>
              <a:rPr lang="zh-CN" altLang="en-US" sz="2200" b="1" dirty="0">
                <a:solidFill>
                  <a:schemeClr val="hlink"/>
                </a:solidFill>
                <a:latin typeface="楷体_GB2312" pitchFamily="49" charset="-122"/>
                <a:ea typeface="楷体_GB2312" pitchFamily="49" charset="-122"/>
              </a:rPr>
              <a:t> 数据结构</a:t>
            </a:r>
            <a:r>
              <a:rPr lang="zh-CN" altLang="en-US" sz="2200" b="1" dirty="0">
                <a:latin typeface="楷体_GB2312" pitchFamily="49" charset="-122"/>
                <a:ea typeface="楷体_GB2312" pitchFamily="49" charset="-122"/>
              </a:rPr>
              <a:t>：是对该类数据的组织结构的描述； </a:t>
            </a:r>
          </a:p>
          <a:p>
            <a:pPr lvl="1">
              <a:buClr>
                <a:schemeClr val="hlink"/>
              </a:buClr>
              <a:buFont typeface="Wingdings" pitchFamily="2" charset="2"/>
              <a:buChar char="Ø"/>
            </a:pPr>
            <a:r>
              <a:rPr lang="zh-CN" altLang="en-US" sz="2200" b="1" dirty="0">
                <a:solidFill>
                  <a:schemeClr val="hlink"/>
                </a:solidFill>
                <a:latin typeface="楷体_GB2312" pitchFamily="49" charset="-122"/>
                <a:ea typeface="楷体_GB2312" pitchFamily="49" charset="-122"/>
              </a:rPr>
              <a:t> 操作</a:t>
            </a:r>
            <a:r>
              <a:rPr lang="zh-CN" altLang="en-US" sz="2200" b="1" dirty="0">
                <a:latin typeface="楷体_GB2312" pitchFamily="49" charset="-122"/>
                <a:ea typeface="楷体_GB2312" pitchFamily="49" charset="-122"/>
              </a:rPr>
              <a:t>：指该类通用功能的具体实现方法； </a:t>
            </a:r>
          </a:p>
          <a:p>
            <a:pPr lvl="1">
              <a:buClr>
                <a:schemeClr val="hlink"/>
              </a:buClr>
              <a:buFont typeface="Wingdings" pitchFamily="2" charset="2"/>
              <a:buChar char="Ø"/>
            </a:pPr>
            <a:r>
              <a:rPr lang="zh-CN" altLang="en-US" sz="2200" b="1" dirty="0">
                <a:solidFill>
                  <a:schemeClr val="hlink"/>
                </a:solidFill>
                <a:latin typeface="楷体_GB2312" pitchFamily="49" charset="-122"/>
                <a:ea typeface="楷体_GB2312" pitchFamily="49" charset="-122"/>
              </a:rPr>
              <a:t> 接口</a:t>
            </a:r>
            <a:r>
              <a:rPr lang="zh-CN" altLang="en-US" sz="2200" b="1" dirty="0">
                <a:latin typeface="楷体_GB2312" pitchFamily="49" charset="-122"/>
                <a:ea typeface="楷体_GB2312" pitchFamily="49" charset="-122"/>
              </a:rPr>
              <a:t>：指面向其它类的统一的外部通讯协议。</a:t>
            </a:r>
          </a:p>
          <a:p>
            <a:pPr lvl="1">
              <a:buFont typeface="Wingdings" pitchFamily="2" charset="2"/>
              <a:buNone/>
            </a:pPr>
            <a:r>
              <a:rPr lang="zh-CN" altLang="en-US" sz="2200" b="1" dirty="0">
                <a:latin typeface="楷体_GB2312" pitchFamily="49" charset="-122"/>
                <a:ea typeface="楷体_GB2312" pitchFamily="49" charset="-122"/>
              </a:rPr>
              <a:t>对象与类的关系相当于一般程序设计语言中变量和变量所具有的类型的关系。</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z="3000" b="0" dirty="0" smtClean="0">
                <a:ea typeface="华文新魏" pitchFamily="2" charset="-122"/>
              </a:rPr>
              <a:t>消息</a:t>
            </a:r>
            <a:r>
              <a:rPr lang="en-US" altLang="zh-CN" sz="3000" b="0" dirty="0">
                <a:ea typeface="华文新魏" pitchFamily="2" charset="-122"/>
              </a:rPr>
              <a:t>(Message)</a:t>
            </a:r>
            <a:r>
              <a:rPr lang="en-US" altLang="zh-CN" dirty="0"/>
              <a:t> </a:t>
            </a:r>
          </a:p>
        </p:txBody>
      </p:sp>
      <p:sp>
        <p:nvSpPr>
          <p:cNvPr id="14339" name="Rectangle 3"/>
          <p:cNvSpPr>
            <a:spLocks noGrp="1" noChangeArrowheads="1"/>
          </p:cNvSpPr>
          <p:nvPr>
            <p:ph type="body" idx="1"/>
          </p:nvPr>
        </p:nvSpPr>
        <p:spPr>
          <a:xfrm>
            <a:off x="566738" y="2254250"/>
            <a:ext cx="8001000" cy="3765550"/>
          </a:xfrm>
        </p:spPr>
        <p:txBody>
          <a:bodyPr/>
          <a:lstStyle/>
          <a:p>
            <a:pPr>
              <a:lnSpc>
                <a:spcPct val="140000"/>
              </a:lnSpc>
              <a:buFont typeface="Wingdings" pitchFamily="2" charset="2"/>
              <a:buNone/>
            </a:pPr>
            <a:r>
              <a:rPr lang="en-US" altLang="zh-CN" sz="2100" b="0">
                <a:latin typeface="楷体_GB2312" pitchFamily="49" charset="-122"/>
                <a:ea typeface="楷体_GB2312" pitchFamily="49" charset="-122"/>
              </a:rPr>
              <a:t>     </a:t>
            </a:r>
            <a:r>
              <a:rPr lang="zh-CN" altLang="en-US" sz="2400" b="0">
                <a:latin typeface="楷体_GB2312" pitchFamily="49" charset="-122"/>
                <a:ea typeface="楷体_GB2312" pitchFamily="49" charset="-122"/>
              </a:rPr>
              <a:t>面向对象的世界是通过对象与对象间彼此的相互合作来推动的，</a:t>
            </a:r>
            <a:r>
              <a:rPr lang="zh-CN" altLang="en-US" sz="2400" b="0">
                <a:solidFill>
                  <a:schemeClr val="accent2"/>
                </a:solidFill>
                <a:latin typeface="楷体_GB2312" pitchFamily="49" charset="-122"/>
                <a:ea typeface="楷体_GB2312" pitchFamily="49" charset="-122"/>
              </a:rPr>
              <a:t>消息</a:t>
            </a:r>
            <a:r>
              <a:rPr lang="zh-CN" altLang="en-US" sz="2400" b="0">
                <a:latin typeface="楷体_GB2312" pitchFamily="49" charset="-122"/>
                <a:ea typeface="楷体_GB2312" pitchFamily="49" charset="-122"/>
              </a:rPr>
              <a:t>是对象之间的通信载体。 </a:t>
            </a:r>
          </a:p>
          <a:p>
            <a:pPr>
              <a:lnSpc>
                <a:spcPct val="140000"/>
              </a:lnSpc>
              <a:buFont typeface="Wingdings" pitchFamily="2" charset="2"/>
              <a:buNone/>
            </a:pPr>
            <a:r>
              <a:rPr lang="zh-CN" altLang="en-US" sz="2400" b="0">
                <a:latin typeface="楷体_GB2312" pitchFamily="49" charset="-122"/>
                <a:ea typeface="楷体_GB2312" pitchFamily="49" charset="-122"/>
              </a:rPr>
              <a:t>     </a:t>
            </a:r>
            <a:r>
              <a:rPr lang="zh-CN" altLang="en-US" sz="2400" b="0">
                <a:solidFill>
                  <a:schemeClr val="accent2"/>
                </a:solidFill>
                <a:latin typeface="楷体_GB2312" pitchFamily="49" charset="-122"/>
                <a:ea typeface="楷体_GB2312" pitchFamily="49" charset="-122"/>
              </a:rPr>
              <a:t>消息</a:t>
            </a:r>
            <a:r>
              <a:rPr lang="zh-CN" altLang="en-US" sz="2400" b="0">
                <a:latin typeface="楷体_GB2312" pitchFamily="49" charset="-122"/>
                <a:ea typeface="楷体_GB2312" pitchFamily="49" charset="-122"/>
              </a:rPr>
              <a:t>就是用来请求对象执行某个处理或回答某些信息的要求，是连接对象的纽带。在面向对象系统中有两类消息，即</a:t>
            </a:r>
            <a:r>
              <a:rPr lang="zh-CN" altLang="en-US" sz="2400" b="0">
                <a:solidFill>
                  <a:schemeClr val="accent2"/>
                </a:solidFill>
                <a:latin typeface="楷体_GB2312" pitchFamily="49" charset="-122"/>
                <a:ea typeface="楷体_GB2312" pitchFamily="49" charset="-122"/>
              </a:rPr>
              <a:t>公有消息</a:t>
            </a:r>
            <a:r>
              <a:rPr lang="zh-CN" altLang="en-US" sz="2400" b="0">
                <a:latin typeface="楷体_GB2312" pitchFamily="49" charset="-122"/>
                <a:ea typeface="楷体_GB2312" pitchFamily="49" charset="-122"/>
              </a:rPr>
              <a:t>和</a:t>
            </a:r>
            <a:r>
              <a:rPr lang="zh-CN" altLang="en-US" sz="2400" b="0">
                <a:solidFill>
                  <a:schemeClr val="hlink"/>
                </a:solidFill>
                <a:latin typeface="楷体_GB2312" pitchFamily="49" charset="-122"/>
                <a:ea typeface="楷体_GB2312" pitchFamily="49" charset="-122"/>
              </a:rPr>
              <a:t>私有消息</a:t>
            </a:r>
            <a:r>
              <a:rPr lang="zh-CN" altLang="en-US" sz="2400" b="0">
                <a:latin typeface="楷体_GB2312" pitchFamily="49" charset="-122"/>
                <a:ea typeface="楷体_GB2312" pitchFamily="49" charset="-122"/>
              </a:rPr>
              <a:t>。</a:t>
            </a:r>
          </a:p>
        </p:txBody>
      </p:sp>
      <p:sp>
        <p:nvSpPr>
          <p:cNvPr id="14340" name="Rectangle 4"/>
          <p:cNvSpPr>
            <a:spLocks noChangeArrowheads="1"/>
          </p:cNvSpPr>
          <p:nvPr/>
        </p:nvSpPr>
        <p:spPr bwMode="auto">
          <a:xfrm>
            <a:off x="762000" y="1752600"/>
            <a:ext cx="2209800" cy="533400"/>
          </a:xfrm>
          <a:prstGeom prst="rect">
            <a:avLst/>
          </a:prstGeom>
          <a:solidFill>
            <a:srgbClr val="000080"/>
          </a:solidFill>
          <a:ln w="9525">
            <a:solidFill>
              <a:schemeClr val="tx1"/>
            </a:solidFill>
            <a:miter lim="800000"/>
            <a:headEnd/>
            <a:tailEnd/>
          </a:ln>
          <a:effectLst>
            <a:outerShdw dist="107763" dir="18900000" algn="ctr" rotWithShape="0">
              <a:schemeClr val="bg2"/>
            </a:outerShdw>
          </a:effectLst>
        </p:spPr>
        <p:txBody>
          <a:bodyPr wrap="none" anchor="ctr"/>
          <a:lstStyle/>
          <a:p>
            <a:pPr algn="ctr">
              <a:spcBef>
                <a:spcPct val="0"/>
              </a:spcBef>
              <a:buClrTx/>
              <a:buFontTx/>
              <a:buNone/>
            </a:pPr>
            <a:r>
              <a:rPr kumimoji="1" lang="zh-CN" altLang="en-US" sz="2400">
                <a:solidFill>
                  <a:schemeClr val="bg1"/>
                </a:solidFill>
                <a:latin typeface="Times New Roman" pitchFamily="18" charset="0"/>
              </a:rPr>
              <a:t>消息及其性质</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z="3000" b="0" dirty="0" smtClean="0">
                <a:ea typeface="华文新魏" pitchFamily="2" charset="-122"/>
              </a:rPr>
              <a:t>继承</a:t>
            </a:r>
            <a:r>
              <a:rPr lang="zh-CN" altLang="en-US" sz="3000" b="0" dirty="0">
                <a:ea typeface="华文新魏" pitchFamily="2" charset="-122"/>
              </a:rPr>
              <a:t>（</a:t>
            </a:r>
            <a:r>
              <a:rPr lang="en-US" altLang="zh-CN" sz="3000" b="0" dirty="0">
                <a:ea typeface="华文新魏" pitchFamily="2" charset="-122"/>
              </a:rPr>
              <a:t>Inheritance</a:t>
            </a:r>
            <a:r>
              <a:rPr lang="zh-CN" altLang="en-US" sz="3000" b="0" dirty="0">
                <a:ea typeface="华文新魏" pitchFamily="2" charset="-122"/>
              </a:rPr>
              <a:t>）</a:t>
            </a:r>
            <a:r>
              <a:rPr lang="zh-CN" altLang="en-US" dirty="0"/>
              <a:t> </a:t>
            </a:r>
          </a:p>
        </p:txBody>
      </p:sp>
      <p:sp>
        <p:nvSpPr>
          <p:cNvPr id="18435" name="Rectangle 3"/>
          <p:cNvSpPr>
            <a:spLocks noGrp="1" noChangeArrowheads="1"/>
          </p:cNvSpPr>
          <p:nvPr>
            <p:ph type="body" idx="1"/>
          </p:nvPr>
        </p:nvSpPr>
        <p:spPr/>
        <p:txBody>
          <a:bodyPr/>
          <a:lstStyle/>
          <a:p>
            <a:pPr>
              <a:buFont typeface="Wingdings" pitchFamily="2" charset="2"/>
              <a:buNone/>
            </a:pPr>
            <a:r>
              <a:rPr lang="en-US" altLang="zh-CN" sz="2000" b="0" dirty="0">
                <a:latin typeface="楷体_GB2312" pitchFamily="49" charset="-122"/>
                <a:ea typeface="楷体_GB2312" pitchFamily="49" charset="-122"/>
              </a:rPr>
              <a:t>   </a:t>
            </a:r>
            <a:r>
              <a:rPr lang="en-US" altLang="zh-CN" sz="2000" b="0" dirty="0">
                <a:solidFill>
                  <a:schemeClr val="hlink"/>
                </a:solidFill>
                <a:latin typeface="楷体_GB2312" pitchFamily="49" charset="-122"/>
                <a:ea typeface="楷体_GB2312" pitchFamily="49" charset="-122"/>
              </a:rPr>
              <a:t>   </a:t>
            </a:r>
            <a:r>
              <a:rPr lang="zh-CN" altLang="en-US" sz="2000" b="0" dirty="0">
                <a:solidFill>
                  <a:schemeClr val="accent2"/>
                </a:solidFill>
                <a:latin typeface="楷体_GB2312" pitchFamily="49" charset="-122"/>
                <a:ea typeface="楷体_GB2312" pitchFamily="49" charset="-122"/>
              </a:rPr>
              <a:t>继承</a:t>
            </a:r>
            <a:r>
              <a:rPr lang="zh-CN" altLang="en-US" sz="2000" b="0" dirty="0">
                <a:latin typeface="楷体_GB2312" pitchFamily="49" charset="-122"/>
                <a:ea typeface="楷体_GB2312" pitchFamily="49" charset="-122"/>
              </a:rPr>
              <a:t>是指一个类（即称子类）因承袭而具有另一个类（或称父类）的能力和特征的机制或关系。 </a:t>
            </a:r>
          </a:p>
          <a:p>
            <a:pPr lvl="1">
              <a:buFont typeface="Wingdings" pitchFamily="2" charset="2"/>
              <a:buNone/>
            </a:pPr>
            <a:r>
              <a:rPr lang="zh-CN" altLang="en-US" sz="2000" b="1" dirty="0">
                <a:latin typeface="楷体_GB2312" pitchFamily="49" charset="-122"/>
                <a:ea typeface="楷体_GB2312" pitchFamily="49" charset="-122"/>
              </a:rPr>
              <a:t>  概括来说，有继承关系的类之间应具有如下特性： </a:t>
            </a:r>
          </a:p>
          <a:p>
            <a:pPr lvl="1">
              <a:buClr>
                <a:schemeClr val="hlink"/>
              </a:buClr>
              <a:buFont typeface="Wingdings" pitchFamily="2" charset="2"/>
              <a:buChar char="Ø"/>
            </a:pPr>
            <a:r>
              <a:rPr lang="zh-CN" altLang="en-US" sz="2000" b="1" dirty="0">
                <a:latin typeface="楷体_GB2312" pitchFamily="49" charset="-122"/>
                <a:ea typeface="楷体_GB2312" pitchFamily="49" charset="-122"/>
              </a:rPr>
              <a:t> 类间具有共享特征</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包括数据和程序代码的共享</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 </a:t>
            </a:r>
          </a:p>
          <a:p>
            <a:pPr lvl="1">
              <a:buClr>
                <a:schemeClr val="hlink"/>
              </a:buClr>
              <a:buFont typeface="Wingdings" pitchFamily="2" charset="2"/>
              <a:buChar char="Ø"/>
            </a:pPr>
            <a:r>
              <a:rPr lang="zh-CN" altLang="en-US" sz="2000" b="1" dirty="0">
                <a:latin typeface="楷体_GB2312" pitchFamily="49" charset="-122"/>
                <a:ea typeface="楷体_GB2312" pitchFamily="49" charset="-122"/>
              </a:rPr>
              <a:t> 类间具有细微的差别或新增部分</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包括非共享程序代码和数据</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 </a:t>
            </a:r>
          </a:p>
          <a:p>
            <a:pPr lvl="1">
              <a:buClr>
                <a:schemeClr val="hlink"/>
              </a:buClr>
              <a:buFont typeface="Wingdings" pitchFamily="2" charset="2"/>
              <a:buChar char="Ø"/>
            </a:pPr>
            <a:r>
              <a:rPr lang="zh-CN" altLang="en-US" sz="2000" b="1" dirty="0">
                <a:latin typeface="楷体_GB2312" pitchFamily="49" charset="-122"/>
                <a:ea typeface="楷体_GB2312" pitchFamily="49" charset="-122"/>
              </a:rPr>
              <a:t> 类间具有层次结构。</a:t>
            </a:r>
          </a:p>
          <a:p>
            <a:pPr>
              <a:buFont typeface="Wingdings" pitchFamily="2" charset="2"/>
              <a:buNone/>
            </a:pPr>
            <a:r>
              <a:rPr lang="zh-CN" altLang="en-US" sz="2000" b="0" dirty="0">
                <a:latin typeface="楷体_GB2312" pitchFamily="49" charset="-122"/>
                <a:ea typeface="楷体_GB2312" pitchFamily="49" charset="-122"/>
              </a:rPr>
              <a:t>    继承避免了由于系统内类和对象封闭而造成数据和操作冗余的现象。其最重要的优点在于支持重用。</a:t>
            </a:r>
            <a:r>
              <a:rPr lang="zh-CN" altLang="en-US" sz="2400" dirty="0"/>
              <a:t> </a:t>
            </a:r>
          </a:p>
        </p:txBody>
      </p:sp>
      <p:sp>
        <p:nvSpPr>
          <p:cNvPr id="57" name="Text Box 42"/>
          <p:cNvSpPr txBox="1">
            <a:spLocks noChangeArrowheads="1"/>
          </p:cNvSpPr>
          <p:nvPr/>
        </p:nvSpPr>
        <p:spPr bwMode="auto">
          <a:xfrm>
            <a:off x="5332442" y="6161092"/>
            <a:ext cx="2325688" cy="238125"/>
          </a:xfrm>
          <a:prstGeom prst="rect">
            <a:avLst/>
          </a:prstGeom>
          <a:noFill/>
          <a:ln w="9525">
            <a:noFill/>
            <a:miter lim="800000"/>
            <a:headEnd/>
            <a:tailEnd/>
          </a:ln>
          <a:effectLst/>
        </p:spPr>
        <p:txBody>
          <a:bodyPr lIns="0" tIns="0" rIns="0" bIns="0"/>
          <a:lstStyle/>
          <a:p>
            <a:r>
              <a:rPr lang="zh-CN" altLang="en-GB" dirty="0">
                <a:solidFill>
                  <a:srgbClr val="000000"/>
                </a:solidFill>
                <a:ea typeface="宋体" pitchFamily="2" charset="-122"/>
              </a:rPr>
              <a:t>图</a:t>
            </a:r>
            <a:r>
              <a:rPr lang="en-GB" altLang="zh-CN" dirty="0">
                <a:solidFill>
                  <a:srgbClr val="000000"/>
                </a:solidFill>
                <a:ea typeface="宋体" pitchFamily="2" charset="-122"/>
              </a:rPr>
              <a:t>b  </a:t>
            </a:r>
            <a:r>
              <a:rPr lang="zh-CN" altLang="en-US" dirty="0">
                <a:latin typeface="黑体" pitchFamily="2" charset="-122"/>
                <a:ea typeface="黑体" pitchFamily="2" charset="-122"/>
              </a:rPr>
              <a:t>类的层次结构</a:t>
            </a:r>
          </a:p>
        </p:txBody>
      </p:sp>
      <p:grpSp>
        <p:nvGrpSpPr>
          <p:cNvPr id="58" name="Group 51"/>
          <p:cNvGrpSpPr>
            <a:grpSpLocks/>
          </p:cNvGrpSpPr>
          <p:nvPr/>
        </p:nvGrpSpPr>
        <p:grpSpPr bwMode="auto">
          <a:xfrm>
            <a:off x="3890992" y="4000504"/>
            <a:ext cx="4895850" cy="2017713"/>
            <a:chOff x="975" y="1888"/>
            <a:chExt cx="3084" cy="1271"/>
          </a:xfrm>
        </p:grpSpPr>
        <p:grpSp>
          <p:nvGrpSpPr>
            <p:cNvPr id="59" name="Group 5"/>
            <p:cNvGrpSpPr>
              <a:grpSpLocks/>
            </p:cNvGrpSpPr>
            <p:nvPr/>
          </p:nvGrpSpPr>
          <p:grpSpPr bwMode="auto">
            <a:xfrm>
              <a:off x="3061" y="2840"/>
              <a:ext cx="504" cy="319"/>
              <a:chOff x="4320" y="10176"/>
              <a:chExt cx="900" cy="624"/>
            </a:xfrm>
          </p:grpSpPr>
          <p:sp>
            <p:nvSpPr>
              <p:cNvPr id="99" name="Text Box 6"/>
              <p:cNvSpPr txBox="1">
                <a:spLocks noChangeArrowheads="1"/>
              </p:cNvSpPr>
              <p:nvPr/>
            </p:nvSpPr>
            <p:spPr bwMode="auto">
              <a:xfrm>
                <a:off x="4320" y="10176"/>
                <a:ext cx="900" cy="624"/>
              </a:xfrm>
              <a:prstGeom prst="rect">
                <a:avLst/>
              </a:prstGeom>
              <a:solidFill>
                <a:srgbClr val="00FFCC"/>
              </a:solidFill>
              <a:ln w="9525">
                <a:solidFill>
                  <a:srgbClr val="000000"/>
                </a:solidFill>
                <a:miter lim="800000"/>
                <a:headEnd/>
                <a:tailEnd/>
              </a:ln>
            </p:spPr>
            <p:txBody>
              <a:bodyPr/>
              <a:lstStyle/>
              <a:p>
                <a:pPr>
                  <a:lnSpc>
                    <a:spcPct val="80000"/>
                  </a:lnSpc>
                </a:pPr>
                <a:r>
                  <a:rPr lang="zh-CN" altLang="en-US">
                    <a:ea typeface="宋体" pitchFamily="2" charset="-122"/>
                  </a:rPr>
                  <a:t>矩形</a:t>
                </a:r>
                <a:endParaRPr lang="zh-CN" altLang="en-US">
                  <a:latin typeface="Arial" charset="0"/>
                  <a:ea typeface="宋体" pitchFamily="2" charset="-122"/>
                </a:endParaRPr>
              </a:p>
            </p:txBody>
          </p:sp>
          <p:sp>
            <p:nvSpPr>
              <p:cNvPr id="100" name="Line 7"/>
              <p:cNvSpPr>
                <a:spLocks noChangeShapeType="1"/>
              </p:cNvSpPr>
              <p:nvPr/>
            </p:nvSpPr>
            <p:spPr bwMode="auto">
              <a:xfrm>
                <a:off x="4320" y="10488"/>
                <a:ext cx="900" cy="0"/>
              </a:xfrm>
              <a:prstGeom prst="line">
                <a:avLst/>
              </a:prstGeom>
              <a:noFill/>
              <a:ln w="9525">
                <a:solidFill>
                  <a:srgbClr val="000000"/>
                </a:solidFill>
                <a:round/>
                <a:headEnd/>
                <a:tailEnd/>
              </a:ln>
            </p:spPr>
            <p:txBody>
              <a:bodyPr/>
              <a:lstStyle/>
              <a:p>
                <a:endParaRPr lang="zh-CN" altLang="en-US"/>
              </a:p>
            </p:txBody>
          </p:sp>
          <p:sp>
            <p:nvSpPr>
              <p:cNvPr id="101" name="Line 8"/>
              <p:cNvSpPr>
                <a:spLocks noChangeShapeType="1"/>
              </p:cNvSpPr>
              <p:nvPr/>
            </p:nvSpPr>
            <p:spPr bwMode="auto">
              <a:xfrm>
                <a:off x="4320" y="10593"/>
                <a:ext cx="900" cy="0"/>
              </a:xfrm>
              <a:prstGeom prst="line">
                <a:avLst/>
              </a:prstGeom>
              <a:noFill/>
              <a:ln w="9525">
                <a:solidFill>
                  <a:srgbClr val="000000"/>
                </a:solidFill>
                <a:round/>
                <a:headEnd/>
                <a:tailEnd/>
              </a:ln>
            </p:spPr>
            <p:txBody>
              <a:bodyPr/>
              <a:lstStyle/>
              <a:p>
                <a:endParaRPr lang="zh-CN" altLang="en-US"/>
              </a:p>
            </p:txBody>
          </p:sp>
        </p:grpSp>
        <p:grpSp>
          <p:nvGrpSpPr>
            <p:cNvPr id="60" name="Group 9"/>
            <p:cNvGrpSpPr>
              <a:grpSpLocks/>
            </p:cNvGrpSpPr>
            <p:nvPr/>
          </p:nvGrpSpPr>
          <p:grpSpPr bwMode="auto">
            <a:xfrm>
              <a:off x="2381" y="2840"/>
              <a:ext cx="544" cy="319"/>
              <a:chOff x="4320" y="10176"/>
              <a:chExt cx="900" cy="624"/>
            </a:xfrm>
          </p:grpSpPr>
          <p:sp>
            <p:nvSpPr>
              <p:cNvPr id="96" name="Text Box 10"/>
              <p:cNvSpPr txBox="1">
                <a:spLocks noChangeArrowheads="1"/>
              </p:cNvSpPr>
              <p:nvPr/>
            </p:nvSpPr>
            <p:spPr bwMode="auto">
              <a:xfrm>
                <a:off x="4320" y="10176"/>
                <a:ext cx="900" cy="624"/>
              </a:xfrm>
              <a:prstGeom prst="rect">
                <a:avLst/>
              </a:prstGeom>
              <a:solidFill>
                <a:srgbClr val="00FFCC"/>
              </a:solidFill>
              <a:ln w="9525">
                <a:solidFill>
                  <a:srgbClr val="000000"/>
                </a:solidFill>
                <a:miter lim="800000"/>
                <a:headEnd/>
                <a:tailEnd/>
              </a:ln>
            </p:spPr>
            <p:txBody>
              <a:bodyPr/>
              <a:lstStyle/>
              <a:p>
                <a:pPr>
                  <a:lnSpc>
                    <a:spcPct val="80000"/>
                  </a:lnSpc>
                </a:pPr>
                <a:r>
                  <a:rPr lang="zh-CN" altLang="en-US">
                    <a:ea typeface="宋体" pitchFamily="2" charset="-122"/>
                  </a:rPr>
                  <a:t>椭圆</a:t>
                </a:r>
                <a:endParaRPr lang="zh-CN" altLang="en-US">
                  <a:latin typeface="Arial" charset="0"/>
                  <a:ea typeface="宋体" pitchFamily="2" charset="-122"/>
                </a:endParaRPr>
              </a:p>
            </p:txBody>
          </p:sp>
          <p:sp>
            <p:nvSpPr>
              <p:cNvPr id="97" name="Line 11"/>
              <p:cNvSpPr>
                <a:spLocks noChangeShapeType="1"/>
              </p:cNvSpPr>
              <p:nvPr/>
            </p:nvSpPr>
            <p:spPr bwMode="auto">
              <a:xfrm>
                <a:off x="4320" y="10488"/>
                <a:ext cx="900" cy="0"/>
              </a:xfrm>
              <a:prstGeom prst="line">
                <a:avLst/>
              </a:prstGeom>
              <a:noFill/>
              <a:ln w="9525">
                <a:solidFill>
                  <a:srgbClr val="000000"/>
                </a:solidFill>
                <a:round/>
                <a:headEnd/>
                <a:tailEnd/>
              </a:ln>
            </p:spPr>
            <p:txBody>
              <a:bodyPr/>
              <a:lstStyle/>
              <a:p>
                <a:endParaRPr lang="zh-CN" altLang="en-US"/>
              </a:p>
            </p:txBody>
          </p:sp>
          <p:sp>
            <p:nvSpPr>
              <p:cNvPr id="98" name="Line 12"/>
              <p:cNvSpPr>
                <a:spLocks noChangeShapeType="1"/>
              </p:cNvSpPr>
              <p:nvPr/>
            </p:nvSpPr>
            <p:spPr bwMode="auto">
              <a:xfrm>
                <a:off x="4320" y="10593"/>
                <a:ext cx="900" cy="0"/>
              </a:xfrm>
              <a:prstGeom prst="line">
                <a:avLst/>
              </a:prstGeom>
              <a:noFill/>
              <a:ln w="9525">
                <a:solidFill>
                  <a:srgbClr val="000000"/>
                </a:solidFill>
                <a:round/>
                <a:headEnd/>
                <a:tailEnd/>
              </a:ln>
            </p:spPr>
            <p:txBody>
              <a:bodyPr/>
              <a:lstStyle/>
              <a:p>
                <a:endParaRPr lang="zh-CN" altLang="en-US"/>
              </a:p>
            </p:txBody>
          </p:sp>
        </p:grpSp>
        <p:grpSp>
          <p:nvGrpSpPr>
            <p:cNvPr id="61" name="Group 50"/>
            <p:cNvGrpSpPr>
              <a:grpSpLocks/>
            </p:cNvGrpSpPr>
            <p:nvPr/>
          </p:nvGrpSpPr>
          <p:grpSpPr bwMode="auto">
            <a:xfrm>
              <a:off x="975" y="1888"/>
              <a:ext cx="2767" cy="771"/>
              <a:chOff x="975" y="1888"/>
              <a:chExt cx="2767" cy="771"/>
            </a:xfrm>
          </p:grpSpPr>
          <p:grpSp>
            <p:nvGrpSpPr>
              <p:cNvPr id="73" name="Group 13"/>
              <p:cNvGrpSpPr>
                <a:grpSpLocks/>
              </p:cNvGrpSpPr>
              <p:nvPr/>
            </p:nvGrpSpPr>
            <p:grpSpPr bwMode="auto">
              <a:xfrm>
                <a:off x="2744" y="2341"/>
                <a:ext cx="998" cy="310"/>
                <a:chOff x="4320" y="10176"/>
                <a:chExt cx="900" cy="624"/>
              </a:xfrm>
            </p:grpSpPr>
            <p:sp>
              <p:nvSpPr>
                <p:cNvPr id="93" name="Text Box 14"/>
                <p:cNvSpPr txBox="1">
                  <a:spLocks noChangeArrowheads="1"/>
                </p:cNvSpPr>
                <p:nvPr/>
              </p:nvSpPr>
              <p:spPr bwMode="auto">
                <a:xfrm>
                  <a:off x="4320" y="10176"/>
                  <a:ext cx="900" cy="624"/>
                </a:xfrm>
                <a:prstGeom prst="rect">
                  <a:avLst/>
                </a:prstGeom>
                <a:solidFill>
                  <a:srgbClr val="CCFF33">
                    <a:alpha val="57001"/>
                  </a:srgbClr>
                </a:solidFill>
                <a:ln w="9525">
                  <a:solidFill>
                    <a:srgbClr val="000000"/>
                  </a:solidFill>
                  <a:miter lim="800000"/>
                  <a:headEnd/>
                  <a:tailEnd/>
                </a:ln>
              </p:spPr>
              <p:txBody>
                <a:bodyPr/>
                <a:lstStyle/>
                <a:p>
                  <a:pPr>
                    <a:lnSpc>
                      <a:spcPct val="80000"/>
                    </a:lnSpc>
                  </a:pPr>
                  <a:r>
                    <a:rPr lang="zh-CN" altLang="en-US">
                      <a:ea typeface="宋体" pitchFamily="2" charset="-122"/>
                    </a:rPr>
                    <a:t>区域</a:t>
                  </a:r>
                  <a:endParaRPr lang="zh-CN" altLang="en-US">
                    <a:latin typeface="Arial" charset="0"/>
                    <a:ea typeface="宋体" pitchFamily="2" charset="-122"/>
                  </a:endParaRPr>
                </a:p>
              </p:txBody>
            </p:sp>
            <p:sp>
              <p:nvSpPr>
                <p:cNvPr id="94" name="Line 15"/>
                <p:cNvSpPr>
                  <a:spLocks noChangeShapeType="1"/>
                </p:cNvSpPr>
                <p:nvPr/>
              </p:nvSpPr>
              <p:spPr bwMode="auto">
                <a:xfrm>
                  <a:off x="4320" y="10488"/>
                  <a:ext cx="900" cy="0"/>
                </a:xfrm>
                <a:prstGeom prst="line">
                  <a:avLst/>
                </a:prstGeom>
                <a:noFill/>
                <a:ln w="9525">
                  <a:solidFill>
                    <a:srgbClr val="000000"/>
                  </a:solidFill>
                  <a:round/>
                  <a:headEnd/>
                  <a:tailEnd/>
                </a:ln>
              </p:spPr>
              <p:txBody>
                <a:bodyPr/>
                <a:lstStyle/>
                <a:p>
                  <a:endParaRPr lang="zh-CN" altLang="en-US"/>
                </a:p>
              </p:txBody>
            </p:sp>
            <p:sp>
              <p:nvSpPr>
                <p:cNvPr id="95" name="Line 16"/>
                <p:cNvSpPr>
                  <a:spLocks noChangeShapeType="1"/>
                </p:cNvSpPr>
                <p:nvPr/>
              </p:nvSpPr>
              <p:spPr bwMode="auto">
                <a:xfrm>
                  <a:off x="4320" y="10593"/>
                  <a:ext cx="900" cy="0"/>
                </a:xfrm>
                <a:prstGeom prst="line">
                  <a:avLst/>
                </a:prstGeom>
                <a:noFill/>
                <a:ln w="9525">
                  <a:solidFill>
                    <a:srgbClr val="000000"/>
                  </a:solidFill>
                  <a:round/>
                  <a:headEnd/>
                  <a:tailEnd/>
                </a:ln>
              </p:spPr>
              <p:txBody>
                <a:bodyPr/>
                <a:lstStyle/>
                <a:p>
                  <a:endParaRPr lang="zh-CN" altLang="en-US"/>
                </a:p>
              </p:txBody>
            </p:sp>
          </p:grpSp>
          <p:grpSp>
            <p:nvGrpSpPr>
              <p:cNvPr id="74" name="Group 17"/>
              <p:cNvGrpSpPr>
                <a:grpSpLocks/>
              </p:cNvGrpSpPr>
              <p:nvPr/>
            </p:nvGrpSpPr>
            <p:grpSpPr bwMode="auto">
              <a:xfrm>
                <a:off x="2064" y="2350"/>
                <a:ext cx="565" cy="309"/>
                <a:chOff x="4320" y="10176"/>
                <a:chExt cx="900" cy="624"/>
              </a:xfrm>
            </p:grpSpPr>
            <p:sp>
              <p:nvSpPr>
                <p:cNvPr id="90" name="Text Box 18"/>
                <p:cNvSpPr txBox="1">
                  <a:spLocks noChangeArrowheads="1"/>
                </p:cNvSpPr>
                <p:nvPr/>
              </p:nvSpPr>
              <p:spPr bwMode="auto">
                <a:xfrm>
                  <a:off x="4320" y="10176"/>
                  <a:ext cx="900" cy="624"/>
                </a:xfrm>
                <a:prstGeom prst="rect">
                  <a:avLst/>
                </a:prstGeom>
                <a:solidFill>
                  <a:srgbClr val="CCFF33">
                    <a:alpha val="57001"/>
                  </a:srgbClr>
                </a:solidFill>
                <a:ln w="9525">
                  <a:solidFill>
                    <a:srgbClr val="000000"/>
                  </a:solidFill>
                  <a:miter lim="800000"/>
                  <a:headEnd/>
                  <a:tailEnd/>
                </a:ln>
              </p:spPr>
              <p:txBody>
                <a:bodyPr/>
                <a:lstStyle/>
                <a:p>
                  <a:pPr>
                    <a:lnSpc>
                      <a:spcPct val="80000"/>
                    </a:lnSpc>
                  </a:pPr>
                  <a:r>
                    <a:rPr lang="zh-CN" altLang="en-US">
                      <a:ea typeface="宋体" pitchFamily="2" charset="-122"/>
                    </a:rPr>
                    <a:t>点</a:t>
                  </a:r>
                  <a:endParaRPr lang="zh-CN" altLang="en-US">
                    <a:latin typeface="Arial" charset="0"/>
                    <a:ea typeface="宋体" pitchFamily="2" charset="-122"/>
                  </a:endParaRPr>
                </a:p>
              </p:txBody>
            </p:sp>
            <p:sp>
              <p:nvSpPr>
                <p:cNvPr id="91" name="Line 19"/>
                <p:cNvSpPr>
                  <a:spLocks noChangeShapeType="1"/>
                </p:cNvSpPr>
                <p:nvPr/>
              </p:nvSpPr>
              <p:spPr bwMode="auto">
                <a:xfrm>
                  <a:off x="4320" y="10488"/>
                  <a:ext cx="900" cy="0"/>
                </a:xfrm>
                <a:prstGeom prst="line">
                  <a:avLst/>
                </a:prstGeom>
                <a:noFill/>
                <a:ln w="9525">
                  <a:solidFill>
                    <a:srgbClr val="000000"/>
                  </a:solidFill>
                  <a:round/>
                  <a:headEnd/>
                  <a:tailEnd/>
                </a:ln>
              </p:spPr>
              <p:txBody>
                <a:bodyPr/>
                <a:lstStyle/>
                <a:p>
                  <a:endParaRPr lang="zh-CN" altLang="en-US"/>
                </a:p>
              </p:txBody>
            </p:sp>
            <p:sp>
              <p:nvSpPr>
                <p:cNvPr id="92" name="Line 20"/>
                <p:cNvSpPr>
                  <a:spLocks noChangeShapeType="1"/>
                </p:cNvSpPr>
                <p:nvPr/>
              </p:nvSpPr>
              <p:spPr bwMode="auto">
                <a:xfrm>
                  <a:off x="4320" y="10593"/>
                  <a:ext cx="900" cy="0"/>
                </a:xfrm>
                <a:prstGeom prst="line">
                  <a:avLst/>
                </a:prstGeom>
                <a:noFill/>
                <a:ln w="9525">
                  <a:solidFill>
                    <a:srgbClr val="000000"/>
                  </a:solidFill>
                  <a:round/>
                  <a:headEnd/>
                  <a:tailEnd/>
                </a:ln>
              </p:spPr>
              <p:txBody>
                <a:bodyPr/>
                <a:lstStyle/>
                <a:p>
                  <a:endParaRPr lang="zh-CN" altLang="en-US"/>
                </a:p>
              </p:txBody>
            </p:sp>
          </p:grpSp>
          <p:grpSp>
            <p:nvGrpSpPr>
              <p:cNvPr id="75" name="Group 21"/>
              <p:cNvGrpSpPr>
                <a:grpSpLocks/>
              </p:cNvGrpSpPr>
              <p:nvPr/>
            </p:nvGrpSpPr>
            <p:grpSpPr bwMode="auto">
              <a:xfrm>
                <a:off x="2077" y="1888"/>
                <a:ext cx="894" cy="303"/>
                <a:chOff x="4320" y="10176"/>
                <a:chExt cx="900" cy="624"/>
              </a:xfrm>
            </p:grpSpPr>
            <p:sp>
              <p:nvSpPr>
                <p:cNvPr id="87" name="Text Box 22"/>
                <p:cNvSpPr txBox="1">
                  <a:spLocks noChangeArrowheads="1"/>
                </p:cNvSpPr>
                <p:nvPr/>
              </p:nvSpPr>
              <p:spPr bwMode="auto">
                <a:xfrm>
                  <a:off x="4320" y="10176"/>
                  <a:ext cx="900" cy="624"/>
                </a:xfrm>
                <a:prstGeom prst="rect">
                  <a:avLst/>
                </a:prstGeom>
                <a:solidFill>
                  <a:srgbClr val="FFFF99"/>
                </a:solidFill>
                <a:ln w="9525">
                  <a:solidFill>
                    <a:srgbClr val="000000"/>
                  </a:solidFill>
                  <a:miter lim="800000"/>
                  <a:headEnd/>
                  <a:tailEnd/>
                </a:ln>
              </p:spPr>
              <p:txBody>
                <a:bodyPr/>
                <a:lstStyle/>
                <a:p>
                  <a:pPr>
                    <a:lnSpc>
                      <a:spcPct val="72000"/>
                    </a:lnSpc>
                  </a:pPr>
                  <a:r>
                    <a:rPr lang="zh-CN" altLang="en-US">
                      <a:ea typeface="宋体" pitchFamily="2" charset="-122"/>
                    </a:rPr>
                    <a:t>图形</a:t>
                  </a:r>
                  <a:endParaRPr lang="zh-CN" altLang="en-US">
                    <a:latin typeface="Arial" charset="0"/>
                    <a:ea typeface="宋体" pitchFamily="2" charset="-122"/>
                  </a:endParaRPr>
                </a:p>
              </p:txBody>
            </p:sp>
            <p:sp>
              <p:nvSpPr>
                <p:cNvPr id="88" name="Line 23"/>
                <p:cNvSpPr>
                  <a:spLocks noChangeShapeType="1"/>
                </p:cNvSpPr>
                <p:nvPr/>
              </p:nvSpPr>
              <p:spPr bwMode="auto">
                <a:xfrm>
                  <a:off x="4320" y="10488"/>
                  <a:ext cx="900" cy="0"/>
                </a:xfrm>
                <a:prstGeom prst="line">
                  <a:avLst/>
                </a:prstGeom>
                <a:noFill/>
                <a:ln w="9525">
                  <a:solidFill>
                    <a:srgbClr val="000000"/>
                  </a:solidFill>
                  <a:round/>
                  <a:headEnd/>
                  <a:tailEnd/>
                </a:ln>
              </p:spPr>
              <p:txBody>
                <a:bodyPr/>
                <a:lstStyle/>
                <a:p>
                  <a:endParaRPr lang="zh-CN" altLang="en-US"/>
                </a:p>
              </p:txBody>
            </p:sp>
            <p:sp>
              <p:nvSpPr>
                <p:cNvPr id="89" name="Line 24"/>
                <p:cNvSpPr>
                  <a:spLocks noChangeShapeType="1"/>
                </p:cNvSpPr>
                <p:nvPr/>
              </p:nvSpPr>
              <p:spPr bwMode="auto">
                <a:xfrm>
                  <a:off x="4320" y="10593"/>
                  <a:ext cx="900" cy="0"/>
                </a:xfrm>
                <a:prstGeom prst="line">
                  <a:avLst/>
                </a:prstGeom>
                <a:noFill/>
                <a:ln w="9525">
                  <a:solidFill>
                    <a:srgbClr val="000000"/>
                  </a:solidFill>
                  <a:round/>
                  <a:headEnd/>
                  <a:tailEnd/>
                </a:ln>
              </p:spPr>
              <p:txBody>
                <a:bodyPr/>
                <a:lstStyle/>
                <a:p>
                  <a:endParaRPr lang="zh-CN" altLang="en-US"/>
                </a:p>
              </p:txBody>
            </p:sp>
          </p:grpSp>
          <p:grpSp>
            <p:nvGrpSpPr>
              <p:cNvPr id="76" name="Group 25"/>
              <p:cNvGrpSpPr>
                <a:grpSpLocks/>
              </p:cNvGrpSpPr>
              <p:nvPr/>
            </p:nvGrpSpPr>
            <p:grpSpPr bwMode="auto">
              <a:xfrm>
                <a:off x="975" y="2341"/>
                <a:ext cx="907" cy="310"/>
                <a:chOff x="4320" y="10176"/>
                <a:chExt cx="900" cy="624"/>
              </a:xfrm>
            </p:grpSpPr>
            <p:sp>
              <p:nvSpPr>
                <p:cNvPr id="84" name="Text Box 26"/>
                <p:cNvSpPr txBox="1">
                  <a:spLocks noChangeArrowheads="1"/>
                </p:cNvSpPr>
                <p:nvPr/>
              </p:nvSpPr>
              <p:spPr bwMode="auto">
                <a:xfrm>
                  <a:off x="4320" y="10176"/>
                  <a:ext cx="900" cy="624"/>
                </a:xfrm>
                <a:prstGeom prst="rect">
                  <a:avLst/>
                </a:prstGeom>
                <a:solidFill>
                  <a:srgbClr val="CCFF33">
                    <a:alpha val="57001"/>
                  </a:srgbClr>
                </a:solidFill>
                <a:ln w="9525">
                  <a:solidFill>
                    <a:srgbClr val="000000"/>
                  </a:solidFill>
                  <a:miter lim="800000"/>
                  <a:headEnd/>
                  <a:tailEnd/>
                </a:ln>
              </p:spPr>
              <p:txBody>
                <a:bodyPr/>
                <a:lstStyle/>
                <a:p>
                  <a:pPr>
                    <a:lnSpc>
                      <a:spcPct val="80000"/>
                    </a:lnSpc>
                  </a:pPr>
                  <a:r>
                    <a:rPr lang="zh-CN" altLang="en-US">
                      <a:ea typeface="宋体" pitchFamily="2" charset="-122"/>
                    </a:rPr>
                    <a:t>线段</a:t>
                  </a:r>
                  <a:endParaRPr lang="zh-CN" altLang="en-US">
                    <a:latin typeface="Arial" charset="0"/>
                    <a:ea typeface="宋体" pitchFamily="2" charset="-122"/>
                  </a:endParaRPr>
                </a:p>
              </p:txBody>
            </p:sp>
            <p:sp>
              <p:nvSpPr>
                <p:cNvPr id="85" name="Line 27"/>
                <p:cNvSpPr>
                  <a:spLocks noChangeShapeType="1"/>
                </p:cNvSpPr>
                <p:nvPr/>
              </p:nvSpPr>
              <p:spPr bwMode="auto">
                <a:xfrm>
                  <a:off x="4320" y="10488"/>
                  <a:ext cx="900" cy="0"/>
                </a:xfrm>
                <a:prstGeom prst="line">
                  <a:avLst/>
                </a:prstGeom>
                <a:noFill/>
                <a:ln w="9525">
                  <a:solidFill>
                    <a:srgbClr val="000000"/>
                  </a:solidFill>
                  <a:round/>
                  <a:headEnd/>
                  <a:tailEnd/>
                </a:ln>
              </p:spPr>
              <p:txBody>
                <a:bodyPr/>
                <a:lstStyle/>
                <a:p>
                  <a:endParaRPr lang="zh-CN" altLang="en-US"/>
                </a:p>
              </p:txBody>
            </p:sp>
            <p:sp>
              <p:nvSpPr>
                <p:cNvPr id="86" name="Line 28"/>
                <p:cNvSpPr>
                  <a:spLocks noChangeShapeType="1"/>
                </p:cNvSpPr>
                <p:nvPr/>
              </p:nvSpPr>
              <p:spPr bwMode="auto">
                <a:xfrm>
                  <a:off x="4320" y="10593"/>
                  <a:ext cx="900" cy="0"/>
                </a:xfrm>
                <a:prstGeom prst="line">
                  <a:avLst/>
                </a:prstGeom>
                <a:noFill/>
                <a:ln w="9525">
                  <a:solidFill>
                    <a:srgbClr val="000000"/>
                  </a:solidFill>
                  <a:round/>
                  <a:headEnd/>
                  <a:tailEnd/>
                </a:ln>
              </p:spPr>
              <p:txBody>
                <a:bodyPr/>
                <a:lstStyle/>
                <a:p>
                  <a:endParaRPr lang="zh-CN" altLang="en-US"/>
                </a:p>
              </p:txBody>
            </p:sp>
          </p:grpSp>
          <p:grpSp>
            <p:nvGrpSpPr>
              <p:cNvPr id="77" name="Group 29"/>
              <p:cNvGrpSpPr>
                <a:grpSpLocks/>
              </p:cNvGrpSpPr>
              <p:nvPr/>
            </p:nvGrpSpPr>
            <p:grpSpPr bwMode="auto">
              <a:xfrm>
                <a:off x="2293" y="2191"/>
                <a:ext cx="72" cy="120"/>
                <a:chOff x="6120" y="10332"/>
                <a:chExt cx="180" cy="354"/>
              </a:xfrm>
            </p:grpSpPr>
            <p:sp>
              <p:nvSpPr>
                <p:cNvPr id="82" name="AutoShape 30"/>
                <p:cNvSpPr>
                  <a:spLocks noChangeArrowheads="1"/>
                </p:cNvSpPr>
                <p:nvPr/>
              </p:nvSpPr>
              <p:spPr bwMode="auto">
                <a:xfrm>
                  <a:off x="6120" y="10332"/>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83" name="Line 31"/>
                <p:cNvSpPr>
                  <a:spLocks noChangeShapeType="1"/>
                </p:cNvSpPr>
                <p:nvPr/>
              </p:nvSpPr>
              <p:spPr bwMode="auto">
                <a:xfrm>
                  <a:off x="6210" y="10488"/>
                  <a:ext cx="0" cy="198"/>
                </a:xfrm>
                <a:prstGeom prst="line">
                  <a:avLst/>
                </a:prstGeom>
                <a:noFill/>
                <a:ln w="9525">
                  <a:solidFill>
                    <a:srgbClr val="000000"/>
                  </a:solidFill>
                  <a:round/>
                  <a:headEnd/>
                  <a:tailEnd/>
                </a:ln>
              </p:spPr>
              <p:txBody>
                <a:bodyPr/>
                <a:lstStyle/>
                <a:p>
                  <a:endParaRPr lang="zh-CN" altLang="en-US"/>
                </a:p>
              </p:txBody>
            </p:sp>
          </p:grpSp>
          <p:sp>
            <p:nvSpPr>
              <p:cNvPr id="78" name="Line 32"/>
              <p:cNvSpPr>
                <a:spLocks noChangeShapeType="1"/>
              </p:cNvSpPr>
              <p:nvPr/>
            </p:nvSpPr>
            <p:spPr bwMode="auto">
              <a:xfrm>
                <a:off x="1383" y="2296"/>
                <a:ext cx="1702" cy="1"/>
              </a:xfrm>
              <a:prstGeom prst="line">
                <a:avLst/>
              </a:prstGeom>
              <a:noFill/>
              <a:ln w="9525">
                <a:solidFill>
                  <a:srgbClr val="000000"/>
                </a:solidFill>
                <a:round/>
                <a:headEnd/>
                <a:tailEnd/>
              </a:ln>
            </p:spPr>
            <p:txBody>
              <a:bodyPr/>
              <a:lstStyle/>
              <a:p>
                <a:endParaRPr lang="zh-CN" altLang="en-US"/>
              </a:p>
            </p:txBody>
          </p:sp>
          <p:sp>
            <p:nvSpPr>
              <p:cNvPr id="79" name="Line 33"/>
              <p:cNvSpPr>
                <a:spLocks noChangeShapeType="1"/>
              </p:cNvSpPr>
              <p:nvPr/>
            </p:nvSpPr>
            <p:spPr bwMode="auto">
              <a:xfrm>
                <a:off x="1383" y="2296"/>
                <a:ext cx="0" cy="53"/>
              </a:xfrm>
              <a:prstGeom prst="line">
                <a:avLst/>
              </a:prstGeom>
              <a:noFill/>
              <a:ln w="9525">
                <a:solidFill>
                  <a:srgbClr val="000000"/>
                </a:solidFill>
                <a:round/>
                <a:headEnd/>
                <a:tailEnd/>
              </a:ln>
            </p:spPr>
            <p:txBody>
              <a:bodyPr/>
              <a:lstStyle/>
              <a:p>
                <a:endParaRPr lang="zh-CN" altLang="en-US"/>
              </a:p>
            </p:txBody>
          </p:sp>
          <p:sp>
            <p:nvSpPr>
              <p:cNvPr id="80" name="Line 34"/>
              <p:cNvSpPr>
                <a:spLocks noChangeShapeType="1"/>
              </p:cNvSpPr>
              <p:nvPr/>
            </p:nvSpPr>
            <p:spPr bwMode="auto">
              <a:xfrm>
                <a:off x="2329" y="2297"/>
                <a:ext cx="0" cy="53"/>
              </a:xfrm>
              <a:prstGeom prst="line">
                <a:avLst/>
              </a:prstGeom>
              <a:noFill/>
              <a:ln w="9525">
                <a:solidFill>
                  <a:srgbClr val="000000"/>
                </a:solidFill>
                <a:round/>
                <a:headEnd/>
                <a:tailEnd/>
              </a:ln>
            </p:spPr>
            <p:txBody>
              <a:bodyPr/>
              <a:lstStyle/>
              <a:p>
                <a:endParaRPr lang="zh-CN" altLang="en-US"/>
              </a:p>
            </p:txBody>
          </p:sp>
          <p:sp>
            <p:nvSpPr>
              <p:cNvPr id="81" name="Line 35"/>
              <p:cNvSpPr>
                <a:spLocks noChangeShapeType="1"/>
              </p:cNvSpPr>
              <p:nvPr/>
            </p:nvSpPr>
            <p:spPr bwMode="auto">
              <a:xfrm>
                <a:off x="3085" y="2297"/>
                <a:ext cx="0" cy="53"/>
              </a:xfrm>
              <a:prstGeom prst="line">
                <a:avLst/>
              </a:prstGeom>
              <a:noFill/>
              <a:ln w="9525">
                <a:solidFill>
                  <a:srgbClr val="000000"/>
                </a:solidFill>
                <a:round/>
                <a:headEnd/>
                <a:tailEnd/>
              </a:ln>
            </p:spPr>
            <p:txBody>
              <a:bodyPr/>
              <a:lstStyle/>
              <a:p>
                <a:endParaRPr lang="zh-CN" altLang="en-US"/>
              </a:p>
            </p:txBody>
          </p:sp>
        </p:grpSp>
        <p:grpSp>
          <p:nvGrpSpPr>
            <p:cNvPr id="62" name="Group 36"/>
            <p:cNvGrpSpPr>
              <a:grpSpLocks/>
            </p:cNvGrpSpPr>
            <p:nvPr/>
          </p:nvGrpSpPr>
          <p:grpSpPr bwMode="auto">
            <a:xfrm>
              <a:off x="3198" y="2689"/>
              <a:ext cx="72" cy="102"/>
              <a:chOff x="6120" y="10332"/>
              <a:chExt cx="180" cy="354"/>
            </a:xfrm>
          </p:grpSpPr>
          <p:sp>
            <p:nvSpPr>
              <p:cNvPr id="71" name="AutoShape 37"/>
              <p:cNvSpPr>
                <a:spLocks noChangeArrowheads="1"/>
              </p:cNvSpPr>
              <p:nvPr/>
            </p:nvSpPr>
            <p:spPr bwMode="auto">
              <a:xfrm>
                <a:off x="6120" y="10332"/>
                <a:ext cx="180" cy="156"/>
              </a:xfrm>
              <a:prstGeom prst="triangle">
                <a:avLst>
                  <a:gd name="adj" fmla="val 50000"/>
                </a:avLst>
              </a:prstGeom>
              <a:solidFill>
                <a:srgbClr val="FFFFFF"/>
              </a:solidFill>
              <a:ln w="9525">
                <a:solidFill>
                  <a:srgbClr val="000000"/>
                </a:solidFill>
                <a:miter lim="800000"/>
                <a:headEnd/>
                <a:tailEnd/>
              </a:ln>
            </p:spPr>
            <p:txBody>
              <a:bodyPr/>
              <a:lstStyle/>
              <a:p>
                <a:endParaRPr lang="zh-CN" altLang="en-US"/>
              </a:p>
            </p:txBody>
          </p:sp>
          <p:sp>
            <p:nvSpPr>
              <p:cNvPr id="72" name="Line 38"/>
              <p:cNvSpPr>
                <a:spLocks noChangeShapeType="1"/>
              </p:cNvSpPr>
              <p:nvPr/>
            </p:nvSpPr>
            <p:spPr bwMode="auto">
              <a:xfrm>
                <a:off x="6210" y="10488"/>
                <a:ext cx="0" cy="198"/>
              </a:xfrm>
              <a:prstGeom prst="line">
                <a:avLst/>
              </a:prstGeom>
              <a:noFill/>
              <a:ln w="9525">
                <a:solidFill>
                  <a:srgbClr val="000000"/>
                </a:solidFill>
                <a:round/>
                <a:headEnd/>
                <a:tailEnd/>
              </a:ln>
            </p:spPr>
            <p:txBody>
              <a:bodyPr/>
              <a:lstStyle/>
              <a:p>
                <a:endParaRPr lang="zh-CN" altLang="en-US"/>
              </a:p>
            </p:txBody>
          </p:sp>
        </p:grpSp>
        <p:sp>
          <p:nvSpPr>
            <p:cNvPr id="63" name="Line 39"/>
            <p:cNvSpPr>
              <a:spLocks noChangeShapeType="1"/>
            </p:cNvSpPr>
            <p:nvPr/>
          </p:nvSpPr>
          <p:spPr bwMode="auto">
            <a:xfrm>
              <a:off x="2699" y="2750"/>
              <a:ext cx="1134" cy="0"/>
            </a:xfrm>
            <a:prstGeom prst="line">
              <a:avLst/>
            </a:prstGeom>
            <a:noFill/>
            <a:ln w="9525">
              <a:solidFill>
                <a:srgbClr val="000000"/>
              </a:solidFill>
              <a:round/>
              <a:headEnd/>
              <a:tailEnd/>
            </a:ln>
          </p:spPr>
          <p:txBody>
            <a:bodyPr/>
            <a:lstStyle/>
            <a:p>
              <a:endParaRPr lang="zh-CN" altLang="en-US"/>
            </a:p>
          </p:txBody>
        </p:sp>
        <p:sp>
          <p:nvSpPr>
            <p:cNvPr id="64" name="Line 41"/>
            <p:cNvSpPr>
              <a:spLocks noChangeShapeType="1"/>
            </p:cNvSpPr>
            <p:nvPr/>
          </p:nvSpPr>
          <p:spPr bwMode="auto">
            <a:xfrm>
              <a:off x="3288" y="2750"/>
              <a:ext cx="0" cy="90"/>
            </a:xfrm>
            <a:prstGeom prst="line">
              <a:avLst/>
            </a:prstGeom>
            <a:noFill/>
            <a:ln w="9525">
              <a:solidFill>
                <a:srgbClr val="000000"/>
              </a:solidFill>
              <a:round/>
              <a:headEnd/>
              <a:tailEnd/>
            </a:ln>
          </p:spPr>
          <p:txBody>
            <a:bodyPr/>
            <a:lstStyle/>
            <a:p>
              <a:endParaRPr lang="zh-CN" altLang="en-US"/>
            </a:p>
          </p:txBody>
        </p:sp>
        <p:grpSp>
          <p:nvGrpSpPr>
            <p:cNvPr id="65" name="Group 43"/>
            <p:cNvGrpSpPr>
              <a:grpSpLocks/>
            </p:cNvGrpSpPr>
            <p:nvPr/>
          </p:nvGrpSpPr>
          <p:grpSpPr bwMode="auto">
            <a:xfrm>
              <a:off x="3651" y="2840"/>
              <a:ext cx="408" cy="317"/>
              <a:chOff x="4320" y="10176"/>
              <a:chExt cx="900" cy="624"/>
            </a:xfrm>
          </p:grpSpPr>
          <p:sp>
            <p:nvSpPr>
              <p:cNvPr id="68" name="Text Box 44"/>
              <p:cNvSpPr txBox="1">
                <a:spLocks noChangeArrowheads="1"/>
              </p:cNvSpPr>
              <p:nvPr/>
            </p:nvSpPr>
            <p:spPr bwMode="auto">
              <a:xfrm>
                <a:off x="4320" y="10176"/>
                <a:ext cx="900" cy="624"/>
              </a:xfrm>
              <a:prstGeom prst="rect">
                <a:avLst/>
              </a:prstGeom>
              <a:solidFill>
                <a:srgbClr val="00FFCC"/>
              </a:solidFill>
              <a:ln w="9525">
                <a:solidFill>
                  <a:srgbClr val="000000"/>
                </a:solidFill>
                <a:miter lim="800000"/>
                <a:headEnd/>
                <a:tailEnd/>
              </a:ln>
            </p:spPr>
            <p:txBody>
              <a:bodyPr/>
              <a:lstStyle/>
              <a:p>
                <a:pPr>
                  <a:lnSpc>
                    <a:spcPct val="80000"/>
                  </a:lnSpc>
                </a:pPr>
                <a:r>
                  <a:rPr lang="zh-CN" altLang="en-US">
                    <a:ea typeface="宋体" pitchFamily="2" charset="-122"/>
                  </a:rPr>
                  <a:t>圆</a:t>
                </a:r>
                <a:endParaRPr lang="zh-CN" altLang="en-US">
                  <a:latin typeface="Arial" charset="0"/>
                  <a:ea typeface="宋体" pitchFamily="2" charset="-122"/>
                </a:endParaRPr>
              </a:p>
            </p:txBody>
          </p:sp>
          <p:sp>
            <p:nvSpPr>
              <p:cNvPr id="69" name="Line 45"/>
              <p:cNvSpPr>
                <a:spLocks noChangeShapeType="1"/>
              </p:cNvSpPr>
              <p:nvPr/>
            </p:nvSpPr>
            <p:spPr bwMode="auto">
              <a:xfrm>
                <a:off x="4320" y="10488"/>
                <a:ext cx="900" cy="0"/>
              </a:xfrm>
              <a:prstGeom prst="line">
                <a:avLst/>
              </a:prstGeom>
              <a:noFill/>
              <a:ln w="9525">
                <a:solidFill>
                  <a:srgbClr val="000000"/>
                </a:solidFill>
                <a:round/>
                <a:headEnd/>
                <a:tailEnd/>
              </a:ln>
            </p:spPr>
            <p:txBody>
              <a:bodyPr/>
              <a:lstStyle/>
              <a:p>
                <a:endParaRPr lang="zh-CN" altLang="en-US"/>
              </a:p>
            </p:txBody>
          </p:sp>
          <p:sp>
            <p:nvSpPr>
              <p:cNvPr id="70" name="Line 46"/>
              <p:cNvSpPr>
                <a:spLocks noChangeShapeType="1"/>
              </p:cNvSpPr>
              <p:nvPr/>
            </p:nvSpPr>
            <p:spPr bwMode="auto">
              <a:xfrm>
                <a:off x="4320" y="10593"/>
                <a:ext cx="900" cy="0"/>
              </a:xfrm>
              <a:prstGeom prst="line">
                <a:avLst/>
              </a:prstGeom>
              <a:noFill/>
              <a:ln w="9525">
                <a:solidFill>
                  <a:srgbClr val="000000"/>
                </a:solidFill>
                <a:round/>
                <a:headEnd/>
                <a:tailEnd/>
              </a:ln>
            </p:spPr>
            <p:txBody>
              <a:bodyPr/>
              <a:lstStyle/>
              <a:p>
                <a:endParaRPr lang="zh-CN" altLang="en-US"/>
              </a:p>
            </p:txBody>
          </p:sp>
        </p:grpSp>
        <p:sp>
          <p:nvSpPr>
            <p:cNvPr id="66" name="Line 48"/>
            <p:cNvSpPr>
              <a:spLocks noChangeShapeType="1"/>
            </p:cNvSpPr>
            <p:nvPr/>
          </p:nvSpPr>
          <p:spPr bwMode="auto">
            <a:xfrm>
              <a:off x="2699" y="2750"/>
              <a:ext cx="0" cy="90"/>
            </a:xfrm>
            <a:prstGeom prst="line">
              <a:avLst/>
            </a:prstGeom>
            <a:noFill/>
            <a:ln w="9525">
              <a:solidFill>
                <a:srgbClr val="000000"/>
              </a:solidFill>
              <a:round/>
              <a:headEnd/>
              <a:tailEnd/>
            </a:ln>
          </p:spPr>
          <p:txBody>
            <a:bodyPr/>
            <a:lstStyle/>
            <a:p>
              <a:endParaRPr lang="zh-CN" altLang="en-US"/>
            </a:p>
          </p:txBody>
        </p:sp>
        <p:sp>
          <p:nvSpPr>
            <p:cNvPr id="67" name="Line 49"/>
            <p:cNvSpPr>
              <a:spLocks noChangeShapeType="1"/>
            </p:cNvSpPr>
            <p:nvPr/>
          </p:nvSpPr>
          <p:spPr bwMode="auto">
            <a:xfrm>
              <a:off x="3833" y="2750"/>
              <a:ext cx="0" cy="90"/>
            </a:xfrm>
            <a:prstGeom prst="line">
              <a:avLst/>
            </a:prstGeom>
            <a:noFill/>
            <a:ln w="9525">
              <a:solidFill>
                <a:srgbClr val="000000"/>
              </a:solidFill>
              <a:round/>
              <a:headEnd/>
              <a:tailEnd/>
            </a:ln>
          </p:spPr>
          <p:txBody>
            <a:bodyPr/>
            <a:lstStyle/>
            <a:p>
              <a:endParaRPr lang="zh-CN" altLang="en-US"/>
            </a:p>
          </p:txBody>
        </p:sp>
      </p:grpSp>
      <p:sp>
        <p:nvSpPr>
          <p:cNvPr id="102" name="Text Box 53"/>
          <p:cNvSpPr txBox="1">
            <a:spLocks noChangeArrowheads="1"/>
          </p:cNvSpPr>
          <p:nvPr/>
        </p:nvSpPr>
        <p:spPr bwMode="auto">
          <a:xfrm>
            <a:off x="1385917" y="4432304"/>
            <a:ext cx="1566863" cy="414338"/>
          </a:xfrm>
          <a:prstGeom prst="rect">
            <a:avLst/>
          </a:prstGeom>
          <a:solidFill>
            <a:srgbClr val="FFFF66"/>
          </a:solidFill>
          <a:ln w="9525">
            <a:solidFill>
              <a:srgbClr val="000000"/>
            </a:solidFill>
            <a:miter lim="800000"/>
            <a:headEnd/>
            <a:tailEnd/>
          </a:ln>
          <a:effectLst/>
        </p:spPr>
        <p:txBody>
          <a:bodyPr lIns="0" tIns="0" rIns="0" bIns="0"/>
          <a:lstStyle/>
          <a:p>
            <a:endParaRPr lang="zh-CN" altLang="zh-CN" sz="1600">
              <a:ea typeface="宋体" pitchFamily="2" charset="-122"/>
            </a:endParaRPr>
          </a:p>
        </p:txBody>
      </p:sp>
      <p:sp>
        <p:nvSpPr>
          <p:cNvPr id="103" name="Text Box 54"/>
          <p:cNvSpPr txBox="1">
            <a:spLocks noChangeArrowheads="1"/>
          </p:cNvSpPr>
          <p:nvPr/>
        </p:nvSpPr>
        <p:spPr bwMode="auto">
          <a:xfrm>
            <a:off x="1385917" y="5143504"/>
            <a:ext cx="1566863" cy="461963"/>
          </a:xfrm>
          <a:prstGeom prst="rect">
            <a:avLst/>
          </a:prstGeom>
          <a:solidFill>
            <a:srgbClr val="CCFF99"/>
          </a:solidFill>
          <a:ln w="9525">
            <a:solidFill>
              <a:srgbClr val="000000"/>
            </a:solidFill>
            <a:miter lim="800000"/>
            <a:headEnd/>
            <a:tailEnd/>
          </a:ln>
          <a:effectLst/>
        </p:spPr>
        <p:txBody>
          <a:bodyPr lIns="0" tIns="0" rIns="0" bIns="0"/>
          <a:lstStyle/>
          <a:p>
            <a:pPr algn="l"/>
            <a:r>
              <a:rPr lang="zh-CN" altLang="en-US" sz="1600" dirty="0">
                <a:ea typeface="宋体" pitchFamily="2" charset="-122"/>
              </a:rPr>
              <a:t>继承部分　</a:t>
            </a:r>
          </a:p>
          <a:p>
            <a:pPr>
              <a:lnSpc>
                <a:spcPct val="96000"/>
              </a:lnSpc>
            </a:pPr>
            <a:r>
              <a:rPr lang="zh-CN" altLang="en-US" sz="1600" dirty="0">
                <a:ea typeface="宋体" pitchFamily="2" charset="-122"/>
              </a:rPr>
              <a:t>       　 增加部分</a:t>
            </a:r>
          </a:p>
        </p:txBody>
      </p:sp>
      <p:sp>
        <p:nvSpPr>
          <p:cNvPr id="104" name="Text Box 55"/>
          <p:cNvSpPr txBox="1">
            <a:spLocks noChangeArrowheads="1"/>
          </p:cNvSpPr>
          <p:nvPr/>
        </p:nvSpPr>
        <p:spPr bwMode="auto">
          <a:xfrm>
            <a:off x="2325717" y="4862517"/>
            <a:ext cx="1566863" cy="263525"/>
          </a:xfrm>
          <a:prstGeom prst="rect">
            <a:avLst/>
          </a:prstGeom>
          <a:noFill/>
          <a:ln w="9525">
            <a:noFill/>
            <a:miter lim="800000"/>
            <a:headEnd/>
            <a:tailEnd/>
          </a:ln>
          <a:effectLst/>
        </p:spPr>
        <p:txBody>
          <a:bodyPr lIns="0" tIns="0" rIns="0" bIns="0"/>
          <a:lstStyle/>
          <a:p>
            <a:pPr algn="just"/>
            <a:r>
              <a:rPr lang="zh-CN" altLang="en-US" sz="1600">
                <a:ea typeface="宋体" pitchFamily="2" charset="-122"/>
              </a:rPr>
              <a:t>从</a:t>
            </a:r>
            <a:r>
              <a:rPr lang="en-US" altLang="zh-CN" sz="1600">
                <a:ea typeface="宋体" pitchFamily="2" charset="-122"/>
              </a:rPr>
              <a:t>A</a:t>
            </a:r>
            <a:r>
              <a:rPr lang="zh-CN" altLang="en-US" sz="1600">
                <a:ea typeface="宋体" pitchFamily="2" charset="-122"/>
              </a:rPr>
              <a:t>继承</a:t>
            </a:r>
          </a:p>
        </p:txBody>
      </p:sp>
      <p:sp>
        <p:nvSpPr>
          <p:cNvPr id="105" name="Text Box 56"/>
          <p:cNvSpPr txBox="1">
            <a:spLocks noChangeArrowheads="1"/>
          </p:cNvSpPr>
          <p:nvPr/>
        </p:nvSpPr>
        <p:spPr bwMode="auto">
          <a:xfrm>
            <a:off x="1155730" y="6161092"/>
            <a:ext cx="2298700" cy="330200"/>
          </a:xfrm>
          <a:prstGeom prst="rect">
            <a:avLst/>
          </a:prstGeom>
          <a:noFill/>
          <a:ln w="9525">
            <a:noFill/>
            <a:miter lim="800000"/>
            <a:headEnd/>
            <a:tailEnd/>
          </a:ln>
          <a:effectLst/>
        </p:spPr>
        <p:txBody>
          <a:bodyPr lIns="0" tIns="0" rIns="0" bIns="0"/>
          <a:lstStyle/>
          <a:p>
            <a:r>
              <a:rPr lang="zh-CN" altLang="en-GB">
                <a:solidFill>
                  <a:srgbClr val="000000"/>
                </a:solidFill>
                <a:ea typeface="宋体" pitchFamily="2" charset="-122"/>
              </a:rPr>
              <a:t>图</a:t>
            </a:r>
            <a:r>
              <a:rPr lang="en-GB" altLang="zh-CN">
                <a:solidFill>
                  <a:srgbClr val="000000"/>
                </a:solidFill>
                <a:ea typeface="宋体" pitchFamily="2" charset="-122"/>
              </a:rPr>
              <a:t>a  </a:t>
            </a:r>
            <a:r>
              <a:rPr lang="zh-CN" altLang="en-US">
                <a:latin typeface="黑体" pitchFamily="2" charset="-122"/>
                <a:ea typeface="黑体" pitchFamily="2" charset="-122"/>
              </a:rPr>
              <a:t>类的继承关系</a:t>
            </a:r>
          </a:p>
        </p:txBody>
      </p:sp>
      <p:sp>
        <p:nvSpPr>
          <p:cNvPr id="106" name="Text Box 57"/>
          <p:cNvSpPr txBox="1">
            <a:spLocks noChangeArrowheads="1"/>
          </p:cNvSpPr>
          <p:nvPr/>
        </p:nvSpPr>
        <p:spPr bwMode="auto">
          <a:xfrm>
            <a:off x="1011267" y="4516442"/>
            <a:ext cx="417513" cy="198437"/>
          </a:xfrm>
          <a:prstGeom prst="rect">
            <a:avLst/>
          </a:prstGeom>
          <a:noFill/>
          <a:ln w="9525">
            <a:noFill/>
            <a:miter lim="800000"/>
            <a:headEnd/>
            <a:tailEnd/>
          </a:ln>
          <a:effectLst/>
        </p:spPr>
        <p:txBody>
          <a:bodyPr lIns="0" tIns="0" rIns="0" bIns="0"/>
          <a:lstStyle/>
          <a:p>
            <a:pPr algn="just"/>
            <a:r>
              <a:rPr lang="en-US" altLang="zh-CN" sz="1600">
                <a:ea typeface="宋体" pitchFamily="2" charset="-122"/>
              </a:rPr>
              <a:t>A</a:t>
            </a:r>
          </a:p>
        </p:txBody>
      </p:sp>
      <p:sp>
        <p:nvSpPr>
          <p:cNvPr id="107" name="Text Box 58"/>
          <p:cNvSpPr txBox="1">
            <a:spLocks noChangeArrowheads="1"/>
          </p:cNvSpPr>
          <p:nvPr/>
        </p:nvSpPr>
        <p:spPr bwMode="auto">
          <a:xfrm>
            <a:off x="1011267" y="5275267"/>
            <a:ext cx="417513" cy="198437"/>
          </a:xfrm>
          <a:prstGeom prst="rect">
            <a:avLst/>
          </a:prstGeom>
          <a:noFill/>
          <a:ln w="9525">
            <a:noFill/>
            <a:miter lim="800000"/>
            <a:headEnd/>
            <a:tailEnd/>
          </a:ln>
          <a:effectLst/>
        </p:spPr>
        <p:txBody>
          <a:bodyPr lIns="0" tIns="0" rIns="0" bIns="0"/>
          <a:lstStyle/>
          <a:p>
            <a:pPr algn="just"/>
            <a:r>
              <a:rPr lang="en-US" altLang="zh-CN" sz="1600">
                <a:ea typeface="宋体" pitchFamily="2" charset="-122"/>
              </a:rPr>
              <a:t>B</a:t>
            </a:r>
          </a:p>
        </p:txBody>
      </p:sp>
      <p:sp>
        <p:nvSpPr>
          <p:cNvPr id="108" name="Line 59"/>
          <p:cNvSpPr>
            <a:spLocks noChangeShapeType="1"/>
          </p:cNvSpPr>
          <p:nvPr/>
        </p:nvSpPr>
        <p:spPr bwMode="auto">
          <a:xfrm>
            <a:off x="2217767" y="4846642"/>
            <a:ext cx="0" cy="293687"/>
          </a:xfrm>
          <a:prstGeom prst="line">
            <a:avLst/>
          </a:prstGeom>
          <a:noFill/>
          <a:ln w="9525">
            <a:solidFill>
              <a:srgbClr val="000000"/>
            </a:solidFill>
            <a:round/>
            <a:headEnd/>
            <a:tailEnd/>
          </a:ln>
          <a:effectLst/>
        </p:spPr>
        <p:txBody>
          <a:bodyPr lIns="0" tIns="0" rIns="0" bIns="0"/>
          <a:lstStyle/>
          <a:p>
            <a:endParaRPr lang="zh-CN" altLang="en-US"/>
          </a:p>
        </p:txBody>
      </p:sp>
      <p:sp>
        <p:nvSpPr>
          <p:cNvPr id="109" name="Line 60"/>
          <p:cNvSpPr>
            <a:spLocks noChangeShapeType="1"/>
          </p:cNvSpPr>
          <p:nvPr/>
        </p:nvSpPr>
        <p:spPr bwMode="auto">
          <a:xfrm flipV="1">
            <a:off x="1390680" y="5149854"/>
            <a:ext cx="1558925" cy="442913"/>
          </a:xfrm>
          <a:prstGeom prst="line">
            <a:avLst/>
          </a:prstGeom>
          <a:noFill/>
          <a:ln w="9525">
            <a:solidFill>
              <a:srgbClr val="000000"/>
            </a:solidFill>
            <a:round/>
            <a:headEnd/>
            <a:tailEnd/>
          </a:ln>
          <a:effectLst/>
        </p:spPr>
        <p:txBody>
          <a:bodyPr lIns="0" tIns="0" rIns="0" bIns="0"/>
          <a:lstStyle/>
          <a:p>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idx="1"/>
          </p:nvPr>
        </p:nvSpPr>
        <p:spPr>
          <a:xfrm>
            <a:off x="1008063" y="908050"/>
            <a:ext cx="7956550" cy="5949950"/>
          </a:xfrm>
        </p:spPr>
        <p:txBody>
          <a:bodyPr/>
          <a:lstStyle/>
          <a:p>
            <a:pPr eaLnBrk="1" hangingPunct="1">
              <a:buFontTx/>
              <a:buNone/>
            </a:pPr>
            <a:r>
              <a:rPr lang="en-US" altLang="zh-CN" sz="2800" smtClean="0">
                <a:latin typeface="华文行楷" panose="02010800040101010101" pitchFamily="2" charset="-122"/>
                <a:ea typeface="华文行楷" panose="02010800040101010101" pitchFamily="2" charset="-122"/>
              </a:rPr>
              <a:t>4.</a:t>
            </a:r>
            <a:r>
              <a:rPr lang="zh-CN" altLang="en-US" sz="2800" smtClean="0">
                <a:latin typeface="华文行楷" panose="02010800040101010101" pitchFamily="2" charset="-122"/>
                <a:ea typeface="华文行楷" panose="02010800040101010101" pitchFamily="2" charset="-122"/>
              </a:rPr>
              <a:t>面向对象法的四大开发阶段</a:t>
            </a:r>
            <a:r>
              <a:rPr lang="zh-CN" altLang="en-US" sz="3600" smtClean="0">
                <a:latin typeface="华文行楷" panose="02010800040101010101" pitchFamily="2" charset="-122"/>
                <a:ea typeface="华文行楷" panose="02010800040101010101" pitchFamily="2" charset="-122"/>
              </a:rPr>
              <a:t> </a:t>
            </a:r>
          </a:p>
          <a:p>
            <a:pPr eaLnBrk="1" hangingPunct="1">
              <a:lnSpc>
                <a:spcPct val="85000"/>
              </a:lnSpc>
              <a:spcBef>
                <a:spcPct val="30000"/>
              </a:spcBef>
              <a:buFontTx/>
              <a:buNone/>
            </a:pPr>
            <a:r>
              <a:rPr lang="zh-CN" altLang="en-US" sz="2800" smtClean="0"/>
              <a:t>  </a:t>
            </a:r>
            <a:r>
              <a:rPr lang="zh-CN" altLang="en-US" sz="2600" b="1" smtClean="0">
                <a:solidFill>
                  <a:schemeClr val="tx2"/>
                </a:solidFill>
              </a:rPr>
              <a:t>①系统分析阶段 </a:t>
            </a:r>
          </a:p>
          <a:p>
            <a:pPr eaLnBrk="1" hangingPunct="1">
              <a:lnSpc>
                <a:spcPct val="85000"/>
              </a:lnSpc>
              <a:spcBef>
                <a:spcPct val="30000"/>
              </a:spcBef>
              <a:buFontTx/>
              <a:buNone/>
            </a:pPr>
            <a:r>
              <a:rPr lang="zh-CN" altLang="en-US" sz="2600" b="1" smtClean="0">
                <a:solidFill>
                  <a:schemeClr val="tx2"/>
                </a:solidFill>
              </a:rPr>
              <a:t>         </a:t>
            </a:r>
            <a:r>
              <a:rPr lang="zh-CN" altLang="en-US" sz="2600" b="1" smtClean="0">
                <a:ea typeface="楷体_GB2312" pitchFamily="49" charset="-122"/>
              </a:rPr>
              <a:t>根据用户对系统开发的需求进行调查研究，在繁杂的问题领域中抽象地识别出对象及其行为、结构、属性等。</a:t>
            </a:r>
            <a:r>
              <a:rPr lang="zh-CN" altLang="en-US" sz="2600" b="1" smtClean="0">
                <a:solidFill>
                  <a:schemeClr val="tx2"/>
                </a:solidFill>
              </a:rPr>
              <a:t>  </a:t>
            </a:r>
          </a:p>
          <a:p>
            <a:pPr eaLnBrk="1" hangingPunct="1">
              <a:lnSpc>
                <a:spcPct val="85000"/>
              </a:lnSpc>
              <a:spcBef>
                <a:spcPct val="30000"/>
              </a:spcBef>
              <a:buFontTx/>
              <a:buNone/>
            </a:pPr>
            <a:r>
              <a:rPr lang="zh-CN" altLang="en-US" sz="2600" b="1" smtClean="0">
                <a:solidFill>
                  <a:schemeClr val="tx2"/>
                </a:solidFill>
              </a:rPr>
              <a:t>  ②系统设计阶段</a:t>
            </a:r>
          </a:p>
          <a:p>
            <a:pPr eaLnBrk="1" hangingPunct="1">
              <a:lnSpc>
                <a:spcPct val="85000"/>
              </a:lnSpc>
              <a:spcBef>
                <a:spcPct val="30000"/>
              </a:spcBef>
              <a:buFontTx/>
              <a:buNone/>
            </a:pPr>
            <a:r>
              <a:rPr lang="zh-CN" altLang="en-US" sz="2600" b="1" smtClean="0">
                <a:solidFill>
                  <a:schemeClr val="tx2"/>
                </a:solidFill>
              </a:rPr>
              <a:t>         </a:t>
            </a:r>
            <a:r>
              <a:rPr lang="zh-CN" altLang="en-US" sz="2600" b="1" smtClean="0">
                <a:latin typeface="楷体_GB2312" pitchFamily="49" charset="-122"/>
                <a:ea typeface="楷体_GB2312" pitchFamily="49" charset="-122"/>
              </a:rPr>
              <a:t>根据系统分析阶段的文档资料，作进一步地抽象、归类、整理，运用雏形法构造出系统的雏形。</a:t>
            </a:r>
            <a:endParaRPr lang="zh-CN" altLang="en-US" sz="2600" b="1" smtClean="0">
              <a:solidFill>
                <a:schemeClr val="tx2"/>
              </a:solidFill>
            </a:endParaRPr>
          </a:p>
          <a:p>
            <a:pPr eaLnBrk="1" hangingPunct="1">
              <a:lnSpc>
                <a:spcPct val="85000"/>
              </a:lnSpc>
              <a:spcBef>
                <a:spcPct val="30000"/>
              </a:spcBef>
              <a:buFontTx/>
              <a:buNone/>
            </a:pPr>
            <a:r>
              <a:rPr lang="zh-CN" altLang="en-US" sz="2600" b="1" smtClean="0">
                <a:solidFill>
                  <a:schemeClr val="tx2"/>
                </a:solidFill>
              </a:rPr>
              <a:t>  ③系统实现阶段 </a:t>
            </a:r>
          </a:p>
          <a:p>
            <a:pPr eaLnBrk="1" hangingPunct="1">
              <a:lnSpc>
                <a:spcPct val="85000"/>
              </a:lnSpc>
              <a:spcBef>
                <a:spcPct val="30000"/>
              </a:spcBef>
              <a:buFontTx/>
              <a:buNone/>
            </a:pPr>
            <a:r>
              <a:rPr lang="zh-CN" altLang="en-US" sz="2600" b="1" smtClean="0">
                <a:solidFill>
                  <a:schemeClr val="tx2"/>
                </a:solidFill>
              </a:rPr>
              <a:t>         </a:t>
            </a:r>
            <a:r>
              <a:rPr lang="zh-CN" altLang="en-US" sz="2600" b="1" smtClean="0">
                <a:latin typeface="楷体_GB2312" pitchFamily="49" charset="-122"/>
                <a:ea typeface="楷体_GB2312" pitchFamily="49" charset="-122"/>
              </a:rPr>
              <a:t>根据系统设计几段的文档资料，运用面向对象的程序设计语言加以实现。</a:t>
            </a:r>
          </a:p>
          <a:p>
            <a:pPr eaLnBrk="1" hangingPunct="1">
              <a:lnSpc>
                <a:spcPct val="85000"/>
              </a:lnSpc>
              <a:spcBef>
                <a:spcPct val="30000"/>
              </a:spcBef>
              <a:buFontTx/>
              <a:buNone/>
            </a:pPr>
            <a:r>
              <a:rPr lang="zh-CN" altLang="en-US" sz="2600" b="1" smtClean="0">
                <a:solidFill>
                  <a:schemeClr val="tx2"/>
                </a:solidFill>
              </a:rPr>
              <a:t>  ④系统运行维护阶段</a:t>
            </a:r>
          </a:p>
          <a:p>
            <a:pPr eaLnBrk="1" hangingPunct="1">
              <a:lnSpc>
                <a:spcPct val="85000"/>
              </a:lnSpc>
              <a:spcBef>
                <a:spcPct val="30000"/>
              </a:spcBef>
              <a:buFontTx/>
              <a:buNone/>
            </a:pPr>
            <a:r>
              <a:rPr lang="zh-CN" altLang="en-US" sz="2600" b="1" smtClean="0">
                <a:latin typeface="楷体_GB2312" pitchFamily="49" charset="-122"/>
                <a:ea typeface="楷体_GB2312" pitchFamily="49" charset="-122"/>
              </a:rPr>
              <a:t>     进行系统的日常运行管理、维护与评价工作。</a:t>
            </a:r>
          </a:p>
        </p:txBody>
      </p:sp>
    </p:spTree>
    <p:extLst>
      <p:ext uri="{BB962C8B-B14F-4D97-AF65-F5344CB8AC3E}">
        <p14:creationId xmlns="" xmlns:p14="http://schemas.microsoft.com/office/powerpoint/2010/main" val="12696476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755650" y="981075"/>
            <a:ext cx="7993063" cy="6597650"/>
          </a:xfrm>
        </p:spPr>
        <p:txBody>
          <a:bodyPr/>
          <a:lstStyle/>
          <a:p>
            <a:pPr eaLnBrk="1" hangingPunct="1">
              <a:lnSpc>
                <a:spcPct val="90000"/>
              </a:lnSpc>
              <a:buFontTx/>
              <a:buNone/>
            </a:pPr>
            <a:r>
              <a:rPr lang="en-US" altLang="zh-CN" sz="3200" dirty="0" smtClean="0">
                <a:latin typeface="华文行楷" panose="02010800040101010101" pitchFamily="2" charset="-122"/>
                <a:ea typeface="华文行楷" panose="02010800040101010101" pitchFamily="2" charset="-122"/>
              </a:rPr>
              <a:t>3.</a:t>
            </a:r>
            <a:r>
              <a:rPr lang="zh-CN" altLang="en-US" sz="3200" dirty="0" smtClean="0">
                <a:latin typeface="华文行楷" panose="02010800040101010101" pitchFamily="2" charset="-122"/>
                <a:ea typeface="华文行楷" panose="02010800040101010101" pitchFamily="2" charset="-122"/>
              </a:rPr>
              <a:t>面向对象法的特点</a:t>
            </a:r>
            <a:r>
              <a:rPr lang="zh-CN" altLang="en-US" sz="2400" b="1" dirty="0" smtClean="0">
                <a:solidFill>
                  <a:schemeClr val="tx2"/>
                </a:solidFill>
              </a:rPr>
              <a:t> </a:t>
            </a:r>
            <a:r>
              <a:rPr lang="zh-CN" altLang="en-US" sz="2600" b="1" dirty="0" smtClean="0">
                <a:solidFill>
                  <a:schemeClr val="tx2"/>
                </a:solidFill>
              </a:rPr>
              <a:t>①  封装性</a:t>
            </a:r>
          </a:p>
          <a:p>
            <a:pPr marL="830263" lvl="1">
              <a:lnSpc>
                <a:spcPct val="90000"/>
              </a:lnSpc>
            </a:pPr>
            <a:r>
              <a:rPr lang="zh-CN" altLang="en-GB" sz="2400" dirty="0" smtClean="0"/>
              <a:t>封装的定义为：</a:t>
            </a:r>
            <a:endParaRPr lang="zh-CN" altLang="en-US" sz="2400" dirty="0" smtClean="0"/>
          </a:p>
          <a:p>
            <a:pPr marL="1238250" lvl="2">
              <a:lnSpc>
                <a:spcPct val="90000"/>
              </a:lnSpc>
            </a:pPr>
            <a:r>
              <a:rPr lang="zh-CN" altLang="en-GB" sz="1800" dirty="0" smtClean="0"/>
              <a:t>对所有对象的内部软件范围的边界进行限定；</a:t>
            </a:r>
          </a:p>
          <a:p>
            <a:pPr marL="1238250" lvl="2">
              <a:lnSpc>
                <a:spcPct val="90000"/>
              </a:lnSpc>
            </a:pPr>
            <a:r>
              <a:rPr lang="zh-CN" altLang="en-GB" sz="1800" dirty="0" smtClean="0"/>
              <a:t>对各对象之间相互作用的接口进行描述； </a:t>
            </a:r>
          </a:p>
          <a:p>
            <a:pPr marL="1238250" lvl="2">
              <a:lnSpc>
                <a:spcPct val="90000"/>
              </a:lnSpc>
            </a:pPr>
            <a:r>
              <a:rPr lang="zh-CN" altLang="en-GB" sz="1800" dirty="0" smtClean="0"/>
              <a:t>对每个对象的内部实现（操作程序和数据）进行保护 </a:t>
            </a:r>
          </a:p>
          <a:p>
            <a:pPr marL="830263" lvl="1">
              <a:lnSpc>
                <a:spcPct val="90000"/>
              </a:lnSpc>
            </a:pPr>
            <a:r>
              <a:rPr lang="zh-CN" altLang="en-GB" sz="2400" dirty="0" smtClean="0"/>
              <a:t>封装的基本单位是对象，对象的规格说明或接口则作为对象的外部界面，指明该对象所能接收的消息。在对象的内部，每个消息对应一个服务（操作方法），它实施对属性数据的操作，对消息进行响应。</a:t>
            </a:r>
          </a:p>
          <a:p>
            <a:pPr marL="830263" lvl="1">
              <a:lnSpc>
                <a:spcPct val="90000"/>
              </a:lnSpc>
            </a:pPr>
            <a:r>
              <a:rPr lang="zh-CN" altLang="en-GB" sz="2400" dirty="0" smtClean="0"/>
              <a:t>利用封装来隐藏那些不属于对象公有接口的软件元素称为信息隐蔽。抽象揭示出了一个客户要使用一个对象必须了解的内容；信息隐蔽则为了防止客户滥用对象，把它没有必要知道的内容隐藏起来。 </a:t>
            </a:r>
            <a:endParaRPr lang="zh-CN" altLang="en-US" sz="2400" dirty="0" smtClean="0"/>
          </a:p>
          <a:p>
            <a:pPr eaLnBrk="1" hangingPunct="1">
              <a:lnSpc>
                <a:spcPct val="95000"/>
              </a:lnSpc>
              <a:spcBef>
                <a:spcPct val="40000"/>
              </a:spcBef>
              <a:buFontTx/>
              <a:buNone/>
            </a:pPr>
            <a:endParaRPr lang="zh-CN" altLang="en-US" sz="2600" dirty="0" smtClean="0"/>
          </a:p>
        </p:txBody>
      </p:sp>
    </p:spTree>
    <p:extLst>
      <p:ext uri="{BB962C8B-B14F-4D97-AF65-F5344CB8AC3E}">
        <p14:creationId xmlns="" xmlns:p14="http://schemas.microsoft.com/office/powerpoint/2010/main" val="297090354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755650" y="981075"/>
            <a:ext cx="7993063" cy="6597650"/>
          </a:xfrm>
        </p:spPr>
        <p:txBody>
          <a:bodyPr/>
          <a:lstStyle/>
          <a:p>
            <a:pPr eaLnBrk="1" hangingPunct="1">
              <a:lnSpc>
                <a:spcPct val="90000"/>
              </a:lnSpc>
              <a:buFontTx/>
              <a:buNone/>
            </a:pPr>
            <a:r>
              <a:rPr lang="en-US" altLang="zh-CN" sz="3200" dirty="0" smtClean="0">
                <a:latin typeface="华文行楷" panose="02010800040101010101" pitchFamily="2" charset="-122"/>
                <a:ea typeface="华文行楷" panose="02010800040101010101" pitchFamily="2" charset="-122"/>
              </a:rPr>
              <a:t>3.</a:t>
            </a:r>
            <a:r>
              <a:rPr lang="zh-CN" altLang="en-US" sz="3200" dirty="0" smtClean="0">
                <a:latin typeface="华文行楷" panose="02010800040101010101" pitchFamily="2" charset="-122"/>
                <a:ea typeface="华文行楷" panose="02010800040101010101" pitchFamily="2" charset="-122"/>
              </a:rPr>
              <a:t>面向对象法的特点</a:t>
            </a:r>
          </a:p>
          <a:p>
            <a:pPr eaLnBrk="1" hangingPunct="1">
              <a:lnSpc>
                <a:spcPct val="95000"/>
              </a:lnSpc>
              <a:spcBef>
                <a:spcPct val="40000"/>
              </a:spcBef>
              <a:buFontTx/>
              <a:buNone/>
            </a:pPr>
            <a:r>
              <a:rPr lang="zh-CN" altLang="en-US" sz="1800" b="1" dirty="0" smtClean="0">
                <a:solidFill>
                  <a:schemeClr val="tx2"/>
                </a:solidFill>
              </a:rPr>
              <a:t>②  抽象性</a:t>
            </a:r>
            <a:r>
              <a:rPr lang="zh-CN" altLang="en-US" sz="1800" b="1" dirty="0" smtClean="0"/>
              <a:t> </a:t>
            </a:r>
          </a:p>
          <a:p>
            <a:pPr eaLnBrk="1" hangingPunct="1">
              <a:lnSpc>
                <a:spcPct val="95000"/>
              </a:lnSpc>
              <a:spcBef>
                <a:spcPct val="40000"/>
              </a:spcBef>
              <a:buFontTx/>
              <a:buNone/>
            </a:pPr>
            <a:r>
              <a:rPr lang="zh-CN" altLang="en-US" sz="1800" b="1" dirty="0" smtClean="0"/>
              <a:t>        </a:t>
            </a:r>
            <a:r>
              <a:rPr lang="zh-CN" altLang="en-US" sz="1800" b="1" dirty="0" smtClean="0">
                <a:ea typeface="楷体_GB2312" pitchFamily="49" charset="-122"/>
              </a:rPr>
              <a:t>在面向对象法中，把抽出实体的本质和内在属性而忽略一些无关紧要的属性称之为抽象。类是抽象的产物，对象是类的一个实例。同类中的对象具有类中规定的属性和行为。</a:t>
            </a:r>
            <a:endParaRPr lang="en-US" altLang="zh-CN" sz="1800" b="1" dirty="0" smtClean="0">
              <a:ea typeface="楷体_GB2312" pitchFamily="49" charset="-122"/>
            </a:endParaRPr>
          </a:p>
          <a:p>
            <a:pPr>
              <a:buNone/>
            </a:pPr>
            <a:r>
              <a:rPr lang="zh-CN" altLang="en-US" sz="1800" b="1" dirty="0" smtClean="0">
                <a:solidFill>
                  <a:schemeClr val="tx2"/>
                </a:solidFill>
              </a:rPr>
              <a:t>③  继承性</a:t>
            </a:r>
            <a:r>
              <a:rPr lang="zh-CN" altLang="en-US" sz="1800" b="1" dirty="0" smtClean="0"/>
              <a:t> </a:t>
            </a:r>
          </a:p>
          <a:p>
            <a:pPr>
              <a:spcBef>
                <a:spcPct val="40000"/>
              </a:spcBef>
              <a:buNone/>
            </a:pPr>
            <a:r>
              <a:rPr lang="zh-CN" altLang="en-US" sz="1800" b="1" dirty="0" smtClean="0"/>
              <a:t>         </a:t>
            </a:r>
            <a:r>
              <a:rPr lang="zh-CN" altLang="en-US" sz="1800" b="1" dirty="0" smtClean="0">
                <a:ea typeface="楷体_GB2312" pitchFamily="49" charset="-122"/>
              </a:rPr>
              <a:t>继承性是指子类共享父类的属性与操作的一种方式，是类特有的性质。类可以派生出之类，子类自动继承父类的属性与方法。可见，继承大大地提高了软件的可重用性。</a:t>
            </a:r>
          </a:p>
          <a:p>
            <a:pPr>
              <a:spcBef>
                <a:spcPct val="40000"/>
              </a:spcBef>
              <a:buNone/>
            </a:pPr>
            <a:r>
              <a:rPr lang="zh-CN" altLang="en-US" sz="1800" b="1" dirty="0" smtClean="0"/>
              <a:t> </a:t>
            </a:r>
            <a:r>
              <a:rPr lang="zh-CN" altLang="en-US" sz="1800" b="1" dirty="0" smtClean="0">
                <a:solidFill>
                  <a:schemeClr val="tx2"/>
                </a:solidFill>
              </a:rPr>
              <a:t>④  动态链接性</a:t>
            </a:r>
            <a:r>
              <a:rPr lang="zh-CN" altLang="en-US" sz="1800" b="1" dirty="0" smtClean="0"/>
              <a:t> </a:t>
            </a:r>
          </a:p>
          <a:p>
            <a:pPr>
              <a:spcBef>
                <a:spcPct val="40000"/>
              </a:spcBef>
              <a:buNone/>
            </a:pPr>
            <a:r>
              <a:rPr lang="zh-CN" altLang="en-US" sz="1800" dirty="0" smtClean="0"/>
              <a:t>       </a:t>
            </a:r>
            <a:r>
              <a:rPr lang="zh-CN" altLang="en-US" sz="1800" b="1" dirty="0" smtClean="0">
                <a:ea typeface="楷体_GB2312" pitchFamily="49" charset="-122"/>
              </a:rPr>
              <a:t>动态连接性是指各种对象间统一、方便、动态的消息传递机制。</a:t>
            </a:r>
          </a:p>
        </p:txBody>
      </p:sp>
    </p:spTree>
    <p:extLst>
      <p:ext uri="{BB962C8B-B14F-4D97-AF65-F5344CB8AC3E}">
        <p14:creationId xmlns="" xmlns:p14="http://schemas.microsoft.com/office/powerpoint/2010/main" val="29709035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1"/>
          <p:cNvSpPr>
            <a:spLocks noChangeArrowheads="1"/>
          </p:cNvSpPr>
          <p:nvPr/>
        </p:nvSpPr>
        <p:spPr bwMode="auto">
          <a:xfrm>
            <a:off x="285720" y="1500174"/>
            <a:ext cx="3416320" cy="369332"/>
          </a:xfrm>
          <a:prstGeom prst="rect">
            <a:avLst/>
          </a:prstGeom>
          <a:noFill/>
          <a:ln w="9525">
            <a:noFill/>
            <a:miter lim="800000"/>
            <a:headEnd/>
            <a:tailEnd/>
          </a:ln>
        </p:spPr>
        <p:txBody>
          <a:bodyPr wrap="none" anchor="ctr">
            <a:spAutoFit/>
          </a:bodyPr>
          <a:lstStyle/>
          <a:p>
            <a:r>
              <a:rPr lang="zh-CN" altLang="en-US" dirty="0" smtClean="0"/>
              <a:t>结构化</a:t>
            </a:r>
            <a:r>
              <a:rPr lang="zh-CN" altLang="en-US" dirty="0"/>
              <a:t>方法与面向对象方法对比</a:t>
            </a:r>
          </a:p>
        </p:txBody>
      </p:sp>
      <p:graphicFrame>
        <p:nvGraphicFramePr>
          <p:cNvPr id="53253" name="Group 5"/>
          <p:cNvGraphicFramePr>
            <a:graphicFrameLocks noGrp="1"/>
          </p:cNvGraphicFramePr>
          <p:nvPr/>
        </p:nvGraphicFramePr>
        <p:xfrm>
          <a:off x="571472" y="2714620"/>
          <a:ext cx="7848600" cy="2768603"/>
        </p:xfrm>
        <a:graphic>
          <a:graphicData uri="http://schemas.openxmlformats.org/drawingml/2006/table">
            <a:tbl>
              <a:tblPr/>
              <a:tblGrid>
                <a:gridCol w="1846263"/>
                <a:gridCol w="3176587"/>
                <a:gridCol w="2825750"/>
              </a:tblGrid>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Times New Roman" pitchFamily="18" charset="0"/>
                          <a:ea typeface="黑体" pitchFamily="2" charset="-122"/>
                        </a:rPr>
                        <a:t>特征</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2" charset="-122"/>
                        </a:rPr>
                        <a:t>结构化分析与设计</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黑体" pitchFamily="2" charset="-122"/>
                        </a:rPr>
                        <a:t>面向对象分析与设计</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黑体" pitchFamily="2" charset="-122"/>
                        </a:rPr>
                        <a:t>侧重点</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过程</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对象</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风险</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高</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可重用率</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中</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高</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成熟度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成熟且被广泛应用</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新兴且快速发展</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92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适用于</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良好定义的项目</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Times New Roman" pitchFamily="18" charset="0"/>
                          <a:ea typeface="黑体" pitchFamily="2" charset="-122"/>
                        </a:rPr>
                        <a:t>用户需求较稳定</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黑体" pitchFamily="2" charset="-122"/>
                        </a:rPr>
                        <a:t>高风险的大项目</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chemeClr val="tx1"/>
                          </a:solidFill>
                          <a:effectLst/>
                          <a:latin typeface="Times New Roman" pitchFamily="18" charset="0"/>
                          <a:ea typeface="黑体" pitchFamily="2" charset="-122"/>
                        </a:rPr>
                        <a:t>用户需求变化较多</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3"/>
          <p:cNvSpPr txBox="1">
            <a:spLocks noChangeArrowheads="1"/>
          </p:cNvSpPr>
          <p:nvPr/>
        </p:nvSpPr>
        <p:spPr bwMode="auto">
          <a:xfrm>
            <a:off x="539750" y="981075"/>
            <a:ext cx="8316913" cy="4894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50000"/>
              </a:spcBef>
            </a:pPr>
            <a:r>
              <a:rPr lang="en-US" altLang="zh-CN" sz="3200" b="1">
                <a:latin typeface="华文行楷" panose="02010800040101010101" pitchFamily="2" charset="-122"/>
                <a:ea typeface="华文行楷" panose="02010800040101010101" pitchFamily="2" charset="-122"/>
              </a:rPr>
              <a:t>     5.</a:t>
            </a:r>
            <a:r>
              <a:rPr lang="zh-CN" altLang="en-US" sz="3200" b="1">
                <a:latin typeface="华文行楷" panose="02010800040101010101" pitchFamily="2" charset="-122"/>
                <a:ea typeface="华文行楷" panose="02010800040101010101" pitchFamily="2" charset="-122"/>
              </a:rPr>
              <a:t>面向对象法的优缺点</a:t>
            </a:r>
            <a:r>
              <a:rPr lang="zh-CN" altLang="en-US" sz="2000" b="1">
                <a:latin typeface="宋体" panose="02010600030101010101" pitchFamily="2" charset="-122"/>
              </a:rPr>
              <a:t> </a:t>
            </a:r>
            <a:endParaRPr lang="zh-CN" altLang="en-US" sz="2800">
              <a:latin typeface="宋体" panose="02010600030101010101" pitchFamily="2" charset="-122"/>
            </a:endParaRPr>
          </a:p>
          <a:p>
            <a:pPr lvl="1" algn="l" eaLnBrk="1" hangingPunct="1">
              <a:spcBef>
                <a:spcPct val="50000"/>
              </a:spcBef>
              <a:buFont typeface="Wingdings" panose="05000000000000000000" pitchFamily="2" charset="2"/>
              <a:buChar char="l"/>
            </a:pPr>
            <a:r>
              <a:rPr kumimoji="1" lang="zh-CN" altLang="en-US" sz="2800" b="1">
                <a:solidFill>
                  <a:schemeClr val="tx2"/>
                </a:solidFill>
                <a:latin typeface="楷体_GB2312" pitchFamily="49" charset="-122"/>
                <a:ea typeface="楷体_GB2312" pitchFamily="49" charset="-122"/>
              </a:rPr>
              <a:t> 优点：</a:t>
            </a:r>
            <a:r>
              <a:rPr kumimoji="1" lang="zh-CN" altLang="en-US" sz="2800" b="1"/>
              <a:t>更接近于现实世界，可以很好地限制由于不同的人对于系统的不同理解所造成的偏差，</a:t>
            </a:r>
            <a:r>
              <a:rPr kumimoji="1" lang="zh-CN" altLang="en-US" sz="2800" b="1">
                <a:latin typeface="楷体_GB2312" pitchFamily="49" charset="-122"/>
                <a:ea typeface="楷体_GB2312" pitchFamily="49" charset="-122"/>
              </a:rPr>
              <a:t>以对象为中心，利用特定的软件工具直接完成从对象客体的描述到软件结构的转换，缩短了开发周期，是一种很有潜力的系统开发方法。</a:t>
            </a:r>
          </a:p>
          <a:p>
            <a:pPr lvl="1" algn="l" eaLnBrk="1" hangingPunct="1">
              <a:spcBef>
                <a:spcPct val="50000"/>
              </a:spcBef>
              <a:buFont typeface="Wingdings" panose="05000000000000000000" pitchFamily="2" charset="2"/>
              <a:buChar char="l"/>
            </a:pPr>
            <a:r>
              <a:rPr kumimoji="1" lang="zh-CN" altLang="en-US" sz="2800" b="1">
                <a:solidFill>
                  <a:schemeClr val="tx2"/>
                </a:solidFill>
                <a:latin typeface="楷体_GB2312" pitchFamily="49" charset="-122"/>
                <a:ea typeface="楷体_GB2312" pitchFamily="49" charset="-122"/>
              </a:rPr>
              <a:t> 缺点：</a:t>
            </a:r>
            <a:r>
              <a:rPr kumimoji="1" lang="zh-CN" altLang="en-US" sz="2800" b="1">
                <a:latin typeface="楷体_GB2312" pitchFamily="49" charset="-122"/>
                <a:ea typeface="楷体_GB2312" pitchFamily="49" charset="-122"/>
              </a:rPr>
              <a:t>需要一定的软件支撑，并且在大型开发中不进行自顶向下的整体划分，自直接采用自底向上的开发，同样会造成系统结构不合理，训部分关系失调等问题。</a:t>
            </a:r>
          </a:p>
        </p:txBody>
      </p:sp>
      <p:sp>
        <p:nvSpPr>
          <p:cNvPr id="50179" name="AutoShape 8">
            <a:hlinkClick r:id="rId2" action="ppaction://hlinksldjump" highlightClick="1"/>
          </p:cNvPr>
          <p:cNvSpPr>
            <a:spLocks noChangeArrowheads="1"/>
          </p:cNvSpPr>
          <p:nvPr/>
        </p:nvSpPr>
        <p:spPr bwMode="auto">
          <a:xfrm>
            <a:off x="8856663" y="656907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Tree>
    <p:extLst>
      <p:ext uri="{BB962C8B-B14F-4D97-AF65-F5344CB8AC3E}">
        <p14:creationId xmlns="" xmlns:p14="http://schemas.microsoft.com/office/powerpoint/2010/main" val="69128486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827088" y="1052513"/>
            <a:ext cx="8137525" cy="4748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50000"/>
              </a:spcBef>
            </a:pPr>
            <a:r>
              <a:rPr lang="en-US" altLang="zh-CN" b="1">
                <a:solidFill>
                  <a:schemeClr val="tx2"/>
                </a:solidFill>
              </a:rPr>
              <a:t>   9.4.4 </a:t>
            </a:r>
            <a:r>
              <a:rPr lang="en-US" altLang="zh-CN"/>
              <a:t> </a:t>
            </a:r>
            <a:r>
              <a:rPr lang="en-US" altLang="zh-CN" sz="2800" b="1">
                <a:solidFill>
                  <a:schemeClr val="tx2"/>
                </a:solidFill>
                <a:latin typeface="宋体" panose="02010600030101010101" pitchFamily="2" charset="-122"/>
              </a:rPr>
              <a:t>CASE</a:t>
            </a:r>
            <a:r>
              <a:rPr lang="zh-CN" altLang="en-US" sz="2800" b="1">
                <a:solidFill>
                  <a:schemeClr val="tx2"/>
                </a:solidFill>
                <a:latin typeface="宋体" panose="02010600030101010101" pitchFamily="2" charset="-122"/>
              </a:rPr>
              <a:t>（计算机辅助软件工程）方法</a:t>
            </a:r>
            <a:endParaRPr lang="zh-CN" altLang="en-US" sz="2800">
              <a:solidFill>
                <a:schemeClr val="tx2"/>
              </a:solidFill>
              <a:latin typeface="宋体" panose="02010600030101010101" pitchFamily="2" charset="-122"/>
            </a:endParaRPr>
          </a:p>
          <a:p>
            <a:pPr algn="l" eaLnBrk="1" hangingPunct="1">
              <a:spcBef>
                <a:spcPct val="30000"/>
              </a:spcBef>
              <a:buFont typeface="Wingdings" panose="05000000000000000000" pitchFamily="2" charset="2"/>
              <a:buChar char="l"/>
            </a:pPr>
            <a:r>
              <a:rPr lang="zh-CN" altLang="en-US" sz="2800" b="1">
                <a:solidFill>
                  <a:schemeClr val="folHlink"/>
                </a:solidFill>
                <a:latin typeface="楷体_GB2312" pitchFamily="49" charset="-122"/>
                <a:ea typeface="楷体_GB2312" pitchFamily="49" charset="-122"/>
              </a:rPr>
              <a:t>定义</a:t>
            </a:r>
            <a:r>
              <a:rPr lang="zh-CN" altLang="en-US" sz="2800" b="1">
                <a:latin typeface="楷体_GB2312" pitchFamily="49" charset="-122"/>
                <a:ea typeface="楷体_GB2312" pitchFamily="49" charset="-122"/>
              </a:rPr>
              <a:t>：是计算机技术在系统开发活动、技术和方法中的应用，是软件工具与开发方法的结合体。 </a:t>
            </a:r>
          </a:p>
          <a:p>
            <a:pPr algn="l" eaLnBrk="1" hangingPunct="1">
              <a:spcBef>
                <a:spcPct val="30000"/>
              </a:spcBef>
              <a:buFont typeface="Wingdings" panose="05000000000000000000" pitchFamily="2" charset="2"/>
              <a:buChar char="l"/>
            </a:pPr>
            <a:r>
              <a:rPr lang="en-US" altLang="zh-CN" sz="2800" b="1">
                <a:solidFill>
                  <a:schemeClr val="folHlink"/>
                </a:solidFill>
                <a:latin typeface="楷体_GB2312" pitchFamily="49" charset="-122"/>
                <a:ea typeface="楷体_GB2312" pitchFamily="49" charset="-122"/>
              </a:rPr>
              <a:t>CASE</a:t>
            </a:r>
            <a:r>
              <a:rPr lang="zh-CN" altLang="en-US" sz="2800" b="1">
                <a:solidFill>
                  <a:schemeClr val="folHlink"/>
                </a:solidFill>
                <a:latin typeface="楷体_GB2312" pitchFamily="49" charset="-122"/>
                <a:ea typeface="楷体_GB2312" pitchFamily="49" charset="-122"/>
              </a:rPr>
              <a:t>工具</a:t>
            </a:r>
            <a:r>
              <a:rPr lang="zh-CN" altLang="en-US" sz="2800" b="1">
                <a:latin typeface="楷体_GB2312" pitchFamily="49" charset="-122"/>
                <a:ea typeface="楷体_GB2312" pitchFamily="49" charset="-122"/>
              </a:rPr>
              <a:t>：是指能够支持或使结构化系统开发生命周期法中一个或多个阶段自动化的计算机程序（软件）。</a:t>
            </a:r>
          </a:p>
          <a:p>
            <a:pPr algn="l" eaLnBrk="1" hangingPunct="1">
              <a:spcBef>
                <a:spcPct val="30000"/>
              </a:spcBef>
              <a:buFont typeface="Wingdings" panose="05000000000000000000" pitchFamily="2" charset="2"/>
              <a:buChar char="l"/>
            </a:pPr>
            <a:r>
              <a:rPr lang="en-US" altLang="zh-CN" sz="2800" b="1">
                <a:solidFill>
                  <a:schemeClr val="folHlink"/>
                </a:solidFill>
                <a:latin typeface="楷体_GB2312" pitchFamily="49" charset="-122"/>
                <a:ea typeface="楷体_GB2312" pitchFamily="49" charset="-122"/>
              </a:rPr>
              <a:t>CASE</a:t>
            </a:r>
            <a:r>
              <a:rPr lang="zh-CN" altLang="en-US" sz="2800" b="1">
                <a:solidFill>
                  <a:schemeClr val="folHlink"/>
                </a:solidFill>
                <a:latin typeface="楷体_GB2312" pitchFamily="49" charset="-122"/>
                <a:ea typeface="楷体_GB2312" pitchFamily="49" charset="-122"/>
              </a:rPr>
              <a:t>的目的</a:t>
            </a:r>
            <a:r>
              <a:rPr lang="zh-CN" altLang="en-US" sz="2800" b="1">
                <a:latin typeface="楷体_GB2312" pitchFamily="49" charset="-122"/>
                <a:ea typeface="楷体_GB2312" pitchFamily="49" charset="-122"/>
              </a:rPr>
              <a:t>：使开发支持工具与开发方法学统一和结合起来；通过实现分析、设计与程序开发、维护的自动化，提高管理信息系统开发的效率和管理信息系统的质量，最终实现系统开发自动化。</a:t>
            </a:r>
            <a:r>
              <a:rPr lang="zh-CN" altLang="en-US" sz="2000" b="1">
                <a:latin typeface="宋体" panose="02010600030101010101" pitchFamily="2" charset="-122"/>
              </a:rPr>
              <a:t> </a:t>
            </a:r>
          </a:p>
        </p:txBody>
      </p:sp>
      <p:sp>
        <p:nvSpPr>
          <p:cNvPr id="51203" name="Text Box 4"/>
          <p:cNvSpPr txBox="1">
            <a:spLocks noChangeArrowheads="1"/>
          </p:cNvSpPr>
          <p:nvPr/>
        </p:nvSpPr>
        <p:spPr bwMode="auto">
          <a:xfrm>
            <a:off x="179388" y="4365625"/>
            <a:ext cx="87852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50000"/>
              </a:spcBef>
            </a:pPr>
            <a:endParaRPr lang="zh-CN" altLang="zh-CN" sz="2000">
              <a:latin typeface="Arial" panose="020B0604020202020204" pitchFamily="34" charset="0"/>
            </a:endParaRPr>
          </a:p>
        </p:txBody>
      </p:sp>
    </p:spTree>
    <p:extLst>
      <p:ext uri="{BB962C8B-B14F-4D97-AF65-F5344CB8AC3E}">
        <p14:creationId xmlns="" xmlns:p14="http://schemas.microsoft.com/office/powerpoint/2010/main" val="11647582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881063" y="836613"/>
            <a:ext cx="8442325" cy="5700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25000"/>
              </a:spcBef>
            </a:pPr>
            <a:endParaRPr lang="zh-CN" altLang="en-US" sz="3200">
              <a:latin typeface="华文行楷" panose="02010800040101010101" pitchFamily="2" charset="-122"/>
              <a:ea typeface="华文行楷" panose="02010800040101010101" pitchFamily="2" charset="-122"/>
            </a:endParaRPr>
          </a:p>
          <a:p>
            <a:pPr algn="l" eaLnBrk="1" hangingPunct="1">
              <a:spcBef>
                <a:spcPct val="25000"/>
              </a:spcBef>
            </a:pPr>
            <a:r>
              <a:rPr lang="zh-CN" altLang="en-US" sz="2800" b="1">
                <a:solidFill>
                  <a:schemeClr val="folHlink"/>
                </a:solidFill>
                <a:latin typeface="楷体_GB2312" pitchFamily="49" charset="-122"/>
                <a:ea typeface="楷体_GB2312" pitchFamily="49" charset="-122"/>
              </a:rPr>
              <a:t>①</a:t>
            </a:r>
            <a:r>
              <a:rPr lang="zh-CN" altLang="en-US" sz="2800" b="1">
                <a:latin typeface="楷体_GB2312" pitchFamily="49" charset="-122"/>
                <a:ea typeface="楷体_GB2312" pitchFamily="49" charset="-122"/>
              </a:rPr>
              <a:t> 在实际开发一个系统中，</a:t>
            </a:r>
            <a:r>
              <a:rPr lang="en-US" altLang="zh-CN" sz="2800" b="1">
                <a:latin typeface="楷体_GB2312" pitchFamily="49" charset="-122"/>
                <a:ea typeface="楷体_GB2312" pitchFamily="49" charset="-122"/>
              </a:rPr>
              <a:t>CASE</a:t>
            </a:r>
            <a:r>
              <a:rPr lang="zh-CN" altLang="en-US" sz="2800" b="1">
                <a:latin typeface="楷体_GB2312" pitchFamily="49" charset="-122"/>
                <a:ea typeface="楷体_GB2312" pitchFamily="49" charset="-122"/>
              </a:rPr>
              <a:t>环境的应用必须依赖于一种具体的开发方法 。</a:t>
            </a:r>
          </a:p>
          <a:p>
            <a:pPr algn="l" eaLnBrk="1" hangingPunct="1">
              <a:spcBef>
                <a:spcPct val="25000"/>
              </a:spcBef>
              <a:buFontTx/>
              <a:buAutoNum type="circleNumDbPlain" startAt="2"/>
            </a:pPr>
            <a:r>
              <a:rPr lang="zh-CN" altLang="en-US" sz="2800" b="1">
                <a:solidFill>
                  <a:schemeClr val="folHlink"/>
                </a:solidFill>
                <a:latin typeface="楷体_GB2312" pitchFamily="49" charset="-122"/>
                <a:ea typeface="楷体_GB2312" pitchFamily="49" charset="-122"/>
              </a:rPr>
              <a:t> </a:t>
            </a:r>
            <a:r>
              <a:rPr lang="en-US" altLang="zh-CN" sz="2800" b="1">
                <a:latin typeface="楷体_GB2312" pitchFamily="49" charset="-122"/>
                <a:ea typeface="楷体_GB2312" pitchFamily="49" charset="-122"/>
              </a:rPr>
              <a:t>CASE</a:t>
            </a:r>
            <a:r>
              <a:rPr lang="zh-CN" altLang="en-US" sz="2800" b="1">
                <a:latin typeface="楷体_GB2312" pitchFamily="49" charset="-122"/>
                <a:ea typeface="楷体_GB2312" pitchFamily="49" charset="-122"/>
              </a:rPr>
              <a:t>只是一种辅助的开发方法。</a:t>
            </a:r>
            <a:r>
              <a:rPr lang="zh-CN" altLang="en-US" sz="2800" b="1">
                <a:solidFill>
                  <a:schemeClr val="folHlink"/>
                </a:solidFill>
                <a:latin typeface="楷体_GB2312" pitchFamily="49" charset="-122"/>
                <a:ea typeface="楷体_GB2312" pitchFamily="49" charset="-122"/>
              </a:rPr>
              <a:t> </a:t>
            </a:r>
          </a:p>
          <a:p>
            <a:pPr algn="l" eaLnBrk="1" hangingPunct="1">
              <a:spcBef>
                <a:spcPct val="25000"/>
              </a:spcBef>
              <a:buFontTx/>
              <a:buAutoNum type="circleNumDbPlain" startAt="2"/>
            </a:pPr>
            <a:r>
              <a:rPr lang="zh-CN" altLang="en-US" sz="2800" b="1">
                <a:solidFill>
                  <a:schemeClr val="folHlink"/>
                </a:solidFill>
                <a:latin typeface="楷体_GB2312" pitchFamily="49" charset="-122"/>
                <a:ea typeface="楷体_GB2312" pitchFamily="49" charset="-122"/>
              </a:rPr>
              <a:t> </a:t>
            </a:r>
            <a:r>
              <a:rPr lang="zh-CN" altLang="en-US" sz="2800" b="1">
                <a:latin typeface="楷体_GB2312" pitchFamily="49" charset="-122"/>
                <a:ea typeface="楷体_GB2312" pitchFamily="49" charset="-122"/>
              </a:rPr>
              <a:t>由于</a:t>
            </a:r>
            <a:r>
              <a:rPr lang="en-US" altLang="zh-CN" sz="2800" b="1">
                <a:latin typeface="楷体_GB2312" pitchFamily="49" charset="-122"/>
                <a:ea typeface="楷体_GB2312" pitchFamily="49" charset="-122"/>
              </a:rPr>
              <a:t>CASE</a:t>
            </a:r>
            <a:r>
              <a:rPr lang="zh-CN" altLang="en-US" sz="2800" b="1">
                <a:latin typeface="楷体_GB2312" pitchFamily="49" charset="-122"/>
                <a:ea typeface="楷体_GB2312" pitchFamily="49" charset="-122"/>
              </a:rPr>
              <a:t>环境的出现从根本上改变了开发系统的软件基础 。</a:t>
            </a:r>
            <a:endParaRPr lang="zh-CN" altLang="en-US" sz="2800">
              <a:latin typeface="华文行楷" panose="02010800040101010101" pitchFamily="2" charset="-122"/>
              <a:ea typeface="华文行楷" panose="02010800040101010101" pitchFamily="2" charset="-122"/>
            </a:endParaRPr>
          </a:p>
          <a:p>
            <a:pPr algn="l" eaLnBrk="1" hangingPunct="1">
              <a:spcBef>
                <a:spcPct val="25000"/>
              </a:spcBef>
            </a:pPr>
            <a:r>
              <a:rPr lang="zh-CN" altLang="en-US" sz="2800" b="1">
                <a:latin typeface="楷体_GB2312" pitchFamily="49" charset="-122"/>
                <a:ea typeface="楷体_GB2312" pitchFamily="49" charset="-122"/>
              </a:rPr>
              <a:t>   </a:t>
            </a:r>
            <a:r>
              <a:rPr lang="zh-CN" altLang="en-US" sz="2800" b="1">
                <a:solidFill>
                  <a:schemeClr val="hlink"/>
                </a:solidFill>
                <a:latin typeface="楷体_GB2312" pitchFamily="49" charset="-122"/>
                <a:ea typeface="楷体_GB2312" pitchFamily="49" charset="-122"/>
              </a:rPr>
              <a:t>①</a:t>
            </a:r>
            <a:r>
              <a:rPr lang="zh-CN" altLang="en-US" sz="2800" b="1">
                <a:latin typeface="楷体_GB2312" pitchFamily="49" charset="-122"/>
                <a:ea typeface="楷体_GB2312" pitchFamily="49" charset="-122"/>
              </a:rPr>
              <a:t> 查询语言 </a:t>
            </a:r>
          </a:p>
          <a:p>
            <a:pPr algn="l" eaLnBrk="1" hangingPunct="1">
              <a:spcBef>
                <a:spcPct val="25000"/>
              </a:spcBef>
            </a:pPr>
            <a:r>
              <a:rPr lang="zh-CN" altLang="en-US" sz="2800" b="1">
                <a:latin typeface="楷体_GB2312" pitchFamily="49" charset="-122"/>
                <a:ea typeface="楷体_GB2312" pitchFamily="49" charset="-122"/>
              </a:rPr>
              <a:t>   </a:t>
            </a:r>
            <a:r>
              <a:rPr lang="zh-CN" altLang="en-US" sz="2800" b="1">
                <a:solidFill>
                  <a:schemeClr val="hlink"/>
                </a:solidFill>
                <a:latin typeface="楷体_GB2312" pitchFamily="49" charset="-122"/>
                <a:ea typeface="楷体_GB2312" pitchFamily="49" charset="-122"/>
              </a:rPr>
              <a:t>②</a:t>
            </a:r>
            <a:r>
              <a:rPr lang="zh-CN" altLang="en-US" sz="2800" b="1">
                <a:latin typeface="楷体_GB2312" pitchFamily="49" charset="-122"/>
                <a:ea typeface="楷体_GB2312" pitchFamily="49" charset="-122"/>
              </a:rPr>
              <a:t> 报表生成器</a:t>
            </a:r>
          </a:p>
          <a:p>
            <a:pPr algn="l" eaLnBrk="1" hangingPunct="1">
              <a:spcBef>
                <a:spcPct val="25000"/>
              </a:spcBef>
            </a:pPr>
            <a:r>
              <a:rPr lang="zh-CN" altLang="en-US" sz="2800" b="1">
                <a:solidFill>
                  <a:schemeClr val="hlink"/>
                </a:solidFill>
                <a:latin typeface="楷体_GB2312" pitchFamily="49" charset="-122"/>
                <a:ea typeface="楷体_GB2312" pitchFamily="49" charset="-122"/>
              </a:rPr>
              <a:t>   ③</a:t>
            </a:r>
            <a:r>
              <a:rPr lang="zh-CN" altLang="en-US" sz="2800" b="1">
                <a:latin typeface="楷体_GB2312" pitchFamily="49" charset="-122"/>
                <a:ea typeface="楷体_GB2312" pitchFamily="49" charset="-122"/>
              </a:rPr>
              <a:t> 图表软件</a:t>
            </a:r>
          </a:p>
          <a:p>
            <a:pPr algn="l" eaLnBrk="1" hangingPunct="1">
              <a:spcBef>
                <a:spcPct val="25000"/>
              </a:spcBef>
            </a:pPr>
            <a:r>
              <a:rPr lang="zh-CN" altLang="en-US" sz="2800" b="1">
                <a:latin typeface="楷体_GB2312" pitchFamily="49" charset="-122"/>
                <a:ea typeface="楷体_GB2312" pitchFamily="49" charset="-122"/>
              </a:rPr>
              <a:t>   </a:t>
            </a:r>
            <a:r>
              <a:rPr lang="zh-CN" altLang="en-US" sz="2800" b="1">
                <a:solidFill>
                  <a:schemeClr val="hlink"/>
                </a:solidFill>
                <a:latin typeface="楷体_GB2312" pitchFamily="49" charset="-122"/>
                <a:ea typeface="楷体_GB2312" pitchFamily="49" charset="-122"/>
              </a:rPr>
              <a:t>④</a:t>
            </a:r>
            <a:r>
              <a:rPr lang="zh-CN" altLang="en-US" sz="2800" b="1">
                <a:latin typeface="楷体_GB2312" pitchFamily="49" charset="-122"/>
                <a:ea typeface="楷体_GB2312" pitchFamily="49" charset="-122"/>
              </a:rPr>
              <a:t> 决策支持系统生成器</a:t>
            </a:r>
          </a:p>
          <a:p>
            <a:pPr algn="l" eaLnBrk="1" hangingPunct="1">
              <a:spcBef>
                <a:spcPct val="25000"/>
              </a:spcBef>
            </a:pPr>
            <a:r>
              <a:rPr lang="zh-CN" altLang="en-US" sz="2800" b="1">
                <a:latin typeface="楷体_GB2312" pitchFamily="49" charset="-122"/>
                <a:ea typeface="楷体_GB2312" pitchFamily="49" charset="-122"/>
              </a:rPr>
              <a:t>   </a:t>
            </a:r>
            <a:r>
              <a:rPr lang="zh-CN" altLang="en-US" sz="2800" b="1">
                <a:solidFill>
                  <a:schemeClr val="hlink"/>
                </a:solidFill>
                <a:latin typeface="楷体_GB2312" pitchFamily="49" charset="-122"/>
                <a:ea typeface="楷体_GB2312" pitchFamily="49" charset="-122"/>
              </a:rPr>
              <a:t>⑤</a:t>
            </a:r>
            <a:r>
              <a:rPr lang="zh-CN" altLang="en-US" sz="2800" b="1">
                <a:latin typeface="楷体_GB2312" pitchFamily="49" charset="-122"/>
                <a:ea typeface="楷体_GB2312" pitchFamily="49" charset="-122"/>
              </a:rPr>
              <a:t> 应用软件包等</a:t>
            </a:r>
          </a:p>
        </p:txBody>
      </p:sp>
      <p:sp>
        <p:nvSpPr>
          <p:cNvPr id="52227" name="AutoShape 9">
            <a:hlinkClick r:id="rId2" action="ppaction://hlinksldjump" highlightClick="1"/>
          </p:cNvPr>
          <p:cNvSpPr>
            <a:spLocks noChangeArrowheads="1"/>
          </p:cNvSpPr>
          <p:nvPr/>
        </p:nvSpPr>
        <p:spPr bwMode="auto">
          <a:xfrm>
            <a:off x="8856663" y="656907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52229" name="AutoShape 5"/>
          <p:cNvSpPr>
            <a:spLocks noChangeArrowheads="1"/>
          </p:cNvSpPr>
          <p:nvPr/>
        </p:nvSpPr>
        <p:spPr bwMode="auto">
          <a:xfrm>
            <a:off x="468313" y="981075"/>
            <a:ext cx="2016125" cy="719138"/>
          </a:xfrm>
          <a:prstGeom prst="irregularSeal1">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 xmlns:a14="http://schemas.microsoft.com/office/drawing/2010/main" w="22225" algn="ctr">
                <a:solidFill>
                  <a:schemeClr val="tx1"/>
                </a:solidFill>
                <a:miter lim="800000"/>
                <a:headEnd/>
                <a:tailEnd/>
              </a14:hiddenLine>
            </a:ext>
          </a:extLst>
        </p:spPr>
        <p:txBody>
          <a:bodyPr tIns="91440" bIns="91440" anchor="ctr">
            <a:spAutoFit/>
          </a:bodyPr>
          <a:lstStyle/>
          <a:p>
            <a:pPr>
              <a:defRPr/>
            </a:pPr>
            <a:endParaRPr lang="zh-CN" altLang="en-US"/>
          </a:p>
        </p:txBody>
      </p:sp>
      <p:sp>
        <p:nvSpPr>
          <p:cNvPr id="52230" name="Text Box 6"/>
          <p:cNvSpPr txBox="1">
            <a:spLocks noChangeArrowheads="1"/>
          </p:cNvSpPr>
          <p:nvPr/>
        </p:nvSpPr>
        <p:spPr bwMode="auto">
          <a:xfrm>
            <a:off x="393700" y="1096963"/>
            <a:ext cx="1873250" cy="488950"/>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2225" algn="ctr">
                <a:solidFill>
                  <a:schemeClr val="tx1"/>
                </a:solidFill>
                <a:miter lim="800000"/>
                <a:headEnd/>
                <a:tailEnd/>
              </a14:hiddenLine>
            </a:ext>
          </a:extLst>
        </p:spPr>
        <p:txBody>
          <a:bodyPr tIns="91440" bIns="91440">
            <a:spAutoFit/>
          </a:bodyPr>
          <a:lstStyle/>
          <a:p>
            <a:pPr>
              <a:spcBef>
                <a:spcPct val="50000"/>
              </a:spcBef>
              <a:defRPr/>
            </a:pPr>
            <a:r>
              <a:rPr lang="zh-CN" altLang="en-US" sz="2000" b="1" dirty="0"/>
              <a:t>环境特点</a:t>
            </a:r>
          </a:p>
        </p:txBody>
      </p:sp>
      <p:sp>
        <p:nvSpPr>
          <p:cNvPr id="52231" name="AutoShape 7"/>
          <p:cNvSpPr>
            <a:spLocks noChangeArrowheads="1"/>
          </p:cNvSpPr>
          <p:nvPr/>
        </p:nvSpPr>
        <p:spPr bwMode="auto">
          <a:xfrm>
            <a:off x="179388" y="3644900"/>
            <a:ext cx="1439862" cy="863600"/>
          </a:xfrm>
          <a:prstGeom prst="irregularSeal1">
            <a:avLst/>
          </a:prstGeom>
          <a:solidFill>
            <a:schemeClr val="accent1"/>
          </a:solidFill>
          <a:ln>
            <a:noFill/>
          </a:ln>
          <a:effectLst>
            <a:prstShdw prst="shdw17" dist="17961" dir="2700000">
              <a:schemeClr val="accent1">
                <a:gamma/>
                <a:shade val="60000"/>
                <a:invGamma/>
              </a:schemeClr>
            </a:prstShdw>
          </a:effectLst>
          <a:extLst>
            <a:ext uri="{91240B29-F687-4F45-9708-019B960494DF}">
              <a14:hiddenLine xmlns="" xmlns:a14="http://schemas.microsoft.com/office/drawing/2010/main" w="22225" algn="ctr">
                <a:solidFill>
                  <a:schemeClr val="tx1"/>
                </a:solidFill>
                <a:miter lim="800000"/>
                <a:headEnd/>
                <a:tailEnd/>
              </a14:hiddenLine>
            </a:ext>
          </a:extLst>
        </p:spPr>
        <p:txBody>
          <a:bodyPr tIns="91440" bIns="91440" anchor="ctr">
            <a:spAutoFit/>
          </a:bodyPr>
          <a:lstStyle/>
          <a:p>
            <a:pPr>
              <a:defRPr/>
            </a:pPr>
            <a:endParaRPr lang="zh-CN" altLang="en-US"/>
          </a:p>
        </p:txBody>
      </p:sp>
      <p:sp>
        <p:nvSpPr>
          <p:cNvPr id="52232" name="Text Box 8"/>
          <p:cNvSpPr txBox="1">
            <a:spLocks noChangeArrowheads="1"/>
          </p:cNvSpPr>
          <p:nvPr/>
        </p:nvSpPr>
        <p:spPr bwMode="auto">
          <a:xfrm>
            <a:off x="0" y="3789363"/>
            <a:ext cx="1763713" cy="488950"/>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2225" algn="ctr">
                <a:solidFill>
                  <a:schemeClr val="tx1"/>
                </a:solidFill>
                <a:miter lim="800000"/>
                <a:headEnd/>
                <a:tailEnd/>
              </a14:hiddenLine>
            </a:ext>
          </a:extLst>
        </p:spPr>
        <p:txBody>
          <a:bodyPr tIns="91440" bIns="91440">
            <a:spAutoFit/>
          </a:bodyPr>
          <a:lstStyle/>
          <a:p>
            <a:pPr>
              <a:spcBef>
                <a:spcPct val="50000"/>
              </a:spcBef>
              <a:defRPr/>
            </a:pPr>
            <a:r>
              <a:rPr lang="zh-CN" altLang="en-US" sz="2000" b="1" dirty="0"/>
              <a:t>软件工具</a:t>
            </a:r>
          </a:p>
        </p:txBody>
      </p:sp>
    </p:spTree>
    <p:extLst>
      <p:ext uri="{BB962C8B-B14F-4D97-AF65-F5344CB8AC3E}">
        <p14:creationId xmlns="" xmlns:p14="http://schemas.microsoft.com/office/powerpoint/2010/main" val="9080735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077913" y="908050"/>
            <a:ext cx="7165975" cy="3767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lnSpc>
                <a:spcPct val="140000"/>
              </a:lnSpc>
              <a:spcBef>
                <a:spcPct val="50000"/>
              </a:spcBef>
            </a:pPr>
            <a:endParaRPr lang="zh-CN" altLang="en-US" sz="2800" b="1">
              <a:latin typeface="楷体_GB2312" pitchFamily="49" charset="-122"/>
              <a:ea typeface="楷体_GB2312" pitchFamily="49" charset="-122"/>
            </a:endParaRPr>
          </a:p>
          <a:p>
            <a:pPr lvl="1" algn="l" eaLnBrk="1" hangingPunct="1">
              <a:lnSpc>
                <a:spcPct val="105000"/>
              </a:lnSpc>
              <a:spcBef>
                <a:spcPct val="100000"/>
              </a:spcBef>
              <a:buClr>
                <a:schemeClr val="tx1"/>
              </a:buClr>
              <a:buFont typeface="Wingdings" panose="05000000000000000000" pitchFamily="2" charset="2"/>
              <a:buChar char="l"/>
            </a:pPr>
            <a:r>
              <a:rPr lang="zh-CN" altLang="en-US" sz="2800" b="1">
                <a:latin typeface="楷体_GB2312" pitchFamily="49" charset="-122"/>
                <a:ea typeface="楷体_GB2312" pitchFamily="49" charset="-122"/>
              </a:rPr>
              <a:t> </a:t>
            </a:r>
            <a:r>
              <a:rPr lang="zh-CN" altLang="en-US" sz="2800" b="1">
                <a:solidFill>
                  <a:schemeClr val="folHlink"/>
                </a:solidFill>
                <a:latin typeface="楷体_GB2312" pitchFamily="49" charset="-122"/>
                <a:ea typeface="楷体_GB2312" pitchFamily="49" charset="-122"/>
              </a:rPr>
              <a:t>优点</a:t>
            </a:r>
            <a:r>
              <a:rPr lang="zh-CN" altLang="en-US" sz="2800" b="1">
                <a:latin typeface="楷体_GB2312" pitchFamily="49" charset="-122"/>
                <a:ea typeface="楷体_GB2312" pitchFamily="49" charset="-122"/>
              </a:rPr>
              <a:t>：是省时、省事，开发的系统技术水平较高。 </a:t>
            </a:r>
          </a:p>
          <a:p>
            <a:pPr lvl="1" algn="l" eaLnBrk="1" hangingPunct="1">
              <a:lnSpc>
                <a:spcPct val="105000"/>
              </a:lnSpc>
              <a:spcBef>
                <a:spcPct val="100000"/>
              </a:spcBef>
              <a:buClr>
                <a:schemeClr val="tx1"/>
              </a:buClr>
              <a:buFont typeface="Wingdings" panose="05000000000000000000" pitchFamily="2" charset="2"/>
              <a:buChar char="l"/>
            </a:pPr>
            <a:r>
              <a:rPr lang="zh-CN" altLang="en-US" sz="2800" b="1">
                <a:latin typeface="楷体_GB2312" pitchFamily="49" charset="-122"/>
                <a:ea typeface="楷体_GB2312" pitchFamily="49" charset="-122"/>
              </a:rPr>
              <a:t> </a:t>
            </a:r>
            <a:r>
              <a:rPr lang="zh-CN" altLang="en-US" sz="2800" b="1">
                <a:solidFill>
                  <a:schemeClr val="folHlink"/>
                </a:solidFill>
                <a:latin typeface="楷体_GB2312" pitchFamily="49" charset="-122"/>
                <a:ea typeface="楷体_GB2312" pitchFamily="49" charset="-122"/>
              </a:rPr>
              <a:t>缺点</a:t>
            </a:r>
            <a:r>
              <a:rPr lang="zh-CN" altLang="en-US" sz="2800" b="1">
                <a:latin typeface="楷体_GB2312" pitchFamily="49" charset="-122"/>
                <a:ea typeface="楷体_GB2312" pitchFamily="49" charset="-122"/>
              </a:rPr>
              <a:t>：是费用高、系统维护与扩展需要开发单位的长期支持，不利于本单位的人才培养。</a:t>
            </a:r>
          </a:p>
        </p:txBody>
      </p:sp>
    </p:spTree>
    <p:extLst>
      <p:ext uri="{BB962C8B-B14F-4D97-AF65-F5344CB8AC3E}">
        <p14:creationId xmlns="" xmlns:p14="http://schemas.microsoft.com/office/powerpoint/2010/main" val="21702026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8"/>
          <p:cNvGrpSpPr>
            <a:grpSpLocks/>
          </p:cNvGrpSpPr>
          <p:nvPr/>
        </p:nvGrpSpPr>
        <p:grpSpPr bwMode="auto">
          <a:xfrm>
            <a:off x="2484438" y="1916113"/>
            <a:ext cx="5592762" cy="642937"/>
            <a:chOff x="1020" y="1434"/>
            <a:chExt cx="3523" cy="405"/>
          </a:xfrm>
        </p:grpSpPr>
        <p:sp>
          <p:nvSpPr>
            <p:cNvPr id="53262" name="圆角矩形 4"/>
            <p:cNvSpPr>
              <a:spLocks noChangeArrowheads="1"/>
            </p:cNvSpPr>
            <p:nvPr/>
          </p:nvSpPr>
          <p:spPr bwMode="auto">
            <a:xfrm>
              <a:off x="1020" y="1434"/>
              <a:ext cx="3523" cy="405"/>
            </a:xfrm>
            <a:prstGeom prst="roundRect">
              <a:avLst>
                <a:gd name="adj" fmla="val 16667"/>
              </a:avLst>
            </a:prstGeom>
            <a:solidFill>
              <a:srgbClr val="0062AC"/>
            </a:solidFill>
            <a:ln w="25400">
              <a:solidFill>
                <a:srgbClr val="00B0F0"/>
              </a:solidFill>
              <a:round/>
              <a:headEnd/>
              <a:tailEnd/>
            </a:ln>
            <a:effectLst>
              <a:outerShdw dist="38100" dir="2700000" algn="ctr" rotWithShape="0">
                <a:srgbClr val="000000">
                  <a:alpha val="39000"/>
                </a:srgbClr>
              </a:outerShdw>
            </a:effectLst>
          </p:spPr>
          <p:txBody>
            <a:bodyPr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sz="1800">
                <a:solidFill>
                  <a:srgbClr val="FFFFFF"/>
                </a:solidFill>
                <a:latin typeface="华文细黑" panose="02010600040101010101" pitchFamily="2" charset="-122"/>
              </a:endParaRPr>
            </a:p>
          </p:txBody>
        </p:sp>
        <p:sp>
          <p:nvSpPr>
            <p:cNvPr id="53263" name="Rectangle 7"/>
            <p:cNvSpPr>
              <a:spLocks noChangeArrowheads="1"/>
            </p:cNvSpPr>
            <p:nvPr/>
          </p:nvSpPr>
          <p:spPr bwMode="auto">
            <a:xfrm>
              <a:off x="1383" y="1570"/>
              <a:ext cx="2858" cy="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en-US" b="1">
                  <a:solidFill>
                    <a:schemeClr val="bg1"/>
                  </a:solidFill>
                </a:rPr>
                <a:t>1.系统分析的任务</a:t>
              </a:r>
              <a:endParaRPr lang="zh-CN" altLang="en-US" sz="2000" b="1">
                <a:solidFill>
                  <a:schemeClr val="bg1"/>
                </a:solidFill>
              </a:endParaRPr>
            </a:p>
          </p:txBody>
        </p:sp>
      </p:grpSp>
      <p:sp>
        <p:nvSpPr>
          <p:cNvPr id="53251" name="Rectangle 2"/>
          <p:cNvSpPr>
            <a:spLocks noGrp="1" noChangeArrowheads="1"/>
          </p:cNvSpPr>
          <p:nvPr>
            <p:ph type="title"/>
          </p:nvPr>
        </p:nvSpPr>
        <p:spPr>
          <a:xfrm>
            <a:off x="1395413" y="1052513"/>
            <a:ext cx="4905375" cy="487362"/>
          </a:xfrm>
        </p:spPr>
        <p:txBody>
          <a:bodyPr/>
          <a:lstStyle/>
          <a:p>
            <a:pPr eaLnBrk="1" hangingPunct="1"/>
            <a:r>
              <a:rPr lang="en-US" altLang="zh-CN" sz="2800" b="1" smtClean="0">
                <a:solidFill>
                  <a:schemeClr val="tx2"/>
                </a:solidFill>
              </a:rPr>
              <a:t>9.</a:t>
            </a:r>
            <a:r>
              <a:rPr lang="zh-CN" altLang="zh-CN" sz="2800" b="1" dirty="0" smtClean="0">
                <a:solidFill>
                  <a:schemeClr val="tx2"/>
                </a:solidFill>
              </a:rPr>
              <a:t>3  信息系统分析</a:t>
            </a:r>
            <a:endParaRPr lang="zh-CN" altLang="en-US" sz="2800" dirty="0" smtClean="0">
              <a:solidFill>
                <a:schemeClr val="tx2"/>
              </a:solidFill>
            </a:endParaRPr>
          </a:p>
        </p:txBody>
      </p:sp>
      <p:grpSp>
        <p:nvGrpSpPr>
          <p:cNvPr id="53252" name="Group 9"/>
          <p:cNvGrpSpPr>
            <a:grpSpLocks/>
          </p:cNvGrpSpPr>
          <p:nvPr/>
        </p:nvGrpSpPr>
        <p:grpSpPr bwMode="auto">
          <a:xfrm>
            <a:off x="1908175" y="2852738"/>
            <a:ext cx="5592763" cy="642937"/>
            <a:chOff x="1020" y="1434"/>
            <a:chExt cx="3523" cy="405"/>
          </a:xfrm>
        </p:grpSpPr>
        <p:sp>
          <p:nvSpPr>
            <p:cNvPr id="53260" name="圆角矩形 4"/>
            <p:cNvSpPr>
              <a:spLocks noChangeArrowheads="1"/>
            </p:cNvSpPr>
            <p:nvPr/>
          </p:nvSpPr>
          <p:spPr bwMode="auto">
            <a:xfrm>
              <a:off x="1020" y="1434"/>
              <a:ext cx="3523" cy="405"/>
            </a:xfrm>
            <a:prstGeom prst="roundRect">
              <a:avLst>
                <a:gd name="adj" fmla="val 16667"/>
              </a:avLst>
            </a:prstGeom>
            <a:solidFill>
              <a:srgbClr val="0062AC"/>
            </a:solidFill>
            <a:ln w="25400">
              <a:solidFill>
                <a:srgbClr val="00B0F0"/>
              </a:solidFill>
              <a:round/>
              <a:headEnd/>
              <a:tailEnd/>
            </a:ln>
            <a:effectLst>
              <a:outerShdw dist="38100" dir="2700000" algn="ctr" rotWithShape="0">
                <a:srgbClr val="000000">
                  <a:alpha val="39000"/>
                </a:srgbClr>
              </a:outerShdw>
            </a:effectLst>
          </p:spPr>
          <p:txBody>
            <a:bodyPr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sz="1800">
                <a:solidFill>
                  <a:srgbClr val="FFFFFF"/>
                </a:solidFill>
                <a:latin typeface="华文细黑" panose="02010600040101010101" pitchFamily="2" charset="-122"/>
              </a:endParaRPr>
            </a:p>
          </p:txBody>
        </p:sp>
        <p:sp>
          <p:nvSpPr>
            <p:cNvPr id="53261" name="Rectangle 11"/>
            <p:cNvSpPr>
              <a:spLocks noChangeArrowheads="1"/>
            </p:cNvSpPr>
            <p:nvPr/>
          </p:nvSpPr>
          <p:spPr bwMode="auto">
            <a:xfrm>
              <a:off x="1383" y="1570"/>
              <a:ext cx="2858" cy="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en-US" b="1">
                  <a:solidFill>
                    <a:schemeClr val="bg1"/>
                  </a:solidFill>
                </a:rPr>
                <a:t>2.系统分析的方法</a:t>
              </a:r>
            </a:p>
          </p:txBody>
        </p:sp>
      </p:grpSp>
      <p:grpSp>
        <p:nvGrpSpPr>
          <p:cNvPr id="53253" name="Group 12"/>
          <p:cNvGrpSpPr>
            <a:grpSpLocks/>
          </p:cNvGrpSpPr>
          <p:nvPr/>
        </p:nvGrpSpPr>
        <p:grpSpPr bwMode="auto">
          <a:xfrm>
            <a:off x="1403350" y="3933825"/>
            <a:ext cx="5592763" cy="642938"/>
            <a:chOff x="1020" y="1434"/>
            <a:chExt cx="3523" cy="405"/>
          </a:xfrm>
        </p:grpSpPr>
        <p:sp>
          <p:nvSpPr>
            <p:cNvPr id="53258" name="圆角矩形 4"/>
            <p:cNvSpPr>
              <a:spLocks noChangeArrowheads="1"/>
            </p:cNvSpPr>
            <p:nvPr/>
          </p:nvSpPr>
          <p:spPr bwMode="auto">
            <a:xfrm>
              <a:off x="1020" y="1434"/>
              <a:ext cx="3523" cy="405"/>
            </a:xfrm>
            <a:prstGeom prst="roundRect">
              <a:avLst>
                <a:gd name="adj" fmla="val 16667"/>
              </a:avLst>
            </a:prstGeom>
            <a:solidFill>
              <a:srgbClr val="0062AC"/>
            </a:solidFill>
            <a:ln w="25400">
              <a:solidFill>
                <a:srgbClr val="00B0F0"/>
              </a:solidFill>
              <a:round/>
              <a:headEnd/>
              <a:tailEnd/>
            </a:ln>
            <a:effectLst>
              <a:outerShdw dist="38100" dir="2700000" algn="ctr" rotWithShape="0">
                <a:srgbClr val="000000">
                  <a:alpha val="39000"/>
                </a:srgbClr>
              </a:outerShdw>
            </a:effectLst>
          </p:spPr>
          <p:txBody>
            <a:bodyPr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sz="1800">
                <a:solidFill>
                  <a:srgbClr val="FFFFFF"/>
                </a:solidFill>
                <a:latin typeface="华文细黑" panose="02010600040101010101" pitchFamily="2" charset="-122"/>
              </a:endParaRPr>
            </a:p>
          </p:txBody>
        </p:sp>
        <p:sp>
          <p:nvSpPr>
            <p:cNvPr id="53259" name="Rectangle 14"/>
            <p:cNvSpPr>
              <a:spLocks noChangeArrowheads="1"/>
            </p:cNvSpPr>
            <p:nvPr/>
          </p:nvSpPr>
          <p:spPr bwMode="auto">
            <a:xfrm>
              <a:off x="1383" y="1570"/>
              <a:ext cx="2858" cy="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000" b="1">
                  <a:solidFill>
                    <a:schemeClr val="bg1"/>
                  </a:solidFill>
                </a:rPr>
                <a:t>   </a:t>
              </a:r>
              <a:r>
                <a:rPr lang="en-US" altLang="en-US" b="1">
                  <a:solidFill>
                    <a:schemeClr val="bg1"/>
                  </a:solidFill>
                </a:rPr>
                <a:t>3.系统分析的主要工具</a:t>
              </a:r>
              <a:endParaRPr lang="zh-CN" altLang="en-US" b="1">
                <a:solidFill>
                  <a:schemeClr val="bg1"/>
                </a:solidFill>
              </a:endParaRPr>
            </a:p>
          </p:txBody>
        </p:sp>
      </p:grpSp>
      <p:grpSp>
        <p:nvGrpSpPr>
          <p:cNvPr id="53254" name="Group 15"/>
          <p:cNvGrpSpPr>
            <a:grpSpLocks/>
          </p:cNvGrpSpPr>
          <p:nvPr/>
        </p:nvGrpSpPr>
        <p:grpSpPr bwMode="auto">
          <a:xfrm>
            <a:off x="971550" y="5084763"/>
            <a:ext cx="5592763" cy="642937"/>
            <a:chOff x="1020" y="1434"/>
            <a:chExt cx="3523" cy="405"/>
          </a:xfrm>
        </p:grpSpPr>
        <p:sp>
          <p:nvSpPr>
            <p:cNvPr id="53256" name="圆角矩形 4"/>
            <p:cNvSpPr>
              <a:spLocks noChangeArrowheads="1"/>
            </p:cNvSpPr>
            <p:nvPr/>
          </p:nvSpPr>
          <p:spPr bwMode="auto">
            <a:xfrm>
              <a:off x="1020" y="1434"/>
              <a:ext cx="3523" cy="405"/>
            </a:xfrm>
            <a:prstGeom prst="roundRect">
              <a:avLst>
                <a:gd name="adj" fmla="val 16667"/>
              </a:avLst>
            </a:prstGeom>
            <a:solidFill>
              <a:srgbClr val="0062AC"/>
            </a:solidFill>
            <a:ln w="25400">
              <a:solidFill>
                <a:srgbClr val="00B0F0"/>
              </a:solidFill>
              <a:round/>
              <a:headEnd/>
              <a:tailEnd/>
            </a:ln>
            <a:effectLst>
              <a:outerShdw dist="38100" dir="2700000" algn="ctr" rotWithShape="0">
                <a:srgbClr val="000000">
                  <a:alpha val="39000"/>
                </a:srgbClr>
              </a:outerShdw>
            </a:effectLst>
          </p:spPr>
          <p:txBody>
            <a:bodyPr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sz="1800">
                <a:solidFill>
                  <a:srgbClr val="FFFFFF"/>
                </a:solidFill>
                <a:latin typeface="华文细黑" panose="02010600040101010101" pitchFamily="2" charset="-122"/>
              </a:endParaRPr>
            </a:p>
          </p:txBody>
        </p:sp>
        <p:sp>
          <p:nvSpPr>
            <p:cNvPr id="53257" name="Rectangle 17"/>
            <p:cNvSpPr>
              <a:spLocks noChangeArrowheads="1"/>
            </p:cNvSpPr>
            <p:nvPr/>
          </p:nvSpPr>
          <p:spPr bwMode="auto">
            <a:xfrm>
              <a:off x="1383" y="1570"/>
              <a:ext cx="2858" cy="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b="1">
                  <a:solidFill>
                    <a:schemeClr val="bg1"/>
                  </a:solidFill>
                </a:rPr>
                <a:t> 4.</a:t>
              </a:r>
              <a:r>
                <a:rPr lang="zh-CN" altLang="en-US" b="1">
                  <a:solidFill>
                    <a:schemeClr val="bg1"/>
                  </a:solidFill>
                </a:rPr>
                <a:t>表达处理逻辑的工具</a:t>
              </a:r>
            </a:p>
          </p:txBody>
        </p:sp>
      </p:grpSp>
    </p:spTree>
    <p:extLst>
      <p:ext uri="{BB962C8B-B14F-4D97-AF65-F5344CB8AC3E}">
        <p14:creationId xmlns="" xmlns:p14="http://schemas.microsoft.com/office/powerpoint/2010/main" val="278834121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Rot="1" noChangeArrowheads="1"/>
          </p:cNvSpPr>
          <p:nvPr>
            <p:ph type="title"/>
          </p:nvPr>
        </p:nvSpPr>
        <p:spPr>
          <a:xfrm>
            <a:off x="1476375" y="1052513"/>
            <a:ext cx="4859338" cy="476250"/>
          </a:xfrm>
          <a:noFill/>
        </p:spPr>
        <p:txBody>
          <a:bodyPr anchor="ctr"/>
          <a:lstStyle/>
          <a:p>
            <a:pPr eaLnBrk="1" hangingPunct="1">
              <a:lnSpc>
                <a:spcPct val="120000"/>
              </a:lnSpc>
            </a:pPr>
            <a:r>
              <a:rPr lang="en-US" altLang="zh-CN" sz="2800" b="1" smtClean="0">
                <a:solidFill>
                  <a:srgbClr val="00B050"/>
                </a:solidFill>
                <a:latin typeface="宋体" panose="02010600030101010101" pitchFamily="2" charset="-122"/>
              </a:rPr>
              <a:t>9.3.1  </a:t>
            </a:r>
            <a:r>
              <a:rPr lang="zh-CN" altLang="en-US" sz="2800" b="1" smtClean="0">
                <a:solidFill>
                  <a:srgbClr val="00B050"/>
                </a:solidFill>
                <a:latin typeface="宋体" panose="02010600030101010101" pitchFamily="2" charset="-122"/>
              </a:rPr>
              <a:t>系统分析的任务</a:t>
            </a:r>
          </a:p>
        </p:txBody>
      </p:sp>
      <p:sp>
        <p:nvSpPr>
          <p:cNvPr id="54275" name="Rectangle 3"/>
          <p:cNvSpPr>
            <a:spLocks noGrp="1" noChangeArrowheads="1"/>
          </p:cNvSpPr>
          <p:nvPr>
            <p:ph idx="1"/>
          </p:nvPr>
        </p:nvSpPr>
        <p:spPr>
          <a:xfrm>
            <a:off x="1331913" y="1844675"/>
            <a:ext cx="7200900" cy="4505325"/>
          </a:xfrm>
        </p:spPr>
        <p:txBody>
          <a:bodyPr/>
          <a:lstStyle/>
          <a:p>
            <a:pPr eaLnBrk="1" hangingPunct="1">
              <a:spcBef>
                <a:spcPct val="50000"/>
              </a:spcBef>
              <a:buFontTx/>
              <a:buNone/>
            </a:pPr>
            <a:r>
              <a:rPr lang="zh-CN" altLang="en-US" sz="2800" b="1" smtClean="0">
                <a:solidFill>
                  <a:srgbClr val="000099"/>
                </a:solidFill>
                <a:latin typeface="黑体" panose="02010609060101010101" pitchFamily="49" charset="-122"/>
                <a:ea typeface="黑体" panose="02010609060101010101" pitchFamily="49" charset="-122"/>
              </a:rPr>
              <a:t>（</a:t>
            </a:r>
            <a:r>
              <a:rPr lang="en-US" altLang="zh-CN" sz="2800" b="1" smtClean="0">
                <a:solidFill>
                  <a:srgbClr val="000099"/>
                </a:solidFill>
                <a:latin typeface="黑体" panose="02010609060101010101" pitchFamily="49" charset="-122"/>
                <a:ea typeface="黑体" panose="02010609060101010101" pitchFamily="49" charset="-122"/>
              </a:rPr>
              <a:t>1</a:t>
            </a:r>
            <a:r>
              <a:rPr lang="zh-CN" altLang="en-US" sz="2800" b="1" smtClean="0">
                <a:solidFill>
                  <a:srgbClr val="000099"/>
                </a:solidFill>
                <a:latin typeface="黑体" panose="02010609060101010101" pitchFamily="49" charset="-122"/>
                <a:ea typeface="黑体" panose="02010609060101010101" pitchFamily="49" charset="-122"/>
              </a:rPr>
              <a:t>）分析用户要求 </a:t>
            </a:r>
          </a:p>
          <a:p>
            <a:pPr eaLnBrk="1" hangingPunct="1">
              <a:spcBef>
                <a:spcPct val="50000"/>
              </a:spcBef>
              <a:buFontTx/>
              <a:buNone/>
            </a:pPr>
            <a:r>
              <a:rPr lang="zh-CN" altLang="en-US" sz="2800" b="1" smtClean="0">
                <a:solidFill>
                  <a:srgbClr val="000099"/>
                </a:solidFill>
                <a:latin typeface="黑体" panose="02010609060101010101" pitchFamily="49" charset="-122"/>
                <a:ea typeface="黑体" panose="02010609060101010101" pitchFamily="49" charset="-122"/>
              </a:rPr>
              <a:t>（</a:t>
            </a:r>
            <a:r>
              <a:rPr lang="en-US" altLang="zh-CN" sz="2800" b="1" smtClean="0">
                <a:solidFill>
                  <a:srgbClr val="000099"/>
                </a:solidFill>
                <a:latin typeface="黑体" panose="02010609060101010101" pitchFamily="49" charset="-122"/>
                <a:ea typeface="黑体" panose="02010609060101010101" pitchFamily="49" charset="-122"/>
              </a:rPr>
              <a:t>2</a:t>
            </a:r>
            <a:r>
              <a:rPr lang="zh-CN" altLang="en-US" sz="2800" b="1" smtClean="0">
                <a:solidFill>
                  <a:srgbClr val="000099"/>
                </a:solidFill>
                <a:latin typeface="黑体" panose="02010609060101010101" pitchFamily="49" charset="-122"/>
                <a:ea typeface="黑体" panose="02010609060101010101" pitchFamily="49" charset="-122"/>
              </a:rPr>
              <a:t>）现行系统的详细调查</a:t>
            </a:r>
            <a:r>
              <a:rPr lang="zh-CN" altLang="en-US" sz="2800" b="1" smtClean="0">
                <a:latin typeface="黑体" panose="02010609060101010101" pitchFamily="49" charset="-122"/>
                <a:ea typeface="黑体" panose="02010609060101010101" pitchFamily="49" charset="-122"/>
              </a:rPr>
              <a:t> </a:t>
            </a:r>
          </a:p>
          <a:p>
            <a:pPr eaLnBrk="1" hangingPunct="1">
              <a:spcBef>
                <a:spcPct val="50000"/>
              </a:spcBef>
              <a:buFontTx/>
              <a:buNone/>
            </a:pPr>
            <a:r>
              <a:rPr lang="zh-CN" altLang="en-US" sz="2800" b="1" smtClean="0">
                <a:solidFill>
                  <a:srgbClr val="000099"/>
                </a:solidFill>
                <a:latin typeface="黑体" panose="02010609060101010101" pitchFamily="49" charset="-122"/>
                <a:ea typeface="黑体" panose="02010609060101010101" pitchFamily="49" charset="-122"/>
              </a:rPr>
              <a:t>（</a:t>
            </a:r>
            <a:r>
              <a:rPr lang="en-US" altLang="zh-CN" sz="2800" b="1" smtClean="0">
                <a:solidFill>
                  <a:srgbClr val="000099"/>
                </a:solidFill>
                <a:latin typeface="黑体" panose="02010609060101010101" pitchFamily="49" charset="-122"/>
                <a:ea typeface="黑体" panose="02010609060101010101" pitchFamily="49" charset="-122"/>
              </a:rPr>
              <a:t>3</a:t>
            </a:r>
            <a:r>
              <a:rPr lang="zh-CN" altLang="en-US" sz="2800" b="1" smtClean="0">
                <a:solidFill>
                  <a:srgbClr val="000099"/>
                </a:solidFill>
                <a:latin typeface="黑体" panose="02010609060101010101" pitchFamily="49" charset="-122"/>
                <a:ea typeface="黑体" panose="02010609060101010101" pitchFamily="49" charset="-122"/>
              </a:rPr>
              <a:t>）组织结构与业务流程分析 </a:t>
            </a:r>
          </a:p>
          <a:p>
            <a:pPr eaLnBrk="1" hangingPunct="1">
              <a:spcBef>
                <a:spcPct val="50000"/>
              </a:spcBef>
              <a:buFontTx/>
              <a:buNone/>
            </a:pPr>
            <a:r>
              <a:rPr lang="zh-CN" altLang="en-US" sz="2800" b="1" smtClean="0">
                <a:solidFill>
                  <a:srgbClr val="000099"/>
                </a:solidFill>
                <a:latin typeface="黑体" panose="02010609060101010101" pitchFamily="49" charset="-122"/>
                <a:ea typeface="黑体" panose="02010609060101010101" pitchFamily="49" charset="-122"/>
              </a:rPr>
              <a:t>（</a:t>
            </a:r>
            <a:r>
              <a:rPr lang="en-US" altLang="zh-CN" sz="2800" b="1" smtClean="0">
                <a:solidFill>
                  <a:srgbClr val="000099"/>
                </a:solidFill>
                <a:latin typeface="黑体" panose="02010609060101010101" pitchFamily="49" charset="-122"/>
                <a:ea typeface="黑体" panose="02010609060101010101" pitchFamily="49" charset="-122"/>
              </a:rPr>
              <a:t>4</a:t>
            </a:r>
            <a:r>
              <a:rPr lang="zh-CN" altLang="en-US" sz="2800" b="1" smtClean="0">
                <a:solidFill>
                  <a:srgbClr val="000099"/>
                </a:solidFill>
                <a:latin typeface="黑体" panose="02010609060101010101" pitchFamily="49" charset="-122"/>
                <a:ea typeface="黑体" panose="02010609060101010101" pitchFamily="49" charset="-122"/>
              </a:rPr>
              <a:t>）系统数据流程分析 </a:t>
            </a:r>
          </a:p>
          <a:p>
            <a:pPr eaLnBrk="1" hangingPunct="1">
              <a:spcBef>
                <a:spcPct val="50000"/>
              </a:spcBef>
              <a:buFontTx/>
              <a:buNone/>
            </a:pPr>
            <a:r>
              <a:rPr lang="zh-CN" altLang="en-US" sz="2800" b="1" smtClean="0">
                <a:solidFill>
                  <a:srgbClr val="000099"/>
                </a:solidFill>
                <a:latin typeface="黑体" panose="02010609060101010101" pitchFamily="49" charset="-122"/>
                <a:ea typeface="黑体" panose="02010609060101010101" pitchFamily="49" charset="-122"/>
              </a:rPr>
              <a:t>（</a:t>
            </a:r>
            <a:r>
              <a:rPr lang="en-US" altLang="zh-CN" sz="2800" b="1" smtClean="0">
                <a:solidFill>
                  <a:srgbClr val="000099"/>
                </a:solidFill>
                <a:latin typeface="黑体" panose="02010609060101010101" pitchFamily="49" charset="-122"/>
                <a:ea typeface="黑体" panose="02010609060101010101" pitchFamily="49" charset="-122"/>
              </a:rPr>
              <a:t>5</a:t>
            </a:r>
            <a:r>
              <a:rPr lang="zh-CN" altLang="en-US" sz="2800" b="1" smtClean="0">
                <a:solidFill>
                  <a:srgbClr val="000099"/>
                </a:solidFill>
                <a:latin typeface="黑体" panose="02010609060101010101" pitchFamily="49" charset="-122"/>
                <a:ea typeface="黑体" panose="02010609060101010101" pitchFamily="49" charset="-122"/>
              </a:rPr>
              <a:t>）建立新系统的逻辑模型 </a:t>
            </a:r>
          </a:p>
          <a:p>
            <a:pPr eaLnBrk="1" hangingPunct="1">
              <a:spcBef>
                <a:spcPct val="50000"/>
              </a:spcBef>
              <a:buFontTx/>
              <a:buNone/>
            </a:pPr>
            <a:r>
              <a:rPr lang="zh-CN" altLang="en-US" sz="2800" b="1" smtClean="0">
                <a:solidFill>
                  <a:srgbClr val="000099"/>
                </a:solidFill>
                <a:latin typeface="黑体" panose="02010609060101010101" pitchFamily="49" charset="-122"/>
                <a:ea typeface="黑体" panose="02010609060101010101" pitchFamily="49" charset="-122"/>
              </a:rPr>
              <a:t>（</a:t>
            </a:r>
            <a:r>
              <a:rPr lang="en-US" altLang="zh-CN" sz="2800" b="1" smtClean="0">
                <a:solidFill>
                  <a:srgbClr val="000099"/>
                </a:solidFill>
                <a:latin typeface="黑体" panose="02010609060101010101" pitchFamily="49" charset="-122"/>
                <a:ea typeface="黑体" panose="02010609060101010101" pitchFamily="49" charset="-122"/>
              </a:rPr>
              <a:t>6</a:t>
            </a:r>
            <a:r>
              <a:rPr lang="zh-CN" altLang="en-US" sz="2800" b="1" smtClean="0">
                <a:solidFill>
                  <a:srgbClr val="000099"/>
                </a:solidFill>
                <a:latin typeface="黑体" panose="02010609060101010101" pitchFamily="49" charset="-122"/>
                <a:ea typeface="黑体" panose="02010609060101010101" pitchFamily="49" charset="-122"/>
              </a:rPr>
              <a:t>）提出系统分析报告</a:t>
            </a:r>
          </a:p>
        </p:txBody>
      </p:sp>
      <p:sp>
        <p:nvSpPr>
          <p:cNvPr id="54276" name="AutoShape 5">
            <a:hlinkClick r:id="rId2" action="ppaction://hlinksldjump" highlightClick="1"/>
          </p:cNvPr>
          <p:cNvSpPr>
            <a:spLocks noChangeArrowheads="1"/>
          </p:cNvSpPr>
          <p:nvPr/>
        </p:nvSpPr>
        <p:spPr bwMode="auto">
          <a:xfrm>
            <a:off x="8856663" y="656907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Tree>
    <p:extLst>
      <p:ext uri="{BB962C8B-B14F-4D97-AF65-F5344CB8AC3E}">
        <p14:creationId xmlns="" xmlns:p14="http://schemas.microsoft.com/office/powerpoint/2010/main" val="149446291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755650" y="1700213"/>
            <a:ext cx="8281988" cy="4681537"/>
          </a:xfrm>
        </p:spPr>
        <p:txBody>
          <a:bodyPr/>
          <a:lstStyle/>
          <a:p>
            <a:pPr eaLnBrk="1" hangingPunct="1">
              <a:lnSpc>
                <a:spcPct val="95000"/>
              </a:lnSpc>
              <a:spcBef>
                <a:spcPct val="35000"/>
              </a:spcBef>
              <a:buFontTx/>
              <a:buNone/>
            </a:pPr>
            <a:r>
              <a:rPr lang="zh-CN" altLang="en-US" sz="3000" b="1" smtClean="0">
                <a:solidFill>
                  <a:srgbClr val="180A00"/>
                </a:solidFill>
                <a:latin typeface="楷体_GB2312" pitchFamily="49" charset="-122"/>
                <a:ea typeface="楷体_GB2312" pitchFamily="49" charset="-122"/>
              </a:rPr>
              <a:t>目前，对于系统分析</a:t>
            </a:r>
            <a:r>
              <a:rPr lang="zh-CN" altLang="en-US" sz="3000" b="1" u="sng" smtClean="0">
                <a:solidFill>
                  <a:srgbClr val="180A00"/>
                </a:solidFill>
                <a:latin typeface="楷体_GB2312" pitchFamily="49" charset="-122"/>
                <a:ea typeface="楷体_GB2312" pitchFamily="49" charset="-122"/>
              </a:rPr>
              <a:t>主要采用</a:t>
            </a:r>
            <a:r>
              <a:rPr lang="zh-CN" altLang="en-US" sz="3000" b="1" smtClean="0">
                <a:solidFill>
                  <a:srgbClr val="F83B1C"/>
                </a:solidFill>
                <a:latin typeface="楷体_GB2312" pitchFamily="49" charset="-122"/>
                <a:ea typeface="楷体_GB2312" pitchFamily="49" charset="-122"/>
              </a:rPr>
              <a:t>结构化的分析方法</a:t>
            </a:r>
          </a:p>
          <a:p>
            <a:pPr eaLnBrk="1" hangingPunct="1">
              <a:lnSpc>
                <a:spcPct val="95000"/>
              </a:lnSpc>
              <a:spcBef>
                <a:spcPct val="35000"/>
              </a:spcBef>
              <a:buFontTx/>
              <a:buNone/>
            </a:pPr>
            <a:r>
              <a:rPr lang="en-US" altLang="zh-CN" sz="3000" b="1" smtClean="0">
                <a:latin typeface="楷体_GB2312" pitchFamily="49" charset="-122"/>
                <a:ea typeface="楷体_GB2312" pitchFamily="49" charset="-122"/>
              </a:rPr>
              <a:t>1. </a:t>
            </a:r>
            <a:r>
              <a:rPr lang="zh-CN" altLang="en-US" sz="3000" b="1" smtClean="0">
                <a:latin typeface="楷体_GB2312" pitchFamily="49" charset="-122"/>
                <a:ea typeface="楷体_GB2312" pitchFamily="49" charset="-122"/>
              </a:rPr>
              <a:t>结构化系统分析的基本思想</a:t>
            </a:r>
          </a:p>
          <a:p>
            <a:pPr eaLnBrk="1" hangingPunct="1">
              <a:lnSpc>
                <a:spcPct val="95000"/>
              </a:lnSpc>
              <a:spcBef>
                <a:spcPct val="35000"/>
              </a:spcBef>
              <a:buFontTx/>
              <a:buNone/>
            </a:pPr>
            <a:r>
              <a:rPr lang="zh-CN" altLang="en-US" sz="3000" b="1" smtClean="0">
                <a:solidFill>
                  <a:srgbClr val="000099"/>
                </a:solidFill>
                <a:latin typeface="楷体_GB2312" pitchFamily="49" charset="-122"/>
                <a:ea typeface="楷体_GB2312" pitchFamily="49" charset="-122"/>
              </a:rPr>
              <a:t>     </a:t>
            </a:r>
          </a:p>
          <a:p>
            <a:pPr eaLnBrk="1" hangingPunct="1">
              <a:lnSpc>
                <a:spcPct val="95000"/>
              </a:lnSpc>
              <a:spcBef>
                <a:spcPct val="35000"/>
              </a:spcBef>
              <a:buFontTx/>
              <a:buNone/>
            </a:pPr>
            <a:endParaRPr lang="zh-CN" altLang="en-US" sz="3000" b="1" smtClean="0">
              <a:solidFill>
                <a:srgbClr val="000099"/>
              </a:solidFill>
              <a:latin typeface="楷体_GB2312" pitchFamily="49" charset="-122"/>
              <a:ea typeface="楷体_GB2312" pitchFamily="49" charset="-122"/>
            </a:endParaRPr>
          </a:p>
          <a:p>
            <a:pPr eaLnBrk="1" hangingPunct="1">
              <a:lnSpc>
                <a:spcPct val="95000"/>
              </a:lnSpc>
              <a:spcBef>
                <a:spcPct val="35000"/>
              </a:spcBef>
              <a:buFontTx/>
              <a:buNone/>
            </a:pPr>
            <a:endParaRPr lang="zh-CN" altLang="en-US" sz="3000" b="1" smtClean="0">
              <a:solidFill>
                <a:srgbClr val="000099"/>
              </a:solidFill>
              <a:latin typeface="楷体_GB2312" pitchFamily="49" charset="-122"/>
              <a:ea typeface="楷体_GB2312" pitchFamily="49" charset="-122"/>
            </a:endParaRPr>
          </a:p>
          <a:p>
            <a:pPr eaLnBrk="1" hangingPunct="1">
              <a:lnSpc>
                <a:spcPct val="95000"/>
              </a:lnSpc>
              <a:spcBef>
                <a:spcPct val="35000"/>
              </a:spcBef>
              <a:buFontTx/>
              <a:buNone/>
            </a:pPr>
            <a:r>
              <a:rPr lang="zh-CN" altLang="en-US" sz="3000" b="1" smtClean="0">
                <a:solidFill>
                  <a:srgbClr val="180A00"/>
                </a:solidFill>
                <a:latin typeface="楷体_GB2312" pitchFamily="49" charset="-122"/>
                <a:ea typeface="楷体_GB2312" pitchFamily="49" charset="-122"/>
              </a:rPr>
              <a:t>     </a:t>
            </a:r>
            <a:endParaRPr lang="en-US" altLang="zh-CN" sz="3000" b="1" smtClean="0">
              <a:solidFill>
                <a:srgbClr val="180A00"/>
              </a:solidFill>
              <a:latin typeface="楷体_GB2312" pitchFamily="49" charset="-122"/>
              <a:ea typeface="楷体_GB2312" pitchFamily="49" charset="-122"/>
            </a:endParaRPr>
          </a:p>
          <a:p>
            <a:pPr eaLnBrk="1" hangingPunct="1">
              <a:lnSpc>
                <a:spcPct val="95000"/>
              </a:lnSpc>
              <a:spcBef>
                <a:spcPct val="35000"/>
              </a:spcBef>
              <a:buFontTx/>
              <a:buNone/>
            </a:pPr>
            <a:r>
              <a:rPr lang="en-US" altLang="zh-CN" sz="3000" b="1" smtClean="0">
                <a:solidFill>
                  <a:srgbClr val="180A00"/>
                </a:solidFill>
                <a:latin typeface="楷体_GB2312" pitchFamily="49" charset="-122"/>
                <a:ea typeface="楷体_GB2312" pitchFamily="49" charset="-122"/>
              </a:rPr>
              <a:t>    </a:t>
            </a:r>
            <a:r>
              <a:rPr lang="zh-CN" altLang="en-US" sz="3000" b="1" smtClean="0">
                <a:solidFill>
                  <a:srgbClr val="180A00"/>
                </a:solidFill>
                <a:latin typeface="楷体_GB2312" pitchFamily="49" charset="-122"/>
                <a:ea typeface="楷体_GB2312" pitchFamily="49" charset="-122"/>
              </a:rPr>
              <a:t>结构化系统分析的图表工具主要由</a:t>
            </a:r>
            <a:r>
              <a:rPr lang="zh-CN" altLang="en-US" sz="3000" b="1" smtClean="0">
                <a:solidFill>
                  <a:schemeClr val="hlink"/>
                </a:solidFill>
                <a:latin typeface="楷体_GB2312" pitchFamily="49" charset="-122"/>
                <a:ea typeface="楷体_GB2312" pitchFamily="49" charset="-122"/>
              </a:rPr>
              <a:t>数据流程图</a:t>
            </a:r>
            <a:r>
              <a:rPr lang="zh-CN" altLang="en-US" sz="3000" b="1" smtClean="0">
                <a:solidFill>
                  <a:srgbClr val="180A00"/>
                </a:solidFill>
                <a:latin typeface="楷体_GB2312" pitchFamily="49" charset="-122"/>
                <a:ea typeface="楷体_GB2312" pitchFamily="49" charset="-122"/>
              </a:rPr>
              <a:t>、</a:t>
            </a:r>
            <a:r>
              <a:rPr lang="zh-CN" altLang="en-US" sz="3000" b="1" smtClean="0">
                <a:solidFill>
                  <a:schemeClr val="hlink"/>
                </a:solidFill>
                <a:latin typeface="楷体_GB2312" pitchFamily="49" charset="-122"/>
                <a:ea typeface="楷体_GB2312" pitchFamily="49" charset="-122"/>
              </a:rPr>
              <a:t>数据字典</a:t>
            </a:r>
            <a:r>
              <a:rPr lang="zh-CN" altLang="en-US" sz="3000" b="1" smtClean="0">
                <a:solidFill>
                  <a:srgbClr val="180A00"/>
                </a:solidFill>
                <a:latin typeface="楷体_GB2312" pitchFamily="49" charset="-122"/>
                <a:ea typeface="楷体_GB2312" pitchFamily="49" charset="-122"/>
              </a:rPr>
              <a:t>和</a:t>
            </a:r>
            <a:r>
              <a:rPr lang="zh-CN" altLang="en-US" sz="3000" b="1" smtClean="0">
                <a:solidFill>
                  <a:schemeClr val="hlink"/>
                </a:solidFill>
                <a:latin typeface="楷体_GB2312" pitchFamily="49" charset="-122"/>
                <a:ea typeface="楷体_GB2312" pitchFamily="49" charset="-122"/>
              </a:rPr>
              <a:t>数据处理说明</a:t>
            </a:r>
            <a:r>
              <a:rPr lang="zh-CN" altLang="en-US" sz="3000" b="1" smtClean="0">
                <a:solidFill>
                  <a:srgbClr val="180A00"/>
                </a:solidFill>
                <a:latin typeface="楷体_GB2312" pitchFamily="49" charset="-122"/>
                <a:ea typeface="楷体_GB2312" pitchFamily="49" charset="-122"/>
              </a:rPr>
              <a:t>组成。</a:t>
            </a:r>
          </a:p>
          <a:p>
            <a:pPr eaLnBrk="1" hangingPunct="1">
              <a:lnSpc>
                <a:spcPct val="105000"/>
              </a:lnSpc>
              <a:spcBef>
                <a:spcPct val="50000"/>
              </a:spcBef>
              <a:buFontTx/>
              <a:buNone/>
            </a:pPr>
            <a:r>
              <a:rPr lang="zh-CN" altLang="en-US" b="1" smtClean="0">
                <a:solidFill>
                  <a:srgbClr val="000099"/>
                </a:solidFill>
                <a:latin typeface="楷体_GB2312" pitchFamily="49" charset="-122"/>
                <a:ea typeface="楷体_GB2312" pitchFamily="49" charset="-122"/>
              </a:rPr>
              <a:t>     </a:t>
            </a:r>
          </a:p>
        </p:txBody>
      </p:sp>
      <p:sp>
        <p:nvSpPr>
          <p:cNvPr id="55299"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Times New Roman" panose="02020603050405020304" pitchFamily="18" charset="0"/>
                <a:sym typeface="Wingdings 3" panose="05040102010807070707" pitchFamily="18" charset="2"/>
              </a:rPr>
              <a:t></a:t>
            </a:r>
          </a:p>
        </p:txBody>
      </p:sp>
      <p:grpSp>
        <p:nvGrpSpPr>
          <p:cNvPr id="55300" name="Group 5"/>
          <p:cNvGrpSpPr>
            <a:grpSpLocks/>
          </p:cNvGrpSpPr>
          <p:nvPr/>
        </p:nvGrpSpPr>
        <p:grpSpPr bwMode="auto">
          <a:xfrm>
            <a:off x="900113" y="3068638"/>
            <a:ext cx="7848600" cy="1873250"/>
            <a:chOff x="720" y="1950"/>
            <a:chExt cx="1440" cy="1680"/>
          </a:xfrm>
        </p:grpSpPr>
        <p:sp>
          <p:nvSpPr>
            <p:cNvPr id="55303" name="AutoShape 6"/>
            <p:cNvSpPr>
              <a:spLocks noChangeArrowheads="1"/>
            </p:cNvSpPr>
            <p:nvPr/>
          </p:nvSpPr>
          <p:spPr bwMode="auto">
            <a:xfrm>
              <a:off x="720" y="1950"/>
              <a:ext cx="1440" cy="1680"/>
            </a:xfrm>
            <a:prstGeom prst="roundRect">
              <a:avLst>
                <a:gd name="adj" fmla="val 16667"/>
              </a:avLst>
            </a:prstGeom>
            <a:gradFill rotWithShape="1">
              <a:gsLst>
                <a:gs pos="0">
                  <a:srgbClr val="99CCFF"/>
                </a:gs>
                <a:gs pos="100000">
                  <a:srgbClr val="E3F1FF"/>
                </a:gs>
              </a:gsLst>
              <a:lin ang="5400000" scaled="1"/>
            </a:gradFill>
            <a:ln w="38100">
              <a:solidFill>
                <a:srgbClr val="3366FF"/>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endParaRPr lang="zh-CN" altLang="zh-CN" sz="1800">
                <a:latin typeface="Verdana" pitchFamily="34" charset="0"/>
              </a:endParaRPr>
            </a:p>
          </p:txBody>
        </p:sp>
        <p:sp>
          <p:nvSpPr>
            <p:cNvPr id="55304" name="Text Box 7"/>
            <p:cNvSpPr txBox="1">
              <a:spLocks noChangeArrowheads="1"/>
            </p:cNvSpPr>
            <p:nvPr/>
          </p:nvSpPr>
          <p:spPr bwMode="auto">
            <a:xfrm>
              <a:off x="780" y="2075"/>
              <a:ext cx="1284" cy="13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en-US" altLang="zh-CN" b="1">
                  <a:solidFill>
                    <a:srgbClr val="180A00"/>
                  </a:solidFill>
                </a:rPr>
                <a:t>     </a:t>
              </a:r>
              <a:r>
                <a:rPr lang="zh-CN" altLang="en-US" b="1">
                  <a:solidFill>
                    <a:srgbClr val="180A00"/>
                  </a:solidFill>
                </a:rPr>
                <a:t>用系统的思想，系统工程的方法，按用户至上的原则，结构化、模块化，自顶向下地对信息系统进行分析，并用结构化分析的图表作为系统逻辑模型描述的主要手段。</a:t>
              </a:r>
            </a:p>
          </p:txBody>
        </p:sp>
      </p:grpSp>
      <p:sp>
        <p:nvSpPr>
          <p:cNvPr id="11" name="Rectangle 4"/>
          <p:cNvSpPr txBox="1">
            <a:spLocks noRot="1" noChangeArrowheads="1"/>
          </p:cNvSpPr>
          <p:nvPr/>
        </p:nvSpPr>
        <p:spPr bwMode="auto">
          <a:xfrm>
            <a:off x="971550" y="1052513"/>
            <a:ext cx="4859338" cy="476250"/>
          </a:xfrm>
          <a:prstGeom prst="rect">
            <a:avLst/>
          </a:prstGeom>
          <a:noFill/>
          <a:ln w="9525">
            <a:noFill/>
            <a:miter lim="800000"/>
            <a:headEnd/>
            <a:tailEnd/>
          </a:ln>
        </p:spPr>
        <p:txBody>
          <a:bodyPr anchor="ctr"/>
          <a:lstStyle/>
          <a:p>
            <a:pPr>
              <a:lnSpc>
                <a:spcPct val="120000"/>
              </a:lnSpc>
              <a:defRPr/>
            </a:pPr>
            <a:r>
              <a:rPr lang="en-US" altLang="zh-CN" sz="2800" b="1" kern="0" dirty="0">
                <a:solidFill>
                  <a:srgbClr val="00B050"/>
                </a:solidFill>
                <a:latin typeface="宋体" pitchFamily="2" charset="-122"/>
                <a:ea typeface="+mj-ea"/>
                <a:cs typeface="+mj-cs"/>
              </a:rPr>
              <a:t>9.3.2  </a:t>
            </a:r>
            <a:r>
              <a:rPr lang="zh-CN" altLang="en-US" sz="2800" b="1" kern="0" dirty="0">
                <a:solidFill>
                  <a:srgbClr val="00B050"/>
                </a:solidFill>
                <a:latin typeface="宋体" pitchFamily="2" charset="-122"/>
                <a:ea typeface="+mj-ea"/>
                <a:cs typeface="+mj-cs"/>
              </a:rPr>
              <a:t>系统分析的方法</a:t>
            </a:r>
          </a:p>
        </p:txBody>
      </p:sp>
    </p:spTree>
    <p:extLst>
      <p:ext uri="{BB962C8B-B14F-4D97-AF65-F5344CB8AC3E}">
        <p14:creationId xmlns="" xmlns:p14="http://schemas.microsoft.com/office/powerpoint/2010/main" val="1832200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idx="1"/>
          </p:nvPr>
        </p:nvSpPr>
        <p:spPr>
          <a:xfrm>
            <a:off x="395288" y="1557338"/>
            <a:ext cx="8640762" cy="4967287"/>
          </a:xfrm>
        </p:spPr>
        <p:txBody>
          <a:bodyPr/>
          <a:lstStyle/>
          <a:p>
            <a:pPr eaLnBrk="1" hangingPunct="1">
              <a:lnSpc>
                <a:spcPct val="95000"/>
              </a:lnSpc>
              <a:spcBef>
                <a:spcPct val="35000"/>
              </a:spcBef>
              <a:buFontTx/>
              <a:buNone/>
            </a:pPr>
            <a:r>
              <a:rPr lang="en-US" altLang="zh-CN" b="1" dirty="0" smtClean="0">
                <a:latin typeface="楷体_GB2312" pitchFamily="49" charset="-122"/>
                <a:ea typeface="楷体_GB2312" pitchFamily="49" charset="-122"/>
              </a:rPr>
              <a:t>2. </a:t>
            </a:r>
            <a:r>
              <a:rPr lang="zh-CN" altLang="en-US" b="1" dirty="0" smtClean="0">
                <a:latin typeface="楷体_GB2312" pitchFamily="49" charset="-122"/>
                <a:ea typeface="楷体_GB2312" pitchFamily="49" charset="-122"/>
              </a:rPr>
              <a:t>结构化系统分析的一般过程</a:t>
            </a:r>
          </a:p>
          <a:p>
            <a:pPr eaLnBrk="1" hangingPunct="1">
              <a:lnSpc>
                <a:spcPct val="95000"/>
              </a:lnSpc>
              <a:spcBef>
                <a:spcPct val="35000"/>
              </a:spcBef>
              <a:buFontTx/>
              <a:buNone/>
            </a:pPr>
            <a:r>
              <a:rPr lang="zh-CN" altLang="en-US" b="1" dirty="0" smtClean="0">
                <a:solidFill>
                  <a:srgbClr val="000099"/>
                </a:solidFill>
                <a:latin typeface="楷体_GB2312" pitchFamily="49" charset="-122"/>
                <a:ea typeface="楷体_GB2312" pitchFamily="49" charset="-122"/>
              </a:rPr>
              <a:t>     </a:t>
            </a:r>
            <a:r>
              <a:rPr lang="zh-CN" altLang="en-US" sz="2800" b="1" dirty="0" smtClean="0">
                <a:solidFill>
                  <a:srgbClr val="180A00"/>
                </a:solidFill>
                <a:latin typeface="楷体_GB2312" pitchFamily="49" charset="-122"/>
                <a:ea typeface="楷体_GB2312" pitchFamily="49" charset="-122"/>
              </a:rPr>
              <a:t>结构化分析方法所采用的基本方法是</a:t>
            </a:r>
            <a:r>
              <a:rPr lang="zh-CN" altLang="en-US" sz="2800" b="1" dirty="0" smtClean="0">
                <a:solidFill>
                  <a:srgbClr val="180A00"/>
                </a:solidFill>
                <a:latin typeface="Arial" panose="020B0604020202020204" pitchFamily="34" charset="0"/>
                <a:ea typeface="楷体_GB2312" pitchFamily="49" charset="-122"/>
              </a:rPr>
              <a:t>“</a:t>
            </a:r>
            <a:r>
              <a:rPr lang="zh-CN" altLang="en-US" sz="2800" b="1" dirty="0" smtClean="0">
                <a:solidFill>
                  <a:srgbClr val="180A00"/>
                </a:solidFill>
                <a:latin typeface="楷体_GB2312" pitchFamily="49" charset="-122"/>
                <a:ea typeface="楷体_GB2312" pitchFamily="49" charset="-122"/>
              </a:rPr>
              <a:t>抽象</a:t>
            </a:r>
            <a:r>
              <a:rPr lang="zh-CN" altLang="en-US" sz="2800" b="1" dirty="0" smtClean="0">
                <a:solidFill>
                  <a:srgbClr val="180A00"/>
                </a:solidFill>
                <a:latin typeface="Arial" panose="020B0604020202020204" pitchFamily="34" charset="0"/>
                <a:ea typeface="楷体_GB2312" pitchFamily="49" charset="-122"/>
              </a:rPr>
              <a:t>”</a:t>
            </a:r>
            <a:r>
              <a:rPr lang="zh-CN" altLang="en-US" sz="2800" b="1" dirty="0" smtClean="0">
                <a:solidFill>
                  <a:srgbClr val="180A00"/>
                </a:solidFill>
                <a:latin typeface="楷体_GB2312" pitchFamily="49" charset="-122"/>
                <a:ea typeface="楷体_GB2312" pitchFamily="49" charset="-122"/>
              </a:rPr>
              <a:t>和</a:t>
            </a:r>
            <a:r>
              <a:rPr lang="zh-CN" altLang="en-US" sz="2800" b="1" dirty="0" smtClean="0">
                <a:solidFill>
                  <a:srgbClr val="180A00"/>
                </a:solidFill>
                <a:latin typeface="Arial" panose="020B0604020202020204" pitchFamily="34" charset="0"/>
                <a:ea typeface="楷体_GB2312" pitchFamily="49" charset="-122"/>
              </a:rPr>
              <a:t>“</a:t>
            </a:r>
            <a:r>
              <a:rPr lang="zh-CN" altLang="en-US" sz="2800" b="1" dirty="0" smtClean="0">
                <a:solidFill>
                  <a:srgbClr val="180A00"/>
                </a:solidFill>
                <a:latin typeface="楷体_GB2312" pitchFamily="49" charset="-122"/>
                <a:ea typeface="楷体_GB2312" pitchFamily="49" charset="-122"/>
              </a:rPr>
              <a:t>分解</a:t>
            </a:r>
            <a:r>
              <a:rPr lang="zh-CN" altLang="en-US" sz="2800" b="1" dirty="0" smtClean="0">
                <a:solidFill>
                  <a:srgbClr val="180A00"/>
                </a:solidFill>
                <a:latin typeface="Arial" panose="020B0604020202020204" pitchFamily="34" charset="0"/>
                <a:ea typeface="楷体_GB2312" pitchFamily="49" charset="-122"/>
              </a:rPr>
              <a:t>”</a:t>
            </a:r>
            <a:r>
              <a:rPr lang="zh-CN" altLang="en-US" sz="2800" b="1" dirty="0" smtClean="0">
                <a:solidFill>
                  <a:srgbClr val="180A00"/>
                </a:solidFill>
                <a:latin typeface="楷体_GB2312" pitchFamily="49" charset="-122"/>
                <a:ea typeface="楷体_GB2312" pitchFamily="49" charset="-122"/>
              </a:rPr>
              <a:t>，分析过程体现为</a:t>
            </a:r>
            <a:r>
              <a:rPr lang="zh-CN" altLang="en-US" sz="2800" b="1" dirty="0" smtClean="0">
                <a:solidFill>
                  <a:srgbClr val="180A00"/>
                </a:solidFill>
                <a:latin typeface="Arial" panose="020B0604020202020204" pitchFamily="34" charset="0"/>
                <a:ea typeface="楷体_GB2312" pitchFamily="49" charset="-122"/>
              </a:rPr>
              <a:t>“</a:t>
            </a:r>
            <a:r>
              <a:rPr lang="zh-CN" altLang="en-US" sz="2800" b="1" dirty="0" smtClean="0">
                <a:solidFill>
                  <a:schemeClr val="hlink"/>
                </a:solidFill>
                <a:latin typeface="楷体_GB2312" pitchFamily="49" charset="-122"/>
                <a:ea typeface="楷体_GB2312" pitchFamily="49" charset="-122"/>
              </a:rPr>
              <a:t>自顶向下逐层分解</a:t>
            </a:r>
            <a:r>
              <a:rPr lang="zh-CN" altLang="en-US" sz="2800" b="1" dirty="0" smtClean="0">
                <a:solidFill>
                  <a:srgbClr val="180A00"/>
                </a:solidFill>
                <a:latin typeface="Arial" panose="020B0604020202020204" pitchFamily="34" charset="0"/>
                <a:ea typeface="楷体_GB2312" pitchFamily="49" charset="-122"/>
              </a:rPr>
              <a:t>”</a:t>
            </a:r>
            <a:r>
              <a:rPr lang="zh-CN" altLang="en-US" sz="2800" b="1" dirty="0" smtClean="0">
                <a:solidFill>
                  <a:srgbClr val="180A00"/>
                </a:solidFill>
                <a:latin typeface="楷体_GB2312" pitchFamily="49" charset="-122"/>
                <a:ea typeface="楷体_GB2312" pitchFamily="49" charset="-122"/>
              </a:rPr>
              <a:t>。</a:t>
            </a:r>
          </a:p>
          <a:p>
            <a:pPr eaLnBrk="1" hangingPunct="1">
              <a:lnSpc>
                <a:spcPct val="95000"/>
              </a:lnSpc>
              <a:spcBef>
                <a:spcPct val="35000"/>
              </a:spcBef>
              <a:buFontTx/>
              <a:buNone/>
            </a:pPr>
            <a:endParaRPr lang="zh-CN" altLang="en-US" sz="2800" b="1" dirty="0" smtClean="0">
              <a:solidFill>
                <a:srgbClr val="180A00"/>
              </a:solidFill>
              <a:latin typeface="楷体_GB2312" pitchFamily="49" charset="-122"/>
              <a:ea typeface="楷体_GB2312" pitchFamily="49" charset="-122"/>
            </a:endParaRPr>
          </a:p>
          <a:p>
            <a:pPr eaLnBrk="1" hangingPunct="1">
              <a:lnSpc>
                <a:spcPct val="95000"/>
              </a:lnSpc>
              <a:spcBef>
                <a:spcPct val="35000"/>
              </a:spcBef>
              <a:buFontTx/>
              <a:buNone/>
            </a:pPr>
            <a:endParaRPr lang="zh-CN" altLang="en-US" sz="2800" b="1" dirty="0" smtClean="0">
              <a:solidFill>
                <a:srgbClr val="180A00"/>
              </a:solidFill>
              <a:latin typeface="楷体_GB2312" pitchFamily="49" charset="-122"/>
              <a:ea typeface="楷体_GB2312" pitchFamily="49" charset="-122"/>
            </a:endParaRPr>
          </a:p>
          <a:p>
            <a:pPr eaLnBrk="1" hangingPunct="1">
              <a:lnSpc>
                <a:spcPct val="95000"/>
              </a:lnSpc>
              <a:spcBef>
                <a:spcPct val="35000"/>
              </a:spcBef>
              <a:buFontTx/>
              <a:buNone/>
            </a:pPr>
            <a:r>
              <a:rPr lang="zh-CN" altLang="en-US" sz="2800" b="1" dirty="0" smtClean="0">
                <a:solidFill>
                  <a:srgbClr val="180A00"/>
                </a:solidFill>
                <a:latin typeface="楷体_GB2312" pitchFamily="49" charset="-122"/>
                <a:ea typeface="楷体_GB2312" pitchFamily="49" charset="-122"/>
              </a:rPr>
              <a:t>     </a:t>
            </a:r>
            <a:endParaRPr lang="en-US" altLang="zh-CN" sz="2800" b="1" dirty="0" smtClean="0">
              <a:solidFill>
                <a:srgbClr val="180A00"/>
              </a:solidFill>
              <a:latin typeface="楷体_GB2312" pitchFamily="49" charset="-122"/>
              <a:ea typeface="楷体_GB2312" pitchFamily="49" charset="-122"/>
            </a:endParaRPr>
          </a:p>
          <a:p>
            <a:pPr eaLnBrk="1" hangingPunct="1">
              <a:lnSpc>
                <a:spcPct val="95000"/>
              </a:lnSpc>
              <a:spcBef>
                <a:spcPct val="35000"/>
              </a:spcBef>
              <a:buFontTx/>
              <a:buNone/>
            </a:pPr>
            <a:r>
              <a:rPr lang="zh-CN" altLang="en-US" sz="2400" b="1" dirty="0" smtClean="0">
                <a:solidFill>
                  <a:srgbClr val="180A00"/>
                </a:solidFill>
                <a:latin typeface="楷体_GB2312" pitchFamily="49" charset="-122"/>
                <a:ea typeface="楷体_GB2312" pitchFamily="49" charset="-122"/>
              </a:rPr>
              <a:t>      在分解中要充分体现</a:t>
            </a:r>
            <a:r>
              <a:rPr lang="zh-CN" altLang="en-US" sz="2400" b="1" dirty="0" smtClean="0">
                <a:solidFill>
                  <a:srgbClr val="180A00"/>
                </a:solidFill>
                <a:latin typeface="Arial" panose="020B0604020202020204" pitchFamily="34" charset="0"/>
                <a:ea typeface="楷体_GB2312" pitchFamily="49" charset="-122"/>
              </a:rPr>
              <a:t>“</a:t>
            </a:r>
            <a:r>
              <a:rPr lang="zh-CN" altLang="en-US" sz="2400" b="1" dirty="0" smtClean="0">
                <a:solidFill>
                  <a:srgbClr val="180A00"/>
                </a:solidFill>
                <a:latin typeface="楷体_GB2312" pitchFamily="49" charset="-122"/>
                <a:ea typeface="楷体_GB2312" pitchFamily="49" charset="-122"/>
              </a:rPr>
              <a:t>抽象</a:t>
            </a:r>
            <a:r>
              <a:rPr lang="zh-CN" altLang="en-US" sz="2400" b="1" dirty="0" smtClean="0">
                <a:solidFill>
                  <a:srgbClr val="180A00"/>
                </a:solidFill>
                <a:latin typeface="Arial" panose="020B0604020202020204" pitchFamily="34" charset="0"/>
                <a:ea typeface="楷体_GB2312" pitchFamily="49" charset="-122"/>
              </a:rPr>
              <a:t>”</a:t>
            </a:r>
            <a:r>
              <a:rPr lang="zh-CN" altLang="en-US" sz="2400" b="1" dirty="0" smtClean="0">
                <a:solidFill>
                  <a:srgbClr val="180A00"/>
                </a:solidFill>
                <a:latin typeface="楷体_GB2312" pitchFamily="49" charset="-122"/>
                <a:ea typeface="楷体_GB2312" pitchFamily="49" charset="-122"/>
              </a:rPr>
              <a:t>的原则，逐层分解中的上一层就是下一层的抽象，系统的抽象模型应该按照一定的层次关系组织而成。下层是上层的分解，而上层是下层的抽象。</a:t>
            </a:r>
          </a:p>
          <a:p>
            <a:pPr eaLnBrk="1" hangingPunct="1">
              <a:lnSpc>
                <a:spcPct val="105000"/>
              </a:lnSpc>
              <a:spcBef>
                <a:spcPct val="50000"/>
              </a:spcBef>
              <a:buFontTx/>
              <a:buNone/>
            </a:pPr>
            <a:r>
              <a:rPr lang="zh-CN" altLang="en-US" sz="2800" b="1" dirty="0" smtClean="0">
                <a:solidFill>
                  <a:srgbClr val="000099"/>
                </a:solidFill>
                <a:latin typeface="楷体_GB2312" pitchFamily="49" charset="-122"/>
                <a:ea typeface="楷体_GB2312" pitchFamily="49" charset="-122"/>
              </a:rPr>
              <a:t>     </a:t>
            </a:r>
          </a:p>
        </p:txBody>
      </p:sp>
      <p:sp>
        <p:nvSpPr>
          <p:cNvPr id="56323" name="Rectangle 3"/>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Arial" panose="020B0604020202020204" pitchFamily="34" charset="0"/>
                <a:sym typeface="Wingdings 3" panose="05040102010807070707" pitchFamily="18" charset="2"/>
                <a:hlinkClick r:id="rId2" action="ppaction://hlinksldjump"/>
              </a:rPr>
              <a:t></a:t>
            </a:r>
            <a:endParaRPr lang="en-US" altLang="zh-CN" sz="2800">
              <a:solidFill>
                <a:srgbClr val="FF3300"/>
              </a:solidFill>
              <a:latin typeface="Times New Roman" panose="02020603050405020304" pitchFamily="18" charset="0"/>
              <a:sym typeface="Wingdings 3" panose="05040102010807070707" pitchFamily="18" charset="2"/>
            </a:endParaRPr>
          </a:p>
        </p:txBody>
      </p:sp>
      <p:grpSp>
        <p:nvGrpSpPr>
          <p:cNvPr id="56324" name="组合 7"/>
          <p:cNvGrpSpPr>
            <a:grpSpLocks/>
          </p:cNvGrpSpPr>
          <p:nvPr/>
        </p:nvGrpSpPr>
        <p:grpSpPr bwMode="auto">
          <a:xfrm>
            <a:off x="1116013" y="3494099"/>
            <a:ext cx="7510462" cy="1577975"/>
            <a:chOff x="252286" y="1689787"/>
            <a:chExt cx="4086208" cy="1271834"/>
          </a:xfrm>
        </p:grpSpPr>
        <p:sp>
          <p:nvSpPr>
            <p:cNvPr id="49" name="圆角矩形 48"/>
            <p:cNvSpPr/>
            <p:nvPr/>
          </p:nvSpPr>
          <p:spPr>
            <a:xfrm>
              <a:off x="252286" y="1689787"/>
              <a:ext cx="4086208" cy="1041522"/>
            </a:xfrm>
            <a:prstGeom prst="roundRect">
              <a:avLst>
                <a:gd name="adj" fmla="val 9046"/>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US" altLang="zh-CN" b="1" dirty="0">
                  <a:solidFill>
                    <a:srgbClr val="030873"/>
                  </a:solidFill>
                </a:rPr>
                <a:t>     </a:t>
              </a:r>
              <a:r>
                <a:rPr lang="en-US" altLang="zh-CN" b="1" dirty="0">
                  <a:solidFill>
                    <a:srgbClr val="030873"/>
                  </a:solidFill>
                  <a:latin typeface="Arial"/>
                </a:rPr>
                <a:t>“</a:t>
              </a:r>
              <a:r>
                <a:rPr lang="zh-CN" altLang="en-US" b="1" dirty="0">
                  <a:solidFill>
                    <a:srgbClr val="030873"/>
                  </a:solidFill>
                </a:rPr>
                <a:t>分解</a:t>
              </a:r>
              <a:r>
                <a:rPr lang="zh-CN" altLang="en-US" b="1" dirty="0">
                  <a:solidFill>
                    <a:srgbClr val="030873"/>
                  </a:solidFill>
                  <a:latin typeface="Arial"/>
                </a:rPr>
                <a:t>”</a:t>
              </a:r>
              <a:r>
                <a:rPr lang="zh-CN" altLang="en-US" b="1" dirty="0">
                  <a:solidFill>
                    <a:srgbClr val="030873"/>
                  </a:solidFill>
                </a:rPr>
                <a:t>就是把一个复杂的问题</a:t>
              </a:r>
              <a:r>
                <a:rPr lang="zh-CN" altLang="en-US" b="1" dirty="0">
                  <a:solidFill>
                    <a:srgbClr val="030873"/>
                  </a:solidFill>
                  <a:latin typeface="Arial"/>
                </a:rPr>
                <a:t>“</a:t>
              </a:r>
              <a:r>
                <a:rPr lang="zh-CN" altLang="en-US" b="1" dirty="0">
                  <a:solidFill>
                    <a:srgbClr val="030873"/>
                  </a:solidFill>
                </a:rPr>
                <a:t>化整为零，各个击破</a:t>
              </a:r>
              <a:r>
                <a:rPr lang="zh-CN" altLang="en-US" b="1" dirty="0">
                  <a:solidFill>
                    <a:srgbClr val="030873"/>
                  </a:solidFill>
                  <a:latin typeface="Arial"/>
                </a:rPr>
                <a:t>”</a:t>
              </a:r>
              <a:r>
                <a:rPr lang="zh-CN" altLang="en-US" b="1" dirty="0">
                  <a:solidFill>
                    <a:srgbClr val="030873"/>
                  </a:solidFill>
                </a:rPr>
                <a:t>，即把一个复杂庞大的系统分解成为容易理解、容易实现的子系统、小系统。</a:t>
              </a:r>
            </a:p>
          </p:txBody>
        </p:sp>
        <p:grpSp>
          <p:nvGrpSpPr>
            <p:cNvPr id="56328" name="对角圆角矩形 53"/>
            <p:cNvGrpSpPr>
              <a:grpSpLocks/>
            </p:cNvGrpSpPr>
            <p:nvPr/>
          </p:nvGrpSpPr>
          <p:grpSpPr bwMode="auto">
            <a:xfrm>
              <a:off x="3592819" y="2210400"/>
              <a:ext cx="745675" cy="751221"/>
              <a:chOff x="5176959" y="4098681"/>
              <a:chExt cx="539972" cy="976590"/>
            </a:xfrm>
          </p:grpSpPr>
          <p:pic>
            <p:nvPicPr>
              <p:cNvPr id="56329" name="对角圆角矩形 53"/>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176959" y="4333631"/>
                <a:ext cx="539972" cy="741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330" name="Text Box 16"/>
              <p:cNvSpPr txBox="1">
                <a:spLocks noChangeArrowheads="1"/>
              </p:cNvSpPr>
              <p:nvPr/>
            </p:nvSpPr>
            <p:spPr bwMode="auto">
              <a:xfrm>
                <a:off x="5201408" y="4098681"/>
                <a:ext cx="515516" cy="971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zh-CN" sz="1800">
                  <a:solidFill>
                    <a:srgbClr val="FFFFFF"/>
                  </a:solidFill>
                  <a:latin typeface="Constantia" panose="02030602050306030303" pitchFamily="18" charset="0"/>
                  <a:ea typeface="微软雅黑" panose="020B0503020204020204" pitchFamily="34" charset="-122"/>
                </a:endParaRPr>
              </a:p>
            </p:txBody>
          </p:sp>
        </p:grpSp>
      </p:grpSp>
      <p:sp>
        <p:nvSpPr>
          <p:cNvPr id="12" name="Rectangle 4"/>
          <p:cNvSpPr txBox="1">
            <a:spLocks noRot="1" noChangeArrowheads="1"/>
          </p:cNvSpPr>
          <p:nvPr/>
        </p:nvSpPr>
        <p:spPr bwMode="auto">
          <a:xfrm>
            <a:off x="971550" y="1052513"/>
            <a:ext cx="4859338" cy="476250"/>
          </a:xfrm>
          <a:prstGeom prst="rect">
            <a:avLst/>
          </a:prstGeom>
          <a:noFill/>
          <a:ln w="9525">
            <a:noFill/>
            <a:miter lim="800000"/>
            <a:headEnd/>
            <a:tailEnd/>
          </a:ln>
        </p:spPr>
        <p:txBody>
          <a:bodyPr anchor="ctr"/>
          <a:lstStyle/>
          <a:p>
            <a:pPr>
              <a:lnSpc>
                <a:spcPct val="120000"/>
              </a:lnSpc>
              <a:defRPr/>
            </a:pPr>
            <a:r>
              <a:rPr lang="en-US" altLang="zh-CN" sz="2800" b="1" kern="0" dirty="0">
                <a:solidFill>
                  <a:srgbClr val="00B050"/>
                </a:solidFill>
                <a:latin typeface="宋体" pitchFamily="2" charset="-122"/>
                <a:ea typeface="+mj-ea"/>
                <a:cs typeface="+mj-cs"/>
              </a:rPr>
              <a:t>9.3.2  </a:t>
            </a:r>
            <a:r>
              <a:rPr lang="zh-CN" altLang="en-US" sz="2800" b="1" kern="0" dirty="0">
                <a:solidFill>
                  <a:srgbClr val="00B050"/>
                </a:solidFill>
                <a:latin typeface="宋体" pitchFamily="2" charset="-122"/>
                <a:ea typeface="+mj-ea"/>
                <a:cs typeface="+mj-cs"/>
              </a:rPr>
              <a:t>系统分析的方法</a:t>
            </a:r>
          </a:p>
        </p:txBody>
      </p:sp>
    </p:spTree>
    <p:extLst>
      <p:ext uri="{BB962C8B-B14F-4D97-AF65-F5344CB8AC3E}">
        <p14:creationId xmlns="" xmlns:p14="http://schemas.microsoft.com/office/powerpoint/2010/main" val="29547920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331913" y="981075"/>
            <a:ext cx="6227762" cy="638175"/>
          </a:xfrm>
        </p:spPr>
        <p:txBody>
          <a:bodyPr/>
          <a:lstStyle/>
          <a:p>
            <a:pPr eaLnBrk="1" hangingPunct="1"/>
            <a:r>
              <a:rPr lang="en-US" altLang="zh-CN" sz="3200" b="1" smtClean="0"/>
              <a:t>9.3.3 </a:t>
            </a:r>
            <a:r>
              <a:rPr lang="zh-CN" altLang="en-US" sz="3200" b="1" smtClean="0">
                <a:solidFill>
                  <a:srgbClr val="000099"/>
                </a:solidFill>
                <a:latin typeface="楷体_GB2312" pitchFamily="49" charset="-122"/>
                <a:ea typeface="楷体_GB2312" pitchFamily="49" charset="-122"/>
              </a:rPr>
              <a:t>系统分析的主要工具</a:t>
            </a:r>
          </a:p>
        </p:txBody>
      </p:sp>
      <p:sp>
        <p:nvSpPr>
          <p:cNvPr id="57347" name="Rectangle 3"/>
          <p:cNvSpPr>
            <a:spLocks noGrp="1" noChangeArrowheads="1"/>
          </p:cNvSpPr>
          <p:nvPr>
            <p:ph idx="1"/>
          </p:nvPr>
        </p:nvSpPr>
        <p:spPr>
          <a:xfrm>
            <a:off x="827088" y="2663825"/>
            <a:ext cx="6553200" cy="2817813"/>
          </a:xfrm>
        </p:spPr>
        <p:txBody>
          <a:bodyPr/>
          <a:lstStyle/>
          <a:p>
            <a:pPr eaLnBrk="1" hangingPunct="1">
              <a:buFontTx/>
              <a:buNone/>
            </a:pPr>
            <a:endParaRPr lang="en-US" altLang="zh-CN" sz="3600" b="1" smtClean="0">
              <a:latin typeface="楷体_GB2312" pitchFamily="49" charset="-122"/>
              <a:ea typeface="楷体_GB2312" pitchFamily="49" charset="-122"/>
            </a:endParaRPr>
          </a:p>
          <a:p>
            <a:pPr eaLnBrk="1" hangingPunct="1">
              <a:buFontTx/>
              <a:buNone/>
            </a:pPr>
            <a:endParaRPr lang="en-US" altLang="zh-CN" sz="3600" b="1" smtClean="0">
              <a:latin typeface="楷体_GB2312" pitchFamily="49" charset="-122"/>
              <a:ea typeface="楷体_GB2312" pitchFamily="49" charset="-122"/>
            </a:endParaRPr>
          </a:p>
        </p:txBody>
      </p:sp>
      <p:sp>
        <p:nvSpPr>
          <p:cNvPr id="57348"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Arial" panose="020B0604020202020204" pitchFamily="34" charset="0"/>
                <a:sym typeface="Wingdings 3" panose="05040102010807070707" pitchFamily="18" charset="2"/>
                <a:hlinkClick r:id="rId2" action="ppaction://hlinksldjump"/>
              </a:rPr>
              <a:t></a:t>
            </a:r>
            <a:endParaRPr lang="en-US" altLang="zh-CN" sz="2800">
              <a:solidFill>
                <a:srgbClr val="FF3300"/>
              </a:solidFill>
              <a:latin typeface="Times New Roman" panose="02020603050405020304" pitchFamily="18" charset="0"/>
              <a:sym typeface="Wingdings 3" panose="05040102010807070707" pitchFamily="18" charset="2"/>
            </a:endParaRPr>
          </a:p>
        </p:txBody>
      </p:sp>
      <p:grpSp>
        <p:nvGrpSpPr>
          <p:cNvPr id="57349" name="Group 5"/>
          <p:cNvGrpSpPr>
            <a:grpSpLocks/>
          </p:cNvGrpSpPr>
          <p:nvPr/>
        </p:nvGrpSpPr>
        <p:grpSpPr bwMode="auto">
          <a:xfrm>
            <a:off x="2051050" y="2133600"/>
            <a:ext cx="5373688" cy="522288"/>
            <a:chOff x="1219" y="759"/>
            <a:chExt cx="3385" cy="329"/>
          </a:xfrm>
        </p:grpSpPr>
        <p:grpSp>
          <p:nvGrpSpPr>
            <p:cNvPr id="57366" name="Group 6"/>
            <p:cNvGrpSpPr>
              <a:grpSpLocks/>
            </p:cNvGrpSpPr>
            <p:nvPr/>
          </p:nvGrpSpPr>
          <p:grpSpPr bwMode="auto">
            <a:xfrm>
              <a:off x="1219" y="759"/>
              <a:ext cx="3385" cy="318"/>
              <a:chOff x="1701" y="1620"/>
              <a:chExt cx="3385" cy="318"/>
            </a:xfrm>
          </p:grpSpPr>
          <p:sp>
            <p:nvSpPr>
              <p:cNvPr id="57368" name="AutoShape 7"/>
              <p:cNvSpPr>
                <a:spLocks noChangeArrowheads="1"/>
              </p:cNvSpPr>
              <p:nvPr/>
            </p:nvSpPr>
            <p:spPr bwMode="auto">
              <a:xfrm>
                <a:off x="1701" y="1620"/>
                <a:ext cx="3385" cy="318"/>
              </a:xfrm>
              <a:prstGeom prst="roundRect">
                <a:avLst>
                  <a:gd name="adj" fmla="val 5838"/>
                </a:avLst>
              </a:prstGeom>
              <a:gradFill rotWithShape="1">
                <a:gsLst>
                  <a:gs pos="0">
                    <a:srgbClr val="1C1C1C"/>
                  </a:gs>
                  <a:gs pos="100000">
                    <a:schemeClr val="bg1"/>
                  </a:gs>
                </a:gsLst>
                <a:lin ang="0" scaled="1"/>
              </a:gradFill>
              <a:ln>
                <a:noFill/>
              </a:ln>
              <a:effectLst>
                <a:prstShdw prst="shdw17" dist="17961" dir="13500000">
                  <a:srgbClr val="111111"/>
                </a:prstShdw>
              </a:effectLst>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57369" name="AutoShape 8"/>
              <p:cNvSpPr>
                <a:spLocks noChangeArrowheads="1"/>
              </p:cNvSpPr>
              <p:nvPr/>
            </p:nvSpPr>
            <p:spPr bwMode="auto">
              <a:xfrm>
                <a:off x="1721" y="1640"/>
                <a:ext cx="3336" cy="270"/>
              </a:xfrm>
              <a:prstGeom prst="roundRect">
                <a:avLst>
                  <a:gd name="adj" fmla="val 5838"/>
                </a:avLst>
              </a:prstGeom>
              <a:gradFill rotWithShape="1">
                <a:gsLst>
                  <a:gs pos="0">
                    <a:srgbClr val="C0C0C0"/>
                  </a:gs>
                  <a:gs pos="100000">
                    <a:schemeClr val="bg1"/>
                  </a:gs>
                </a:gsLst>
                <a:lin ang="0" scaled="1"/>
              </a:gradFill>
              <a:ln w="9525">
                <a:solidFill>
                  <a:schemeClr val="bg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grpSp>
        <p:sp>
          <p:nvSpPr>
            <p:cNvPr id="57367" name="Text Box 9"/>
            <p:cNvSpPr txBox="1">
              <a:spLocks noChangeArrowheads="1"/>
            </p:cNvSpPr>
            <p:nvPr/>
          </p:nvSpPr>
          <p:spPr bwMode="auto">
            <a:xfrm>
              <a:off x="1429" y="800"/>
              <a:ext cx="303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20000"/>
                </a:spcBef>
              </a:pPr>
              <a:r>
                <a:rPr lang="en-US" altLang="zh-CN" b="1">
                  <a:hlinkClick r:id="rId3" action="ppaction://hlinksldjump"/>
                </a:rPr>
                <a:t>1.</a:t>
              </a:r>
              <a:r>
                <a:rPr lang="zh-CN" altLang="en-US" b="1">
                  <a:hlinkClick r:id="rId3" action="ppaction://hlinksldjump"/>
                </a:rPr>
                <a:t>组织结构图、功能结构图</a:t>
              </a:r>
              <a:endParaRPr lang="zh-CN" altLang="en-US" b="1"/>
            </a:p>
          </p:txBody>
        </p:sp>
      </p:grpSp>
      <p:grpSp>
        <p:nvGrpSpPr>
          <p:cNvPr id="57350" name="Group 10"/>
          <p:cNvGrpSpPr>
            <a:grpSpLocks/>
          </p:cNvGrpSpPr>
          <p:nvPr/>
        </p:nvGrpSpPr>
        <p:grpSpPr bwMode="auto">
          <a:xfrm>
            <a:off x="2051050" y="3068638"/>
            <a:ext cx="5373688" cy="522287"/>
            <a:chOff x="1219" y="759"/>
            <a:chExt cx="3385" cy="329"/>
          </a:xfrm>
        </p:grpSpPr>
        <p:grpSp>
          <p:nvGrpSpPr>
            <p:cNvPr id="57362" name="Group 11"/>
            <p:cNvGrpSpPr>
              <a:grpSpLocks/>
            </p:cNvGrpSpPr>
            <p:nvPr/>
          </p:nvGrpSpPr>
          <p:grpSpPr bwMode="auto">
            <a:xfrm>
              <a:off x="1219" y="759"/>
              <a:ext cx="3385" cy="318"/>
              <a:chOff x="1701" y="1620"/>
              <a:chExt cx="3385" cy="318"/>
            </a:xfrm>
          </p:grpSpPr>
          <p:sp>
            <p:nvSpPr>
              <p:cNvPr id="57364" name="AutoShape 12"/>
              <p:cNvSpPr>
                <a:spLocks noChangeArrowheads="1"/>
              </p:cNvSpPr>
              <p:nvPr/>
            </p:nvSpPr>
            <p:spPr bwMode="auto">
              <a:xfrm>
                <a:off x="1701" y="1620"/>
                <a:ext cx="3385" cy="318"/>
              </a:xfrm>
              <a:prstGeom prst="roundRect">
                <a:avLst>
                  <a:gd name="adj" fmla="val 5838"/>
                </a:avLst>
              </a:prstGeom>
              <a:gradFill rotWithShape="1">
                <a:gsLst>
                  <a:gs pos="0">
                    <a:srgbClr val="1C1C1C"/>
                  </a:gs>
                  <a:gs pos="100000">
                    <a:schemeClr val="bg1"/>
                  </a:gs>
                </a:gsLst>
                <a:lin ang="0" scaled="1"/>
              </a:gradFill>
              <a:ln>
                <a:noFill/>
              </a:ln>
              <a:effectLst>
                <a:prstShdw prst="shdw17" dist="17961" dir="13500000">
                  <a:srgbClr val="111111"/>
                </a:prstShdw>
              </a:effectLst>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57365" name="AutoShape 13"/>
              <p:cNvSpPr>
                <a:spLocks noChangeArrowheads="1"/>
              </p:cNvSpPr>
              <p:nvPr/>
            </p:nvSpPr>
            <p:spPr bwMode="auto">
              <a:xfrm>
                <a:off x="1721" y="1640"/>
                <a:ext cx="3336" cy="270"/>
              </a:xfrm>
              <a:prstGeom prst="roundRect">
                <a:avLst>
                  <a:gd name="adj" fmla="val 5838"/>
                </a:avLst>
              </a:prstGeom>
              <a:gradFill rotWithShape="1">
                <a:gsLst>
                  <a:gs pos="0">
                    <a:srgbClr val="C0C0C0"/>
                  </a:gs>
                  <a:gs pos="100000">
                    <a:schemeClr val="bg1"/>
                  </a:gs>
                </a:gsLst>
                <a:lin ang="0" scaled="1"/>
              </a:gradFill>
              <a:ln w="9525">
                <a:solidFill>
                  <a:schemeClr val="bg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grpSp>
        <p:sp>
          <p:nvSpPr>
            <p:cNvPr id="57363" name="Text Box 14"/>
            <p:cNvSpPr txBox="1">
              <a:spLocks noChangeArrowheads="1"/>
            </p:cNvSpPr>
            <p:nvPr/>
          </p:nvSpPr>
          <p:spPr bwMode="auto">
            <a:xfrm>
              <a:off x="1429" y="800"/>
              <a:ext cx="303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20000"/>
                </a:spcBef>
              </a:pPr>
              <a:r>
                <a:rPr lang="en-US" altLang="zh-CN" b="1">
                  <a:hlinkClick r:id="rId4" action="ppaction://hlinksldjump"/>
                </a:rPr>
                <a:t>2.</a:t>
              </a:r>
              <a:r>
                <a:rPr lang="zh-CN" altLang="en-US" b="1">
                  <a:hlinkClick r:id="rId4" action="ppaction://hlinksldjump"/>
                </a:rPr>
                <a:t>业务流程的描述工具</a:t>
              </a:r>
              <a:endParaRPr lang="zh-CN" altLang="en-US" b="1"/>
            </a:p>
          </p:txBody>
        </p:sp>
      </p:grpSp>
      <p:grpSp>
        <p:nvGrpSpPr>
          <p:cNvPr id="57351" name="Group 15"/>
          <p:cNvGrpSpPr>
            <a:grpSpLocks/>
          </p:cNvGrpSpPr>
          <p:nvPr/>
        </p:nvGrpSpPr>
        <p:grpSpPr bwMode="auto">
          <a:xfrm>
            <a:off x="2051050" y="4005263"/>
            <a:ext cx="5373688" cy="522287"/>
            <a:chOff x="1219" y="759"/>
            <a:chExt cx="3385" cy="329"/>
          </a:xfrm>
        </p:grpSpPr>
        <p:grpSp>
          <p:nvGrpSpPr>
            <p:cNvPr id="57358" name="Group 16"/>
            <p:cNvGrpSpPr>
              <a:grpSpLocks/>
            </p:cNvGrpSpPr>
            <p:nvPr/>
          </p:nvGrpSpPr>
          <p:grpSpPr bwMode="auto">
            <a:xfrm>
              <a:off x="1219" y="759"/>
              <a:ext cx="3385" cy="318"/>
              <a:chOff x="1701" y="1620"/>
              <a:chExt cx="3385" cy="318"/>
            </a:xfrm>
          </p:grpSpPr>
          <p:sp>
            <p:nvSpPr>
              <p:cNvPr id="57360" name="AutoShape 17"/>
              <p:cNvSpPr>
                <a:spLocks noChangeArrowheads="1"/>
              </p:cNvSpPr>
              <p:nvPr/>
            </p:nvSpPr>
            <p:spPr bwMode="auto">
              <a:xfrm>
                <a:off x="1701" y="1620"/>
                <a:ext cx="3385" cy="318"/>
              </a:xfrm>
              <a:prstGeom prst="roundRect">
                <a:avLst>
                  <a:gd name="adj" fmla="val 5838"/>
                </a:avLst>
              </a:prstGeom>
              <a:gradFill rotWithShape="1">
                <a:gsLst>
                  <a:gs pos="0">
                    <a:srgbClr val="1C1C1C"/>
                  </a:gs>
                  <a:gs pos="100000">
                    <a:schemeClr val="bg1"/>
                  </a:gs>
                </a:gsLst>
                <a:lin ang="0" scaled="1"/>
              </a:gradFill>
              <a:ln>
                <a:noFill/>
              </a:ln>
              <a:effectLst>
                <a:prstShdw prst="shdw17" dist="17961" dir="13500000">
                  <a:srgbClr val="111111"/>
                </a:prstShdw>
              </a:effectLst>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57361" name="AutoShape 18"/>
              <p:cNvSpPr>
                <a:spLocks noChangeArrowheads="1"/>
              </p:cNvSpPr>
              <p:nvPr/>
            </p:nvSpPr>
            <p:spPr bwMode="auto">
              <a:xfrm>
                <a:off x="1721" y="1640"/>
                <a:ext cx="3336" cy="270"/>
              </a:xfrm>
              <a:prstGeom prst="roundRect">
                <a:avLst>
                  <a:gd name="adj" fmla="val 5838"/>
                </a:avLst>
              </a:prstGeom>
              <a:gradFill rotWithShape="1">
                <a:gsLst>
                  <a:gs pos="0">
                    <a:srgbClr val="C0C0C0"/>
                  </a:gs>
                  <a:gs pos="100000">
                    <a:schemeClr val="bg1"/>
                  </a:gs>
                </a:gsLst>
                <a:lin ang="0" scaled="1"/>
              </a:gradFill>
              <a:ln w="9525">
                <a:solidFill>
                  <a:schemeClr val="bg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grpSp>
        <p:sp>
          <p:nvSpPr>
            <p:cNvPr id="57359" name="Text Box 19"/>
            <p:cNvSpPr txBox="1">
              <a:spLocks noChangeArrowheads="1"/>
            </p:cNvSpPr>
            <p:nvPr/>
          </p:nvSpPr>
          <p:spPr bwMode="auto">
            <a:xfrm>
              <a:off x="1429" y="800"/>
              <a:ext cx="303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20000"/>
                </a:spcBef>
              </a:pPr>
              <a:r>
                <a:rPr lang="en-US" altLang="zh-CN" b="1">
                  <a:hlinkClick r:id="rId5" action="ppaction://hlinksldjump"/>
                </a:rPr>
                <a:t>3.</a:t>
              </a:r>
              <a:r>
                <a:rPr lang="zh-CN" altLang="en-US" b="1">
                  <a:hlinkClick r:id="rId5" action="ppaction://hlinksldjump"/>
                </a:rPr>
                <a:t>数据流程图</a:t>
              </a:r>
              <a:endParaRPr lang="zh-CN" altLang="en-US" b="1"/>
            </a:p>
          </p:txBody>
        </p:sp>
      </p:grpSp>
      <p:grpSp>
        <p:nvGrpSpPr>
          <p:cNvPr id="57352" name="Group 20"/>
          <p:cNvGrpSpPr>
            <a:grpSpLocks/>
          </p:cNvGrpSpPr>
          <p:nvPr/>
        </p:nvGrpSpPr>
        <p:grpSpPr bwMode="auto">
          <a:xfrm>
            <a:off x="2051050" y="4868863"/>
            <a:ext cx="5373688" cy="522287"/>
            <a:chOff x="1219" y="759"/>
            <a:chExt cx="3385" cy="329"/>
          </a:xfrm>
        </p:grpSpPr>
        <p:grpSp>
          <p:nvGrpSpPr>
            <p:cNvPr id="57354" name="Group 21"/>
            <p:cNvGrpSpPr>
              <a:grpSpLocks/>
            </p:cNvGrpSpPr>
            <p:nvPr/>
          </p:nvGrpSpPr>
          <p:grpSpPr bwMode="auto">
            <a:xfrm>
              <a:off x="1219" y="759"/>
              <a:ext cx="3385" cy="318"/>
              <a:chOff x="1701" y="1620"/>
              <a:chExt cx="3385" cy="318"/>
            </a:xfrm>
          </p:grpSpPr>
          <p:sp>
            <p:nvSpPr>
              <p:cNvPr id="57356" name="AutoShape 22"/>
              <p:cNvSpPr>
                <a:spLocks noChangeArrowheads="1"/>
              </p:cNvSpPr>
              <p:nvPr/>
            </p:nvSpPr>
            <p:spPr bwMode="auto">
              <a:xfrm>
                <a:off x="1701" y="1620"/>
                <a:ext cx="3385" cy="318"/>
              </a:xfrm>
              <a:prstGeom prst="roundRect">
                <a:avLst>
                  <a:gd name="adj" fmla="val 5838"/>
                </a:avLst>
              </a:prstGeom>
              <a:gradFill rotWithShape="1">
                <a:gsLst>
                  <a:gs pos="0">
                    <a:srgbClr val="1C1C1C"/>
                  </a:gs>
                  <a:gs pos="100000">
                    <a:schemeClr val="bg1"/>
                  </a:gs>
                </a:gsLst>
                <a:lin ang="0" scaled="1"/>
              </a:gradFill>
              <a:ln>
                <a:noFill/>
              </a:ln>
              <a:effectLst>
                <a:prstShdw prst="shdw17" dist="17961" dir="13500000">
                  <a:srgbClr val="111111"/>
                </a:prstShdw>
              </a:effectLst>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57357" name="AutoShape 23"/>
              <p:cNvSpPr>
                <a:spLocks noChangeArrowheads="1"/>
              </p:cNvSpPr>
              <p:nvPr/>
            </p:nvSpPr>
            <p:spPr bwMode="auto">
              <a:xfrm>
                <a:off x="1721" y="1640"/>
                <a:ext cx="3336" cy="270"/>
              </a:xfrm>
              <a:prstGeom prst="roundRect">
                <a:avLst>
                  <a:gd name="adj" fmla="val 5838"/>
                </a:avLst>
              </a:prstGeom>
              <a:gradFill rotWithShape="1">
                <a:gsLst>
                  <a:gs pos="0">
                    <a:srgbClr val="C0C0C0"/>
                  </a:gs>
                  <a:gs pos="100000">
                    <a:schemeClr val="bg1"/>
                  </a:gs>
                </a:gsLst>
                <a:lin ang="0" scaled="1"/>
              </a:gradFill>
              <a:ln w="9525">
                <a:solidFill>
                  <a:schemeClr val="bg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grpSp>
        <p:sp>
          <p:nvSpPr>
            <p:cNvPr id="57355" name="Text Box 24"/>
            <p:cNvSpPr txBox="1">
              <a:spLocks noChangeArrowheads="1"/>
            </p:cNvSpPr>
            <p:nvPr/>
          </p:nvSpPr>
          <p:spPr bwMode="auto">
            <a:xfrm>
              <a:off x="1429" y="800"/>
              <a:ext cx="303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spcBef>
                  <a:spcPct val="20000"/>
                </a:spcBef>
              </a:pPr>
              <a:r>
                <a:rPr lang="en-US" altLang="zh-CN" b="1">
                  <a:hlinkClick r:id="rId6" action="ppaction://hlinksldjump"/>
                </a:rPr>
                <a:t>4.</a:t>
              </a:r>
              <a:r>
                <a:rPr lang="zh-CN" altLang="en-US" b="1">
                  <a:hlinkClick r:id="rId6" action="ppaction://hlinksldjump"/>
                </a:rPr>
                <a:t>数据字典</a:t>
              </a:r>
              <a:endParaRPr lang="zh-CN" altLang="en-US" b="1"/>
            </a:p>
          </p:txBody>
        </p:sp>
      </p:grpSp>
    </p:spTree>
    <p:extLst>
      <p:ext uri="{BB962C8B-B14F-4D97-AF65-F5344CB8AC3E}">
        <p14:creationId xmlns="" xmlns:p14="http://schemas.microsoft.com/office/powerpoint/2010/main" val="3655434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idx="1"/>
          </p:nvPr>
        </p:nvSpPr>
        <p:spPr>
          <a:xfrm>
            <a:off x="611188" y="981075"/>
            <a:ext cx="3240087" cy="647700"/>
          </a:xfrm>
        </p:spPr>
        <p:txBody>
          <a:bodyPr/>
          <a:lstStyle/>
          <a:p>
            <a:pPr eaLnBrk="1" hangingPunct="1">
              <a:buFontTx/>
              <a:buNone/>
            </a:pPr>
            <a:r>
              <a:rPr lang="zh-CN" altLang="en-US" smtClean="0"/>
              <a:t>（</a:t>
            </a:r>
            <a:r>
              <a:rPr lang="en-US" altLang="zh-CN" smtClean="0"/>
              <a:t>1</a:t>
            </a:r>
            <a:r>
              <a:rPr lang="zh-CN" altLang="en-US" smtClean="0"/>
              <a:t>）组织结构图</a:t>
            </a:r>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en-US" altLang="zh-CN" smtClean="0"/>
          </a:p>
        </p:txBody>
      </p:sp>
      <p:grpSp>
        <p:nvGrpSpPr>
          <p:cNvPr id="58371" name="Group 3"/>
          <p:cNvGrpSpPr>
            <a:grpSpLocks/>
          </p:cNvGrpSpPr>
          <p:nvPr/>
        </p:nvGrpSpPr>
        <p:grpSpPr bwMode="auto">
          <a:xfrm>
            <a:off x="611188" y="1484313"/>
            <a:ext cx="8351837" cy="4848225"/>
            <a:chOff x="1800" y="2376"/>
            <a:chExt cx="8280" cy="2652"/>
          </a:xfrm>
        </p:grpSpPr>
        <p:sp>
          <p:nvSpPr>
            <p:cNvPr id="58373" name="Text Box 4"/>
            <p:cNvSpPr txBox="1">
              <a:spLocks noChangeArrowheads="1"/>
            </p:cNvSpPr>
            <p:nvPr/>
          </p:nvSpPr>
          <p:spPr bwMode="auto">
            <a:xfrm>
              <a:off x="4680" y="2376"/>
              <a:ext cx="1080"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dist" eaLnBrk="1" hangingPunct="1"/>
              <a:endParaRPr lang="en-US" altLang="zh-CN" sz="1800" b="1">
                <a:latin typeface="Times New Roman" panose="02020603050405020304" pitchFamily="18" charset="0"/>
              </a:endParaRPr>
            </a:p>
            <a:p>
              <a:pPr algn="dist" eaLnBrk="1" hangingPunct="1"/>
              <a:r>
                <a:rPr lang="zh-CN" altLang="en-US" sz="1800" b="1">
                  <a:latin typeface="Times New Roman" panose="02020603050405020304" pitchFamily="18" charset="0"/>
                </a:rPr>
                <a:t>总经理</a:t>
              </a:r>
              <a:endParaRPr lang="zh-CN" altLang="en-US" sz="1800" b="1">
                <a:latin typeface="Arial" panose="020B0604020202020204" pitchFamily="34" charset="0"/>
              </a:endParaRPr>
            </a:p>
          </p:txBody>
        </p:sp>
        <p:sp>
          <p:nvSpPr>
            <p:cNvPr id="58374" name="Text Box 5"/>
            <p:cNvSpPr txBox="1">
              <a:spLocks noChangeArrowheads="1"/>
            </p:cNvSpPr>
            <p:nvPr/>
          </p:nvSpPr>
          <p:spPr bwMode="auto">
            <a:xfrm>
              <a:off x="1800" y="3624"/>
              <a:ext cx="1080"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en-US" altLang="zh-CN" sz="1800" b="1">
                <a:latin typeface="Times New Roman" panose="02020603050405020304" pitchFamily="18" charset="0"/>
              </a:endParaRPr>
            </a:p>
            <a:p>
              <a:pPr eaLnBrk="1" hangingPunct="1"/>
              <a:r>
                <a:rPr lang="zh-CN" altLang="en-US" sz="1800" b="1">
                  <a:latin typeface="Times New Roman" panose="02020603050405020304" pitchFamily="18" charset="0"/>
                </a:rPr>
                <a:t>销售部</a:t>
              </a:r>
              <a:endParaRPr lang="zh-CN" altLang="en-US" sz="1800" b="1">
                <a:latin typeface="Arial" panose="020B0604020202020204" pitchFamily="34" charset="0"/>
              </a:endParaRPr>
            </a:p>
          </p:txBody>
        </p:sp>
        <p:sp>
          <p:nvSpPr>
            <p:cNvPr id="58375" name="Text Box 6"/>
            <p:cNvSpPr txBox="1">
              <a:spLocks noChangeArrowheads="1"/>
            </p:cNvSpPr>
            <p:nvPr/>
          </p:nvSpPr>
          <p:spPr bwMode="auto">
            <a:xfrm>
              <a:off x="3420" y="3624"/>
              <a:ext cx="1080"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en-US" altLang="zh-CN" sz="1800" b="1">
                <a:latin typeface="Times New Roman" panose="02020603050405020304" pitchFamily="18" charset="0"/>
              </a:endParaRPr>
            </a:p>
            <a:p>
              <a:pPr eaLnBrk="1" hangingPunct="1"/>
              <a:r>
                <a:rPr lang="zh-CN" altLang="en-US" sz="1800" b="1">
                  <a:latin typeface="Times New Roman" panose="02020603050405020304" pitchFamily="18" charset="0"/>
                </a:rPr>
                <a:t>生产部</a:t>
              </a:r>
              <a:endParaRPr lang="zh-CN" altLang="en-US" sz="1800" b="1">
                <a:latin typeface="Arial" panose="020B0604020202020204" pitchFamily="34" charset="0"/>
              </a:endParaRPr>
            </a:p>
          </p:txBody>
        </p:sp>
        <p:sp>
          <p:nvSpPr>
            <p:cNvPr id="58376" name="Text Box 7"/>
            <p:cNvSpPr txBox="1">
              <a:spLocks noChangeArrowheads="1"/>
            </p:cNvSpPr>
            <p:nvPr/>
          </p:nvSpPr>
          <p:spPr bwMode="auto">
            <a:xfrm>
              <a:off x="6120" y="2889"/>
              <a:ext cx="1463"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en-US" altLang="zh-CN" sz="1800" b="1">
                <a:latin typeface="Times New Roman" panose="02020603050405020304" pitchFamily="18" charset="0"/>
              </a:endParaRPr>
            </a:p>
            <a:p>
              <a:pPr eaLnBrk="1" hangingPunct="1"/>
              <a:r>
                <a:rPr lang="zh-CN" altLang="en-US" sz="1800" b="1">
                  <a:latin typeface="Times New Roman" panose="02020603050405020304" pitchFamily="18" charset="0"/>
                </a:rPr>
                <a:t>总经理助理</a:t>
              </a:r>
              <a:endParaRPr lang="zh-CN" altLang="en-US" sz="1800" b="1">
                <a:latin typeface="Arial" panose="020B0604020202020204" pitchFamily="34" charset="0"/>
              </a:endParaRPr>
            </a:p>
          </p:txBody>
        </p:sp>
        <p:sp>
          <p:nvSpPr>
            <p:cNvPr id="58377" name="Text Box 8"/>
            <p:cNvSpPr txBox="1">
              <a:spLocks noChangeArrowheads="1"/>
            </p:cNvSpPr>
            <p:nvPr/>
          </p:nvSpPr>
          <p:spPr bwMode="auto">
            <a:xfrm>
              <a:off x="2460" y="4560"/>
              <a:ext cx="1260"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en-US" altLang="zh-CN" sz="1800" b="1">
                <a:latin typeface="Times New Roman" panose="02020603050405020304" pitchFamily="18" charset="0"/>
              </a:endParaRPr>
            </a:p>
            <a:p>
              <a:pPr eaLnBrk="1" hangingPunct="1"/>
              <a:r>
                <a:rPr lang="zh-CN" altLang="en-US" sz="1800" b="1">
                  <a:latin typeface="Times New Roman" panose="02020603050405020304" pitchFamily="18" charset="0"/>
                </a:rPr>
                <a:t>生产车间</a:t>
              </a:r>
              <a:r>
                <a:rPr lang="en-US" altLang="zh-CN" sz="1800" b="1">
                  <a:latin typeface="Times New Roman" panose="02020603050405020304" pitchFamily="18" charset="0"/>
                </a:rPr>
                <a:t>1</a:t>
              </a:r>
              <a:endParaRPr lang="en-US" altLang="zh-CN" sz="1800" b="1">
                <a:latin typeface="Arial" panose="020B0604020202020204" pitchFamily="34" charset="0"/>
              </a:endParaRPr>
            </a:p>
          </p:txBody>
        </p:sp>
        <p:sp>
          <p:nvSpPr>
            <p:cNvPr id="58378" name="Text Box 9"/>
            <p:cNvSpPr txBox="1">
              <a:spLocks noChangeArrowheads="1"/>
            </p:cNvSpPr>
            <p:nvPr/>
          </p:nvSpPr>
          <p:spPr bwMode="auto">
            <a:xfrm>
              <a:off x="3960" y="4560"/>
              <a:ext cx="1260"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en-US" altLang="zh-CN" sz="1800" b="1">
                <a:latin typeface="Times New Roman" panose="02020603050405020304" pitchFamily="18" charset="0"/>
              </a:endParaRPr>
            </a:p>
            <a:p>
              <a:pPr eaLnBrk="1" hangingPunct="1"/>
              <a:r>
                <a:rPr lang="zh-CN" altLang="en-US" sz="1800" b="1">
                  <a:latin typeface="Times New Roman" panose="02020603050405020304" pitchFamily="18" charset="0"/>
                </a:rPr>
                <a:t>生产车间</a:t>
              </a:r>
              <a:r>
                <a:rPr lang="en-US" altLang="zh-CN" sz="1800" b="1">
                  <a:latin typeface="Times New Roman" panose="02020603050405020304" pitchFamily="18" charset="0"/>
                </a:rPr>
                <a:t>2</a:t>
              </a:r>
              <a:endParaRPr lang="en-US" altLang="zh-CN" sz="1800" b="1">
                <a:latin typeface="Arial" panose="020B0604020202020204" pitchFamily="34" charset="0"/>
              </a:endParaRPr>
            </a:p>
          </p:txBody>
        </p:sp>
        <p:sp>
          <p:nvSpPr>
            <p:cNvPr id="58379" name="Text Box 10"/>
            <p:cNvSpPr txBox="1">
              <a:spLocks noChangeArrowheads="1"/>
            </p:cNvSpPr>
            <p:nvPr/>
          </p:nvSpPr>
          <p:spPr bwMode="auto">
            <a:xfrm>
              <a:off x="5580" y="3624"/>
              <a:ext cx="1080"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en-US" altLang="zh-CN" sz="1800" b="1">
                <a:latin typeface="Times New Roman" panose="02020603050405020304" pitchFamily="18" charset="0"/>
              </a:endParaRPr>
            </a:p>
            <a:p>
              <a:pPr eaLnBrk="1" hangingPunct="1"/>
              <a:r>
                <a:rPr lang="zh-CN" altLang="en-US" sz="1800" b="1">
                  <a:latin typeface="Times New Roman" panose="02020603050405020304" pitchFamily="18" charset="0"/>
                </a:rPr>
                <a:t>财务部</a:t>
              </a:r>
              <a:endParaRPr lang="zh-CN" altLang="en-US" sz="1800" b="1">
                <a:latin typeface="Arial" panose="020B0604020202020204" pitchFamily="34" charset="0"/>
              </a:endParaRPr>
            </a:p>
          </p:txBody>
        </p:sp>
        <p:sp>
          <p:nvSpPr>
            <p:cNvPr id="58380" name="Text Box 11"/>
            <p:cNvSpPr txBox="1">
              <a:spLocks noChangeArrowheads="1"/>
            </p:cNvSpPr>
            <p:nvPr/>
          </p:nvSpPr>
          <p:spPr bwMode="auto">
            <a:xfrm>
              <a:off x="7200" y="3624"/>
              <a:ext cx="1080"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en-US" altLang="zh-CN" sz="1800" b="1">
                <a:latin typeface="Times New Roman" panose="02020603050405020304" pitchFamily="18" charset="0"/>
              </a:endParaRPr>
            </a:p>
            <a:p>
              <a:pPr eaLnBrk="1" hangingPunct="1"/>
              <a:r>
                <a:rPr lang="zh-CN" altLang="en-US" sz="1800" b="1">
                  <a:latin typeface="Times New Roman" panose="02020603050405020304" pitchFamily="18" charset="0"/>
                </a:rPr>
                <a:t>供应部</a:t>
              </a:r>
              <a:endParaRPr lang="zh-CN" altLang="en-US" sz="1800" b="1">
                <a:latin typeface="Arial" panose="020B0604020202020204" pitchFamily="34" charset="0"/>
              </a:endParaRPr>
            </a:p>
          </p:txBody>
        </p:sp>
        <p:sp>
          <p:nvSpPr>
            <p:cNvPr id="58381" name="Text Box 12"/>
            <p:cNvSpPr txBox="1">
              <a:spLocks noChangeArrowheads="1"/>
            </p:cNvSpPr>
            <p:nvPr/>
          </p:nvSpPr>
          <p:spPr bwMode="auto">
            <a:xfrm>
              <a:off x="8670" y="3624"/>
              <a:ext cx="1410"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en-US" altLang="zh-CN" sz="1800" b="1">
                <a:latin typeface="Times New Roman" panose="02020603050405020304" pitchFamily="18" charset="0"/>
              </a:endParaRPr>
            </a:p>
            <a:p>
              <a:pPr eaLnBrk="1" hangingPunct="1"/>
              <a:r>
                <a:rPr lang="zh-CN" altLang="en-US" sz="1800" b="1">
                  <a:latin typeface="Times New Roman" panose="02020603050405020304" pitchFamily="18" charset="0"/>
                </a:rPr>
                <a:t>人力资源部</a:t>
              </a:r>
              <a:endParaRPr lang="en-US" altLang="zh-CN" sz="1800" b="1">
                <a:latin typeface="Arial" panose="020B0604020202020204" pitchFamily="34" charset="0"/>
              </a:endParaRPr>
            </a:p>
          </p:txBody>
        </p:sp>
        <p:sp>
          <p:nvSpPr>
            <p:cNvPr id="58382" name="Text Box 13"/>
            <p:cNvSpPr txBox="1">
              <a:spLocks noChangeArrowheads="1"/>
            </p:cNvSpPr>
            <p:nvPr/>
          </p:nvSpPr>
          <p:spPr bwMode="auto">
            <a:xfrm>
              <a:off x="5925" y="4560"/>
              <a:ext cx="1080"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en-US" altLang="zh-CN" sz="1800" b="1">
                <a:latin typeface="Times New Roman" panose="02020603050405020304" pitchFamily="18" charset="0"/>
              </a:endParaRPr>
            </a:p>
            <a:p>
              <a:pPr eaLnBrk="1" hangingPunct="1"/>
              <a:r>
                <a:rPr lang="zh-CN" altLang="en-US" sz="1800" b="1">
                  <a:latin typeface="Times New Roman" panose="02020603050405020304" pitchFamily="18" charset="0"/>
                </a:rPr>
                <a:t>采购部</a:t>
              </a:r>
              <a:endParaRPr lang="zh-CN" altLang="en-US" sz="1800" b="1">
                <a:latin typeface="Arial" panose="020B0604020202020204" pitchFamily="34" charset="0"/>
              </a:endParaRPr>
            </a:p>
          </p:txBody>
        </p:sp>
        <p:sp>
          <p:nvSpPr>
            <p:cNvPr id="58383" name="Text Box 14"/>
            <p:cNvSpPr txBox="1">
              <a:spLocks noChangeArrowheads="1"/>
            </p:cNvSpPr>
            <p:nvPr/>
          </p:nvSpPr>
          <p:spPr bwMode="auto">
            <a:xfrm>
              <a:off x="7230" y="4560"/>
              <a:ext cx="1080"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en-US" altLang="zh-CN" sz="1800" b="1">
                <a:latin typeface="Times New Roman" panose="02020603050405020304" pitchFamily="18" charset="0"/>
              </a:endParaRPr>
            </a:p>
            <a:p>
              <a:pPr eaLnBrk="1" hangingPunct="1"/>
              <a:r>
                <a:rPr lang="zh-CN" altLang="en-US" sz="1800" b="1">
                  <a:latin typeface="Times New Roman" panose="02020603050405020304" pitchFamily="18" charset="0"/>
                </a:rPr>
                <a:t>库管部</a:t>
              </a:r>
              <a:endParaRPr lang="zh-CN" altLang="en-US" sz="1800" b="1">
                <a:latin typeface="Arial" panose="020B0604020202020204" pitchFamily="34" charset="0"/>
              </a:endParaRPr>
            </a:p>
          </p:txBody>
        </p:sp>
        <p:sp>
          <p:nvSpPr>
            <p:cNvPr id="58384" name="Text Box 15"/>
            <p:cNvSpPr txBox="1">
              <a:spLocks noChangeArrowheads="1"/>
            </p:cNvSpPr>
            <p:nvPr/>
          </p:nvSpPr>
          <p:spPr bwMode="auto">
            <a:xfrm>
              <a:off x="8670" y="4560"/>
              <a:ext cx="1080"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en-US" altLang="zh-CN" sz="1800" b="1">
                <a:latin typeface="Times New Roman" panose="02020603050405020304" pitchFamily="18" charset="0"/>
              </a:endParaRPr>
            </a:p>
            <a:p>
              <a:pPr eaLnBrk="1" hangingPunct="1"/>
              <a:r>
                <a:rPr lang="zh-CN" altLang="en-US" sz="1800" b="1">
                  <a:latin typeface="Times New Roman" panose="02020603050405020304" pitchFamily="18" charset="0"/>
                </a:rPr>
                <a:t>运输部</a:t>
              </a:r>
              <a:endParaRPr lang="zh-CN" altLang="en-US" sz="1800" b="1">
                <a:latin typeface="Arial" panose="020B0604020202020204" pitchFamily="34" charset="0"/>
              </a:endParaRPr>
            </a:p>
          </p:txBody>
        </p:sp>
        <p:sp>
          <p:nvSpPr>
            <p:cNvPr id="58385" name="Line 16"/>
            <p:cNvSpPr>
              <a:spLocks noChangeShapeType="1"/>
            </p:cNvSpPr>
            <p:nvPr/>
          </p:nvSpPr>
          <p:spPr bwMode="auto">
            <a:xfrm>
              <a:off x="5220" y="2844"/>
              <a:ext cx="0" cy="62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86" name="Line 17"/>
            <p:cNvSpPr>
              <a:spLocks noChangeShapeType="1"/>
            </p:cNvSpPr>
            <p:nvPr/>
          </p:nvSpPr>
          <p:spPr bwMode="auto">
            <a:xfrm>
              <a:off x="2160" y="3468"/>
              <a:ext cx="72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87" name="Line 18"/>
            <p:cNvSpPr>
              <a:spLocks noChangeShapeType="1"/>
            </p:cNvSpPr>
            <p:nvPr/>
          </p:nvSpPr>
          <p:spPr bwMode="auto">
            <a:xfrm>
              <a:off x="5220" y="3156"/>
              <a:ext cx="9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88" name="Line 19"/>
            <p:cNvSpPr>
              <a:spLocks noChangeShapeType="1"/>
            </p:cNvSpPr>
            <p:nvPr/>
          </p:nvSpPr>
          <p:spPr bwMode="auto">
            <a:xfrm>
              <a:off x="2160" y="346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89" name="Line 20"/>
            <p:cNvSpPr>
              <a:spLocks noChangeShapeType="1"/>
            </p:cNvSpPr>
            <p:nvPr/>
          </p:nvSpPr>
          <p:spPr bwMode="auto">
            <a:xfrm>
              <a:off x="3960" y="346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90" name="Line 21"/>
            <p:cNvSpPr>
              <a:spLocks noChangeShapeType="1"/>
            </p:cNvSpPr>
            <p:nvPr/>
          </p:nvSpPr>
          <p:spPr bwMode="auto">
            <a:xfrm>
              <a:off x="6120" y="346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91" name="Line 22"/>
            <p:cNvSpPr>
              <a:spLocks noChangeShapeType="1"/>
            </p:cNvSpPr>
            <p:nvPr/>
          </p:nvSpPr>
          <p:spPr bwMode="auto">
            <a:xfrm>
              <a:off x="7740" y="346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92" name="Line 23"/>
            <p:cNvSpPr>
              <a:spLocks noChangeShapeType="1"/>
            </p:cNvSpPr>
            <p:nvPr/>
          </p:nvSpPr>
          <p:spPr bwMode="auto">
            <a:xfrm>
              <a:off x="9360" y="346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93" name="Line 24"/>
            <p:cNvSpPr>
              <a:spLocks noChangeShapeType="1"/>
            </p:cNvSpPr>
            <p:nvPr/>
          </p:nvSpPr>
          <p:spPr bwMode="auto">
            <a:xfrm>
              <a:off x="3060" y="4413"/>
              <a:ext cx="162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94" name="Line 25"/>
            <p:cNvSpPr>
              <a:spLocks noChangeShapeType="1"/>
            </p:cNvSpPr>
            <p:nvPr/>
          </p:nvSpPr>
          <p:spPr bwMode="auto">
            <a:xfrm>
              <a:off x="6300" y="4389"/>
              <a:ext cx="28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95" name="Line 26"/>
            <p:cNvSpPr>
              <a:spLocks noChangeShapeType="1"/>
            </p:cNvSpPr>
            <p:nvPr/>
          </p:nvSpPr>
          <p:spPr bwMode="auto">
            <a:xfrm>
              <a:off x="7740" y="4092"/>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96" name="Line 27"/>
            <p:cNvSpPr>
              <a:spLocks noChangeShapeType="1"/>
            </p:cNvSpPr>
            <p:nvPr/>
          </p:nvSpPr>
          <p:spPr bwMode="auto">
            <a:xfrm>
              <a:off x="6300" y="4404"/>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97" name="Line 28"/>
            <p:cNvSpPr>
              <a:spLocks noChangeShapeType="1"/>
            </p:cNvSpPr>
            <p:nvPr/>
          </p:nvSpPr>
          <p:spPr bwMode="auto">
            <a:xfrm>
              <a:off x="9180" y="4404"/>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98" name="Line 29"/>
            <p:cNvSpPr>
              <a:spLocks noChangeShapeType="1"/>
            </p:cNvSpPr>
            <p:nvPr/>
          </p:nvSpPr>
          <p:spPr bwMode="auto">
            <a:xfrm>
              <a:off x="3960" y="4092"/>
              <a:ext cx="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399" name="Line 30"/>
            <p:cNvSpPr>
              <a:spLocks noChangeShapeType="1"/>
            </p:cNvSpPr>
            <p:nvPr/>
          </p:nvSpPr>
          <p:spPr bwMode="auto">
            <a:xfrm>
              <a:off x="3060" y="4404"/>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8400" name="Line 31"/>
            <p:cNvSpPr>
              <a:spLocks noChangeShapeType="1"/>
            </p:cNvSpPr>
            <p:nvPr/>
          </p:nvSpPr>
          <p:spPr bwMode="auto">
            <a:xfrm>
              <a:off x="4680" y="4404"/>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Tree>
    <p:extLst>
      <p:ext uri="{BB962C8B-B14F-4D97-AF65-F5344CB8AC3E}">
        <p14:creationId xmlns="" xmlns:p14="http://schemas.microsoft.com/office/powerpoint/2010/main" val="331966826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idx="1"/>
          </p:nvPr>
        </p:nvSpPr>
        <p:spPr>
          <a:xfrm>
            <a:off x="539750" y="1052513"/>
            <a:ext cx="3478213" cy="503237"/>
          </a:xfrm>
        </p:spPr>
        <p:txBody>
          <a:bodyPr/>
          <a:lstStyle/>
          <a:p>
            <a:pPr eaLnBrk="1" hangingPunct="1">
              <a:buFontTx/>
              <a:buNone/>
            </a:pPr>
            <a:r>
              <a:rPr lang="zh-CN" altLang="en-US" smtClean="0"/>
              <a:t>（</a:t>
            </a:r>
            <a:r>
              <a:rPr lang="en-US" altLang="zh-CN" smtClean="0"/>
              <a:t>2</a:t>
            </a:r>
            <a:r>
              <a:rPr lang="zh-CN" altLang="en-US" smtClean="0"/>
              <a:t>）功能结构图</a:t>
            </a:r>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zh-CN" altLang="en-US" smtClean="0"/>
          </a:p>
          <a:p>
            <a:pPr eaLnBrk="1" hangingPunct="1"/>
            <a:endParaRPr lang="en-US" altLang="zh-CN" smtClean="0"/>
          </a:p>
        </p:txBody>
      </p:sp>
      <p:grpSp>
        <p:nvGrpSpPr>
          <p:cNvPr id="59395" name="Group 3"/>
          <p:cNvGrpSpPr>
            <a:grpSpLocks/>
          </p:cNvGrpSpPr>
          <p:nvPr/>
        </p:nvGrpSpPr>
        <p:grpSpPr bwMode="auto">
          <a:xfrm>
            <a:off x="1027113" y="981075"/>
            <a:ext cx="7889875" cy="5640388"/>
            <a:chOff x="2130" y="6924"/>
            <a:chExt cx="7875" cy="3276"/>
          </a:xfrm>
        </p:grpSpPr>
        <p:sp>
          <p:nvSpPr>
            <p:cNvPr id="59398" name="Text Box 4"/>
            <p:cNvSpPr txBox="1">
              <a:spLocks noChangeArrowheads="1"/>
            </p:cNvSpPr>
            <p:nvPr/>
          </p:nvSpPr>
          <p:spPr bwMode="auto">
            <a:xfrm>
              <a:off x="2700" y="7704"/>
              <a:ext cx="1440"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1800" b="1">
                  <a:latin typeface="Times New Roman" panose="02020603050405020304" pitchFamily="18" charset="0"/>
                </a:rPr>
                <a:t>销售计划</a:t>
              </a:r>
              <a:endParaRPr lang="en-US" altLang="zh-CN" sz="1800" b="1">
                <a:latin typeface="Times New Roman" panose="02020603050405020304" pitchFamily="18" charset="0"/>
              </a:endParaRPr>
            </a:p>
            <a:p>
              <a:pPr eaLnBrk="1" hangingPunct="1"/>
              <a:r>
                <a:rPr lang="zh-CN" altLang="en-US" sz="1800" b="1">
                  <a:latin typeface="Times New Roman" panose="02020603050405020304" pitchFamily="18" charset="0"/>
                </a:rPr>
                <a:t>管理</a:t>
              </a:r>
              <a:endParaRPr lang="zh-CN" altLang="en-US" sz="1800" b="1">
                <a:latin typeface="Arial" panose="020B0604020202020204" pitchFamily="34" charset="0"/>
              </a:endParaRPr>
            </a:p>
          </p:txBody>
        </p:sp>
        <p:sp>
          <p:nvSpPr>
            <p:cNvPr id="59399" name="Text Box 5"/>
            <p:cNvSpPr txBox="1">
              <a:spLocks noChangeArrowheads="1"/>
            </p:cNvSpPr>
            <p:nvPr/>
          </p:nvSpPr>
          <p:spPr bwMode="auto">
            <a:xfrm>
              <a:off x="6495" y="7704"/>
              <a:ext cx="1260"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1800" b="1">
                  <a:latin typeface="Times New Roman" panose="02020603050405020304" pitchFamily="18" charset="0"/>
                </a:rPr>
                <a:t>市场</a:t>
              </a:r>
              <a:endParaRPr lang="en-US" altLang="zh-CN" sz="1800" b="1">
                <a:latin typeface="Times New Roman" panose="02020603050405020304" pitchFamily="18" charset="0"/>
              </a:endParaRPr>
            </a:p>
            <a:p>
              <a:pPr eaLnBrk="1" hangingPunct="1"/>
              <a:r>
                <a:rPr lang="zh-CN" altLang="en-US" sz="1800" b="1">
                  <a:latin typeface="Times New Roman" panose="02020603050405020304" pitchFamily="18" charset="0"/>
                </a:rPr>
                <a:t>预测</a:t>
              </a:r>
              <a:endParaRPr lang="zh-CN" altLang="en-US" sz="1800" b="1">
                <a:latin typeface="Arial" panose="020B0604020202020204" pitchFamily="34" charset="0"/>
              </a:endParaRPr>
            </a:p>
          </p:txBody>
        </p:sp>
        <p:sp>
          <p:nvSpPr>
            <p:cNvPr id="59400" name="Text Box 6"/>
            <p:cNvSpPr txBox="1">
              <a:spLocks noChangeArrowheads="1"/>
            </p:cNvSpPr>
            <p:nvPr/>
          </p:nvSpPr>
          <p:spPr bwMode="auto">
            <a:xfrm>
              <a:off x="4545" y="7704"/>
              <a:ext cx="1440"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1800" b="1">
                  <a:latin typeface="Times New Roman" panose="02020603050405020304" pitchFamily="18" charset="0"/>
                </a:rPr>
                <a:t>销售统计</a:t>
              </a:r>
              <a:endParaRPr lang="en-US" altLang="zh-CN" sz="1800" b="1">
                <a:latin typeface="Times New Roman" panose="02020603050405020304" pitchFamily="18" charset="0"/>
              </a:endParaRPr>
            </a:p>
            <a:p>
              <a:pPr eaLnBrk="1" hangingPunct="1"/>
              <a:r>
                <a:rPr lang="zh-CN" altLang="en-US" sz="1800" b="1">
                  <a:latin typeface="Times New Roman" panose="02020603050405020304" pitchFamily="18" charset="0"/>
                </a:rPr>
                <a:t>分析</a:t>
              </a:r>
              <a:endParaRPr lang="zh-CN" altLang="en-US" sz="1800" b="1">
                <a:latin typeface="Arial" panose="020B0604020202020204" pitchFamily="34" charset="0"/>
              </a:endParaRPr>
            </a:p>
          </p:txBody>
        </p:sp>
        <p:sp>
          <p:nvSpPr>
            <p:cNvPr id="59401" name="Text Box 7"/>
            <p:cNvSpPr txBox="1">
              <a:spLocks noChangeArrowheads="1"/>
            </p:cNvSpPr>
            <p:nvPr/>
          </p:nvSpPr>
          <p:spPr bwMode="auto">
            <a:xfrm>
              <a:off x="8205" y="7704"/>
              <a:ext cx="1260"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1800" b="1">
                  <a:latin typeface="Times New Roman" panose="02020603050405020304" pitchFamily="18" charset="0"/>
                </a:rPr>
                <a:t>库存</a:t>
              </a:r>
              <a:endParaRPr lang="en-US" altLang="zh-CN" sz="1800" b="1">
                <a:latin typeface="Times New Roman" panose="02020603050405020304" pitchFamily="18" charset="0"/>
              </a:endParaRPr>
            </a:p>
            <a:p>
              <a:pPr eaLnBrk="1" hangingPunct="1"/>
              <a:r>
                <a:rPr lang="zh-CN" altLang="en-US" sz="1800" b="1">
                  <a:latin typeface="Times New Roman" panose="02020603050405020304" pitchFamily="18" charset="0"/>
                </a:rPr>
                <a:t>管理</a:t>
              </a:r>
              <a:endParaRPr lang="zh-CN" altLang="en-US" sz="1800" b="1">
                <a:latin typeface="Arial" panose="020B0604020202020204" pitchFamily="34" charset="0"/>
              </a:endParaRPr>
            </a:p>
          </p:txBody>
        </p:sp>
        <p:grpSp>
          <p:nvGrpSpPr>
            <p:cNvPr id="59402" name="Group 8"/>
            <p:cNvGrpSpPr>
              <a:grpSpLocks/>
            </p:cNvGrpSpPr>
            <p:nvPr/>
          </p:nvGrpSpPr>
          <p:grpSpPr bwMode="auto">
            <a:xfrm>
              <a:off x="2130" y="6924"/>
              <a:ext cx="7875" cy="3276"/>
              <a:chOff x="2130" y="7524"/>
              <a:chExt cx="7875" cy="3276"/>
            </a:xfrm>
          </p:grpSpPr>
          <p:sp>
            <p:nvSpPr>
              <p:cNvPr id="59403" name="Text Box 9"/>
              <p:cNvSpPr txBox="1">
                <a:spLocks noChangeArrowheads="1"/>
              </p:cNvSpPr>
              <p:nvPr/>
            </p:nvSpPr>
            <p:spPr bwMode="auto">
              <a:xfrm>
                <a:off x="5475" y="7524"/>
                <a:ext cx="1260" cy="46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1800" b="1">
                    <a:latin typeface="Times New Roman" panose="02020603050405020304" pitchFamily="18" charset="0"/>
                  </a:rPr>
                  <a:t>销售管理</a:t>
                </a:r>
                <a:endParaRPr lang="zh-CN" altLang="en-US" sz="1800" b="1">
                  <a:latin typeface="Arial" panose="020B0604020202020204" pitchFamily="34" charset="0"/>
                </a:endParaRPr>
              </a:p>
            </p:txBody>
          </p:sp>
          <p:sp>
            <p:nvSpPr>
              <p:cNvPr id="59404" name="Text Box 10"/>
              <p:cNvSpPr txBox="1">
                <a:spLocks noChangeArrowheads="1"/>
              </p:cNvSpPr>
              <p:nvPr/>
            </p:nvSpPr>
            <p:spPr bwMode="auto">
              <a:xfrm>
                <a:off x="2130" y="9084"/>
                <a:ext cx="540" cy="1716"/>
              </a:xfrm>
              <a:prstGeom prst="rect">
                <a:avLst/>
              </a:prstGeom>
              <a:solidFill>
                <a:srgbClr val="FFFFFF"/>
              </a:solidFill>
              <a:ln w="9525">
                <a:solidFill>
                  <a:srgbClr val="000000"/>
                </a:solidFill>
                <a:miter lim="800000"/>
                <a:headEnd/>
                <a:tailEnd/>
              </a:ln>
            </p:spPr>
            <p:txBody>
              <a:bodyPr vert="eaVert"/>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1800" b="1">
                    <a:latin typeface="Times New Roman" panose="02020603050405020304" pitchFamily="18" charset="0"/>
                  </a:rPr>
                  <a:t>销售历史资料管理</a:t>
                </a:r>
                <a:endParaRPr lang="zh-CN" altLang="en-US" sz="1800" b="1">
                  <a:latin typeface="Arial" panose="020B0604020202020204" pitchFamily="34" charset="0"/>
                </a:endParaRPr>
              </a:p>
            </p:txBody>
          </p:sp>
          <p:sp>
            <p:nvSpPr>
              <p:cNvPr id="59405" name="Text Box 11"/>
              <p:cNvSpPr txBox="1">
                <a:spLocks noChangeArrowheads="1"/>
              </p:cNvSpPr>
              <p:nvPr/>
            </p:nvSpPr>
            <p:spPr bwMode="auto">
              <a:xfrm>
                <a:off x="2880" y="9084"/>
                <a:ext cx="540" cy="1716"/>
              </a:xfrm>
              <a:prstGeom prst="rect">
                <a:avLst/>
              </a:prstGeom>
              <a:solidFill>
                <a:srgbClr val="FFFFFF"/>
              </a:solidFill>
              <a:ln w="9525">
                <a:solidFill>
                  <a:srgbClr val="000000"/>
                </a:solidFill>
                <a:miter lim="800000"/>
                <a:headEnd/>
                <a:tailEnd/>
              </a:ln>
            </p:spPr>
            <p:txBody>
              <a:bodyPr vert="eaVert"/>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1800" b="1">
                    <a:latin typeface="Times New Roman" panose="02020603050405020304" pitchFamily="18" charset="0"/>
                  </a:rPr>
                  <a:t>销售计划管理</a:t>
                </a:r>
                <a:endParaRPr lang="zh-CN" altLang="en-US" sz="1800" b="1">
                  <a:latin typeface="Arial" panose="020B0604020202020204" pitchFamily="34" charset="0"/>
                </a:endParaRPr>
              </a:p>
            </p:txBody>
          </p:sp>
          <p:sp>
            <p:nvSpPr>
              <p:cNvPr id="59406" name="Text Box 12"/>
              <p:cNvSpPr txBox="1">
                <a:spLocks noChangeArrowheads="1"/>
              </p:cNvSpPr>
              <p:nvPr/>
            </p:nvSpPr>
            <p:spPr bwMode="auto">
              <a:xfrm>
                <a:off x="3600" y="9084"/>
                <a:ext cx="540" cy="1716"/>
              </a:xfrm>
              <a:prstGeom prst="rect">
                <a:avLst/>
              </a:prstGeom>
              <a:solidFill>
                <a:srgbClr val="FFFFFF"/>
              </a:solidFill>
              <a:ln w="9525">
                <a:solidFill>
                  <a:srgbClr val="000000"/>
                </a:solidFill>
                <a:miter lim="800000"/>
                <a:headEnd/>
                <a:tailEnd/>
              </a:ln>
            </p:spPr>
            <p:txBody>
              <a:bodyPr vert="eaVert"/>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1800" b="1">
                    <a:latin typeface="Times New Roman" panose="02020603050405020304" pitchFamily="18" charset="0"/>
                  </a:rPr>
                  <a:t>编制年度销售大纲</a:t>
                </a:r>
                <a:endParaRPr lang="zh-CN" altLang="en-US" sz="1800" b="1">
                  <a:latin typeface="Arial" panose="020B0604020202020204" pitchFamily="34" charset="0"/>
                </a:endParaRPr>
              </a:p>
            </p:txBody>
          </p:sp>
          <p:sp>
            <p:nvSpPr>
              <p:cNvPr id="59407" name="Text Box 13"/>
              <p:cNvSpPr txBox="1">
                <a:spLocks noChangeArrowheads="1"/>
              </p:cNvSpPr>
              <p:nvPr/>
            </p:nvSpPr>
            <p:spPr bwMode="auto">
              <a:xfrm>
                <a:off x="7155" y="9084"/>
                <a:ext cx="540" cy="1092"/>
              </a:xfrm>
              <a:prstGeom prst="rect">
                <a:avLst/>
              </a:prstGeom>
              <a:solidFill>
                <a:srgbClr val="FFFFFF"/>
              </a:solidFill>
              <a:ln w="9525">
                <a:solidFill>
                  <a:srgbClr val="000000"/>
                </a:solidFill>
                <a:miter lim="800000"/>
                <a:headEnd/>
                <a:tailEnd/>
              </a:ln>
            </p:spPr>
            <p:txBody>
              <a:bodyPr vert="eaVert"/>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1800" b="1">
                    <a:latin typeface="Times New Roman" panose="02020603050405020304" pitchFamily="18" charset="0"/>
                  </a:rPr>
                  <a:t>市场预测</a:t>
                </a:r>
                <a:endParaRPr lang="zh-CN" altLang="en-US" sz="1800" b="1">
                  <a:latin typeface="Arial" panose="020B0604020202020204" pitchFamily="34" charset="0"/>
                </a:endParaRPr>
              </a:p>
            </p:txBody>
          </p:sp>
          <p:sp>
            <p:nvSpPr>
              <p:cNvPr id="59408" name="Text Box 14"/>
              <p:cNvSpPr txBox="1">
                <a:spLocks noChangeArrowheads="1"/>
              </p:cNvSpPr>
              <p:nvPr/>
            </p:nvSpPr>
            <p:spPr bwMode="auto">
              <a:xfrm>
                <a:off x="6510" y="9084"/>
                <a:ext cx="540" cy="1092"/>
              </a:xfrm>
              <a:prstGeom prst="rect">
                <a:avLst/>
              </a:prstGeom>
              <a:solidFill>
                <a:srgbClr val="FFFFFF"/>
              </a:solidFill>
              <a:ln w="9525">
                <a:solidFill>
                  <a:srgbClr val="000000"/>
                </a:solidFill>
                <a:miter lim="800000"/>
                <a:headEnd/>
                <a:tailEnd/>
              </a:ln>
            </p:spPr>
            <p:txBody>
              <a:bodyPr vert="eaVert"/>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1800" b="1">
                    <a:latin typeface="Times New Roman" panose="02020603050405020304" pitchFamily="18" charset="0"/>
                  </a:rPr>
                  <a:t>市场预测</a:t>
                </a:r>
                <a:endParaRPr lang="zh-CN" altLang="en-US" sz="1800" b="1">
                  <a:latin typeface="Arial" panose="020B0604020202020204" pitchFamily="34" charset="0"/>
                </a:endParaRPr>
              </a:p>
            </p:txBody>
          </p:sp>
          <p:sp>
            <p:nvSpPr>
              <p:cNvPr id="59409" name="Text Box 15"/>
              <p:cNvSpPr txBox="1">
                <a:spLocks noChangeArrowheads="1"/>
              </p:cNvSpPr>
              <p:nvPr/>
            </p:nvSpPr>
            <p:spPr bwMode="auto">
              <a:xfrm>
                <a:off x="4320" y="9084"/>
                <a:ext cx="540" cy="1248"/>
              </a:xfrm>
              <a:prstGeom prst="rect">
                <a:avLst/>
              </a:prstGeom>
              <a:solidFill>
                <a:srgbClr val="FFFFFF"/>
              </a:solidFill>
              <a:ln w="9525">
                <a:solidFill>
                  <a:srgbClr val="000000"/>
                </a:solidFill>
                <a:miter lim="800000"/>
                <a:headEnd/>
                <a:tailEnd/>
              </a:ln>
            </p:spPr>
            <p:txBody>
              <a:bodyPr vert="eaVert"/>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1800" b="1">
                    <a:latin typeface="Times New Roman" panose="02020603050405020304" pitchFamily="18" charset="0"/>
                  </a:rPr>
                  <a:t>销售收入核算</a:t>
                </a:r>
                <a:endParaRPr lang="zh-CN" altLang="en-US" sz="1800" b="1">
                  <a:latin typeface="Arial" panose="020B0604020202020204" pitchFamily="34" charset="0"/>
                </a:endParaRPr>
              </a:p>
            </p:txBody>
          </p:sp>
          <p:sp>
            <p:nvSpPr>
              <p:cNvPr id="59410" name="Text Box 16"/>
              <p:cNvSpPr txBox="1">
                <a:spLocks noChangeArrowheads="1"/>
              </p:cNvSpPr>
              <p:nvPr/>
            </p:nvSpPr>
            <p:spPr bwMode="auto">
              <a:xfrm>
                <a:off x="7875" y="9084"/>
                <a:ext cx="540" cy="1092"/>
              </a:xfrm>
              <a:prstGeom prst="rect">
                <a:avLst/>
              </a:prstGeom>
              <a:solidFill>
                <a:srgbClr val="FFFFFF"/>
              </a:solidFill>
              <a:ln w="9525">
                <a:solidFill>
                  <a:srgbClr val="000000"/>
                </a:solidFill>
                <a:miter lim="800000"/>
                <a:headEnd/>
                <a:tailEnd/>
              </a:ln>
            </p:spPr>
            <p:txBody>
              <a:bodyPr vert="eaVert"/>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1800" b="1">
                    <a:latin typeface="Times New Roman" panose="02020603050405020304" pitchFamily="18" charset="0"/>
                  </a:rPr>
                  <a:t>出库管理</a:t>
                </a:r>
                <a:endParaRPr lang="zh-CN" altLang="en-US" sz="1800" b="1">
                  <a:latin typeface="Arial" panose="020B0604020202020204" pitchFamily="34" charset="0"/>
                </a:endParaRPr>
              </a:p>
            </p:txBody>
          </p:sp>
          <p:sp>
            <p:nvSpPr>
              <p:cNvPr id="59411" name="Text Box 17"/>
              <p:cNvSpPr txBox="1">
                <a:spLocks noChangeArrowheads="1"/>
              </p:cNvSpPr>
              <p:nvPr/>
            </p:nvSpPr>
            <p:spPr bwMode="auto">
              <a:xfrm>
                <a:off x="9465" y="9084"/>
                <a:ext cx="540" cy="1092"/>
              </a:xfrm>
              <a:prstGeom prst="rect">
                <a:avLst/>
              </a:prstGeom>
              <a:solidFill>
                <a:srgbClr val="FFFFFF"/>
              </a:solidFill>
              <a:ln w="9525">
                <a:solidFill>
                  <a:srgbClr val="000000"/>
                </a:solidFill>
                <a:miter lim="800000"/>
                <a:headEnd/>
                <a:tailEnd/>
              </a:ln>
            </p:spPr>
            <p:txBody>
              <a:bodyPr vert="eaVert"/>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1800" b="1">
                    <a:latin typeface="Times New Roman" panose="02020603050405020304" pitchFamily="18" charset="0"/>
                  </a:rPr>
                  <a:t>库存统计</a:t>
                </a:r>
                <a:endParaRPr lang="zh-CN" altLang="en-US" sz="1800" b="1">
                  <a:latin typeface="Arial" panose="020B0604020202020204" pitchFamily="34" charset="0"/>
                </a:endParaRPr>
              </a:p>
            </p:txBody>
          </p:sp>
          <p:sp>
            <p:nvSpPr>
              <p:cNvPr id="59412" name="Text Box 18"/>
              <p:cNvSpPr txBox="1">
                <a:spLocks noChangeArrowheads="1"/>
              </p:cNvSpPr>
              <p:nvPr/>
            </p:nvSpPr>
            <p:spPr bwMode="auto">
              <a:xfrm>
                <a:off x="8640" y="9084"/>
                <a:ext cx="540" cy="1092"/>
              </a:xfrm>
              <a:prstGeom prst="rect">
                <a:avLst/>
              </a:prstGeom>
              <a:solidFill>
                <a:srgbClr val="FFFFFF"/>
              </a:solidFill>
              <a:ln w="9525">
                <a:solidFill>
                  <a:srgbClr val="000000"/>
                </a:solidFill>
                <a:miter lim="800000"/>
                <a:headEnd/>
                <a:tailEnd/>
              </a:ln>
            </p:spPr>
            <p:txBody>
              <a:bodyPr vert="eaVert"/>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1800" b="1">
                    <a:latin typeface="Times New Roman" panose="02020603050405020304" pitchFamily="18" charset="0"/>
                  </a:rPr>
                  <a:t>入库管理</a:t>
                </a:r>
                <a:endParaRPr lang="zh-CN" altLang="en-US" sz="1800" b="1">
                  <a:latin typeface="Arial" panose="020B0604020202020204" pitchFamily="34" charset="0"/>
                </a:endParaRPr>
              </a:p>
            </p:txBody>
          </p:sp>
          <p:sp>
            <p:nvSpPr>
              <p:cNvPr id="59413" name="Text Box 19"/>
              <p:cNvSpPr txBox="1">
                <a:spLocks noChangeArrowheads="1"/>
              </p:cNvSpPr>
              <p:nvPr/>
            </p:nvSpPr>
            <p:spPr bwMode="auto">
              <a:xfrm>
                <a:off x="5670" y="9084"/>
                <a:ext cx="540" cy="1248"/>
              </a:xfrm>
              <a:prstGeom prst="rect">
                <a:avLst/>
              </a:prstGeom>
              <a:solidFill>
                <a:srgbClr val="FFFFFF"/>
              </a:solidFill>
              <a:ln w="9525">
                <a:solidFill>
                  <a:srgbClr val="000000"/>
                </a:solidFill>
                <a:miter lim="800000"/>
                <a:headEnd/>
                <a:tailEnd/>
              </a:ln>
            </p:spPr>
            <p:txBody>
              <a:bodyPr vert="eaVert"/>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1800" b="1">
                    <a:latin typeface="Times New Roman" panose="02020603050405020304" pitchFamily="18" charset="0"/>
                  </a:rPr>
                  <a:t>销售统计分析</a:t>
                </a:r>
                <a:endParaRPr lang="zh-CN" altLang="en-US" sz="1800" b="1">
                  <a:latin typeface="Arial" panose="020B0604020202020204" pitchFamily="34" charset="0"/>
                </a:endParaRPr>
              </a:p>
            </p:txBody>
          </p:sp>
          <p:sp>
            <p:nvSpPr>
              <p:cNvPr id="59414" name="Text Box 20"/>
              <p:cNvSpPr txBox="1">
                <a:spLocks noChangeArrowheads="1"/>
              </p:cNvSpPr>
              <p:nvPr/>
            </p:nvSpPr>
            <p:spPr bwMode="auto">
              <a:xfrm>
                <a:off x="4980" y="9084"/>
                <a:ext cx="540" cy="1248"/>
              </a:xfrm>
              <a:prstGeom prst="rect">
                <a:avLst/>
              </a:prstGeom>
              <a:solidFill>
                <a:srgbClr val="FFFFFF"/>
              </a:solidFill>
              <a:ln w="9525">
                <a:solidFill>
                  <a:srgbClr val="000000"/>
                </a:solidFill>
                <a:miter lim="800000"/>
                <a:headEnd/>
                <a:tailEnd/>
              </a:ln>
            </p:spPr>
            <p:txBody>
              <a:bodyPr vert="eaVert"/>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1800" b="1">
                    <a:latin typeface="Times New Roman" panose="02020603050405020304" pitchFamily="18" charset="0"/>
                  </a:rPr>
                  <a:t>销售利润核算</a:t>
                </a:r>
                <a:endParaRPr lang="zh-CN" altLang="en-US" sz="1800" b="1">
                  <a:latin typeface="Arial" panose="020B0604020202020204" pitchFamily="34" charset="0"/>
                </a:endParaRPr>
              </a:p>
            </p:txBody>
          </p:sp>
          <p:sp>
            <p:nvSpPr>
              <p:cNvPr id="59415" name="Line 21"/>
              <p:cNvSpPr>
                <a:spLocks noChangeShapeType="1"/>
              </p:cNvSpPr>
              <p:nvPr/>
            </p:nvSpPr>
            <p:spPr bwMode="auto">
              <a:xfrm>
                <a:off x="3420" y="8148"/>
                <a:ext cx="54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16" name="Line 22"/>
              <p:cNvSpPr>
                <a:spLocks noChangeShapeType="1"/>
              </p:cNvSpPr>
              <p:nvPr/>
            </p:nvSpPr>
            <p:spPr bwMode="auto">
              <a:xfrm>
                <a:off x="2340" y="8928"/>
                <a:ext cx="73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17" name="Line 23"/>
              <p:cNvSpPr>
                <a:spLocks noChangeShapeType="1"/>
              </p:cNvSpPr>
              <p:nvPr/>
            </p:nvSpPr>
            <p:spPr bwMode="auto">
              <a:xfrm>
                <a:off x="6135" y="7992"/>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18" name="Line 24"/>
              <p:cNvSpPr>
                <a:spLocks noChangeShapeType="1"/>
              </p:cNvSpPr>
              <p:nvPr/>
            </p:nvSpPr>
            <p:spPr bwMode="auto">
              <a:xfrm>
                <a:off x="3420" y="8772"/>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19" name="Line 25"/>
              <p:cNvSpPr>
                <a:spLocks noChangeShapeType="1"/>
              </p:cNvSpPr>
              <p:nvPr/>
            </p:nvSpPr>
            <p:spPr bwMode="auto">
              <a:xfrm>
                <a:off x="2340" y="892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20" name="Line 26"/>
              <p:cNvSpPr>
                <a:spLocks noChangeShapeType="1"/>
              </p:cNvSpPr>
              <p:nvPr/>
            </p:nvSpPr>
            <p:spPr bwMode="auto">
              <a:xfrm>
                <a:off x="3165" y="892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21" name="Line 27"/>
              <p:cNvSpPr>
                <a:spLocks noChangeShapeType="1"/>
              </p:cNvSpPr>
              <p:nvPr/>
            </p:nvSpPr>
            <p:spPr bwMode="auto">
              <a:xfrm>
                <a:off x="3855" y="892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22" name="Line 28"/>
              <p:cNvSpPr>
                <a:spLocks noChangeShapeType="1"/>
              </p:cNvSpPr>
              <p:nvPr/>
            </p:nvSpPr>
            <p:spPr bwMode="auto">
              <a:xfrm>
                <a:off x="4605" y="892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23" name="Line 29"/>
              <p:cNvSpPr>
                <a:spLocks noChangeShapeType="1"/>
              </p:cNvSpPr>
              <p:nvPr/>
            </p:nvSpPr>
            <p:spPr bwMode="auto">
              <a:xfrm>
                <a:off x="5235" y="892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24" name="Line 30"/>
              <p:cNvSpPr>
                <a:spLocks noChangeShapeType="1"/>
              </p:cNvSpPr>
              <p:nvPr/>
            </p:nvSpPr>
            <p:spPr bwMode="auto">
              <a:xfrm>
                <a:off x="5235" y="8772"/>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25" name="Line 31"/>
              <p:cNvSpPr>
                <a:spLocks noChangeShapeType="1"/>
              </p:cNvSpPr>
              <p:nvPr/>
            </p:nvSpPr>
            <p:spPr bwMode="auto">
              <a:xfrm>
                <a:off x="5940" y="892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26" name="Line 32"/>
              <p:cNvSpPr>
                <a:spLocks noChangeShapeType="1"/>
              </p:cNvSpPr>
              <p:nvPr/>
            </p:nvSpPr>
            <p:spPr bwMode="auto">
              <a:xfrm>
                <a:off x="6765" y="892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27" name="Line 33"/>
              <p:cNvSpPr>
                <a:spLocks noChangeShapeType="1"/>
              </p:cNvSpPr>
              <p:nvPr/>
            </p:nvSpPr>
            <p:spPr bwMode="auto">
              <a:xfrm>
                <a:off x="7395" y="892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28" name="Line 34"/>
              <p:cNvSpPr>
                <a:spLocks noChangeShapeType="1"/>
              </p:cNvSpPr>
              <p:nvPr/>
            </p:nvSpPr>
            <p:spPr bwMode="auto">
              <a:xfrm>
                <a:off x="8100" y="892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29" name="Line 35"/>
              <p:cNvSpPr>
                <a:spLocks noChangeShapeType="1"/>
              </p:cNvSpPr>
              <p:nvPr/>
            </p:nvSpPr>
            <p:spPr bwMode="auto">
              <a:xfrm>
                <a:off x="8880" y="892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30" name="Line 36"/>
              <p:cNvSpPr>
                <a:spLocks noChangeShapeType="1"/>
              </p:cNvSpPr>
              <p:nvPr/>
            </p:nvSpPr>
            <p:spPr bwMode="auto">
              <a:xfrm>
                <a:off x="9720" y="892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31" name="Line 37"/>
              <p:cNvSpPr>
                <a:spLocks noChangeShapeType="1"/>
              </p:cNvSpPr>
              <p:nvPr/>
            </p:nvSpPr>
            <p:spPr bwMode="auto">
              <a:xfrm>
                <a:off x="7200" y="8772"/>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32" name="Line 38"/>
              <p:cNvSpPr>
                <a:spLocks noChangeShapeType="1"/>
              </p:cNvSpPr>
              <p:nvPr/>
            </p:nvSpPr>
            <p:spPr bwMode="auto">
              <a:xfrm>
                <a:off x="8880" y="8772"/>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33" name="Line 39"/>
              <p:cNvSpPr>
                <a:spLocks noChangeShapeType="1"/>
              </p:cNvSpPr>
              <p:nvPr/>
            </p:nvSpPr>
            <p:spPr bwMode="auto">
              <a:xfrm>
                <a:off x="3420" y="814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34" name="Line 40"/>
              <p:cNvSpPr>
                <a:spLocks noChangeShapeType="1"/>
              </p:cNvSpPr>
              <p:nvPr/>
            </p:nvSpPr>
            <p:spPr bwMode="auto">
              <a:xfrm>
                <a:off x="8820" y="814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35" name="Line 41"/>
              <p:cNvSpPr>
                <a:spLocks noChangeShapeType="1"/>
              </p:cNvSpPr>
              <p:nvPr/>
            </p:nvSpPr>
            <p:spPr bwMode="auto">
              <a:xfrm>
                <a:off x="5220" y="814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9436" name="Line 42"/>
              <p:cNvSpPr>
                <a:spLocks noChangeShapeType="1"/>
              </p:cNvSpPr>
              <p:nvPr/>
            </p:nvSpPr>
            <p:spPr bwMode="auto">
              <a:xfrm>
                <a:off x="7155" y="8148"/>
                <a:ext cx="0" cy="15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grpSp>
      <p:sp>
        <p:nvSpPr>
          <p:cNvPr id="59396" name="Rectangle 43"/>
          <p:cNvSpPr>
            <a:spLocks noChangeArrowheads="1"/>
          </p:cNvSpPr>
          <p:nvPr/>
        </p:nvSpPr>
        <p:spPr bwMode="auto">
          <a:xfrm>
            <a:off x="8688388" y="6308725"/>
            <a:ext cx="455612"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2225" algn="ctr">
                <a:solidFill>
                  <a:srgbClr val="000000"/>
                </a:solidFill>
                <a:miter lim="800000"/>
                <a:headEnd/>
                <a:tailEnd/>
              </a14:hiddenLine>
            </a:ext>
          </a:extLst>
        </p:spPr>
        <p:txBody>
          <a:bodyPr wrap="none" tIns="91440" bIns="91440">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a:solidFill>
                  <a:srgbClr val="FF3300"/>
                </a:solidFill>
                <a:sym typeface="Wingdings 3" panose="05040102010807070707" pitchFamily="18" charset="2"/>
                <a:hlinkClick r:id="rId2" action="ppaction://hlinksldjump"/>
              </a:rPr>
              <a:t></a:t>
            </a:r>
            <a:endParaRPr lang="en-US" altLang="zh-CN">
              <a:solidFill>
                <a:srgbClr val="FF3300"/>
              </a:solidFill>
              <a:sym typeface="Wingdings 3" panose="05040102010807070707" pitchFamily="18" charset="2"/>
            </a:endParaRPr>
          </a:p>
        </p:txBody>
      </p:sp>
    </p:spTree>
    <p:extLst>
      <p:ext uri="{BB962C8B-B14F-4D97-AF65-F5344CB8AC3E}">
        <p14:creationId xmlns="" xmlns:p14="http://schemas.microsoft.com/office/powerpoint/2010/main" val="16382030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476375" y="981075"/>
            <a:ext cx="3673475" cy="576263"/>
          </a:xfrm>
        </p:spPr>
        <p:txBody>
          <a:bodyPr/>
          <a:lstStyle/>
          <a:p>
            <a:pPr eaLnBrk="1" hangingPunct="1"/>
            <a:r>
              <a:rPr lang="en-US" altLang="zh-CN" b="1" smtClean="0">
                <a:latin typeface="楷体_GB2312" pitchFamily="49" charset="-122"/>
                <a:ea typeface="楷体_GB2312" pitchFamily="49" charset="-122"/>
              </a:rPr>
              <a:t>2.</a:t>
            </a:r>
            <a:r>
              <a:rPr lang="zh-CN" altLang="en-US" b="1" smtClean="0">
                <a:latin typeface="楷体_GB2312" pitchFamily="49" charset="-122"/>
                <a:ea typeface="楷体_GB2312" pitchFamily="49" charset="-122"/>
              </a:rPr>
              <a:t>业务流程图</a:t>
            </a:r>
          </a:p>
        </p:txBody>
      </p:sp>
      <p:sp>
        <p:nvSpPr>
          <p:cNvPr id="60419" name="Rectangle 3"/>
          <p:cNvSpPr>
            <a:spLocks noGrp="1" noChangeArrowheads="1"/>
          </p:cNvSpPr>
          <p:nvPr>
            <p:ph idx="1"/>
          </p:nvPr>
        </p:nvSpPr>
        <p:spPr>
          <a:xfrm>
            <a:off x="611188" y="1989138"/>
            <a:ext cx="8137525" cy="3602037"/>
          </a:xfrm>
        </p:spPr>
        <p:txBody>
          <a:bodyPr/>
          <a:lstStyle/>
          <a:p>
            <a:pPr eaLnBrk="1" hangingPunct="1">
              <a:spcBef>
                <a:spcPct val="0"/>
              </a:spcBef>
              <a:buFontTx/>
              <a:buNone/>
            </a:pPr>
            <a:r>
              <a:rPr lang="zh-CN" altLang="en-US" b="1" smtClean="0">
                <a:solidFill>
                  <a:srgbClr val="F83B1C"/>
                </a:solidFill>
                <a:latin typeface="楷体_GB2312" pitchFamily="49" charset="-122"/>
                <a:ea typeface="楷体_GB2312" pitchFamily="49" charset="-122"/>
              </a:rPr>
              <a:t>业务流程图</a:t>
            </a:r>
            <a:r>
              <a:rPr lang="zh-CN" altLang="en-US" b="1" smtClean="0">
                <a:latin typeface="楷体_GB2312" pitchFamily="49" charset="-122"/>
                <a:ea typeface="楷体_GB2312" pitchFamily="49" charset="-122"/>
              </a:rPr>
              <a:t>（</a:t>
            </a:r>
            <a:r>
              <a:rPr lang="en-US" altLang="zh-CN" b="1" smtClean="0">
                <a:latin typeface="楷体_GB2312" pitchFamily="49" charset="-122"/>
                <a:ea typeface="楷体_GB2312" pitchFamily="49" charset="-122"/>
              </a:rPr>
              <a:t>transition flow diagram ,TFD</a:t>
            </a:r>
            <a:r>
              <a:rPr lang="zh-CN" altLang="en-US" b="1" smtClean="0">
                <a:latin typeface="楷体_GB2312" pitchFamily="49" charset="-122"/>
                <a:ea typeface="楷体_GB2312" pitchFamily="49" charset="-122"/>
              </a:rPr>
              <a:t>）</a:t>
            </a:r>
          </a:p>
          <a:p>
            <a:pPr eaLnBrk="1" hangingPunct="1">
              <a:spcBef>
                <a:spcPct val="0"/>
              </a:spcBef>
              <a:buFontTx/>
              <a:buNone/>
            </a:pPr>
            <a:r>
              <a:rPr lang="zh-CN" altLang="en-US" b="1" smtClean="0">
                <a:latin typeface="楷体_GB2312" pitchFamily="49" charset="-122"/>
                <a:ea typeface="楷体_GB2312" pitchFamily="49" charset="-122"/>
              </a:rPr>
              <a:t>      </a:t>
            </a:r>
            <a:endParaRPr lang="en-US" altLang="zh-CN" b="1" smtClean="0">
              <a:latin typeface="楷体_GB2312" pitchFamily="49" charset="-122"/>
              <a:ea typeface="楷体_GB2312" pitchFamily="49" charset="-122"/>
            </a:endParaRPr>
          </a:p>
          <a:p>
            <a:pPr eaLnBrk="1" hangingPunct="1">
              <a:spcBef>
                <a:spcPct val="0"/>
              </a:spcBef>
              <a:buFontTx/>
              <a:buNone/>
            </a:pPr>
            <a:r>
              <a:rPr lang="en-US" altLang="zh-CN"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是一种描述管理系统内各单位、人员之间业务关系、作业顺序和管理信息流动的流程图，它用一些规定的符号及连线表示某个具体业务的处理过程，它可以帮助分析人员找出业务流程中的不合理回路。</a:t>
            </a:r>
          </a:p>
        </p:txBody>
      </p:sp>
      <p:sp>
        <p:nvSpPr>
          <p:cNvPr id="60420"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Times New Roman" panose="02020603050405020304" pitchFamily="18" charset="0"/>
                <a:sym typeface="Wingdings 3" panose="05040102010807070707" pitchFamily="18" charset="2"/>
              </a:rPr>
              <a:t></a:t>
            </a:r>
          </a:p>
        </p:txBody>
      </p:sp>
    </p:spTree>
    <p:extLst>
      <p:ext uri="{BB962C8B-B14F-4D97-AF65-F5344CB8AC3E}">
        <p14:creationId xmlns="" xmlns:p14="http://schemas.microsoft.com/office/powerpoint/2010/main" val="38687228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331913" y="981075"/>
            <a:ext cx="5757862" cy="522288"/>
          </a:xfrm>
        </p:spPr>
        <p:txBody>
          <a:bodyPr/>
          <a:lstStyle/>
          <a:p>
            <a:pPr eaLnBrk="1" hangingPunct="1"/>
            <a:r>
              <a:rPr lang="zh-CN" altLang="en-US" sz="3200" b="1" smtClean="0">
                <a:latin typeface="楷体_GB2312" pitchFamily="49" charset="-122"/>
                <a:ea typeface="楷体_GB2312" pitchFamily="49" charset="-122"/>
              </a:rPr>
              <a:t>业务流程图的基本符号</a:t>
            </a:r>
          </a:p>
        </p:txBody>
      </p:sp>
      <p:grpSp>
        <p:nvGrpSpPr>
          <p:cNvPr id="61443" name="Group 25"/>
          <p:cNvGrpSpPr>
            <a:grpSpLocks/>
          </p:cNvGrpSpPr>
          <p:nvPr/>
        </p:nvGrpSpPr>
        <p:grpSpPr bwMode="auto">
          <a:xfrm>
            <a:off x="755650" y="2781300"/>
            <a:ext cx="8208963" cy="1897063"/>
            <a:chOff x="204" y="1706"/>
            <a:chExt cx="5398" cy="1150"/>
          </a:xfrm>
        </p:grpSpPr>
        <p:sp>
          <p:nvSpPr>
            <p:cNvPr id="61446" name="Oval 3"/>
            <p:cNvSpPr>
              <a:spLocks noChangeArrowheads="1"/>
            </p:cNvSpPr>
            <p:nvPr/>
          </p:nvSpPr>
          <p:spPr bwMode="auto">
            <a:xfrm>
              <a:off x="204" y="1706"/>
              <a:ext cx="1179" cy="409"/>
            </a:xfrm>
            <a:prstGeom prst="ellipse">
              <a:avLst/>
            </a:prstGeom>
            <a:solidFill>
              <a:srgbClr val="9966FF"/>
            </a:solidFill>
            <a:ln w="9525">
              <a:solidFill>
                <a:srgbClr val="180A00"/>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zh-CN" altLang="zh-CN">
                <a:solidFill>
                  <a:srgbClr val="FF0066"/>
                </a:solidFill>
                <a:latin typeface="Times New Roman" panose="02020603050405020304" pitchFamily="18" charset="0"/>
              </a:endParaRPr>
            </a:p>
          </p:txBody>
        </p:sp>
        <p:sp>
          <p:nvSpPr>
            <p:cNvPr id="61447" name="Rectangle 4"/>
            <p:cNvSpPr>
              <a:spLocks noChangeArrowheads="1"/>
            </p:cNvSpPr>
            <p:nvPr/>
          </p:nvSpPr>
          <p:spPr bwMode="auto">
            <a:xfrm>
              <a:off x="1655" y="1706"/>
              <a:ext cx="1044" cy="454"/>
            </a:xfrm>
            <a:prstGeom prst="rect">
              <a:avLst/>
            </a:prstGeom>
            <a:solidFill>
              <a:srgbClr val="9966FF"/>
            </a:solidFill>
            <a:ln w="9525">
              <a:solidFill>
                <a:srgbClr val="180A00"/>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61448" name="Line 5"/>
            <p:cNvSpPr>
              <a:spLocks noChangeShapeType="1"/>
            </p:cNvSpPr>
            <p:nvPr/>
          </p:nvSpPr>
          <p:spPr bwMode="auto">
            <a:xfrm>
              <a:off x="3061" y="1933"/>
              <a:ext cx="817" cy="0"/>
            </a:xfrm>
            <a:prstGeom prst="line">
              <a:avLst/>
            </a:prstGeom>
            <a:noFill/>
            <a:ln w="57150">
              <a:solidFill>
                <a:srgbClr val="180A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1449" name="AutoShape 6"/>
            <p:cNvSpPr>
              <a:spLocks noChangeArrowheads="1"/>
            </p:cNvSpPr>
            <p:nvPr/>
          </p:nvSpPr>
          <p:spPr bwMode="auto">
            <a:xfrm>
              <a:off x="4286" y="1706"/>
              <a:ext cx="1089" cy="499"/>
            </a:xfrm>
            <a:prstGeom prst="flowChartDocument">
              <a:avLst/>
            </a:prstGeom>
            <a:solidFill>
              <a:srgbClr val="9966FF"/>
            </a:solidFill>
            <a:ln w="9525">
              <a:solidFill>
                <a:srgbClr val="180A00"/>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61450" name="Rectangle 7"/>
            <p:cNvSpPr>
              <a:spLocks noChangeArrowheads="1"/>
            </p:cNvSpPr>
            <p:nvPr/>
          </p:nvSpPr>
          <p:spPr bwMode="auto">
            <a:xfrm>
              <a:off x="385" y="2432"/>
              <a:ext cx="874" cy="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180A00"/>
                  </a:solidFill>
                  <a:latin typeface="Arial" panose="020B0604020202020204" pitchFamily="34" charset="0"/>
                  <a:ea typeface="楷体_GB2312" pitchFamily="49" charset="-122"/>
                </a:rPr>
                <a:t>系统中人员</a:t>
              </a:r>
            </a:p>
          </p:txBody>
        </p:sp>
        <p:sp>
          <p:nvSpPr>
            <p:cNvPr id="61451" name="Rectangle 8"/>
            <p:cNvSpPr>
              <a:spLocks noChangeArrowheads="1"/>
            </p:cNvSpPr>
            <p:nvPr/>
          </p:nvSpPr>
          <p:spPr bwMode="auto">
            <a:xfrm>
              <a:off x="1701" y="2432"/>
              <a:ext cx="874" cy="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180A00"/>
                  </a:solidFill>
                  <a:latin typeface="Arial" panose="020B0604020202020204" pitchFamily="34" charset="0"/>
                  <a:ea typeface="楷体_GB2312" pitchFamily="49" charset="-122"/>
                </a:rPr>
                <a:t>系统外实体</a:t>
              </a:r>
            </a:p>
          </p:txBody>
        </p:sp>
        <p:sp>
          <p:nvSpPr>
            <p:cNvPr id="61452" name="Rectangle 9"/>
            <p:cNvSpPr>
              <a:spLocks noChangeArrowheads="1"/>
            </p:cNvSpPr>
            <p:nvPr/>
          </p:nvSpPr>
          <p:spPr bwMode="auto">
            <a:xfrm>
              <a:off x="2971" y="2432"/>
              <a:ext cx="874" cy="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180A00"/>
                  </a:solidFill>
                  <a:latin typeface="Arial" panose="020B0604020202020204" pitchFamily="34" charset="0"/>
                  <a:ea typeface="楷体_GB2312" pitchFamily="49" charset="-122"/>
                </a:rPr>
                <a:t>数据流向</a:t>
              </a:r>
            </a:p>
          </p:txBody>
        </p:sp>
        <p:sp>
          <p:nvSpPr>
            <p:cNvPr id="61453" name="Rectangle 10"/>
            <p:cNvSpPr>
              <a:spLocks noChangeArrowheads="1"/>
            </p:cNvSpPr>
            <p:nvPr/>
          </p:nvSpPr>
          <p:spPr bwMode="auto">
            <a:xfrm>
              <a:off x="4150" y="2478"/>
              <a:ext cx="1452"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180A00"/>
                  </a:solidFill>
                  <a:latin typeface="Arial" panose="020B0604020202020204" pitchFamily="34" charset="0"/>
                  <a:ea typeface="楷体_GB2312" pitchFamily="49" charset="-122"/>
                </a:rPr>
                <a:t>数据、报表、账目</a:t>
              </a:r>
            </a:p>
          </p:txBody>
        </p:sp>
      </p:grpSp>
      <p:sp>
        <p:nvSpPr>
          <p:cNvPr id="61444" name="Rectangle 11"/>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Times New Roman" panose="02020603050405020304" pitchFamily="18" charset="0"/>
                <a:sym typeface="Wingdings 3" panose="05040102010807070707" pitchFamily="18" charset="2"/>
              </a:rPr>
              <a:t></a:t>
            </a:r>
          </a:p>
        </p:txBody>
      </p:sp>
    </p:spTree>
    <p:extLst>
      <p:ext uri="{BB962C8B-B14F-4D97-AF65-F5344CB8AC3E}">
        <p14:creationId xmlns="" xmlns:p14="http://schemas.microsoft.com/office/powerpoint/2010/main" val="306957026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idx="1"/>
          </p:nvPr>
        </p:nvSpPr>
        <p:spPr>
          <a:xfrm>
            <a:off x="782638" y="1052513"/>
            <a:ext cx="7821612" cy="6048375"/>
          </a:xfrm>
        </p:spPr>
        <p:txBody>
          <a:bodyPr/>
          <a:lstStyle/>
          <a:p>
            <a:pPr eaLnBrk="1" hangingPunct="1">
              <a:lnSpc>
                <a:spcPct val="90000"/>
              </a:lnSpc>
              <a:buFont typeface="Wingdings" panose="05000000000000000000" pitchFamily="2" charset="2"/>
              <a:buNone/>
            </a:pPr>
            <a:r>
              <a:rPr lang="zh-CN" altLang="en-US" b="1" smtClean="0"/>
              <a:t>   业务流程图的绘制</a:t>
            </a:r>
          </a:p>
          <a:p>
            <a:pPr eaLnBrk="1" hangingPunct="1">
              <a:lnSpc>
                <a:spcPct val="90000"/>
              </a:lnSpc>
            </a:pPr>
            <a:r>
              <a:rPr lang="zh-CN" altLang="en-US" smtClean="0"/>
              <a:t>    </a:t>
            </a:r>
            <a:r>
              <a:rPr lang="zh-CN" altLang="en-US" sz="2800" b="1" smtClean="0">
                <a:ea typeface="华文仿宋" panose="02010600040101010101" pitchFamily="2" charset="-122"/>
              </a:rPr>
              <a:t>业务流程分析是在已经理出的业务功能基础上将其细化，利用系统调查的资料将业务处理过程中的每个步骤用一个完整的图形将其串起来。</a:t>
            </a:r>
          </a:p>
          <a:p>
            <a:pPr eaLnBrk="1" hangingPunct="1">
              <a:lnSpc>
                <a:spcPct val="90000"/>
              </a:lnSpc>
            </a:pPr>
            <a:r>
              <a:rPr lang="zh-CN" altLang="en-US" smtClean="0"/>
              <a:t>    </a:t>
            </a:r>
            <a:r>
              <a:rPr lang="en-US" altLang="zh-CN" smtClean="0"/>
              <a:t>TFD</a:t>
            </a:r>
            <a:r>
              <a:rPr lang="zh-CN" altLang="en-US" smtClean="0"/>
              <a:t>正是根据系统调查表中所得到的资料和问卷调查的结果，按业务实际处理过程且用给定的符号将它们绘制在同一张图上。在绘制</a:t>
            </a:r>
            <a:r>
              <a:rPr lang="en-US" altLang="zh-CN" smtClean="0"/>
              <a:t>TFD</a:t>
            </a:r>
            <a:r>
              <a:rPr lang="zh-CN" altLang="en-US" smtClean="0"/>
              <a:t>的过程中发现问题，分析不足，优化业务处理过程，所以说绘制</a:t>
            </a:r>
            <a:r>
              <a:rPr lang="en-US" altLang="zh-CN" smtClean="0"/>
              <a:t>TFD</a:t>
            </a:r>
            <a:r>
              <a:rPr lang="zh-CN" altLang="en-US" smtClean="0"/>
              <a:t>是分析业务流程的重要步骤。</a:t>
            </a:r>
          </a:p>
          <a:p>
            <a:pPr eaLnBrk="1" hangingPunct="1">
              <a:lnSpc>
                <a:spcPct val="90000"/>
              </a:lnSpc>
            </a:pPr>
            <a:r>
              <a:rPr lang="zh-CN" altLang="en-US" b="1" smtClean="0">
                <a:latin typeface="华文仿宋" panose="02010600040101010101" pitchFamily="2" charset="-122"/>
                <a:ea typeface="华文仿宋" panose="02010600040101010101" pitchFamily="2" charset="-122"/>
              </a:rPr>
              <a:t>   </a:t>
            </a:r>
            <a:r>
              <a:rPr lang="en-US" altLang="zh-CN" b="1" smtClean="0">
                <a:latin typeface="华文仿宋" panose="02010600040101010101" pitchFamily="2" charset="-122"/>
                <a:ea typeface="华文仿宋" panose="02010600040101010101" pitchFamily="2" charset="-122"/>
              </a:rPr>
              <a:t>TFD</a:t>
            </a:r>
            <a:r>
              <a:rPr lang="zh-CN" altLang="en-US" b="1" smtClean="0">
                <a:latin typeface="华文仿宋" panose="02010600040101010101" pitchFamily="2" charset="-122"/>
                <a:ea typeface="华文仿宋" panose="02010600040101010101" pitchFamily="2" charset="-122"/>
              </a:rPr>
              <a:t>的绘制并无严格的规则，只需简明扼要地如实反映实际业务过程。</a:t>
            </a:r>
            <a:r>
              <a:rPr lang="zh-CN" altLang="en-US" sz="2800" smtClean="0"/>
              <a:t> </a:t>
            </a:r>
          </a:p>
        </p:txBody>
      </p:sp>
    </p:spTree>
    <p:extLst>
      <p:ext uri="{BB962C8B-B14F-4D97-AF65-F5344CB8AC3E}">
        <p14:creationId xmlns="" xmlns:p14="http://schemas.microsoft.com/office/powerpoint/2010/main" val="3647005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椭圆 44"/>
          <p:cNvSpPr/>
          <p:nvPr/>
        </p:nvSpPr>
        <p:spPr bwMode="auto">
          <a:xfrm>
            <a:off x="539750" y="1700213"/>
            <a:ext cx="2247900" cy="1674812"/>
          </a:xfrm>
          <a:prstGeom prst="ellipse">
            <a:avLst/>
          </a:prstGeom>
          <a:solidFill>
            <a:schemeClr val="bg1"/>
          </a:solidFill>
          <a:ln w="285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800"/>
          </a:p>
        </p:txBody>
      </p:sp>
      <p:grpSp>
        <p:nvGrpSpPr>
          <p:cNvPr id="11267" name="组合 7"/>
          <p:cNvGrpSpPr>
            <a:grpSpLocks/>
          </p:cNvGrpSpPr>
          <p:nvPr/>
        </p:nvGrpSpPr>
        <p:grpSpPr bwMode="auto">
          <a:xfrm>
            <a:off x="755650" y="2205038"/>
            <a:ext cx="8158163" cy="3546475"/>
            <a:chOff x="-323854" y="1916559"/>
            <a:chExt cx="4662348" cy="1045062"/>
          </a:xfrm>
        </p:grpSpPr>
        <p:sp>
          <p:nvSpPr>
            <p:cNvPr id="49" name="圆角矩形 48"/>
            <p:cNvSpPr/>
            <p:nvPr/>
          </p:nvSpPr>
          <p:spPr>
            <a:xfrm>
              <a:off x="-323854" y="1916559"/>
              <a:ext cx="4662348" cy="1041320"/>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742950" lvl="1" indent="-285750" algn="l">
                <a:defRPr/>
              </a:pPr>
              <a:r>
                <a:rPr lang="zh-CN" altLang="en-US" b="1" dirty="0">
                  <a:solidFill>
                    <a:schemeClr val="tx1"/>
                  </a:solidFill>
                </a:rPr>
                <a:t>（</a:t>
              </a:r>
              <a:r>
                <a:rPr lang="en-US" altLang="zh-CN" b="1" dirty="0">
                  <a:solidFill>
                    <a:schemeClr val="tx1"/>
                  </a:solidFill>
                </a:rPr>
                <a:t>1</a:t>
              </a:r>
              <a:r>
                <a:rPr lang="zh-CN" altLang="en-US" b="1" dirty="0">
                  <a:solidFill>
                    <a:schemeClr val="tx1"/>
                  </a:solidFill>
                </a:rPr>
                <a:t>）使用单位（甲方）的业务骨干要参与系统的论证 </a:t>
              </a:r>
              <a:r>
                <a:rPr lang="zh-CN" altLang="en-US" b="1" dirty="0" smtClean="0">
                  <a:solidFill>
                    <a:schemeClr val="tx1"/>
                  </a:solidFill>
                </a:rPr>
                <a:t>工作   </a:t>
              </a:r>
              <a:endParaRPr lang="en-US" altLang="zh-CN" b="1" dirty="0">
                <a:solidFill>
                  <a:schemeClr val="tx1"/>
                </a:solidFill>
              </a:endParaRPr>
            </a:p>
            <a:p>
              <a:pPr marL="742950" lvl="1" indent="-285750" algn="l">
                <a:defRPr/>
              </a:pPr>
              <a:r>
                <a:rPr lang="zh-CN" altLang="en-US" b="1" dirty="0">
                  <a:solidFill>
                    <a:schemeClr val="tx1"/>
                  </a:solidFill>
                </a:rPr>
                <a:t>    </a:t>
              </a:r>
              <a:endParaRPr lang="en-US" altLang="zh-CN" b="1" dirty="0">
                <a:solidFill>
                  <a:schemeClr val="tx1"/>
                </a:solidFill>
              </a:endParaRPr>
            </a:p>
            <a:p>
              <a:pPr marL="742950" lvl="1" indent="-285750" algn="l">
                <a:defRPr/>
              </a:pPr>
              <a:r>
                <a:rPr lang="zh-CN" altLang="en-US" b="1" dirty="0">
                  <a:solidFill>
                    <a:schemeClr val="tx1"/>
                  </a:solidFill>
                </a:rPr>
                <a:t>（</a:t>
              </a:r>
              <a:r>
                <a:rPr lang="en-US" altLang="zh-CN" b="1" dirty="0">
                  <a:solidFill>
                    <a:schemeClr val="tx1"/>
                  </a:solidFill>
                </a:rPr>
                <a:t>2</a:t>
              </a:r>
              <a:r>
                <a:rPr lang="zh-CN" altLang="en-US" b="1" dirty="0">
                  <a:solidFill>
                    <a:schemeClr val="tx1"/>
                  </a:solidFill>
                </a:rPr>
                <a:t>）开发过程中需要开发单位（乙方）和使用单位（甲方）双方及时沟通，进行协调和检查</a:t>
              </a:r>
            </a:p>
          </p:txBody>
        </p:sp>
        <p:grpSp>
          <p:nvGrpSpPr>
            <p:cNvPr id="11273" name="对角圆角矩形 53"/>
            <p:cNvGrpSpPr>
              <a:grpSpLocks/>
            </p:cNvGrpSpPr>
            <p:nvPr/>
          </p:nvGrpSpPr>
          <p:grpSpPr bwMode="auto">
            <a:xfrm>
              <a:off x="3592819" y="2210400"/>
              <a:ext cx="745675" cy="751221"/>
              <a:chOff x="5176959" y="4098681"/>
              <a:chExt cx="539972" cy="976590"/>
            </a:xfrm>
          </p:grpSpPr>
          <p:pic>
            <p:nvPicPr>
              <p:cNvPr id="11274" name="对角圆角矩形 53"/>
              <p:cNvPicPr>
                <a:picLocks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176959" y="4333631"/>
                <a:ext cx="539972" cy="741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75" name="Text Box 16"/>
              <p:cNvSpPr txBox="1">
                <a:spLocks noChangeArrowheads="1"/>
              </p:cNvSpPr>
              <p:nvPr/>
            </p:nvSpPr>
            <p:spPr bwMode="auto">
              <a:xfrm>
                <a:off x="5201408" y="4098681"/>
                <a:ext cx="515516" cy="9716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zh-CN" sz="1800">
                  <a:solidFill>
                    <a:srgbClr val="FFFFFF"/>
                  </a:solidFill>
                  <a:latin typeface="Constantia" panose="02030602050306030303" pitchFamily="18" charset="0"/>
                  <a:ea typeface="微软雅黑" panose="020B0503020204020204" pitchFamily="34" charset="-122"/>
                </a:endParaRPr>
              </a:p>
            </p:txBody>
          </p:sp>
        </p:grpSp>
      </p:grpSp>
      <p:sp>
        <p:nvSpPr>
          <p:cNvPr id="47" name="椭圆 46"/>
          <p:cNvSpPr/>
          <p:nvPr/>
        </p:nvSpPr>
        <p:spPr bwMode="auto">
          <a:xfrm>
            <a:off x="454025" y="1773238"/>
            <a:ext cx="1309688" cy="1601787"/>
          </a:xfrm>
          <a:prstGeom prst="ellipse">
            <a:avLst/>
          </a:prstGeom>
          <a:solidFill>
            <a:schemeClr val="bg1"/>
          </a:solid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800"/>
          </a:p>
        </p:txBody>
      </p:sp>
      <p:sp>
        <p:nvSpPr>
          <p:cNvPr id="48" name="椭圆 47"/>
          <p:cNvSpPr/>
          <p:nvPr/>
        </p:nvSpPr>
        <p:spPr bwMode="auto">
          <a:xfrm>
            <a:off x="454025" y="1973263"/>
            <a:ext cx="1238250" cy="1168400"/>
          </a:xfrm>
          <a:prstGeom prst="ellipse">
            <a:avLst/>
          </a:prstGeom>
          <a:solidFill>
            <a:srgbClr val="EAB2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b="1">
                <a:solidFill>
                  <a:schemeClr val="tx1"/>
                </a:solidFill>
                <a:effectLst>
                  <a:outerShdw blurRad="38100" dist="38100" dir="2700000" algn="tl">
                    <a:srgbClr val="FFFFFF"/>
                  </a:outerShdw>
                </a:effectLst>
                <a:latin typeface="微软雅黑" pitchFamily="34" charset="-122"/>
                <a:ea typeface="微软雅黑" pitchFamily="34" charset="-122"/>
              </a:rPr>
              <a:t>注意 </a:t>
            </a:r>
          </a:p>
        </p:txBody>
      </p:sp>
      <p:sp>
        <p:nvSpPr>
          <p:cNvPr id="11270" name="AutoShape 14">
            <a:hlinkClick r:id="rId4" action="ppaction://hlinksldjump" highlightClick="1"/>
          </p:cNvPr>
          <p:cNvSpPr>
            <a:spLocks noChangeArrowheads="1"/>
          </p:cNvSpPr>
          <p:nvPr/>
        </p:nvSpPr>
        <p:spPr bwMode="auto">
          <a:xfrm>
            <a:off x="8856663" y="656907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Tree>
    <p:extLst>
      <p:ext uri="{BB962C8B-B14F-4D97-AF65-F5344CB8AC3E}">
        <p14:creationId xmlns="" xmlns:p14="http://schemas.microsoft.com/office/powerpoint/2010/main" val="343945750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1331913" y="1125538"/>
            <a:ext cx="6870700" cy="45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l" eaLnBrk="1" hangingPunct="1"/>
            <a:r>
              <a:rPr lang="zh-CN" altLang="en-US" sz="2800" b="1">
                <a:latin typeface="楷体_GB2312" pitchFamily="49" charset="-122"/>
                <a:ea typeface="楷体_GB2312" pitchFamily="49" charset="-122"/>
              </a:rPr>
              <a:t>业务流程图的基本符号</a:t>
            </a:r>
          </a:p>
        </p:txBody>
      </p:sp>
      <p:grpSp>
        <p:nvGrpSpPr>
          <p:cNvPr id="63491" name="Group 5"/>
          <p:cNvGrpSpPr>
            <a:grpSpLocks/>
          </p:cNvGrpSpPr>
          <p:nvPr/>
        </p:nvGrpSpPr>
        <p:grpSpPr bwMode="auto">
          <a:xfrm>
            <a:off x="827088" y="2133600"/>
            <a:ext cx="7958137" cy="1871663"/>
            <a:chOff x="204" y="1706"/>
            <a:chExt cx="5398" cy="1150"/>
          </a:xfrm>
        </p:grpSpPr>
        <p:sp>
          <p:nvSpPr>
            <p:cNvPr id="63496" name="Oval 6"/>
            <p:cNvSpPr>
              <a:spLocks noChangeArrowheads="1"/>
            </p:cNvSpPr>
            <p:nvPr/>
          </p:nvSpPr>
          <p:spPr bwMode="auto">
            <a:xfrm>
              <a:off x="204" y="1706"/>
              <a:ext cx="1179" cy="409"/>
            </a:xfrm>
            <a:prstGeom prst="ellipse">
              <a:avLst/>
            </a:prstGeom>
            <a:solidFill>
              <a:srgbClr val="9966FF"/>
            </a:solidFill>
            <a:ln w="9525">
              <a:solidFill>
                <a:srgbClr val="180A00"/>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kumimoji="1" lang="zh-CN" altLang="zh-CN">
                <a:solidFill>
                  <a:srgbClr val="FF0066"/>
                </a:solidFill>
                <a:latin typeface="Times New Roman" panose="02020603050405020304" pitchFamily="18" charset="0"/>
              </a:endParaRPr>
            </a:p>
          </p:txBody>
        </p:sp>
        <p:sp>
          <p:nvSpPr>
            <p:cNvPr id="63497" name="Rectangle 7"/>
            <p:cNvSpPr>
              <a:spLocks noChangeArrowheads="1"/>
            </p:cNvSpPr>
            <p:nvPr/>
          </p:nvSpPr>
          <p:spPr bwMode="auto">
            <a:xfrm>
              <a:off x="1655" y="1706"/>
              <a:ext cx="1044" cy="454"/>
            </a:xfrm>
            <a:prstGeom prst="rect">
              <a:avLst/>
            </a:prstGeom>
            <a:solidFill>
              <a:srgbClr val="9966FF"/>
            </a:solidFill>
            <a:ln w="9525">
              <a:solidFill>
                <a:srgbClr val="180A00"/>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63498" name="Line 8"/>
            <p:cNvSpPr>
              <a:spLocks noChangeShapeType="1"/>
            </p:cNvSpPr>
            <p:nvPr/>
          </p:nvSpPr>
          <p:spPr bwMode="auto">
            <a:xfrm>
              <a:off x="3061" y="1933"/>
              <a:ext cx="817" cy="0"/>
            </a:xfrm>
            <a:prstGeom prst="line">
              <a:avLst/>
            </a:prstGeom>
            <a:noFill/>
            <a:ln w="57150">
              <a:solidFill>
                <a:srgbClr val="180A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3499" name="AutoShape 9"/>
            <p:cNvSpPr>
              <a:spLocks noChangeArrowheads="1"/>
            </p:cNvSpPr>
            <p:nvPr/>
          </p:nvSpPr>
          <p:spPr bwMode="auto">
            <a:xfrm>
              <a:off x="4286" y="1706"/>
              <a:ext cx="1089" cy="499"/>
            </a:xfrm>
            <a:prstGeom prst="flowChartDocument">
              <a:avLst/>
            </a:prstGeom>
            <a:solidFill>
              <a:srgbClr val="9966FF"/>
            </a:solidFill>
            <a:ln w="9525">
              <a:solidFill>
                <a:srgbClr val="180A00"/>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63500" name="Rectangle 10"/>
            <p:cNvSpPr>
              <a:spLocks noChangeArrowheads="1"/>
            </p:cNvSpPr>
            <p:nvPr/>
          </p:nvSpPr>
          <p:spPr bwMode="auto">
            <a:xfrm>
              <a:off x="385" y="2432"/>
              <a:ext cx="874" cy="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180A00"/>
                  </a:solidFill>
                  <a:latin typeface="Arial" panose="020B0604020202020204" pitchFamily="34" charset="0"/>
                  <a:ea typeface="楷体_GB2312" pitchFamily="49" charset="-122"/>
                </a:rPr>
                <a:t>系统中人员</a:t>
              </a:r>
            </a:p>
          </p:txBody>
        </p:sp>
        <p:sp>
          <p:nvSpPr>
            <p:cNvPr id="63501" name="Rectangle 11"/>
            <p:cNvSpPr>
              <a:spLocks noChangeArrowheads="1"/>
            </p:cNvSpPr>
            <p:nvPr/>
          </p:nvSpPr>
          <p:spPr bwMode="auto">
            <a:xfrm>
              <a:off x="1701" y="2432"/>
              <a:ext cx="874" cy="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180A00"/>
                  </a:solidFill>
                  <a:latin typeface="Arial" panose="020B0604020202020204" pitchFamily="34" charset="0"/>
                  <a:ea typeface="楷体_GB2312" pitchFamily="49" charset="-122"/>
                </a:rPr>
                <a:t>系统外实体</a:t>
              </a:r>
            </a:p>
          </p:txBody>
        </p:sp>
        <p:sp>
          <p:nvSpPr>
            <p:cNvPr id="63502" name="Rectangle 12"/>
            <p:cNvSpPr>
              <a:spLocks noChangeArrowheads="1"/>
            </p:cNvSpPr>
            <p:nvPr/>
          </p:nvSpPr>
          <p:spPr bwMode="auto">
            <a:xfrm>
              <a:off x="2971" y="2432"/>
              <a:ext cx="874" cy="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180A00"/>
                  </a:solidFill>
                  <a:latin typeface="Arial" panose="020B0604020202020204" pitchFamily="34" charset="0"/>
                  <a:ea typeface="楷体_GB2312" pitchFamily="49" charset="-122"/>
                </a:rPr>
                <a:t>数据流向</a:t>
              </a:r>
            </a:p>
          </p:txBody>
        </p:sp>
        <p:sp>
          <p:nvSpPr>
            <p:cNvPr id="63503" name="Rectangle 13"/>
            <p:cNvSpPr>
              <a:spLocks noChangeArrowheads="1"/>
            </p:cNvSpPr>
            <p:nvPr/>
          </p:nvSpPr>
          <p:spPr bwMode="auto">
            <a:xfrm>
              <a:off x="4150" y="2478"/>
              <a:ext cx="1452" cy="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180A00"/>
                  </a:solidFill>
                  <a:latin typeface="Arial" panose="020B0604020202020204" pitchFamily="34" charset="0"/>
                  <a:ea typeface="楷体_GB2312" pitchFamily="49" charset="-122"/>
                </a:rPr>
                <a:t>数据、报表、账目</a:t>
              </a:r>
            </a:p>
          </p:txBody>
        </p:sp>
      </p:grpSp>
      <p:grpSp>
        <p:nvGrpSpPr>
          <p:cNvPr id="63492" name="Group 17"/>
          <p:cNvGrpSpPr>
            <a:grpSpLocks/>
          </p:cNvGrpSpPr>
          <p:nvPr/>
        </p:nvGrpSpPr>
        <p:grpSpPr bwMode="auto">
          <a:xfrm>
            <a:off x="5580063" y="4724400"/>
            <a:ext cx="1387475" cy="503238"/>
            <a:chOff x="3424" y="3158"/>
            <a:chExt cx="874" cy="379"/>
          </a:xfrm>
        </p:grpSpPr>
        <p:sp>
          <p:nvSpPr>
            <p:cNvPr id="63494" name="AutoShape 18"/>
            <p:cNvSpPr>
              <a:spLocks noChangeArrowheads="1"/>
            </p:cNvSpPr>
            <p:nvPr/>
          </p:nvSpPr>
          <p:spPr bwMode="auto">
            <a:xfrm>
              <a:off x="3515" y="3158"/>
              <a:ext cx="771" cy="363"/>
            </a:xfrm>
            <a:prstGeom prst="homePlate">
              <a:avLst>
                <a:gd name="adj" fmla="val 53099"/>
              </a:avLst>
            </a:prstGeom>
            <a:solidFill>
              <a:srgbClr val="FFFFFF"/>
            </a:solidFill>
            <a:ln w="22225" algn="ctr">
              <a:solidFill>
                <a:schemeClr val="tx1"/>
              </a:solidFill>
              <a:miter lim="800000"/>
              <a:headEnd/>
              <a:tailEnd/>
            </a:ln>
          </p:spPr>
          <p:txBody>
            <a:bodyPr wrap="none" tIns="91440" bIns="91440" anchor="ct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
          <p:nvSpPr>
            <p:cNvPr id="63495" name="Rectangle 19"/>
            <p:cNvSpPr>
              <a:spLocks noChangeArrowheads="1"/>
            </p:cNvSpPr>
            <p:nvPr/>
          </p:nvSpPr>
          <p:spPr bwMode="auto">
            <a:xfrm>
              <a:off x="3424" y="3158"/>
              <a:ext cx="874" cy="3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solidFill>
                    <a:srgbClr val="180A00"/>
                  </a:solidFill>
                  <a:latin typeface="Arial" panose="020B0604020202020204" pitchFamily="34" charset="0"/>
                  <a:ea typeface="楷体_GB2312" pitchFamily="49" charset="-122"/>
                </a:rPr>
                <a:t>实例</a:t>
              </a:r>
              <a:endParaRPr kumimoji="1" lang="en-US" altLang="zh-CN" b="1">
                <a:solidFill>
                  <a:srgbClr val="180A00"/>
                </a:solidFill>
                <a:latin typeface="Arial" panose="020B0604020202020204" pitchFamily="34" charset="0"/>
                <a:ea typeface="楷体_GB2312" pitchFamily="49" charset="-122"/>
              </a:endParaRPr>
            </a:p>
          </p:txBody>
        </p:sp>
      </p:grpSp>
    </p:spTree>
    <p:extLst>
      <p:ext uri="{BB962C8B-B14F-4D97-AF65-F5344CB8AC3E}">
        <p14:creationId xmlns="" xmlns:p14="http://schemas.microsoft.com/office/powerpoint/2010/main" val="35869589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331913" y="1052513"/>
            <a:ext cx="5111750" cy="493712"/>
          </a:xfrm>
        </p:spPr>
        <p:txBody>
          <a:bodyPr/>
          <a:lstStyle/>
          <a:p>
            <a:pPr eaLnBrk="1" hangingPunct="1"/>
            <a:r>
              <a:rPr lang="zh-CN" altLang="en-US" sz="3200" b="1" smtClean="0">
                <a:solidFill>
                  <a:srgbClr val="FF0000"/>
                </a:solidFill>
                <a:latin typeface="楷体_GB2312" pitchFamily="49" charset="-122"/>
                <a:ea typeface="楷体_GB2312" pitchFamily="49" charset="-122"/>
              </a:rPr>
              <a:t>例</a:t>
            </a:r>
            <a:r>
              <a:rPr lang="en-US" altLang="zh-CN" sz="3200" b="1" smtClean="0">
                <a:solidFill>
                  <a:srgbClr val="FF0000"/>
                </a:solidFill>
                <a:latin typeface="楷体_GB2312" pitchFamily="49" charset="-122"/>
                <a:ea typeface="楷体_GB2312" pitchFamily="49" charset="-122"/>
              </a:rPr>
              <a:t>1  </a:t>
            </a:r>
            <a:r>
              <a:rPr lang="zh-CN" altLang="en-US" sz="3200" b="1" smtClean="0">
                <a:solidFill>
                  <a:srgbClr val="FF0000"/>
                </a:solidFill>
                <a:latin typeface="楷体_GB2312" pitchFamily="49" charset="-122"/>
                <a:ea typeface="楷体_GB2312" pitchFamily="49" charset="-122"/>
              </a:rPr>
              <a:t>业务流程图</a:t>
            </a:r>
          </a:p>
        </p:txBody>
      </p:sp>
      <p:sp>
        <p:nvSpPr>
          <p:cNvPr id="64515" name="Rectangle 3"/>
          <p:cNvSpPr>
            <a:spLocks noGrp="1" noChangeArrowheads="1"/>
          </p:cNvSpPr>
          <p:nvPr>
            <p:ph idx="1"/>
          </p:nvPr>
        </p:nvSpPr>
        <p:spPr>
          <a:xfrm>
            <a:off x="684213" y="1628775"/>
            <a:ext cx="7848600" cy="5113338"/>
          </a:xfrm>
        </p:spPr>
        <p:txBody>
          <a:bodyPr/>
          <a:lstStyle/>
          <a:p>
            <a:pPr eaLnBrk="1" hangingPunct="1"/>
            <a:r>
              <a:rPr lang="en-US" altLang="zh-CN" sz="3600"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采购员从仓库收到缺货通知单以后，查阅订货合同单，若已订货，向供货单位发出催货请求，否则，填写订货单交供货单位。供货单位发出货物后，立即向采购员发出取货通知。</a:t>
            </a:r>
          </a:p>
        </p:txBody>
      </p:sp>
      <p:sp>
        <p:nvSpPr>
          <p:cNvPr id="64516"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Times New Roman" panose="02020603050405020304" pitchFamily="18" charset="0"/>
                <a:sym typeface="Wingdings 3" panose="05040102010807070707" pitchFamily="18" charset="2"/>
              </a:rPr>
              <a:t></a:t>
            </a:r>
          </a:p>
        </p:txBody>
      </p:sp>
      <p:sp>
        <p:nvSpPr>
          <p:cNvPr id="64517" name="AutoShape 5"/>
          <p:cNvSpPr>
            <a:spLocks noChangeArrowheads="1"/>
          </p:cNvSpPr>
          <p:nvPr/>
        </p:nvSpPr>
        <p:spPr bwMode="auto">
          <a:xfrm>
            <a:off x="1258888" y="4508500"/>
            <a:ext cx="1044575" cy="503238"/>
          </a:xfrm>
          <a:prstGeom prst="flowChartDocument">
            <a:avLst/>
          </a:prstGeom>
          <a:solidFill>
            <a:srgbClr val="FF9900"/>
          </a:solidFill>
          <a:ln w="9525">
            <a:solidFill>
              <a:schemeClr val="tx1"/>
            </a:solidFill>
            <a:miter lim="800000"/>
            <a:headEnd/>
            <a:tailEnd/>
          </a:ln>
        </p:spPr>
        <p:txBody>
          <a:bodyPr/>
          <a:lstStyle>
            <a:lvl1pPr marL="342900" indent="-342900"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buClr>
                <a:schemeClr val="tx2"/>
              </a:buClr>
              <a:buSzPct val="70000"/>
            </a:pPr>
            <a:r>
              <a:rPr lang="zh-CN" altLang="en-US" sz="1600" b="1">
                <a:latin typeface="宋体" panose="02010600030101010101" pitchFamily="2" charset="-122"/>
              </a:rPr>
              <a:t>缺货通知</a:t>
            </a:r>
          </a:p>
        </p:txBody>
      </p:sp>
      <p:sp>
        <p:nvSpPr>
          <p:cNvPr id="64518" name="Rectangle 4"/>
          <p:cNvSpPr>
            <a:spLocks noChangeArrowheads="1"/>
          </p:cNvSpPr>
          <p:nvPr/>
        </p:nvSpPr>
        <p:spPr bwMode="auto">
          <a:xfrm>
            <a:off x="2987675" y="4437063"/>
            <a:ext cx="979488" cy="576262"/>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800" b="1">
                <a:latin typeface="Times New Roman" panose="02020603050405020304" pitchFamily="18" charset="0"/>
              </a:rPr>
              <a:t>仓库</a:t>
            </a:r>
          </a:p>
        </p:txBody>
      </p:sp>
      <p:sp>
        <p:nvSpPr>
          <p:cNvPr id="64519" name="Line 12"/>
          <p:cNvSpPr>
            <a:spLocks noChangeShapeType="1"/>
          </p:cNvSpPr>
          <p:nvPr/>
        </p:nvSpPr>
        <p:spPr bwMode="auto">
          <a:xfrm flipV="1">
            <a:off x="2268538" y="4724400"/>
            <a:ext cx="887412" cy="0"/>
          </a:xfrm>
          <a:prstGeom prst="line">
            <a:avLst/>
          </a:prstGeom>
          <a:noFill/>
          <a:ln w="3810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64520" name="Oval 10"/>
          <p:cNvSpPr>
            <a:spLocks noChangeArrowheads="1"/>
          </p:cNvSpPr>
          <p:nvPr/>
        </p:nvSpPr>
        <p:spPr bwMode="auto">
          <a:xfrm>
            <a:off x="4932363" y="4221163"/>
            <a:ext cx="914400" cy="574675"/>
          </a:xfrm>
          <a:prstGeom prst="ellipse">
            <a:avLst/>
          </a:prstGeom>
          <a:solidFill>
            <a:srgbClr val="FFCCFF"/>
          </a:solidFill>
          <a:ln w="9525">
            <a:solidFill>
              <a:schemeClr val="tx1"/>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800" b="1">
                <a:latin typeface="Times New Roman" panose="02020603050405020304" pitchFamily="18" charset="0"/>
              </a:rPr>
              <a:t>采购员</a:t>
            </a:r>
          </a:p>
        </p:txBody>
      </p:sp>
      <p:sp>
        <p:nvSpPr>
          <p:cNvPr id="64521" name="AutoShape 9"/>
          <p:cNvSpPr>
            <a:spLocks noChangeArrowheads="1"/>
          </p:cNvSpPr>
          <p:nvPr/>
        </p:nvSpPr>
        <p:spPr bwMode="auto">
          <a:xfrm>
            <a:off x="6588125" y="4005263"/>
            <a:ext cx="1044575" cy="503237"/>
          </a:xfrm>
          <a:prstGeom prst="flowChartDocument">
            <a:avLst/>
          </a:prstGeom>
          <a:solidFill>
            <a:srgbClr val="FF9900"/>
          </a:solidFill>
          <a:ln w="9525">
            <a:solidFill>
              <a:schemeClr val="tx1"/>
            </a:solidFill>
            <a:miter lim="800000"/>
            <a:headEnd/>
            <a:tailEnd/>
          </a:ln>
        </p:spPr>
        <p:txBody>
          <a:bodyPr/>
          <a:lstStyle>
            <a:lvl1pPr marL="342900" indent="-342900"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latin typeface="Times New Roman" panose="02020603050405020304" pitchFamily="18" charset="0"/>
              </a:rPr>
              <a:t>定货合同</a:t>
            </a:r>
          </a:p>
        </p:txBody>
      </p:sp>
      <p:sp>
        <p:nvSpPr>
          <p:cNvPr id="64522" name="AutoShape 6"/>
          <p:cNvSpPr>
            <a:spLocks noChangeArrowheads="1"/>
          </p:cNvSpPr>
          <p:nvPr/>
        </p:nvSpPr>
        <p:spPr bwMode="auto">
          <a:xfrm>
            <a:off x="3203575" y="5516563"/>
            <a:ext cx="1044575" cy="503237"/>
          </a:xfrm>
          <a:prstGeom prst="flowChartDocument">
            <a:avLst/>
          </a:prstGeom>
          <a:solidFill>
            <a:srgbClr val="FF9900"/>
          </a:solidFill>
          <a:ln w="9525">
            <a:solidFill>
              <a:schemeClr val="tx1"/>
            </a:solidFill>
            <a:miter lim="800000"/>
            <a:headEnd/>
            <a:tailEnd/>
          </a:ln>
        </p:spPr>
        <p:txBody>
          <a:bodyPr/>
          <a:lstStyle>
            <a:lvl1pPr marL="342900" indent="-342900"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latin typeface="Times New Roman" panose="02020603050405020304" pitchFamily="18" charset="0"/>
              </a:rPr>
              <a:t>定货单</a:t>
            </a:r>
          </a:p>
        </p:txBody>
      </p:sp>
      <p:sp>
        <p:nvSpPr>
          <p:cNvPr id="64523" name="AutoShape 7"/>
          <p:cNvSpPr>
            <a:spLocks noChangeArrowheads="1"/>
          </p:cNvSpPr>
          <p:nvPr/>
        </p:nvSpPr>
        <p:spPr bwMode="auto">
          <a:xfrm>
            <a:off x="4716463" y="5445125"/>
            <a:ext cx="1044575" cy="503238"/>
          </a:xfrm>
          <a:prstGeom prst="flowChartDocument">
            <a:avLst/>
          </a:prstGeom>
          <a:solidFill>
            <a:srgbClr val="FF9900"/>
          </a:solidFill>
          <a:ln w="9525">
            <a:solidFill>
              <a:schemeClr val="tx1"/>
            </a:solidFill>
            <a:miter lim="800000"/>
            <a:headEnd/>
            <a:tailEnd/>
          </a:ln>
        </p:spPr>
        <p:txBody>
          <a:bodyPr/>
          <a:lstStyle>
            <a:lvl1pPr marL="342900" indent="-342900"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latin typeface="Times New Roman" panose="02020603050405020304" pitchFamily="18" charset="0"/>
              </a:rPr>
              <a:t>催货请求</a:t>
            </a:r>
          </a:p>
        </p:txBody>
      </p:sp>
      <p:sp>
        <p:nvSpPr>
          <p:cNvPr id="64524" name="AutoShape 8"/>
          <p:cNvSpPr>
            <a:spLocks noChangeArrowheads="1"/>
          </p:cNvSpPr>
          <p:nvPr/>
        </p:nvSpPr>
        <p:spPr bwMode="auto">
          <a:xfrm>
            <a:off x="6372225" y="5445125"/>
            <a:ext cx="1044575" cy="503238"/>
          </a:xfrm>
          <a:prstGeom prst="flowChartDocument">
            <a:avLst/>
          </a:prstGeom>
          <a:solidFill>
            <a:srgbClr val="FF9900"/>
          </a:solidFill>
          <a:ln w="9525">
            <a:solidFill>
              <a:schemeClr val="tx1"/>
            </a:solidFill>
            <a:miter lim="800000"/>
            <a:headEnd/>
            <a:tailEnd/>
          </a:ln>
        </p:spPr>
        <p:txBody>
          <a:bodyPr/>
          <a:lstStyle>
            <a:lvl1pPr marL="342900" indent="-342900"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600" b="1">
                <a:latin typeface="Times New Roman" panose="02020603050405020304" pitchFamily="18" charset="0"/>
              </a:rPr>
              <a:t>取货通知</a:t>
            </a:r>
          </a:p>
        </p:txBody>
      </p:sp>
      <p:sp>
        <p:nvSpPr>
          <p:cNvPr id="64525" name="Rectangle 11"/>
          <p:cNvSpPr>
            <a:spLocks noChangeArrowheads="1"/>
          </p:cNvSpPr>
          <p:nvPr/>
        </p:nvSpPr>
        <p:spPr bwMode="auto">
          <a:xfrm>
            <a:off x="3995738" y="6165850"/>
            <a:ext cx="1044575" cy="576263"/>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1800" b="1">
                <a:latin typeface="Times New Roman" panose="02020603050405020304" pitchFamily="18" charset="0"/>
              </a:rPr>
              <a:t>供货单位</a:t>
            </a:r>
          </a:p>
        </p:txBody>
      </p:sp>
      <p:sp>
        <p:nvSpPr>
          <p:cNvPr id="64527" name="Line 15"/>
          <p:cNvSpPr>
            <a:spLocks noChangeShapeType="1"/>
          </p:cNvSpPr>
          <p:nvPr/>
        </p:nvSpPr>
        <p:spPr bwMode="auto">
          <a:xfrm flipV="1">
            <a:off x="3995738" y="4581525"/>
            <a:ext cx="936625" cy="71438"/>
          </a:xfrm>
          <a:prstGeom prst="line">
            <a:avLst/>
          </a:prstGeom>
          <a:noFill/>
          <a:ln w="22225">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 xmlns:a14="http://schemas.microsoft.com/office/drawing/2010/main">
                <a:noFill/>
              </a14:hiddenFill>
            </a:ext>
          </a:extLst>
        </p:spPr>
        <p:txBody>
          <a:bodyPr wrap="none" tIns="91440" bIns="91440">
            <a:spAutoFit/>
          </a:bodyPr>
          <a:lstStyle/>
          <a:p>
            <a:pPr>
              <a:defRPr/>
            </a:pPr>
            <a:endParaRPr lang="zh-CN" altLang="en-US"/>
          </a:p>
        </p:txBody>
      </p:sp>
      <p:sp>
        <p:nvSpPr>
          <p:cNvPr id="64528" name="Line 16"/>
          <p:cNvSpPr>
            <a:spLocks noChangeShapeType="1"/>
          </p:cNvSpPr>
          <p:nvPr/>
        </p:nvSpPr>
        <p:spPr bwMode="auto">
          <a:xfrm flipH="1">
            <a:off x="5867400" y="4221163"/>
            <a:ext cx="720725" cy="215900"/>
          </a:xfrm>
          <a:prstGeom prst="line">
            <a:avLst/>
          </a:prstGeom>
          <a:noFill/>
          <a:ln w="22225">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 xmlns:a14="http://schemas.microsoft.com/office/drawing/2010/main">
                <a:noFill/>
              </a14:hiddenFill>
            </a:ext>
          </a:extLst>
        </p:spPr>
        <p:txBody>
          <a:bodyPr wrap="none" tIns="91440" bIns="91440">
            <a:spAutoFit/>
          </a:bodyPr>
          <a:lstStyle/>
          <a:p>
            <a:pPr>
              <a:defRPr/>
            </a:pPr>
            <a:endParaRPr lang="zh-CN" altLang="en-US"/>
          </a:p>
        </p:txBody>
      </p:sp>
      <p:sp>
        <p:nvSpPr>
          <p:cNvPr id="64529" name="Line 17"/>
          <p:cNvSpPr>
            <a:spLocks noChangeShapeType="1"/>
          </p:cNvSpPr>
          <p:nvPr/>
        </p:nvSpPr>
        <p:spPr bwMode="auto">
          <a:xfrm flipH="1" flipV="1">
            <a:off x="5867400" y="4724400"/>
            <a:ext cx="1009650" cy="720725"/>
          </a:xfrm>
          <a:prstGeom prst="line">
            <a:avLst/>
          </a:prstGeom>
          <a:noFill/>
          <a:ln w="22225">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 xmlns:a14="http://schemas.microsoft.com/office/drawing/2010/main">
                <a:noFill/>
              </a14:hiddenFill>
            </a:ext>
          </a:extLst>
        </p:spPr>
        <p:txBody>
          <a:bodyPr wrap="none" tIns="91440" bIns="91440">
            <a:spAutoFit/>
          </a:bodyPr>
          <a:lstStyle/>
          <a:p>
            <a:pPr>
              <a:defRPr/>
            </a:pPr>
            <a:endParaRPr lang="zh-CN" altLang="en-US"/>
          </a:p>
        </p:txBody>
      </p:sp>
      <p:sp>
        <p:nvSpPr>
          <p:cNvPr id="64530" name="Line 18"/>
          <p:cNvSpPr>
            <a:spLocks noChangeShapeType="1"/>
          </p:cNvSpPr>
          <p:nvPr/>
        </p:nvSpPr>
        <p:spPr bwMode="auto">
          <a:xfrm flipH="1">
            <a:off x="5148263" y="4797425"/>
            <a:ext cx="215900" cy="647700"/>
          </a:xfrm>
          <a:prstGeom prst="line">
            <a:avLst/>
          </a:prstGeom>
          <a:noFill/>
          <a:ln w="22225">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 xmlns:a14="http://schemas.microsoft.com/office/drawing/2010/main">
                <a:noFill/>
              </a14:hiddenFill>
            </a:ext>
          </a:extLst>
        </p:spPr>
        <p:txBody>
          <a:bodyPr wrap="none" tIns="91440" bIns="91440">
            <a:spAutoFit/>
          </a:bodyPr>
          <a:lstStyle/>
          <a:p>
            <a:pPr>
              <a:defRPr/>
            </a:pPr>
            <a:endParaRPr lang="zh-CN" altLang="en-US"/>
          </a:p>
        </p:txBody>
      </p:sp>
      <p:sp>
        <p:nvSpPr>
          <p:cNvPr id="64531" name="Line 19"/>
          <p:cNvSpPr>
            <a:spLocks noChangeShapeType="1"/>
          </p:cNvSpPr>
          <p:nvPr/>
        </p:nvSpPr>
        <p:spPr bwMode="auto">
          <a:xfrm flipH="1">
            <a:off x="3708400" y="4724400"/>
            <a:ext cx="1295400" cy="792163"/>
          </a:xfrm>
          <a:prstGeom prst="line">
            <a:avLst/>
          </a:prstGeom>
          <a:noFill/>
          <a:ln w="22225">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 xmlns:a14="http://schemas.microsoft.com/office/drawing/2010/main">
                <a:noFill/>
              </a14:hiddenFill>
            </a:ext>
          </a:extLst>
        </p:spPr>
        <p:txBody>
          <a:bodyPr wrap="none" tIns="91440" bIns="91440">
            <a:spAutoFit/>
          </a:bodyPr>
          <a:lstStyle/>
          <a:p>
            <a:pPr>
              <a:defRPr/>
            </a:pPr>
            <a:endParaRPr lang="zh-CN" altLang="en-US"/>
          </a:p>
        </p:txBody>
      </p:sp>
      <p:sp>
        <p:nvSpPr>
          <p:cNvPr id="64532" name="Line 20"/>
          <p:cNvSpPr>
            <a:spLocks noChangeShapeType="1"/>
          </p:cNvSpPr>
          <p:nvPr/>
        </p:nvSpPr>
        <p:spPr bwMode="auto">
          <a:xfrm>
            <a:off x="3924300" y="5949950"/>
            <a:ext cx="215900" cy="142875"/>
          </a:xfrm>
          <a:prstGeom prst="line">
            <a:avLst/>
          </a:prstGeom>
          <a:noFill/>
          <a:ln w="22225">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 xmlns:a14="http://schemas.microsoft.com/office/drawing/2010/main">
                <a:noFill/>
              </a14:hiddenFill>
            </a:ext>
          </a:extLst>
        </p:spPr>
        <p:txBody>
          <a:bodyPr wrap="none" tIns="91440" bIns="91440">
            <a:spAutoFit/>
          </a:bodyPr>
          <a:lstStyle/>
          <a:p>
            <a:pPr>
              <a:defRPr/>
            </a:pPr>
            <a:endParaRPr lang="zh-CN" altLang="en-US"/>
          </a:p>
        </p:txBody>
      </p:sp>
      <p:sp>
        <p:nvSpPr>
          <p:cNvPr id="64533" name="Line 21"/>
          <p:cNvSpPr>
            <a:spLocks noChangeShapeType="1"/>
          </p:cNvSpPr>
          <p:nvPr/>
        </p:nvSpPr>
        <p:spPr bwMode="auto">
          <a:xfrm flipH="1">
            <a:off x="4716463" y="5949950"/>
            <a:ext cx="431800" cy="142875"/>
          </a:xfrm>
          <a:prstGeom prst="line">
            <a:avLst/>
          </a:prstGeom>
          <a:noFill/>
          <a:ln w="22225">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 xmlns:a14="http://schemas.microsoft.com/office/drawing/2010/main">
                <a:noFill/>
              </a14:hiddenFill>
            </a:ext>
          </a:extLst>
        </p:spPr>
        <p:txBody>
          <a:bodyPr wrap="none" tIns="91440" bIns="91440">
            <a:spAutoFit/>
          </a:bodyPr>
          <a:lstStyle/>
          <a:p>
            <a:pPr>
              <a:defRPr/>
            </a:pPr>
            <a:endParaRPr lang="zh-CN" altLang="en-US"/>
          </a:p>
        </p:txBody>
      </p:sp>
      <p:sp>
        <p:nvSpPr>
          <p:cNvPr id="64534" name="Line 22"/>
          <p:cNvSpPr>
            <a:spLocks noChangeShapeType="1"/>
          </p:cNvSpPr>
          <p:nvPr/>
        </p:nvSpPr>
        <p:spPr bwMode="auto">
          <a:xfrm flipV="1">
            <a:off x="5076825" y="5949950"/>
            <a:ext cx="1439863" cy="503238"/>
          </a:xfrm>
          <a:prstGeom prst="line">
            <a:avLst/>
          </a:prstGeom>
          <a:noFill/>
          <a:ln w="22225">
            <a:solidFill>
              <a:schemeClr val="tx1"/>
            </a:solidFill>
            <a:round/>
            <a:headEnd/>
            <a:tailEnd type="triangle" w="med" len="med"/>
          </a:ln>
          <a:effectLst>
            <a:prstShdw prst="shdw17" dist="17961" dir="2700000">
              <a:schemeClr val="tx1">
                <a:gamma/>
                <a:shade val="60000"/>
                <a:invGamma/>
              </a:schemeClr>
            </a:prstShdw>
          </a:effectLst>
          <a:extLst>
            <a:ext uri="{909E8E84-426E-40DD-AFC4-6F175D3DCCD1}">
              <a14:hiddenFill xmlns="" xmlns:a14="http://schemas.microsoft.com/office/drawing/2010/main">
                <a:noFill/>
              </a14:hiddenFill>
            </a:ext>
          </a:extLst>
        </p:spPr>
        <p:txBody>
          <a:bodyPr wrap="none" tIns="91440" bIns="91440">
            <a:spAutoFit/>
          </a:bodyPr>
          <a:lstStyle/>
          <a:p>
            <a:pPr>
              <a:defRPr/>
            </a:pPr>
            <a:endParaRPr lang="zh-CN" altLang="en-US"/>
          </a:p>
        </p:txBody>
      </p:sp>
    </p:spTree>
    <p:extLst>
      <p:ext uri="{BB962C8B-B14F-4D97-AF65-F5344CB8AC3E}">
        <p14:creationId xmlns="" xmlns:p14="http://schemas.microsoft.com/office/powerpoint/2010/main" val="54215526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403350" y="908050"/>
            <a:ext cx="7313613" cy="679450"/>
          </a:xfrm>
        </p:spPr>
        <p:txBody>
          <a:bodyPr/>
          <a:lstStyle/>
          <a:p>
            <a:pPr eaLnBrk="1" hangingPunct="1"/>
            <a:r>
              <a:rPr lang="zh-CN" altLang="en-US" sz="3200" b="1" smtClean="0">
                <a:solidFill>
                  <a:srgbClr val="FF3300"/>
                </a:solidFill>
                <a:latin typeface="楷体_GB2312" pitchFamily="49" charset="-122"/>
                <a:ea typeface="楷体_GB2312" pitchFamily="49" charset="-122"/>
              </a:rPr>
              <a:t>例</a:t>
            </a:r>
            <a:r>
              <a:rPr lang="en-US" altLang="zh-CN" sz="3200" b="1" smtClean="0">
                <a:solidFill>
                  <a:srgbClr val="FF3300"/>
                </a:solidFill>
                <a:latin typeface="楷体_GB2312" pitchFamily="49" charset="-122"/>
                <a:ea typeface="楷体_GB2312" pitchFamily="49" charset="-122"/>
              </a:rPr>
              <a:t>2</a:t>
            </a:r>
            <a:r>
              <a:rPr lang="en-US" altLang="zh-CN" sz="3200" b="1" smtClean="0">
                <a:solidFill>
                  <a:srgbClr val="FF3300"/>
                </a:solidFill>
                <a:ea typeface="楷体_GB2312" pitchFamily="49" charset="-122"/>
              </a:rPr>
              <a:t> </a:t>
            </a:r>
            <a:r>
              <a:rPr lang="en-US" altLang="zh-CN" sz="3200" b="1" smtClean="0">
                <a:solidFill>
                  <a:srgbClr val="FF3300"/>
                </a:solidFill>
                <a:latin typeface="楷体_GB2312" pitchFamily="49" charset="-122"/>
                <a:ea typeface="楷体_GB2312" pitchFamily="49" charset="-122"/>
              </a:rPr>
              <a:t> </a:t>
            </a:r>
            <a:r>
              <a:rPr lang="zh-CN" altLang="en-US" sz="3200" b="1" smtClean="0">
                <a:solidFill>
                  <a:srgbClr val="FF3300"/>
                </a:solidFill>
                <a:latin typeface="楷体_GB2312" pitchFamily="49" charset="-122"/>
                <a:ea typeface="楷体_GB2312" pitchFamily="49" charset="-122"/>
              </a:rPr>
              <a:t>画业务流程图</a:t>
            </a:r>
          </a:p>
        </p:txBody>
      </p:sp>
      <p:sp>
        <p:nvSpPr>
          <p:cNvPr id="65539" name="Rectangle 3"/>
          <p:cNvSpPr>
            <a:spLocks noGrp="1" noChangeArrowheads="1"/>
          </p:cNvSpPr>
          <p:nvPr>
            <p:ph idx="1"/>
          </p:nvPr>
        </p:nvSpPr>
        <p:spPr>
          <a:xfrm>
            <a:off x="876300" y="2298700"/>
            <a:ext cx="7889875" cy="4114800"/>
          </a:xfrm>
        </p:spPr>
        <p:txBody>
          <a:bodyPr/>
          <a:lstStyle/>
          <a:p>
            <a:pPr eaLnBrk="1" hangingPunct="1"/>
            <a:r>
              <a:rPr lang="zh-CN" altLang="en-US" sz="3600" b="1" smtClean="0">
                <a:latin typeface="楷体_GB2312" pitchFamily="49" charset="-122"/>
                <a:ea typeface="楷体_GB2312" pitchFamily="49" charset="-122"/>
              </a:rPr>
              <a:t>采购员将入库单交给检验员，检验员将不合格的入库单退回采购员，合格的入库单交保管员并记入库存台帐，统计员根据库存台帐制定月报表交主管部门审阅。</a:t>
            </a:r>
          </a:p>
        </p:txBody>
      </p:sp>
      <p:sp>
        <p:nvSpPr>
          <p:cNvPr id="65540"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Times New Roman" panose="02020603050405020304" pitchFamily="18" charset="0"/>
                <a:sym typeface="Wingdings 3" panose="05040102010807070707" pitchFamily="18" charset="2"/>
              </a:rPr>
              <a:t></a:t>
            </a:r>
          </a:p>
        </p:txBody>
      </p:sp>
    </p:spTree>
    <p:extLst>
      <p:ext uri="{BB962C8B-B14F-4D97-AF65-F5344CB8AC3E}">
        <p14:creationId xmlns="" xmlns:p14="http://schemas.microsoft.com/office/powerpoint/2010/main" val="15687834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960438" y="152400"/>
            <a:ext cx="6596062" cy="320675"/>
          </a:xfrm>
        </p:spPr>
        <p:txBody>
          <a:bodyPr/>
          <a:lstStyle/>
          <a:p>
            <a:pPr eaLnBrk="1" hangingPunct="1"/>
            <a:r>
              <a:rPr lang="en-US" altLang="zh-CN" b="1" smtClean="0">
                <a:latin typeface="楷体_GB2312" pitchFamily="49" charset="-122"/>
                <a:ea typeface="楷体_GB2312" pitchFamily="49" charset="-122"/>
              </a:rPr>
              <a:t/>
            </a:r>
            <a:br>
              <a:rPr lang="en-US" altLang="zh-CN" b="1" smtClean="0">
                <a:latin typeface="楷体_GB2312" pitchFamily="49" charset="-122"/>
                <a:ea typeface="楷体_GB2312" pitchFamily="49" charset="-122"/>
              </a:rPr>
            </a:br>
            <a:endParaRPr lang="en-US" altLang="zh-CN" b="1" smtClean="0">
              <a:latin typeface="楷体_GB2312" pitchFamily="49" charset="-122"/>
              <a:ea typeface="楷体_GB2312" pitchFamily="49" charset="-122"/>
            </a:endParaRPr>
          </a:p>
        </p:txBody>
      </p:sp>
      <p:sp>
        <p:nvSpPr>
          <p:cNvPr id="66563" name="Rectangle 3"/>
          <p:cNvSpPr>
            <a:spLocks noGrp="1" noChangeArrowheads="1"/>
          </p:cNvSpPr>
          <p:nvPr>
            <p:ph idx="1"/>
          </p:nvPr>
        </p:nvSpPr>
        <p:spPr>
          <a:xfrm>
            <a:off x="1296988" y="6858000"/>
            <a:ext cx="6299200" cy="304800"/>
          </a:xfrm>
        </p:spPr>
        <p:txBody>
          <a:bodyPr/>
          <a:lstStyle/>
          <a:p>
            <a:pPr eaLnBrk="1" hangingPunct="1"/>
            <a:endParaRPr lang="en-US" altLang="zh-CN" smtClean="0"/>
          </a:p>
          <a:p>
            <a:pPr eaLnBrk="1" hangingPunct="1"/>
            <a:endParaRPr lang="en-US" altLang="zh-CN" smtClean="0"/>
          </a:p>
        </p:txBody>
      </p:sp>
      <p:sp>
        <p:nvSpPr>
          <p:cNvPr id="66564" name="Oval 6"/>
          <p:cNvSpPr>
            <a:spLocks noGrp="1" noChangeArrowheads="1"/>
          </p:cNvSpPr>
          <p:nvPr>
            <p:ph type="body" idx="4294967295"/>
          </p:nvPr>
        </p:nvSpPr>
        <p:spPr>
          <a:xfrm>
            <a:off x="6443663" y="1341438"/>
            <a:ext cx="1550987" cy="549275"/>
          </a:xfrm>
          <a:prstGeom prst="ellipse">
            <a:avLst/>
          </a:prstGeom>
          <a:solidFill>
            <a:srgbClr val="FFCCFF"/>
          </a:solidFill>
          <a:ln>
            <a:solidFill>
              <a:schemeClr val="tx1"/>
            </a:solidFill>
            <a:round/>
            <a:headEnd/>
            <a:tailEnd/>
          </a:ln>
        </p:spPr>
        <p:txBody>
          <a:bodyPr/>
          <a:lstStyle/>
          <a:p>
            <a:pPr algn="ctr" eaLnBrk="1" hangingPunct="1">
              <a:spcBef>
                <a:spcPct val="0"/>
              </a:spcBef>
              <a:buFontTx/>
              <a:buNone/>
            </a:pPr>
            <a:r>
              <a:rPr lang="zh-CN" altLang="en-US" sz="2400" b="1" smtClean="0">
                <a:latin typeface="楷体_GB2312" pitchFamily="49" charset="-122"/>
                <a:ea typeface="楷体_GB2312" pitchFamily="49" charset="-122"/>
              </a:rPr>
              <a:t>检验员</a:t>
            </a:r>
          </a:p>
        </p:txBody>
      </p:sp>
      <p:sp>
        <p:nvSpPr>
          <p:cNvPr id="66565" name="Rectangle 4"/>
          <p:cNvSpPr>
            <a:spLocks noChangeArrowheads="1"/>
          </p:cNvSpPr>
          <p:nvPr/>
        </p:nvSpPr>
        <p:spPr bwMode="auto">
          <a:xfrm>
            <a:off x="4114800" y="5410200"/>
            <a:ext cx="1524000" cy="5334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a:latin typeface="Times New Roman" panose="02020603050405020304" pitchFamily="18" charset="0"/>
              </a:rPr>
              <a:t>主管部门</a:t>
            </a:r>
          </a:p>
        </p:txBody>
      </p:sp>
      <p:sp>
        <p:nvSpPr>
          <p:cNvPr id="66566" name="Oval 5"/>
          <p:cNvSpPr>
            <a:spLocks noChangeArrowheads="1"/>
          </p:cNvSpPr>
          <p:nvPr/>
        </p:nvSpPr>
        <p:spPr bwMode="auto">
          <a:xfrm>
            <a:off x="1524000" y="1295400"/>
            <a:ext cx="1295400" cy="609600"/>
          </a:xfrm>
          <a:prstGeom prst="ellipse">
            <a:avLst/>
          </a:prstGeom>
          <a:solidFill>
            <a:srgbClr val="FFCCFF"/>
          </a:solidFill>
          <a:ln w="9525">
            <a:solidFill>
              <a:schemeClr val="tx1"/>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latin typeface="Times New Roman" panose="02020603050405020304" pitchFamily="18" charset="0"/>
                <a:ea typeface="楷体_GB2312" pitchFamily="49" charset="-122"/>
              </a:rPr>
              <a:t>采购员</a:t>
            </a:r>
          </a:p>
        </p:txBody>
      </p:sp>
      <p:sp>
        <p:nvSpPr>
          <p:cNvPr id="66567" name="Oval 7"/>
          <p:cNvSpPr>
            <a:spLocks noChangeArrowheads="1"/>
          </p:cNvSpPr>
          <p:nvPr/>
        </p:nvSpPr>
        <p:spPr bwMode="auto">
          <a:xfrm>
            <a:off x="6629400" y="4114800"/>
            <a:ext cx="1600200" cy="538163"/>
          </a:xfrm>
          <a:prstGeom prst="ellipse">
            <a:avLst/>
          </a:prstGeom>
          <a:solidFill>
            <a:srgbClr val="FFCCFF"/>
          </a:solidFill>
          <a:ln w="9525">
            <a:solidFill>
              <a:schemeClr val="tx1"/>
            </a:solidFill>
            <a:round/>
            <a:headEnd/>
            <a:tailEnd/>
          </a:ln>
        </p:spPr>
        <p:txBody>
          <a:bodyPr/>
          <a:lstStyle>
            <a:lvl1pPr marL="342900" indent="-342900"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latin typeface="Times New Roman" panose="02020603050405020304" pitchFamily="18" charset="0"/>
                <a:ea typeface="楷体_GB2312" pitchFamily="49" charset="-122"/>
              </a:rPr>
              <a:t>保管员</a:t>
            </a:r>
          </a:p>
        </p:txBody>
      </p:sp>
      <p:sp>
        <p:nvSpPr>
          <p:cNvPr id="66568" name="Oval 8"/>
          <p:cNvSpPr>
            <a:spLocks noChangeArrowheads="1"/>
          </p:cNvSpPr>
          <p:nvPr/>
        </p:nvSpPr>
        <p:spPr bwMode="auto">
          <a:xfrm>
            <a:off x="1619250" y="4114800"/>
            <a:ext cx="1581150" cy="533400"/>
          </a:xfrm>
          <a:prstGeom prst="ellipse">
            <a:avLst/>
          </a:prstGeom>
          <a:solidFill>
            <a:srgbClr val="FFCCFF"/>
          </a:solidFill>
          <a:ln w="9525">
            <a:solidFill>
              <a:schemeClr val="tx1"/>
            </a:solidFill>
            <a:round/>
            <a:headEnd/>
            <a:tailEnd/>
          </a:ln>
        </p:spPr>
        <p:txBody>
          <a:bodyPr/>
          <a:lstStyle>
            <a:lvl1pPr marL="342900" indent="-342900"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b="1">
                <a:latin typeface="Times New Roman" panose="02020603050405020304" pitchFamily="18" charset="0"/>
                <a:ea typeface="楷体_GB2312" pitchFamily="49" charset="-122"/>
              </a:rPr>
              <a:t>统计员</a:t>
            </a:r>
          </a:p>
        </p:txBody>
      </p:sp>
      <p:sp>
        <p:nvSpPr>
          <p:cNvPr id="66569" name="AutoShape 9"/>
          <p:cNvSpPr>
            <a:spLocks noChangeArrowheads="1"/>
          </p:cNvSpPr>
          <p:nvPr/>
        </p:nvSpPr>
        <p:spPr bwMode="auto">
          <a:xfrm>
            <a:off x="3962400" y="1447800"/>
            <a:ext cx="990600" cy="381000"/>
          </a:xfrm>
          <a:prstGeom prst="flowChartDocument">
            <a:avLst/>
          </a:prstGeom>
          <a:solidFill>
            <a:srgbClr val="FF9900"/>
          </a:solidFill>
          <a:ln w="9525">
            <a:solidFill>
              <a:schemeClr val="tx1"/>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a:latin typeface="Times New Roman" panose="02020603050405020304" pitchFamily="18" charset="0"/>
              </a:rPr>
              <a:t>入库单</a:t>
            </a:r>
          </a:p>
        </p:txBody>
      </p:sp>
      <p:sp>
        <p:nvSpPr>
          <p:cNvPr id="66570" name="AutoShape 10"/>
          <p:cNvSpPr>
            <a:spLocks noChangeArrowheads="1"/>
          </p:cNvSpPr>
          <p:nvPr/>
        </p:nvSpPr>
        <p:spPr bwMode="auto">
          <a:xfrm>
            <a:off x="4419600" y="4191000"/>
            <a:ext cx="1066800" cy="533400"/>
          </a:xfrm>
          <a:prstGeom prst="flowChartDocument">
            <a:avLst/>
          </a:prstGeom>
          <a:solidFill>
            <a:srgbClr val="FF9900"/>
          </a:solidFill>
          <a:ln w="9525">
            <a:solidFill>
              <a:schemeClr val="tx1"/>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a:latin typeface="Times New Roman" panose="02020603050405020304" pitchFamily="18" charset="0"/>
              </a:rPr>
              <a:t>库存帐</a:t>
            </a:r>
          </a:p>
        </p:txBody>
      </p:sp>
      <p:sp>
        <p:nvSpPr>
          <p:cNvPr id="66571" name="AutoShape 11"/>
          <p:cNvSpPr>
            <a:spLocks noChangeArrowheads="1"/>
          </p:cNvSpPr>
          <p:nvPr/>
        </p:nvSpPr>
        <p:spPr bwMode="auto">
          <a:xfrm>
            <a:off x="3886200" y="2438400"/>
            <a:ext cx="1828800" cy="533400"/>
          </a:xfrm>
          <a:prstGeom prst="flowChartDocument">
            <a:avLst/>
          </a:prstGeom>
          <a:solidFill>
            <a:srgbClr val="FF9900"/>
          </a:solidFill>
          <a:ln w="9525">
            <a:solidFill>
              <a:schemeClr val="tx1"/>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a:latin typeface="Times New Roman" panose="02020603050405020304" pitchFamily="18" charset="0"/>
              </a:rPr>
              <a:t>不合格入库单</a:t>
            </a:r>
          </a:p>
        </p:txBody>
      </p:sp>
      <p:sp>
        <p:nvSpPr>
          <p:cNvPr id="66572" name="AutoShape 12"/>
          <p:cNvSpPr>
            <a:spLocks noChangeArrowheads="1"/>
          </p:cNvSpPr>
          <p:nvPr/>
        </p:nvSpPr>
        <p:spPr bwMode="auto">
          <a:xfrm>
            <a:off x="1828800" y="5410200"/>
            <a:ext cx="1066800" cy="533400"/>
          </a:xfrm>
          <a:prstGeom prst="flowChartDocument">
            <a:avLst/>
          </a:prstGeom>
          <a:solidFill>
            <a:srgbClr val="FF9900"/>
          </a:solidFill>
          <a:ln w="9525">
            <a:solidFill>
              <a:schemeClr val="tx1"/>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a:latin typeface="Times New Roman" panose="02020603050405020304" pitchFamily="18" charset="0"/>
              </a:rPr>
              <a:t>日报表</a:t>
            </a:r>
          </a:p>
        </p:txBody>
      </p:sp>
      <p:sp>
        <p:nvSpPr>
          <p:cNvPr id="66573" name="Line 13"/>
          <p:cNvSpPr>
            <a:spLocks noChangeShapeType="1"/>
          </p:cNvSpPr>
          <p:nvPr/>
        </p:nvSpPr>
        <p:spPr bwMode="auto">
          <a:xfrm>
            <a:off x="2819400" y="1600200"/>
            <a:ext cx="1143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6574" name="Line 14"/>
          <p:cNvSpPr>
            <a:spLocks noChangeShapeType="1"/>
          </p:cNvSpPr>
          <p:nvPr/>
        </p:nvSpPr>
        <p:spPr bwMode="auto">
          <a:xfrm>
            <a:off x="4953000" y="1600200"/>
            <a:ext cx="1524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6575" name="Line 15"/>
          <p:cNvSpPr>
            <a:spLocks noChangeShapeType="1"/>
          </p:cNvSpPr>
          <p:nvPr/>
        </p:nvSpPr>
        <p:spPr bwMode="auto">
          <a:xfrm flipH="1">
            <a:off x="5715000" y="1828800"/>
            <a:ext cx="1219200" cy="762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6576" name="Line 16"/>
          <p:cNvSpPr>
            <a:spLocks noChangeShapeType="1"/>
          </p:cNvSpPr>
          <p:nvPr/>
        </p:nvSpPr>
        <p:spPr bwMode="auto">
          <a:xfrm flipH="1" flipV="1">
            <a:off x="2667000" y="1752600"/>
            <a:ext cx="121920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6577" name="Line 17"/>
          <p:cNvSpPr>
            <a:spLocks noChangeShapeType="1"/>
          </p:cNvSpPr>
          <p:nvPr/>
        </p:nvSpPr>
        <p:spPr bwMode="auto">
          <a:xfrm flipH="1">
            <a:off x="5638800" y="4419600"/>
            <a:ext cx="9906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6578" name="Line 18"/>
          <p:cNvSpPr>
            <a:spLocks noChangeShapeType="1"/>
          </p:cNvSpPr>
          <p:nvPr/>
        </p:nvSpPr>
        <p:spPr bwMode="auto">
          <a:xfrm flipH="1">
            <a:off x="3276600" y="4419600"/>
            <a:ext cx="10668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6579" name="Line 19"/>
          <p:cNvSpPr>
            <a:spLocks noChangeShapeType="1"/>
          </p:cNvSpPr>
          <p:nvPr/>
        </p:nvSpPr>
        <p:spPr bwMode="auto">
          <a:xfrm>
            <a:off x="2438400" y="4648200"/>
            <a:ext cx="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6580" name="Line 20"/>
          <p:cNvSpPr>
            <a:spLocks noChangeShapeType="1"/>
          </p:cNvSpPr>
          <p:nvPr/>
        </p:nvSpPr>
        <p:spPr bwMode="auto">
          <a:xfrm>
            <a:off x="2895600" y="5638800"/>
            <a:ext cx="11430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6581" name="AutoShape 21"/>
          <p:cNvSpPr>
            <a:spLocks noChangeArrowheads="1"/>
          </p:cNvSpPr>
          <p:nvPr/>
        </p:nvSpPr>
        <p:spPr bwMode="auto">
          <a:xfrm>
            <a:off x="6477000" y="2743200"/>
            <a:ext cx="1676400" cy="533400"/>
          </a:xfrm>
          <a:prstGeom prst="flowChartDocument">
            <a:avLst/>
          </a:prstGeom>
          <a:solidFill>
            <a:srgbClr val="FF9900"/>
          </a:solidFill>
          <a:ln w="9525">
            <a:solidFill>
              <a:schemeClr val="tx1"/>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a:latin typeface="Times New Roman" panose="02020603050405020304" pitchFamily="18" charset="0"/>
              </a:rPr>
              <a:t>合格入库单</a:t>
            </a:r>
          </a:p>
        </p:txBody>
      </p:sp>
      <p:sp>
        <p:nvSpPr>
          <p:cNvPr id="66582" name="Line 22"/>
          <p:cNvSpPr>
            <a:spLocks noChangeShapeType="1"/>
          </p:cNvSpPr>
          <p:nvPr/>
        </p:nvSpPr>
        <p:spPr bwMode="auto">
          <a:xfrm>
            <a:off x="7239000" y="1828800"/>
            <a:ext cx="0" cy="99060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66583" name="Line 23"/>
          <p:cNvSpPr>
            <a:spLocks noChangeShapeType="1"/>
          </p:cNvSpPr>
          <p:nvPr/>
        </p:nvSpPr>
        <p:spPr bwMode="auto">
          <a:xfrm>
            <a:off x="7239000" y="3276600"/>
            <a:ext cx="0" cy="914400"/>
          </a:xfrm>
          <a:prstGeom prst="line">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66584" name="AutoShape 25">
            <a:hlinkClick r:id="rId2" action="ppaction://hlinksldjump" highlightClick="1"/>
          </p:cNvPr>
          <p:cNvSpPr>
            <a:spLocks noChangeArrowheads="1"/>
          </p:cNvSpPr>
          <p:nvPr/>
        </p:nvSpPr>
        <p:spPr bwMode="auto">
          <a:xfrm>
            <a:off x="8856663" y="656907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endParaRPr lang="zh-CN" altLang="en-US"/>
          </a:p>
        </p:txBody>
      </p:sp>
    </p:spTree>
    <p:extLst>
      <p:ext uri="{BB962C8B-B14F-4D97-AF65-F5344CB8AC3E}">
        <p14:creationId xmlns="" xmlns:p14="http://schemas.microsoft.com/office/powerpoint/2010/main" val="18154625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331913" y="1052513"/>
            <a:ext cx="7313612" cy="536575"/>
          </a:xfrm>
        </p:spPr>
        <p:txBody>
          <a:bodyPr/>
          <a:lstStyle/>
          <a:p>
            <a:pPr eaLnBrk="1" hangingPunct="1"/>
            <a:r>
              <a:rPr lang="zh-CN" altLang="en-US" sz="2800" b="1" smtClean="0">
                <a:solidFill>
                  <a:srgbClr val="FF3300"/>
                </a:solidFill>
                <a:latin typeface="楷体_GB2312" pitchFamily="49" charset="-122"/>
                <a:ea typeface="楷体_GB2312" pitchFamily="49" charset="-122"/>
              </a:rPr>
              <a:t>例</a:t>
            </a:r>
            <a:r>
              <a:rPr lang="en-US" altLang="zh-CN" sz="2800" b="1" smtClean="0">
                <a:solidFill>
                  <a:srgbClr val="FF3300"/>
                </a:solidFill>
                <a:latin typeface="楷体_GB2312" pitchFamily="49" charset="-122"/>
                <a:ea typeface="楷体_GB2312" pitchFamily="49" charset="-122"/>
              </a:rPr>
              <a:t>3</a:t>
            </a:r>
            <a:r>
              <a:rPr lang="en-US" altLang="zh-CN" sz="2800" b="1" smtClean="0">
                <a:solidFill>
                  <a:srgbClr val="FF3300"/>
                </a:solidFill>
                <a:ea typeface="楷体_GB2312" pitchFamily="49" charset="-122"/>
              </a:rPr>
              <a:t> </a:t>
            </a:r>
            <a:r>
              <a:rPr lang="en-US" altLang="zh-CN" sz="2800" b="1" smtClean="0">
                <a:solidFill>
                  <a:srgbClr val="FF3300"/>
                </a:solidFill>
                <a:latin typeface="楷体_GB2312" pitchFamily="49" charset="-122"/>
                <a:ea typeface="楷体_GB2312" pitchFamily="49" charset="-122"/>
              </a:rPr>
              <a:t> </a:t>
            </a:r>
            <a:r>
              <a:rPr lang="zh-CN" altLang="en-US" sz="2800" b="1" smtClean="0">
                <a:solidFill>
                  <a:srgbClr val="FF3300"/>
                </a:solidFill>
                <a:latin typeface="楷体_GB2312" pitchFamily="49" charset="-122"/>
                <a:ea typeface="楷体_GB2312" pitchFamily="49" charset="-122"/>
              </a:rPr>
              <a:t>画业务流程图</a:t>
            </a:r>
          </a:p>
        </p:txBody>
      </p:sp>
      <p:sp>
        <p:nvSpPr>
          <p:cNvPr id="67587" name="Rectangle 3"/>
          <p:cNvSpPr>
            <a:spLocks noGrp="1" noChangeArrowheads="1"/>
          </p:cNvSpPr>
          <p:nvPr>
            <p:ph idx="1"/>
          </p:nvPr>
        </p:nvSpPr>
        <p:spPr>
          <a:xfrm>
            <a:off x="693738" y="2205038"/>
            <a:ext cx="8072437" cy="4024312"/>
          </a:xfrm>
        </p:spPr>
        <p:txBody>
          <a:bodyPr/>
          <a:lstStyle/>
          <a:p>
            <a:pPr eaLnBrk="1" hangingPunct="1"/>
            <a:r>
              <a:rPr lang="zh-CN" altLang="en-US" sz="3600" b="1" smtClean="0">
                <a:latin typeface="楷体_GB2312" pitchFamily="49" charset="-122"/>
                <a:ea typeface="楷体_GB2312" pitchFamily="49" charset="-122"/>
              </a:rPr>
              <a:t>车间填写领料单给仓库要求领料，库长根据用料计划审批领料单，未批准的退回车间，已批准的领料单送到仓库保管员处，由他查阅库存帐。若帐上有货则通知车间前来领料，否则将缺货通知采购人员。</a:t>
            </a:r>
          </a:p>
        </p:txBody>
      </p:sp>
      <p:sp>
        <p:nvSpPr>
          <p:cNvPr id="67588"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Times New Roman" panose="02020603050405020304" pitchFamily="18" charset="0"/>
                <a:sym typeface="Wingdings 3" panose="05040102010807070707" pitchFamily="18" charset="2"/>
              </a:rPr>
              <a:t></a:t>
            </a:r>
          </a:p>
        </p:txBody>
      </p:sp>
    </p:spTree>
    <p:extLst>
      <p:ext uri="{BB962C8B-B14F-4D97-AF65-F5344CB8AC3E}">
        <p14:creationId xmlns="" xmlns:p14="http://schemas.microsoft.com/office/powerpoint/2010/main" val="361188210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971550" y="5949950"/>
            <a:ext cx="73088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lnSpc>
                <a:spcPct val="140000"/>
              </a:lnSpc>
            </a:pPr>
            <a:r>
              <a:rPr lang="zh-CN" altLang="en-US" sz="2000" b="1">
                <a:latin typeface="宋体" panose="02010600030101010101" pitchFamily="2" charset="-122"/>
              </a:rPr>
              <a:t>图</a:t>
            </a:r>
            <a:r>
              <a:rPr lang="en-US" altLang="zh-CN" sz="2000" b="1">
                <a:latin typeface="宋体" panose="02010600030101010101" pitchFamily="2" charset="-122"/>
              </a:rPr>
              <a:t>6-4</a:t>
            </a:r>
            <a:r>
              <a:rPr lang="zh-CN" altLang="en-US" sz="2000" b="1">
                <a:latin typeface="宋体" panose="02010600030101010101" pitchFamily="2" charset="-122"/>
              </a:rPr>
              <a:t>　企业领料业务流程图</a:t>
            </a:r>
          </a:p>
        </p:txBody>
      </p:sp>
      <p:sp>
        <p:nvSpPr>
          <p:cNvPr id="68611" name="AutoShape 3"/>
          <p:cNvSpPr>
            <a:spLocks noChangeArrowheads="1"/>
          </p:cNvSpPr>
          <p:nvPr/>
        </p:nvSpPr>
        <p:spPr bwMode="auto">
          <a:xfrm>
            <a:off x="5508625" y="3141663"/>
            <a:ext cx="1727200" cy="792162"/>
          </a:xfrm>
          <a:prstGeom prst="flowChartDocument">
            <a:avLst/>
          </a:prstGeom>
          <a:solidFill>
            <a:srgbClr val="A1BD69"/>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just" eaLnBrk="1" hangingPunct="1"/>
            <a:r>
              <a:rPr lang="zh-CN" altLang="en-US" sz="1600">
                <a:solidFill>
                  <a:srgbClr val="000000"/>
                </a:solidFill>
                <a:latin typeface="Times New Roman" panose="02020603050405020304" pitchFamily="18" charset="0"/>
              </a:rPr>
              <a:t>已批准的领料单</a:t>
            </a:r>
            <a:endParaRPr lang="zh-CN" altLang="en-US" sz="1600">
              <a:latin typeface="Arial" panose="020B0604020202020204" pitchFamily="34" charset="0"/>
            </a:endParaRPr>
          </a:p>
        </p:txBody>
      </p:sp>
      <p:sp>
        <p:nvSpPr>
          <p:cNvPr id="68612" name="AutoShape 4"/>
          <p:cNvSpPr>
            <a:spLocks noChangeArrowheads="1"/>
          </p:cNvSpPr>
          <p:nvPr/>
        </p:nvSpPr>
        <p:spPr bwMode="auto">
          <a:xfrm>
            <a:off x="3132138" y="2205038"/>
            <a:ext cx="935037" cy="606425"/>
          </a:xfrm>
          <a:prstGeom prst="flowChartDocument">
            <a:avLst/>
          </a:prstGeom>
          <a:solidFill>
            <a:srgbClr val="A1BD69"/>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just" eaLnBrk="1" hangingPunct="1"/>
            <a:r>
              <a:rPr lang="zh-CN" altLang="en-US" sz="1600">
                <a:solidFill>
                  <a:srgbClr val="000000"/>
                </a:solidFill>
                <a:latin typeface="Times New Roman" panose="02020603050405020304" pitchFamily="18" charset="0"/>
              </a:rPr>
              <a:t>领料单</a:t>
            </a:r>
            <a:endParaRPr lang="zh-CN" altLang="en-US" sz="1600">
              <a:latin typeface="Arial" panose="020B0604020202020204" pitchFamily="34" charset="0"/>
            </a:endParaRPr>
          </a:p>
        </p:txBody>
      </p:sp>
      <p:sp>
        <p:nvSpPr>
          <p:cNvPr id="68613" name="Line 5"/>
          <p:cNvSpPr>
            <a:spLocks noChangeShapeType="1"/>
          </p:cNvSpPr>
          <p:nvPr/>
        </p:nvSpPr>
        <p:spPr bwMode="auto">
          <a:xfrm flipH="1">
            <a:off x="3886200" y="5043488"/>
            <a:ext cx="576263" cy="0"/>
          </a:xfrm>
          <a:prstGeom prst="line">
            <a:avLst/>
          </a:prstGeom>
          <a:noFill/>
          <a:ln w="6350" cap="sq">
            <a:solidFill>
              <a:srgbClr val="0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8614" name="Rectangle 6"/>
          <p:cNvSpPr>
            <a:spLocks noChangeArrowheads="1"/>
          </p:cNvSpPr>
          <p:nvPr/>
        </p:nvSpPr>
        <p:spPr bwMode="auto">
          <a:xfrm>
            <a:off x="1006475" y="2051050"/>
            <a:ext cx="642938" cy="565150"/>
          </a:xfrm>
          <a:prstGeom prst="rect">
            <a:avLst/>
          </a:prstGeom>
          <a:solidFill>
            <a:srgbClr val="A1BD69"/>
          </a:solidFill>
          <a:ln w="9525">
            <a:solidFill>
              <a:srgbClr val="000000"/>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2000">
                <a:solidFill>
                  <a:srgbClr val="000000"/>
                </a:solidFill>
                <a:latin typeface="Times New Roman" panose="02020603050405020304" pitchFamily="18" charset="0"/>
              </a:rPr>
              <a:t>车间</a:t>
            </a:r>
            <a:endParaRPr lang="zh-CN" altLang="en-US" sz="2000">
              <a:latin typeface="Arial" panose="020B0604020202020204" pitchFamily="34" charset="0"/>
            </a:endParaRPr>
          </a:p>
        </p:txBody>
      </p:sp>
      <p:sp>
        <p:nvSpPr>
          <p:cNvPr id="68615" name="Oval 7"/>
          <p:cNvSpPr>
            <a:spLocks noChangeArrowheads="1"/>
          </p:cNvSpPr>
          <p:nvPr/>
        </p:nvSpPr>
        <p:spPr bwMode="auto">
          <a:xfrm>
            <a:off x="5481638" y="2120900"/>
            <a:ext cx="776287" cy="566738"/>
          </a:xfrm>
          <a:prstGeom prst="ellipse">
            <a:avLst/>
          </a:prstGeom>
          <a:solidFill>
            <a:srgbClr val="A1BD69"/>
          </a:solidFill>
          <a:ln w="9525">
            <a:solidFill>
              <a:srgbClr val="000000"/>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2000">
                <a:solidFill>
                  <a:srgbClr val="000000"/>
                </a:solidFill>
                <a:latin typeface="Times New Roman" panose="02020603050405020304" pitchFamily="18" charset="0"/>
              </a:rPr>
              <a:t>库长</a:t>
            </a:r>
            <a:endParaRPr lang="zh-CN" altLang="en-US" sz="2000">
              <a:latin typeface="Arial" panose="020B0604020202020204" pitchFamily="34" charset="0"/>
            </a:endParaRPr>
          </a:p>
        </p:txBody>
      </p:sp>
      <p:sp>
        <p:nvSpPr>
          <p:cNvPr id="68616" name="AutoShape 8"/>
          <p:cNvSpPr>
            <a:spLocks noChangeArrowheads="1"/>
          </p:cNvSpPr>
          <p:nvPr/>
        </p:nvSpPr>
        <p:spPr bwMode="auto">
          <a:xfrm>
            <a:off x="2916238" y="1341438"/>
            <a:ext cx="1728787" cy="566737"/>
          </a:xfrm>
          <a:prstGeom prst="flowChartDocument">
            <a:avLst/>
          </a:prstGeom>
          <a:solidFill>
            <a:srgbClr val="A1BD69"/>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just" eaLnBrk="1" hangingPunct="1"/>
            <a:r>
              <a:rPr lang="zh-CN" altLang="en-US" sz="1600">
                <a:solidFill>
                  <a:srgbClr val="000000"/>
                </a:solidFill>
                <a:latin typeface="Times New Roman" panose="02020603050405020304" pitchFamily="18" charset="0"/>
              </a:rPr>
              <a:t>未批准的领料单</a:t>
            </a:r>
            <a:endParaRPr lang="zh-CN" altLang="en-US" sz="1600">
              <a:latin typeface="Arial" panose="020B0604020202020204" pitchFamily="34" charset="0"/>
            </a:endParaRPr>
          </a:p>
        </p:txBody>
      </p:sp>
      <p:sp>
        <p:nvSpPr>
          <p:cNvPr id="68617" name="Oval 9"/>
          <p:cNvSpPr>
            <a:spLocks noChangeArrowheads="1"/>
          </p:cNvSpPr>
          <p:nvPr/>
        </p:nvSpPr>
        <p:spPr bwMode="auto">
          <a:xfrm>
            <a:off x="4465638" y="4567238"/>
            <a:ext cx="1460500" cy="779462"/>
          </a:xfrm>
          <a:prstGeom prst="ellipse">
            <a:avLst/>
          </a:prstGeom>
          <a:solidFill>
            <a:srgbClr val="A1BD69"/>
          </a:solidFill>
          <a:ln w="12700" cap="sq">
            <a:solidFill>
              <a:srgbClr val="000000"/>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2000">
                <a:solidFill>
                  <a:srgbClr val="000000"/>
                </a:solidFill>
                <a:latin typeface="Times New Roman" panose="02020603050405020304" pitchFamily="18" charset="0"/>
              </a:rPr>
              <a:t>仓库保管员</a:t>
            </a:r>
            <a:endParaRPr lang="zh-CN" altLang="en-US" sz="2000">
              <a:latin typeface="Arial" panose="020B0604020202020204" pitchFamily="34" charset="0"/>
            </a:endParaRPr>
          </a:p>
        </p:txBody>
      </p:sp>
      <p:sp>
        <p:nvSpPr>
          <p:cNvPr id="68618" name="Oval 10"/>
          <p:cNvSpPr>
            <a:spLocks noChangeArrowheads="1"/>
          </p:cNvSpPr>
          <p:nvPr/>
        </p:nvSpPr>
        <p:spPr bwMode="auto">
          <a:xfrm>
            <a:off x="827088" y="4725988"/>
            <a:ext cx="1008062" cy="790575"/>
          </a:xfrm>
          <a:prstGeom prst="ellipse">
            <a:avLst/>
          </a:prstGeom>
          <a:solidFill>
            <a:srgbClr val="A1BD69"/>
          </a:solidFill>
          <a:ln w="12700" cap="sq">
            <a:solidFill>
              <a:srgbClr val="000000"/>
            </a:solidFill>
            <a:round/>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zh-CN" altLang="en-US" sz="2000">
                <a:solidFill>
                  <a:srgbClr val="000000"/>
                </a:solidFill>
                <a:latin typeface="Times New Roman" panose="02020603050405020304" pitchFamily="18" charset="0"/>
              </a:rPr>
              <a:t>采购员</a:t>
            </a:r>
            <a:endParaRPr lang="zh-CN" altLang="en-US" sz="2000">
              <a:latin typeface="Arial" panose="020B0604020202020204" pitchFamily="34" charset="0"/>
            </a:endParaRPr>
          </a:p>
        </p:txBody>
      </p:sp>
      <p:sp>
        <p:nvSpPr>
          <p:cNvPr id="68619" name="Line 11"/>
          <p:cNvSpPr>
            <a:spLocks noChangeShapeType="1"/>
          </p:cNvSpPr>
          <p:nvPr/>
        </p:nvSpPr>
        <p:spPr bwMode="auto">
          <a:xfrm flipV="1">
            <a:off x="1697038" y="2405063"/>
            <a:ext cx="1439862" cy="6350"/>
          </a:xfrm>
          <a:prstGeom prst="line">
            <a:avLst/>
          </a:prstGeom>
          <a:noFill/>
          <a:ln w="635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68620" name="Line 12"/>
          <p:cNvSpPr>
            <a:spLocks noChangeShapeType="1"/>
          </p:cNvSpPr>
          <p:nvPr/>
        </p:nvSpPr>
        <p:spPr bwMode="auto">
          <a:xfrm flipV="1">
            <a:off x="4067175" y="2405063"/>
            <a:ext cx="1393825" cy="14287"/>
          </a:xfrm>
          <a:prstGeom prst="line">
            <a:avLst/>
          </a:prstGeom>
          <a:noFill/>
          <a:ln w="635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68621" name="Line 13"/>
          <p:cNvSpPr>
            <a:spLocks noChangeShapeType="1"/>
          </p:cNvSpPr>
          <p:nvPr/>
        </p:nvSpPr>
        <p:spPr bwMode="auto">
          <a:xfrm flipH="1">
            <a:off x="5999163" y="2668588"/>
            <a:ext cx="0" cy="474662"/>
          </a:xfrm>
          <a:prstGeom prst="line">
            <a:avLst/>
          </a:prstGeom>
          <a:noFill/>
          <a:ln w="635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68622" name="Line 14"/>
          <p:cNvSpPr>
            <a:spLocks noChangeShapeType="1"/>
          </p:cNvSpPr>
          <p:nvPr/>
        </p:nvSpPr>
        <p:spPr bwMode="auto">
          <a:xfrm flipH="1">
            <a:off x="5614988" y="3935413"/>
            <a:ext cx="384175" cy="746125"/>
          </a:xfrm>
          <a:prstGeom prst="line">
            <a:avLst/>
          </a:prstGeom>
          <a:noFill/>
          <a:ln w="635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68623" name="Line 15"/>
          <p:cNvSpPr>
            <a:spLocks noChangeShapeType="1"/>
          </p:cNvSpPr>
          <p:nvPr/>
        </p:nvSpPr>
        <p:spPr bwMode="auto">
          <a:xfrm flipH="1" flipV="1">
            <a:off x="6300788" y="2419350"/>
            <a:ext cx="923925" cy="0"/>
          </a:xfrm>
          <a:prstGeom prst="line">
            <a:avLst/>
          </a:prstGeom>
          <a:noFill/>
          <a:ln w="6350">
            <a:solidFill>
              <a:srgbClr val="000000"/>
            </a:solidFill>
            <a:miter lim="800000"/>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68624" name="Line 16"/>
          <p:cNvSpPr>
            <a:spLocks noChangeShapeType="1"/>
          </p:cNvSpPr>
          <p:nvPr/>
        </p:nvSpPr>
        <p:spPr bwMode="auto">
          <a:xfrm flipV="1">
            <a:off x="5940425" y="1628775"/>
            <a:ext cx="0" cy="565150"/>
          </a:xfrm>
          <a:prstGeom prst="line">
            <a:avLst/>
          </a:prstGeom>
          <a:noFill/>
          <a:ln w="6350" cap="sq">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8625" name="Line 17"/>
          <p:cNvSpPr>
            <a:spLocks noChangeShapeType="1"/>
          </p:cNvSpPr>
          <p:nvPr/>
        </p:nvSpPr>
        <p:spPr bwMode="auto">
          <a:xfrm flipH="1">
            <a:off x="4643438" y="1628775"/>
            <a:ext cx="1290637" cy="0"/>
          </a:xfrm>
          <a:prstGeom prst="line">
            <a:avLst/>
          </a:prstGeom>
          <a:noFill/>
          <a:ln w="6350" cap="sq">
            <a:solidFill>
              <a:srgbClr val="0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8626" name="Line 18"/>
          <p:cNvSpPr>
            <a:spLocks noChangeShapeType="1"/>
          </p:cNvSpPr>
          <p:nvPr/>
        </p:nvSpPr>
        <p:spPr bwMode="auto">
          <a:xfrm flipH="1">
            <a:off x="1587500" y="1625600"/>
            <a:ext cx="1355725" cy="0"/>
          </a:xfrm>
          <a:prstGeom prst="line">
            <a:avLst/>
          </a:prstGeom>
          <a:noFill/>
          <a:ln w="6350" cap="sq">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68627" name="Line 19"/>
          <p:cNvSpPr>
            <a:spLocks noChangeShapeType="1"/>
          </p:cNvSpPr>
          <p:nvPr/>
        </p:nvSpPr>
        <p:spPr bwMode="auto">
          <a:xfrm>
            <a:off x="1587500" y="1625600"/>
            <a:ext cx="0" cy="425450"/>
          </a:xfrm>
          <a:prstGeom prst="line">
            <a:avLst/>
          </a:prstGeom>
          <a:noFill/>
          <a:ln w="6350" cap="sq">
            <a:solidFill>
              <a:srgbClr val="0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8628" name="Line 20"/>
          <p:cNvSpPr>
            <a:spLocks noChangeShapeType="1"/>
          </p:cNvSpPr>
          <p:nvPr/>
        </p:nvSpPr>
        <p:spPr bwMode="auto">
          <a:xfrm flipH="1">
            <a:off x="1835150" y="5084763"/>
            <a:ext cx="863600" cy="0"/>
          </a:xfrm>
          <a:prstGeom prst="line">
            <a:avLst/>
          </a:prstGeom>
          <a:noFill/>
          <a:ln w="6350" cap="sq">
            <a:solidFill>
              <a:srgbClr val="0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8629" name="Line 21"/>
          <p:cNvSpPr>
            <a:spLocks noChangeShapeType="1"/>
          </p:cNvSpPr>
          <p:nvPr/>
        </p:nvSpPr>
        <p:spPr bwMode="auto">
          <a:xfrm flipH="1" flipV="1">
            <a:off x="3117850" y="3776663"/>
            <a:ext cx="1538288" cy="949325"/>
          </a:xfrm>
          <a:prstGeom prst="line">
            <a:avLst/>
          </a:prstGeom>
          <a:noFill/>
          <a:ln w="6350" cap="sq">
            <a:solidFill>
              <a:srgbClr val="0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8630" name="Line 22"/>
          <p:cNvSpPr>
            <a:spLocks noChangeShapeType="1"/>
          </p:cNvSpPr>
          <p:nvPr/>
        </p:nvSpPr>
        <p:spPr bwMode="auto">
          <a:xfrm flipH="1" flipV="1">
            <a:off x="1690688" y="2554288"/>
            <a:ext cx="576262" cy="741362"/>
          </a:xfrm>
          <a:prstGeom prst="line">
            <a:avLst/>
          </a:prstGeom>
          <a:noFill/>
          <a:ln w="6350" cap="sq">
            <a:solidFill>
              <a:srgbClr val="0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8631" name="Line 23"/>
          <p:cNvSpPr>
            <a:spLocks noChangeShapeType="1"/>
          </p:cNvSpPr>
          <p:nvPr/>
        </p:nvSpPr>
        <p:spPr bwMode="auto">
          <a:xfrm flipH="1">
            <a:off x="5940425" y="5043488"/>
            <a:ext cx="639763" cy="3175"/>
          </a:xfrm>
          <a:prstGeom prst="line">
            <a:avLst/>
          </a:prstGeom>
          <a:noFill/>
          <a:ln w="6350" cap="sq">
            <a:solidFill>
              <a:srgbClr val="00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8632" name="AutoShape 24"/>
          <p:cNvSpPr>
            <a:spLocks noChangeArrowheads="1"/>
          </p:cNvSpPr>
          <p:nvPr/>
        </p:nvSpPr>
        <p:spPr bwMode="auto">
          <a:xfrm>
            <a:off x="6589713" y="4776788"/>
            <a:ext cx="935037" cy="568325"/>
          </a:xfrm>
          <a:prstGeom prst="flowChartDocument">
            <a:avLst/>
          </a:prstGeom>
          <a:solidFill>
            <a:srgbClr val="A1BD69"/>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just" eaLnBrk="1" hangingPunct="1"/>
            <a:r>
              <a:rPr lang="zh-CN" altLang="en-US" sz="1600">
                <a:solidFill>
                  <a:srgbClr val="000000"/>
                </a:solidFill>
                <a:latin typeface="Times New Roman" panose="02020603050405020304" pitchFamily="18" charset="0"/>
              </a:rPr>
              <a:t>库存账</a:t>
            </a:r>
            <a:endParaRPr lang="zh-CN" altLang="en-US" sz="1600">
              <a:latin typeface="Arial" panose="020B0604020202020204" pitchFamily="34" charset="0"/>
            </a:endParaRPr>
          </a:p>
        </p:txBody>
      </p:sp>
      <p:sp>
        <p:nvSpPr>
          <p:cNvPr id="68633" name="AutoShape 25"/>
          <p:cNvSpPr>
            <a:spLocks noChangeArrowheads="1"/>
          </p:cNvSpPr>
          <p:nvPr/>
        </p:nvSpPr>
        <p:spPr bwMode="auto">
          <a:xfrm>
            <a:off x="7237413" y="2151063"/>
            <a:ext cx="1150937" cy="566737"/>
          </a:xfrm>
          <a:prstGeom prst="flowChartDocument">
            <a:avLst/>
          </a:prstGeom>
          <a:solidFill>
            <a:srgbClr val="A1BD69"/>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just" eaLnBrk="1" hangingPunct="1"/>
            <a:r>
              <a:rPr lang="zh-CN" altLang="en-US" sz="1600">
                <a:solidFill>
                  <a:srgbClr val="000000"/>
                </a:solidFill>
                <a:latin typeface="Times New Roman" panose="02020603050405020304" pitchFamily="18" charset="0"/>
              </a:rPr>
              <a:t>用料计划</a:t>
            </a:r>
            <a:endParaRPr lang="zh-CN" altLang="en-US" sz="1600">
              <a:latin typeface="Arial" panose="020B0604020202020204" pitchFamily="34" charset="0"/>
            </a:endParaRPr>
          </a:p>
        </p:txBody>
      </p:sp>
      <p:sp>
        <p:nvSpPr>
          <p:cNvPr id="68634" name="AutoShape 26"/>
          <p:cNvSpPr>
            <a:spLocks noChangeArrowheads="1"/>
          </p:cNvSpPr>
          <p:nvPr/>
        </p:nvSpPr>
        <p:spPr bwMode="auto">
          <a:xfrm>
            <a:off x="2266950" y="3295650"/>
            <a:ext cx="1081088" cy="566738"/>
          </a:xfrm>
          <a:prstGeom prst="flowChartDocument">
            <a:avLst/>
          </a:prstGeom>
          <a:solidFill>
            <a:srgbClr val="A1BD69"/>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just" eaLnBrk="1" hangingPunct="1"/>
            <a:r>
              <a:rPr lang="zh-CN" altLang="en-US" sz="1600">
                <a:solidFill>
                  <a:srgbClr val="000000"/>
                </a:solidFill>
                <a:latin typeface="Times New Roman" panose="02020603050405020304" pitchFamily="18" charset="0"/>
              </a:rPr>
              <a:t>领料通知</a:t>
            </a:r>
            <a:endParaRPr lang="zh-CN" altLang="en-US" sz="1600">
              <a:latin typeface="Arial" panose="020B0604020202020204" pitchFamily="34" charset="0"/>
            </a:endParaRPr>
          </a:p>
        </p:txBody>
      </p:sp>
      <p:sp>
        <p:nvSpPr>
          <p:cNvPr id="68635" name="AutoShape 27"/>
          <p:cNvSpPr>
            <a:spLocks noChangeArrowheads="1"/>
          </p:cNvSpPr>
          <p:nvPr/>
        </p:nvSpPr>
        <p:spPr bwMode="auto">
          <a:xfrm>
            <a:off x="2698750" y="4843463"/>
            <a:ext cx="1152525" cy="568325"/>
          </a:xfrm>
          <a:prstGeom prst="flowChartDocument">
            <a:avLst/>
          </a:prstGeom>
          <a:solidFill>
            <a:srgbClr val="A1BD69"/>
          </a:solidFill>
          <a:ln w="9525">
            <a:solidFill>
              <a:srgbClr val="000000"/>
            </a:solidFill>
            <a:miter lim="800000"/>
            <a:headEnd/>
            <a:tailEnd/>
          </a:ln>
        </p:spPr>
        <p:txBody>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algn="just" eaLnBrk="1" hangingPunct="1"/>
            <a:r>
              <a:rPr lang="zh-CN" altLang="en-US" sz="1600">
                <a:solidFill>
                  <a:srgbClr val="000000"/>
                </a:solidFill>
                <a:latin typeface="Times New Roman" panose="02020603050405020304" pitchFamily="18" charset="0"/>
              </a:rPr>
              <a:t>缺货通知</a:t>
            </a:r>
            <a:endParaRPr lang="zh-CN" altLang="en-US" sz="1600">
              <a:latin typeface="Arial" panose="020B0604020202020204" pitchFamily="34" charset="0"/>
            </a:endParaRPr>
          </a:p>
        </p:txBody>
      </p:sp>
    </p:spTree>
    <p:extLst>
      <p:ext uri="{BB962C8B-B14F-4D97-AF65-F5344CB8AC3E}">
        <p14:creationId xmlns="" xmlns:p14="http://schemas.microsoft.com/office/powerpoint/2010/main" val="64318137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331913" y="1052513"/>
            <a:ext cx="3097212" cy="519112"/>
          </a:xfrm>
        </p:spPr>
        <p:txBody>
          <a:bodyPr/>
          <a:lstStyle/>
          <a:p>
            <a:pPr eaLnBrk="1" hangingPunct="1"/>
            <a:r>
              <a:rPr lang="zh-CN" altLang="en-US" b="1" smtClean="0">
                <a:solidFill>
                  <a:srgbClr val="F83B1C"/>
                </a:solidFill>
                <a:latin typeface="楷体_GB2312" pitchFamily="49" charset="-122"/>
                <a:ea typeface="楷体_GB2312" pitchFamily="49" charset="-122"/>
              </a:rPr>
              <a:t>表格分配图</a:t>
            </a:r>
          </a:p>
        </p:txBody>
      </p:sp>
      <p:sp>
        <p:nvSpPr>
          <p:cNvPr id="69635" name="Rectangle 3"/>
          <p:cNvSpPr>
            <a:spLocks noGrp="1" noChangeArrowheads="1"/>
          </p:cNvSpPr>
          <p:nvPr>
            <p:ph idx="1"/>
          </p:nvPr>
        </p:nvSpPr>
        <p:spPr>
          <a:xfrm>
            <a:off x="395288" y="2133600"/>
            <a:ext cx="8569325" cy="4032250"/>
          </a:xfrm>
        </p:spPr>
        <p:txBody>
          <a:bodyPr/>
          <a:lstStyle/>
          <a:p>
            <a:pPr eaLnBrk="1" hangingPunct="1">
              <a:lnSpc>
                <a:spcPct val="90000"/>
              </a:lnSpc>
              <a:buFontTx/>
              <a:buNone/>
            </a:pPr>
            <a:r>
              <a:rPr lang="en-US" altLang="zh-CN" b="1" smtClean="0">
                <a:solidFill>
                  <a:srgbClr val="FF9900"/>
                </a:solidFill>
                <a:latin typeface="楷体_GB2312" pitchFamily="49" charset="-122"/>
                <a:ea typeface="楷体_GB2312" pitchFamily="49" charset="-122"/>
              </a:rPr>
              <a:t>      </a:t>
            </a:r>
            <a:r>
              <a:rPr lang="zh-CN" altLang="en-US" b="1" smtClean="0">
                <a:solidFill>
                  <a:srgbClr val="000099"/>
                </a:solidFill>
                <a:latin typeface="楷体_GB2312" pitchFamily="49" charset="-122"/>
                <a:ea typeface="楷体_GB2312" pitchFamily="49" charset="-122"/>
              </a:rPr>
              <a:t>为了传递信息，管理部门经常将某种单据或报告复印多份分发到其他多个部门，在这种情况下，可以采用表格分配图来描述有关业务。</a:t>
            </a:r>
          </a:p>
          <a:p>
            <a:pPr eaLnBrk="1" hangingPunct="1">
              <a:lnSpc>
                <a:spcPct val="90000"/>
              </a:lnSpc>
              <a:buFontTx/>
              <a:buNone/>
            </a:pPr>
            <a:r>
              <a:rPr lang="zh-CN" altLang="en-US" b="1" smtClean="0">
                <a:latin typeface="楷体_GB2312" pitchFamily="49" charset="-122"/>
                <a:ea typeface="楷体_GB2312" pitchFamily="49" charset="-122"/>
              </a:rPr>
              <a:t>      </a:t>
            </a:r>
            <a:endParaRPr lang="en-US" altLang="zh-CN" b="1" smtClean="0">
              <a:latin typeface="楷体_GB2312" pitchFamily="49" charset="-122"/>
              <a:ea typeface="楷体_GB2312" pitchFamily="49" charset="-122"/>
            </a:endParaRPr>
          </a:p>
          <a:p>
            <a:pPr eaLnBrk="1" hangingPunct="1">
              <a:lnSpc>
                <a:spcPct val="90000"/>
              </a:lnSpc>
              <a:buFontTx/>
              <a:buNone/>
            </a:pPr>
            <a:r>
              <a:rPr lang="en-US" altLang="zh-CN"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rPr>
              <a:t>表格分配图表达清楚，可以帮助系统分析人员描述系统中复制多份的报告或单据的数量以及这些报告或单据都与哪些部门发生业务联系。</a:t>
            </a:r>
          </a:p>
        </p:txBody>
      </p:sp>
      <p:sp>
        <p:nvSpPr>
          <p:cNvPr id="69636"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Times New Roman" panose="02020603050405020304" pitchFamily="18" charset="0"/>
                <a:sym typeface="Wingdings 3" panose="05040102010807070707" pitchFamily="18" charset="2"/>
              </a:rPr>
              <a:t></a:t>
            </a:r>
          </a:p>
        </p:txBody>
      </p:sp>
    </p:spTree>
    <p:extLst>
      <p:ext uri="{BB962C8B-B14F-4D97-AF65-F5344CB8AC3E}">
        <p14:creationId xmlns="" xmlns:p14="http://schemas.microsoft.com/office/powerpoint/2010/main" val="50544088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476375" y="981075"/>
            <a:ext cx="5435600" cy="547688"/>
          </a:xfrm>
        </p:spPr>
        <p:txBody>
          <a:bodyPr/>
          <a:lstStyle/>
          <a:p>
            <a:pPr eaLnBrk="1" hangingPunct="1"/>
            <a:r>
              <a:rPr lang="zh-CN" altLang="en-US" sz="3200" b="1" smtClean="0">
                <a:latin typeface="楷体_GB2312" pitchFamily="49" charset="-122"/>
                <a:ea typeface="楷体_GB2312" pitchFamily="49" charset="-122"/>
              </a:rPr>
              <a:t>例：采购业务表格分配图</a:t>
            </a:r>
          </a:p>
        </p:txBody>
      </p:sp>
      <p:sp>
        <p:nvSpPr>
          <p:cNvPr id="70659" name="Rectangle 4"/>
          <p:cNvSpPr>
            <a:spLocks noChangeArrowheads="1"/>
          </p:cNvSpPr>
          <p:nvPr/>
        </p:nvSpPr>
        <p:spPr bwMode="auto">
          <a:xfrm>
            <a:off x="1965325" y="1971675"/>
            <a:ext cx="1346200" cy="527050"/>
          </a:xfrm>
          <a:prstGeom prst="rect">
            <a:avLst/>
          </a:prstGeom>
          <a:solidFill>
            <a:srgbClr val="9966FF"/>
          </a:solidFill>
          <a:ln w="9525">
            <a:solidFill>
              <a:srgbClr val="9966FF"/>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chemeClr val="accent1"/>
                </a:solidFill>
                <a:latin typeface="Arial" panose="020B0604020202020204" pitchFamily="34" charset="0"/>
                <a:ea typeface="楷体_GB2312" pitchFamily="49" charset="-122"/>
              </a:rPr>
              <a:t>采购部门</a:t>
            </a:r>
          </a:p>
        </p:txBody>
      </p:sp>
      <p:sp>
        <p:nvSpPr>
          <p:cNvPr id="70660" name="Rectangle 5"/>
          <p:cNvSpPr>
            <a:spLocks noChangeArrowheads="1"/>
          </p:cNvSpPr>
          <p:nvPr/>
        </p:nvSpPr>
        <p:spPr bwMode="auto">
          <a:xfrm>
            <a:off x="4657725" y="1905000"/>
            <a:ext cx="1346200" cy="527050"/>
          </a:xfrm>
          <a:prstGeom prst="rect">
            <a:avLst/>
          </a:prstGeom>
          <a:solidFill>
            <a:srgbClr val="9966FF"/>
          </a:solidFill>
          <a:ln w="9525">
            <a:solidFill>
              <a:srgbClr val="9966FF"/>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chemeClr val="accent1"/>
                </a:solidFill>
                <a:latin typeface="Arial" panose="020B0604020202020204" pitchFamily="34" charset="0"/>
                <a:ea typeface="楷体_GB2312" pitchFamily="49" charset="-122"/>
              </a:rPr>
              <a:t>财务部门</a:t>
            </a:r>
          </a:p>
        </p:txBody>
      </p:sp>
      <p:sp>
        <p:nvSpPr>
          <p:cNvPr id="70661" name="Rectangle 6"/>
          <p:cNvSpPr>
            <a:spLocks noChangeArrowheads="1"/>
          </p:cNvSpPr>
          <p:nvPr/>
        </p:nvSpPr>
        <p:spPr bwMode="auto">
          <a:xfrm>
            <a:off x="7080250" y="1905000"/>
            <a:ext cx="1346200" cy="527050"/>
          </a:xfrm>
          <a:prstGeom prst="rect">
            <a:avLst/>
          </a:prstGeom>
          <a:solidFill>
            <a:srgbClr val="9966FF"/>
          </a:solidFill>
          <a:ln w="9525">
            <a:solidFill>
              <a:srgbClr val="9966FF"/>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chemeClr val="accent1"/>
                </a:solidFill>
                <a:latin typeface="Arial" panose="020B0604020202020204" pitchFamily="34" charset="0"/>
                <a:ea typeface="楷体_GB2312" pitchFamily="49" charset="-122"/>
              </a:rPr>
              <a:t>收购部门</a:t>
            </a:r>
          </a:p>
        </p:txBody>
      </p:sp>
      <p:sp>
        <p:nvSpPr>
          <p:cNvPr id="70662" name="Rectangle 7"/>
          <p:cNvSpPr>
            <a:spLocks noChangeArrowheads="1"/>
          </p:cNvSpPr>
          <p:nvPr/>
        </p:nvSpPr>
        <p:spPr bwMode="auto">
          <a:xfrm>
            <a:off x="1965325" y="2697163"/>
            <a:ext cx="1614488" cy="527050"/>
          </a:xfrm>
          <a:prstGeom prst="rect">
            <a:avLst/>
          </a:prstGeom>
          <a:solidFill>
            <a:srgbClr val="66FFFF"/>
          </a:solidFill>
          <a:ln w="9525">
            <a:solidFill>
              <a:srgbClr val="66FFFF"/>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FF3300"/>
                </a:solidFill>
                <a:latin typeface="Arial" panose="020B0604020202020204" pitchFamily="34" charset="0"/>
                <a:ea typeface="楷体_GB2312" pitchFamily="49" charset="-122"/>
              </a:rPr>
              <a:t>准备采购单</a:t>
            </a:r>
          </a:p>
        </p:txBody>
      </p:sp>
      <p:sp>
        <p:nvSpPr>
          <p:cNvPr id="70663" name="AutoShape 8"/>
          <p:cNvSpPr>
            <a:spLocks noChangeArrowheads="1"/>
          </p:cNvSpPr>
          <p:nvPr/>
        </p:nvSpPr>
        <p:spPr bwMode="auto">
          <a:xfrm>
            <a:off x="3419475" y="4581525"/>
            <a:ext cx="1346200" cy="658813"/>
          </a:xfrm>
          <a:prstGeom prst="flowChartDocument">
            <a:avLst/>
          </a:prstGeom>
          <a:solidFill>
            <a:schemeClr val="accent1"/>
          </a:solidFill>
          <a:ln w="9525">
            <a:solidFill>
              <a:srgbClr val="0066FF"/>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FF3300"/>
                </a:solidFill>
                <a:latin typeface="楷体_GB2312" pitchFamily="49" charset="-122"/>
                <a:ea typeface="楷体_GB2312" pitchFamily="49" charset="-122"/>
              </a:rPr>
              <a:t>采购单</a:t>
            </a:r>
            <a:r>
              <a:rPr kumimoji="1" lang="en-US" altLang="zh-CN" sz="2000" b="1">
                <a:solidFill>
                  <a:srgbClr val="FF3300"/>
                </a:solidFill>
                <a:latin typeface="楷体_GB2312" pitchFamily="49" charset="-122"/>
                <a:ea typeface="楷体_GB2312" pitchFamily="49" charset="-122"/>
              </a:rPr>
              <a:t>4</a:t>
            </a:r>
          </a:p>
        </p:txBody>
      </p:sp>
      <p:sp>
        <p:nvSpPr>
          <p:cNvPr id="70664" name="Line 9"/>
          <p:cNvSpPr>
            <a:spLocks noChangeShapeType="1"/>
          </p:cNvSpPr>
          <p:nvPr/>
        </p:nvSpPr>
        <p:spPr bwMode="auto">
          <a:xfrm flipH="1">
            <a:off x="1425575" y="3751263"/>
            <a:ext cx="673100" cy="0"/>
          </a:xfrm>
          <a:prstGeom prst="line">
            <a:avLst/>
          </a:prstGeom>
          <a:noFill/>
          <a:ln w="38100">
            <a:solidFill>
              <a:schemeClr val="tx2"/>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70665" name="Line 10"/>
          <p:cNvSpPr>
            <a:spLocks noChangeShapeType="1"/>
          </p:cNvSpPr>
          <p:nvPr/>
        </p:nvSpPr>
        <p:spPr bwMode="auto">
          <a:xfrm flipH="1">
            <a:off x="1403350" y="3751263"/>
            <a:ext cx="22225" cy="757237"/>
          </a:xfrm>
          <a:prstGeom prst="line">
            <a:avLst/>
          </a:prstGeom>
          <a:noFill/>
          <a:ln w="381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70666" name="Rectangle 11"/>
          <p:cNvSpPr>
            <a:spLocks noChangeArrowheads="1"/>
          </p:cNvSpPr>
          <p:nvPr/>
        </p:nvSpPr>
        <p:spPr bwMode="auto">
          <a:xfrm>
            <a:off x="685800" y="4411663"/>
            <a:ext cx="1547813" cy="593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latin typeface="Arial" panose="020B0604020202020204" pitchFamily="34" charset="0"/>
                <a:ea typeface="楷体_GB2312" pitchFamily="49" charset="-122"/>
              </a:rPr>
              <a:t>供货单位</a:t>
            </a:r>
          </a:p>
        </p:txBody>
      </p:sp>
      <p:sp>
        <p:nvSpPr>
          <p:cNvPr id="70667" name="AutoShape 12"/>
          <p:cNvSpPr>
            <a:spLocks noChangeArrowheads="1"/>
          </p:cNvSpPr>
          <p:nvPr/>
        </p:nvSpPr>
        <p:spPr bwMode="auto">
          <a:xfrm>
            <a:off x="2916238" y="4149725"/>
            <a:ext cx="1346200" cy="658813"/>
          </a:xfrm>
          <a:prstGeom prst="flowChartDocument">
            <a:avLst/>
          </a:prstGeom>
          <a:solidFill>
            <a:schemeClr val="accent1"/>
          </a:solidFill>
          <a:ln w="9525">
            <a:solidFill>
              <a:srgbClr val="0066FF"/>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FF3300"/>
                </a:solidFill>
                <a:latin typeface="楷体_GB2312" pitchFamily="49" charset="-122"/>
                <a:ea typeface="楷体_GB2312" pitchFamily="49" charset="-122"/>
              </a:rPr>
              <a:t>采购单</a:t>
            </a:r>
            <a:r>
              <a:rPr kumimoji="1" lang="en-US" altLang="zh-CN" sz="2000" b="1">
                <a:solidFill>
                  <a:srgbClr val="FF3300"/>
                </a:solidFill>
                <a:latin typeface="楷体_GB2312" pitchFamily="49" charset="-122"/>
                <a:ea typeface="楷体_GB2312" pitchFamily="49" charset="-122"/>
              </a:rPr>
              <a:t>3</a:t>
            </a:r>
          </a:p>
        </p:txBody>
      </p:sp>
      <p:sp>
        <p:nvSpPr>
          <p:cNvPr id="70668" name="AutoShape 13"/>
          <p:cNvSpPr>
            <a:spLocks noChangeArrowheads="1"/>
          </p:cNvSpPr>
          <p:nvPr/>
        </p:nvSpPr>
        <p:spPr bwMode="auto">
          <a:xfrm>
            <a:off x="2555875" y="3789363"/>
            <a:ext cx="1346200" cy="660400"/>
          </a:xfrm>
          <a:prstGeom prst="flowChartDocument">
            <a:avLst/>
          </a:prstGeom>
          <a:solidFill>
            <a:schemeClr val="accent1"/>
          </a:solidFill>
          <a:ln w="9525">
            <a:solidFill>
              <a:srgbClr val="0066FF"/>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FF3300"/>
                </a:solidFill>
                <a:latin typeface="楷体_GB2312" pitchFamily="49" charset="-122"/>
                <a:ea typeface="楷体_GB2312" pitchFamily="49" charset="-122"/>
              </a:rPr>
              <a:t>采购单</a:t>
            </a:r>
            <a:r>
              <a:rPr kumimoji="1" lang="en-US" altLang="zh-CN" sz="2000" b="1">
                <a:solidFill>
                  <a:srgbClr val="FF3300"/>
                </a:solidFill>
                <a:latin typeface="楷体_GB2312" pitchFamily="49" charset="-122"/>
                <a:ea typeface="楷体_GB2312" pitchFamily="49" charset="-122"/>
              </a:rPr>
              <a:t>2</a:t>
            </a:r>
          </a:p>
        </p:txBody>
      </p:sp>
      <p:sp>
        <p:nvSpPr>
          <p:cNvPr id="70669" name="AutoShape 14"/>
          <p:cNvSpPr>
            <a:spLocks noChangeArrowheads="1"/>
          </p:cNvSpPr>
          <p:nvPr/>
        </p:nvSpPr>
        <p:spPr bwMode="auto">
          <a:xfrm>
            <a:off x="2124075" y="3429000"/>
            <a:ext cx="1346200" cy="658813"/>
          </a:xfrm>
          <a:prstGeom prst="flowChartDocument">
            <a:avLst/>
          </a:prstGeom>
          <a:solidFill>
            <a:schemeClr val="accent1"/>
          </a:solidFill>
          <a:ln w="9525">
            <a:solidFill>
              <a:srgbClr val="0066FF"/>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FF3300"/>
                </a:solidFill>
                <a:latin typeface="楷体_GB2312" pitchFamily="49" charset="-122"/>
                <a:ea typeface="楷体_GB2312" pitchFamily="49" charset="-122"/>
              </a:rPr>
              <a:t>采购单</a:t>
            </a:r>
            <a:r>
              <a:rPr kumimoji="1" lang="en-US" altLang="zh-CN" sz="2000" b="1">
                <a:solidFill>
                  <a:srgbClr val="FF3300"/>
                </a:solidFill>
                <a:latin typeface="楷体_GB2312" pitchFamily="49" charset="-122"/>
                <a:ea typeface="楷体_GB2312" pitchFamily="49" charset="-122"/>
              </a:rPr>
              <a:t>1</a:t>
            </a:r>
          </a:p>
        </p:txBody>
      </p:sp>
      <p:sp>
        <p:nvSpPr>
          <p:cNvPr id="70670" name="Line 15"/>
          <p:cNvSpPr>
            <a:spLocks noChangeShapeType="1"/>
          </p:cNvSpPr>
          <p:nvPr/>
        </p:nvSpPr>
        <p:spPr bwMode="auto">
          <a:xfrm>
            <a:off x="3924300" y="3860800"/>
            <a:ext cx="2820988" cy="0"/>
          </a:xfrm>
          <a:prstGeom prst="line">
            <a:avLst/>
          </a:prstGeom>
          <a:noFill/>
          <a:ln w="381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70671" name="Rectangle 16"/>
          <p:cNvSpPr>
            <a:spLocks noChangeArrowheads="1"/>
          </p:cNvSpPr>
          <p:nvPr/>
        </p:nvSpPr>
        <p:spPr bwMode="auto">
          <a:xfrm>
            <a:off x="6743700" y="3554413"/>
            <a:ext cx="1749425" cy="461962"/>
          </a:xfrm>
          <a:prstGeom prst="rect">
            <a:avLst/>
          </a:prstGeom>
          <a:solidFill>
            <a:srgbClr val="66FFFF"/>
          </a:solidFill>
          <a:ln w="9525">
            <a:solidFill>
              <a:srgbClr val="66FFFF"/>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FF3300"/>
                </a:solidFill>
                <a:latin typeface="Arial" panose="020B0604020202020204" pitchFamily="34" charset="0"/>
                <a:ea typeface="楷体_GB2312" pitchFamily="49" charset="-122"/>
              </a:rPr>
              <a:t>登记待收货</a:t>
            </a:r>
          </a:p>
        </p:txBody>
      </p:sp>
      <p:sp>
        <p:nvSpPr>
          <p:cNvPr id="70672" name="Line 17"/>
          <p:cNvSpPr>
            <a:spLocks noChangeShapeType="1"/>
          </p:cNvSpPr>
          <p:nvPr/>
        </p:nvSpPr>
        <p:spPr bwMode="auto">
          <a:xfrm>
            <a:off x="7618413" y="4016375"/>
            <a:ext cx="0" cy="725488"/>
          </a:xfrm>
          <a:prstGeom prst="line">
            <a:avLst/>
          </a:prstGeom>
          <a:noFill/>
          <a:ln w="381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70673" name="Rectangle 18"/>
          <p:cNvSpPr>
            <a:spLocks noChangeArrowheads="1"/>
          </p:cNvSpPr>
          <p:nvPr/>
        </p:nvSpPr>
        <p:spPr bwMode="auto">
          <a:xfrm>
            <a:off x="6677025" y="4741863"/>
            <a:ext cx="2085975" cy="527050"/>
          </a:xfrm>
          <a:prstGeom prst="rect">
            <a:avLst/>
          </a:prstGeom>
          <a:solidFill>
            <a:srgbClr val="66FFFF"/>
          </a:solidFill>
          <a:ln w="9525">
            <a:solidFill>
              <a:srgbClr val="66FFFF"/>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FF3300"/>
                </a:solidFill>
                <a:latin typeface="Arial" panose="020B0604020202020204" pitchFamily="34" charset="0"/>
                <a:ea typeface="楷体_GB2312" pitchFamily="49" charset="-122"/>
              </a:rPr>
              <a:t>待收货登记表</a:t>
            </a:r>
          </a:p>
        </p:txBody>
      </p:sp>
      <p:sp>
        <p:nvSpPr>
          <p:cNvPr id="70674" name="Line 19"/>
          <p:cNvSpPr>
            <a:spLocks noChangeShapeType="1"/>
          </p:cNvSpPr>
          <p:nvPr/>
        </p:nvSpPr>
        <p:spPr bwMode="auto">
          <a:xfrm>
            <a:off x="4284663" y="4292600"/>
            <a:ext cx="1366837" cy="0"/>
          </a:xfrm>
          <a:prstGeom prst="line">
            <a:avLst/>
          </a:prstGeom>
          <a:noFill/>
          <a:ln w="38100">
            <a:solidFill>
              <a:schemeClr val="tx2"/>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70675" name="Line 20"/>
          <p:cNvSpPr>
            <a:spLocks noChangeShapeType="1"/>
          </p:cNvSpPr>
          <p:nvPr/>
        </p:nvSpPr>
        <p:spPr bwMode="auto">
          <a:xfrm>
            <a:off x="5651500" y="4292600"/>
            <a:ext cx="0" cy="720725"/>
          </a:xfrm>
          <a:prstGeom prst="line">
            <a:avLst/>
          </a:prstGeom>
          <a:noFill/>
          <a:ln w="381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70676" name="Rectangle 21"/>
          <p:cNvSpPr>
            <a:spLocks noChangeArrowheads="1"/>
          </p:cNvSpPr>
          <p:nvPr/>
        </p:nvSpPr>
        <p:spPr bwMode="auto">
          <a:xfrm>
            <a:off x="4791075" y="5005388"/>
            <a:ext cx="1751013" cy="527050"/>
          </a:xfrm>
          <a:prstGeom prst="rect">
            <a:avLst/>
          </a:prstGeom>
          <a:solidFill>
            <a:srgbClr val="66FFFF"/>
          </a:solidFill>
          <a:ln w="9525">
            <a:solidFill>
              <a:srgbClr val="66FFFF"/>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FF3300"/>
                </a:solidFill>
                <a:latin typeface="Arial" panose="020B0604020202020204" pitchFamily="34" charset="0"/>
                <a:ea typeface="楷体_GB2312" pitchFamily="49" charset="-122"/>
              </a:rPr>
              <a:t>应付款处理</a:t>
            </a:r>
          </a:p>
        </p:txBody>
      </p:sp>
      <p:sp>
        <p:nvSpPr>
          <p:cNvPr id="70677" name="Line 22"/>
          <p:cNvSpPr>
            <a:spLocks noChangeShapeType="1"/>
          </p:cNvSpPr>
          <p:nvPr/>
        </p:nvSpPr>
        <p:spPr bwMode="auto">
          <a:xfrm flipH="1">
            <a:off x="5651500" y="5532438"/>
            <a:ext cx="15875" cy="417512"/>
          </a:xfrm>
          <a:prstGeom prst="line">
            <a:avLst/>
          </a:prstGeom>
          <a:noFill/>
          <a:ln w="381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70678" name="Rectangle 23"/>
          <p:cNvSpPr>
            <a:spLocks noChangeArrowheads="1"/>
          </p:cNvSpPr>
          <p:nvPr/>
        </p:nvSpPr>
        <p:spPr bwMode="auto">
          <a:xfrm>
            <a:off x="5148263" y="5949950"/>
            <a:ext cx="1077912" cy="395288"/>
          </a:xfrm>
          <a:prstGeom prst="rect">
            <a:avLst/>
          </a:prstGeom>
          <a:solidFill>
            <a:srgbClr val="66FFFF"/>
          </a:solidFill>
          <a:ln w="9525">
            <a:solidFill>
              <a:srgbClr val="66FFFF"/>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FF3300"/>
                </a:solidFill>
                <a:latin typeface="Arial" panose="020B0604020202020204" pitchFamily="34" charset="0"/>
                <a:ea typeface="楷体_GB2312" pitchFamily="49" charset="-122"/>
              </a:rPr>
              <a:t>应付账</a:t>
            </a:r>
          </a:p>
        </p:txBody>
      </p:sp>
      <p:sp>
        <p:nvSpPr>
          <p:cNvPr id="70679" name="Line 24"/>
          <p:cNvSpPr>
            <a:spLocks noChangeShapeType="1"/>
          </p:cNvSpPr>
          <p:nvPr/>
        </p:nvSpPr>
        <p:spPr bwMode="auto">
          <a:xfrm>
            <a:off x="3924300" y="5229225"/>
            <a:ext cx="0" cy="504825"/>
          </a:xfrm>
          <a:prstGeom prst="line">
            <a:avLst/>
          </a:prstGeom>
          <a:noFill/>
          <a:ln w="38100">
            <a:solidFill>
              <a:schemeClr val="tx2"/>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70680" name="Rectangle 25"/>
          <p:cNvSpPr>
            <a:spLocks noChangeArrowheads="1"/>
          </p:cNvSpPr>
          <p:nvPr/>
        </p:nvSpPr>
        <p:spPr bwMode="auto">
          <a:xfrm>
            <a:off x="3492500" y="5734050"/>
            <a:ext cx="942975" cy="528638"/>
          </a:xfrm>
          <a:prstGeom prst="rect">
            <a:avLst/>
          </a:prstGeom>
          <a:solidFill>
            <a:srgbClr val="66FFFF"/>
          </a:solidFill>
          <a:ln w="9525">
            <a:solidFill>
              <a:srgbClr val="66FFFF"/>
            </a:solidFill>
            <a:miter lim="800000"/>
            <a:headEnd/>
            <a:tailEnd/>
          </a:ln>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kumimoji="1" lang="zh-CN" altLang="en-US" sz="2000" b="1">
                <a:solidFill>
                  <a:srgbClr val="FF3300"/>
                </a:solidFill>
                <a:latin typeface="Arial" panose="020B0604020202020204" pitchFamily="34" charset="0"/>
                <a:ea typeface="楷体_GB2312" pitchFamily="49" charset="-122"/>
              </a:rPr>
              <a:t>存档</a:t>
            </a:r>
          </a:p>
        </p:txBody>
      </p:sp>
      <p:sp>
        <p:nvSpPr>
          <p:cNvPr id="70681" name="Text Box 26"/>
          <p:cNvSpPr txBox="1">
            <a:spLocks noChangeArrowheads="1"/>
          </p:cNvSpPr>
          <p:nvPr/>
        </p:nvSpPr>
        <p:spPr bwMode="auto">
          <a:xfrm>
            <a:off x="3059113" y="260350"/>
            <a:ext cx="4608512" cy="457200"/>
          </a:xfrm>
          <a:prstGeom prst="rect">
            <a:avLst/>
          </a:prstGeom>
          <a:solidFill>
            <a:schemeClr val="fo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spcBef>
                <a:spcPct val="50000"/>
              </a:spcBef>
            </a:pPr>
            <a:r>
              <a:rPr lang="zh-CN" altLang="en-US" b="1">
                <a:solidFill>
                  <a:schemeClr val="accent1"/>
                </a:solidFill>
                <a:latin typeface="楷体" panose="02010609060101010101" pitchFamily="49" charset="-122"/>
                <a:ea typeface="楷体" panose="02010609060101010101" pitchFamily="49" charset="-122"/>
              </a:rPr>
              <a:t>第</a:t>
            </a:r>
            <a:r>
              <a:rPr lang="en-US" altLang="zh-CN" b="1">
                <a:solidFill>
                  <a:schemeClr val="accent1"/>
                </a:solidFill>
                <a:latin typeface="楷体" panose="02010609060101010101" pitchFamily="49" charset="-122"/>
                <a:ea typeface="楷体" panose="02010609060101010101" pitchFamily="49" charset="-122"/>
              </a:rPr>
              <a:t>9</a:t>
            </a:r>
            <a:r>
              <a:rPr lang="zh-CN" altLang="en-US" b="1">
                <a:solidFill>
                  <a:schemeClr val="accent1"/>
                </a:solidFill>
                <a:latin typeface="楷体" panose="02010609060101010101" pitchFamily="49" charset="-122"/>
                <a:ea typeface="楷体" panose="02010609060101010101" pitchFamily="49" charset="-122"/>
              </a:rPr>
              <a:t>章 管理信息系统开发</a:t>
            </a:r>
          </a:p>
        </p:txBody>
      </p:sp>
    </p:spTree>
    <p:extLst>
      <p:ext uri="{BB962C8B-B14F-4D97-AF65-F5344CB8AC3E}">
        <p14:creationId xmlns="" xmlns:p14="http://schemas.microsoft.com/office/powerpoint/2010/main" val="8953754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idx="1"/>
          </p:nvPr>
        </p:nvSpPr>
        <p:spPr>
          <a:xfrm>
            <a:off x="827088" y="1520825"/>
            <a:ext cx="7785100" cy="5337175"/>
          </a:xfrm>
        </p:spPr>
        <p:txBody>
          <a:bodyPr/>
          <a:lstStyle/>
          <a:p>
            <a:pPr eaLnBrk="1" hangingPunct="1">
              <a:defRPr/>
            </a:pPr>
            <a:r>
              <a:rPr lang="en-US" altLang="zh-CN" sz="4400" b="1" dirty="0" smtClean="0">
                <a:solidFill>
                  <a:schemeClr val="folHlink"/>
                </a:solidFill>
                <a:ea typeface="隶书" pitchFamily="49" charset="-122"/>
              </a:rPr>
              <a:t> </a:t>
            </a:r>
            <a:r>
              <a:rPr lang="zh-CN" altLang="en-US" sz="4400" b="1" dirty="0" smtClean="0">
                <a:solidFill>
                  <a:schemeClr val="tx2"/>
                </a:solidFill>
                <a:ea typeface="隶书" pitchFamily="49" charset="-122"/>
              </a:rPr>
              <a:t>练习题</a:t>
            </a:r>
          </a:p>
          <a:p>
            <a:pPr marL="0" indent="0" eaLnBrk="1" hangingPunct="1">
              <a:buFont typeface="Wingdings" panose="05000000000000000000" pitchFamily="2" charset="2"/>
              <a:buNone/>
              <a:defRPr/>
            </a:pPr>
            <a:r>
              <a:rPr lang="zh-CN" altLang="en-US" b="1" dirty="0">
                <a:solidFill>
                  <a:schemeClr val="tx2"/>
                </a:solidFill>
                <a:ea typeface="隶书" pitchFamily="49" charset="-122"/>
              </a:rPr>
              <a:t> </a:t>
            </a:r>
            <a:r>
              <a:rPr lang="zh-CN" altLang="en-US" b="1" dirty="0" smtClean="0">
                <a:solidFill>
                  <a:schemeClr val="tx2"/>
                </a:solidFill>
                <a:ea typeface="隶书" pitchFamily="49" charset="-122"/>
              </a:rPr>
              <a:t>     成品库保管员按车间送来的入库单登记库存台账，发货时，发货员根据销售料送来的发货通知单将成品出库并发货，同时填写三份出库单，其中一份交给成品库保管员，由他按此出库单登记库存台账，出库单的另外两联分别送销售科和会计科。试按以上业务过程画出业务流程图</a:t>
            </a:r>
            <a:r>
              <a:rPr lang="zh-CN" altLang="en-US" b="1" dirty="0" smtClean="0">
                <a:solidFill>
                  <a:schemeClr val="tx2"/>
                </a:solidFill>
              </a:rPr>
              <a:t>。</a:t>
            </a:r>
          </a:p>
        </p:txBody>
      </p:sp>
      <p:sp>
        <p:nvSpPr>
          <p:cNvPr id="71683" name="Rectangle 3"/>
          <p:cNvSpPr>
            <a:spLocks noChangeArrowheads="1"/>
          </p:cNvSpPr>
          <p:nvPr/>
        </p:nvSpPr>
        <p:spPr bwMode="auto">
          <a:xfrm>
            <a:off x="8688388" y="6308725"/>
            <a:ext cx="455612"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2225" algn="ctr">
                <a:solidFill>
                  <a:srgbClr val="000000"/>
                </a:solidFill>
                <a:miter lim="800000"/>
                <a:headEnd/>
                <a:tailEnd/>
              </a14:hiddenLine>
            </a:ext>
          </a:extLst>
        </p:spPr>
        <p:txBody>
          <a:bodyPr wrap="none" tIns="91440" bIns="91440">
            <a:spAutoFit/>
          </a:bodyP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a:solidFill>
                  <a:srgbClr val="FF3300"/>
                </a:solidFill>
                <a:sym typeface="Wingdings 3" panose="05040102010807070707" pitchFamily="18" charset="2"/>
                <a:hlinkClick r:id="rId2" action="ppaction://hlinksldjump"/>
              </a:rPr>
              <a:t></a:t>
            </a:r>
            <a:endParaRPr lang="en-US" altLang="zh-CN">
              <a:solidFill>
                <a:srgbClr val="FF3300"/>
              </a:solidFill>
              <a:sym typeface="Wingdings 3" panose="05040102010807070707" pitchFamily="18" charset="2"/>
            </a:endParaRPr>
          </a:p>
        </p:txBody>
      </p:sp>
    </p:spTree>
    <p:extLst>
      <p:ext uri="{BB962C8B-B14F-4D97-AF65-F5344CB8AC3E}">
        <p14:creationId xmlns="" xmlns:p14="http://schemas.microsoft.com/office/powerpoint/2010/main" val="249976022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476375" y="1125538"/>
            <a:ext cx="4392613" cy="495300"/>
          </a:xfrm>
        </p:spPr>
        <p:txBody>
          <a:bodyPr/>
          <a:lstStyle/>
          <a:p>
            <a:pPr eaLnBrk="1" hangingPunct="1">
              <a:lnSpc>
                <a:spcPct val="120000"/>
              </a:lnSpc>
            </a:pPr>
            <a:r>
              <a:rPr lang="en-US" altLang="zh-CN" b="1" smtClean="0">
                <a:latin typeface="楷体_GB2312" pitchFamily="49" charset="-122"/>
                <a:ea typeface="楷体_GB2312" pitchFamily="49" charset="-122"/>
              </a:rPr>
              <a:t>3.</a:t>
            </a:r>
            <a:r>
              <a:rPr lang="zh-CN" altLang="en-US" b="1" smtClean="0">
                <a:latin typeface="楷体_GB2312" pitchFamily="49" charset="-122"/>
                <a:ea typeface="楷体_GB2312" pitchFamily="49" charset="-122"/>
              </a:rPr>
              <a:t>数据流程图</a:t>
            </a:r>
          </a:p>
        </p:txBody>
      </p:sp>
      <p:sp>
        <p:nvSpPr>
          <p:cNvPr id="73731" name="Rectangle 3"/>
          <p:cNvSpPr>
            <a:spLocks noGrp="1" noChangeArrowheads="1"/>
          </p:cNvSpPr>
          <p:nvPr>
            <p:ph idx="1"/>
          </p:nvPr>
        </p:nvSpPr>
        <p:spPr>
          <a:xfrm>
            <a:off x="684213" y="1916113"/>
            <a:ext cx="8081962" cy="4321175"/>
          </a:xfrm>
        </p:spPr>
        <p:txBody>
          <a:bodyPr/>
          <a:lstStyle/>
          <a:p>
            <a:pPr marL="609600" indent="-609600" eaLnBrk="1" hangingPunct="1">
              <a:spcBef>
                <a:spcPct val="50000"/>
              </a:spcBef>
              <a:defRPr/>
            </a:pPr>
            <a:r>
              <a:rPr lang="en-US" altLang="zh-CN" b="1" dirty="0" smtClean="0">
                <a:solidFill>
                  <a:srgbClr val="180A00"/>
                </a:solidFill>
                <a:latin typeface="楷体_GB2312" pitchFamily="49" charset="-122"/>
                <a:ea typeface="楷体_GB2312" pitchFamily="49" charset="-122"/>
              </a:rPr>
              <a:t>   </a:t>
            </a:r>
            <a:r>
              <a:rPr lang="zh-CN" altLang="en-US" b="1" dirty="0" smtClean="0">
                <a:solidFill>
                  <a:srgbClr val="180A00"/>
                </a:solidFill>
                <a:latin typeface="楷体_GB2312" pitchFamily="49" charset="-122"/>
                <a:ea typeface="楷体_GB2312" pitchFamily="49" charset="-122"/>
              </a:rPr>
              <a:t>数据流程图（</a:t>
            </a:r>
            <a:r>
              <a:rPr lang="en-US" altLang="zh-CN" b="1" dirty="0" smtClean="0">
                <a:solidFill>
                  <a:srgbClr val="180A00"/>
                </a:solidFill>
                <a:latin typeface="楷体_GB2312" pitchFamily="49" charset="-122"/>
                <a:ea typeface="楷体_GB2312" pitchFamily="49" charset="-122"/>
              </a:rPr>
              <a:t>data flow diagram ,</a:t>
            </a:r>
            <a:r>
              <a:rPr lang="zh-CN" altLang="en-US" b="1" dirty="0" smtClean="0">
                <a:solidFill>
                  <a:srgbClr val="180A00"/>
                </a:solidFill>
                <a:latin typeface="楷体_GB2312" pitchFamily="49" charset="-122"/>
                <a:ea typeface="楷体_GB2312" pitchFamily="49" charset="-122"/>
              </a:rPr>
              <a:t>简称</a:t>
            </a:r>
            <a:r>
              <a:rPr lang="en-US" altLang="zh-CN" b="1" dirty="0" smtClean="0">
                <a:solidFill>
                  <a:srgbClr val="180A00"/>
                </a:solidFill>
                <a:latin typeface="楷体_GB2312" pitchFamily="49" charset="-122"/>
                <a:ea typeface="楷体_GB2312" pitchFamily="49" charset="-122"/>
              </a:rPr>
              <a:t>DFD</a:t>
            </a:r>
            <a:r>
              <a:rPr lang="zh-CN" altLang="en-US" b="1" dirty="0" smtClean="0">
                <a:solidFill>
                  <a:srgbClr val="180A00"/>
                </a:solidFill>
                <a:latin typeface="楷体_GB2312" pitchFamily="49" charset="-122"/>
                <a:ea typeface="楷体_GB2312" pitchFamily="49" charset="-122"/>
              </a:rPr>
              <a:t>）是进行数据流程分析的主要工具，也是描述系统</a:t>
            </a:r>
            <a:r>
              <a:rPr lang="zh-CN" altLang="en-US" b="1" dirty="0" smtClean="0">
                <a:solidFill>
                  <a:srgbClr val="BF1DA8"/>
                </a:solidFill>
                <a:latin typeface="楷体_GB2312" pitchFamily="49" charset="-122"/>
                <a:ea typeface="楷体_GB2312" pitchFamily="49" charset="-122"/>
              </a:rPr>
              <a:t>逻辑模型</a:t>
            </a:r>
            <a:r>
              <a:rPr lang="zh-CN" altLang="en-US" b="1" dirty="0" smtClean="0">
                <a:solidFill>
                  <a:srgbClr val="180A00"/>
                </a:solidFill>
                <a:latin typeface="楷体_GB2312" pitchFamily="49" charset="-122"/>
                <a:ea typeface="楷体_GB2312" pitchFamily="49" charset="-122"/>
              </a:rPr>
              <a:t>的主要工具。</a:t>
            </a:r>
            <a:endParaRPr lang="en-US" altLang="zh-CN" b="1" dirty="0" smtClean="0">
              <a:solidFill>
                <a:srgbClr val="180A00"/>
              </a:solidFill>
              <a:latin typeface="楷体_GB2312" pitchFamily="49" charset="-122"/>
              <a:ea typeface="楷体_GB2312" pitchFamily="49" charset="-122"/>
            </a:endParaRPr>
          </a:p>
          <a:p>
            <a:pPr marL="0" indent="0" eaLnBrk="1" hangingPunct="1">
              <a:spcBef>
                <a:spcPct val="50000"/>
              </a:spcBef>
              <a:buFont typeface="Wingdings" panose="05000000000000000000" pitchFamily="2" charset="2"/>
              <a:buNone/>
              <a:defRPr/>
            </a:pPr>
            <a:endParaRPr lang="zh-CN" altLang="en-US" b="1" dirty="0" smtClean="0">
              <a:solidFill>
                <a:srgbClr val="180A00"/>
              </a:solidFill>
              <a:latin typeface="楷体_GB2312" pitchFamily="49" charset="-122"/>
              <a:ea typeface="楷体_GB2312" pitchFamily="49" charset="-122"/>
            </a:endParaRPr>
          </a:p>
          <a:p>
            <a:pPr marL="609600" indent="-609600" eaLnBrk="1" hangingPunct="1">
              <a:spcBef>
                <a:spcPct val="50000"/>
              </a:spcBef>
              <a:defRPr/>
            </a:pPr>
            <a:r>
              <a:rPr lang="zh-CN" altLang="en-US" b="1" dirty="0" smtClean="0">
                <a:solidFill>
                  <a:srgbClr val="180A00"/>
                </a:solidFill>
                <a:latin typeface="楷体_GB2312" pitchFamily="49" charset="-122"/>
                <a:ea typeface="楷体_GB2312" pitchFamily="49" charset="-122"/>
              </a:rPr>
              <a:t>    数据流程图用几种基本符号反映了信息在系统中的流动、存储和处理。</a:t>
            </a:r>
          </a:p>
        </p:txBody>
      </p:sp>
      <p:sp>
        <p:nvSpPr>
          <p:cNvPr id="72708" name="Rectangle 4"/>
          <p:cNvSpPr>
            <a:spLocks noChangeArrowheads="1"/>
          </p:cNvSpPr>
          <p:nvPr/>
        </p:nvSpPr>
        <p:spPr bwMode="auto">
          <a:xfrm>
            <a:off x="8388350" y="6426200"/>
            <a:ext cx="7556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Comic Sans MS" pitchFamily="66" charset="0"/>
                <a:ea typeface="宋体" panose="02010600030101010101" pitchFamily="2" charset="-122"/>
              </a:defRPr>
            </a:lvl1pPr>
            <a:lvl2pPr marL="742950" indent="-285750" eaLnBrk="0" hangingPunct="0">
              <a:defRPr sz="2400">
                <a:solidFill>
                  <a:schemeClr val="tx1"/>
                </a:solidFill>
                <a:latin typeface="Comic Sans MS" pitchFamily="66" charset="0"/>
                <a:ea typeface="宋体" panose="02010600030101010101" pitchFamily="2" charset="-122"/>
              </a:defRPr>
            </a:lvl2pPr>
            <a:lvl3pPr marL="1143000" indent="-228600" eaLnBrk="0" hangingPunct="0">
              <a:defRPr sz="2400">
                <a:solidFill>
                  <a:schemeClr val="tx1"/>
                </a:solidFill>
                <a:latin typeface="Comic Sans MS" pitchFamily="66" charset="0"/>
                <a:ea typeface="宋体" panose="02010600030101010101" pitchFamily="2" charset="-122"/>
              </a:defRPr>
            </a:lvl3pPr>
            <a:lvl4pPr marL="1600200" indent="-228600" eaLnBrk="0" hangingPunct="0">
              <a:defRPr sz="2400">
                <a:solidFill>
                  <a:schemeClr val="tx1"/>
                </a:solidFill>
                <a:latin typeface="Comic Sans MS" pitchFamily="66" charset="0"/>
                <a:ea typeface="宋体" panose="02010600030101010101" pitchFamily="2" charset="-122"/>
              </a:defRPr>
            </a:lvl4pPr>
            <a:lvl5pPr marL="2057400" indent="-228600" eaLnBrk="0" hangingPunct="0">
              <a:defRPr sz="2400">
                <a:solidFill>
                  <a:schemeClr val="tx1"/>
                </a:solidFill>
                <a:latin typeface="Comic Sans MS" pitchFamily="66"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Comic Sans MS" pitchFamily="66" charset="0"/>
                <a:ea typeface="宋体" panose="02010600030101010101" pitchFamily="2" charset="-122"/>
              </a:defRPr>
            </a:lvl9pPr>
          </a:lstStyle>
          <a:p>
            <a:pPr eaLnBrk="1" hangingPunct="1"/>
            <a:r>
              <a:rPr lang="en-US" altLang="zh-CN" sz="2800">
                <a:solidFill>
                  <a:srgbClr val="FF3300"/>
                </a:solidFill>
                <a:latin typeface="Times New Roman" panose="02020603050405020304" pitchFamily="18" charset="0"/>
                <a:sym typeface="Wingdings 3" panose="05040102010807070707" pitchFamily="18" charset="2"/>
              </a:rPr>
              <a:t></a:t>
            </a:r>
          </a:p>
        </p:txBody>
      </p:sp>
    </p:spTree>
    <p:extLst>
      <p:ext uri="{BB962C8B-B14F-4D97-AF65-F5344CB8AC3E}">
        <p14:creationId xmlns="" xmlns:p14="http://schemas.microsoft.com/office/powerpoint/2010/main" val="403255944"/>
      </p:ext>
    </p:extLst>
  </p:cSld>
  <p:clrMapOvr>
    <a:masterClrMapping/>
  </p:clrMapOvr>
  <p:timing>
    <p:tnLst>
      <p:par>
        <p:cTn id="1" dur="indefinite" restart="never" nodeType="tmRoot"/>
      </p:par>
    </p:tnLst>
  </p:timing>
</p:sld>
</file>

<file path=ppt/theme/theme1.xml><?xml version="1.0" encoding="utf-8"?>
<a:theme xmlns:a="http://schemas.openxmlformats.org/drawingml/2006/main" name="逻辑图1">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逻辑图1</Template>
  <TotalTime>2010</TotalTime>
  <Words>9726</Words>
  <Application>Microsoft Office PowerPoint</Application>
  <PresentationFormat>全屏显示(4:3)</PresentationFormat>
  <Paragraphs>1540</Paragraphs>
  <Slides>145</Slides>
  <Notes>10</Notes>
  <HiddenSlides>0</HiddenSlides>
  <MMClips>0</MMClips>
  <ScaleCrop>false</ScaleCrop>
  <HeadingPairs>
    <vt:vector size="4" baseType="variant">
      <vt:variant>
        <vt:lpstr>主题</vt:lpstr>
      </vt:variant>
      <vt:variant>
        <vt:i4>1</vt:i4>
      </vt:variant>
      <vt:variant>
        <vt:lpstr>幻灯片标题</vt:lpstr>
      </vt:variant>
      <vt:variant>
        <vt:i4>145</vt:i4>
      </vt:variant>
    </vt:vector>
  </HeadingPairs>
  <TitlesOfParts>
    <vt:vector size="146" baseType="lpstr">
      <vt:lpstr>逻辑图1</vt:lpstr>
      <vt:lpstr>信息系统开发</vt:lpstr>
      <vt:lpstr>目录</vt:lpstr>
      <vt:lpstr>9.1 管理信息系统的开发策略</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信息系统外包的动因</vt:lpstr>
      <vt:lpstr>幻灯片 18</vt:lpstr>
      <vt:lpstr>幻灯片 19</vt:lpstr>
      <vt:lpstr>信息系统的外包方式 </vt:lpstr>
      <vt:lpstr>信息系统的外包方式</vt:lpstr>
      <vt:lpstr>幻灯片 22</vt:lpstr>
      <vt:lpstr>9.2  管理信息系统开发方法</vt:lpstr>
      <vt:lpstr>幻灯片 24</vt:lpstr>
      <vt:lpstr>幻灯片 25</vt:lpstr>
      <vt:lpstr>幻灯片 26</vt:lpstr>
      <vt:lpstr>幻灯片 27</vt:lpstr>
      <vt:lpstr>幻灯片 28</vt:lpstr>
      <vt:lpstr>幻灯片 29</vt:lpstr>
      <vt:lpstr>幻灯片 30</vt:lpstr>
      <vt:lpstr>系统规划阶段</vt:lpstr>
      <vt:lpstr>系统分析阶段</vt:lpstr>
      <vt:lpstr>系统设计阶段</vt:lpstr>
      <vt:lpstr>系统实施阶段</vt:lpstr>
      <vt:lpstr>系统运行和维护阶段</vt:lpstr>
      <vt:lpstr>结构化过程---软件开发的生命周期</vt:lpstr>
      <vt:lpstr>软件生存周期的瀑布模型</vt:lpstr>
      <vt:lpstr>软件开发生命周期</vt:lpstr>
      <vt:lpstr>软件开发生命周期</vt:lpstr>
      <vt:lpstr>软件开发生命周期</vt:lpstr>
      <vt:lpstr>软件开发生命周期</vt:lpstr>
      <vt:lpstr>软件开发生命周期</vt:lpstr>
      <vt:lpstr>软件开发生命周期</vt:lpstr>
      <vt:lpstr>软件开发生命周期</vt:lpstr>
      <vt:lpstr>软件开发生命周期</vt:lpstr>
      <vt:lpstr>软件开发生命周期</vt:lpstr>
      <vt:lpstr>软件开发生命周期</vt:lpstr>
      <vt:lpstr>软件开发生命周期</vt:lpstr>
      <vt:lpstr>软件开发生命周期</vt:lpstr>
      <vt:lpstr>软件开发生命周期</vt:lpstr>
      <vt:lpstr>生命周期法各阶段</vt:lpstr>
      <vt:lpstr>生命周期法各阶段</vt:lpstr>
      <vt:lpstr>软件开发生命周期</vt:lpstr>
      <vt:lpstr>软件开发生命周期</vt:lpstr>
      <vt:lpstr>幻灯片 55</vt:lpstr>
      <vt:lpstr>幻灯片 56</vt:lpstr>
      <vt:lpstr>结构化方法的痛苦</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对象（Object）</vt:lpstr>
      <vt:lpstr>幻灯片 69</vt:lpstr>
      <vt:lpstr>类（Class） </vt:lpstr>
      <vt:lpstr>消息(Message) </vt:lpstr>
      <vt:lpstr>继承（Inheritance） </vt:lpstr>
      <vt:lpstr>幻灯片 73</vt:lpstr>
      <vt:lpstr>幻灯片 74</vt:lpstr>
      <vt:lpstr>幻灯片 75</vt:lpstr>
      <vt:lpstr>幻灯片 76</vt:lpstr>
      <vt:lpstr>幻灯片 77</vt:lpstr>
      <vt:lpstr>幻灯片 78</vt:lpstr>
      <vt:lpstr>幻灯片 79</vt:lpstr>
      <vt:lpstr>9.3  信息系统分析</vt:lpstr>
      <vt:lpstr>9.3.1  系统分析的任务</vt:lpstr>
      <vt:lpstr>幻灯片 82</vt:lpstr>
      <vt:lpstr>幻灯片 83</vt:lpstr>
      <vt:lpstr>9.3.3 系统分析的主要工具</vt:lpstr>
      <vt:lpstr>幻灯片 85</vt:lpstr>
      <vt:lpstr>幻灯片 86</vt:lpstr>
      <vt:lpstr>2.业务流程图</vt:lpstr>
      <vt:lpstr>业务流程图的基本符号</vt:lpstr>
      <vt:lpstr>幻灯片 89</vt:lpstr>
      <vt:lpstr>幻灯片 90</vt:lpstr>
      <vt:lpstr>例1  业务流程图</vt:lpstr>
      <vt:lpstr>例2  画业务流程图</vt:lpstr>
      <vt:lpstr> </vt:lpstr>
      <vt:lpstr>例3  画业务流程图</vt:lpstr>
      <vt:lpstr>幻灯片 95</vt:lpstr>
      <vt:lpstr>表格分配图</vt:lpstr>
      <vt:lpstr>例：采购业务表格分配图</vt:lpstr>
      <vt:lpstr>幻灯片 98</vt:lpstr>
      <vt:lpstr>3.数据流程图</vt:lpstr>
      <vt:lpstr>2.数据流程图</vt:lpstr>
      <vt:lpstr>⑴ 数据流程图的特点</vt:lpstr>
      <vt:lpstr> ⑵ 数据流程图的基本成分</vt:lpstr>
      <vt:lpstr>数据流</vt:lpstr>
      <vt:lpstr>处理逻辑 (或称加工)</vt:lpstr>
      <vt:lpstr>数据存储</vt:lpstr>
      <vt:lpstr>外部实体</vt:lpstr>
      <vt:lpstr>⑶ 数据流程图的绘制方法</vt:lpstr>
      <vt:lpstr>⑷ 应用举例</vt:lpstr>
      <vt:lpstr>①银行活期存取款业务(顶层图)</vt:lpstr>
      <vt:lpstr>分解图</vt:lpstr>
      <vt:lpstr> ②订货处理(顶层图)</vt:lpstr>
      <vt:lpstr>分解图</vt:lpstr>
      <vt:lpstr>         例2:某仓库管理系统按以下步骤进行信息处     理，试画出数据流程图。  （1）  保管员根据当日的出库单和入库单通过出库处理和入库处理分别将数据输入到“出库流水账”和“入库流水账”，并修改“库存台账”。 （2）  根据库存台账由统计、打印程序输出库存日报表。 （3）  需要查询时，可利用查询程序在输入查询条件后，到库存台账去查找，显示查询结果。</vt:lpstr>
      <vt:lpstr>幻灯片 114</vt:lpstr>
      <vt:lpstr>例3    数据流程图举例      车间填写领料单给仓库要求领料，库长根据用料计划审批领料单，未批准的退回车间，已批准的领料单送到仓库保管员处，由他查阅库存帐。若帐上有货则通知车间前来领料，否则将缺货通知采购人员。</vt:lpstr>
      <vt:lpstr>幻灯片 116</vt:lpstr>
      <vt:lpstr>练习题   画数据流程图</vt:lpstr>
      <vt:lpstr>幻灯片 118</vt:lpstr>
      <vt:lpstr>⑸ 绘制DFD的注意事项</vt:lpstr>
      <vt:lpstr>⑹ DFD的用途</vt:lpstr>
      <vt:lpstr>(1)数据字典的定义</vt:lpstr>
      <vt:lpstr>(2)数据字典的内容</vt:lpstr>
      <vt:lpstr>① 数据项</vt:lpstr>
      <vt:lpstr>② 数据结构</vt:lpstr>
      <vt:lpstr>③ 数据流</vt:lpstr>
      <vt:lpstr>④ 处理逻辑（加工）</vt:lpstr>
      <vt:lpstr>⑤ 数据存储</vt:lpstr>
      <vt:lpstr>⑥ 外部实体</vt:lpstr>
      <vt:lpstr>9.3.4  表达处理逻辑的工具</vt:lpstr>
      <vt:lpstr>1.结构化查询语言</vt:lpstr>
      <vt:lpstr>(1)祈使语句</vt:lpstr>
      <vt:lpstr>(2)判断语句</vt:lpstr>
      <vt:lpstr>(3)循环语句</vt:lpstr>
      <vt:lpstr>2.决策树</vt:lpstr>
      <vt:lpstr>一般形式</vt:lpstr>
      <vt:lpstr>例：某公司的折扣政策</vt:lpstr>
      <vt:lpstr>幻灯片 137</vt:lpstr>
      <vt:lpstr>幻灯片 138</vt:lpstr>
      <vt:lpstr>幻灯片 139</vt:lpstr>
      <vt:lpstr>3.决策表</vt:lpstr>
      <vt:lpstr>组成</vt:lpstr>
      <vt:lpstr>例：折扣政策</vt:lpstr>
      <vt:lpstr>例：折扣政策</vt:lpstr>
      <vt:lpstr>构造方法</vt:lpstr>
      <vt:lpstr>幻灯片 145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dell</dc:creator>
  <cp:lastModifiedBy>HP</cp:lastModifiedBy>
  <cp:revision>211</cp:revision>
  <dcterms:created xsi:type="dcterms:W3CDTF">2015-12-05T07:56:49Z</dcterms:created>
  <dcterms:modified xsi:type="dcterms:W3CDTF">2017-11-30T06:44:53Z</dcterms:modified>
</cp:coreProperties>
</file>