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theme/themeOverride1.xml" ContentType="application/vnd.openxmlformats-officedocument.themeOverr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Default Extension="doc" ContentType="application/msword"/>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tags/tag3.xml" ContentType="application/vnd.openxmlformats-officedocument.presentationml.tags+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Default Extension="wav" ContentType="audio/wav"/>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310" r:id="rId2"/>
    <p:sldId id="466" r:id="rId3"/>
    <p:sldId id="371" r:id="rId4"/>
    <p:sldId id="451" r:id="rId5"/>
    <p:sldId id="453" r:id="rId6"/>
    <p:sldId id="364" r:id="rId7"/>
    <p:sldId id="470" r:id="rId8"/>
    <p:sldId id="471" r:id="rId9"/>
    <p:sldId id="368" r:id="rId10"/>
    <p:sldId id="475" r:id="rId11"/>
    <p:sldId id="473" r:id="rId12"/>
    <p:sldId id="369" r:id="rId13"/>
    <p:sldId id="370" r:id="rId14"/>
    <p:sldId id="499" r:id="rId15"/>
    <p:sldId id="455" r:id="rId16"/>
    <p:sldId id="511" r:id="rId17"/>
    <p:sldId id="456" r:id="rId18"/>
    <p:sldId id="517" r:id="rId19"/>
    <p:sldId id="457" r:id="rId20"/>
    <p:sldId id="459" r:id="rId21"/>
    <p:sldId id="513" r:id="rId22"/>
    <p:sldId id="514" r:id="rId23"/>
    <p:sldId id="477" r:id="rId24"/>
    <p:sldId id="495" r:id="rId25"/>
    <p:sldId id="503" r:id="rId26"/>
    <p:sldId id="385" r:id="rId27"/>
    <p:sldId id="391" r:id="rId28"/>
    <p:sldId id="392" r:id="rId29"/>
    <p:sldId id="478" r:id="rId30"/>
    <p:sldId id="479" r:id="rId31"/>
    <p:sldId id="480" r:id="rId32"/>
    <p:sldId id="481" r:id="rId33"/>
    <p:sldId id="482" r:id="rId34"/>
    <p:sldId id="483" r:id="rId35"/>
    <p:sldId id="484" r:id="rId36"/>
    <p:sldId id="485" r:id="rId37"/>
    <p:sldId id="486" r:id="rId38"/>
    <p:sldId id="502" r:id="rId39"/>
    <p:sldId id="488" r:id="rId40"/>
    <p:sldId id="489" r:id="rId41"/>
    <p:sldId id="409" r:id="rId42"/>
    <p:sldId id="491" r:id="rId43"/>
    <p:sldId id="492" r:id="rId44"/>
    <p:sldId id="505" r:id="rId45"/>
    <p:sldId id="506" r:id="rId46"/>
    <p:sldId id="493" r:id="rId47"/>
    <p:sldId id="411" r:id="rId48"/>
    <p:sldId id="412" r:id="rId49"/>
    <p:sldId id="496" r:id="rId50"/>
    <p:sldId id="375" r:id="rId51"/>
    <p:sldId id="376" r:id="rId52"/>
    <p:sldId id="378" r:id="rId53"/>
    <p:sldId id="516" r:id="rId54"/>
    <p:sldId id="515" r:id="rId55"/>
    <p:sldId id="447" r:id="rId56"/>
    <p:sldId id="448" r:id="rId57"/>
    <p:sldId id="449" r:id="rId58"/>
    <p:sldId id="509" r:id="rId59"/>
    <p:sldId id="450" r:id="rId60"/>
    <p:sldId id="463" r:id="rId61"/>
    <p:sldId id="497" r:id="rId62"/>
    <p:sldId id="531" r:id="rId63"/>
    <p:sldId id="525" r:id="rId64"/>
    <p:sldId id="529" r:id="rId65"/>
    <p:sldId id="530" r:id="rId66"/>
    <p:sldId id="532" r:id="rId67"/>
    <p:sldId id="533" r:id="rId68"/>
    <p:sldId id="534" r:id="rId69"/>
    <p:sldId id="418" r:id="rId70"/>
    <p:sldId id="419" r:id="rId71"/>
    <p:sldId id="420" r:id="rId72"/>
    <p:sldId id="523" r:id="rId73"/>
    <p:sldId id="421" r:id="rId74"/>
    <p:sldId id="498" r:id="rId75"/>
    <p:sldId id="519" r:id="rId76"/>
    <p:sldId id="464" r:id="rId77"/>
    <p:sldId id="520" r:id="rId78"/>
    <p:sldId id="342" r:id="rId7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376" autoAdjust="0"/>
    <p:restoredTop sz="72710" autoAdjust="0"/>
  </p:normalViewPr>
  <p:slideViewPr>
    <p:cSldViewPr>
      <p:cViewPr varScale="1">
        <p:scale>
          <a:sx n="82" d="100"/>
          <a:sy n="82" d="100"/>
        </p:scale>
        <p:origin x="-2454"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B602BE-71A8-4323-9BFF-DCF5E3064325}" type="datetimeFigureOut">
              <a:rPr lang="zh-CN" altLang="en-US" smtClean="0"/>
              <a:pPr/>
              <a:t>2017/11/30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1108E1-CDCB-4E8C-99DE-1BD32F1386A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ovie.douban.com/awards/Oscar/89/"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movie.douban.com/awards/golden-globes/74/" TargetMode="External"/><Relationship Id="rId4" Type="http://schemas.openxmlformats.org/officeDocument/2006/relationships/hyperlink" Target="https://movie.douban.com/awards/venice/73/"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dirty="0" smtClean="0"/>
          </a:p>
        </p:txBody>
      </p:sp>
      <p:sp>
        <p:nvSpPr>
          <p:cNvPr id="2253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E06EFBA-BCC1-4006-8E3B-D92822F1F974}" type="slidenum">
              <a:rPr lang="zh-CN" altLang="en-US" smtClean="0">
                <a:ea typeface="宋体" pitchFamily="2" charset="-122"/>
              </a:rPr>
              <a:pPr/>
              <a:t>1</a:t>
            </a:fld>
            <a:endParaRPr lang="zh-CN" altLang="en-US" smtClean="0">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15</a:t>
            </a:fld>
            <a:endParaRPr lang="zh-CN" altLang="en-US"/>
          </a:p>
        </p:txBody>
      </p:sp>
    </p:spTree>
    <p:extLst>
      <p:ext uri="{BB962C8B-B14F-4D97-AF65-F5344CB8AC3E}">
        <p14:creationId xmlns="" xmlns:p14="http://schemas.microsoft.com/office/powerpoint/2010/main" val="354614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normAutofit fontScale="70000" lnSpcReduction="20000"/>
          </a:bodyPr>
          <a:lstStyle/>
          <a:p>
            <a:pPr>
              <a:defRPr/>
            </a:pPr>
            <a:endParaRPr lang="zh-CN" altLang="en-US" dirty="0"/>
          </a:p>
        </p:txBody>
      </p:sp>
      <p:sp>
        <p:nvSpPr>
          <p:cNvPr id="63492"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06BBF71-E750-4DF9-AF4C-A529582A46C0}" type="slidenum">
              <a:rPr lang="en-US" altLang="zh-CN" smtClean="0"/>
              <a:pPr>
                <a:spcBef>
                  <a:spcPct val="0"/>
                </a:spcBef>
              </a:pPr>
              <a:t>16</a:t>
            </a:fld>
            <a:endParaRPr lang="en-US" altLang="zh-CN" smtClean="0"/>
          </a:p>
        </p:txBody>
      </p:sp>
    </p:spTree>
    <p:extLst>
      <p:ext uri="{BB962C8B-B14F-4D97-AF65-F5344CB8AC3E}">
        <p14:creationId xmlns="" xmlns:p14="http://schemas.microsoft.com/office/powerpoint/2010/main" val="2507570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21</a:t>
            </a:fld>
            <a:endParaRPr lang="zh-CN" altLang="en-US"/>
          </a:p>
        </p:txBody>
      </p:sp>
    </p:spTree>
    <p:extLst>
      <p:ext uri="{BB962C8B-B14F-4D97-AF65-F5344CB8AC3E}">
        <p14:creationId xmlns="" xmlns:p14="http://schemas.microsoft.com/office/powerpoint/2010/main" val="427298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信息的类型和信息量。不是这节课的重点，大家课下阅读。</a:t>
            </a:r>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23</a:t>
            </a:fld>
            <a:endParaRPr lang="zh-CN" altLang="en-US"/>
          </a:p>
        </p:txBody>
      </p:sp>
    </p:spTree>
    <p:extLst>
      <p:ext uri="{BB962C8B-B14F-4D97-AF65-F5344CB8AC3E}">
        <p14:creationId xmlns="" xmlns:p14="http://schemas.microsoft.com/office/powerpoint/2010/main" val="699085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baseline="0" dirty="0" smtClean="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24</a:t>
            </a:fld>
            <a:endParaRPr lang="zh-CN" altLang="en-US"/>
          </a:p>
        </p:txBody>
      </p:sp>
    </p:spTree>
    <p:extLst>
      <p:ext uri="{BB962C8B-B14F-4D97-AF65-F5344CB8AC3E}">
        <p14:creationId xmlns="" xmlns:p14="http://schemas.microsoft.com/office/powerpoint/2010/main" val="2961899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27</a:t>
            </a:fld>
            <a:endParaRPr lang="zh-CN" altLang="en-US"/>
          </a:p>
        </p:txBody>
      </p:sp>
    </p:spTree>
    <p:extLst>
      <p:ext uri="{BB962C8B-B14F-4D97-AF65-F5344CB8AC3E}">
        <p14:creationId xmlns="" xmlns:p14="http://schemas.microsoft.com/office/powerpoint/2010/main" val="20104847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29</a:t>
            </a:fld>
            <a:endParaRPr lang="zh-CN" altLang="en-US"/>
          </a:p>
        </p:txBody>
      </p:sp>
    </p:spTree>
    <p:extLst>
      <p:ext uri="{BB962C8B-B14F-4D97-AF65-F5344CB8AC3E}">
        <p14:creationId xmlns="" xmlns:p14="http://schemas.microsoft.com/office/powerpoint/2010/main" val="772737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信息的类型和信息量。不是这节课的重点，大家课下阅读。</a:t>
            </a:r>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30</a:t>
            </a:fld>
            <a:endParaRPr lang="zh-CN" altLang="en-US"/>
          </a:p>
        </p:txBody>
      </p:sp>
    </p:spTree>
    <p:extLst>
      <p:ext uri="{BB962C8B-B14F-4D97-AF65-F5344CB8AC3E}">
        <p14:creationId xmlns="" xmlns:p14="http://schemas.microsoft.com/office/powerpoint/2010/main" val="2203461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31</a:t>
            </a:fld>
            <a:endParaRPr lang="zh-CN" altLang="en-US"/>
          </a:p>
        </p:txBody>
      </p:sp>
    </p:spTree>
    <p:extLst>
      <p:ext uri="{BB962C8B-B14F-4D97-AF65-F5344CB8AC3E}">
        <p14:creationId xmlns="" xmlns:p14="http://schemas.microsoft.com/office/powerpoint/2010/main" val="24936121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32</a:t>
            </a:fld>
            <a:endParaRPr lang="zh-CN" altLang="en-US"/>
          </a:p>
        </p:txBody>
      </p:sp>
    </p:spTree>
    <p:extLst>
      <p:ext uri="{BB962C8B-B14F-4D97-AF65-F5344CB8AC3E}">
        <p14:creationId xmlns="" xmlns:p14="http://schemas.microsoft.com/office/powerpoint/2010/main" val="1973008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baseline="0" dirty="0" smtClean="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2</a:t>
            </a:fld>
            <a:endParaRPr lang="zh-CN" altLang="en-US"/>
          </a:p>
        </p:txBody>
      </p:sp>
    </p:spTree>
    <p:extLst>
      <p:ext uri="{BB962C8B-B14F-4D97-AF65-F5344CB8AC3E}">
        <p14:creationId xmlns="" xmlns:p14="http://schemas.microsoft.com/office/powerpoint/2010/main" val="2484085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33</a:t>
            </a:fld>
            <a:endParaRPr lang="zh-CN" altLang="en-US"/>
          </a:p>
        </p:txBody>
      </p:sp>
    </p:spTree>
    <p:extLst>
      <p:ext uri="{BB962C8B-B14F-4D97-AF65-F5344CB8AC3E}">
        <p14:creationId xmlns="" xmlns:p14="http://schemas.microsoft.com/office/powerpoint/2010/main" val="481386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34</a:t>
            </a:fld>
            <a:endParaRPr lang="zh-CN" altLang="en-US"/>
          </a:p>
        </p:txBody>
      </p:sp>
    </p:spTree>
    <p:extLst>
      <p:ext uri="{BB962C8B-B14F-4D97-AF65-F5344CB8AC3E}">
        <p14:creationId xmlns="" xmlns:p14="http://schemas.microsoft.com/office/powerpoint/2010/main" val="4089411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35</a:t>
            </a:fld>
            <a:endParaRPr lang="zh-CN" altLang="en-US"/>
          </a:p>
        </p:txBody>
      </p:sp>
    </p:spTree>
    <p:extLst>
      <p:ext uri="{BB962C8B-B14F-4D97-AF65-F5344CB8AC3E}">
        <p14:creationId xmlns="" xmlns:p14="http://schemas.microsoft.com/office/powerpoint/2010/main" val="34923020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36</a:t>
            </a:fld>
            <a:endParaRPr lang="zh-CN" altLang="en-US"/>
          </a:p>
        </p:txBody>
      </p:sp>
    </p:spTree>
    <p:extLst>
      <p:ext uri="{BB962C8B-B14F-4D97-AF65-F5344CB8AC3E}">
        <p14:creationId xmlns="" xmlns:p14="http://schemas.microsoft.com/office/powerpoint/2010/main" val="14650453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37</a:t>
            </a:fld>
            <a:endParaRPr lang="zh-CN" altLang="en-US"/>
          </a:p>
        </p:txBody>
      </p:sp>
    </p:spTree>
    <p:extLst>
      <p:ext uri="{BB962C8B-B14F-4D97-AF65-F5344CB8AC3E}">
        <p14:creationId xmlns="" xmlns:p14="http://schemas.microsoft.com/office/powerpoint/2010/main" val="3975513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38</a:t>
            </a:fld>
            <a:endParaRPr lang="zh-CN" altLang="en-US"/>
          </a:p>
        </p:txBody>
      </p:sp>
    </p:spTree>
    <p:extLst>
      <p:ext uri="{BB962C8B-B14F-4D97-AF65-F5344CB8AC3E}">
        <p14:creationId xmlns="" xmlns:p14="http://schemas.microsoft.com/office/powerpoint/2010/main" val="9173666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39</a:t>
            </a:fld>
            <a:endParaRPr lang="zh-CN" altLang="en-US"/>
          </a:p>
        </p:txBody>
      </p:sp>
    </p:spTree>
    <p:extLst>
      <p:ext uri="{BB962C8B-B14F-4D97-AF65-F5344CB8AC3E}">
        <p14:creationId xmlns="" xmlns:p14="http://schemas.microsoft.com/office/powerpoint/2010/main" val="1877199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40</a:t>
            </a:fld>
            <a:endParaRPr lang="zh-CN" altLang="en-US"/>
          </a:p>
        </p:txBody>
      </p:sp>
    </p:spTree>
    <p:extLst>
      <p:ext uri="{BB962C8B-B14F-4D97-AF65-F5344CB8AC3E}">
        <p14:creationId xmlns="" xmlns:p14="http://schemas.microsoft.com/office/powerpoint/2010/main" val="11581727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ln/>
        </p:spPr>
      </p:sp>
      <p:sp>
        <p:nvSpPr>
          <p:cNvPr id="121859"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dirty="0" smtClean="0">
              <a:latin typeface="Arial" panose="020B0604020202020204" pitchFamily="34" charset="0"/>
            </a:endParaRPr>
          </a:p>
        </p:txBody>
      </p:sp>
      <p:sp>
        <p:nvSpPr>
          <p:cNvPr id="121860"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59B1E77-812D-4A6F-8218-69EF661F73C5}" type="slidenum">
              <a:rPr lang="en-US" altLang="zh-CN"/>
              <a:pPr eaLnBrk="1" hangingPunct="1"/>
              <a:t>41</a:t>
            </a:fld>
            <a:endParaRPr lang="en-US" altLang="zh-CN"/>
          </a:p>
        </p:txBody>
      </p:sp>
    </p:spTree>
    <p:extLst>
      <p:ext uri="{BB962C8B-B14F-4D97-AF65-F5344CB8AC3E}">
        <p14:creationId xmlns="" xmlns:p14="http://schemas.microsoft.com/office/powerpoint/2010/main" val="30454672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42</a:t>
            </a:fld>
            <a:endParaRPr lang="zh-CN" altLang="en-US"/>
          </a:p>
        </p:txBody>
      </p:sp>
    </p:spTree>
    <p:extLst>
      <p:ext uri="{BB962C8B-B14F-4D97-AF65-F5344CB8AC3E}">
        <p14:creationId xmlns="" xmlns:p14="http://schemas.microsoft.com/office/powerpoint/2010/main" val="1363143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说法众多，反映了信息的不同侧面。信息到底怎么理解，我们从数据和信息的关系入手。</a:t>
            </a:r>
          </a:p>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5</a:t>
            </a:fld>
            <a:endParaRPr lang="zh-CN" altLang="en-US"/>
          </a:p>
        </p:txBody>
      </p:sp>
    </p:spTree>
    <p:extLst>
      <p:ext uri="{BB962C8B-B14F-4D97-AF65-F5344CB8AC3E}">
        <p14:creationId xmlns="" xmlns:p14="http://schemas.microsoft.com/office/powerpoint/2010/main" val="36743428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43</a:t>
            </a:fld>
            <a:endParaRPr lang="zh-CN" altLang="en-US"/>
          </a:p>
        </p:txBody>
      </p:sp>
    </p:spTree>
    <p:extLst>
      <p:ext uri="{BB962C8B-B14F-4D97-AF65-F5344CB8AC3E}">
        <p14:creationId xmlns="" xmlns:p14="http://schemas.microsoft.com/office/powerpoint/2010/main" val="15188403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44</a:t>
            </a:fld>
            <a:endParaRPr lang="zh-CN" altLang="en-US"/>
          </a:p>
        </p:txBody>
      </p:sp>
    </p:spTree>
    <p:extLst>
      <p:ext uri="{BB962C8B-B14F-4D97-AF65-F5344CB8AC3E}">
        <p14:creationId xmlns="" xmlns:p14="http://schemas.microsoft.com/office/powerpoint/2010/main" val="19373055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baseline="0" dirty="0" smtClean="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45</a:t>
            </a:fld>
            <a:endParaRPr lang="zh-CN" altLang="en-US"/>
          </a:p>
        </p:txBody>
      </p:sp>
    </p:spTree>
    <p:extLst>
      <p:ext uri="{BB962C8B-B14F-4D97-AF65-F5344CB8AC3E}">
        <p14:creationId xmlns="" xmlns:p14="http://schemas.microsoft.com/office/powerpoint/2010/main" val="15626392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46</a:t>
            </a:fld>
            <a:endParaRPr lang="zh-CN" altLang="en-US"/>
          </a:p>
        </p:txBody>
      </p:sp>
    </p:spTree>
    <p:extLst>
      <p:ext uri="{BB962C8B-B14F-4D97-AF65-F5344CB8AC3E}">
        <p14:creationId xmlns="" xmlns:p14="http://schemas.microsoft.com/office/powerpoint/2010/main" val="28550741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ormAutofit fontScale="92500" lnSpcReduction="20000"/>
          </a:bodyPr>
          <a:lstStyle/>
          <a:p>
            <a:pPr lvl="2">
              <a:lnSpc>
                <a:spcPct val="113000"/>
              </a:lnSpc>
              <a:spcBef>
                <a:spcPts val="600"/>
              </a:spcBef>
              <a:spcAft>
                <a:spcPts val="600"/>
              </a:spcAft>
            </a:pPr>
            <a:endParaRPr lang="zh-CN" altLang="en-US" dirty="0" smtClean="0">
              <a:latin typeface="Arial" panose="020B0604020202020204" pitchFamily="34" charset="0"/>
            </a:endParaRPr>
          </a:p>
          <a:p>
            <a:pPr lvl="2">
              <a:lnSpc>
                <a:spcPct val="113000"/>
              </a:lnSpc>
              <a:spcBef>
                <a:spcPts val="600"/>
              </a:spcBef>
              <a:spcAft>
                <a:spcPts val="600"/>
              </a:spcAft>
            </a:pPr>
            <a:endParaRPr lang="zh-CN" altLang="en-US" sz="2400" dirty="0" smtClean="0">
              <a:latin typeface="Arial" panose="020B0604020202020204" pitchFamily="34" charset="0"/>
            </a:endParaRPr>
          </a:p>
        </p:txBody>
      </p:sp>
    </p:spTree>
    <p:extLst>
      <p:ext uri="{BB962C8B-B14F-4D97-AF65-F5344CB8AC3E}">
        <p14:creationId xmlns="" xmlns:p14="http://schemas.microsoft.com/office/powerpoint/2010/main" val="20894262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baseline="0" dirty="0" smtClean="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49</a:t>
            </a:fld>
            <a:endParaRPr lang="zh-CN" altLang="en-US"/>
          </a:p>
        </p:txBody>
      </p:sp>
    </p:spTree>
    <p:extLst>
      <p:ext uri="{BB962C8B-B14F-4D97-AF65-F5344CB8AC3E}">
        <p14:creationId xmlns="" xmlns:p14="http://schemas.microsoft.com/office/powerpoint/2010/main" val="14284294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b="1"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50</a:t>
            </a:fld>
            <a:endParaRPr lang="zh-CN" altLang="en-US"/>
          </a:p>
        </p:txBody>
      </p:sp>
    </p:spTree>
    <p:extLst>
      <p:ext uri="{BB962C8B-B14F-4D97-AF65-F5344CB8AC3E}">
        <p14:creationId xmlns="" xmlns:p14="http://schemas.microsoft.com/office/powerpoint/2010/main" val="34345671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pPr>
            <a:endParaRPr lang="en-US" b="1" dirty="0" smtClean="0">
              <a:latin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51</a:t>
            </a:fld>
            <a:endParaRPr lang="zh-CN" altLang="en-US"/>
          </a:p>
        </p:txBody>
      </p:sp>
    </p:spTree>
    <p:extLst>
      <p:ext uri="{BB962C8B-B14F-4D97-AF65-F5344CB8AC3E}">
        <p14:creationId xmlns="" xmlns:p14="http://schemas.microsoft.com/office/powerpoint/2010/main" val="23834050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54</a:t>
            </a:fld>
            <a:endParaRPr lang="zh-CN" altLang="en-US"/>
          </a:p>
        </p:txBody>
      </p:sp>
    </p:spTree>
    <p:extLst>
      <p:ext uri="{BB962C8B-B14F-4D97-AF65-F5344CB8AC3E}">
        <p14:creationId xmlns="" xmlns:p14="http://schemas.microsoft.com/office/powerpoint/2010/main" val="149792133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55</a:t>
            </a:fld>
            <a:endParaRPr lang="zh-CN" altLang="en-US"/>
          </a:p>
        </p:txBody>
      </p:sp>
    </p:spTree>
    <p:extLst>
      <p:ext uri="{BB962C8B-B14F-4D97-AF65-F5344CB8AC3E}">
        <p14:creationId xmlns="" xmlns:p14="http://schemas.microsoft.com/office/powerpoint/2010/main" val="67063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buFont typeface="Wingdings" panose="05000000000000000000" pitchFamily="2" charset="2"/>
              <a:buNone/>
            </a:pPr>
            <a:endParaRPr lang="zh-CN" altLang="en-US" sz="1200" b="1" dirty="0" smtClean="0">
              <a:latin typeface="宋体" panose="02010600030101010101" pitchFamily="2" charset="-122"/>
            </a:endParaRPr>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6</a:t>
            </a:fld>
            <a:endParaRPr lang="zh-CN" altLang="en-US"/>
          </a:p>
        </p:txBody>
      </p:sp>
    </p:spTree>
    <p:extLst>
      <p:ext uri="{BB962C8B-B14F-4D97-AF65-F5344CB8AC3E}">
        <p14:creationId xmlns="" xmlns:p14="http://schemas.microsoft.com/office/powerpoint/2010/main" val="23909486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56</a:t>
            </a:fld>
            <a:endParaRPr lang="zh-CN" altLang="en-US"/>
          </a:p>
        </p:txBody>
      </p:sp>
    </p:spTree>
    <p:extLst>
      <p:ext uri="{BB962C8B-B14F-4D97-AF65-F5344CB8AC3E}">
        <p14:creationId xmlns="" xmlns:p14="http://schemas.microsoft.com/office/powerpoint/2010/main" val="26778531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57</a:t>
            </a:fld>
            <a:endParaRPr lang="zh-CN" altLang="en-US"/>
          </a:p>
        </p:txBody>
      </p:sp>
    </p:spTree>
    <p:extLst>
      <p:ext uri="{BB962C8B-B14F-4D97-AF65-F5344CB8AC3E}">
        <p14:creationId xmlns="" xmlns:p14="http://schemas.microsoft.com/office/powerpoint/2010/main" val="22885522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58</a:t>
            </a:fld>
            <a:endParaRPr lang="zh-CN" altLang="en-US"/>
          </a:p>
        </p:txBody>
      </p:sp>
    </p:spTree>
    <p:extLst>
      <p:ext uri="{BB962C8B-B14F-4D97-AF65-F5344CB8AC3E}">
        <p14:creationId xmlns="" xmlns:p14="http://schemas.microsoft.com/office/powerpoint/2010/main" val="154997457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59</a:t>
            </a:fld>
            <a:endParaRPr lang="zh-CN" altLang="en-US"/>
          </a:p>
        </p:txBody>
      </p:sp>
    </p:spTree>
    <p:extLst>
      <p:ext uri="{BB962C8B-B14F-4D97-AF65-F5344CB8AC3E}">
        <p14:creationId xmlns="" xmlns:p14="http://schemas.microsoft.com/office/powerpoint/2010/main" val="11497153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baseline="0" dirty="0" smtClean="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61</a:t>
            </a:fld>
            <a:endParaRPr lang="zh-CN" altLang="en-US"/>
          </a:p>
        </p:txBody>
      </p:sp>
    </p:spTree>
    <p:extLst>
      <p:ext uri="{BB962C8B-B14F-4D97-AF65-F5344CB8AC3E}">
        <p14:creationId xmlns="" xmlns:p14="http://schemas.microsoft.com/office/powerpoint/2010/main" val="7441837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63</a:t>
            </a:fld>
            <a:endParaRPr lang="zh-CN" altLang="en-US"/>
          </a:p>
        </p:txBody>
      </p:sp>
    </p:spTree>
    <p:extLst>
      <p:ext uri="{BB962C8B-B14F-4D97-AF65-F5344CB8AC3E}">
        <p14:creationId xmlns="" xmlns:p14="http://schemas.microsoft.com/office/powerpoint/2010/main" val="2622495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baseline="0" dirty="0" smtClean="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74</a:t>
            </a:fld>
            <a:endParaRPr lang="zh-CN" altLang="en-US"/>
          </a:p>
        </p:txBody>
      </p:sp>
    </p:spTree>
    <p:extLst>
      <p:ext uri="{BB962C8B-B14F-4D97-AF65-F5344CB8AC3E}">
        <p14:creationId xmlns="" xmlns:p14="http://schemas.microsoft.com/office/powerpoint/2010/main" val="2905369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这个电影获得了</a:t>
            </a:r>
            <a:r>
              <a:rPr lang="en-US" sz="1200" u="none" strike="noStrike" kern="1200" dirty="0" smtClean="0">
                <a:solidFill>
                  <a:schemeClr val="tx1"/>
                </a:solidFill>
                <a:effectLst/>
                <a:latin typeface="+mn-lt"/>
                <a:ea typeface="+mn-ea"/>
                <a:cs typeface="+mn-cs"/>
                <a:hlinkClick r:id="rId3"/>
              </a:rPr>
              <a:t>89</a:t>
            </a:r>
            <a:r>
              <a:rPr lang="zh-CN" altLang="en-US" sz="1200" u="none" strike="noStrike" kern="1200" dirty="0" smtClean="0">
                <a:solidFill>
                  <a:schemeClr val="tx1"/>
                </a:solidFill>
                <a:effectLst/>
                <a:latin typeface="+mn-lt"/>
                <a:ea typeface="+mn-ea"/>
                <a:cs typeface="+mn-cs"/>
                <a:hlinkClick r:id="rId3"/>
              </a:rPr>
              <a:t>届奥斯卡金像奖</a:t>
            </a:r>
            <a:r>
              <a:rPr lang="zh-CN" altLang="en-US" sz="1200" kern="1200" dirty="0" smtClean="0">
                <a:solidFill>
                  <a:schemeClr val="tx1"/>
                </a:solidFill>
                <a:effectLst/>
                <a:latin typeface="+mn-lt"/>
                <a:ea typeface="+mn-ea"/>
                <a:cs typeface="+mn-cs"/>
              </a:rPr>
              <a:t>最佳影片</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提名</a:t>
            </a:r>
            <a:r>
              <a:rPr lang="en-US" sz="1200" kern="1200" dirty="0" smtClean="0">
                <a:solidFill>
                  <a:schemeClr val="tx1"/>
                </a:solidFill>
                <a:effectLst/>
                <a:latin typeface="+mn-lt"/>
                <a:ea typeface="+mn-ea"/>
                <a:cs typeface="+mn-cs"/>
              </a:rPr>
              <a:t>)</a:t>
            </a:r>
          </a:p>
          <a:p>
            <a:pPr lvl="0"/>
            <a:r>
              <a:rPr lang="zh-CN" altLang="en-US" sz="1200" u="none" strike="noStrike" kern="1200" dirty="0" smtClean="0">
                <a:solidFill>
                  <a:schemeClr val="tx1"/>
                </a:solidFill>
                <a:effectLst/>
                <a:latin typeface="+mn-lt"/>
                <a:ea typeface="+mn-ea"/>
                <a:cs typeface="+mn-cs"/>
                <a:hlinkClick r:id="rId4"/>
              </a:rPr>
              <a:t>第</a:t>
            </a:r>
            <a:r>
              <a:rPr lang="en-US" sz="1200" u="none" strike="noStrike" kern="1200" dirty="0" smtClean="0">
                <a:solidFill>
                  <a:schemeClr val="tx1"/>
                </a:solidFill>
                <a:effectLst/>
                <a:latin typeface="+mn-lt"/>
                <a:ea typeface="+mn-ea"/>
                <a:cs typeface="+mn-cs"/>
                <a:hlinkClick r:id="rId4"/>
              </a:rPr>
              <a:t>73</a:t>
            </a:r>
            <a:r>
              <a:rPr lang="zh-CN" altLang="en-US" sz="1200" u="none" strike="noStrike" kern="1200" dirty="0" smtClean="0">
                <a:solidFill>
                  <a:schemeClr val="tx1"/>
                </a:solidFill>
                <a:effectLst/>
                <a:latin typeface="+mn-lt"/>
                <a:ea typeface="+mn-ea"/>
                <a:cs typeface="+mn-cs"/>
                <a:hlinkClick r:id="rId4"/>
              </a:rPr>
              <a:t>届威尼斯电影节</a:t>
            </a:r>
            <a:r>
              <a:rPr lang="zh-CN" altLang="en-US" sz="1200" kern="1200" dirty="0" smtClean="0">
                <a:solidFill>
                  <a:schemeClr val="tx1"/>
                </a:solidFill>
                <a:effectLst/>
                <a:latin typeface="+mn-lt"/>
                <a:ea typeface="+mn-ea"/>
                <a:cs typeface="+mn-cs"/>
              </a:rPr>
              <a:t>主竞赛单元 金狮奖</a:t>
            </a:r>
            <a:r>
              <a:rPr lang="en-US" sz="1200" kern="1200" dirty="0" smtClean="0">
                <a:solidFill>
                  <a:schemeClr val="tx1"/>
                </a:solidFill>
                <a:effectLst/>
                <a:latin typeface="+mn-lt"/>
                <a:ea typeface="+mn-ea"/>
                <a:cs typeface="+mn-cs"/>
              </a:rPr>
              <a:t> (</a:t>
            </a:r>
            <a:r>
              <a:rPr lang="zh-CN" altLang="en-US" sz="1200" kern="1200" dirty="0" smtClean="0">
                <a:solidFill>
                  <a:schemeClr val="tx1"/>
                </a:solidFill>
                <a:effectLst/>
                <a:latin typeface="+mn-lt"/>
                <a:ea typeface="+mn-ea"/>
                <a:cs typeface="+mn-cs"/>
              </a:rPr>
              <a:t>提名</a:t>
            </a:r>
            <a:r>
              <a:rPr lang="en-US" sz="1200" kern="1200" dirty="0" smtClean="0">
                <a:solidFill>
                  <a:schemeClr val="tx1"/>
                </a:solidFill>
                <a:effectLst/>
                <a:latin typeface="+mn-lt"/>
                <a:ea typeface="+mn-ea"/>
                <a:cs typeface="+mn-cs"/>
              </a:rPr>
              <a:t>)</a:t>
            </a:r>
          </a:p>
          <a:p>
            <a:pPr lvl="0"/>
            <a:r>
              <a:rPr lang="zh-CN" altLang="en-US" sz="1200" u="none" strike="noStrike" kern="1200" dirty="0" smtClean="0">
                <a:solidFill>
                  <a:schemeClr val="tx1"/>
                </a:solidFill>
                <a:effectLst/>
                <a:latin typeface="+mn-lt"/>
                <a:ea typeface="+mn-ea"/>
                <a:cs typeface="+mn-cs"/>
                <a:hlinkClick r:id="rId5"/>
              </a:rPr>
              <a:t>第</a:t>
            </a:r>
            <a:r>
              <a:rPr lang="en-US" sz="1200" u="none" strike="noStrike" kern="1200" dirty="0" smtClean="0">
                <a:solidFill>
                  <a:schemeClr val="tx1"/>
                </a:solidFill>
                <a:effectLst/>
                <a:latin typeface="+mn-lt"/>
                <a:ea typeface="+mn-ea"/>
                <a:cs typeface="+mn-cs"/>
                <a:hlinkClick r:id="rId5"/>
              </a:rPr>
              <a:t>74</a:t>
            </a:r>
            <a:r>
              <a:rPr lang="zh-CN" altLang="en-US" sz="1200" u="none" strike="noStrike" kern="1200" dirty="0" smtClean="0">
                <a:solidFill>
                  <a:schemeClr val="tx1"/>
                </a:solidFill>
                <a:effectLst/>
                <a:latin typeface="+mn-lt"/>
                <a:ea typeface="+mn-ea"/>
                <a:cs typeface="+mn-cs"/>
                <a:hlinkClick r:id="rId5"/>
              </a:rPr>
              <a:t>届金球奖</a:t>
            </a:r>
            <a:r>
              <a:rPr lang="zh-CN" altLang="en-US" sz="1200" kern="1200" dirty="0" smtClean="0">
                <a:solidFill>
                  <a:schemeClr val="tx1"/>
                </a:solidFill>
                <a:effectLst/>
                <a:latin typeface="+mn-lt"/>
                <a:ea typeface="+mn-ea"/>
                <a:cs typeface="+mn-cs"/>
              </a:rPr>
              <a:t>电影类 剧情片最佳女主角</a:t>
            </a:r>
            <a:r>
              <a:rPr lang="en-US"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提名</a:t>
            </a:r>
            <a:r>
              <a:rPr lang="en-US" sz="1200" kern="1200" dirty="0" smtClean="0">
                <a:solidFill>
                  <a:schemeClr val="tx1"/>
                </a:solidFill>
                <a:effectLst/>
                <a:latin typeface="+mn-lt"/>
                <a:ea typeface="+mn-ea"/>
                <a:cs typeface="+mn-cs"/>
              </a:rPr>
              <a:t>)</a:t>
            </a:r>
          </a:p>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8</a:t>
            </a:fld>
            <a:endParaRPr lang="zh-CN" altLang="en-US"/>
          </a:p>
        </p:txBody>
      </p:sp>
    </p:spTree>
    <p:extLst>
      <p:ext uri="{BB962C8B-B14F-4D97-AF65-F5344CB8AC3E}">
        <p14:creationId xmlns="" xmlns:p14="http://schemas.microsoft.com/office/powerpoint/2010/main" val="4291563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9</a:t>
            </a:fld>
            <a:endParaRPr lang="zh-CN" altLang="en-US"/>
          </a:p>
        </p:txBody>
      </p:sp>
    </p:spTree>
    <p:extLst>
      <p:ext uri="{BB962C8B-B14F-4D97-AF65-F5344CB8AC3E}">
        <p14:creationId xmlns="" xmlns:p14="http://schemas.microsoft.com/office/powerpoint/2010/main" val="374465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a:ln/>
        </p:spPr>
      </p:sp>
      <p:sp>
        <p:nvSpPr>
          <p:cNvPr id="111619"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zh-CN" altLang="en-US" dirty="0" smtClean="0">
              <a:latin typeface="Arial" panose="020B0604020202020204" pitchFamily="34" charset="0"/>
            </a:endParaRPr>
          </a:p>
        </p:txBody>
      </p:sp>
      <p:sp>
        <p:nvSpPr>
          <p:cNvPr id="111620"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6B77653-F9EB-420F-B5E4-041160589F4B}" type="slidenum">
              <a:rPr lang="en-US" altLang="zh-CN"/>
              <a:pPr eaLnBrk="1" hangingPunct="1"/>
              <a:t>10</a:t>
            </a:fld>
            <a:endParaRPr lang="en-US" altLang="zh-CN"/>
          </a:p>
        </p:txBody>
      </p:sp>
    </p:spTree>
    <p:extLst>
      <p:ext uri="{BB962C8B-B14F-4D97-AF65-F5344CB8AC3E}">
        <p14:creationId xmlns="" xmlns:p14="http://schemas.microsoft.com/office/powerpoint/2010/main" val="3236433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11</a:t>
            </a:fld>
            <a:endParaRPr lang="zh-CN" altLang="en-US"/>
          </a:p>
        </p:txBody>
      </p:sp>
    </p:spTree>
    <p:extLst>
      <p:ext uri="{BB962C8B-B14F-4D97-AF65-F5344CB8AC3E}">
        <p14:creationId xmlns="" xmlns:p14="http://schemas.microsoft.com/office/powerpoint/2010/main" val="1649918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知识的获得有赖于相关领域中的数据和信息通过人的亲身工作</a:t>
            </a:r>
            <a:r>
              <a:rPr lang="en-US" altLang="zh-CN" sz="1200" dirty="0" smtClean="0"/>
              <a:t>(</a:t>
            </a:r>
            <a:r>
              <a:rPr lang="zh-CN" altLang="en-US" sz="1200" dirty="0" smtClean="0"/>
              <a:t>经验</a:t>
            </a:r>
            <a:r>
              <a:rPr lang="en-US" altLang="zh-CN" sz="1200" dirty="0" smtClean="0"/>
              <a:t>)</a:t>
            </a:r>
            <a:r>
              <a:rPr lang="zh-CN" altLang="en-US" sz="1200" dirty="0" smtClean="0"/>
              <a:t>和思考过程</a:t>
            </a:r>
            <a:r>
              <a:rPr lang="en-US" altLang="zh-CN" sz="1200" dirty="0" smtClean="0"/>
              <a:t>(</a:t>
            </a:r>
            <a:r>
              <a:rPr lang="zh-CN" altLang="en-US" sz="1200" dirty="0" smtClean="0"/>
              <a:t>认识</a:t>
            </a:r>
            <a:r>
              <a:rPr lang="en-US" altLang="zh-CN" sz="1200" dirty="0" smtClean="0"/>
              <a:t>)</a:t>
            </a:r>
            <a:r>
              <a:rPr lang="zh-CN" altLang="en-US" sz="1200" dirty="0" smtClean="0"/>
              <a:t>。知识也是理解数据的一种能力。合并的信息并不一定是知识。</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智慧是获得知识和综合运用知识的能力。是学习，洞察和判断能力的体现。是在很多时间、地点都奏效的做法</a:t>
            </a:r>
            <a:r>
              <a:rPr lang="zh-CN" altLang="en-US"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p>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12</a:t>
            </a:fld>
            <a:endParaRPr lang="zh-CN" altLang="en-US"/>
          </a:p>
        </p:txBody>
      </p:sp>
    </p:spTree>
    <p:extLst>
      <p:ext uri="{BB962C8B-B14F-4D97-AF65-F5344CB8AC3E}">
        <p14:creationId xmlns="" xmlns:p14="http://schemas.microsoft.com/office/powerpoint/2010/main" val="5879939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90" name="Rectangle 18"/>
          <p:cNvSpPr>
            <a:spLocks noChangeArrowheads="1"/>
          </p:cNvSpPr>
          <p:nvPr/>
        </p:nvSpPr>
        <p:spPr bwMode="ltGray">
          <a:xfrm>
            <a:off x="0" y="6611938"/>
            <a:ext cx="9144000" cy="260350"/>
          </a:xfrm>
          <a:prstGeom prst="rect">
            <a:avLst/>
          </a:prstGeom>
          <a:solidFill>
            <a:schemeClr val="accent2"/>
          </a:solidFill>
          <a:ln w="9525">
            <a:noFill/>
            <a:miter lim="800000"/>
            <a:headEnd/>
            <a:tailEnd/>
          </a:ln>
          <a:effectLst/>
        </p:spPr>
        <p:txBody>
          <a:bodyPr wrap="none" anchor="ctr"/>
          <a:lstStyle/>
          <a:p>
            <a:endParaRPr lang="zh-CN" altLang="en-US"/>
          </a:p>
        </p:txBody>
      </p:sp>
      <p:pic>
        <p:nvPicPr>
          <p:cNvPr id="3092" name="Picture 20"/>
          <p:cNvPicPr>
            <a:picLocks noChangeAspect="1" noChangeArrowheads="1"/>
          </p:cNvPicPr>
          <p:nvPr/>
        </p:nvPicPr>
        <p:blipFill>
          <a:blip r:embed="rId2" cstate="print"/>
          <a:srcRect/>
          <a:stretch>
            <a:fillRect/>
          </a:stretch>
        </p:blipFill>
        <p:spPr bwMode="auto">
          <a:xfrm>
            <a:off x="0" y="0"/>
            <a:ext cx="9144000" cy="5373688"/>
          </a:xfrm>
          <a:prstGeom prst="rect">
            <a:avLst/>
          </a:prstGeom>
          <a:noFill/>
        </p:spPr>
      </p:pic>
      <p:sp>
        <p:nvSpPr>
          <p:cNvPr id="3075" name="Rectangle 3"/>
          <p:cNvSpPr>
            <a:spLocks noGrp="1" noChangeArrowheads="1"/>
          </p:cNvSpPr>
          <p:nvPr>
            <p:ph type="subTitle" idx="1"/>
          </p:nvPr>
        </p:nvSpPr>
        <p:spPr bwMode="gray">
          <a:xfrm>
            <a:off x="1371600" y="5867400"/>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r>
              <a:rPr lang="zh-CN" altLang="en-US" smtClean="0"/>
              <a:t>单击此处编辑母版副标题样式</a:t>
            </a:r>
            <a:endParaRPr lang="en-US" altLang="zh-CN"/>
          </a:p>
        </p:txBody>
      </p:sp>
      <p:sp>
        <p:nvSpPr>
          <p:cNvPr id="3093" name="Rectangle 21"/>
          <p:cNvSpPr>
            <a:spLocks noGrp="1" noChangeArrowheads="1"/>
          </p:cNvSpPr>
          <p:nvPr>
            <p:ph type="ctrTitle" sz="quarter"/>
          </p:nvPr>
        </p:nvSpPr>
        <p:spPr bwMode="gray">
          <a:xfrm>
            <a:off x="0" y="4868863"/>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lvl1pPr>
          </a:lstStyle>
          <a:p>
            <a:r>
              <a:rPr lang="zh-CN" altLang="en-US" smtClean="0"/>
              <a:t>单击此处编辑母版标题样式</a:t>
            </a:r>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a:t>Company Logo</a:t>
            </a:r>
          </a:p>
        </p:txBody>
      </p:sp>
      <p:sp>
        <p:nvSpPr>
          <p:cNvPr id="5" name="灯片编号占位符 4"/>
          <p:cNvSpPr>
            <a:spLocks noGrp="1"/>
          </p:cNvSpPr>
          <p:nvPr>
            <p:ph type="sldNum" sz="quarter" idx="11"/>
          </p:nvPr>
        </p:nvSpPr>
        <p:spPr/>
        <p:txBody>
          <a:bodyPr/>
          <a:lstStyle>
            <a:lvl1pPr>
              <a:defRPr/>
            </a:lvl1pPr>
          </a:lstStyle>
          <a:p>
            <a:fld id="{3EBC3231-6E2E-42FD-B814-F1982C9EDB0B}"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14550"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152400"/>
            <a:ext cx="6191250" cy="6248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a:t>Company Logo</a:t>
            </a:r>
          </a:p>
        </p:txBody>
      </p:sp>
      <p:sp>
        <p:nvSpPr>
          <p:cNvPr id="5" name="灯片编号占位符 4"/>
          <p:cNvSpPr>
            <a:spLocks noGrp="1"/>
          </p:cNvSpPr>
          <p:nvPr>
            <p:ph type="sldNum" sz="quarter" idx="11"/>
          </p:nvPr>
        </p:nvSpPr>
        <p:spPr/>
        <p:txBody>
          <a:bodyPr/>
          <a:lstStyle>
            <a:lvl1pPr>
              <a:defRPr/>
            </a:lvl1pPr>
          </a:lstStyle>
          <a:p>
            <a:fld id="{75B78F43-6D9E-40F3-AFF4-6AC9E804E7B9}"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4582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152525"/>
            <a:ext cx="8229600" cy="5248275"/>
          </a:xfrm>
        </p:spPr>
        <p:txBody>
          <a:bodyPr/>
          <a:lstStyle/>
          <a:p>
            <a:r>
              <a:rPr lang="zh-CN" altLang="en-US" smtClean="0"/>
              <a:t>单击图标添加表格</a:t>
            </a:r>
            <a:endParaRPr lang="zh-CN" altLang="en-US"/>
          </a:p>
        </p:txBody>
      </p:sp>
      <p:sp>
        <p:nvSpPr>
          <p:cNvPr id="4" name="页脚占位符 3"/>
          <p:cNvSpPr>
            <a:spLocks noGrp="1"/>
          </p:cNvSpPr>
          <p:nvPr>
            <p:ph type="ftr" sz="quarter" idx="10"/>
          </p:nvPr>
        </p:nvSpPr>
        <p:spPr>
          <a:xfrm>
            <a:off x="5867400" y="6461125"/>
            <a:ext cx="2895600" cy="320675"/>
          </a:xfrm>
        </p:spPr>
        <p:txBody>
          <a:bodyPr/>
          <a:lstStyle>
            <a:lvl1pPr>
              <a:defRPr/>
            </a:lvl1pPr>
          </a:lstStyle>
          <a:p>
            <a:r>
              <a:rPr lang="en-US" altLang="zh-CN"/>
              <a:t>Company Logo</a:t>
            </a:r>
          </a:p>
        </p:txBody>
      </p:sp>
      <p:sp>
        <p:nvSpPr>
          <p:cNvPr id="5" name="灯片编号占位符 4"/>
          <p:cNvSpPr>
            <a:spLocks noGrp="1"/>
          </p:cNvSpPr>
          <p:nvPr>
            <p:ph type="sldNum" sz="quarter" idx="11"/>
          </p:nvPr>
        </p:nvSpPr>
        <p:spPr>
          <a:xfrm>
            <a:off x="3505200" y="6461125"/>
            <a:ext cx="2133600" cy="320675"/>
          </a:xfrm>
        </p:spPr>
        <p:txBody>
          <a:bodyPr/>
          <a:lstStyle>
            <a:lvl1pPr>
              <a:defRPr/>
            </a:lvl1pPr>
          </a:lstStyle>
          <a:p>
            <a:fld id="{B5D3F279-5A12-4697-BDE3-EE8B6AC4AA7D}" type="slidenum">
              <a:rPr lang="en-US" altLang="zh-CN"/>
              <a:pPr/>
              <a:t>‹#›</a:t>
            </a:fld>
            <a:endParaRPr lang="en-US" altLang="zh-CN"/>
          </a:p>
        </p:txBody>
      </p:sp>
      <p:sp>
        <p:nvSpPr>
          <p:cNvPr id="6" name="日期占位符 5"/>
          <p:cNvSpPr>
            <a:spLocks noGrp="1"/>
          </p:cNvSpPr>
          <p:nvPr>
            <p:ph type="dt" sz="half" idx="12"/>
          </p:nvPr>
        </p:nvSpPr>
        <p:spPr>
          <a:xfrm>
            <a:off x="14288" y="838200"/>
            <a:ext cx="8458200" cy="228600"/>
          </a:xfrm>
        </p:spPr>
        <p:txBody>
          <a:bodyPr/>
          <a:lstStyle>
            <a:lvl1pPr>
              <a:defRPr/>
            </a:lvl1pPr>
          </a:lstStyle>
          <a:p>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a:t>Company Logo</a:t>
            </a:r>
          </a:p>
        </p:txBody>
      </p:sp>
      <p:sp>
        <p:nvSpPr>
          <p:cNvPr id="5" name="灯片编号占位符 4"/>
          <p:cNvSpPr>
            <a:spLocks noGrp="1"/>
          </p:cNvSpPr>
          <p:nvPr>
            <p:ph type="sldNum" sz="quarter" idx="11"/>
          </p:nvPr>
        </p:nvSpPr>
        <p:spPr/>
        <p:txBody>
          <a:bodyPr/>
          <a:lstStyle>
            <a:lvl1pPr>
              <a:defRPr/>
            </a:lvl1pPr>
          </a:lstStyle>
          <a:p>
            <a:fld id="{10EA594A-3D0D-4F31-8FE1-19C2C23DDD1C}"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r>
              <a:rPr lang="en-US" altLang="zh-CN"/>
              <a:t>Company Logo</a:t>
            </a:r>
          </a:p>
        </p:txBody>
      </p:sp>
      <p:sp>
        <p:nvSpPr>
          <p:cNvPr id="5" name="灯片编号占位符 4"/>
          <p:cNvSpPr>
            <a:spLocks noGrp="1"/>
          </p:cNvSpPr>
          <p:nvPr>
            <p:ph type="sldNum" sz="quarter" idx="11"/>
          </p:nvPr>
        </p:nvSpPr>
        <p:spPr/>
        <p:txBody>
          <a:bodyPr/>
          <a:lstStyle>
            <a:lvl1pPr>
              <a:defRPr/>
            </a:lvl1pPr>
          </a:lstStyle>
          <a:p>
            <a:fld id="{1A89BBC3-8438-453A-99B3-3AC7DCF39091}"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r>
              <a:rPr lang="en-US" altLang="zh-CN"/>
              <a:t>Company Logo</a:t>
            </a:r>
          </a:p>
        </p:txBody>
      </p:sp>
      <p:sp>
        <p:nvSpPr>
          <p:cNvPr id="6" name="灯片编号占位符 5"/>
          <p:cNvSpPr>
            <a:spLocks noGrp="1"/>
          </p:cNvSpPr>
          <p:nvPr>
            <p:ph type="sldNum" sz="quarter" idx="11"/>
          </p:nvPr>
        </p:nvSpPr>
        <p:spPr/>
        <p:txBody>
          <a:bodyPr/>
          <a:lstStyle>
            <a:lvl1pPr>
              <a:defRPr/>
            </a:lvl1pPr>
          </a:lstStyle>
          <a:p>
            <a:fld id="{1BDA0CD6-A870-4020-B8C6-959F39B01DF3}"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r>
              <a:rPr lang="en-US" altLang="zh-CN"/>
              <a:t>Company Logo</a:t>
            </a:r>
          </a:p>
        </p:txBody>
      </p:sp>
      <p:sp>
        <p:nvSpPr>
          <p:cNvPr id="8" name="灯片编号占位符 7"/>
          <p:cNvSpPr>
            <a:spLocks noGrp="1"/>
          </p:cNvSpPr>
          <p:nvPr>
            <p:ph type="sldNum" sz="quarter" idx="11"/>
          </p:nvPr>
        </p:nvSpPr>
        <p:spPr/>
        <p:txBody>
          <a:bodyPr/>
          <a:lstStyle>
            <a:lvl1pPr>
              <a:defRPr/>
            </a:lvl1pPr>
          </a:lstStyle>
          <a:p>
            <a:fld id="{29EC006E-1DE0-4213-90B6-84595D40E855}" type="slidenum">
              <a:rPr lang="en-US" altLang="zh-CN"/>
              <a:pPr/>
              <a:t>‹#›</a:t>
            </a:fld>
            <a:endParaRPr lang="en-US" altLang="zh-CN"/>
          </a:p>
        </p:txBody>
      </p:sp>
      <p:sp>
        <p:nvSpPr>
          <p:cNvPr id="9" name="日期占位符 8"/>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r>
              <a:rPr lang="en-US" altLang="zh-CN"/>
              <a:t>Company Logo</a:t>
            </a:r>
          </a:p>
        </p:txBody>
      </p:sp>
      <p:sp>
        <p:nvSpPr>
          <p:cNvPr id="4" name="灯片编号占位符 3"/>
          <p:cNvSpPr>
            <a:spLocks noGrp="1"/>
          </p:cNvSpPr>
          <p:nvPr>
            <p:ph type="sldNum" sz="quarter" idx="11"/>
          </p:nvPr>
        </p:nvSpPr>
        <p:spPr/>
        <p:txBody>
          <a:bodyPr/>
          <a:lstStyle>
            <a:lvl1pPr>
              <a:defRPr/>
            </a:lvl1pPr>
          </a:lstStyle>
          <a:p>
            <a:fld id="{7F0780F8-46A9-462D-B35B-E94D138A1491}" type="slidenum">
              <a:rPr lang="en-US" altLang="zh-CN"/>
              <a:pPr/>
              <a:t>‹#›</a:t>
            </a:fld>
            <a:endParaRPr lang="en-US" altLang="zh-CN"/>
          </a:p>
        </p:txBody>
      </p:sp>
      <p:sp>
        <p:nvSpPr>
          <p:cNvPr id="5" name="日期占位符 4"/>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r>
              <a:rPr lang="en-US" altLang="zh-CN"/>
              <a:t>Company Logo</a:t>
            </a:r>
          </a:p>
        </p:txBody>
      </p:sp>
      <p:sp>
        <p:nvSpPr>
          <p:cNvPr id="3" name="灯片编号占位符 2"/>
          <p:cNvSpPr>
            <a:spLocks noGrp="1"/>
          </p:cNvSpPr>
          <p:nvPr>
            <p:ph type="sldNum" sz="quarter" idx="11"/>
          </p:nvPr>
        </p:nvSpPr>
        <p:spPr/>
        <p:txBody>
          <a:bodyPr/>
          <a:lstStyle>
            <a:lvl1pPr>
              <a:defRPr/>
            </a:lvl1pPr>
          </a:lstStyle>
          <a:p>
            <a:fld id="{E1205A77-1CFA-49A9-ACD2-09F86F1A3BEA}" type="slidenum">
              <a:rPr lang="en-US" altLang="zh-CN"/>
              <a:pPr/>
              <a:t>‹#›</a:t>
            </a:fld>
            <a:endParaRPr lang="en-US" altLang="zh-CN"/>
          </a:p>
        </p:txBody>
      </p:sp>
      <p:sp>
        <p:nvSpPr>
          <p:cNvPr id="4" name="日期占位符 3"/>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a:t>Company Logo</a:t>
            </a:r>
          </a:p>
        </p:txBody>
      </p:sp>
      <p:sp>
        <p:nvSpPr>
          <p:cNvPr id="6" name="灯片编号占位符 5"/>
          <p:cNvSpPr>
            <a:spLocks noGrp="1"/>
          </p:cNvSpPr>
          <p:nvPr>
            <p:ph type="sldNum" sz="quarter" idx="11"/>
          </p:nvPr>
        </p:nvSpPr>
        <p:spPr/>
        <p:txBody>
          <a:bodyPr/>
          <a:lstStyle>
            <a:lvl1pPr>
              <a:defRPr/>
            </a:lvl1pPr>
          </a:lstStyle>
          <a:p>
            <a:fld id="{3183AA7F-A7BA-4F4F-9DC2-F1F61B7A799A}"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a:t>Company Logo</a:t>
            </a:r>
          </a:p>
        </p:txBody>
      </p:sp>
      <p:sp>
        <p:nvSpPr>
          <p:cNvPr id="6" name="灯片编号占位符 5"/>
          <p:cNvSpPr>
            <a:spLocks noGrp="1"/>
          </p:cNvSpPr>
          <p:nvPr>
            <p:ph type="sldNum" sz="quarter" idx="11"/>
          </p:nvPr>
        </p:nvSpPr>
        <p:spPr/>
        <p:txBody>
          <a:bodyPr/>
          <a:lstStyle>
            <a:lvl1pPr>
              <a:defRPr/>
            </a:lvl1pPr>
          </a:lstStyle>
          <a:p>
            <a:fld id="{6C7ED8C7-8B2F-4369-A909-E5B8F584E07A}"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rotWithShape="1">
            <a:gsLst>
              <a:gs pos="0">
                <a:schemeClr val="tx1">
                  <a:gamma/>
                  <a:shade val="46275"/>
                  <a:invGamma/>
                </a:schemeClr>
              </a:gs>
              <a:gs pos="50000">
                <a:schemeClr val="tx1"/>
              </a:gs>
              <a:gs pos="100000">
                <a:schemeClr val="tx1">
                  <a:gamma/>
                  <a:shade val="46275"/>
                  <a:invGamma/>
                </a:schemeClr>
              </a:gs>
            </a:gsLst>
            <a:lin ang="0" scaled="1"/>
          </a:gradFill>
          <a:ln w="9525">
            <a:noFill/>
            <a:miter lim="800000"/>
            <a:headEnd/>
            <a:tailEnd/>
          </a:ln>
          <a:effectLst/>
        </p:spPr>
        <p:txBody>
          <a:bodyPr wrap="none" anchor="ctr"/>
          <a:lstStyle/>
          <a:p>
            <a:endParaRPr lang="zh-CN" altLang="en-US"/>
          </a:p>
        </p:txBody>
      </p:sp>
      <p:sp>
        <p:nvSpPr>
          <p:cNvPr id="1027" name="Rectangle 3"/>
          <p:cNvSpPr>
            <a:spLocks noGrp="1" noChangeArrowheads="1"/>
          </p:cNvSpPr>
          <p:nvPr>
            <p:ph type="body" idx="1"/>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ea typeface="宋体" pitchFamily="2" charset="-122"/>
              </a:defRPr>
            </a:lvl1pPr>
          </a:lstStyle>
          <a:p>
            <a:r>
              <a:rPr lang="en-US" altLang="zh-CN"/>
              <a:t>Company Logo</a:t>
            </a:r>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j-lt"/>
                <a:ea typeface="宋体" pitchFamily="2" charset="-122"/>
              </a:defRPr>
            </a:lvl1pPr>
          </a:lstStyle>
          <a:p>
            <a:fld id="{DB654F7F-C0D2-4F21-8DB4-880F6C1C763F}" type="slidenum">
              <a:rPr lang="en-US" altLang="zh-CN"/>
              <a:pPr/>
              <a:t>‹#›</a:t>
            </a:fld>
            <a:endParaRPr lang="en-US" altLang="zh-CN"/>
          </a:p>
        </p:txBody>
      </p:sp>
      <p:sp>
        <p:nvSpPr>
          <p:cNvPr id="1026" name="Rectangle 2"/>
          <p:cNvSpPr>
            <a:spLocks noGrp="1" noChangeArrowheads="1"/>
          </p:cNvSpPr>
          <p:nvPr>
            <p:ph type="title"/>
          </p:nvPr>
        </p:nvSpPr>
        <p:spPr bwMode="white">
          <a:xfrm>
            <a:off x="304800" y="15240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40" name="Text Box 16"/>
          <p:cNvSpPr txBox="1">
            <a:spLocks noChangeArrowheads="1"/>
          </p:cNvSpPr>
          <p:nvPr/>
        </p:nvSpPr>
        <p:spPr bwMode="gray">
          <a:xfrm>
            <a:off x="0" y="838200"/>
            <a:ext cx="9144000" cy="244475"/>
          </a:xfrm>
          <a:prstGeom prst="rect">
            <a:avLst/>
          </a:prstGeom>
          <a:solidFill>
            <a:schemeClr val="accent2"/>
          </a:solidFill>
          <a:ln w="9525">
            <a:noFill/>
            <a:miter lim="800000"/>
            <a:headEnd/>
            <a:tailEnd/>
          </a:ln>
          <a:effectLst/>
        </p:spPr>
        <p:txBody>
          <a:bodyPr>
            <a:spAutoFit/>
          </a:bodyPr>
          <a:lstStyle/>
          <a:p>
            <a:pPr>
              <a:spcBef>
                <a:spcPct val="50000"/>
              </a:spcBef>
            </a:pPr>
            <a:endParaRPr lang="zh-CN" altLang="zh-CN" sz="1000" b="1">
              <a:solidFill>
                <a:schemeClr val="bg1"/>
              </a:solidFill>
              <a:latin typeface="Verdana" pitchFamily="34" charset="0"/>
            </a:endParaRPr>
          </a:p>
        </p:txBody>
      </p:sp>
      <p:sp>
        <p:nvSpPr>
          <p:cNvPr id="1028" name="Rectangle 4"/>
          <p:cNvSpPr>
            <a:spLocks noGrp="1" noChangeArrowheads="1"/>
          </p:cNvSpPr>
          <p:nvPr>
            <p:ph type="dt" sz="half" idx="2"/>
          </p:nvPr>
        </p:nvSpPr>
        <p:spPr bwMode="gray">
          <a:xfrm>
            <a:off x="14288" y="838200"/>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pitchFamily="2" charset="-122"/>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audio" Target="../media/audio1.wav"/></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3.jpeg"/><Relationship Id="rId4" Type="http://schemas.openxmlformats.org/officeDocument/2006/relationships/image" Target="../media/image2.jpeg"/></Relationships>
</file>

<file path=ppt/slides/_rels/slide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vmlDrawing" Target="../drawings/vmlDrawing1.vml"/><Relationship Id="rId5" Type="http://schemas.openxmlformats.org/officeDocument/2006/relationships/oleObject" Target="../embeddings/Microsoft_Office_Word_97_-_2003___1.doc"/><Relationship Id="rId4"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a:xfrm>
            <a:off x="685800" y="2130425"/>
            <a:ext cx="7772400" cy="1069975"/>
          </a:xfrm>
        </p:spPr>
        <p:txBody>
          <a:bodyPr/>
          <a:lstStyle/>
          <a:p>
            <a:pPr eaLnBrk="1" hangingPunct="1"/>
            <a:r>
              <a:rPr lang="zh-CN" altLang="en-US" sz="3600" dirty="0" smtClean="0">
                <a:latin typeface="微软雅黑" pitchFamily="34" charset="-122"/>
                <a:ea typeface="微软雅黑" pitchFamily="34" charset="-122"/>
              </a:rPr>
              <a:t>管理信息系统的基本概念</a:t>
            </a:r>
          </a:p>
        </p:txBody>
      </p:sp>
      <p:sp>
        <p:nvSpPr>
          <p:cNvPr id="2051" name="副标题 2"/>
          <p:cNvSpPr>
            <a:spLocks noGrp="1"/>
          </p:cNvSpPr>
          <p:nvPr>
            <p:ph type="subTitle" idx="1"/>
          </p:nvPr>
        </p:nvSpPr>
        <p:spPr/>
        <p:txBody>
          <a:bodyPr/>
          <a:lstStyle/>
          <a:p>
            <a:pPr eaLnBrk="1" hangingPunct="1"/>
            <a:r>
              <a:rPr lang="zh-CN" altLang="en-US" dirty="0" smtClean="0">
                <a:latin typeface="Times New Roman" pitchFamily="18" charset="0"/>
                <a:ea typeface="微软雅黑" pitchFamily="34" charset="-122"/>
              </a:rPr>
              <a:t>王灿</a:t>
            </a:r>
            <a:endParaRPr lang="en-US" altLang="zh-CN" dirty="0" smtClean="0">
              <a:latin typeface="Times New Roman" pitchFamily="18" charset="0"/>
              <a:ea typeface="微软雅黑" pitchFamily="34" charset="-122"/>
            </a:endParaRPr>
          </a:p>
          <a:p>
            <a:pPr eaLnBrk="1" hangingPunct="1"/>
            <a:r>
              <a:rPr lang="en-US" altLang="zh-CN" dirty="0" smtClean="0">
                <a:latin typeface="Times New Roman" pitchFamily="18" charset="0"/>
                <a:ea typeface="微软雅黑" pitchFamily="34" charset="-122"/>
              </a:rPr>
              <a:t>2017</a:t>
            </a:r>
            <a:r>
              <a:rPr lang="zh-CN" altLang="en-US" dirty="0" smtClean="0">
                <a:latin typeface="Times New Roman" pitchFamily="18" charset="0"/>
                <a:ea typeface="微软雅黑" pitchFamily="34" charset="-122"/>
              </a:rPr>
              <a:t>年</a:t>
            </a:r>
            <a:r>
              <a:rPr lang="zh-CN" altLang="en-US" dirty="0">
                <a:latin typeface="Times New Roman" pitchFamily="18" charset="0"/>
                <a:ea typeface="微软雅黑" pitchFamily="34" charset="-122"/>
              </a:rPr>
              <a:t>秋季</a:t>
            </a:r>
            <a:endParaRPr lang="zh-CN" altLang="en-US" dirty="0" smtClean="0">
              <a:latin typeface="Times New Roman" pitchFamily="18" charset="0"/>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475656" y="2420888"/>
            <a:ext cx="6696744" cy="5248275"/>
          </a:xfrm>
        </p:spPr>
        <p:txBody>
          <a:bodyPr/>
          <a:lstStyle/>
          <a:p>
            <a:pPr>
              <a:lnSpc>
                <a:spcPct val="113000"/>
              </a:lnSpc>
            </a:pPr>
            <a:r>
              <a:rPr lang="zh-CN" altLang="en-US" sz="2800" dirty="0" smtClean="0"/>
              <a:t>信息是从记录客观事物的运动状态和运动方式的数据中提取出来的，对人们的决策提供帮助的一种特定形式的数据。</a:t>
            </a:r>
            <a:endParaRPr lang="en-US" sz="2800" dirty="0"/>
          </a:p>
        </p:txBody>
      </p:sp>
      <p:sp>
        <p:nvSpPr>
          <p:cNvPr id="6" name="标题 1"/>
          <p:cNvSpPr>
            <a:spLocks noGrp="1"/>
          </p:cNvSpPr>
          <p:nvPr>
            <p:ph type="title"/>
          </p:nvPr>
        </p:nvSpPr>
        <p:spPr>
          <a:xfrm>
            <a:off x="304800" y="152400"/>
            <a:ext cx="8458200" cy="563563"/>
          </a:xfrm>
        </p:spPr>
        <p:txBody>
          <a:bodyPr/>
          <a:lstStyle/>
          <a:p>
            <a:r>
              <a:rPr lang="zh-CN" altLang="en-US" dirty="0"/>
              <a:t>信息</a:t>
            </a:r>
            <a:endParaRPr lang="en-US" dirty="0"/>
          </a:p>
        </p:txBody>
      </p:sp>
    </p:spTree>
    <p:custDataLst>
      <p:tags r:id="rId1"/>
    </p:custDataLst>
    <p:extLst>
      <p:ext uri="{BB962C8B-B14F-4D97-AF65-F5344CB8AC3E}">
        <p14:creationId xmlns="" xmlns:p14="http://schemas.microsoft.com/office/powerpoint/2010/main" val="29719603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
          <p:cNvSpPr>
            <a:spLocks noGrp="1"/>
          </p:cNvSpPr>
          <p:nvPr>
            <p:ph idx="1"/>
          </p:nvPr>
        </p:nvSpPr>
        <p:spPr>
          <a:xfrm>
            <a:off x="395536" y="1108075"/>
            <a:ext cx="8229600" cy="5248275"/>
          </a:xfrm>
        </p:spPr>
        <p:txBody>
          <a:bodyPr/>
          <a:lstStyle/>
          <a:p>
            <a:pPr eaLnBrk="1" hangingPunct="1"/>
            <a:r>
              <a:rPr lang="zh-CN" altLang="en-US" dirty="0" smtClean="0"/>
              <a:t>数据与信息</a:t>
            </a:r>
          </a:p>
        </p:txBody>
      </p:sp>
      <p:sp>
        <p:nvSpPr>
          <p:cNvPr id="8" name="矩形 7"/>
          <p:cNvSpPr/>
          <p:nvPr/>
        </p:nvSpPr>
        <p:spPr>
          <a:xfrm>
            <a:off x="762000" y="2996952"/>
            <a:ext cx="1371600" cy="1834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t>数据</a:t>
            </a:r>
          </a:p>
        </p:txBody>
      </p:sp>
      <p:sp>
        <p:nvSpPr>
          <p:cNvPr id="9" name="矩形 8"/>
          <p:cNvSpPr/>
          <p:nvPr/>
        </p:nvSpPr>
        <p:spPr>
          <a:xfrm>
            <a:off x="3581400" y="2996952"/>
            <a:ext cx="1854696" cy="1834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smtClean="0"/>
              <a:t>加工处理（运用知识采集、组织和处理数据）</a:t>
            </a:r>
            <a:endParaRPr lang="zh-CN" altLang="en-US" sz="2400" b="1" dirty="0"/>
          </a:p>
        </p:txBody>
      </p:sp>
      <p:sp>
        <p:nvSpPr>
          <p:cNvPr id="10" name="矩形 9"/>
          <p:cNvSpPr/>
          <p:nvPr/>
        </p:nvSpPr>
        <p:spPr>
          <a:xfrm>
            <a:off x="7086600" y="2996953"/>
            <a:ext cx="1371600" cy="1834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t>信息</a:t>
            </a:r>
          </a:p>
        </p:txBody>
      </p:sp>
      <p:cxnSp>
        <p:nvCxnSpPr>
          <p:cNvPr id="18" name="直接箭头连接符 17"/>
          <p:cNvCxnSpPr>
            <a:stCxn id="8" idx="3"/>
            <a:endCxn id="9" idx="1"/>
          </p:cNvCxnSpPr>
          <p:nvPr/>
        </p:nvCxnSpPr>
        <p:spPr>
          <a:xfrm>
            <a:off x="2133600" y="3914292"/>
            <a:ext cx="144780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直接箭头连接符 18"/>
          <p:cNvCxnSpPr>
            <a:stCxn id="9" idx="3"/>
            <a:endCxn id="10" idx="1"/>
          </p:cNvCxnSpPr>
          <p:nvPr/>
        </p:nvCxnSpPr>
        <p:spPr>
          <a:xfrm>
            <a:off x="5436096" y="3914292"/>
            <a:ext cx="1650504"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 name="Rectangle 2"/>
          <p:cNvSpPr>
            <a:spLocks noChangeArrowheads="1"/>
          </p:cNvSpPr>
          <p:nvPr/>
        </p:nvSpPr>
        <p:spPr bwMode="auto">
          <a:xfrm>
            <a:off x="2108244" y="4831631"/>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custDataLst>
      <p:tags r:id="rId1"/>
    </p:custDataLst>
    <p:extLst>
      <p:ext uri="{BB962C8B-B14F-4D97-AF65-F5344CB8AC3E}">
        <p14:creationId xmlns="" xmlns:p14="http://schemas.microsoft.com/office/powerpoint/2010/main" val="2798511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anim to="" calcmode="lin" valueType="num">
                                      <p:cBhvr>
                                        <p:cTn id="7" dur="1" fill="hold"/>
                                        <p:tgtEl>
                                          <p:spTgt spid="8"/>
                                        </p:tgtEl>
                                        <p:attrNameLst>
                                          <p:attrName/>
                                        </p:attrNameLst>
                                      </p:cBhvr>
                                    </p:anim>
                                  </p:childTnLst>
                                </p:cTn>
                              </p:par>
                            </p:childTnLst>
                          </p:cTn>
                        </p:par>
                        <p:par>
                          <p:cTn id="8" fill="hold">
                            <p:stCondLst>
                              <p:cond delay="500"/>
                            </p:stCondLst>
                            <p:childTnLst>
                              <p:par>
                                <p:cTn id="9" presetID="24" presetClass="entr" presetSubtype="0" fill="hold" nodeType="afterEffect">
                                  <p:stCondLst>
                                    <p:cond delay="0"/>
                                  </p:stCondLst>
                                  <p:childTnLst>
                                    <p:set>
                                      <p:cBhvr>
                                        <p:cTn id="10" dur="1" fill="hold">
                                          <p:stCondLst>
                                            <p:cond delay="499"/>
                                          </p:stCondLst>
                                        </p:cTn>
                                        <p:tgtEl>
                                          <p:spTgt spid="18"/>
                                        </p:tgtEl>
                                        <p:attrNameLst>
                                          <p:attrName>style.visibility</p:attrName>
                                        </p:attrNameLst>
                                      </p:cBhvr>
                                      <p:to>
                                        <p:strVal val="visible"/>
                                      </p:to>
                                    </p:set>
                                    <p:anim to="" calcmode="lin" valueType="num">
                                      <p:cBhvr>
                                        <p:cTn id="11" dur="1" fill="hold"/>
                                        <p:tgtEl>
                                          <p:spTgt spid="18"/>
                                        </p:tgtEl>
                                        <p:attrNameLst>
                                          <p:attrName/>
                                        </p:attrNameLst>
                                      </p:cBhvr>
                                    </p:anim>
                                  </p:childTnLst>
                                </p:cTn>
                              </p:par>
                            </p:childTnLst>
                          </p:cTn>
                        </p:par>
                        <p:par>
                          <p:cTn id="12" fill="hold">
                            <p:stCondLst>
                              <p:cond delay="1000"/>
                            </p:stCondLst>
                            <p:childTnLst>
                              <p:par>
                                <p:cTn id="13" presetID="24" presetClass="entr" presetSubtype="0" fill="hold" nodeType="afterEffect">
                                  <p:stCondLst>
                                    <p:cond delay="0"/>
                                  </p:stCondLst>
                                  <p:childTnLst>
                                    <p:set>
                                      <p:cBhvr>
                                        <p:cTn id="14" dur="1" fill="hold">
                                          <p:stCondLst>
                                            <p:cond delay="499"/>
                                          </p:stCondLst>
                                        </p:cTn>
                                        <p:tgtEl>
                                          <p:spTgt spid="19"/>
                                        </p:tgtEl>
                                        <p:attrNameLst>
                                          <p:attrName>style.visibility</p:attrName>
                                        </p:attrNameLst>
                                      </p:cBhvr>
                                      <p:to>
                                        <p:strVal val="visible"/>
                                      </p:to>
                                    </p:set>
                                    <p:anim to="" calcmode="lin" valueType="num">
                                      <p:cBhvr>
                                        <p:cTn id="15" dur="1" fill="hold"/>
                                        <p:tgtEl>
                                          <p:spTgt spid="19"/>
                                        </p:tgtEl>
                                        <p:attrNameLst>
                                          <p:attrName/>
                                        </p:attrNameLst>
                                      </p:cBhvr>
                                    </p:anim>
                                  </p:childTnLst>
                                </p:cTn>
                              </p:par>
                            </p:childTnLst>
                          </p:cTn>
                        </p:par>
                        <p:par>
                          <p:cTn id="16" fill="hold">
                            <p:stCondLst>
                              <p:cond delay="1500"/>
                            </p:stCondLst>
                            <p:childTnLst>
                              <p:par>
                                <p:cTn id="17" presetID="24" presetClass="entr" presetSubtype="0" fill="hold" grpId="0" nodeType="afterEffect">
                                  <p:stCondLst>
                                    <p:cond delay="0"/>
                                  </p:stCondLst>
                                  <p:childTnLst>
                                    <p:set>
                                      <p:cBhvr>
                                        <p:cTn id="18" dur="1" fill="hold">
                                          <p:stCondLst>
                                            <p:cond delay="499"/>
                                          </p:stCondLst>
                                        </p:cTn>
                                        <p:tgtEl>
                                          <p:spTgt spid="10"/>
                                        </p:tgtEl>
                                        <p:attrNameLst>
                                          <p:attrName>style.visibility</p:attrName>
                                        </p:attrNameLst>
                                      </p:cBhvr>
                                      <p:to>
                                        <p:strVal val="visible"/>
                                      </p:to>
                                    </p:set>
                                    <p:anim to="" calcmode="lin" valueType="num">
                                      <p:cBhvr>
                                        <p:cTn id="19" dur="1" fill="hold"/>
                                        <p:tgtEl>
                                          <p:spTgt spid="10"/>
                                        </p:tgtEl>
                                        <p:attrNameLst>
                                          <p:attrName/>
                                        </p:attrNameLst>
                                      </p:cBhvr>
                                    </p:anim>
                                  </p:childTnLst>
                                </p:cTn>
                              </p:par>
                            </p:childTnLst>
                          </p:cTn>
                        </p:par>
                        <p:par>
                          <p:cTn id="20" fill="hold">
                            <p:stCondLst>
                              <p:cond delay="2000"/>
                            </p:stCondLst>
                            <p:childTnLst>
                              <p:par>
                                <p:cTn id="21" presetID="24" presetClass="entr" presetSubtype="0" fill="hold" grpId="0" nodeType="afterEffect">
                                  <p:stCondLst>
                                    <p:cond delay="0"/>
                                  </p:stCondLst>
                                  <p:childTnLst>
                                    <p:set>
                                      <p:cBhvr>
                                        <p:cTn id="22" dur="1" fill="hold">
                                          <p:stCondLst>
                                            <p:cond delay="499"/>
                                          </p:stCondLst>
                                        </p:cTn>
                                        <p:tgtEl>
                                          <p:spTgt spid="9"/>
                                        </p:tgtEl>
                                        <p:attrNameLst>
                                          <p:attrName>style.visibility</p:attrName>
                                        </p:attrNameLst>
                                      </p:cBhvr>
                                      <p:to>
                                        <p:strVal val="visible"/>
                                      </p:to>
                                    </p:set>
                                    <p:anim to="" calcmode="lin" valueType="num">
                                      <p:cBhvr>
                                        <p:cTn id="23" dur="1" fill="hold"/>
                                        <p:tgtEl>
                                          <p:spTgt spid="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autoUpdateAnimBg="0"/>
      <p:bldP spid="10"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
          <p:cNvSpPr>
            <a:spLocks noGrp="1"/>
          </p:cNvSpPr>
          <p:nvPr>
            <p:ph idx="1"/>
          </p:nvPr>
        </p:nvSpPr>
        <p:spPr>
          <a:xfrm>
            <a:off x="590872" y="1999381"/>
            <a:ext cx="8229600" cy="4525963"/>
          </a:xfrm>
        </p:spPr>
        <p:txBody>
          <a:bodyPr/>
          <a:lstStyle/>
          <a:p>
            <a:pPr eaLnBrk="1" hangingPunct="1">
              <a:lnSpc>
                <a:spcPct val="113000"/>
              </a:lnSpc>
            </a:pPr>
            <a:r>
              <a:rPr lang="zh-CN" altLang="en-US" sz="2400" dirty="0" smtClean="0"/>
              <a:t>知识（</a:t>
            </a:r>
            <a:r>
              <a:rPr lang="en-US" altLang="zh-CN" sz="2400" dirty="0" smtClean="0"/>
              <a:t>knowledge)</a:t>
            </a:r>
            <a:r>
              <a:rPr lang="zh-CN" altLang="en-US" sz="2400" dirty="0" smtClean="0"/>
              <a:t>：</a:t>
            </a:r>
            <a:r>
              <a:rPr lang="zh-CN" altLang="zh-CN" sz="2400" kern="1200" dirty="0" smtClean="0"/>
              <a:t>是人类</a:t>
            </a:r>
            <a:r>
              <a:rPr lang="zh-CN" altLang="en-US" sz="2400" kern="1200" dirty="0" smtClean="0"/>
              <a:t>社会实践经验的总结，是人的主观世界对客观世界的概括和如实反映。</a:t>
            </a:r>
            <a:endParaRPr lang="en-US" altLang="zh-CN" sz="2400" kern="1200" dirty="0" smtClean="0"/>
          </a:p>
          <a:p>
            <a:pPr eaLnBrk="1" hangingPunct="1">
              <a:lnSpc>
                <a:spcPct val="113000"/>
              </a:lnSpc>
            </a:pPr>
            <a:endParaRPr lang="en-US" altLang="zh-CN" sz="2400" kern="1200" dirty="0" smtClean="0"/>
          </a:p>
          <a:p>
            <a:pPr>
              <a:lnSpc>
                <a:spcPct val="113000"/>
              </a:lnSpc>
            </a:pPr>
            <a:r>
              <a:rPr lang="zh-CN" altLang="en-US" sz="2400" dirty="0" smtClean="0"/>
              <a:t>智慧（</a:t>
            </a:r>
            <a:r>
              <a:rPr lang="en-US" altLang="zh-CN" sz="2400" dirty="0" smtClean="0"/>
              <a:t>wisdom)</a:t>
            </a:r>
            <a:r>
              <a:rPr lang="zh-CN" altLang="en-US" sz="2400" dirty="0" smtClean="0"/>
              <a:t>：</a:t>
            </a:r>
            <a:r>
              <a:rPr lang="zh-CN" altLang="en-US" sz="2400" kern="1200" dirty="0" smtClean="0"/>
              <a:t>是一种综合能力，包括认知、思维、学习、判断等等。简单说来，智慧就是创造性的解决问题的能力。</a:t>
            </a:r>
            <a:endParaRPr lang="zh-CN" altLang="en-US" sz="2400" dirty="0" smtClean="0"/>
          </a:p>
          <a:p>
            <a:pPr eaLnBrk="1" hangingPunct="1">
              <a:lnSpc>
                <a:spcPct val="113000"/>
              </a:lnSpc>
            </a:pPr>
            <a:endParaRPr lang="en-US" altLang="zh-CN" sz="2400" dirty="0" smtClean="0"/>
          </a:p>
          <a:p>
            <a:pPr eaLnBrk="1" hangingPunct="1">
              <a:lnSpc>
                <a:spcPct val="113000"/>
              </a:lnSpc>
            </a:pPr>
            <a:endParaRPr lang="en-US" altLang="zh-CN" sz="2400" dirty="0"/>
          </a:p>
        </p:txBody>
      </p:sp>
      <p:sp>
        <p:nvSpPr>
          <p:cNvPr id="4" name="内容占位符 2"/>
          <p:cNvSpPr txBox="1">
            <a:spLocks/>
          </p:cNvSpPr>
          <p:nvPr/>
        </p:nvSpPr>
        <p:spPr>
          <a:xfrm>
            <a:off x="179512" y="1340768"/>
            <a:ext cx="8540750" cy="685800"/>
          </a:xfrm>
          <a:prstGeom prst="rect">
            <a:avLst/>
          </a:prstGeom>
        </p:spPr>
        <p:txBody>
          <a:bodyPr>
            <a:normAutofit/>
          </a:bodyPr>
          <a:lstStyle/>
          <a:p>
            <a:pPr marL="365760" indent="-256032" fontAlgn="auto">
              <a:spcBef>
                <a:spcPts val="400"/>
              </a:spcBef>
              <a:spcAft>
                <a:spcPts val="0"/>
              </a:spcAft>
              <a:buClr>
                <a:schemeClr val="accent1"/>
              </a:buClr>
              <a:buSzPct val="68000"/>
              <a:buFont typeface="Wingdings" pitchFamily="2" charset="2"/>
              <a:buNone/>
              <a:defRPr/>
            </a:pPr>
            <a:r>
              <a:rPr lang="zh-CN" altLang="en-US" sz="2800" dirty="0" smtClean="0">
                <a:solidFill>
                  <a:srgbClr val="000000"/>
                </a:solidFill>
                <a:latin typeface="+mn-lt"/>
                <a:ea typeface="+mn-ea"/>
              </a:rPr>
              <a:t>知识</a:t>
            </a:r>
            <a:r>
              <a:rPr lang="zh-CN" altLang="en-US" sz="2800" dirty="0">
                <a:solidFill>
                  <a:srgbClr val="000000"/>
                </a:solidFill>
                <a:latin typeface="+mn-lt"/>
                <a:ea typeface="+mn-ea"/>
              </a:rPr>
              <a:t>和智慧</a:t>
            </a:r>
            <a:endParaRPr lang="en-US" altLang="zh-CN" sz="2800" dirty="0">
              <a:solidFill>
                <a:srgbClr val="000000"/>
              </a:solidFill>
              <a:latin typeface="+mn-lt"/>
              <a:ea typeface="+mn-ea"/>
            </a:endParaRPr>
          </a:p>
        </p:txBody>
      </p:sp>
    </p:spTree>
    <p:extLst>
      <p:ext uri="{BB962C8B-B14F-4D97-AF65-F5344CB8AC3E}">
        <p14:creationId xmlns="" xmlns:p14="http://schemas.microsoft.com/office/powerpoint/2010/main" val="2745283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7" name="Picture 4" descr="1t5"/>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99592" y="2204864"/>
            <a:ext cx="6873875" cy="2819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 name="Text Box 5"/>
          <p:cNvSpPr txBox="1">
            <a:spLocks noChangeArrowheads="1"/>
          </p:cNvSpPr>
          <p:nvPr/>
        </p:nvSpPr>
        <p:spPr bwMode="auto">
          <a:xfrm>
            <a:off x="2667000" y="4995863"/>
            <a:ext cx="820738" cy="646112"/>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a:spAutoFit/>
          </a:bodyPr>
          <a:lstStyle/>
          <a:p>
            <a:pPr>
              <a:spcBef>
                <a:spcPct val="50000"/>
              </a:spcBef>
              <a:defRPr/>
            </a:pPr>
            <a:r>
              <a:rPr lang="zh-CN" altLang="en-US" b="1" dirty="0">
                <a:solidFill>
                  <a:srgbClr val="FF0000"/>
                </a:solidFill>
                <a:latin typeface="Arial" charset="0"/>
              </a:rPr>
              <a:t>加工处理</a:t>
            </a:r>
          </a:p>
        </p:txBody>
      </p:sp>
      <p:sp>
        <p:nvSpPr>
          <p:cNvPr id="20" name="Text Box 6"/>
          <p:cNvSpPr txBox="1">
            <a:spLocks noChangeArrowheads="1"/>
          </p:cNvSpPr>
          <p:nvPr/>
        </p:nvSpPr>
        <p:spPr bwMode="auto">
          <a:xfrm>
            <a:off x="4294188" y="4124325"/>
            <a:ext cx="822325" cy="646113"/>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a:spAutoFit/>
          </a:bodyPr>
          <a:lstStyle/>
          <a:p>
            <a:pPr>
              <a:spcBef>
                <a:spcPct val="50000"/>
              </a:spcBef>
              <a:defRPr/>
            </a:pPr>
            <a:r>
              <a:rPr lang="zh-CN" altLang="en-US" b="1" dirty="0">
                <a:solidFill>
                  <a:srgbClr val="FF0000"/>
                </a:solidFill>
                <a:latin typeface="Arial" charset="0"/>
              </a:rPr>
              <a:t>总结升华</a:t>
            </a:r>
          </a:p>
        </p:txBody>
      </p:sp>
      <p:sp>
        <p:nvSpPr>
          <p:cNvPr id="21" name="Text Box 7"/>
          <p:cNvSpPr txBox="1">
            <a:spLocks noChangeArrowheads="1"/>
          </p:cNvSpPr>
          <p:nvPr/>
        </p:nvSpPr>
        <p:spPr bwMode="auto">
          <a:xfrm>
            <a:off x="6019800" y="3319463"/>
            <a:ext cx="820738" cy="646112"/>
          </a:xfrm>
          <a:prstGeom prst="rect">
            <a:avLst/>
          </a:prstGeom>
          <a:noFill/>
          <a:ln w="9525">
            <a:noFill/>
            <a:miter lim="800000"/>
            <a:headEnd/>
            <a:tailEnd/>
          </a:ln>
          <a:effectLst>
            <a:prstShdw prst="shdw17" dist="17961" dir="2700000">
              <a:schemeClr val="accent1">
                <a:gamma/>
                <a:shade val="60000"/>
                <a:invGamma/>
                <a:alpha val="50000"/>
              </a:schemeClr>
            </a:prstShdw>
          </a:effectLst>
        </p:spPr>
        <p:txBody>
          <a:bodyPr>
            <a:spAutoFit/>
          </a:bodyPr>
          <a:lstStyle/>
          <a:p>
            <a:pPr>
              <a:spcBef>
                <a:spcPct val="50000"/>
              </a:spcBef>
              <a:defRPr/>
            </a:pPr>
            <a:r>
              <a:rPr lang="zh-CN" altLang="en-US" b="1" dirty="0">
                <a:solidFill>
                  <a:srgbClr val="FF0000"/>
                </a:solidFill>
                <a:latin typeface="Arial" charset="0"/>
              </a:rPr>
              <a:t>利用创新</a:t>
            </a:r>
          </a:p>
        </p:txBody>
      </p:sp>
    </p:spTree>
    <p:custDataLst>
      <p:tags r:id="rId1"/>
    </p:custDataLst>
    <p:extLst>
      <p:ext uri="{BB962C8B-B14F-4D97-AF65-F5344CB8AC3E}">
        <p14:creationId xmlns="" xmlns:p14="http://schemas.microsoft.com/office/powerpoint/2010/main" val="15398136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4"/>
          <p:cNvGrpSpPr>
            <a:grpSpLocks/>
          </p:cNvGrpSpPr>
          <p:nvPr/>
        </p:nvGrpSpPr>
        <p:grpSpPr bwMode="auto">
          <a:xfrm>
            <a:off x="526314" y="4260577"/>
            <a:ext cx="2535782" cy="536575"/>
            <a:chOff x="3964" y="2071"/>
            <a:chExt cx="1484" cy="330"/>
          </a:xfrm>
        </p:grpSpPr>
        <p:sp>
          <p:nvSpPr>
            <p:cNvPr id="15" name="AutoShape 15"/>
            <p:cNvSpPr>
              <a:spLocks noChangeArrowheads="1"/>
            </p:cNvSpPr>
            <p:nvPr/>
          </p:nvSpPr>
          <p:spPr bwMode="ltGray">
            <a:xfrm>
              <a:off x="3964" y="2071"/>
              <a:ext cx="1484" cy="330"/>
            </a:xfrm>
            <a:prstGeom prst="roundRect">
              <a:avLst>
                <a:gd name="adj" fmla="val 16667"/>
              </a:avLst>
            </a:prstGeom>
            <a:solidFill>
              <a:schemeClr val="hlink"/>
            </a:solidFill>
            <a:ln w="12700" algn="ctr">
              <a:noFill/>
              <a:round/>
              <a:headEnd/>
              <a:tailEnd/>
            </a:ln>
          </p:spPr>
          <p:txBody>
            <a:bodyPr wrap="none" anchor="ctr"/>
            <a:lstStyle/>
            <a:p>
              <a:endParaRPr lang="zh-CN" altLang="zh-CN" sz="2000">
                <a:latin typeface="Calibri" pitchFamily="34" charset="0"/>
              </a:endParaRPr>
            </a:p>
          </p:txBody>
        </p:sp>
        <p:sp>
          <p:nvSpPr>
            <p:cNvPr id="16" name="AutoShape 16"/>
            <p:cNvSpPr>
              <a:spLocks noChangeArrowheads="1"/>
            </p:cNvSpPr>
            <p:nvPr/>
          </p:nvSpPr>
          <p:spPr bwMode="ltGray">
            <a:xfrm>
              <a:off x="3987" y="2091"/>
              <a:ext cx="1432" cy="134"/>
            </a:xfrm>
            <a:prstGeom prst="roundRect">
              <a:avLst>
                <a:gd name="adj" fmla="val 28356"/>
              </a:avLst>
            </a:prstGeom>
            <a:gradFill rotWithShape="1">
              <a:gsLst>
                <a:gs pos="0">
                  <a:srgbClr val="FFFFFF">
                    <a:alpha val="70000"/>
                  </a:srgbClr>
                </a:gs>
                <a:gs pos="100000">
                  <a:schemeClr val="hlink">
                    <a:alpha val="70000"/>
                  </a:schemeClr>
                </a:gs>
              </a:gsLst>
              <a:lin ang="5400000" scaled="1"/>
            </a:gradFill>
            <a:ln w="9525" algn="ctr">
              <a:noFill/>
              <a:round/>
              <a:headEnd/>
              <a:tailEnd/>
            </a:ln>
          </p:spPr>
          <p:txBody>
            <a:bodyPr wrap="none" anchor="ctr"/>
            <a:lstStyle/>
            <a:p>
              <a:endParaRPr lang="zh-CN" altLang="zh-CN" sz="2000">
                <a:latin typeface="Calibri" pitchFamily="34" charset="0"/>
              </a:endParaRPr>
            </a:p>
          </p:txBody>
        </p:sp>
      </p:grpSp>
      <p:sp>
        <p:nvSpPr>
          <p:cNvPr id="20" name="AutoShape 20"/>
          <p:cNvSpPr>
            <a:spLocks noChangeArrowheads="1"/>
          </p:cNvSpPr>
          <p:nvPr/>
        </p:nvSpPr>
        <p:spPr bwMode="gray">
          <a:xfrm rot="17973186">
            <a:off x="5117292" y="2779097"/>
            <a:ext cx="730250" cy="266700"/>
          </a:xfrm>
          <a:prstGeom prst="rightArrow">
            <a:avLst>
              <a:gd name="adj1" fmla="val 35167"/>
              <a:gd name="adj2" fmla="val 110880"/>
            </a:avLst>
          </a:prstGeom>
          <a:gradFill rotWithShape="1">
            <a:gsLst>
              <a:gs pos="0">
                <a:schemeClr val="tx2">
                  <a:gamma/>
                  <a:tint val="0"/>
                  <a:invGamma/>
                </a:schemeClr>
              </a:gs>
              <a:gs pos="100000">
                <a:schemeClr val="tx2"/>
              </a:gs>
            </a:gsLst>
            <a:lin ang="0" scaled="1"/>
          </a:gradFill>
          <a:ln w="0" algn="ctr">
            <a:noFill/>
            <a:miter lim="800000"/>
            <a:headEnd/>
            <a:tailEnd/>
          </a:ln>
        </p:spPr>
        <p:txBody>
          <a:bodyPr vert="eaVert" wrap="none" anchor="ctr"/>
          <a:lstStyle/>
          <a:p>
            <a:endParaRPr lang="zh-CN" altLang="zh-CN" sz="2000">
              <a:latin typeface="Calibri" pitchFamily="34" charset="0"/>
            </a:endParaRPr>
          </a:p>
        </p:txBody>
      </p:sp>
      <p:sp>
        <p:nvSpPr>
          <p:cNvPr id="21" name="AutoShape 21"/>
          <p:cNvSpPr>
            <a:spLocks noChangeArrowheads="1"/>
          </p:cNvSpPr>
          <p:nvPr/>
        </p:nvSpPr>
        <p:spPr bwMode="gray">
          <a:xfrm rot="5188989">
            <a:off x="4501918" y="4960647"/>
            <a:ext cx="728662" cy="266700"/>
          </a:xfrm>
          <a:prstGeom prst="rightArrow">
            <a:avLst>
              <a:gd name="adj1" fmla="val 35167"/>
              <a:gd name="adj2" fmla="val 110639"/>
            </a:avLst>
          </a:prstGeom>
          <a:gradFill rotWithShape="1">
            <a:gsLst>
              <a:gs pos="0">
                <a:schemeClr val="tx2">
                  <a:gamma/>
                  <a:tint val="0"/>
                  <a:invGamma/>
                </a:schemeClr>
              </a:gs>
              <a:gs pos="100000">
                <a:schemeClr val="tx2"/>
              </a:gs>
            </a:gsLst>
            <a:lin ang="0" scaled="1"/>
          </a:gradFill>
          <a:ln w="0" algn="ctr">
            <a:noFill/>
            <a:miter lim="800000"/>
            <a:headEnd/>
            <a:tailEnd/>
          </a:ln>
        </p:spPr>
        <p:txBody>
          <a:bodyPr rot="10800000" vert="eaVert" wrap="none" anchor="ctr"/>
          <a:lstStyle/>
          <a:p>
            <a:endParaRPr lang="zh-CN" altLang="zh-CN" sz="2000">
              <a:latin typeface="Calibri" pitchFamily="34" charset="0"/>
            </a:endParaRPr>
          </a:p>
        </p:txBody>
      </p:sp>
      <p:sp>
        <p:nvSpPr>
          <p:cNvPr id="23" name="AutoShape 23"/>
          <p:cNvSpPr>
            <a:spLocks noChangeArrowheads="1"/>
          </p:cNvSpPr>
          <p:nvPr/>
        </p:nvSpPr>
        <p:spPr bwMode="gray">
          <a:xfrm rot="8586103">
            <a:off x="3353681" y="4378682"/>
            <a:ext cx="728663" cy="265112"/>
          </a:xfrm>
          <a:prstGeom prst="rightArrow">
            <a:avLst>
              <a:gd name="adj1" fmla="val 35167"/>
              <a:gd name="adj2" fmla="val 111302"/>
            </a:avLst>
          </a:prstGeom>
          <a:gradFill rotWithShape="1">
            <a:gsLst>
              <a:gs pos="0">
                <a:schemeClr val="tx2">
                  <a:gamma/>
                  <a:tint val="0"/>
                  <a:invGamma/>
                </a:schemeClr>
              </a:gs>
              <a:gs pos="100000">
                <a:schemeClr val="tx2"/>
              </a:gs>
            </a:gsLst>
            <a:lin ang="0" scaled="1"/>
          </a:gradFill>
          <a:ln w="0" algn="ctr">
            <a:noFill/>
            <a:miter lim="800000"/>
            <a:headEnd/>
            <a:tailEnd/>
          </a:ln>
        </p:spPr>
        <p:txBody>
          <a:bodyPr rot="10800000" vert="eaVert" wrap="none" anchor="ctr"/>
          <a:lstStyle/>
          <a:p>
            <a:endParaRPr lang="zh-CN" altLang="zh-CN" sz="2000">
              <a:latin typeface="Calibri" pitchFamily="34" charset="0"/>
            </a:endParaRPr>
          </a:p>
        </p:txBody>
      </p:sp>
      <p:sp>
        <p:nvSpPr>
          <p:cNvPr id="24" name="AutoShape 24"/>
          <p:cNvSpPr>
            <a:spLocks noChangeArrowheads="1"/>
          </p:cNvSpPr>
          <p:nvPr/>
        </p:nvSpPr>
        <p:spPr bwMode="gray">
          <a:xfrm rot="1458485">
            <a:off x="5595131" y="4114800"/>
            <a:ext cx="728662" cy="266700"/>
          </a:xfrm>
          <a:prstGeom prst="rightArrow">
            <a:avLst>
              <a:gd name="adj1" fmla="val 35167"/>
              <a:gd name="adj2" fmla="val 110639"/>
            </a:avLst>
          </a:prstGeom>
          <a:gradFill rotWithShape="1">
            <a:gsLst>
              <a:gs pos="0">
                <a:schemeClr val="tx2">
                  <a:gamma/>
                  <a:tint val="0"/>
                  <a:invGamma/>
                </a:schemeClr>
              </a:gs>
              <a:gs pos="100000">
                <a:schemeClr val="tx2"/>
              </a:gs>
            </a:gsLst>
            <a:lin ang="0" scaled="1"/>
          </a:gradFill>
          <a:ln w="0" algn="ctr">
            <a:noFill/>
            <a:miter lim="800000"/>
            <a:headEnd/>
            <a:tailEnd/>
          </a:ln>
        </p:spPr>
        <p:txBody>
          <a:bodyPr wrap="none" anchor="ctr"/>
          <a:lstStyle/>
          <a:p>
            <a:endParaRPr lang="zh-CN" altLang="zh-CN" sz="2000">
              <a:latin typeface="Calibri" pitchFamily="34" charset="0"/>
            </a:endParaRPr>
          </a:p>
        </p:txBody>
      </p:sp>
      <p:sp>
        <p:nvSpPr>
          <p:cNvPr id="25" name="AutoShape 25"/>
          <p:cNvSpPr>
            <a:spLocks noChangeArrowheads="1"/>
          </p:cNvSpPr>
          <p:nvPr/>
        </p:nvSpPr>
        <p:spPr bwMode="gray">
          <a:xfrm rot="13091430">
            <a:off x="3435842" y="2876583"/>
            <a:ext cx="795338" cy="265112"/>
          </a:xfrm>
          <a:prstGeom prst="rightArrow">
            <a:avLst>
              <a:gd name="adj1" fmla="val 35167"/>
              <a:gd name="adj2" fmla="val 121486"/>
            </a:avLst>
          </a:prstGeom>
          <a:gradFill rotWithShape="1">
            <a:gsLst>
              <a:gs pos="0">
                <a:schemeClr val="tx2">
                  <a:gamma/>
                  <a:tint val="0"/>
                  <a:invGamma/>
                </a:schemeClr>
              </a:gs>
              <a:gs pos="100000">
                <a:schemeClr val="tx2"/>
              </a:gs>
            </a:gsLst>
            <a:lin ang="0" scaled="1"/>
          </a:gradFill>
          <a:ln w="0" algn="ctr">
            <a:noFill/>
            <a:miter lim="800000"/>
            <a:headEnd/>
            <a:tailEnd/>
          </a:ln>
        </p:spPr>
        <p:txBody>
          <a:bodyPr rot="10800000" wrap="none" anchor="ctr"/>
          <a:lstStyle/>
          <a:p>
            <a:endParaRPr lang="zh-CN" altLang="zh-CN" sz="2000">
              <a:latin typeface="Calibri" pitchFamily="34" charset="0"/>
            </a:endParaRPr>
          </a:p>
        </p:txBody>
      </p:sp>
      <p:sp>
        <p:nvSpPr>
          <p:cNvPr id="30" name="Text Box 42"/>
          <p:cNvSpPr txBox="1">
            <a:spLocks noChangeArrowheads="1"/>
          </p:cNvSpPr>
          <p:nvPr/>
        </p:nvSpPr>
        <p:spPr bwMode="auto">
          <a:xfrm>
            <a:off x="251520" y="4351065"/>
            <a:ext cx="2993138" cy="400110"/>
          </a:xfrm>
          <a:prstGeom prst="rect">
            <a:avLst/>
          </a:prstGeom>
          <a:noFill/>
          <a:ln w="9525">
            <a:noFill/>
            <a:miter lim="800000"/>
            <a:headEnd/>
            <a:tailEnd/>
          </a:ln>
        </p:spPr>
        <p:txBody>
          <a:bodyPr wrap="square">
            <a:spAutoFit/>
          </a:bodyPr>
          <a:lstStyle/>
          <a:p>
            <a:pPr algn="ctr">
              <a:spcBef>
                <a:spcPct val="50000"/>
              </a:spcBef>
            </a:pPr>
            <a:r>
              <a:rPr lang="zh-CN" altLang="en-US" sz="2000" b="1" dirty="0" smtClean="0">
                <a:solidFill>
                  <a:schemeClr val="tx2"/>
                </a:solidFill>
                <a:ea typeface="宋体" charset="-122"/>
              </a:rPr>
              <a:t>可生产性、经济性</a:t>
            </a:r>
            <a:endParaRPr lang="en-US" altLang="zh-CN" sz="2000" b="1" dirty="0">
              <a:solidFill>
                <a:schemeClr val="tx2"/>
              </a:solidFill>
              <a:ea typeface="宋体" charset="-122"/>
            </a:endParaRPr>
          </a:p>
        </p:txBody>
      </p:sp>
      <p:sp>
        <p:nvSpPr>
          <p:cNvPr id="32" name="Oval 55"/>
          <p:cNvSpPr>
            <a:spLocks noChangeArrowheads="1"/>
          </p:cNvSpPr>
          <p:nvPr/>
        </p:nvSpPr>
        <p:spPr bwMode="auto">
          <a:xfrm>
            <a:off x="3101975" y="2209800"/>
            <a:ext cx="3300413" cy="3298825"/>
          </a:xfrm>
          <a:prstGeom prst="ellipse">
            <a:avLst/>
          </a:prstGeom>
          <a:noFill/>
          <a:ln w="57150">
            <a:solidFill>
              <a:srgbClr val="B2B2B2"/>
            </a:solidFill>
            <a:round/>
            <a:headEnd/>
            <a:tailEnd/>
          </a:ln>
          <a:effectLst/>
        </p:spPr>
        <p:txBody>
          <a:bodyPr wrap="none" anchor="ctr"/>
          <a:lstStyle/>
          <a:p>
            <a:endParaRPr lang="zh-CN" altLang="en-US" sz="2000"/>
          </a:p>
        </p:txBody>
      </p:sp>
      <p:grpSp>
        <p:nvGrpSpPr>
          <p:cNvPr id="33" name="Group 56"/>
          <p:cNvGrpSpPr>
            <a:grpSpLocks/>
          </p:cNvGrpSpPr>
          <p:nvPr/>
        </p:nvGrpSpPr>
        <p:grpSpPr bwMode="auto">
          <a:xfrm>
            <a:off x="3851919" y="3140968"/>
            <a:ext cx="1859473" cy="1535227"/>
            <a:chOff x="768" y="828"/>
            <a:chExt cx="1584" cy="1277"/>
          </a:xfrm>
        </p:grpSpPr>
        <p:sp>
          <p:nvSpPr>
            <p:cNvPr id="34" name="Oval 57"/>
            <p:cNvSpPr>
              <a:spLocks noChangeArrowheads="1"/>
            </p:cNvSpPr>
            <p:nvPr/>
          </p:nvSpPr>
          <p:spPr bwMode="gray">
            <a:xfrm>
              <a:off x="768" y="1217"/>
              <a:ext cx="229" cy="496"/>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endParaRPr lang="zh-CN" altLang="en-US" sz="2000"/>
            </a:p>
          </p:txBody>
        </p:sp>
        <p:sp>
          <p:nvSpPr>
            <p:cNvPr id="35" name="Oval 58"/>
            <p:cNvSpPr>
              <a:spLocks noChangeArrowheads="1"/>
            </p:cNvSpPr>
            <p:nvPr/>
          </p:nvSpPr>
          <p:spPr bwMode="gray">
            <a:xfrm>
              <a:off x="879" y="1216"/>
              <a:ext cx="1461" cy="496"/>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endParaRPr lang="zh-CN" altLang="en-US" sz="2000"/>
            </a:p>
          </p:txBody>
        </p:sp>
        <p:sp>
          <p:nvSpPr>
            <p:cNvPr id="36" name="Oval 59"/>
            <p:cNvSpPr>
              <a:spLocks noChangeArrowheads="1"/>
            </p:cNvSpPr>
            <p:nvPr/>
          </p:nvSpPr>
          <p:spPr bwMode="gray">
            <a:xfrm>
              <a:off x="891" y="1204"/>
              <a:ext cx="1461" cy="496"/>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endParaRPr lang="zh-CN" altLang="en-US" sz="2000"/>
            </a:p>
          </p:txBody>
        </p:sp>
        <p:sp>
          <p:nvSpPr>
            <p:cNvPr id="37" name="Oval 60"/>
            <p:cNvSpPr>
              <a:spLocks noChangeArrowheads="1"/>
            </p:cNvSpPr>
            <p:nvPr/>
          </p:nvSpPr>
          <p:spPr bwMode="gray">
            <a:xfrm>
              <a:off x="951" y="1217"/>
              <a:ext cx="1317" cy="496"/>
            </a:xfrm>
            <a:prstGeom prst="ellipse">
              <a:avLst/>
            </a:prstGeom>
            <a:solidFill>
              <a:srgbClr val="000000"/>
            </a:solidFill>
            <a:ln w="38100" algn="ctr">
              <a:noFill/>
              <a:round/>
              <a:headEnd/>
              <a:tailEnd/>
            </a:ln>
            <a:effectLst/>
          </p:spPr>
          <p:txBody>
            <a:bodyPr anchor="ctr">
              <a:spAutoFit/>
            </a:bodyPr>
            <a:lstStyle/>
            <a:p>
              <a:endParaRPr lang="zh-CN" altLang="en-US" sz="2000"/>
            </a:p>
          </p:txBody>
        </p:sp>
        <p:sp>
          <p:nvSpPr>
            <p:cNvPr id="38" name="Oval 61"/>
            <p:cNvSpPr>
              <a:spLocks noChangeArrowheads="1"/>
            </p:cNvSpPr>
            <p:nvPr/>
          </p:nvSpPr>
          <p:spPr bwMode="gray">
            <a:xfrm>
              <a:off x="972" y="828"/>
              <a:ext cx="1276" cy="1277"/>
            </a:xfrm>
            <a:prstGeom prst="ellipse">
              <a:avLst/>
            </a:prstGeom>
            <a:gradFill rotWithShape="1">
              <a:gsLst>
                <a:gs pos="0">
                  <a:srgbClr val="D6E1E2">
                    <a:gamma/>
                    <a:shade val="46275"/>
                    <a:invGamma/>
                  </a:srgbClr>
                </a:gs>
                <a:gs pos="100000">
                  <a:srgbClr val="D6E1E2"/>
                </a:gs>
              </a:gsLst>
              <a:lin ang="5400000" scaled="1"/>
            </a:gradFill>
            <a:ln w="9525" algn="ctr">
              <a:noFill/>
              <a:round/>
              <a:headEnd/>
              <a:tailEnd/>
            </a:ln>
            <a:effectLst/>
          </p:spPr>
          <p:txBody>
            <a:bodyPr vert="eaVert" wrap="none" anchor="ctr"/>
            <a:lstStyle/>
            <a:p>
              <a:endParaRPr lang="zh-CN" altLang="en-US" sz="2000"/>
            </a:p>
          </p:txBody>
        </p:sp>
        <p:sp>
          <p:nvSpPr>
            <p:cNvPr id="39" name="Oval 62"/>
            <p:cNvSpPr>
              <a:spLocks noChangeArrowheads="1"/>
            </p:cNvSpPr>
            <p:nvPr/>
          </p:nvSpPr>
          <p:spPr bwMode="gray">
            <a:xfrm>
              <a:off x="988" y="835"/>
              <a:ext cx="1246" cy="1246"/>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headEnd/>
              <a:tailEnd/>
            </a:ln>
            <a:effectLst/>
          </p:spPr>
          <p:txBody>
            <a:bodyPr vert="eaVert" wrap="none" anchor="ctr"/>
            <a:lstStyle/>
            <a:p>
              <a:endParaRPr lang="zh-CN" altLang="en-US" sz="2000"/>
            </a:p>
          </p:txBody>
        </p:sp>
        <p:sp>
          <p:nvSpPr>
            <p:cNvPr id="40" name="Oval 63"/>
            <p:cNvSpPr>
              <a:spLocks noChangeArrowheads="1"/>
            </p:cNvSpPr>
            <p:nvPr/>
          </p:nvSpPr>
          <p:spPr bwMode="gray">
            <a:xfrm>
              <a:off x="1002" y="847"/>
              <a:ext cx="1184" cy="1164"/>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headEnd/>
              <a:tailEnd/>
            </a:ln>
            <a:effectLst/>
          </p:spPr>
          <p:txBody>
            <a:bodyPr vert="eaVert" wrap="none" anchor="ctr"/>
            <a:lstStyle/>
            <a:p>
              <a:endParaRPr lang="zh-CN" altLang="en-US" sz="2000"/>
            </a:p>
          </p:txBody>
        </p:sp>
        <p:sp>
          <p:nvSpPr>
            <p:cNvPr id="41" name="Oval 64"/>
            <p:cNvSpPr>
              <a:spLocks noChangeArrowheads="1"/>
            </p:cNvSpPr>
            <p:nvPr/>
          </p:nvSpPr>
          <p:spPr bwMode="gray">
            <a:xfrm>
              <a:off x="1071" y="880"/>
              <a:ext cx="1053" cy="945"/>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headEnd/>
              <a:tailEnd/>
            </a:ln>
            <a:effectLst/>
          </p:spPr>
          <p:txBody>
            <a:bodyPr vert="eaVert" wrap="none" anchor="ctr"/>
            <a:lstStyle/>
            <a:p>
              <a:endParaRPr lang="zh-CN" altLang="en-US" sz="2000"/>
            </a:p>
          </p:txBody>
        </p:sp>
      </p:grpSp>
      <p:sp>
        <p:nvSpPr>
          <p:cNvPr id="42" name="Text Box 98"/>
          <p:cNvSpPr txBox="1">
            <a:spLocks noChangeArrowheads="1"/>
          </p:cNvSpPr>
          <p:nvPr/>
        </p:nvSpPr>
        <p:spPr bwMode="gray">
          <a:xfrm>
            <a:off x="4016375" y="3733800"/>
            <a:ext cx="1476375" cy="523220"/>
          </a:xfrm>
          <a:prstGeom prst="rect">
            <a:avLst/>
          </a:prstGeom>
          <a:noFill/>
          <a:ln w="9525">
            <a:noFill/>
            <a:miter lim="800000"/>
            <a:headEnd/>
            <a:tailEnd/>
          </a:ln>
        </p:spPr>
        <p:txBody>
          <a:bodyPr>
            <a:spAutoFit/>
          </a:bodyPr>
          <a:lstStyle/>
          <a:p>
            <a:pPr algn="ctr"/>
            <a:r>
              <a:rPr lang="zh-CN" altLang="en-US" sz="2800" b="1" dirty="0">
                <a:solidFill>
                  <a:srgbClr val="000000"/>
                </a:solidFill>
                <a:ea typeface="宋体" charset="-122"/>
              </a:rPr>
              <a:t>信息</a:t>
            </a:r>
            <a:endParaRPr lang="en-US" altLang="zh-CN" sz="3200" b="1" dirty="0">
              <a:solidFill>
                <a:srgbClr val="000000"/>
              </a:solidFill>
              <a:ea typeface="宋体" charset="-122"/>
            </a:endParaRPr>
          </a:p>
        </p:txBody>
      </p:sp>
      <p:sp>
        <p:nvSpPr>
          <p:cNvPr id="43" name="标题 1"/>
          <p:cNvSpPr txBox="1">
            <a:spLocks/>
          </p:cNvSpPr>
          <p:nvPr/>
        </p:nvSpPr>
        <p:spPr>
          <a:xfrm>
            <a:off x="304800" y="152400"/>
            <a:ext cx="8458200" cy="563563"/>
          </a:xfrm>
          <a:prstGeom prst="rect">
            <a:avLst/>
          </a:prstGeom>
        </p:spPr>
        <p:txBody>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lang="zh-CN" altLang="en-US" kern="0" smtClean="0"/>
              <a:t>信息的特征</a:t>
            </a:r>
            <a:endParaRPr lang="en-US" kern="0" dirty="0"/>
          </a:p>
        </p:txBody>
      </p:sp>
      <p:grpSp>
        <p:nvGrpSpPr>
          <p:cNvPr id="44" name="Group 14"/>
          <p:cNvGrpSpPr>
            <a:grpSpLocks/>
          </p:cNvGrpSpPr>
          <p:nvPr/>
        </p:nvGrpSpPr>
        <p:grpSpPr bwMode="auto">
          <a:xfrm>
            <a:off x="251520" y="2132856"/>
            <a:ext cx="3312368" cy="536575"/>
            <a:chOff x="3964" y="2071"/>
            <a:chExt cx="1484" cy="330"/>
          </a:xfrm>
        </p:grpSpPr>
        <p:sp>
          <p:nvSpPr>
            <p:cNvPr id="45" name="AutoShape 15"/>
            <p:cNvSpPr>
              <a:spLocks noChangeArrowheads="1"/>
            </p:cNvSpPr>
            <p:nvPr/>
          </p:nvSpPr>
          <p:spPr bwMode="ltGray">
            <a:xfrm>
              <a:off x="3964" y="2071"/>
              <a:ext cx="1484" cy="330"/>
            </a:xfrm>
            <a:prstGeom prst="roundRect">
              <a:avLst>
                <a:gd name="adj" fmla="val 16667"/>
              </a:avLst>
            </a:prstGeom>
            <a:solidFill>
              <a:schemeClr val="hlink"/>
            </a:solidFill>
            <a:ln w="12700" algn="ctr">
              <a:noFill/>
              <a:round/>
              <a:headEnd/>
              <a:tailEnd/>
            </a:ln>
          </p:spPr>
          <p:txBody>
            <a:bodyPr wrap="none" anchor="ctr"/>
            <a:lstStyle/>
            <a:p>
              <a:endParaRPr lang="zh-CN" altLang="zh-CN" sz="2000">
                <a:latin typeface="Calibri" pitchFamily="34" charset="0"/>
              </a:endParaRPr>
            </a:p>
          </p:txBody>
        </p:sp>
        <p:sp>
          <p:nvSpPr>
            <p:cNvPr id="46" name="AutoShape 16"/>
            <p:cNvSpPr>
              <a:spLocks noChangeArrowheads="1"/>
            </p:cNvSpPr>
            <p:nvPr/>
          </p:nvSpPr>
          <p:spPr bwMode="ltGray">
            <a:xfrm>
              <a:off x="3987" y="2091"/>
              <a:ext cx="1432" cy="134"/>
            </a:xfrm>
            <a:prstGeom prst="roundRect">
              <a:avLst>
                <a:gd name="adj" fmla="val 28356"/>
              </a:avLst>
            </a:prstGeom>
            <a:gradFill rotWithShape="1">
              <a:gsLst>
                <a:gs pos="0">
                  <a:srgbClr val="FFFFFF">
                    <a:alpha val="70000"/>
                  </a:srgbClr>
                </a:gs>
                <a:gs pos="100000">
                  <a:schemeClr val="hlink">
                    <a:alpha val="70000"/>
                  </a:schemeClr>
                </a:gs>
              </a:gsLst>
              <a:lin ang="5400000" scaled="1"/>
            </a:gradFill>
            <a:ln w="9525" algn="ctr">
              <a:noFill/>
              <a:round/>
              <a:headEnd/>
              <a:tailEnd/>
            </a:ln>
          </p:spPr>
          <p:txBody>
            <a:bodyPr wrap="none" anchor="ctr"/>
            <a:lstStyle/>
            <a:p>
              <a:endParaRPr lang="zh-CN" altLang="zh-CN" sz="2000">
                <a:latin typeface="Calibri" pitchFamily="34" charset="0"/>
              </a:endParaRPr>
            </a:p>
          </p:txBody>
        </p:sp>
      </p:grpSp>
      <p:sp>
        <p:nvSpPr>
          <p:cNvPr id="47" name="Text Box 42"/>
          <p:cNvSpPr txBox="1">
            <a:spLocks noChangeArrowheads="1"/>
          </p:cNvSpPr>
          <p:nvPr/>
        </p:nvSpPr>
        <p:spPr bwMode="auto">
          <a:xfrm>
            <a:off x="376808" y="2223344"/>
            <a:ext cx="3044500" cy="400110"/>
          </a:xfrm>
          <a:prstGeom prst="rect">
            <a:avLst/>
          </a:prstGeom>
          <a:noFill/>
          <a:ln w="9525">
            <a:noFill/>
            <a:miter lim="800000"/>
            <a:headEnd/>
            <a:tailEnd/>
          </a:ln>
        </p:spPr>
        <p:txBody>
          <a:bodyPr wrap="square">
            <a:spAutoFit/>
          </a:bodyPr>
          <a:lstStyle/>
          <a:p>
            <a:pPr algn="ctr">
              <a:spcBef>
                <a:spcPct val="50000"/>
              </a:spcBef>
            </a:pPr>
            <a:r>
              <a:rPr lang="zh-CN" altLang="en-US" sz="2000" b="1" dirty="0" smtClean="0">
                <a:solidFill>
                  <a:schemeClr val="tx2"/>
                </a:solidFill>
                <a:ea typeface="宋体" charset="-122"/>
              </a:rPr>
              <a:t>普遍性</a:t>
            </a:r>
            <a:r>
              <a:rPr lang="zh-CN" altLang="en-US" sz="2000" b="1" dirty="0">
                <a:solidFill>
                  <a:schemeClr val="tx2"/>
                </a:solidFill>
                <a:ea typeface="宋体" charset="-122"/>
              </a:rPr>
              <a:t>、</a:t>
            </a:r>
            <a:r>
              <a:rPr lang="zh-CN" altLang="en-US" sz="2000" b="1" dirty="0" smtClean="0">
                <a:solidFill>
                  <a:schemeClr val="tx2"/>
                </a:solidFill>
                <a:ea typeface="宋体" charset="-122"/>
              </a:rPr>
              <a:t>客观性</a:t>
            </a:r>
            <a:r>
              <a:rPr lang="zh-CN" altLang="en-US" sz="2000" b="1" dirty="0">
                <a:solidFill>
                  <a:schemeClr val="tx2"/>
                </a:solidFill>
                <a:ea typeface="宋体" charset="-122"/>
              </a:rPr>
              <a:t>、</a:t>
            </a:r>
            <a:r>
              <a:rPr lang="zh-CN" altLang="en-US" sz="2000" b="1" dirty="0" smtClean="0">
                <a:solidFill>
                  <a:schemeClr val="tx2"/>
                </a:solidFill>
                <a:ea typeface="宋体" charset="-122"/>
              </a:rPr>
              <a:t>主观性</a:t>
            </a:r>
            <a:endParaRPr lang="en-US" altLang="zh-CN" sz="2000" b="1" dirty="0">
              <a:solidFill>
                <a:schemeClr val="tx2"/>
              </a:solidFill>
              <a:ea typeface="宋体" charset="-122"/>
            </a:endParaRPr>
          </a:p>
        </p:txBody>
      </p:sp>
      <p:grpSp>
        <p:nvGrpSpPr>
          <p:cNvPr id="48" name="Group 14"/>
          <p:cNvGrpSpPr>
            <a:grpSpLocks/>
          </p:cNvGrpSpPr>
          <p:nvPr/>
        </p:nvGrpSpPr>
        <p:grpSpPr bwMode="auto">
          <a:xfrm>
            <a:off x="5834935" y="1916832"/>
            <a:ext cx="3273569" cy="536575"/>
            <a:chOff x="3964" y="2071"/>
            <a:chExt cx="1484" cy="330"/>
          </a:xfrm>
        </p:grpSpPr>
        <p:sp>
          <p:nvSpPr>
            <p:cNvPr id="49" name="AutoShape 15"/>
            <p:cNvSpPr>
              <a:spLocks noChangeArrowheads="1"/>
            </p:cNvSpPr>
            <p:nvPr/>
          </p:nvSpPr>
          <p:spPr bwMode="ltGray">
            <a:xfrm>
              <a:off x="3964" y="2071"/>
              <a:ext cx="1484" cy="330"/>
            </a:xfrm>
            <a:prstGeom prst="roundRect">
              <a:avLst>
                <a:gd name="adj" fmla="val 16667"/>
              </a:avLst>
            </a:prstGeom>
            <a:solidFill>
              <a:schemeClr val="hlink"/>
            </a:solidFill>
            <a:ln w="12700" algn="ctr">
              <a:noFill/>
              <a:round/>
              <a:headEnd/>
              <a:tailEnd/>
            </a:ln>
          </p:spPr>
          <p:txBody>
            <a:bodyPr wrap="none" anchor="ctr"/>
            <a:lstStyle/>
            <a:p>
              <a:endParaRPr lang="zh-CN" altLang="zh-CN" sz="2000">
                <a:latin typeface="Calibri" pitchFamily="34" charset="0"/>
              </a:endParaRPr>
            </a:p>
          </p:txBody>
        </p:sp>
        <p:sp>
          <p:nvSpPr>
            <p:cNvPr id="50" name="AutoShape 16"/>
            <p:cNvSpPr>
              <a:spLocks noChangeArrowheads="1"/>
            </p:cNvSpPr>
            <p:nvPr/>
          </p:nvSpPr>
          <p:spPr bwMode="ltGray">
            <a:xfrm>
              <a:off x="3987" y="2091"/>
              <a:ext cx="1432" cy="134"/>
            </a:xfrm>
            <a:prstGeom prst="roundRect">
              <a:avLst>
                <a:gd name="adj" fmla="val 28356"/>
              </a:avLst>
            </a:prstGeom>
            <a:gradFill rotWithShape="1">
              <a:gsLst>
                <a:gs pos="0">
                  <a:srgbClr val="FFFFFF">
                    <a:alpha val="70000"/>
                  </a:srgbClr>
                </a:gs>
                <a:gs pos="100000">
                  <a:schemeClr val="hlink">
                    <a:alpha val="70000"/>
                  </a:schemeClr>
                </a:gs>
              </a:gsLst>
              <a:lin ang="5400000" scaled="1"/>
            </a:gradFill>
            <a:ln w="9525" algn="ctr">
              <a:noFill/>
              <a:round/>
              <a:headEnd/>
              <a:tailEnd/>
            </a:ln>
          </p:spPr>
          <p:txBody>
            <a:bodyPr wrap="none" anchor="ctr"/>
            <a:lstStyle/>
            <a:p>
              <a:endParaRPr lang="zh-CN" altLang="zh-CN" sz="2000">
                <a:latin typeface="Calibri" pitchFamily="34" charset="0"/>
              </a:endParaRPr>
            </a:p>
          </p:txBody>
        </p:sp>
      </p:grpSp>
      <p:sp>
        <p:nvSpPr>
          <p:cNvPr id="51" name="Text Box 42"/>
          <p:cNvSpPr txBox="1">
            <a:spLocks noChangeArrowheads="1"/>
          </p:cNvSpPr>
          <p:nvPr/>
        </p:nvSpPr>
        <p:spPr bwMode="auto">
          <a:xfrm>
            <a:off x="5760640" y="2007320"/>
            <a:ext cx="3247708" cy="400110"/>
          </a:xfrm>
          <a:prstGeom prst="rect">
            <a:avLst/>
          </a:prstGeom>
          <a:noFill/>
          <a:ln w="9525">
            <a:noFill/>
            <a:miter lim="800000"/>
            <a:headEnd/>
            <a:tailEnd/>
          </a:ln>
        </p:spPr>
        <p:txBody>
          <a:bodyPr wrap="square">
            <a:spAutoFit/>
          </a:bodyPr>
          <a:lstStyle/>
          <a:p>
            <a:pPr algn="ctr">
              <a:spcBef>
                <a:spcPct val="50000"/>
              </a:spcBef>
            </a:pPr>
            <a:r>
              <a:rPr lang="zh-CN" altLang="en-US" sz="2000" b="1" dirty="0" smtClean="0">
                <a:solidFill>
                  <a:schemeClr val="tx2"/>
                </a:solidFill>
                <a:ea typeface="宋体" charset="-122"/>
              </a:rPr>
              <a:t>整体性、层次性</a:t>
            </a:r>
            <a:r>
              <a:rPr lang="zh-CN" altLang="en-US" sz="2000" b="1" dirty="0">
                <a:solidFill>
                  <a:schemeClr val="tx2"/>
                </a:solidFill>
                <a:ea typeface="宋体" charset="-122"/>
              </a:rPr>
              <a:t>、</a:t>
            </a:r>
            <a:r>
              <a:rPr lang="zh-CN" altLang="en-US" sz="2000" b="1" dirty="0" smtClean="0">
                <a:solidFill>
                  <a:schemeClr val="tx2"/>
                </a:solidFill>
                <a:ea typeface="宋体" charset="-122"/>
              </a:rPr>
              <a:t>不完全性</a:t>
            </a:r>
            <a:endParaRPr lang="en-US" altLang="zh-CN" sz="2000" b="1" dirty="0">
              <a:solidFill>
                <a:schemeClr val="tx2"/>
              </a:solidFill>
              <a:ea typeface="宋体" charset="-122"/>
            </a:endParaRPr>
          </a:p>
        </p:txBody>
      </p:sp>
      <p:grpSp>
        <p:nvGrpSpPr>
          <p:cNvPr id="52" name="Group 14"/>
          <p:cNvGrpSpPr>
            <a:grpSpLocks/>
          </p:cNvGrpSpPr>
          <p:nvPr/>
        </p:nvGrpSpPr>
        <p:grpSpPr bwMode="auto">
          <a:xfrm>
            <a:off x="6446496" y="4324613"/>
            <a:ext cx="2666052" cy="616555"/>
            <a:chOff x="3964" y="2071"/>
            <a:chExt cx="1484" cy="330"/>
          </a:xfrm>
        </p:grpSpPr>
        <p:sp>
          <p:nvSpPr>
            <p:cNvPr id="53" name="AutoShape 15"/>
            <p:cNvSpPr>
              <a:spLocks noChangeArrowheads="1"/>
            </p:cNvSpPr>
            <p:nvPr/>
          </p:nvSpPr>
          <p:spPr bwMode="ltGray">
            <a:xfrm>
              <a:off x="3964" y="2071"/>
              <a:ext cx="1484" cy="330"/>
            </a:xfrm>
            <a:prstGeom prst="roundRect">
              <a:avLst>
                <a:gd name="adj" fmla="val 16667"/>
              </a:avLst>
            </a:prstGeom>
            <a:solidFill>
              <a:schemeClr val="hlink"/>
            </a:solidFill>
            <a:ln w="12700" algn="ctr">
              <a:noFill/>
              <a:round/>
              <a:headEnd/>
              <a:tailEnd/>
            </a:ln>
          </p:spPr>
          <p:txBody>
            <a:bodyPr wrap="none" anchor="ctr"/>
            <a:lstStyle/>
            <a:p>
              <a:endParaRPr lang="zh-CN" altLang="zh-CN" sz="2000">
                <a:latin typeface="Calibri" pitchFamily="34" charset="0"/>
              </a:endParaRPr>
            </a:p>
          </p:txBody>
        </p:sp>
        <p:sp>
          <p:nvSpPr>
            <p:cNvPr id="54" name="AutoShape 16"/>
            <p:cNvSpPr>
              <a:spLocks noChangeArrowheads="1"/>
            </p:cNvSpPr>
            <p:nvPr/>
          </p:nvSpPr>
          <p:spPr bwMode="ltGray">
            <a:xfrm>
              <a:off x="3987" y="2091"/>
              <a:ext cx="1432" cy="134"/>
            </a:xfrm>
            <a:prstGeom prst="roundRect">
              <a:avLst>
                <a:gd name="adj" fmla="val 28356"/>
              </a:avLst>
            </a:prstGeom>
            <a:gradFill rotWithShape="1">
              <a:gsLst>
                <a:gs pos="0">
                  <a:srgbClr val="FFFFFF">
                    <a:alpha val="70000"/>
                  </a:srgbClr>
                </a:gs>
                <a:gs pos="100000">
                  <a:schemeClr val="hlink">
                    <a:alpha val="70000"/>
                  </a:schemeClr>
                </a:gs>
              </a:gsLst>
              <a:lin ang="5400000" scaled="1"/>
            </a:gradFill>
            <a:ln w="9525" algn="ctr">
              <a:noFill/>
              <a:round/>
              <a:headEnd/>
              <a:tailEnd/>
            </a:ln>
          </p:spPr>
          <p:txBody>
            <a:bodyPr wrap="none" anchor="ctr"/>
            <a:lstStyle/>
            <a:p>
              <a:endParaRPr lang="zh-CN" altLang="zh-CN" sz="2000">
                <a:latin typeface="Calibri" pitchFamily="34" charset="0"/>
              </a:endParaRPr>
            </a:p>
          </p:txBody>
        </p:sp>
      </p:grpSp>
      <p:sp>
        <p:nvSpPr>
          <p:cNvPr id="55" name="Text Box 42"/>
          <p:cNvSpPr txBox="1">
            <a:spLocks noChangeArrowheads="1"/>
          </p:cNvSpPr>
          <p:nvPr/>
        </p:nvSpPr>
        <p:spPr bwMode="auto">
          <a:xfrm>
            <a:off x="6372200" y="4383583"/>
            <a:ext cx="2895016" cy="400110"/>
          </a:xfrm>
          <a:prstGeom prst="rect">
            <a:avLst/>
          </a:prstGeom>
          <a:noFill/>
          <a:ln w="9525">
            <a:noFill/>
            <a:miter lim="800000"/>
            <a:headEnd/>
            <a:tailEnd/>
          </a:ln>
        </p:spPr>
        <p:txBody>
          <a:bodyPr wrap="square">
            <a:spAutoFit/>
          </a:bodyPr>
          <a:lstStyle/>
          <a:p>
            <a:pPr algn="ctr">
              <a:spcBef>
                <a:spcPct val="50000"/>
              </a:spcBef>
            </a:pPr>
            <a:r>
              <a:rPr lang="zh-CN" altLang="en-US" sz="2000" b="1" dirty="0" smtClean="0">
                <a:solidFill>
                  <a:schemeClr val="tx2"/>
                </a:solidFill>
                <a:ea typeface="宋体" charset="-122"/>
              </a:rPr>
              <a:t>时态性、时效性</a:t>
            </a:r>
            <a:endParaRPr lang="en-US" altLang="zh-CN" sz="2000" b="1" dirty="0">
              <a:solidFill>
                <a:schemeClr val="tx2"/>
              </a:solidFill>
              <a:ea typeface="宋体" charset="-122"/>
            </a:endParaRPr>
          </a:p>
        </p:txBody>
      </p:sp>
      <p:grpSp>
        <p:nvGrpSpPr>
          <p:cNvPr id="56" name="Group 14"/>
          <p:cNvGrpSpPr>
            <a:grpSpLocks/>
          </p:cNvGrpSpPr>
          <p:nvPr/>
        </p:nvGrpSpPr>
        <p:grpSpPr bwMode="auto">
          <a:xfrm>
            <a:off x="3062120" y="5772745"/>
            <a:ext cx="3814136" cy="536575"/>
            <a:chOff x="3964" y="2071"/>
            <a:chExt cx="1484" cy="330"/>
          </a:xfrm>
        </p:grpSpPr>
        <p:sp>
          <p:nvSpPr>
            <p:cNvPr id="57" name="AutoShape 15"/>
            <p:cNvSpPr>
              <a:spLocks noChangeArrowheads="1"/>
            </p:cNvSpPr>
            <p:nvPr/>
          </p:nvSpPr>
          <p:spPr bwMode="ltGray">
            <a:xfrm>
              <a:off x="3964" y="2071"/>
              <a:ext cx="1484" cy="330"/>
            </a:xfrm>
            <a:prstGeom prst="roundRect">
              <a:avLst>
                <a:gd name="adj" fmla="val 16667"/>
              </a:avLst>
            </a:prstGeom>
            <a:solidFill>
              <a:schemeClr val="hlink"/>
            </a:solidFill>
            <a:ln w="12700" algn="ctr">
              <a:noFill/>
              <a:round/>
              <a:headEnd/>
              <a:tailEnd/>
            </a:ln>
          </p:spPr>
          <p:txBody>
            <a:bodyPr wrap="none" anchor="ctr"/>
            <a:lstStyle/>
            <a:p>
              <a:endParaRPr lang="zh-CN" altLang="zh-CN" sz="2000">
                <a:latin typeface="Calibri" pitchFamily="34" charset="0"/>
              </a:endParaRPr>
            </a:p>
          </p:txBody>
        </p:sp>
        <p:sp>
          <p:nvSpPr>
            <p:cNvPr id="58" name="AutoShape 16"/>
            <p:cNvSpPr>
              <a:spLocks noChangeArrowheads="1"/>
            </p:cNvSpPr>
            <p:nvPr/>
          </p:nvSpPr>
          <p:spPr bwMode="ltGray">
            <a:xfrm>
              <a:off x="3987" y="2091"/>
              <a:ext cx="1432" cy="134"/>
            </a:xfrm>
            <a:prstGeom prst="roundRect">
              <a:avLst>
                <a:gd name="adj" fmla="val 28356"/>
              </a:avLst>
            </a:prstGeom>
            <a:gradFill rotWithShape="1">
              <a:gsLst>
                <a:gs pos="0">
                  <a:srgbClr val="FFFFFF">
                    <a:alpha val="70000"/>
                  </a:srgbClr>
                </a:gs>
                <a:gs pos="100000">
                  <a:schemeClr val="hlink">
                    <a:alpha val="70000"/>
                  </a:schemeClr>
                </a:gs>
              </a:gsLst>
              <a:lin ang="5400000" scaled="1"/>
            </a:gradFill>
            <a:ln w="9525" algn="ctr">
              <a:noFill/>
              <a:round/>
              <a:headEnd/>
              <a:tailEnd/>
            </a:ln>
          </p:spPr>
          <p:txBody>
            <a:bodyPr wrap="none" anchor="ctr"/>
            <a:lstStyle/>
            <a:p>
              <a:endParaRPr lang="zh-CN" altLang="zh-CN" sz="2000">
                <a:latin typeface="Calibri" pitchFamily="34" charset="0"/>
              </a:endParaRPr>
            </a:p>
          </p:txBody>
        </p:sp>
      </p:grpSp>
      <p:sp>
        <p:nvSpPr>
          <p:cNvPr id="59" name="Text Box 42"/>
          <p:cNvSpPr txBox="1">
            <a:spLocks noChangeArrowheads="1"/>
          </p:cNvSpPr>
          <p:nvPr/>
        </p:nvSpPr>
        <p:spPr bwMode="auto">
          <a:xfrm>
            <a:off x="2987823" y="5863233"/>
            <a:ext cx="3813897" cy="400110"/>
          </a:xfrm>
          <a:prstGeom prst="rect">
            <a:avLst/>
          </a:prstGeom>
          <a:noFill/>
          <a:ln w="9525">
            <a:noFill/>
            <a:miter lim="800000"/>
            <a:headEnd/>
            <a:tailEnd/>
          </a:ln>
        </p:spPr>
        <p:txBody>
          <a:bodyPr wrap="square">
            <a:spAutoFit/>
          </a:bodyPr>
          <a:lstStyle/>
          <a:p>
            <a:pPr algn="ctr">
              <a:spcBef>
                <a:spcPct val="50000"/>
              </a:spcBef>
            </a:pPr>
            <a:r>
              <a:rPr lang="zh-CN" altLang="en-US" sz="2000" b="1" dirty="0" smtClean="0">
                <a:solidFill>
                  <a:schemeClr val="tx2"/>
                </a:solidFill>
                <a:ea typeface="宋体" charset="-122"/>
              </a:rPr>
              <a:t>依存性、可传递性、可共享性</a:t>
            </a:r>
            <a:endParaRPr lang="en-US" altLang="zh-CN" sz="2000" b="1" dirty="0">
              <a:solidFill>
                <a:schemeClr val="tx2"/>
              </a:solidFill>
              <a:ea typeface="宋体" charset="-122"/>
            </a:endParaRPr>
          </a:p>
        </p:txBody>
      </p:sp>
    </p:spTree>
    <p:extLst>
      <p:ext uri="{BB962C8B-B14F-4D97-AF65-F5344CB8AC3E}">
        <p14:creationId xmlns="" xmlns:p14="http://schemas.microsoft.com/office/powerpoint/2010/main" val="38890689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a:t>信息具有普遍性、客观性、</a:t>
            </a:r>
            <a:r>
              <a:rPr lang="zh-CN" altLang="en-US" dirty="0" smtClean="0"/>
              <a:t>主观性</a:t>
            </a:r>
            <a:endParaRPr lang="en-US" altLang="zh-CN" dirty="0" smtClean="0"/>
          </a:p>
          <a:p>
            <a:pPr marL="0" indent="0">
              <a:buNone/>
            </a:pPr>
            <a:endParaRPr lang="en-US" altLang="zh-CN" dirty="0" smtClean="0"/>
          </a:p>
          <a:p>
            <a:r>
              <a:rPr lang="zh-CN" altLang="en-US" sz="2000" dirty="0"/>
              <a:t>普遍性：信息是事物运动的状态和方式的反映，它所表征的、传送的是关于某一客观系统、某一事物中的某一方面的属性。运动的绝对性表明信息是普遍存在着的。它与物质、能源一起构成了客观世界的三大要素</a:t>
            </a:r>
            <a:r>
              <a:rPr lang="zh-CN" altLang="en-US" sz="2000" dirty="0" smtClean="0"/>
              <a:t>。</a:t>
            </a:r>
            <a:endParaRPr lang="en-US" altLang="zh-CN" sz="2000" dirty="0" smtClean="0"/>
          </a:p>
          <a:p>
            <a:endParaRPr lang="en-US" sz="2000" dirty="0"/>
          </a:p>
          <a:p>
            <a:r>
              <a:rPr lang="zh-CN" altLang="en-US" sz="2000" dirty="0"/>
              <a:t>客观性：信息是客观事物的反映，反映是以客观存在为前提的，即使是主观信息，也有它的客观内容。信息所反映的内容要符合客观实际</a:t>
            </a:r>
            <a:r>
              <a:rPr lang="zh-CN" altLang="en-US" sz="2000" dirty="0" smtClean="0"/>
              <a:t>。</a:t>
            </a:r>
            <a:endParaRPr lang="en-US" altLang="zh-CN" sz="2000" dirty="0" smtClean="0"/>
          </a:p>
          <a:p>
            <a:endParaRPr lang="en-US" sz="2000" dirty="0"/>
          </a:p>
          <a:p>
            <a:r>
              <a:rPr lang="zh-CN" altLang="en-US" sz="2000" dirty="0"/>
              <a:t>主观性：信息是人们认识的来源，又是认识的结果，认识的过程实质上又是信息分析与处理的过程。</a:t>
            </a:r>
            <a:endParaRPr lang="en-US" sz="2000" dirty="0"/>
          </a:p>
          <a:p>
            <a:pPr marL="0" indent="0">
              <a:buNone/>
            </a:pPr>
            <a:endParaRPr lang="en-US" altLang="zh-CN" dirty="0" smtClean="0"/>
          </a:p>
          <a:p>
            <a:endParaRPr lang="en-US"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15</a:t>
            </a:fld>
            <a:endParaRPr lang="en-US" altLang="zh-CN"/>
          </a:p>
        </p:txBody>
      </p:sp>
    </p:spTree>
    <p:extLst>
      <p:ext uri="{BB962C8B-B14F-4D97-AF65-F5344CB8AC3E}">
        <p14:creationId xmlns="" xmlns:p14="http://schemas.microsoft.com/office/powerpoint/2010/main" val="3701481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p:cNvSpPr>
            <a:spLocks noGrp="1"/>
          </p:cNvSpPr>
          <p:nvPr>
            <p:ph idx="4294967295"/>
          </p:nvPr>
        </p:nvSpPr>
        <p:spPr>
          <a:xfrm>
            <a:off x="990600" y="2381250"/>
            <a:ext cx="7391400" cy="3886200"/>
          </a:xfrm>
        </p:spPr>
        <p:txBody>
          <a:bodyPr/>
          <a:lstStyle/>
          <a:p>
            <a:pPr eaLnBrk="1" hangingPunct="1">
              <a:lnSpc>
                <a:spcPct val="125000"/>
              </a:lnSpc>
            </a:pPr>
            <a:r>
              <a:rPr lang="zh-CN" altLang="en-US" sz="2400" b="1" dirty="0" smtClean="0">
                <a:ea typeface="宋体" panose="02010600030101010101" pitchFamily="2" charset="-122"/>
              </a:rPr>
              <a:t>一个人的垃圾是另一个人的财富</a:t>
            </a:r>
            <a:endParaRPr lang="en-US" altLang="en-US" sz="2400" b="1" dirty="0" smtClean="0">
              <a:ea typeface="宋体" panose="02010600030101010101" pitchFamily="2" charset="-122"/>
            </a:endParaRPr>
          </a:p>
        </p:txBody>
      </p:sp>
      <p:sp>
        <p:nvSpPr>
          <p:cNvPr id="11267" name="内容占位符 2"/>
          <p:cNvSpPr>
            <a:spLocks noGrp="1" noChangeArrowheads="1"/>
          </p:cNvSpPr>
          <p:nvPr>
            <p:ph type="title" idx="4294967295"/>
          </p:nvPr>
        </p:nvSpPr>
        <p:spPr>
          <a:xfrm>
            <a:off x="415925" y="1257300"/>
            <a:ext cx="8540750" cy="1143000"/>
          </a:xfrm>
        </p:spPr>
        <p:txBody>
          <a:bodyPr anchor="t"/>
          <a:lstStyle/>
          <a:p>
            <a:pPr marL="342900" indent="-342900" algn="l">
              <a:lnSpc>
                <a:spcPct val="125000"/>
              </a:lnSpc>
              <a:spcBef>
                <a:spcPct val="20000"/>
              </a:spcBef>
              <a:buClr>
                <a:schemeClr val="hlink"/>
              </a:buClr>
              <a:buSzPct val="70000"/>
              <a:buFont typeface="Wingdings" pitchFamily="2" charset="2"/>
              <a:buChar char="v"/>
              <a:defRPr/>
            </a:pPr>
            <a:r>
              <a:rPr lang="zh-CN" altLang="en-US" sz="2800" dirty="0">
                <a:solidFill>
                  <a:schemeClr val="tx1"/>
                </a:solidFill>
                <a:latin typeface="+mn-lt"/>
                <a:ea typeface="+mn-ea"/>
                <a:cs typeface="+mn-cs"/>
              </a:rPr>
              <a:t>信息的价值是主观的</a:t>
            </a:r>
            <a:r>
              <a:rPr lang="en-US" sz="2800" dirty="0">
                <a:solidFill>
                  <a:schemeClr val="tx1"/>
                </a:solidFill>
                <a:latin typeface="+mn-lt"/>
                <a:ea typeface="+mn-ea"/>
                <a:cs typeface="+mn-cs"/>
              </a:rPr>
              <a:t> </a:t>
            </a:r>
          </a:p>
        </p:txBody>
      </p:sp>
      <p:sp>
        <p:nvSpPr>
          <p:cNvPr id="11268" name="Text Box 10"/>
          <p:cNvSpPr txBox="1">
            <a:spLocks noChangeArrowheads="1"/>
          </p:cNvSpPr>
          <p:nvPr/>
        </p:nvSpPr>
        <p:spPr bwMode="auto">
          <a:xfrm>
            <a:off x="424359" y="3443263"/>
            <a:ext cx="77724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itchFamily="34" charset="0"/>
                <a:ea typeface="黑体" panose="02010609060101010101" pitchFamily="49" charset="-122"/>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itchFamily="34" charset="0"/>
                <a:ea typeface="黑体" panose="02010609060101010101" pitchFamily="49" charset="-122"/>
              </a:defRPr>
            </a:lvl9pPr>
          </a:lstStyle>
          <a:p>
            <a:pPr eaLnBrk="1" hangingPunct="1">
              <a:spcBef>
                <a:spcPct val="0"/>
              </a:spcBef>
              <a:buClrTx/>
              <a:buSzTx/>
              <a:buFontTx/>
              <a:buNone/>
            </a:pPr>
            <a:r>
              <a:rPr lang="zh-CN" altLang="en-US" sz="2400" b="1" dirty="0">
                <a:solidFill>
                  <a:srgbClr val="FF0000"/>
                </a:solidFill>
                <a:latin typeface="Times New Roman" panose="02020603050405020304" pitchFamily="18" charset="0"/>
                <a:ea typeface="楷体_GB2312" pitchFamily="49" charset="-122"/>
              </a:rPr>
              <a:t>例</a:t>
            </a:r>
            <a:r>
              <a:rPr lang="zh-CN" altLang="en-US" sz="2400" b="1" dirty="0" smtClean="0">
                <a:solidFill>
                  <a:srgbClr val="FF0000"/>
                </a:solidFill>
                <a:latin typeface="Times New Roman" panose="02020603050405020304" pitchFamily="18" charset="0"/>
                <a:ea typeface="楷体_GB2312" pitchFamily="49" charset="-122"/>
              </a:rPr>
              <a:t>：</a:t>
            </a:r>
            <a:r>
              <a:rPr lang="zh-CN" altLang="en-US" sz="2400" b="1" dirty="0" smtClean="0">
                <a:latin typeface="Times New Roman" panose="02020603050405020304" pitchFamily="18" charset="0"/>
                <a:ea typeface="楷体_GB2312" pitchFamily="49" charset="-122"/>
              </a:rPr>
              <a:t>广播</a:t>
            </a:r>
            <a:r>
              <a:rPr lang="zh-CN" altLang="en-US" sz="2400" b="1" dirty="0">
                <a:solidFill>
                  <a:srgbClr val="FF0000"/>
                </a:solidFill>
                <a:latin typeface="Times New Roman" panose="02020603050405020304" pitchFamily="18" charset="0"/>
                <a:ea typeface="楷体_GB2312" pitchFamily="49" charset="-122"/>
              </a:rPr>
              <a:t>“到往北京方向的</a:t>
            </a:r>
            <a:r>
              <a:rPr lang="en-US" altLang="zh-CN" sz="2400" b="1" dirty="0">
                <a:solidFill>
                  <a:srgbClr val="FF0000"/>
                </a:solidFill>
                <a:latin typeface="Times New Roman" panose="02020603050405020304" pitchFamily="18" charset="0"/>
                <a:ea typeface="楷体_GB2312" pitchFamily="49" charset="-122"/>
              </a:rPr>
              <a:t>T31</a:t>
            </a:r>
            <a:r>
              <a:rPr lang="zh-CN" altLang="en-US" sz="2400" b="1" dirty="0">
                <a:solidFill>
                  <a:srgbClr val="FF0000"/>
                </a:solidFill>
                <a:latin typeface="Times New Roman" panose="02020603050405020304" pitchFamily="18" charset="0"/>
                <a:ea typeface="楷体_GB2312" pitchFamily="49" charset="-122"/>
              </a:rPr>
              <a:t>次列车还有</a:t>
            </a:r>
            <a:r>
              <a:rPr lang="en-US" altLang="zh-CN" sz="2400" b="1" dirty="0">
                <a:solidFill>
                  <a:srgbClr val="FF0000"/>
                </a:solidFill>
                <a:latin typeface="Times New Roman" panose="02020603050405020304" pitchFamily="18" charset="0"/>
                <a:ea typeface="楷体_GB2312" pitchFamily="49" charset="-122"/>
              </a:rPr>
              <a:t>10</a:t>
            </a:r>
            <a:r>
              <a:rPr lang="zh-CN" altLang="en-US" sz="2400" b="1" dirty="0">
                <a:solidFill>
                  <a:srgbClr val="FF0000"/>
                </a:solidFill>
                <a:latin typeface="Times New Roman" panose="02020603050405020304" pitchFamily="18" charset="0"/>
                <a:ea typeface="楷体_GB2312" pitchFamily="49" charset="-122"/>
              </a:rPr>
              <a:t>分钟发车”</a:t>
            </a:r>
          </a:p>
        </p:txBody>
      </p:sp>
      <p:sp>
        <p:nvSpPr>
          <p:cNvPr id="11269" name="Rectangle 11"/>
          <p:cNvSpPr>
            <a:spLocks noChangeArrowheads="1"/>
          </p:cNvSpPr>
          <p:nvPr/>
        </p:nvSpPr>
        <p:spPr bwMode="auto">
          <a:xfrm>
            <a:off x="1400175" y="4343400"/>
            <a:ext cx="2438400" cy="381000"/>
          </a:xfrm>
          <a:prstGeom prst="rect">
            <a:avLst/>
          </a:prstGeom>
          <a:solidFill>
            <a:srgbClr val="66FFFF"/>
          </a:solidFill>
          <a:ln>
            <a:noFill/>
          </a:ln>
          <a:effectLst>
            <a:outerShdw dist="107763" dir="18900000" algn="ctr" rotWithShape="0">
              <a:schemeClr val="bg2"/>
            </a:outerShdw>
          </a:effectLst>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Times New Roman" panose="02020603050405020304" pitchFamily="18" charset="0"/>
                <a:ea typeface="楷体_GB2312" pitchFamily="49" charset="-122"/>
              </a:rPr>
              <a:t>对到北京的乘客</a:t>
            </a:r>
          </a:p>
        </p:txBody>
      </p:sp>
      <p:sp>
        <p:nvSpPr>
          <p:cNvPr id="11270" name="Rectangle 12"/>
          <p:cNvSpPr>
            <a:spLocks noChangeArrowheads="1"/>
          </p:cNvSpPr>
          <p:nvPr/>
        </p:nvSpPr>
        <p:spPr bwMode="auto">
          <a:xfrm>
            <a:off x="1857375" y="5105400"/>
            <a:ext cx="990600" cy="381000"/>
          </a:xfrm>
          <a:prstGeom prst="rect">
            <a:avLst/>
          </a:prstGeom>
          <a:solidFill>
            <a:srgbClr val="66FFFF">
              <a:alpha val="50195"/>
            </a:srgbClr>
          </a:solidFill>
          <a:ln w="9525">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itchFamily="34" charset="0"/>
                <a:ea typeface="黑体" panose="02010609060101010101" pitchFamily="49" charset="-122"/>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itchFamily="34" charset="0"/>
                <a:ea typeface="黑体" panose="02010609060101010101" pitchFamily="49" charset="-122"/>
              </a:defRPr>
            </a:lvl9pPr>
          </a:lstStyle>
          <a:p>
            <a:pPr algn="ctr" eaLnBrk="1" hangingPunct="1">
              <a:spcBef>
                <a:spcPct val="0"/>
              </a:spcBef>
              <a:buClrTx/>
              <a:buSzTx/>
              <a:buFontTx/>
              <a:buNone/>
            </a:pPr>
            <a:r>
              <a:rPr lang="zh-CN" altLang="en-US" sz="2400" b="1">
                <a:solidFill>
                  <a:srgbClr val="FF3300"/>
                </a:solidFill>
                <a:latin typeface="Times New Roman" panose="02020603050405020304" pitchFamily="18" charset="0"/>
                <a:ea typeface="楷体_GB2312" pitchFamily="49" charset="-122"/>
              </a:rPr>
              <a:t>信息</a:t>
            </a:r>
          </a:p>
        </p:txBody>
      </p:sp>
      <p:sp>
        <p:nvSpPr>
          <p:cNvPr id="11271" name="Rectangle 13"/>
          <p:cNvSpPr>
            <a:spLocks noChangeArrowheads="1"/>
          </p:cNvSpPr>
          <p:nvPr/>
        </p:nvSpPr>
        <p:spPr bwMode="auto">
          <a:xfrm>
            <a:off x="4600575" y="4343400"/>
            <a:ext cx="2520950" cy="381000"/>
          </a:xfrm>
          <a:prstGeom prst="rect">
            <a:avLst/>
          </a:prstGeom>
          <a:solidFill>
            <a:srgbClr val="66FFFF"/>
          </a:solidFill>
          <a:ln>
            <a:noFill/>
          </a:ln>
          <a:effectLst>
            <a:outerShdw dist="107763" dir="18900000" algn="ctr" rotWithShape="0">
              <a:schemeClr val="bg2"/>
            </a:outerShdw>
          </a:effectLst>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latin typeface="Times New Roman" panose="02020603050405020304" pitchFamily="18" charset="0"/>
                <a:ea typeface="楷体_GB2312" pitchFamily="49" charset="-122"/>
              </a:rPr>
              <a:t>对到武汉的乘客</a:t>
            </a:r>
          </a:p>
        </p:txBody>
      </p:sp>
      <p:sp>
        <p:nvSpPr>
          <p:cNvPr id="11272" name="Rectangle 14"/>
          <p:cNvSpPr>
            <a:spLocks noChangeArrowheads="1"/>
          </p:cNvSpPr>
          <p:nvPr/>
        </p:nvSpPr>
        <p:spPr bwMode="auto">
          <a:xfrm>
            <a:off x="5286375" y="5105400"/>
            <a:ext cx="990600" cy="381000"/>
          </a:xfrm>
          <a:prstGeom prst="rect">
            <a:avLst/>
          </a:prstGeom>
          <a:solidFill>
            <a:srgbClr val="66FFFF">
              <a:alpha val="50195"/>
            </a:srgbClr>
          </a:solidFill>
          <a:ln w="9525">
            <a:solidFill>
              <a:schemeClr val="tx1"/>
            </a:solidFill>
            <a:miter lim="800000"/>
            <a:headEnd/>
            <a:tailEnd/>
          </a:ln>
        </p:spPr>
        <p:txBody>
          <a:bodyPr wrap="none"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itchFamily="34" charset="0"/>
                <a:ea typeface="黑体" panose="02010609060101010101" pitchFamily="49" charset="-122"/>
              </a:defRPr>
            </a:lvl1pPr>
            <a:lvl2pPr marL="742950" indent="-285750">
              <a:spcBef>
                <a:spcPts val="325"/>
              </a:spcBef>
              <a:buClr>
                <a:schemeClr val="accent1"/>
              </a:buClr>
              <a:buFont typeface="Verdana" pitchFamily="34" charset="0"/>
              <a:buChar char="◦"/>
              <a:defRPr sz="2300">
                <a:solidFill>
                  <a:schemeClr val="tx1"/>
                </a:solidFill>
                <a:latin typeface="Lucida Sans Unicode" pitchFamily="34" charset="0"/>
                <a:ea typeface="黑体" panose="02010609060101010101" pitchFamily="49" charset="-122"/>
              </a:defRPr>
            </a:lvl2pPr>
            <a:lvl3pPr marL="1143000" indent="-228600">
              <a:spcBef>
                <a:spcPts val="350"/>
              </a:spcBef>
              <a:buClr>
                <a:schemeClr val="accent2"/>
              </a:buClr>
              <a:buSzPct val="100000"/>
              <a:buFont typeface="Wingdings 2" panose="05020102010507070707" pitchFamily="18" charset="2"/>
              <a:buChar char=""/>
              <a:defRPr sz="2100">
                <a:solidFill>
                  <a:schemeClr val="tx1"/>
                </a:solidFill>
                <a:latin typeface="Lucida Sans Unicode" pitchFamily="34" charset="0"/>
                <a:ea typeface="黑体" panose="02010609060101010101" pitchFamily="49" charset="-122"/>
              </a:defRPr>
            </a:lvl3pPr>
            <a:lvl4pPr marL="1600200" indent="-228600">
              <a:spcBef>
                <a:spcPts val="350"/>
              </a:spcBef>
              <a:buClr>
                <a:schemeClr val="accent2"/>
              </a:buClr>
              <a:buFont typeface="Wingdings 2" panose="05020102010507070707" pitchFamily="18" charset="2"/>
              <a:buChar char=""/>
              <a:defRPr sz="1900">
                <a:solidFill>
                  <a:schemeClr val="tx1"/>
                </a:solidFill>
                <a:latin typeface="Lucida Sans Unicode" pitchFamily="34" charset="0"/>
                <a:ea typeface="黑体" panose="02010609060101010101" pitchFamily="49" charset="-122"/>
              </a:defRPr>
            </a:lvl4pPr>
            <a:lvl5pPr marL="2057400" indent="-228600">
              <a:spcBef>
                <a:spcPts val="350"/>
              </a:spcBef>
              <a:buClr>
                <a:schemeClr val="accent2"/>
              </a:buClr>
              <a:buFont typeface="Wingdings 2" panose="05020102010507070707" pitchFamily="18" charset="2"/>
              <a:buChar char=""/>
              <a:defRPr>
                <a:solidFill>
                  <a:schemeClr val="tx1"/>
                </a:solidFill>
                <a:latin typeface="Lucida Sans Unicode" pitchFamily="34" charset="0"/>
                <a:ea typeface="黑体" panose="02010609060101010101" pitchFamily="49" charset="-122"/>
              </a:defRPr>
            </a:lvl5pPr>
            <a:lvl6pPr marL="25146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itchFamily="34" charset="0"/>
                <a:ea typeface="黑体" panose="02010609060101010101" pitchFamily="49" charset="-122"/>
              </a:defRPr>
            </a:lvl6pPr>
            <a:lvl7pPr marL="29718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itchFamily="34" charset="0"/>
                <a:ea typeface="黑体" panose="02010609060101010101" pitchFamily="49" charset="-122"/>
              </a:defRPr>
            </a:lvl7pPr>
            <a:lvl8pPr marL="34290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itchFamily="34" charset="0"/>
                <a:ea typeface="黑体" panose="02010609060101010101" pitchFamily="49" charset="-122"/>
              </a:defRPr>
            </a:lvl8pPr>
            <a:lvl9pPr marL="3886200" indent="-228600" eaLnBrk="0" fontAlgn="base" hangingPunct="0">
              <a:spcBef>
                <a:spcPts val="350"/>
              </a:spcBef>
              <a:spcAft>
                <a:spcPct val="0"/>
              </a:spcAft>
              <a:buClr>
                <a:schemeClr val="accent2"/>
              </a:buClr>
              <a:buFont typeface="Wingdings 2" panose="05020102010507070707" pitchFamily="18" charset="2"/>
              <a:buChar char=""/>
              <a:defRPr>
                <a:solidFill>
                  <a:schemeClr val="tx1"/>
                </a:solidFill>
                <a:latin typeface="Lucida Sans Unicode" pitchFamily="34" charset="0"/>
                <a:ea typeface="黑体" panose="02010609060101010101" pitchFamily="49" charset="-122"/>
              </a:defRPr>
            </a:lvl9pPr>
          </a:lstStyle>
          <a:p>
            <a:pPr algn="ctr" eaLnBrk="1" hangingPunct="1">
              <a:spcBef>
                <a:spcPct val="0"/>
              </a:spcBef>
              <a:buClrTx/>
              <a:buSzTx/>
              <a:buFontTx/>
              <a:buNone/>
            </a:pPr>
            <a:r>
              <a:rPr lang="zh-CN" altLang="en-US" sz="2400" b="1">
                <a:latin typeface="Times New Roman" panose="02020603050405020304" pitchFamily="18" charset="0"/>
                <a:ea typeface="楷体_GB2312" pitchFamily="49" charset="-122"/>
              </a:rPr>
              <a:t>数据</a:t>
            </a:r>
          </a:p>
        </p:txBody>
      </p:sp>
    </p:spTree>
    <p:custDataLst>
      <p:tags r:id="rId1"/>
    </p:custDataLst>
    <p:extLst>
      <p:ext uri="{BB962C8B-B14F-4D97-AF65-F5344CB8AC3E}">
        <p14:creationId xmlns="" xmlns:p14="http://schemas.microsoft.com/office/powerpoint/2010/main" val="42819731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xEl>
                                              <p:pRg st="0" end="0"/>
                                            </p:txEl>
                                          </p:spTgt>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4" name="chimes.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7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animBg="1" autoUpdateAnimBg="0"/>
      <p:bldP spid="11270" grpId="0" animBg="1" autoUpdateAnimBg="0"/>
      <p:bldP spid="11271" grpId="0" animBg="1" autoUpdateAnimBg="0"/>
      <p:bldP spid="11272"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400" dirty="0" smtClean="0"/>
              <a:t>信息</a:t>
            </a:r>
            <a:r>
              <a:rPr lang="zh-CN" altLang="en-US" sz="2400" dirty="0"/>
              <a:t>具有整体性、层次性、不完全</a:t>
            </a:r>
            <a:r>
              <a:rPr lang="zh-CN" altLang="en-US" sz="2400" dirty="0" smtClean="0"/>
              <a:t>性</a:t>
            </a:r>
            <a:endParaRPr lang="en-US" altLang="zh-CN" sz="2400" dirty="0" smtClean="0"/>
          </a:p>
          <a:p>
            <a:pPr marL="0" indent="0">
              <a:buNone/>
            </a:pPr>
            <a:endParaRPr lang="en-US" altLang="zh-CN" sz="2000" dirty="0" smtClean="0"/>
          </a:p>
          <a:p>
            <a:r>
              <a:rPr lang="zh-CN" altLang="en-US" sz="2000" dirty="0" smtClean="0"/>
              <a:t>整体性：作为</a:t>
            </a:r>
            <a:r>
              <a:rPr lang="zh-CN" altLang="en-US" sz="2000" dirty="0"/>
              <a:t>客观事物的属性，信息是多方面的、相互补充的。信息只有在作为表达客观系统的完整描述中的一个环节时，才有意义</a:t>
            </a:r>
            <a:r>
              <a:rPr lang="zh-CN" altLang="en-US" sz="2000" dirty="0" smtClean="0"/>
              <a:t>。</a:t>
            </a:r>
            <a:endParaRPr lang="en-US" altLang="zh-CN" sz="2000" dirty="0" smtClean="0"/>
          </a:p>
          <a:p>
            <a:endParaRPr lang="en-US" altLang="zh-CN" sz="2000" dirty="0" smtClean="0"/>
          </a:p>
          <a:p>
            <a:r>
              <a:rPr lang="zh-CN" altLang="en-US" sz="2000" dirty="0" smtClean="0"/>
              <a:t>层次性：</a:t>
            </a:r>
            <a:r>
              <a:rPr lang="zh-CN" altLang="en-US" sz="2000" dirty="0"/>
              <a:t>信息的层次性是系统层次性的反映。系统、决策、管理、控制都涉及层次问题</a:t>
            </a:r>
            <a:r>
              <a:rPr lang="zh-CN" altLang="en-US" sz="2000" dirty="0" smtClean="0"/>
              <a:t>。</a:t>
            </a:r>
            <a:endParaRPr lang="en-US" altLang="zh-CN" sz="2000" dirty="0" smtClean="0"/>
          </a:p>
          <a:p>
            <a:endParaRPr lang="en-US" altLang="zh-CN" sz="2000" dirty="0"/>
          </a:p>
          <a:p>
            <a:r>
              <a:rPr lang="zh-CN" altLang="en-US" sz="2000" dirty="0" smtClean="0"/>
              <a:t>不完全性：</a:t>
            </a:r>
            <a:r>
              <a:rPr lang="zh-CN" altLang="en-US" sz="2000" dirty="0"/>
              <a:t>指客观事物的信息是不可能全部得到的。客观事物的复杂性和动态性决定了信息的无限性，我们知道信息的获取是与人们认识事物的程度有关的，人们认识事物本身的局限性导致信息总是不完全的，所以在信息处理工作中，信息的完整性是相对的，信息的不完全性是绝对的</a:t>
            </a:r>
            <a:r>
              <a:rPr lang="zh-CN" altLang="en-US" sz="2400" dirty="0"/>
              <a:t>。</a:t>
            </a:r>
            <a:endParaRPr lang="en-US" sz="2400" dirty="0"/>
          </a:p>
          <a:p>
            <a:endParaRPr lang="en-US" altLang="zh-CN" dirty="0"/>
          </a:p>
          <a:p>
            <a:endParaRPr lang="en-US"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17</a:t>
            </a:fld>
            <a:endParaRPr lang="en-US" altLang="zh-CN"/>
          </a:p>
        </p:txBody>
      </p:sp>
    </p:spTree>
    <p:extLst>
      <p:ext uri="{BB962C8B-B14F-4D97-AF65-F5344CB8AC3E}">
        <p14:creationId xmlns="" xmlns:p14="http://schemas.microsoft.com/office/powerpoint/2010/main" val="20943907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18</a:t>
            </a:fld>
            <a:endParaRPr lang="en-US" altLang="zh-CN"/>
          </a:p>
        </p:txBody>
      </p:sp>
      <p:grpSp>
        <p:nvGrpSpPr>
          <p:cNvPr id="30" name="组合 29"/>
          <p:cNvGrpSpPr/>
          <p:nvPr/>
        </p:nvGrpSpPr>
        <p:grpSpPr>
          <a:xfrm>
            <a:off x="539552" y="2564804"/>
            <a:ext cx="4608513" cy="2592388"/>
            <a:chOff x="971550" y="3429000"/>
            <a:chExt cx="4608513" cy="2592388"/>
          </a:xfrm>
        </p:grpSpPr>
        <p:sp>
          <p:nvSpPr>
            <p:cNvPr id="19" name="AutoShape 4"/>
            <p:cNvSpPr>
              <a:spLocks noChangeArrowheads="1"/>
            </p:cNvSpPr>
            <p:nvPr/>
          </p:nvSpPr>
          <p:spPr bwMode="auto">
            <a:xfrm>
              <a:off x="1979613" y="3429000"/>
              <a:ext cx="3600450" cy="2592388"/>
            </a:xfrm>
            <a:prstGeom prst="triangle">
              <a:avLst>
                <a:gd name="adj" fmla="val 50000"/>
              </a:avLst>
            </a:prstGeom>
            <a:solidFill>
              <a:schemeClr val="bg1"/>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endParaRPr lang="zh-CN" altLang="en-US" sz="3200">
                <a:ea typeface="华文中宋" panose="02010600040101010101" pitchFamily="2" charset="-122"/>
              </a:endParaRPr>
            </a:p>
          </p:txBody>
        </p:sp>
        <p:sp>
          <p:nvSpPr>
            <p:cNvPr id="20" name="Line 6"/>
            <p:cNvSpPr>
              <a:spLocks noChangeShapeType="1"/>
            </p:cNvSpPr>
            <p:nvPr/>
          </p:nvSpPr>
          <p:spPr bwMode="auto">
            <a:xfrm>
              <a:off x="2339975" y="5516563"/>
              <a:ext cx="28797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7"/>
            <p:cNvSpPr>
              <a:spLocks noChangeShapeType="1"/>
            </p:cNvSpPr>
            <p:nvPr/>
          </p:nvSpPr>
          <p:spPr bwMode="auto">
            <a:xfrm>
              <a:off x="2627313" y="5013325"/>
              <a:ext cx="230505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8"/>
            <p:cNvSpPr>
              <a:spLocks noChangeShapeType="1"/>
            </p:cNvSpPr>
            <p:nvPr/>
          </p:nvSpPr>
          <p:spPr bwMode="auto">
            <a:xfrm>
              <a:off x="2987675" y="4508500"/>
              <a:ext cx="1584325"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Text Box 9"/>
            <p:cNvSpPr txBox="1">
              <a:spLocks noChangeArrowheads="1"/>
            </p:cNvSpPr>
            <p:nvPr/>
          </p:nvSpPr>
          <p:spPr bwMode="auto">
            <a:xfrm>
              <a:off x="2987675" y="5589588"/>
              <a:ext cx="1944688"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50000"/>
                </a:spcBef>
                <a:buClrTx/>
                <a:buSzTx/>
                <a:buFontTx/>
                <a:buNone/>
              </a:pPr>
              <a:r>
                <a:rPr lang="zh-CN" altLang="en-US" sz="1800" b="1"/>
                <a:t>事实、数据</a:t>
              </a:r>
            </a:p>
          </p:txBody>
        </p:sp>
        <p:sp>
          <p:nvSpPr>
            <p:cNvPr id="24" name="Text Box 11"/>
            <p:cNvSpPr txBox="1">
              <a:spLocks noChangeArrowheads="1"/>
            </p:cNvSpPr>
            <p:nvPr/>
          </p:nvSpPr>
          <p:spPr bwMode="auto">
            <a:xfrm>
              <a:off x="2916238" y="5084763"/>
              <a:ext cx="18002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50000"/>
                </a:spcBef>
                <a:buClrTx/>
                <a:buSzTx/>
                <a:buFontTx/>
                <a:buNone/>
              </a:pPr>
              <a:r>
                <a:rPr lang="zh-CN" altLang="en-US" sz="1800" b="1"/>
                <a:t>操作规范信息</a:t>
              </a:r>
            </a:p>
          </p:txBody>
        </p:sp>
        <p:sp>
          <p:nvSpPr>
            <p:cNvPr id="25" name="Text Box 12"/>
            <p:cNvSpPr txBox="1">
              <a:spLocks noChangeArrowheads="1"/>
            </p:cNvSpPr>
            <p:nvPr/>
          </p:nvSpPr>
          <p:spPr bwMode="auto">
            <a:xfrm>
              <a:off x="3132138" y="4581525"/>
              <a:ext cx="13684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50000"/>
                </a:spcBef>
                <a:buClrTx/>
                <a:buSzTx/>
                <a:buFontTx/>
                <a:buNone/>
              </a:pPr>
              <a:r>
                <a:rPr lang="zh-CN" altLang="en-US" sz="1800" b="1"/>
                <a:t>策略信息</a:t>
              </a:r>
            </a:p>
          </p:txBody>
        </p:sp>
        <p:sp>
          <p:nvSpPr>
            <p:cNvPr id="26" name="Text Box 14"/>
            <p:cNvSpPr txBox="1">
              <a:spLocks noChangeArrowheads="1"/>
            </p:cNvSpPr>
            <p:nvPr/>
          </p:nvSpPr>
          <p:spPr bwMode="auto">
            <a:xfrm>
              <a:off x="3419475" y="3789363"/>
              <a:ext cx="865188"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50000"/>
                </a:spcBef>
                <a:buClrTx/>
                <a:buSzTx/>
                <a:buFontTx/>
                <a:buNone/>
              </a:pPr>
              <a:r>
                <a:rPr lang="zh-CN" altLang="en-US" sz="1800" b="1"/>
                <a:t>战略信息</a:t>
              </a:r>
            </a:p>
          </p:txBody>
        </p:sp>
        <p:sp>
          <p:nvSpPr>
            <p:cNvPr id="27" name="Text Box 16"/>
            <p:cNvSpPr txBox="1">
              <a:spLocks noChangeArrowheads="1"/>
            </p:cNvSpPr>
            <p:nvPr/>
          </p:nvSpPr>
          <p:spPr bwMode="auto">
            <a:xfrm>
              <a:off x="1042988" y="3789363"/>
              <a:ext cx="2016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50000"/>
                </a:spcBef>
                <a:buClrTx/>
                <a:buSzTx/>
                <a:buFontTx/>
                <a:buNone/>
              </a:pPr>
              <a:r>
                <a:rPr lang="zh-CN" altLang="en-US" sz="1800" b="1"/>
                <a:t>战略管理层</a:t>
              </a:r>
              <a:r>
                <a:rPr lang="zh-CN" altLang="en-US" sz="1800" b="1">
                  <a:sym typeface="Wingdings" panose="05000000000000000000" pitchFamily="2" charset="2"/>
                </a:rPr>
                <a:t></a:t>
              </a:r>
              <a:endParaRPr lang="zh-CN" altLang="en-US" sz="1800" b="1"/>
            </a:p>
          </p:txBody>
        </p:sp>
        <p:sp>
          <p:nvSpPr>
            <p:cNvPr id="28" name="Text Box 17"/>
            <p:cNvSpPr txBox="1">
              <a:spLocks noChangeArrowheads="1"/>
            </p:cNvSpPr>
            <p:nvPr/>
          </p:nvSpPr>
          <p:spPr bwMode="auto">
            <a:xfrm>
              <a:off x="971550" y="4508500"/>
              <a:ext cx="2016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50000"/>
                </a:spcBef>
                <a:buClrTx/>
                <a:buSzTx/>
                <a:buFontTx/>
                <a:buNone/>
              </a:pPr>
              <a:r>
                <a:rPr lang="zh-CN" altLang="en-US" sz="1800" b="1"/>
                <a:t>策略管理层</a:t>
              </a:r>
              <a:r>
                <a:rPr lang="zh-CN" altLang="en-US" sz="1800" b="1">
                  <a:sym typeface="Wingdings" panose="05000000000000000000" pitchFamily="2" charset="2"/>
                </a:rPr>
                <a:t></a:t>
              </a:r>
              <a:endParaRPr lang="zh-CN" altLang="en-US" sz="1800" b="1"/>
            </a:p>
          </p:txBody>
        </p:sp>
        <p:sp>
          <p:nvSpPr>
            <p:cNvPr id="29" name="Text Box 18"/>
            <p:cNvSpPr txBox="1">
              <a:spLocks noChangeArrowheads="1"/>
            </p:cNvSpPr>
            <p:nvPr/>
          </p:nvSpPr>
          <p:spPr bwMode="auto">
            <a:xfrm>
              <a:off x="971550" y="5157788"/>
              <a:ext cx="2016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50000"/>
                </a:spcBef>
                <a:buClrTx/>
                <a:buSzTx/>
                <a:buFontTx/>
                <a:buNone/>
              </a:pPr>
              <a:r>
                <a:rPr lang="zh-CN" altLang="en-US" sz="1800" b="1"/>
                <a:t>操作管理层</a:t>
              </a:r>
              <a:r>
                <a:rPr lang="zh-CN" altLang="en-US" sz="1800" b="1">
                  <a:sym typeface="Wingdings" panose="05000000000000000000" pitchFamily="2" charset="2"/>
                </a:rPr>
                <a:t></a:t>
              </a:r>
              <a:endParaRPr lang="zh-CN" altLang="en-US" sz="1800" b="1"/>
            </a:p>
          </p:txBody>
        </p:sp>
      </p:grpSp>
      <p:sp>
        <p:nvSpPr>
          <p:cNvPr id="31" name="文本框 30"/>
          <p:cNvSpPr txBox="1"/>
          <p:nvPr/>
        </p:nvSpPr>
        <p:spPr>
          <a:xfrm>
            <a:off x="610990" y="1556792"/>
            <a:ext cx="2894210" cy="369332"/>
          </a:xfrm>
          <a:prstGeom prst="rect">
            <a:avLst/>
          </a:prstGeom>
          <a:noFill/>
        </p:spPr>
        <p:txBody>
          <a:bodyPr wrap="square" rtlCol="0">
            <a:spAutoFit/>
          </a:bodyPr>
          <a:lstStyle/>
          <a:p>
            <a:r>
              <a:rPr lang="zh-CN" altLang="en-US" dirty="0" smtClean="0"/>
              <a:t>信息的层次性</a:t>
            </a:r>
            <a:endParaRPr lang="en-US" dirty="0"/>
          </a:p>
        </p:txBody>
      </p:sp>
      <p:sp>
        <p:nvSpPr>
          <p:cNvPr id="32" name="文本框 31"/>
          <p:cNvSpPr txBox="1"/>
          <p:nvPr/>
        </p:nvSpPr>
        <p:spPr>
          <a:xfrm>
            <a:off x="5135082" y="1926124"/>
            <a:ext cx="3975298" cy="4862870"/>
          </a:xfrm>
          <a:prstGeom prst="rect">
            <a:avLst/>
          </a:prstGeom>
          <a:noFill/>
        </p:spPr>
        <p:txBody>
          <a:bodyPr wrap="square" rtlCol="0">
            <a:spAutoFit/>
          </a:bodyPr>
          <a:lstStyle/>
          <a:p>
            <a:pPr marL="342900" indent="-342900">
              <a:spcBef>
                <a:spcPct val="20000"/>
              </a:spcBef>
              <a:buClr>
                <a:schemeClr val="hlink"/>
              </a:buClr>
              <a:buFont typeface="Wingdings" pitchFamily="2" charset="2"/>
              <a:buChar char="v"/>
            </a:pPr>
            <a:r>
              <a:rPr lang="zh-CN" altLang="en-US" sz="2000" dirty="0">
                <a:latin typeface="+mn-lt"/>
              </a:rPr>
              <a:t> </a:t>
            </a:r>
            <a:r>
              <a:rPr lang="zh-CN" altLang="en-US" sz="2000" dirty="0" smtClean="0">
                <a:latin typeface="+mn-lt"/>
              </a:rPr>
              <a:t>      信息</a:t>
            </a:r>
            <a:r>
              <a:rPr lang="zh-CN" altLang="en-US" sz="2000" dirty="0">
                <a:latin typeface="+mn-lt"/>
              </a:rPr>
              <a:t>的层次性是系统层次性的反映。系统、决策、管理、控制都涉及层次问题。</a:t>
            </a:r>
            <a:endParaRPr lang="en-US" altLang="zh-CN" sz="2000" dirty="0">
              <a:latin typeface="+mn-lt"/>
            </a:endParaRPr>
          </a:p>
          <a:p>
            <a:pPr marL="342900" indent="-342900">
              <a:spcBef>
                <a:spcPct val="20000"/>
              </a:spcBef>
              <a:buClr>
                <a:schemeClr val="hlink"/>
              </a:buClr>
              <a:buFont typeface="Wingdings" pitchFamily="2" charset="2"/>
              <a:buChar char="v"/>
            </a:pPr>
            <a:endParaRPr lang="en-US" sz="2000" dirty="0">
              <a:latin typeface="+mn-lt"/>
            </a:endParaRPr>
          </a:p>
          <a:p>
            <a:pPr marL="342900" indent="-342900">
              <a:spcBef>
                <a:spcPct val="20000"/>
              </a:spcBef>
              <a:buClr>
                <a:schemeClr val="hlink"/>
              </a:buClr>
              <a:buSzTx/>
              <a:buFont typeface="Wingdings" pitchFamily="2" charset="2"/>
              <a:buChar char="v"/>
            </a:pPr>
            <a:r>
              <a:rPr lang="zh-CN" altLang="en-US" sz="2000" dirty="0">
                <a:latin typeface="+mn-lt"/>
              </a:rPr>
              <a:t>       各层次的管理有各自的信息需求，自下而上，信息的价值越来越大。</a:t>
            </a:r>
          </a:p>
          <a:p>
            <a:pPr marL="342900" indent="-342900">
              <a:spcBef>
                <a:spcPct val="20000"/>
              </a:spcBef>
              <a:buClr>
                <a:schemeClr val="hlink"/>
              </a:buClr>
              <a:buSzTx/>
              <a:buFont typeface="Wingdings" pitchFamily="2" charset="2"/>
              <a:buChar char="v"/>
            </a:pPr>
            <a:r>
              <a:rPr lang="zh-CN" altLang="en-US" sz="2000" dirty="0">
                <a:latin typeface="+mn-lt"/>
              </a:rPr>
              <a:t>      实践中，只有合理的确定了信息的层次，才能正确地确定信息需求的范围、信息的处理方法，建立既相互区别又相互联系，具有不同结构与功能的信息系统，来有效的完成相应的操作。</a:t>
            </a:r>
          </a:p>
          <a:p>
            <a:endParaRPr lang="en-US" dirty="0"/>
          </a:p>
        </p:txBody>
      </p:sp>
    </p:spTree>
    <p:extLst>
      <p:ext uri="{BB962C8B-B14F-4D97-AF65-F5344CB8AC3E}">
        <p14:creationId xmlns="" xmlns:p14="http://schemas.microsoft.com/office/powerpoint/2010/main" val="27374471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dirty="0"/>
              <a:t>信息具有动态性、时效性</a:t>
            </a:r>
            <a:endParaRPr lang="en-US" altLang="zh-CN" dirty="0"/>
          </a:p>
          <a:p>
            <a:pPr marL="0" indent="0">
              <a:buNone/>
            </a:pPr>
            <a:endParaRPr lang="en-US" altLang="zh-CN" sz="2400" dirty="0"/>
          </a:p>
          <a:p>
            <a:r>
              <a:rPr lang="zh-CN" altLang="en-US" sz="2400" dirty="0" smtClean="0"/>
              <a:t>动态性：信息</a:t>
            </a:r>
            <a:r>
              <a:rPr lang="zh-CN" altLang="en-US" sz="2400" dirty="0"/>
              <a:t>的内容和效用会随时间的推移而改变，它表现为信息在信源</a:t>
            </a:r>
            <a:r>
              <a:rPr lang="en-US" altLang="zh-CN" sz="2400" dirty="0"/>
              <a:t>——</a:t>
            </a:r>
            <a:r>
              <a:rPr lang="zh-CN" altLang="en-US" sz="2400" dirty="0"/>
              <a:t>信道（媒介）</a:t>
            </a:r>
            <a:r>
              <a:rPr lang="en-US" altLang="zh-CN" sz="2400" dirty="0"/>
              <a:t>——</a:t>
            </a:r>
            <a:r>
              <a:rPr lang="zh-CN" altLang="en-US" sz="2400" dirty="0"/>
              <a:t>信宿之间的输入输出的循环过程。客观事物本身在不断运动变化，信息也在不断发展更新。及时把握有效的信息将获得信息的最佳价值</a:t>
            </a:r>
            <a:r>
              <a:rPr lang="zh-CN" altLang="en-US" sz="2400" dirty="0" smtClean="0"/>
              <a:t>。</a:t>
            </a:r>
            <a:endParaRPr lang="en-US" altLang="zh-CN" sz="2400" dirty="0" smtClean="0"/>
          </a:p>
          <a:p>
            <a:endParaRPr lang="en-US" sz="2400" dirty="0"/>
          </a:p>
          <a:p>
            <a:r>
              <a:rPr lang="zh-CN" altLang="en-US" sz="2400" dirty="0"/>
              <a:t>时效性</a:t>
            </a:r>
            <a:r>
              <a:rPr lang="zh-CN" altLang="en-US" sz="2400" dirty="0" smtClean="0"/>
              <a:t>：时间</a:t>
            </a:r>
            <a:r>
              <a:rPr lang="zh-CN" altLang="en-US" sz="2400" dirty="0"/>
              <a:t>可以使信息部分地或完全失去效用。</a:t>
            </a:r>
            <a:endParaRPr lang="en-US" sz="2400" dirty="0"/>
          </a:p>
          <a:p>
            <a:endParaRPr lang="en-US" altLang="zh-CN" dirty="0"/>
          </a:p>
          <a:p>
            <a:endParaRPr lang="en-US"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19</a:t>
            </a:fld>
            <a:endParaRPr lang="en-US" altLang="zh-CN"/>
          </a:p>
        </p:txBody>
      </p:sp>
    </p:spTree>
    <p:extLst>
      <p:ext uri="{BB962C8B-B14F-4D97-AF65-F5344CB8AC3E}">
        <p14:creationId xmlns="" xmlns:p14="http://schemas.microsoft.com/office/powerpoint/2010/main" val="29659609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dirty="0" smtClean="0">
                <a:solidFill>
                  <a:schemeClr val="accent1"/>
                </a:solidFill>
                <a:ea typeface="宋体" pitchFamily="2" charset="-122"/>
              </a:rPr>
              <a:t>目录</a:t>
            </a:r>
            <a:endParaRPr lang="en-US" altLang="zh-CN" dirty="0">
              <a:solidFill>
                <a:schemeClr val="accent1"/>
              </a:solidFill>
              <a:ea typeface="宋体" pitchFamily="2" charset="-122"/>
            </a:endParaRPr>
          </a:p>
        </p:txBody>
      </p:sp>
      <p:sp>
        <p:nvSpPr>
          <p:cNvPr id="89091" name="Text Box 3"/>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endParaRPr lang="zh-CN" altLang="zh-CN"/>
          </a:p>
        </p:txBody>
      </p:sp>
      <p:sp>
        <p:nvSpPr>
          <p:cNvPr id="89134" name="AutoShape 46"/>
          <p:cNvSpPr>
            <a:spLocks noChangeArrowheads="1"/>
          </p:cNvSpPr>
          <p:nvPr/>
        </p:nvSpPr>
        <p:spPr bwMode="ltGray">
          <a:xfrm rot="5400000">
            <a:off x="-2422526"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endParaRPr lang="zh-CN" altLang="en-US"/>
          </a:p>
        </p:txBody>
      </p:sp>
      <p:sp>
        <p:nvSpPr>
          <p:cNvPr id="89135" name="AutoShape 47"/>
          <p:cNvSpPr>
            <a:spLocks noChangeArrowheads="1"/>
          </p:cNvSpPr>
          <p:nvPr/>
        </p:nvSpPr>
        <p:spPr bwMode="ltGray">
          <a:xfrm rot="5400000" flipH="1">
            <a:off x="-2016918"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endParaRPr lang="zh-CN" altLang="en-US"/>
          </a:p>
        </p:txBody>
      </p:sp>
      <p:sp>
        <p:nvSpPr>
          <p:cNvPr id="89136" name="AutoShape 48"/>
          <p:cNvSpPr>
            <a:spLocks noChangeArrowheads="1"/>
          </p:cNvSpPr>
          <p:nvPr/>
        </p:nvSpPr>
        <p:spPr bwMode="gray">
          <a:xfrm>
            <a:off x="1822450" y="5099050"/>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五、管理信息系统的发展阶段</a:t>
            </a:r>
            <a:endParaRPr lang="en-US" altLang="zh-CN" b="1" dirty="0">
              <a:solidFill>
                <a:schemeClr val="tx2"/>
              </a:solidFill>
              <a:latin typeface="微软雅黑" pitchFamily="34" charset="-122"/>
              <a:ea typeface="微软雅黑" pitchFamily="34" charset="-122"/>
            </a:endParaRPr>
          </a:p>
        </p:txBody>
      </p:sp>
      <p:sp>
        <p:nvSpPr>
          <p:cNvPr id="89137" name="AutoShape 49"/>
          <p:cNvSpPr>
            <a:spLocks noChangeArrowheads="1"/>
          </p:cNvSpPr>
          <p:nvPr/>
        </p:nvSpPr>
        <p:spPr bwMode="gray">
          <a:xfrm>
            <a:off x="2317750" y="4271963"/>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四、管理信息系统</a:t>
            </a:r>
            <a:endParaRPr lang="en-US" altLang="zh-CN" b="1" dirty="0">
              <a:solidFill>
                <a:schemeClr val="tx2"/>
              </a:solidFill>
              <a:latin typeface="微软雅黑" pitchFamily="34" charset="-122"/>
              <a:ea typeface="微软雅黑" pitchFamily="34" charset="-122"/>
            </a:endParaRPr>
          </a:p>
        </p:txBody>
      </p:sp>
      <p:sp>
        <p:nvSpPr>
          <p:cNvPr id="89138" name="AutoShape 50"/>
          <p:cNvSpPr>
            <a:spLocks noChangeArrowheads="1"/>
          </p:cNvSpPr>
          <p:nvPr/>
        </p:nvSpPr>
        <p:spPr bwMode="gray">
          <a:xfrm>
            <a:off x="2438400" y="3459163"/>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三、信息系统</a:t>
            </a:r>
            <a:endParaRPr lang="en-US" altLang="zh-CN" b="1" dirty="0">
              <a:solidFill>
                <a:schemeClr val="tx2"/>
              </a:solidFill>
              <a:latin typeface="微软雅黑" pitchFamily="34" charset="-122"/>
              <a:ea typeface="微软雅黑" pitchFamily="34" charset="-122"/>
            </a:endParaRPr>
          </a:p>
        </p:txBody>
      </p:sp>
      <p:sp>
        <p:nvSpPr>
          <p:cNvPr id="89139" name="AutoShape 51"/>
          <p:cNvSpPr>
            <a:spLocks noChangeArrowheads="1"/>
          </p:cNvSpPr>
          <p:nvPr/>
        </p:nvSpPr>
        <p:spPr bwMode="gray">
          <a:xfrm>
            <a:off x="2286000" y="2590800"/>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二、系统的概念和系统思想</a:t>
            </a:r>
            <a:endParaRPr lang="en-US" altLang="zh-CN" b="1" dirty="0">
              <a:solidFill>
                <a:schemeClr val="tx2"/>
              </a:solidFill>
              <a:latin typeface="微软雅黑" pitchFamily="34" charset="-122"/>
              <a:ea typeface="微软雅黑" pitchFamily="34" charset="-122"/>
            </a:endParaRPr>
          </a:p>
        </p:txBody>
      </p:sp>
      <p:sp>
        <p:nvSpPr>
          <p:cNvPr id="89140" name="AutoShape 52"/>
          <p:cNvSpPr>
            <a:spLocks noChangeArrowheads="1"/>
          </p:cNvSpPr>
          <p:nvPr/>
        </p:nvSpPr>
        <p:spPr bwMode="gray">
          <a:xfrm>
            <a:off x="1765300" y="1820863"/>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一、信息</a:t>
            </a:r>
            <a:endParaRPr lang="en-US" altLang="zh-CN" b="1" dirty="0">
              <a:solidFill>
                <a:schemeClr val="tx2"/>
              </a:solidFill>
              <a:latin typeface="微软雅黑" pitchFamily="34" charset="-122"/>
              <a:ea typeface="微软雅黑" pitchFamily="34" charset="-122"/>
            </a:endParaRPr>
          </a:p>
        </p:txBody>
      </p:sp>
      <p:grpSp>
        <p:nvGrpSpPr>
          <p:cNvPr id="2" name="Group 53"/>
          <p:cNvGrpSpPr>
            <a:grpSpLocks/>
          </p:cNvGrpSpPr>
          <p:nvPr/>
        </p:nvGrpSpPr>
        <p:grpSpPr bwMode="auto">
          <a:xfrm>
            <a:off x="1447800" y="1909763"/>
            <a:ext cx="381000" cy="381000"/>
            <a:chOff x="2078" y="1680"/>
            <a:chExt cx="1615" cy="1615"/>
          </a:xfrm>
        </p:grpSpPr>
        <p:sp>
          <p:nvSpPr>
            <p:cNvPr id="89142"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43"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44" name="Oval 5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45"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89146" name="Oval 5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47"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3" name="Group 60"/>
          <p:cNvGrpSpPr>
            <a:grpSpLocks/>
          </p:cNvGrpSpPr>
          <p:nvPr/>
        </p:nvGrpSpPr>
        <p:grpSpPr bwMode="auto">
          <a:xfrm>
            <a:off x="1981200" y="2697163"/>
            <a:ext cx="381000" cy="381000"/>
            <a:chOff x="2078" y="1680"/>
            <a:chExt cx="1615" cy="1615"/>
          </a:xfrm>
        </p:grpSpPr>
        <p:sp>
          <p:nvSpPr>
            <p:cNvPr id="89149"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50" name="Oval 6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51" name="Oval 6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52" name="Oval 64"/>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89153" name="Oval 6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54" name="Oval 66"/>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4" name="Group 67"/>
          <p:cNvGrpSpPr>
            <a:grpSpLocks/>
          </p:cNvGrpSpPr>
          <p:nvPr/>
        </p:nvGrpSpPr>
        <p:grpSpPr bwMode="auto">
          <a:xfrm>
            <a:off x="2133600" y="3535363"/>
            <a:ext cx="381000" cy="381000"/>
            <a:chOff x="2078" y="1680"/>
            <a:chExt cx="1615" cy="1615"/>
          </a:xfrm>
        </p:grpSpPr>
        <p:sp>
          <p:nvSpPr>
            <p:cNvPr id="89156"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57"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58" name="Oval 70"/>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59"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zh-CN" altLang="en-US"/>
            </a:p>
          </p:txBody>
        </p:sp>
        <p:sp>
          <p:nvSpPr>
            <p:cNvPr id="89160" name="Oval 72"/>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61"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5" name="Group 74"/>
          <p:cNvGrpSpPr>
            <a:grpSpLocks/>
          </p:cNvGrpSpPr>
          <p:nvPr/>
        </p:nvGrpSpPr>
        <p:grpSpPr bwMode="auto">
          <a:xfrm>
            <a:off x="1981200" y="4373563"/>
            <a:ext cx="381000" cy="381000"/>
            <a:chOff x="2078" y="1680"/>
            <a:chExt cx="1615" cy="1615"/>
          </a:xfrm>
        </p:grpSpPr>
        <p:sp>
          <p:nvSpPr>
            <p:cNvPr id="89163" name="Oval 7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64" name="Oval 76"/>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65" name="Oval 77"/>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66" name="Oval 78"/>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89167" name="Oval 79"/>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68" name="Oval 80"/>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6" name="Group 81"/>
          <p:cNvGrpSpPr>
            <a:grpSpLocks/>
          </p:cNvGrpSpPr>
          <p:nvPr/>
        </p:nvGrpSpPr>
        <p:grpSpPr bwMode="auto">
          <a:xfrm>
            <a:off x="1524000" y="5148263"/>
            <a:ext cx="355600" cy="381000"/>
            <a:chOff x="2078" y="1680"/>
            <a:chExt cx="1615" cy="1615"/>
          </a:xfrm>
        </p:grpSpPr>
        <p:sp>
          <p:nvSpPr>
            <p:cNvPr id="89170" name="Oval 8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71" name="Oval 8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72" name="Oval 8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73" name="Oval 85"/>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89174" name="Oval 8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75" name="Oval 87"/>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zh-CN" altLang="en-US"/>
            </a:p>
          </p:txBody>
        </p:sp>
      </p:grpSp>
      <p:sp>
        <p:nvSpPr>
          <p:cNvPr id="48" name="灯片编号占位符 47"/>
          <p:cNvSpPr>
            <a:spLocks noGrp="1"/>
          </p:cNvSpPr>
          <p:nvPr>
            <p:ph type="sldNum" sz="quarter" idx="11"/>
          </p:nvPr>
        </p:nvSpPr>
        <p:spPr/>
        <p:txBody>
          <a:bodyPr/>
          <a:lstStyle/>
          <a:p>
            <a:fld id="{10EA594A-3D0D-4F31-8FE1-19C2C23DDD1C}" type="slidenum">
              <a:rPr lang="en-US" altLang="zh-CN" smtClean="0"/>
              <a:pPr/>
              <a:t>2</a:t>
            </a:fld>
            <a:endParaRPr lang="en-US" altLang="zh-CN"/>
          </a:p>
        </p:txBody>
      </p:sp>
      <p:sp>
        <p:nvSpPr>
          <p:cNvPr id="47" name="AutoShape 48"/>
          <p:cNvSpPr>
            <a:spLocks noChangeArrowheads="1"/>
          </p:cNvSpPr>
          <p:nvPr/>
        </p:nvSpPr>
        <p:spPr bwMode="gray">
          <a:xfrm>
            <a:off x="1198042" y="5805264"/>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solidFill>
                  <a:schemeClr val="tx2"/>
                </a:solidFill>
                <a:latin typeface="微软雅黑" pitchFamily="34" charset="-122"/>
                <a:ea typeface="微软雅黑" pitchFamily="34" charset="-122"/>
              </a:rPr>
              <a:t>六</a:t>
            </a:r>
            <a:r>
              <a:rPr lang="zh-CN" altLang="en-US" b="1" dirty="0" smtClean="0">
                <a:solidFill>
                  <a:schemeClr val="tx2"/>
                </a:solidFill>
                <a:latin typeface="微软雅黑" pitchFamily="34" charset="-122"/>
                <a:ea typeface="微软雅黑" pitchFamily="34" charset="-122"/>
              </a:rPr>
              <a:t>、管理信息系统与其他学科的关系</a:t>
            </a:r>
            <a:endParaRPr lang="en-US" altLang="zh-CN" b="1" dirty="0">
              <a:solidFill>
                <a:schemeClr val="tx2"/>
              </a:solidFill>
              <a:latin typeface="微软雅黑" pitchFamily="34" charset="-122"/>
              <a:ea typeface="微软雅黑" pitchFamily="34" charset="-122"/>
            </a:endParaRPr>
          </a:p>
        </p:txBody>
      </p:sp>
      <p:sp>
        <p:nvSpPr>
          <p:cNvPr id="50" name="Oval 82"/>
          <p:cNvSpPr>
            <a:spLocks noChangeArrowheads="1"/>
          </p:cNvSpPr>
          <p:nvPr/>
        </p:nvSpPr>
        <p:spPr bwMode="gray">
          <a:xfrm>
            <a:off x="899592" y="5854477"/>
            <a:ext cx="355600" cy="381000"/>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51" name="Oval 83"/>
          <p:cNvSpPr>
            <a:spLocks noChangeArrowheads="1"/>
          </p:cNvSpPr>
          <p:nvPr/>
        </p:nvSpPr>
        <p:spPr bwMode="gray">
          <a:xfrm>
            <a:off x="919849" y="5875945"/>
            <a:ext cx="314866" cy="337356"/>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52" name="Oval 84"/>
          <p:cNvSpPr>
            <a:spLocks noChangeArrowheads="1"/>
          </p:cNvSpPr>
          <p:nvPr/>
        </p:nvSpPr>
        <p:spPr bwMode="gray">
          <a:xfrm>
            <a:off x="938345" y="5895998"/>
            <a:ext cx="277874" cy="29819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3" name="Oval 85"/>
          <p:cNvSpPr>
            <a:spLocks noChangeArrowheads="1"/>
          </p:cNvSpPr>
          <p:nvPr/>
        </p:nvSpPr>
        <p:spPr bwMode="gray">
          <a:xfrm>
            <a:off x="938345" y="5895998"/>
            <a:ext cx="277874" cy="29819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54" name="Oval 86"/>
          <p:cNvSpPr>
            <a:spLocks noChangeArrowheads="1"/>
          </p:cNvSpPr>
          <p:nvPr/>
        </p:nvSpPr>
        <p:spPr bwMode="gray">
          <a:xfrm>
            <a:off x="956620" y="5915579"/>
            <a:ext cx="241324" cy="25903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5" name="Oval 87"/>
          <p:cNvSpPr>
            <a:spLocks noChangeArrowheads="1"/>
          </p:cNvSpPr>
          <p:nvPr/>
        </p:nvSpPr>
        <p:spPr bwMode="gray">
          <a:xfrm>
            <a:off x="956620" y="5915579"/>
            <a:ext cx="241324" cy="259033"/>
          </a:xfrm>
          <a:prstGeom prst="ellipse">
            <a:avLst/>
          </a:prstGeom>
          <a:gradFill rotWithShape="1">
            <a:gsLst>
              <a:gs pos="0">
                <a:srgbClr val="FFFF00"/>
              </a:gs>
              <a:gs pos="100000">
                <a:srgbClr val="E35E23">
                  <a:gamma/>
                  <a:shade val="48627"/>
                  <a:invGamma/>
                </a:srgbClr>
              </a:gs>
            </a:gsLst>
            <a:lin ang="2700000" scaled="1"/>
          </a:gradFill>
          <a:ln w="38100" algn="ctr">
            <a:noFill/>
            <a:round/>
            <a:headEnd/>
            <a:tailEnd/>
          </a:ln>
          <a:effectLst/>
        </p:spPr>
        <p:txBody>
          <a:bodyPr anchor="ctr">
            <a:spAutoFit/>
          </a:bodyPr>
          <a:lstStyle/>
          <a:p>
            <a:endParaRPr lang="zh-CN" altLang="en-US"/>
          </a:p>
        </p:txBody>
      </p:sp>
    </p:spTree>
    <p:extLst>
      <p:ext uri="{BB962C8B-B14F-4D97-AF65-F5344CB8AC3E}">
        <p14:creationId xmlns="" xmlns:p14="http://schemas.microsoft.com/office/powerpoint/2010/main" val="2041746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pPr marL="0" indent="0">
              <a:buNone/>
            </a:pPr>
            <a:r>
              <a:rPr lang="zh-CN" altLang="en-US" dirty="0"/>
              <a:t>信息具有可生产性、</a:t>
            </a:r>
            <a:r>
              <a:rPr lang="zh-CN" altLang="en-US" dirty="0" smtClean="0"/>
              <a:t>经济性</a:t>
            </a:r>
            <a:endParaRPr lang="en-US" altLang="zh-CN" dirty="0" smtClean="0"/>
          </a:p>
          <a:p>
            <a:pPr marL="0" indent="0">
              <a:buNone/>
            </a:pPr>
            <a:endParaRPr lang="en-US" altLang="zh-CN" dirty="0" smtClean="0"/>
          </a:p>
          <a:p>
            <a:r>
              <a:rPr lang="zh-CN" altLang="en-US" sz="2400" dirty="0" smtClean="0"/>
              <a:t>可</a:t>
            </a:r>
            <a:r>
              <a:rPr lang="zh-CN" altLang="en-US" sz="2400" dirty="0"/>
              <a:t>生产性：信息是一种经济资源。市场经济的不确定性、科学研究乃至日常生活的决策等等，均对信息资源产生迫切的</a:t>
            </a:r>
            <a:r>
              <a:rPr lang="zh-CN" altLang="en-US" sz="2400" dirty="0" smtClean="0"/>
              <a:t>需求。</a:t>
            </a:r>
            <a:endParaRPr lang="en-US" altLang="zh-CN" sz="2400" dirty="0" smtClean="0"/>
          </a:p>
          <a:p>
            <a:endParaRPr lang="en-US" altLang="zh-CN" sz="2400" dirty="0"/>
          </a:p>
          <a:p>
            <a:r>
              <a:rPr lang="zh-CN" altLang="en-US" sz="2400" dirty="0" smtClean="0"/>
              <a:t>经济性</a:t>
            </a:r>
            <a:r>
              <a:rPr lang="zh-CN" altLang="en-US" sz="2400" dirty="0"/>
              <a:t>：信息的获取、生产与利用都是需要支付费用的，是有成本的。信息具有高固定成本低传播成本的特点</a:t>
            </a:r>
            <a:r>
              <a:rPr lang="zh-CN" altLang="en-US" sz="2400" dirty="0" smtClean="0"/>
              <a:t>。</a:t>
            </a:r>
            <a:endParaRPr lang="en-US" sz="2400"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20</a:t>
            </a:fld>
            <a:endParaRPr lang="en-US" altLang="zh-CN"/>
          </a:p>
        </p:txBody>
      </p:sp>
    </p:spTree>
    <p:extLst>
      <p:ext uri="{BB962C8B-B14F-4D97-AF65-F5344CB8AC3E}">
        <p14:creationId xmlns="" xmlns:p14="http://schemas.microsoft.com/office/powerpoint/2010/main" val="21592667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Rot="1" noChangeArrowheads="1"/>
          </p:cNvSpPr>
          <p:nvPr>
            <p:ph type="title"/>
          </p:nvPr>
        </p:nvSpPr>
        <p:spPr>
          <a:xfrm>
            <a:off x="35868" y="836712"/>
            <a:ext cx="8540750" cy="1143000"/>
          </a:xfrm>
        </p:spPr>
        <p:txBody>
          <a:bodyPr/>
          <a:lstStyle/>
          <a:p>
            <a:pPr marL="342900" indent="-342900" algn="l">
              <a:spcBef>
                <a:spcPct val="20000"/>
              </a:spcBef>
              <a:buClr>
                <a:schemeClr val="hlink"/>
              </a:buClr>
              <a:buFont typeface="Wingdings" pitchFamily="2" charset="2"/>
              <a:buChar char="v"/>
              <a:defRPr/>
            </a:pPr>
            <a:r>
              <a:rPr lang="zh-CN" altLang="en-US" dirty="0">
                <a:solidFill>
                  <a:schemeClr val="tx1"/>
                </a:solidFill>
                <a:latin typeface="+mn-lt"/>
                <a:ea typeface="+mn-ea"/>
                <a:cs typeface="+mn-cs"/>
              </a:rPr>
              <a:t>案例：对朝鲜战争的预测</a:t>
            </a:r>
          </a:p>
        </p:txBody>
      </p:sp>
      <p:sp>
        <p:nvSpPr>
          <p:cNvPr id="64515" name="Rectangle 3"/>
          <p:cNvSpPr>
            <a:spLocks noGrp="1" noRot="1" noChangeArrowheads="1"/>
          </p:cNvSpPr>
          <p:nvPr>
            <p:ph type="body" idx="1"/>
          </p:nvPr>
        </p:nvSpPr>
        <p:spPr>
          <a:xfrm>
            <a:off x="251520" y="1700808"/>
            <a:ext cx="8590855" cy="4322167"/>
          </a:xfrm>
        </p:spPr>
        <p:txBody>
          <a:bodyPr/>
          <a:lstStyle/>
          <a:p>
            <a:pPr>
              <a:lnSpc>
                <a:spcPct val="110000"/>
              </a:lnSpc>
            </a:pPr>
            <a:r>
              <a:rPr lang="en-US" altLang="zh-CN" sz="2400" dirty="0"/>
              <a:t>     </a:t>
            </a:r>
            <a:r>
              <a:rPr lang="zh-CN" altLang="en-US" sz="2400" dirty="0"/>
              <a:t>在朝鲜战争爆发前八天，美国民间咨询公司兰德公司通过秘密渠道告知美国对华政策研究室，他们投入了大量人力和资金研究了一个课题：“如果美国出兵韩国，中国的态度将会怎样”。现在第一个研究成果已经出来了</a:t>
            </a:r>
            <a:r>
              <a:rPr lang="en-US" altLang="zh-CN" sz="2400" dirty="0"/>
              <a:t>,</a:t>
            </a:r>
            <a:r>
              <a:rPr lang="zh-CN" altLang="en-US" sz="2400" dirty="0"/>
              <a:t>虽然结论只有一句话，却索价</a:t>
            </a:r>
            <a:r>
              <a:rPr lang="en-US" altLang="zh-CN" sz="2400" b="1" dirty="0">
                <a:solidFill>
                  <a:srgbClr val="00B0F0"/>
                </a:solidFill>
              </a:rPr>
              <a:t>500</a:t>
            </a:r>
            <a:r>
              <a:rPr lang="zh-CN" altLang="en-US" sz="2400" b="1" dirty="0">
                <a:solidFill>
                  <a:srgbClr val="00B0F0"/>
                </a:solidFill>
              </a:rPr>
              <a:t>万美元</a:t>
            </a:r>
            <a:r>
              <a:rPr lang="zh-CN" altLang="en-US" sz="2400" dirty="0"/>
              <a:t>。当时美国对华政策研究室认为这家公司是疯了，他们一笑置之。</a:t>
            </a:r>
          </a:p>
          <a:p>
            <a:pPr>
              <a:lnSpc>
                <a:spcPct val="110000"/>
              </a:lnSpc>
            </a:pPr>
            <a:r>
              <a:rPr lang="zh-CN" altLang="en-US" sz="2400" dirty="0"/>
              <a:t>     几年后，美军在朝鲜战场上被中朝联军打得丢盔卸甲，狼狈不堪，美国国会开始辩论“出兵韩国是否真有必要”的问题。在野党为了在国会上辩论言之有理，用</a:t>
            </a:r>
            <a:r>
              <a:rPr lang="en-US" altLang="zh-CN" sz="2400" dirty="0">
                <a:solidFill>
                  <a:srgbClr val="00B0F0"/>
                </a:solidFill>
              </a:rPr>
              <a:t>280</a:t>
            </a:r>
            <a:r>
              <a:rPr lang="zh-CN" altLang="en-US" sz="2400" dirty="0">
                <a:solidFill>
                  <a:srgbClr val="00B0F0"/>
                </a:solidFill>
              </a:rPr>
              <a:t>万美元</a:t>
            </a:r>
            <a:r>
              <a:rPr lang="zh-CN" altLang="en-US" sz="2400" dirty="0"/>
              <a:t>的价格买下了兰德咨询公司这份已经过时几年的研究成果。</a:t>
            </a:r>
          </a:p>
        </p:txBody>
      </p:sp>
    </p:spTree>
    <p:extLst>
      <p:ext uri="{BB962C8B-B14F-4D97-AF65-F5344CB8AC3E}">
        <p14:creationId xmlns="" xmlns:p14="http://schemas.microsoft.com/office/powerpoint/2010/main" val="17367685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body" idx="1"/>
          </p:nvPr>
        </p:nvSpPr>
        <p:spPr>
          <a:xfrm>
            <a:off x="301625" y="1295400"/>
            <a:ext cx="8540750" cy="4727575"/>
          </a:xfrm>
        </p:spPr>
        <p:txBody>
          <a:bodyPr/>
          <a:lstStyle/>
          <a:p>
            <a:pPr>
              <a:lnSpc>
                <a:spcPct val="120000"/>
              </a:lnSpc>
              <a:buFont typeface="Wingdings" panose="05000000000000000000" pitchFamily="2" charset="2"/>
              <a:buNone/>
            </a:pPr>
            <a:r>
              <a:rPr lang="en-US" altLang="zh-CN" sz="2400" dirty="0"/>
              <a:t>    </a:t>
            </a:r>
            <a:r>
              <a:rPr lang="en-US" altLang="zh-CN" sz="2400" dirty="0" smtClean="0"/>
              <a:t>        </a:t>
            </a:r>
            <a:r>
              <a:rPr lang="zh-CN" altLang="en-US" sz="2400" dirty="0"/>
              <a:t>长达</a:t>
            </a:r>
            <a:r>
              <a:rPr lang="en-US" altLang="zh-CN" sz="2400" dirty="0"/>
              <a:t>600</a:t>
            </a:r>
            <a:r>
              <a:rPr lang="zh-CN" altLang="en-US" sz="2400" dirty="0"/>
              <a:t>页的分析报告，结论是：“</a:t>
            </a:r>
            <a:r>
              <a:rPr lang="zh-CN" altLang="en-US" sz="2400" dirty="0">
                <a:solidFill>
                  <a:srgbClr val="00B0F0"/>
                </a:solidFill>
              </a:rPr>
              <a:t>中国将出兵朝鲜</a:t>
            </a:r>
            <a:r>
              <a:rPr lang="zh-CN" altLang="en-US" sz="2400" dirty="0"/>
              <a:t>”。研究报告详尽地分析了中国的国情以及几位领导人的性格，以充分的证据表明中国不会坐视朝鲜的危机而不救，必将出兵并置美军于进退两难的境地。并且，兰德咨询公司断定：一旦中国出兵，美国将以不光彩的姿态主动退出这场战争。从朝鲜战场回来的美军总司令麦克阿瑟将军得知这个研究之后，感慨道：“</a:t>
            </a:r>
            <a:r>
              <a:rPr lang="zh-CN" altLang="en-US" sz="2400" dirty="0">
                <a:solidFill>
                  <a:srgbClr val="00B0F0"/>
                </a:solidFill>
              </a:rPr>
              <a:t>我们最大的失策是怀疑咨询公司的价值，舍不得为一条科学的结论付出不到一架战斗机的代价，结果是我们在朝鲜战场上付出了</a:t>
            </a:r>
            <a:r>
              <a:rPr lang="en-US" altLang="zh-CN" sz="2400" dirty="0">
                <a:solidFill>
                  <a:srgbClr val="00B0F0"/>
                </a:solidFill>
              </a:rPr>
              <a:t>830</a:t>
            </a:r>
            <a:r>
              <a:rPr lang="zh-CN" altLang="en-US" sz="2400" dirty="0">
                <a:solidFill>
                  <a:srgbClr val="00B0F0"/>
                </a:solidFill>
              </a:rPr>
              <a:t>亿美元和十多万名士兵的生命。</a:t>
            </a:r>
            <a:r>
              <a:rPr lang="zh-CN" altLang="en-US" sz="2400" dirty="0"/>
              <a:t>”</a:t>
            </a:r>
          </a:p>
        </p:txBody>
      </p:sp>
    </p:spTree>
    <p:extLst>
      <p:ext uri="{BB962C8B-B14F-4D97-AF65-F5344CB8AC3E}">
        <p14:creationId xmlns="" xmlns:p14="http://schemas.microsoft.com/office/powerpoint/2010/main" val="40969942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信息的类型</a:t>
            </a:r>
            <a:endParaRPr lang="en-US" dirty="0"/>
          </a:p>
        </p:txBody>
      </p:sp>
      <p:sp>
        <p:nvSpPr>
          <p:cNvPr id="3" name="内容占位符 2"/>
          <p:cNvSpPr>
            <a:spLocks noGrp="1"/>
          </p:cNvSpPr>
          <p:nvPr>
            <p:ph idx="1"/>
          </p:nvPr>
        </p:nvSpPr>
        <p:spPr/>
        <p:txBody>
          <a:bodyPr/>
          <a:lstStyle/>
          <a:p>
            <a:r>
              <a:rPr lang="zh-CN" altLang="en-US" sz="2400" dirty="0"/>
              <a:t>按照信息产生的先后和加工深度划分（一次信息、二次信息、三次信息</a:t>
            </a:r>
            <a:r>
              <a:rPr lang="zh-CN" altLang="en-US" sz="2400" dirty="0" smtClean="0"/>
              <a:t>）。</a:t>
            </a:r>
            <a:endParaRPr lang="en-US" altLang="zh-CN" sz="2400" dirty="0" smtClean="0"/>
          </a:p>
          <a:p>
            <a:endParaRPr lang="zh-CN" altLang="en-US" sz="2400" dirty="0"/>
          </a:p>
          <a:p>
            <a:r>
              <a:rPr lang="zh-CN" altLang="en-US" sz="2400" dirty="0"/>
              <a:t>按照信息的表现形式分（文献、档案、统计型、图像信息、动态型信息</a:t>
            </a:r>
            <a:r>
              <a:rPr lang="zh-CN" altLang="en-US" sz="2400" dirty="0" smtClean="0"/>
              <a:t>）。</a:t>
            </a:r>
            <a:endParaRPr lang="en-US" altLang="zh-CN" sz="2400" dirty="0" smtClean="0"/>
          </a:p>
          <a:p>
            <a:endParaRPr lang="zh-CN" altLang="en-US" sz="2400" dirty="0"/>
          </a:p>
          <a:p>
            <a:r>
              <a:rPr lang="zh-CN" altLang="en-US" sz="2400" dirty="0"/>
              <a:t>按照信息的记录内容分（经济信息、管理信息、科技信息、政务信息、文教信息和军事信息</a:t>
            </a:r>
            <a:r>
              <a:rPr lang="zh-CN" altLang="en-US" sz="2400" dirty="0" smtClean="0"/>
              <a:t>）</a:t>
            </a:r>
            <a:r>
              <a:rPr lang="zh-CN" altLang="en-US" dirty="0"/>
              <a:t>。</a:t>
            </a:r>
            <a:endParaRPr lang="zh-CN" altLang="en-US" sz="2400"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23</a:t>
            </a:fld>
            <a:endParaRPr lang="en-US" altLang="zh-CN"/>
          </a:p>
        </p:txBody>
      </p:sp>
    </p:spTree>
    <p:extLst>
      <p:ext uri="{BB962C8B-B14F-4D97-AF65-F5344CB8AC3E}">
        <p14:creationId xmlns="" xmlns:p14="http://schemas.microsoft.com/office/powerpoint/2010/main" val="37323529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dirty="0" smtClean="0">
                <a:solidFill>
                  <a:schemeClr val="accent1"/>
                </a:solidFill>
                <a:ea typeface="宋体" pitchFamily="2" charset="-122"/>
              </a:rPr>
              <a:t>目录</a:t>
            </a:r>
            <a:endParaRPr lang="en-US" altLang="zh-CN" dirty="0">
              <a:solidFill>
                <a:schemeClr val="accent1"/>
              </a:solidFill>
              <a:ea typeface="宋体" pitchFamily="2" charset="-122"/>
            </a:endParaRPr>
          </a:p>
        </p:txBody>
      </p:sp>
      <p:sp>
        <p:nvSpPr>
          <p:cNvPr id="89091" name="Text Box 3"/>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endParaRPr lang="zh-CN" altLang="zh-CN"/>
          </a:p>
        </p:txBody>
      </p:sp>
      <p:sp>
        <p:nvSpPr>
          <p:cNvPr id="89134" name="AutoShape 46"/>
          <p:cNvSpPr>
            <a:spLocks noChangeArrowheads="1"/>
          </p:cNvSpPr>
          <p:nvPr/>
        </p:nvSpPr>
        <p:spPr bwMode="ltGray">
          <a:xfrm rot="5400000">
            <a:off x="-2422526"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endParaRPr lang="zh-CN" altLang="en-US"/>
          </a:p>
        </p:txBody>
      </p:sp>
      <p:sp>
        <p:nvSpPr>
          <p:cNvPr id="89135" name="AutoShape 47"/>
          <p:cNvSpPr>
            <a:spLocks noChangeArrowheads="1"/>
          </p:cNvSpPr>
          <p:nvPr/>
        </p:nvSpPr>
        <p:spPr bwMode="ltGray">
          <a:xfrm rot="5400000" flipH="1">
            <a:off x="-2016918"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endParaRPr lang="zh-CN" altLang="en-US"/>
          </a:p>
        </p:txBody>
      </p:sp>
      <p:sp>
        <p:nvSpPr>
          <p:cNvPr id="89136" name="AutoShape 48"/>
          <p:cNvSpPr>
            <a:spLocks noChangeArrowheads="1"/>
          </p:cNvSpPr>
          <p:nvPr/>
        </p:nvSpPr>
        <p:spPr bwMode="gray">
          <a:xfrm>
            <a:off x="1822450" y="5099050"/>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五、管理信息系统的发展阶段</a:t>
            </a:r>
            <a:endParaRPr lang="en-US" altLang="zh-CN" b="1" dirty="0">
              <a:solidFill>
                <a:schemeClr val="tx2"/>
              </a:solidFill>
              <a:latin typeface="微软雅黑" pitchFamily="34" charset="-122"/>
              <a:ea typeface="微软雅黑" pitchFamily="34" charset="-122"/>
            </a:endParaRPr>
          </a:p>
        </p:txBody>
      </p:sp>
      <p:sp>
        <p:nvSpPr>
          <p:cNvPr id="89137" name="AutoShape 49"/>
          <p:cNvSpPr>
            <a:spLocks noChangeArrowheads="1"/>
          </p:cNvSpPr>
          <p:nvPr/>
        </p:nvSpPr>
        <p:spPr bwMode="gray">
          <a:xfrm>
            <a:off x="2317750" y="4271963"/>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四、管理信息系统</a:t>
            </a:r>
            <a:endParaRPr lang="en-US" altLang="zh-CN" b="1" dirty="0">
              <a:solidFill>
                <a:schemeClr val="tx2"/>
              </a:solidFill>
              <a:latin typeface="微软雅黑" pitchFamily="34" charset="-122"/>
              <a:ea typeface="微软雅黑" pitchFamily="34" charset="-122"/>
            </a:endParaRPr>
          </a:p>
        </p:txBody>
      </p:sp>
      <p:sp>
        <p:nvSpPr>
          <p:cNvPr id="89138" name="AutoShape 50"/>
          <p:cNvSpPr>
            <a:spLocks noChangeArrowheads="1"/>
          </p:cNvSpPr>
          <p:nvPr/>
        </p:nvSpPr>
        <p:spPr bwMode="gray">
          <a:xfrm>
            <a:off x="2438400" y="3459163"/>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三、信息系统</a:t>
            </a:r>
            <a:endParaRPr lang="en-US" altLang="zh-CN" b="1" dirty="0">
              <a:solidFill>
                <a:schemeClr val="tx2"/>
              </a:solidFill>
              <a:latin typeface="微软雅黑" pitchFamily="34" charset="-122"/>
              <a:ea typeface="微软雅黑" pitchFamily="34" charset="-122"/>
            </a:endParaRPr>
          </a:p>
        </p:txBody>
      </p:sp>
      <p:sp>
        <p:nvSpPr>
          <p:cNvPr id="89139" name="AutoShape 51"/>
          <p:cNvSpPr>
            <a:spLocks noChangeArrowheads="1"/>
          </p:cNvSpPr>
          <p:nvPr/>
        </p:nvSpPr>
        <p:spPr bwMode="gray">
          <a:xfrm>
            <a:off x="2286000" y="2590800"/>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二、系统的概念和系统思想</a:t>
            </a:r>
            <a:endParaRPr lang="en-US" altLang="zh-CN" b="1" dirty="0">
              <a:solidFill>
                <a:schemeClr val="tx2"/>
              </a:solidFill>
              <a:latin typeface="微软雅黑" pitchFamily="34" charset="-122"/>
              <a:ea typeface="微软雅黑" pitchFamily="34" charset="-122"/>
            </a:endParaRPr>
          </a:p>
        </p:txBody>
      </p:sp>
      <p:sp>
        <p:nvSpPr>
          <p:cNvPr id="89140" name="AutoShape 52"/>
          <p:cNvSpPr>
            <a:spLocks noChangeArrowheads="1"/>
          </p:cNvSpPr>
          <p:nvPr/>
        </p:nvSpPr>
        <p:spPr bwMode="gray">
          <a:xfrm>
            <a:off x="1765300" y="1820863"/>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一、信息</a:t>
            </a:r>
            <a:endParaRPr lang="en-US" altLang="zh-CN" b="1" dirty="0">
              <a:solidFill>
                <a:schemeClr val="tx2"/>
              </a:solidFill>
              <a:latin typeface="微软雅黑" pitchFamily="34" charset="-122"/>
              <a:ea typeface="微软雅黑" pitchFamily="34" charset="-122"/>
            </a:endParaRPr>
          </a:p>
        </p:txBody>
      </p:sp>
      <p:grpSp>
        <p:nvGrpSpPr>
          <p:cNvPr id="2" name="Group 53"/>
          <p:cNvGrpSpPr>
            <a:grpSpLocks/>
          </p:cNvGrpSpPr>
          <p:nvPr/>
        </p:nvGrpSpPr>
        <p:grpSpPr bwMode="auto">
          <a:xfrm>
            <a:off x="1447800" y="1909763"/>
            <a:ext cx="381000" cy="381000"/>
            <a:chOff x="2078" y="1680"/>
            <a:chExt cx="1615" cy="1615"/>
          </a:xfrm>
        </p:grpSpPr>
        <p:sp>
          <p:nvSpPr>
            <p:cNvPr id="89142"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43"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44" name="Oval 5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45"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89146" name="Oval 5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47"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3" name="Group 60"/>
          <p:cNvGrpSpPr>
            <a:grpSpLocks/>
          </p:cNvGrpSpPr>
          <p:nvPr/>
        </p:nvGrpSpPr>
        <p:grpSpPr bwMode="auto">
          <a:xfrm>
            <a:off x="1981200" y="2697163"/>
            <a:ext cx="381000" cy="381000"/>
            <a:chOff x="2078" y="1680"/>
            <a:chExt cx="1615" cy="1615"/>
          </a:xfrm>
        </p:grpSpPr>
        <p:sp>
          <p:nvSpPr>
            <p:cNvPr id="89149"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50" name="Oval 6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51" name="Oval 6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52" name="Oval 64"/>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89153" name="Oval 6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54" name="Oval 66"/>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4" name="Group 67"/>
          <p:cNvGrpSpPr>
            <a:grpSpLocks/>
          </p:cNvGrpSpPr>
          <p:nvPr/>
        </p:nvGrpSpPr>
        <p:grpSpPr bwMode="auto">
          <a:xfrm>
            <a:off x="2133600" y="3535363"/>
            <a:ext cx="381000" cy="381000"/>
            <a:chOff x="2078" y="1680"/>
            <a:chExt cx="1615" cy="1615"/>
          </a:xfrm>
        </p:grpSpPr>
        <p:sp>
          <p:nvSpPr>
            <p:cNvPr id="89156"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57"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58" name="Oval 70"/>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59"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zh-CN" altLang="en-US"/>
            </a:p>
          </p:txBody>
        </p:sp>
        <p:sp>
          <p:nvSpPr>
            <p:cNvPr id="89160" name="Oval 72"/>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61"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5" name="Group 74"/>
          <p:cNvGrpSpPr>
            <a:grpSpLocks/>
          </p:cNvGrpSpPr>
          <p:nvPr/>
        </p:nvGrpSpPr>
        <p:grpSpPr bwMode="auto">
          <a:xfrm>
            <a:off x="1981200" y="4373563"/>
            <a:ext cx="381000" cy="381000"/>
            <a:chOff x="2078" y="1680"/>
            <a:chExt cx="1615" cy="1615"/>
          </a:xfrm>
        </p:grpSpPr>
        <p:sp>
          <p:nvSpPr>
            <p:cNvPr id="89163" name="Oval 7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64" name="Oval 76"/>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65" name="Oval 77"/>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66" name="Oval 78"/>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89167" name="Oval 79"/>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68" name="Oval 80"/>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6" name="Group 81"/>
          <p:cNvGrpSpPr>
            <a:grpSpLocks/>
          </p:cNvGrpSpPr>
          <p:nvPr/>
        </p:nvGrpSpPr>
        <p:grpSpPr bwMode="auto">
          <a:xfrm>
            <a:off x="1524000" y="5148263"/>
            <a:ext cx="355600" cy="381000"/>
            <a:chOff x="2078" y="1680"/>
            <a:chExt cx="1615" cy="1615"/>
          </a:xfrm>
        </p:grpSpPr>
        <p:sp>
          <p:nvSpPr>
            <p:cNvPr id="89170" name="Oval 8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71" name="Oval 8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72" name="Oval 8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73" name="Oval 85"/>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89174" name="Oval 8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75" name="Oval 87"/>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zh-CN" altLang="en-US"/>
            </a:p>
          </p:txBody>
        </p:sp>
      </p:grpSp>
      <p:sp>
        <p:nvSpPr>
          <p:cNvPr id="48" name="灯片编号占位符 47"/>
          <p:cNvSpPr>
            <a:spLocks noGrp="1"/>
          </p:cNvSpPr>
          <p:nvPr>
            <p:ph type="sldNum" sz="quarter" idx="11"/>
          </p:nvPr>
        </p:nvSpPr>
        <p:spPr/>
        <p:txBody>
          <a:bodyPr/>
          <a:lstStyle/>
          <a:p>
            <a:fld id="{10EA594A-3D0D-4F31-8FE1-19C2C23DDD1C}" type="slidenum">
              <a:rPr lang="en-US" altLang="zh-CN" smtClean="0"/>
              <a:pPr/>
              <a:t>24</a:t>
            </a:fld>
            <a:endParaRPr lang="en-US" altLang="zh-CN"/>
          </a:p>
        </p:txBody>
      </p:sp>
      <p:sp>
        <p:nvSpPr>
          <p:cNvPr id="47" name="AutoShape 48"/>
          <p:cNvSpPr>
            <a:spLocks noChangeArrowheads="1"/>
          </p:cNvSpPr>
          <p:nvPr/>
        </p:nvSpPr>
        <p:spPr bwMode="gray">
          <a:xfrm>
            <a:off x="1198042" y="5805264"/>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solidFill>
                  <a:schemeClr val="tx2"/>
                </a:solidFill>
                <a:latin typeface="微软雅黑" pitchFamily="34" charset="-122"/>
                <a:ea typeface="微软雅黑" pitchFamily="34" charset="-122"/>
              </a:rPr>
              <a:t>六</a:t>
            </a:r>
            <a:r>
              <a:rPr lang="zh-CN" altLang="en-US" b="1" dirty="0" smtClean="0">
                <a:solidFill>
                  <a:schemeClr val="tx2"/>
                </a:solidFill>
                <a:latin typeface="微软雅黑" pitchFamily="34" charset="-122"/>
                <a:ea typeface="微软雅黑" pitchFamily="34" charset="-122"/>
              </a:rPr>
              <a:t>、管理信息系统与其他学科的关系</a:t>
            </a:r>
            <a:endParaRPr lang="en-US" altLang="zh-CN" b="1" dirty="0">
              <a:solidFill>
                <a:schemeClr val="tx2"/>
              </a:solidFill>
              <a:latin typeface="微软雅黑" pitchFamily="34" charset="-122"/>
              <a:ea typeface="微软雅黑" pitchFamily="34" charset="-122"/>
            </a:endParaRPr>
          </a:p>
        </p:txBody>
      </p:sp>
      <p:sp>
        <p:nvSpPr>
          <p:cNvPr id="50" name="Oval 82"/>
          <p:cNvSpPr>
            <a:spLocks noChangeArrowheads="1"/>
          </p:cNvSpPr>
          <p:nvPr/>
        </p:nvSpPr>
        <p:spPr bwMode="gray">
          <a:xfrm>
            <a:off x="899592" y="5854477"/>
            <a:ext cx="355600" cy="381000"/>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51" name="Oval 83"/>
          <p:cNvSpPr>
            <a:spLocks noChangeArrowheads="1"/>
          </p:cNvSpPr>
          <p:nvPr/>
        </p:nvSpPr>
        <p:spPr bwMode="gray">
          <a:xfrm>
            <a:off x="919849" y="5875945"/>
            <a:ext cx="314866" cy="337356"/>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52" name="Oval 84"/>
          <p:cNvSpPr>
            <a:spLocks noChangeArrowheads="1"/>
          </p:cNvSpPr>
          <p:nvPr/>
        </p:nvSpPr>
        <p:spPr bwMode="gray">
          <a:xfrm>
            <a:off x="938345" y="5895998"/>
            <a:ext cx="277874" cy="29819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3" name="Oval 85"/>
          <p:cNvSpPr>
            <a:spLocks noChangeArrowheads="1"/>
          </p:cNvSpPr>
          <p:nvPr/>
        </p:nvSpPr>
        <p:spPr bwMode="gray">
          <a:xfrm>
            <a:off x="938345" y="5895998"/>
            <a:ext cx="277874" cy="29819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54" name="Oval 86"/>
          <p:cNvSpPr>
            <a:spLocks noChangeArrowheads="1"/>
          </p:cNvSpPr>
          <p:nvPr/>
        </p:nvSpPr>
        <p:spPr bwMode="gray">
          <a:xfrm>
            <a:off x="956620" y="5915579"/>
            <a:ext cx="241324" cy="25903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5" name="Oval 87"/>
          <p:cNvSpPr>
            <a:spLocks noChangeArrowheads="1"/>
          </p:cNvSpPr>
          <p:nvPr/>
        </p:nvSpPr>
        <p:spPr bwMode="gray">
          <a:xfrm>
            <a:off x="956620" y="5915579"/>
            <a:ext cx="241324" cy="259033"/>
          </a:xfrm>
          <a:prstGeom prst="ellipse">
            <a:avLst/>
          </a:prstGeom>
          <a:gradFill rotWithShape="1">
            <a:gsLst>
              <a:gs pos="0">
                <a:srgbClr val="FFFF00"/>
              </a:gs>
              <a:gs pos="100000">
                <a:srgbClr val="E35E23">
                  <a:gamma/>
                  <a:shade val="48627"/>
                  <a:invGamma/>
                </a:srgbClr>
              </a:gs>
            </a:gsLst>
            <a:lin ang="2700000" scaled="1"/>
          </a:gradFill>
          <a:ln w="38100" algn="ctr">
            <a:noFill/>
            <a:round/>
            <a:headEnd/>
            <a:tailEnd/>
          </a:ln>
          <a:effectLst/>
        </p:spPr>
        <p:txBody>
          <a:bodyPr anchor="ctr">
            <a:spAutoFit/>
          </a:bodyPr>
          <a:lstStyle/>
          <a:p>
            <a:endParaRPr lang="zh-CN" altLang="en-US"/>
          </a:p>
        </p:txBody>
      </p:sp>
    </p:spTree>
    <p:extLst>
      <p:ext uri="{BB962C8B-B14F-4D97-AF65-F5344CB8AC3E}">
        <p14:creationId xmlns="" xmlns:p14="http://schemas.microsoft.com/office/powerpoint/2010/main" val="25502463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16013" y="1125538"/>
            <a:ext cx="2879725" cy="696912"/>
          </a:xfrm>
        </p:spPr>
        <p:txBody>
          <a:bodyPr/>
          <a:lstStyle/>
          <a:p>
            <a:pPr eaLnBrk="1" hangingPunct="1"/>
            <a:r>
              <a:rPr lang="en-US" altLang="zh-CN" b="1" smtClean="0">
                <a:latin typeface="华文行楷" panose="02010800040101010101" pitchFamily="2" charset="-122"/>
                <a:ea typeface="华文行楷" panose="02010800040101010101" pitchFamily="2" charset="-122"/>
              </a:rPr>
              <a:t>1.1  </a:t>
            </a:r>
            <a:r>
              <a:rPr lang="zh-CN" altLang="en-US" b="1" smtClean="0">
                <a:latin typeface="华文行楷" panose="02010800040101010101" pitchFamily="2" charset="-122"/>
                <a:ea typeface="华文行楷" panose="02010800040101010101" pitchFamily="2" charset="-122"/>
              </a:rPr>
              <a:t>信息</a:t>
            </a:r>
          </a:p>
        </p:txBody>
      </p:sp>
      <p:grpSp>
        <p:nvGrpSpPr>
          <p:cNvPr id="6147" name="Group 106"/>
          <p:cNvGrpSpPr>
            <a:grpSpLocks/>
          </p:cNvGrpSpPr>
          <p:nvPr/>
        </p:nvGrpSpPr>
        <p:grpSpPr bwMode="auto">
          <a:xfrm>
            <a:off x="1258888" y="2492375"/>
            <a:ext cx="6049962" cy="665163"/>
            <a:chOff x="1152" y="1104"/>
            <a:chExt cx="3408" cy="419"/>
          </a:xfrm>
        </p:grpSpPr>
        <p:grpSp>
          <p:nvGrpSpPr>
            <p:cNvPr id="6167" name="Group 107"/>
            <p:cNvGrpSpPr>
              <a:grpSpLocks/>
            </p:cNvGrpSpPr>
            <p:nvPr/>
          </p:nvGrpSpPr>
          <p:grpSpPr bwMode="auto">
            <a:xfrm>
              <a:off x="1152" y="1104"/>
              <a:ext cx="480" cy="419"/>
              <a:chOff x="1110" y="2656"/>
              <a:chExt cx="1549" cy="1351"/>
            </a:xfrm>
          </p:grpSpPr>
          <p:sp>
            <p:nvSpPr>
              <p:cNvPr id="6171" name="AutoShape 10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endParaRPr lang="zh-CN" altLang="en-US"/>
              </a:p>
            </p:txBody>
          </p:sp>
          <p:sp>
            <p:nvSpPr>
              <p:cNvPr id="6172" name="AutoShape 10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endParaRPr lang="zh-CN" altLang="en-US"/>
              </a:p>
            </p:txBody>
          </p:sp>
          <p:sp>
            <p:nvSpPr>
              <p:cNvPr id="81006" name="AutoShape 110"/>
              <p:cNvSpPr>
                <a:spLocks noChangeArrowheads="1"/>
              </p:cNvSpPr>
              <p:nvPr/>
            </p:nvSpPr>
            <p:spPr bwMode="gray">
              <a:xfrm>
                <a:off x="1199" y="2737"/>
                <a:ext cx="1351"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sp>
          <p:nvSpPr>
            <p:cNvPr id="6168" name="Line 111"/>
            <p:cNvSpPr>
              <a:spLocks noChangeShapeType="1"/>
            </p:cNvSpPr>
            <p:nvPr/>
          </p:nvSpPr>
          <p:spPr bwMode="auto">
            <a:xfrm>
              <a:off x="1536" y="1488"/>
              <a:ext cx="3024" cy="0"/>
            </a:xfrm>
            <a:prstGeom prst="line">
              <a:avLst/>
            </a:prstGeom>
            <a:noFill/>
            <a:ln w="25400">
              <a:solidFill>
                <a:srgbClr val="C0C0C0"/>
              </a:solidFill>
              <a:prstDash val="sysDot"/>
              <a:round/>
              <a:headEn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9" name="Text Box 112">
              <a:hlinkClick r:id="rId2" action="ppaction://hlinksldjump"/>
            </p:cNvPr>
            <p:cNvSpPr txBox="1">
              <a:spLocks noChangeArrowheads="1"/>
            </p:cNvSpPr>
            <p:nvPr/>
          </p:nvSpPr>
          <p:spPr bwMode="auto">
            <a:xfrm>
              <a:off x="1680" y="1140"/>
              <a:ext cx="108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r>
                <a:rPr lang="zh-CN" altLang="en-US" sz="2400" b="1" dirty="0" smtClean="0">
                  <a:solidFill>
                    <a:schemeClr val="tx2"/>
                  </a:solidFill>
                  <a:ea typeface="楷体_GB2312" pitchFamily="49" charset="-122"/>
                </a:rPr>
                <a:t>系统</a:t>
              </a:r>
              <a:endParaRPr lang="zh-CN" altLang="en-US" sz="2400" b="1" dirty="0">
                <a:solidFill>
                  <a:schemeClr val="tx2"/>
                </a:solidFill>
                <a:ea typeface="楷体_GB2312" pitchFamily="49" charset="-122"/>
              </a:endParaRPr>
            </a:p>
          </p:txBody>
        </p:sp>
        <p:sp>
          <p:nvSpPr>
            <p:cNvPr id="6170" name="Text Box 113"/>
            <p:cNvSpPr txBox="1">
              <a:spLocks noChangeArrowheads="1"/>
            </p:cNvSpPr>
            <p:nvPr/>
          </p:nvSpPr>
          <p:spPr bwMode="gray">
            <a:xfrm>
              <a:off x="1287" y="1166"/>
              <a:ext cx="199"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algn="ctr"/>
              <a:r>
                <a:rPr lang="en-US" altLang="zh-CN" sz="2400" b="1">
                  <a:solidFill>
                    <a:schemeClr val="bg1"/>
                  </a:solidFill>
                  <a:latin typeface="Arial" panose="020B0604020202020204" pitchFamily="34" charset="0"/>
                  <a:ea typeface="宋体" panose="02010600030101010101" pitchFamily="2" charset="-122"/>
                </a:rPr>
                <a:t>1</a:t>
              </a:r>
            </a:p>
          </p:txBody>
        </p:sp>
      </p:grpSp>
      <p:grpSp>
        <p:nvGrpSpPr>
          <p:cNvPr id="6148" name="Group 114"/>
          <p:cNvGrpSpPr>
            <a:grpSpLocks/>
          </p:cNvGrpSpPr>
          <p:nvPr/>
        </p:nvGrpSpPr>
        <p:grpSpPr bwMode="auto">
          <a:xfrm>
            <a:off x="1258888" y="3500438"/>
            <a:ext cx="6121400" cy="665162"/>
            <a:chOff x="1152" y="1680"/>
            <a:chExt cx="3408" cy="419"/>
          </a:xfrm>
        </p:grpSpPr>
        <p:grpSp>
          <p:nvGrpSpPr>
            <p:cNvPr id="6160" name="Group 115"/>
            <p:cNvGrpSpPr>
              <a:grpSpLocks/>
            </p:cNvGrpSpPr>
            <p:nvPr/>
          </p:nvGrpSpPr>
          <p:grpSpPr bwMode="auto">
            <a:xfrm>
              <a:off x="1152" y="1680"/>
              <a:ext cx="480" cy="419"/>
              <a:chOff x="3174" y="2656"/>
              <a:chExt cx="1549" cy="1351"/>
            </a:xfrm>
          </p:grpSpPr>
          <p:sp>
            <p:nvSpPr>
              <p:cNvPr id="6164" name="AutoShape 116"/>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endParaRPr lang="zh-CN" altLang="en-US"/>
              </a:p>
            </p:txBody>
          </p:sp>
          <p:sp>
            <p:nvSpPr>
              <p:cNvPr id="6165" name="AutoShape 117"/>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endParaRPr lang="zh-CN" altLang="en-US"/>
              </a:p>
            </p:txBody>
          </p:sp>
          <p:sp>
            <p:nvSpPr>
              <p:cNvPr id="81014" name="AutoShape 118"/>
              <p:cNvSpPr>
                <a:spLocks noChangeArrowheads="1"/>
              </p:cNvSpPr>
              <p:nvPr/>
            </p:nvSpPr>
            <p:spPr bwMode="gray">
              <a:xfrm>
                <a:off x="3265"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sp>
          <p:nvSpPr>
            <p:cNvPr id="6161" name="Line 119"/>
            <p:cNvSpPr>
              <a:spLocks noChangeShapeType="1"/>
            </p:cNvSpPr>
            <p:nvPr/>
          </p:nvSpPr>
          <p:spPr bwMode="auto">
            <a:xfrm>
              <a:off x="1536" y="2064"/>
              <a:ext cx="3024" cy="0"/>
            </a:xfrm>
            <a:prstGeom prst="line">
              <a:avLst/>
            </a:prstGeom>
            <a:noFill/>
            <a:ln w="25400">
              <a:solidFill>
                <a:srgbClr val="C0C0C0"/>
              </a:solidFill>
              <a:prstDash val="sysDot"/>
              <a:round/>
              <a:headEn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2" name="Text Box 120"/>
            <p:cNvSpPr txBox="1">
              <a:spLocks noChangeArrowheads="1"/>
            </p:cNvSpPr>
            <p:nvPr/>
          </p:nvSpPr>
          <p:spPr bwMode="auto">
            <a:xfrm>
              <a:off x="1680" y="1716"/>
              <a:ext cx="1083"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spcBef>
                  <a:spcPct val="50000"/>
                </a:spcBef>
              </a:pPr>
              <a:r>
                <a:rPr lang="zh-CN" altLang="en-US" sz="2400" b="1" dirty="0" smtClean="0">
                  <a:solidFill>
                    <a:schemeClr val="tx2"/>
                  </a:solidFill>
                  <a:ea typeface="楷体_GB2312" pitchFamily="49" charset="-122"/>
                </a:rPr>
                <a:t>系统的特性</a:t>
              </a:r>
              <a:endParaRPr lang="zh-CN" altLang="en-US" sz="2400" b="1" dirty="0">
                <a:solidFill>
                  <a:schemeClr val="tx2"/>
                </a:solidFill>
                <a:ea typeface="楷体_GB2312" pitchFamily="49" charset="-122"/>
              </a:endParaRPr>
            </a:p>
          </p:txBody>
        </p:sp>
        <p:sp>
          <p:nvSpPr>
            <p:cNvPr id="6163" name="Text Box 121"/>
            <p:cNvSpPr txBox="1">
              <a:spLocks noChangeArrowheads="1"/>
            </p:cNvSpPr>
            <p:nvPr/>
          </p:nvSpPr>
          <p:spPr bwMode="gray">
            <a:xfrm>
              <a:off x="1288" y="1742"/>
              <a:ext cx="199"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algn="ctr"/>
              <a:r>
                <a:rPr lang="en-US" altLang="zh-CN" sz="2400" b="1">
                  <a:solidFill>
                    <a:schemeClr val="bg1"/>
                  </a:solidFill>
                  <a:latin typeface="Arial" panose="020B0604020202020204" pitchFamily="34" charset="0"/>
                  <a:ea typeface="宋体" panose="02010600030101010101" pitchFamily="2" charset="-122"/>
                </a:rPr>
                <a:t>2</a:t>
              </a:r>
            </a:p>
          </p:txBody>
        </p:sp>
      </p:grpSp>
      <p:grpSp>
        <p:nvGrpSpPr>
          <p:cNvPr id="6149" name="Group 122"/>
          <p:cNvGrpSpPr>
            <a:grpSpLocks/>
          </p:cNvGrpSpPr>
          <p:nvPr/>
        </p:nvGrpSpPr>
        <p:grpSpPr bwMode="auto">
          <a:xfrm>
            <a:off x="1258888" y="4508499"/>
            <a:ext cx="6192837" cy="665163"/>
            <a:chOff x="1152" y="2242"/>
            <a:chExt cx="3408" cy="419"/>
          </a:xfrm>
        </p:grpSpPr>
        <p:grpSp>
          <p:nvGrpSpPr>
            <p:cNvPr id="6153" name="Group 123"/>
            <p:cNvGrpSpPr>
              <a:grpSpLocks/>
            </p:cNvGrpSpPr>
            <p:nvPr/>
          </p:nvGrpSpPr>
          <p:grpSpPr bwMode="auto">
            <a:xfrm>
              <a:off x="1152" y="2242"/>
              <a:ext cx="480" cy="419"/>
              <a:chOff x="1110" y="2656"/>
              <a:chExt cx="1549" cy="1351"/>
            </a:xfrm>
          </p:grpSpPr>
          <p:sp>
            <p:nvSpPr>
              <p:cNvPr id="6157" name="AutoShape 12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endParaRPr lang="zh-CN" altLang="en-US"/>
              </a:p>
            </p:txBody>
          </p:sp>
          <p:sp>
            <p:nvSpPr>
              <p:cNvPr id="6158" name="AutoShape 12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endParaRPr lang="zh-CN" altLang="en-US"/>
              </a:p>
            </p:txBody>
          </p:sp>
          <p:sp>
            <p:nvSpPr>
              <p:cNvPr id="81022" name="AutoShape 126"/>
              <p:cNvSpPr>
                <a:spLocks noChangeArrowheads="1"/>
              </p:cNvSpPr>
              <p:nvPr/>
            </p:nvSpPr>
            <p:spPr bwMode="gray">
              <a:xfrm>
                <a:off x="1200" y="2737"/>
                <a:ext cx="1348"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sp>
          <p:nvSpPr>
            <p:cNvPr id="6154" name="Line 127"/>
            <p:cNvSpPr>
              <a:spLocks noChangeShapeType="1"/>
            </p:cNvSpPr>
            <p:nvPr/>
          </p:nvSpPr>
          <p:spPr bwMode="auto">
            <a:xfrm>
              <a:off x="1536" y="2626"/>
              <a:ext cx="3024" cy="0"/>
            </a:xfrm>
            <a:prstGeom prst="line">
              <a:avLst/>
            </a:prstGeom>
            <a:noFill/>
            <a:ln w="25400">
              <a:solidFill>
                <a:srgbClr val="C0C0C0"/>
              </a:solidFill>
              <a:prstDash val="sysDot"/>
              <a:round/>
              <a:headEn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 name="Text Box 128"/>
            <p:cNvSpPr txBox="1">
              <a:spLocks noChangeArrowheads="1"/>
            </p:cNvSpPr>
            <p:nvPr/>
          </p:nvSpPr>
          <p:spPr bwMode="auto">
            <a:xfrm>
              <a:off x="1680" y="2278"/>
              <a:ext cx="153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spcBef>
                  <a:spcPct val="50000"/>
                </a:spcBef>
              </a:pPr>
              <a:r>
                <a:rPr lang="zh-CN" altLang="en-US" sz="2400" b="1" dirty="0" smtClean="0">
                  <a:solidFill>
                    <a:schemeClr val="tx2"/>
                  </a:solidFill>
                  <a:ea typeface="楷体_GB2312" pitchFamily="49" charset="-122"/>
                </a:rPr>
                <a:t>系统的分类</a:t>
              </a:r>
              <a:endParaRPr lang="zh-CN" altLang="en-US" sz="2400" b="1" dirty="0">
                <a:solidFill>
                  <a:schemeClr val="tx2"/>
                </a:solidFill>
                <a:ea typeface="楷体_GB2312" pitchFamily="49" charset="-122"/>
              </a:endParaRPr>
            </a:p>
          </p:txBody>
        </p:sp>
        <p:sp>
          <p:nvSpPr>
            <p:cNvPr id="6156" name="Text Box 129"/>
            <p:cNvSpPr txBox="1">
              <a:spLocks noChangeArrowheads="1"/>
            </p:cNvSpPr>
            <p:nvPr/>
          </p:nvSpPr>
          <p:spPr bwMode="gray">
            <a:xfrm>
              <a:off x="1289" y="2304"/>
              <a:ext cx="19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algn="ctr"/>
              <a:r>
                <a:rPr lang="en-US" altLang="zh-CN" sz="2400" b="1">
                  <a:solidFill>
                    <a:schemeClr val="bg1"/>
                  </a:solidFill>
                  <a:latin typeface="Arial" panose="020B0604020202020204" pitchFamily="34" charset="0"/>
                  <a:ea typeface="宋体" panose="02010600030101010101" pitchFamily="2" charset="-122"/>
                </a:rPr>
                <a:t>3</a:t>
              </a:r>
            </a:p>
          </p:txBody>
        </p:sp>
      </p:grpSp>
      <p:sp>
        <p:nvSpPr>
          <p:cNvPr id="6150" name="Text Box 138"/>
          <p:cNvSpPr txBox="1">
            <a:spLocks noChangeArrowheads="1"/>
          </p:cNvSpPr>
          <p:nvPr/>
        </p:nvSpPr>
        <p:spPr bwMode="auto">
          <a:xfrm>
            <a:off x="1258888" y="1916113"/>
            <a:ext cx="40322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spcBef>
                <a:spcPct val="50000"/>
              </a:spcBef>
            </a:pPr>
            <a:r>
              <a:rPr lang="zh-CN" altLang="en-US" sz="2400" b="1">
                <a:solidFill>
                  <a:schemeClr val="tx2"/>
                </a:solidFill>
                <a:ea typeface="楷体_GB2312" pitchFamily="49" charset="-122"/>
              </a:rPr>
              <a:t>本节所讲述的主要内容：</a:t>
            </a:r>
          </a:p>
        </p:txBody>
      </p:sp>
      <p:sp>
        <p:nvSpPr>
          <p:cNvPr id="2" name="文本框 1"/>
          <p:cNvSpPr txBox="1"/>
          <p:nvPr/>
        </p:nvSpPr>
        <p:spPr>
          <a:xfrm>
            <a:off x="815652" y="1187053"/>
            <a:ext cx="4680123" cy="584775"/>
          </a:xfrm>
          <a:prstGeom prst="rect">
            <a:avLst/>
          </a:prstGeom>
          <a:noFill/>
        </p:spPr>
        <p:txBody>
          <a:bodyPr wrap="square" rtlCol="0">
            <a:spAutoFit/>
          </a:bodyPr>
          <a:lstStyle/>
          <a:p>
            <a:r>
              <a:rPr lang="zh-CN" altLang="en-US" sz="3200" dirty="0" smtClean="0"/>
              <a:t>系统的概念和系统思想</a:t>
            </a:r>
            <a:endParaRPr lang="en-US" sz="3200" dirty="0"/>
          </a:p>
        </p:txBody>
      </p:sp>
      <p:grpSp>
        <p:nvGrpSpPr>
          <p:cNvPr id="29" name="Group 114"/>
          <p:cNvGrpSpPr>
            <a:grpSpLocks/>
          </p:cNvGrpSpPr>
          <p:nvPr/>
        </p:nvGrpSpPr>
        <p:grpSpPr bwMode="auto">
          <a:xfrm>
            <a:off x="1259632" y="5428134"/>
            <a:ext cx="6121400" cy="665162"/>
            <a:chOff x="1152" y="1680"/>
            <a:chExt cx="3408" cy="419"/>
          </a:xfrm>
        </p:grpSpPr>
        <p:grpSp>
          <p:nvGrpSpPr>
            <p:cNvPr id="30" name="Group 115"/>
            <p:cNvGrpSpPr>
              <a:grpSpLocks/>
            </p:cNvGrpSpPr>
            <p:nvPr/>
          </p:nvGrpSpPr>
          <p:grpSpPr bwMode="auto">
            <a:xfrm>
              <a:off x="1152" y="1680"/>
              <a:ext cx="480" cy="419"/>
              <a:chOff x="3174" y="2656"/>
              <a:chExt cx="1549" cy="1351"/>
            </a:xfrm>
          </p:grpSpPr>
          <p:sp>
            <p:nvSpPr>
              <p:cNvPr id="34" name="AutoShape 116"/>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endParaRPr lang="zh-CN" altLang="en-US"/>
              </a:p>
            </p:txBody>
          </p:sp>
          <p:sp>
            <p:nvSpPr>
              <p:cNvPr id="35" name="AutoShape 117"/>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endParaRPr lang="zh-CN" altLang="en-US"/>
              </a:p>
            </p:txBody>
          </p:sp>
          <p:sp>
            <p:nvSpPr>
              <p:cNvPr id="36" name="AutoShape 118"/>
              <p:cNvSpPr>
                <a:spLocks noChangeArrowheads="1"/>
              </p:cNvSpPr>
              <p:nvPr/>
            </p:nvSpPr>
            <p:spPr bwMode="gray">
              <a:xfrm>
                <a:off x="3265"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sp>
          <p:nvSpPr>
            <p:cNvPr id="31" name="Line 119"/>
            <p:cNvSpPr>
              <a:spLocks noChangeShapeType="1"/>
            </p:cNvSpPr>
            <p:nvPr/>
          </p:nvSpPr>
          <p:spPr bwMode="auto">
            <a:xfrm>
              <a:off x="1536" y="2064"/>
              <a:ext cx="3024" cy="0"/>
            </a:xfrm>
            <a:prstGeom prst="line">
              <a:avLst/>
            </a:prstGeom>
            <a:noFill/>
            <a:ln w="25400">
              <a:solidFill>
                <a:srgbClr val="C0C0C0"/>
              </a:solidFill>
              <a:prstDash val="sysDot"/>
              <a:round/>
              <a:headEn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20"/>
            <p:cNvSpPr txBox="1">
              <a:spLocks noChangeArrowheads="1"/>
            </p:cNvSpPr>
            <p:nvPr/>
          </p:nvSpPr>
          <p:spPr bwMode="auto">
            <a:xfrm>
              <a:off x="1680" y="1716"/>
              <a:ext cx="1998"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spcBef>
                  <a:spcPct val="50000"/>
                </a:spcBef>
              </a:pPr>
              <a:r>
                <a:rPr lang="zh-CN" altLang="en-US" sz="2400" b="1" dirty="0" smtClean="0">
                  <a:solidFill>
                    <a:schemeClr val="tx2"/>
                  </a:solidFill>
                  <a:ea typeface="楷体_GB2312" pitchFamily="49" charset="-122"/>
                </a:rPr>
                <a:t>系统方法和系统工程</a:t>
              </a:r>
              <a:endParaRPr lang="zh-CN" altLang="en-US" sz="2400" b="1" dirty="0">
                <a:solidFill>
                  <a:schemeClr val="tx2"/>
                </a:solidFill>
                <a:ea typeface="楷体_GB2312" pitchFamily="49" charset="-122"/>
              </a:endParaRPr>
            </a:p>
          </p:txBody>
        </p:sp>
        <p:sp>
          <p:nvSpPr>
            <p:cNvPr id="33" name="Text Box 121"/>
            <p:cNvSpPr txBox="1">
              <a:spLocks noChangeArrowheads="1"/>
            </p:cNvSpPr>
            <p:nvPr/>
          </p:nvSpPr>
          <p:spPr bwMode="gray">
            <a:xfrm>
              <a:off x="1288" y="1742"/>
              <a:ext cx="198"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algn="ctr"/>
              <a:r>
                <a:rPr lang="en-US" altLang="zh-CN" sz="2400" b="1" dirty="0" smtClean="0">
                  <a:solidFill>
                    <a:schemeClr val="bg1"/>
                  </a:solidFill>
                  <a:latin typeface="Arial" panose="020B0604020202020204" pitchFamily="34" charset="0"/>
                  <a:ea typeface="宋体" panose="02010600030101010101" pitchFamily="2" charset="-122"/>
                </a:rPr>
                <a:t>4</a:t>
              </a:r>
              <a:endParaRPr lang="en-US" altLang="zh-CN" sz="2400" b="1" dirty="0">
                <a:solidFill>
                  <a:schemeClr val="bg1"/>
                </a:solidFill>
                <a:latin typeface="Arial" panose="020B0604020202020204" pitchFamily="34" charset="0"/>
                <a:ea typeface="宋体" panose="02010600030101010101" pitchFamily="2" charset="-122"/>
              </a:endParaRPr>
            </a:p>
          </p:txBody>
        </p:sp>
      </p:grpSp>
    </p:spTree>
    <p:extLst>
      <p:ext uri="{BB962C8B-B14F-4D97-AF65-F5344CB8AC3E}">
        <p14:creationId xmlns="" xmlns:p14="http://schemas.microsoft.com/office/powerpoint/2010/main" val="18783803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a:t>
            </a:r>
            <a:endParaRPr lang="en-US" dirty="0"/>
          </a:p>
        </p:txBody>
      </p:sp>
      <p:sp>
        <p:nvSpPr>
          <p:cNvPr id="3" name="内容占位符 2"/>
          <p:cNvSpPr>
            <a:spLocks noGrp="1"/>
          </p:cNvSpPr>
          <p:nvPr>
            <p:ph idx="1"/>
          </p:nvPr>
        </p:nvSpPr>
        <p:spPr>
          <a:xfrm>
            <a:off x="323834" y="1844824"/>
            <a:ext cx="8229600" cy="5248275"/>
          </a:xfrm>
        </p:spPr>
        <p:txBody>
          <a:bodyPr/>
          <a:lstStyle/>
          <a:p>
            <a:r>
              <a:rPr lang="zh-CN" altLang="en-US" dirty="0"/>
              <a:t>系统是由相互联系、相互作用的多个元素（部件）有机集合而成的，能够执行特定功能的综合体</a:t>
            </a:r>
            <a:r>
              <a:rPr lang="zh-CN" altLang="en-US" dirty="0" smtClean="0"/>
              <a:t>。</a:t>
            </a:r>
            <a:endParaRPr lang="en-US" altLang="zh-CN" dirty="0" smtClean="0"/>
          </a:p>
          <a:p>
            <a:endParaRPr lang="en-US"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26</a:t>
            </a:fld>
            <a:endParaRPr lang="en-US" altLang="zh-CN"/>
          </a:p>
        </p:txBody>
      </p:sp>
    </p:spTree>
    <p:extLst>
      <p:ext uri="{BB962C8B-B14F-4D97-AF65-F5344CB8AC3E}">
        <p14:creationId xmlns="" xmlns:p14="http://schemas.microsoft.com/office/powerpoint/2010/main" val="37699706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27</a:t>
            </a:fld>
            <a:endParaRPr lang="en-US" altLang="zh-CN"/>
          </a:p>
        </p:txBody>
      </p:sp>
      <p:sp>
        <p:nvSpPr>
          <p:cNvPr id="20" name="内容占位符 2"/>
          <p:cNvSpPr>
            <a:spLocks noGrp="1"/>
          </p:cNvSpPr>
          <p:nvPr>
            <p:ph idx="1"/>
          </p:nvPr>
        </p:nvSpPr>
        <p:spPr>
          <a:xfrm>
            <a:off x="457200" y="1152525"/>
            <a:ext cx="8229600" cy="1772419"/>
          </a:xfrm>
        </p:spPr>
        <p:txBody>
          <a:bodyPr/>
          <a:lstStyle/>
          <a:p>
            <a:r>
              <a:rPr lang="zh-CN" altLang="en-US" sz="2400" dirty="0"/>
              <a:t>从系统的结构来看可以把系统分成</a:t>
            </a:r>
            <a:r>
              <a:rPr lang="en-US" sz="2400" dirty="0"/>
              <a:t>5</a:t>
            </a:r>
            <a:r>
              <a:rPr lang="zh-CN" altLang="en-US" sz="2400" dirty="0"/>
              <a:t>个基本要素：即输入、处理、输出、反馈和控制</a:t>
            </a:r>
            <a:r>
              <a:rPr lang="zh-CN" altLang="en-US" sz="2400" dirty="0" smtClean="0"/>
              <a:t>等。</a:t>
            </a:r>
            <a:endParaRPr lang="en-US" altLang="zh-CN" sz="2400" dirty="0" smtClean="0"/>
          </a:p>
          <a:p>
            <a:endParaRPr lang="en-US" sz="2400" dirty="0"/>
          </a:p>
          <a:p>
            <a:endParaRPr lang="en-US" sz="2400" dirty="0"/>
          </a:p>
          <a:p>
            <a:endParaRPr lang="en-US" dirty="0"/>
          </a:p>
        </p:txBody>
      </p:sp>
      <p:pic>
        <p:nvPicPr>
          <p:cNvPr id="3" name="图片 2"/>
          <p:cNvPicPr>
            <a:picLocks noChangeAspect="1"/>
          </p:cNvPicPr>
          <p:nvPr/>
        </p:nvPicPr>
        <p:blipFill>
          <a:blip r:embed="rId3"/>
          <a:stretch>
            <a:fillRect/>
          </a:stretch>
        </p:blipFill>
        <p:spPr>
          <a:xfrm>
            <a:off x="170060" y="2379936"/>
            <a:ext cx="8803879" cy="3744416"/>
          </a:xfrm>
          <a:prstGeom prst="rect">
            <a:avLst/>
          </a:prstGeom>
        </p:spPr>
      </p:pic>
    </p:spTree>
    <p:extLst>
      <p:ext uri="{BB962C8B-B14F-4D97-AF65-F5344CB8AC3E}">
        <p14:creationId xmlns="" xmlns:p14="http://schemas.microsoft.com/office/powerpoint/2010/main" val="38769493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r>
              <a:rPr lang="zh-CN" altLang="en-US" sz="2400" dirty="0"/>
              <a:t>例如：汽车自动清洗系统</a:t>
            </a:r>
            <a:endParaRPr lang="en-US" sz="2400" dirty="0"/>
          </a:p>
          <a:p>
            <a:r>
              <a:rPr lang="zh-CN" altLang="en-US" sz="2400" dirty="0"/>
              <a:t>输入：一辆脏的汽车、水、清洗剂、时间、人的精力、技能和知识。需要时间、精力和技能来操作系统，需要知识来确定系统运行的各个步骤及其先后次序</a:t>
            </a:r>
            <a:r>
              <a:rPr lang="zh-CN" altLang="en-US" sz="2400" dirty="0" smtClean="0"/>
              <a:t>。</a:t>
            </a:r>
            <a:endParaRPr lang="en-US" altLang="zh-CN" sz="2400" dirty="0" smtClean="0"/>
          </a:p>
          <a:p>
            <a:endParaRPr lang="en-US" sz="2400" dirty="0"/>
          </a:p>
          <a:p>
            <a:r>
              <a:rPr lang="zh-CN" altLang="en-US" sz="2400" dirty="0"/>
              <a:t>处理：客户首先选择需要清洗的服务项目（清洗、清洗打蜡、干燥等），并将选择告诉汽车清洗操作员，操作员操作系统，系统按程序负责清洗汽车</a:t>
            </a:r>
            <a:r>
              <a:rPr lang="zh-CN" altLang="en-US" sz="2400" dirty="0" smtClean="0"/>
              <a:t>。</a:t>
            </a:r>
            <a:endParaRPr lang="en-US" altLang="zh-CN" sz="2400" dirty="0" smtClean="0"/>
          </a:p>
          <a:p>
            <a:endParaRPr lang="en-US" sz="2400" dirty="0"/>
          </a:p>
          <a:p>
            <a:r>
              <a:rPr lang="zh-CN" altLang="en-US" sz="2400" dirty="0"/>
              <a:t>反馈、控制：“对汽车干净程度的判断</a:t>
            </a:r>
            <a:r>
              <a:rPr lang="zh-CN" altLang="en-US" sz="2400" dirty="0" smtClean="0"/>
              <a:t>”</a:t>
            </a:r>
            <a:endParaRPr lang="en-US" altLang="zh-CN" sz="2400" dirty="0" smtClean="0"/>
          </a:p>
          <a:p>
            <a:endParaRPr lang="en-US" sz="2400" dirty="0"/>
          </a:p>
          <a:p>
            <a:r>
              <a:rPr lang="zh-CN" altLang="en-US" sz="2400" dirty="0"/>
              <a:t>输出：一辆干净的汽车</a:t>
            </a:r>
            <a:endParaRPr lang="en-US" sz="2400" dirty="0"/>
          </a:p>
          <a:p>
            <a:pPr marL="0" indent="0">
              <a:buNone/>
            </a:pPr>
            <a:endParaRPr lang="en-US"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28</a:t>
            </a:fld>
            <a:endParaRPr lang="en-US" altLang="zh-CN"/>
          </a:p>
        </p:txBody>
      </p:sp>
    </p:spTree>
    <p:extLst>
      <p:ext uri="{BB962C8B-B14F-4D97-AF65-F5344CB8AC3E}">
        <p14:creationId xmlns="" xmlns:p14="http://schemas.microsoft.com/office/powerpoint/2010/main" val="38401386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系统的特性</a:t>
            </a:r>
            <a:endParaRPr lang="en-US" dirty="0"/>
          </a:p>
        </p:txBody>
      </p:sp>
      <p:sp>
        <p:nvSpPr>
          <p:cNvPr id="3" name="内容占位符 2"/>
          <p:cNvSpPr>
            <a:spLocks noGrp="1"/>
          </p:cNvSpPr>
          <p:nvPr>
            <p:ph idx="1"/>
          </p:nvPr>
        </p:nvSpPr>
        <p:spPr/>
        <p:txBody>
          <a:bodyPr/>
          <a:lstStyle/>
          <a:p>
            <a:r>
              <a:rPr lang="zh-CN" altLang="en-US" sz="2400" dirty="0">
                <a:solidFill>
                  <a:srgbClr val="0066CC"/>
                </a:solidFill>
              </a:rPr>
              <a:t>系统的</a:t>
            </a:r>
            <a:r>
              <a:rPr lang="zh-CN" altLang="en-US" sz="2400" dirty="0" smtClean="0">
                <a:solidFill>
                  <a:srgbClr val="0066CC"/>
                </a:solidFill>
              </a:rPr>
              <a:t>目的性</a:t>
            </a:r>
            <a:endParaRPr lang="en-US" altLang="zh-CN" sz="2400" dirty="0">
              <a:solidFill>
                <a:srgbClr val="0066CC"/>
              </a:solidFill>
            </a:endParaRPr>
          </a:p>
          <a:p>
            <a:r>
              <a:rPr lang="zh-CN" altLang="en-US" sz="2400" dirty="0" smtClean="0">
                <a:solidFill>
                  <a:srgbClr val="0066CC"/>
                </a:solidFill>
              </a:rPr>
              <a:t>系统</a:t>
            </a:r>
            <a:r>
              <a:rPr lang="zh-CN" altLang="en-US" sz="2400" dirty="0">
                <a:solidFill>
                  <a:srgbClr val="0066CC"/>
                </a:solidFill>
              </a:rPr>
              <a:t>的</a:t>
            </a:r>
            <a:r>
              <a:rPr lang="zh-CN" altLang="en-US" sz="2400" dirty="0" smtClean="0">
                <a:solidFill>
                  <a:srgbClr val="0066CC"/>
                </a:solidFill>
              </a:rPr>
              <a:t>整体性</a:t>
            </a:r>
            <a:endParaRPr lang="en-US" altLang="zh-CN" sz="2400" dirty="0" smtClean="0">
              <a:solidFill>
                <a:srgbClr val="0066CC"/>
              </a:solidFill>
            </a:endParaRPr>
          </a:p>
          <a:p>
            <a:r>
              <a:rPr lang="zh-CN" altLang="en-US" sz="2400" dirty="0" smtClean="0">
                <a:solidFill>
                  <a:srgbClr val="0066CC"/>
                </a:solidFill>
              </a:rPr>
              <a:t>系统</a:t>
            </a:r>
            <a:r>
              <a:rPr lang="zh-CN" altLang="en-US" sz="2400" dirty="0">
                <a:solidFill>
                  <a:srgbClr val="0066CC"/>
                </a:solidFill>
              </a:rPr>
              <a:t>的</a:t>
            </a:r>
            <a:r>
              <a:rPr lang="zh-CN" altLang="en-US" sz="2400" dirty="0" smtClean="0">
                <a:solidFill>
                  <a:srgbClr val="0066CC"/>
                </a:solidFill>
              </a:rPr>
              <a:t>层次性</a:t>
            </a:r>
            <a:endParaRPr lang="en-US" altLang="zh-CN" sz="2400" dirty="0" smtClean="0">
              <a:solidFill>
                <a:srgbClr val="0066CC"/>
              </a:solidFill>
            </a:endParaRPr>
          </a:p>
          <a:p>
            <a:r>
              <a:rPr lang="zh-CN" altLang="en-US" sz="2400" dirty="0" smtClean="0">
                <a:solidFill>
                  <a:srgbClr val="0066CC"/>
                </a:solidFill>
              </a:rPr>
              <a:t>系统</a:t>
            </a:r>
            <a:r>
              <a:rPr lang="zh-CN" altLang="en-US" sz="2400" dirty="0">
                <a:solidFill>
                  <a:srgbClr val="0066CC"/>
                </a:solidFill>
              </a:rPr>
              <a:t>的</a:t>
            </a:r>
            <a:r>
              <a:rPr lang="zh-CN" altLang="en-US" sz="2400" dirty="0" smtClean="0">
                <a:solidFill>
                  <a:srgbClr val="0066CC"/>
                </a:solidFill>
              </a:rPr>
              <a:t>相关性</a:t>
            </a:r>
            <a:endParaRPr lang="en-US" altLang="zh-CN" sz="2400" dirty="0" smtClean="0">
              <a:solidFill>
                <a:srgbClr val="0066CC"/>
              </a:solidFill>
            </a:endParaRPr>
          </a:p>
          <a:p>
            <a:r>
              <a:rPr lang="zh-CN" altLang="en-US" sz="2400" dirty="0" smtClean="0">
                <a:solidFill>
                  <a:srgbClr val="0066CC"/>
                </a:solidFill>
              </a:rPr>
              <a:t>系统</a:t>
            </a:r>
            <a:r>
              <a:rPr lang="zh-CN" altLang="en-US" sz="2400" dirty="0">
                <a:solidFill>
                  <a:srgbClr val="0066CC"/>
                </a:solidFill>
              </a:rPr>
              <a:t>的</a:t>
            </a:r>
            <a:r>
              <a:rPr lang="zh-CN" altLang="en-US" sz="2400" dirty="0" smtClean="0">
                <a:solidFill>
                  <a:srgbClr val="0066CC"/>
                </a:solidFill>
              </a:rPr>
              <a:t>开放性</a:t>
            </a:r>
            <a:endParaRPr lang="en-US" altLang="zh-CN" sz="2400" dirty="0" smtClean="0">
              <a:solidFill>
                <a:srgbClr val="0066CC"/>
              </a:solidFill>
            </a:endParaRPr>
          </a:p>
          <a:p>
            <a:r>
              <a:rPr lang="zh-CN" altLang="en-US" sz="2400" dirty="0" smtClean="0">
                <a:solidFill>
                  <a:srgbClr val="0066CC"/>
                </a:solidFill>
              </a:rPr>
              <a:t>系统</a:t>
            </a:r>
            <a:r>
              <a:rPr lang="zh-CN" altLang="en-US" sz="2400" dirty="0">
                <a:solidFill>
                  <a:srgbClr val="0066CC"/>
                </a:solidFill>
              </a:rPr>
              <a:t>的</a:t>
            </a:r>
            <a:r>
              <a:rPr lang="zh-CN" altLang="en-US" sz="2400" dirty="0" smtClean="0">
                <a:solidFill>
                  <a:srgbClr val="0066CC"/>
                </a:solidFill>
              </a:rPr>
              <a:t>稳定性</a:t>
            </a:r>
            <a:endParaRPr lang="en-US" altLang="zh-CN" sz="2400" dirty="0" smtClean="0">
              <a:solidFill>
                <a:srgbClr val="0066CC"/>
              </a:solidFill>
            </a:endParaRPr>
          </a:p>
          <a:p>
            <a:r>
              <a:rPr lang="zh-CN" altLang="en-US" sz="2400" dirty="0" smtClean="0">
                <a:solidFill>
                  <a:srgbClr val="0066CC"/>
                </a:solidFill>
              </a:rPr>
              <a:t>系统</a:t>
            </a:r>
            <a:r>
              <a:rPr lang="zh-CN" altLang="en-US" sz="2400" dirty="0">
                <a:solidFill>
                  <a:srgbClr val="0066CC"/>
                </a:solidFill>
              </a:rPr>
              <a:t>的相似性 </a:t>
            </a:r>
            <a:endParaRPr lang="en-US"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29</a:t>
            </a:fld>
            <a:endParaRPr lang="en-US" altLang="zh-CN"/>
          </a:p>
        </p:txBody>
      </p:sp>
    </p:spTree>
    <p:extLst>
      <p:ext uri="{BB962C8B-B14F-4D97-AF65-F5344CB8AC3E}">
        <p14:creationId xmlns="" xmlns:p14="http://schemas.microsoft.com/office/powerpoint/2010/main" val="31171466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16013" y="1125538"/>
            <a:ext cx="2879725" cy="696912"/>
          </a:xfrm>
        </p:spPr>
        <p:txBody>
          <a:bodyPr/>
          <a:lstStyle/>
          <a:p>
            <a:pPr eaLnBrk="1" hangingPunct="1"/>
            <a:r>
              <a:rPr lang="en-US" altLang="zh-CN" b="1" smtClean="0">
                <a:latin typeface="华文行楷" panose="02010800040101010101" pitchFamily="2" charset="-122"/>
                <a:ea typeface="华文行楷" panose="02010800040101010101" pitchFamily="2" charset="-122"/>
              </a:rPr>
              <a:t>1.1  </a:t>
            </a:r>
            <a:r>
              <a:rPr lang="zh-CN" altLang="en-US" b="1" smtClean="0">
                <a:latin typeface="华文行楷" panose="02010800040101010101" pitchFamily="2" charset="-122"/>
                <a:ea typeface="华文行楷" panose="02010800040101010101" pitchFamily="2" charset="-122"/>
              </a:rPr>
              <a:t>信息</a:t>
            </a:r>
          </a:p>
        </p:txBody>
      </p:sp>
      <p:grpSp>
        <p:nvGrpSpPr>
          <p:cNvPr id="6147" name="Group 106"/>
          <p:cNvGrpSpPr>
            <a:grpSpLocks/>
          </p:cNvGrpSpPr>
          <p:nvPr/>
        </p:nvGrpSpPr>
        <p:grpSpPr bwMode="auto">
          <a:xfrm>
            <a:off x="1258888" y="2492375"/>
            <a:ext cx="6049962" cy="665163"/>
            <a:chOff x="1152" y="1104"/>
            <a:chExt cx="3408" cy="419"/>
          </a:xfrm>
        </p:grpSpPr>
        <p:grpSp>
          <p:nvGrpSpPr>
            <p:cNvPr id="6167" name="Group 107"/>
            <p:cNvGrpSpPr>
              <a:grpSpLocks/>
            </p:cNvGrpSpPr>
            <p:nvPr/>
          </p:nvGrpSpPr>
          <p:grpSpPr bwMode="auto">
            <a:xfrm>
              <a:off x="1152" y="1104"/>
              <a:ext cx="480" cy="419"/>
              <a:chOff x="1110" y="2656"/>
              <a:chExt cx="1549" cy="1351"/>
            </a:xfrm>
          </p:grpSpPr>
          <p:sp>
            <p:nvSpPr>
              <p:cNvPr id="6171" name="AutoShape 10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endParaRPr lang="zh-CN" altLang="en-US"/>
              </a:p>
            </p:txBody>
          </p:sp>
          <p:sp>
            <p:nvSpPr>
              <p:cNvPr id="6172" name="AutoShape 10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endParaRPr lang="zh-CN" altLang="en-US"/>
              </a:p>
            </p:txBody>
          </p:sp>
          <p:sp>
            <p:nvSpPr>
              <p:cNvPr id="81006" name="AutoShape 110"/>
              <p:cNvSpPr>
                <a:spLocks noChangeArrowheads="1"/>
              </p:cNvSpPr>
              <p:nvPr/>
            </p:nvSpPr>
            <p:spPr bwMode="gray">
              <a:xfrm>
                <a:off x="1199" y="2737"/>
                <a:ext cx="1351"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sp>
          <p:nvSpPr>
            <p:cNvPr id="6168" name="Line 111"/>
            <p:cNvSpPr>
              <a:spLocks noChangeShapeType="1"/>
            </p:cNvSpPr>
            <p:nvPr/>
          </p:nvSpPr>
          <p:spPr bwMode="auto">
            <a:xfrm>
              <a:off x="1536" y="1488"/>
              <a:ext cx="3024" cy="0"/>
            </a:xfrm>
            <a:prstGeom prst="line">
              <a:avLst/>
            </a:prstGeom>
            <a:noFill/>
            <a:ln w="25400">
              <a:solidFill>
                <a:srgbClr val="C0C0C0"/>
              </a:solidFill>
              <a:prstDash val="sysDot"/>
              <a:round/>
              <a:headEn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9" name="Text Box 112">
              <a:hlinkClick r:id="rId2" action="ppaction://hlinksldjump"/>
            </p:cNvPr>
            <p:cNvSpPr txBox="1">
              <a:spLocks noChangeArrowheads="1"/>
            </p:cNvSpPr>
            <p:nvPr/>
          </p:nvSpPr>
          <p:spPr bwMode="auto">
            <a:xfrm>
              <a:off x="1680" y="1140"/>
              <a:ext cx="1081"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r>
                <a:rPr lang="zh-CN" altLang="en-US" sz="2400" b="1" dirty="0" smtClean="0">
                  <a:solidFill>
                    <a:schemeClr val="tx2"/>
                  </a:solidFill>
                  <a:ea typeface="楷体_GB2312" pitchFamily="49" charset="-122"/>
                </a:rPr>
                <a:t>信息的</a:t>
              </a:r>
              <a:r>
                <a:rPr lang="zh-CN" altLang="en-US" sz="2400" b="1" dirty="0">
                  <a:solidFill>
                    <a:schemeClr val="tx2"/>
                  </a:solidFill>
                  <a:ea typeface="楷体_GB2312" pitchFamily="49" charset="-122"/>
                </a:rPr>
                <a:t>含义</a:t>
              </a:r>
            </a:p>
          </p:txBody>
        </p:sp>
        <p:sp>
          <p:nvSpPr>
            <p:cNvPr id="6170" name="Text Box 113"/>
            <p:cNvSpPr txBox="1">
              <a:spLocks noChangeArrowheads="1"/>
            </p:cNvSpPr>
            <p:nvPr/>
          </p:nvSpPr>
          <p:spPr bwMode="gray">
            <a:xfrm>
              <a:off x="1287" y="1166"/>
              <a:ext cx="199"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algn="ctr"/>
              <a:r>
                <a:rPr lang="en-US" altLang="zh-CN" sz="2400" b="1">
                  <a:solidFill>
                    <a:schemeClr val="bg1"/>
                  </a:solidFill>
                  <a:latin typeface="Arial" panose="020B0604020202020204" pitchFamily="34" charset="0"/>
                  <a:ea typeface="宋体" panose="02010600030101010101" pitchFamily="2" charset="-122"/>
                </a:rPr>
                <a:t>1</a:t>
              </a:r>
            </a:p>
          </p:txBody>
        </p:sp>
      </p:grpSp>
      <p:grpSp>
        <p:nvGrpSpPr>
          <p:cNvPr id="6148" name="Group 114"/>
          <p:cNvGrpSpPr>
            <a:grpSpLocks/>
          </p:cNvGrpSpPr>
          <p:nvPr/>
        </p:nvGrpSpPr>
        <p:grpSpPr bwMode="auto">
          <a:xfrm>
            <a:off x="1258888" y="3500438"/>
            <a:ext cx="6121400" cy="665162"/>
            <a:chOff x="1152" y="1680"/>
            <a:chExt cx="3408" cy="419"/>
          </a:xfrm>
        </p:grpSpPr>
        <p:grpSp>
          <p:nvGrpSpPr>
            <p:cNvPr id="6160" name="Group 115"/>
            <p:cNvGrpSpPr>
              <a:grpSpLocks/>
            </p:cNvGrpSpPr>
            <p:nvPr/>
          </p:nvGrpSpPr>
          <p:grpSpPr bwMode="auto">
            <a:xfrm>
              <a:off x="1152" y="1680"/>
              <a:ext cx="480" cy="419"/>
              <a:chOff x="3174" y="2656"/>
              <a:chExt cx="1549" cy="1351"/>
            </a:xfrm>
          </p:grpSpPr>
          <p:sp>
            <p:nvSpPr>
              <p:cNvPr id="6164" name="AutoShape 116"/>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endParaRPr lang="zh-CN" altLang="en-US"/>
              </a:p>
            </p:txBody>
          </p:sp>
          <p:sp>
            <p:nvSpPr>
              <p:cNvPr id="6165" name="AutoShape 117"/>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endParaRPr lang="zh-CN" altLang="en-US"/>
              </a:p>
            </p:txBody>
          </p:sp>
          <p:sp>
            <p:nvSpPr>
              <p:cNvPr id="81014" name="AutoShape 118"/>
              <p:cNvSpPr>
                <a:spLocks noChangeArrowheads="1"/>
              </p:cNvSpPr>
              <p:nvPr/>
            </p:nvSpPr>
            <p:spPr bwMode="gray">
              <a:xfrm>
                <a:off x="3265"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sp>
          <p:nvSpPr>
            <p:cNvPr id="6161" name="Line 119"/>
            <p:cNvSpPr>
              <a:spLocks noChangeShapeType="1"/>
            </p:cNvSpPr>
            <p:nvPr/>
          </p:nvSpPr>
          <p:spPr bwMode="auto">
            <a:xfrm>
              <a:off x="1536" y="2064"/>
              <a:ext cx="3024" cy="0"/>
            </a:xfrm>
            <a:prstGeom prst="line">
              <a:avLst/>
            </a:prstGeom>
            <a:noFill/>
            <a:ln w="25400">
              <a:solidFill>
                <a:srgbClr val="C0C0C0"/>
              </a:solidFill>
              <a:prstDash val="sysDot"/>
              <a:round/>
              <a:headEn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2" name="Text Box 120"/>
            <p:cNvSpPr txBox="1">
              <a:spLocks noChangeArrowheads="1"/>
            </p:cNvSpPr>
            <p:nvPr/>
          </p:nvSpPr>
          <p:spPr bwMode="auto">
            <a:xfrm>
              <a:off x="1680" y="1716"/>
              <a:ext cx="1083"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spcBef>
                  <a:spcPct val="50000"/>
                </a:spcBef>
              </a:pPr>
              <a:r>
                <a:rPr lang="zh-CN" altLang="en-US" sz="2400" b="1" dirty="0" smtClean="0">
                  <a:solidFill>
                    <a:schemeClr val="tx2"/>
                  </a:solidFill>
                  <a:ea typeface="楷体_GB2312" pitchFamily="49" charset="-122"/>
                </a:rPr>
                <a:t>信息的特征</a:t>
              </a:r>
              <a:endParaRPr lang="zh-CN" altLang="en-US" sz="2400" b="1" dirty="0">
                <a:solidFill>
                  <a:schemeClr val="tx2"/>
                </a:solidFill>
                <a:ea typeface="楷体_GB2312" pitchFamily="49" charset="-122"/>
              </a:endParaRPr>
            </a:p>
          </p:txBody>
        </p:sp>
        <p:sp>
          <p:nvSpPr>
            <p:cNvPr id="6163" name="Text Box 121"/>
            <p:cNvSpPr txBox="1">
              <a:spLocks noChangeArrowheads="1"/>
            </p:cNvSpPr>
            <p:nvPr/>
          </p:nvSpPr>
          <p:spPr bwMode="gray">
            <a:xfrm>
              <a:off x="1288" y="1742"/>
              <a:ext cx="199"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algn="ctr"/>
              <a:r>
                <a:rPr lang="en-US" altLang="zh-CN" sz="2400" b="1">
                  <a:solidFill>
                    <a:schemeClr val="bg1"/>
                  </a:solidFill>
                  <a:latin typeface="Arial" panose="020B0604020202020204" pitchFamily="34" charset="0"/>
                  <a:ea typeface="宋体" panose="02010600030101010101" pitchFamily="2" charset="-122"/>
                </a:rPr>
                <a:t>2</a:t>
              </a:r>
            </a:p>
          </p:txBody>
        </p:sp>
      </p:grpSp>
      <p:grpSp>
        <p:nvGrpSpPr>
          <p:cNvPr id="6149" name="Group 122"/>
          <p:cNvGrpSpPr>
            <a:grpSpLocks/>
          </p:cNvGrpSpPr>
          <p:nvPr/>
        </p:nvGrpSpPr>
        <p:grpSpPr bwMode="auto">
          <a:xfrm>
            <a:off x="1258888" y="4508499"/>
            <a:ext cx="6192837" cy="665163"/>
            <a:chOff x="1152" y="2242"/>
            <a:chExt cx="3408" cy="419"/>
          </a:xfrm>
        </p:grpSpPr>
        <p:grpSp>
          <p:nvGrpSpPr>
            <p:cNvPr id="6153" name="Group 123"/>
            <p:cNvGrpSpPr>
              <a:grpSpLocks/>
            </p:cNvGrpSpPr>
            <p:nvPr/>
          </p:nvGrpSpPr>
          <p:grpSpPr bwMode="auto">
            <a:xfrm>
              <a:off x="1152" y="2242"/>
              <a:ext cx="480" cy="419"/>
              <a:chOff x="1110" y="2656"/>
              <a:chExt cx="1549" cy="1351"/>
            </a:xfrm>
          </p:grpSpPr>
          <p:sp>
            <p:nvSpPr>
              <p:cNvPr id="6157" name="AutoShape 12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endParaRPr lang="zh-CN" altLang="en-US"/>
              </a:p>
            </p:txBody>
          </p:sp>
          <p:sp>
            <p:nvSpPr>
              <p:cNvPr id="6158" name="AutoShape 12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endParaRPr lang="zh-CN" altLang="en-US"/>
              </a:p>
            </p:txBody>
          </p:sp>
          <p:sp>
            <p:nvSpPr>
              <p:cNvPr id="81022" name="AutoShape 126"/>
              <p:cNvSpPr>
                <a:spLocks noChangeArrowheads="1"/>
              </p:cNvSpPr>
              <p:nvPr/>
            </p:nvSpPr>
            <p:spPr bwMode="gray">
              <a:xfrm>
                <a:off x="1200" y="2737"/>
                <a:ext cx="1348"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sp>
          <p:nvSpPr>
            <p:cNvPr id="6154" name="Line 127"/>
            <p:cNvSpPr>
              <a:spLocks noChangeShapeType="1"/>
            </p:cNvSpPr>
            <p:nvPr/>
          </p:nvSpPr>
          <p:spPr bwMode="auto">
            <a:xfrm>
              <a:off x="1536" y="2626"/>
              <a:ext cx="3024" cy="0"/>
            </a:xfrm>
            <a:prstGeom prst="line">
              <a:avLst/>
            </a:prstGeom>
            <a:noFill/>
            <a:ln w="25400">
              <a:solidFill>
                <a:srgbClr val="C0C0C0"/>
              </a:solidFill>
              <a:prstDash val="sysDot"/>
              <a:round/>
              <a:headEn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 name="Text Box 128"/>
            <p:cNvSpPr txBox="1">
              <a:spLocks noChangeArrowheads="1"/>
            </p:cNvSpPr>
            <p:nvPr/>
          </p:nvSpPr>
          <p:spPr bwMode="auto">
            <a:xfrm>
              <a:off x="1680" y="2278"/>
              <a:ext cx="153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spcBef>
                  <a:spcPct val="50000"/>
                </a:spcBef>
              </a:pPr>
              <a:r>
                <a:rPr lang="zh-CN" altLang="en-US" sz="2400" b="1" dirty="0" smtClean="0">
                  <a:solidFill>
                    <a:schemeClr val="tx2"/>
                  </a:solidFill>
                  <a:ea typeface="楷体_GB2312" pitchFamily="49" charset="-122"/>
                </a:rPr>
                <a:t>信息的类型</a:t>
              </a:r>
              <a:endParaRPr lang="zh-CN" altLang="en-US" sz="2400" b="1" dirty="0">
                <a:solidFill>
                  <a:schemeClr val="tx2"/>
                </a:solidFill>
                <a:ea typeface="楷体_GB2312" pitchFamily="49" charset="-122"/>
              </a:endParaRPr>
            </a:p>
          </p:txBody>
        </p:sp>
        <p:sp>
          <p:nvSpPr>
            <p:cNvPr id="6156" name="Text Box 129"/>
            <p:cNvSpPr txBox="1">
              <a:spLocks noChangeArrowheads="1"/>
            </p:cNvSpPr>
            <p:nvPr/>
          </p:nvSpPr>
          <p:spPr bwMode="gray">
            <a:xfrm>
              <a:off x="1289" y="2304"/>
              <a:ext cx="19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algn="ctr"/>
              <a:r>
                <a:rPr lang="en-US" altLang="zh-CN" sz="2400" b="1">
                  <a:solidFill>
                    <a:schemeClr val="bg1"/>
                  </a:solidFill>
                  <a:latin typeface="Arial" panose="020B0604020202020204" pitchFamily="34" charset="0"/>
                  <a:ea typeface="宋体" panose="02010600030101010101" pitchFamily="2" charset="-122"/>
                </a:rPr>
                <a:t>3</a:t>
              </a:r>
            </a:p>
          </p:txBody>
        </p:sp>
      </p:grpSp>
      <p:sp>
        <p:nvSpPr>
          <p:cNvPr id="6150" name="Text Box 138"/>
          <p:cNvSpPr txBox="1">
            <a:spLocks noChangeArrowheads="1"/>
          </p:cNvSpPr>
          <p:nvPr/>
        </p:nvSpPr>
        <p:spPr bwMode="auto">
          <a:xfrm>
            <a:off x="1258888" y="1916113"/>
            <a:ext cx="40322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spcBef>
                <a:spcPct val="50000"/>
              </a:spcBef>
            </a:pPr>
            <a:r>
              <a:rPr lang="zh-CN" altLang="en-US" sz="2400" b="1">
                <a:solidFill>
                  <a:schemeClr val="tx2"/>
                </a:solidFill>
                <a:ea typeface="楷体_GB2312" pitchFamily="49" charset="-122"/>
              </a:rPr>
              <a:t>本节所讲述的主要内容：</a:t>
            </a:r>
          </a:p>
        </p:txBody>
      </p:sp>
      <p:sp>
        <p:nvSpPr>
          <p:cNvPr id="2" name="文本框 1"/>
          <p:cNvSpPr txBox="1"/>
          <p:nvPr/>
        </p:nvSpPr>
        <p:spPr>
          <a:xfrm>
            <a:off x="815652" y="1187053"/>
            <a:ext cx="4680123" cy="584775"/>
          </a:xfrm>
          <a:prstGeom prst="rect">
            <a:avLst/>
          </a:prstGeom>
          <a:noFill/>
        </p:spPr>
        <p:txBody>
          <a:bodyPr wrap="square" rtlCol="0">
            <a:spAutoFit/>
          </a:bodyPr>
          <a:lstStyle/>
          <a:p>
            <a:r>
              <a:rPr lang="zh-CN" altLang="en-US" sz="3200" dirty="0" smtClean="0"/>
              <a:t>信息与数据</a:t>
            </a:r>
            <a:endParaRPr lang="en-US" sz="3200" dirty="0"/>
          </a:p>
        </p:txBody>
      </p:sp>
    </p:spTree>
    <p:extLst>
      <p:ext uri="{BB962C8B-B14F-4D97-AF65-F5344CB8AC3E}">
        <p14:creationId xmlns="" xmlns:p14="http://schemas.microsoft.com/office/powerpoint/2010/main" val="25557295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p>
        </p:txBody>
      </p:sp>
      <p:sp>
        <p:nvSpPr>
          <p:cNvPr id="3" name="内容占位符 2"/>
          <p:cNvSpPr>
            <a:spLocks noGrp="1"/>
          </p:cNvSpPr>
          <p:nvPr>
            <p:ph idx="1"/>
          </p:nvPr>
        </p:nvSpPr>
        <p:spPr/>
        <p:txBody>
          <a:bodyPr/>
          <a:lstStyle/>
          <a:p>
            <a:pPr marL="0" indent="0">
              <a:buNone/>
            </a:pPr>
            <a:r>
              <a:rPr lang="zh-CN" altLang="en-US" sz="2400" dirty="0">
                <a:solidFill>
                  <a:srgbClr val="0066CC"/>
                </a:solidFill>
              </a:rPr>
              <a:t>系统的</a:t>
            </a:r>
            <a:r>
              <a:rPr lang="zh-CN" altLang="en-US" sz="2400" dirty="0" smtClean="0">
                <a:solidFill>
                  <a:srgbClr val="0066CC"/>
                </a:solidFill>
              </a:rPr>
              <a:t>目的性</a:t>
            </a:r>
            <a:endParaRPr lang="en-US" altLang="zh-CN" sz="2400" dirty="0" smtClean="0">
              <a:solidFill>
                <a:srgbClr val="0066CC"/>
              </a:solidFill>
            </a:endParaRPr>
          </a:p>
          <a:p>
            <a:r>
              <a:rPr lang="zh-CN" altLang="en-US" sz="2400" dirty="0"/>
              <a:t>任何一个系统都是为了完成某一特定的目标而构造的。</a:t>
            </a:r>
          </a:p>
          <a:p>
            <a:r>
              <a:rPr lang="zh-CN" altLang="en-US" sz="2400" dirty="0"/>
              <a:t>    例如：学校的目标是培养经济建设人才和出科研成果。 工厂的目标是生产出高质量、适销对路的产品，提高企业经济效益。</a:t>
            </a:r>
            <a:endParaRPr lang="en-US" altLang="zh-CN" sz="2400" dirty="0"/>
          </a:p>
          <a:p>
            <a:r>
              <a:rPr lang="zh-CN" altLang="en-US" sz="2400" dirty="0"/>
              <a:t>在建设系统的过程中，首先要明确系统目标，然后再考虑用什么功能来达到这个目标。</a:t>
            </a:r>
          </a:p>
          <a:p>
            <a:endParaRPr lang="zh-CN" altLang="en-US" sz="2400" dirty="0"/>
          </a:p>
          <a:p>
            <a:endParaRPr lang="en-US" altLang="zh-CN" sz="2400" dirty="0">
              <a:solidFill>
                <a:srgbClr val="0066CC"/>
              </a:solidFill>
            </a:endParaRP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30</a:t>
            </a:fld>
            <a:endParaRPr lang="en-US" altLang="zh-CN"/>
          </a:p>
        </p:txBody>
      </p:sp>
    </p:spTree>
    <p:extLst>
      <p:ext uri="{BB962C8B-B14F-4D97-AF65-F5344CB8AC3E}">
        <p14:creationId xmlns="" xmlns:p14="http://schemas.microsoft.com/office/powerpoint/2010/main" val="5260133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p>
        </p:txBody>
      </p:sp>
      <p:sp>
        <p:nvSpPr>
          <p:cNvPr id="3" name="内容占位符 2"/>
          <p:cNvSpPr>
            <a:spLocks noGrp="1"/>
          </p:cNvSpPr>
          <p:nvPr>
            <p:ph idx="1"/>
          </p:nvPr>
        </p:nvSpPr>
        <p:spPr/>
        <p:txBody>
          <a:bodyPr/>
          <a:lstStyle/>
          <a:p>
            <a:pPr marL="0" indent="0">
              <a:buNone/>
            </a:pPr>
            <a:r>
              <a:rPr lang="zh-CN" altLang="en-US" sz="2400" dirty="0">
                <a:solidFill>
                  <a:srgbClr val="0066CC"/>
                </a:solidFill>
              </a:rPr>
              <a:t>系统</a:t>
            </a:r>
            <a:r>
              <a:rPr lang="zh-CN" altLang="en-US" sz="2400" dirty="0" smtClean="0">
                <a:solidFill>
                  <a:srgbClr val="0066CC"/>
                </a:solidFill>
              </a:rPr>
              <a:t>的整体性</a:t>
            </a:r>
            <a:endParaRPr lang="en-US" altLang="zh-CN" sz="2400" dirty="0" smtClean="0">
              <a:solidFill>
                <a:srgbClr val="0066CC"/>
              </a:solidFill>
            </a:endParaRPr>
          </a:p>
          <a:p>
            <a:r>
              <a:rPr lang="zh-CN" altLang="en-US" sz="2400" dirty="0"/>
              <a:t>系统内部的各个部分是为实现某一特定目标而联系在一起的。因此，组成系统的各个组成部分不是简单地集合在一起，而是有机地组成一个整体，每个部分都要服从整体，追求整体最优，而不是局部最优</a:t>
            </a:r>
            <a:r>
              <a:rPr lang="zh-CN" altLang="en-US" sz="2400" dirty="0" smtClean="0"/>
              <a:t>。</a:t>
            </a:r>
            <a:endParaRPr lang="en-US" altLang="zh-CN" sz="2400" dirty="0" smtClean="0"/>
          </a:p>
          <a:p>
            <a:endParaRPr lang="en-US" altLang="zh-CN" sz="2400" dirty="0"/>
          </a:p>
          <a:p>
            <a:r>
              <a:rPr lang="zh-CN" altLang="en-US" sz="2400" dirty="0"/>
              <a:t>在开发系统的过程中，要时刻注意从整体出发，来统一界面风格、技术用语、开发进度。</a:t>
            </a:r>
          </a:p>
          <a:p>
            <a:pPr>
              <a:spcBef>
                <a:spcPct val="50000"/>
              </a:spcBef>
            </a:pPr>
            <a:endParaRPr lang="zh-CN" altLang="en-US" sz="2400" dirty="0"/>
          </a:p>
          <a:p>
            <a:endParaRPr lang="zh-CN" altLang="en-US" sz="2400" dirty="0"/>
          </a:p>
          <a:p>
            <a:endParaRPr lang="en-US" altLang="zh-CN" sz="2400" dirty="0">
              <a:solidFill>
                <a:srgbClr val="0066CC"/>
              </a:solidFill>
            </a:endParaRP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31</a:t>
            </a:fld>
            <a:endParaRPr lang="en-US" altLang="zh-CN"/>
          </a:p>
        </p:txBody>
      </p:sp>
    </p:spTree>
    <p:extLst>
      <p:ext uri="{BB962C8B-B14F-4D97-AF65-F5344CB8AC3E}">
        <p14:creationId xmlns="" xmlns:p14="http://schemas.microsoft.com/office/powerpoint/2010/main" val="42910080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p>
        </p:txBody>
      </p:sp>
      <p:sp>
        <p:nvSpPr>
          <p:cNvPr id="3" name="内容占位符 2"/>
          <p:cNvSpPr>
            <a:spLocks noGrp="1"/>
          </p:cNvSpPr>
          <p:nvPr>
            <p:ph idx="1"/>
          </p:nvPr>
        </p:nvSpPr>
        <p:spPr/>
        <p:txBody>
          <a:bodyPr/>
          <a:lstStyle/>
          <a:p>
            <a:pPr marL="0" indent="0">
              <a:buNone/>
            </a:pPr>
            <a:r>
              <a:rPr lang="zh-CN" altLang="en-US" sz="2400" dirty="0">
                <a:solidFill>
                  <a:srgbClr val="0066CC"/>
                </a:solidFill>
              </a:rPr>
              <a:t>系统</a:t>
            </a:r>
            <a:r>
              <a:rPr lang="zh-CN" altLang="en-US" sz="2400" dirty="0" smtClean="0">
                <a:solidFill>
                  <a:srgbClr val="0066CC"/>
                </a:solidFill>
              </a:rPr>
              <a:t>的层次性</a:t>
            </a:r>
            <a:endParaRPr lang="en-US" altLang="zh-CN" sz="2400" dirty="0" smtClean="0">
              <a:solidFill>
                <a:srgbClr val="0066CC"/>
              </a:solidFill>
            </a:endParaRPr>
          </a:p>
          <a:p>
            <a:pPr>
              <a:spcBef>
                <a:spcPct val="50000"/>
              </a:spcBef>
            </a:pPr>
            <a:r>
              <a:rPr lang="zh-CN" altLang="en-US" sz="2400" dirty="0" smtClean="0"/>
              <a:t>一</a:t>
            </a:r>
            <a:r>
              <a:rPr lang="zh-CN" altLang="en-US" sz="2400" dirty="0"/>
              <a:t>个系统可以分解成若干个组成部分，如果将这些组成部分看成是一个个的子系统的话，还可以进一步将这些子系统划分成一些子系统，将一个系统逐层分解。</a:t>
            </a:r>
          </a:p>
          <a:p>
            <a:pPr>
              <a:spcBef>
                <a:spcPct val="50000"/>
              </a:spcBef>
            </a:pPr>
            <a:endParaRPr lang="zh-CN" altLang="en-US" sz="2400" dirty="0"/>
          </a:p>
          <a:p>
            <a:pPr>
              <a:spcBef>
                <a:spcPct val="50000"/>
              </a:spcBef>
            </a:pPr>
            <a:endParaRPr lang="zh-CN" altLang="en-US" sz="2400" dirty="0"/>
          </a:p>
          <a:p>
            <a:endParaRPr lang="zh-CN" altLang="en-US" sz="2400" dirty="0"/>
          </a:p>
          <a:p>
            <a:endParaRPr lang="en-US" altLang="zh-CN" sz="2400" dirty="0">
              <a:solidFill>
                <a:srgbClr val="0066CC"/>
              </a:solidFill>
            </a:endParaRP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32</a:t>
            </a:fld>
            <a:endParaRPr lang="en-US" altLang="zh-CN"/>
          </a:p>
        </p:txBody>
      </p:sp>
      <p:grpSp>
        <p:nvGrpSpPr>
          <p:cNvPr id="6" name="组合 5"/>
          <p:cNvGrpSpPr/>
          <p:nvPr/>
        </p:nvGrpSpPr>
        <p:grpSpPr>
          <a:xfrm>
            <a:off x="323850" y="4292600"/>
            <a:ext cx="8353425" cy="2089150"/>
            <a:chOff x="323850" y="4292600"/>
            <a:chExt cx="8353425" cy="2089150"/>
          </a:xfrm>
        </p:grpSpPr>
        <p:sp>
          <p:nvSpPr>
            <p:cNvPr id="7" name="Rectangle 5"/>
            <p:cNvSpPr>
              <a:spLocks noChangeArrowheads="1"/>
            </p:cNvSpPr>
            <p:nvPr/>
          </p:nvSpPr>
          <p:spPr bwMode="auto">
            <a:xfrm>
              <a:off x="3203575" y="4292600"/>
              <a:ext cx="2160588" cy="431800"/>
            </a:xfrm>
            <a:prstGeom prst="rect">
              <a:avLst/>
            </a:prstGeom>
            <a:solidFill>
              <a:srgbClr val="87C7DB"/>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algn="ctr" eaLnBrk="1" hangingPunct="1"/>
              <a:r>
                <a:rPr lang="zh-CN" altLang="en-US" sz="2000" b="1" dirty="0" smtClean="0">
                  <a:ea typeface="宋体" panose="02010600030101010101" pitchFamily="2" charset="-122"/>
                </a:rPr>
                <a:t>石家庄铁道大学</a:t>
              </a:r>
              <a:endParaRPr lang="zh-CN" altLang="en-US" sz="2000" b="1" dirty="0">
                <a:ea typeface="宋体" panose="02010600030101010101" pitchFamily="2" charset="-122"/>
              </a:endParaRPr>
            </a:p>
          </p:txBody>
        </p:sp>
        <p:sp>
          <p:nvSpPr>
            <p:cNvPr id="8" name="Rectangle 6"/>
            <p:cNvSpPr>
              <a:spLocks noChangeArrowheads="1"/>
            </p:cNvSpPr>
            <p:nvPr/>
          </p:nvSpPr>
          <p:spPr bwMode="auto">
            <a:xfrm>
              <a:off x="971550" y="5157788"/>
              <a:ext cx="1944688" cy="431800"/>
            </a:xfrm>
            <a:prstGeom prst="rect">
              <a:avLst/>
            </a:prstGeom>
            <a:solidFill>
              <a:srgbClr val="E0D984"/>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algn="ctr" eaLnBrk="1" hangingPunct="1"/>
              <a:r>
                <a:rPr lang="zh-CN" altLang="en-US" sz="2000" b="1" dirty="0" smtClean="0">
                  <a:ea typeface="宋体" panose="02010600030101010101" pitchFamily="2" charset="-122"/>
                </a:rPr>
                <a:t>土木工程学院</a:t>
              </a:r>
              <a:endParaRPr lang="zh-CN" altLang="en-US" sz="2000" b="1" dirty="0">
                <a:ea typeface="宋体" panose="02010600030101010101" pitchFamily="2" charset="-122"/>
              </a:endParaRPr>
            </a:p>
          </p:txBody>
        </p:sp>
        <p:sp>
          <p:nvSpPr>
            <p:cNvPr id="9" name="Rectangle 7"/>
            <p:cNvSpPr>
              <a:spLocks noChangeArrowheads="1"/>
            </p:cNvSpPr>
            <p:nvPr/>
          </p:nvSpPr>
          <p:spPr bwMode="auto">
            <a:xfrm>
              <a:off x="3276600" y="5157788"/>
              <a:ext cx="1944688" cy="431800"/>
            </a:xfrm>
            <a:prstGeom prst="rect">
              <a:avLst/>
            </a:prstGeom>
            <a:solidFill>
              <a:srgbClr val="E0D984"/>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algn="ctr" eaLnBrk="1" hangingPunct="1"/>
              <a:r>
                <a:rPr lang="zh-CN" altLang="en-US" sz="2000" b="1" dirty="0" smtClean="0">
                  <a:ea typeface="宋体" panose="02010600030101010101" pitchFamily="2" charset="-122"/>
                </a:rPr>
                <a:t>经济管理学院</a:t>
              </a:r>
              <a:endParaRPr lang="zh-CN" altLang="en-US" sz="2000" b="1" dirty="0">
                <a:ea typeface="宋体" panose="02010600030101010101" pitchFamily="2" charset="-122"/>
              </a:endParaRPr>
            </a:p>
          </p:txBody>
        </p:sp>
        <p:sp>
          <p:nvSpPr>
            <p:cNvPr id="10" name="Rectangle 8"/>
            <p:cNvSpPr>
              <a:spLocks noChangeArrowheads="1"/>
            </p:cNvSpPr>
            <p:nvPr/>
          </p:nvSpPr>
          <p:spPr bwMode="auto">
            <a:xfrm>
              <a:off x="6732588" y="5157788"/>
              <a:ext cx="1944687" cy="431800"/>
            </a:xfrm>
            <a:prstGeom prst="rect">
              <a:avLst/>
            </a:prstGeom>
            <a:solidFill>
              <a:srgbClr val="E0D984"/>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algn="ctr" eaLnBrk="1" hangingPunct="1"/>
              <a:r>
                <a:rPr lang="zh-CN" altLang="en-US" sz="2000" b="1" dirty="0" smtClean="0">
                  <a:ea typeface="宋体" panose="02010600030101010101" pitchFamily="2" charset="-122"/>
                </a:rPr>
                <a:t>机械工程学院</a:t>
              </a:r>
              <a:endParaRPr lang="zh-CN" altLang="en-US" sz="2000" b="1" dirty="0">
                <a:ea typeface="宋体" panose="02010600030101010101" pitchFamily="2" charset="-122"/>
              </a:endParaRPr>
            </a:p>
          </p:txBody>
        </p:sp>
        <p:sp>
          <p:nvSpPr>
            <p:cNvPr id="11" name="Text Box 9"/>
            <p:cNvSpPr txBox="1">
              <a:spLocks noChangeArrowheads="1"/>
            </p:cNvSpPr>
            <p:nvPr/>
          </p:nvSpPr>
          <p:spPr bwMode="auto">
            <a:xfrm>
              <a:off x="5508625" y="5013325"/>
              <a:ext cx="1081088" cy="488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spcBef>
                  <a:spcPct val="50000"/>
                </a:spcBef>
              </a:pPr>
              <a:r>
                <a:rPr lang="en-US" altLang="zh-CN" sz="2600" b="1">
                  <a:latin typeface="Arial" panose="020B0604020202020204" pitchFamily="34" charset="0"/>
                  <a:ea typeface="宋体" panose="02010600030101010101" pitchFamily="2" charset="-122"/>
                </a:rPr>
                <a:t>……</a:t>
              </a:r>
              <a:endParaRPr lang="en-US" altLang="zh-CN" sz="2600" b="1">
                <a:ea typeface="宋体" panose="02010600030101010101" pitchFamily="2" charset="-122"/>
              </a:endParaRPr>
            </a:p>
          </p:txBody>
        </p:sp>
        <p:sp>
          <p:nvSpPr>
            <p:cNvPr id="12" name="Rectangle 10"/>
            <p:cNvSpPr>
              <a:spLocks noChangeArrowheads="1"/>
            </p:cNvSpPr>
            <p:nvPr/>
          </p:nvSpPr>
          <p:spPr bwMode="auto">
            <a:xfrm>
              <a:off x="323850" y="5949950"/>
              <a:ext cx="1295400" cy="431800"/>
            </a:xfrm>
            <a:prstGeom prst="rect">
              <a:avLst/>
            </a:prstGeom>
            <a:solidFill>
              <a:srgbClr val="E08B84"/>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algn="ctr" eaLnBrk="1" hangingPunct="1"/>
              <a:r>
                <a:rPr lang="zh-CN" altLang="en-US" sz="2000" b="1" dirty="0" smtClean="0">
                  <a:ea typeface="宋体" panose="02010600030101010101" pitchFamily="2" charset="-122"/>
                </a:rPr>
                <a:t>土木工程</a:t>
              </a:r>
              <a:endParaRPr lang="zh-CN" altLang="en-US" sz="2000" b="1" dirty="0">
                <a:ea typeface="宋体" panose="02010600030101010101" pitchFamily="2" charset="-122"/>
              </a:endParaRPr>
            </a:p>
          </p:txBody>
        </p:sp>
        <p:sp>
          <p:nvSpPr>
            <p:cNvPr id="13" name="Rectangle 11"/>
            <p:cNvSpPr>
              <a:spLocks noChangeArrowheads="1"/>
            </p:cNvSpPr>
            <p:nvPr/>
          </p:nvSpPr>
          <p:spPr bwMode="auto">
            <a:xfrm>
              <a:off x="1908175" y="5949950"/>
              <a:ext cx="1295400" cy="431800"/>
            </a:xfrm>
            <a:prstGeom prst="rect">
              <a:avLst/>
            </a:prstGeom>
            <a:solidFill>
              <a:srgbClr val="E08B84"/>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algn="ctr" eaLnBrk="1" hangingPunct="1"/>
              <a:r>
                <a:rPr lang="zh-CN" altLang="en-US" sz="2000" b="1" dirty="0" smtClean="0">
                  <a:ea typeface="宋体" panose="02010600030101010101" pitchFamily="2" charset="-122"/>
                </a:rPr>
                <a:t>测绘工程</a:t>
              </a:r>
              <a:endParaRPr lang="zh-CN" altLang="en-US" sz="2000" b="1" dirty="0">
                <a:ea typeface="宋体" panose="02010600030101010101" pitchFamily="2" charset="-122"/>
              </a:endParaRPr>
            </a:p>
          </p:txBody>
        </p:sp>
        <p:sp>
          <p:nvSpPr>
            <p:cNvPr id="14" name="Rectangle 12"/>
            <p:cNvSpPr>
              <a:spLocks noChangeArrowheads="1"/>
            </p:cNvSpPr>
            <p:nvPr/>
          </p:nvSpPr>
          <p:spPr bwMode="auto">
            <a:xfrm>
              <a:off x="3348038" y="5949950"/>
              <a:ext cx="1295400" cy="431800"/>
            </a:xfrm>
            <a:prstGeom prst="rect">
              <a:avLst/>
            </a:prstGeom>
            <a:solidFill>
              <a:srgbClr val="E08B84"/>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algn="ctr" eaLnBrk="1" hangingPunct="1"/>
              <a:r>
                <a:rPr lang="zh-CN" altLang="en-US" sz="2000" b="1" dirty="0" smtClean="0">
                  <a:ea typeface="宋体" panose="02010600030101010101" pitchFamily="2" charset="-122"/>
                </a:rPr>
                <a:t>市场营销</a:t>
              </a:r>
              <a:endParaRPr lang="zh-CN" altLang="en-US" sz="2000" b="1" dirty="0">
                <a:ea typeface="宋体" panose="02010600030101010101" pitchFamily="2" charset="-122"/>
              </a:endParaRPr>
            </a:p>
          </p:txBody>
        </p:sp>
        <p:sp>
          <p:nvSpPr>
            <p:cNvPr id="15" name="Rectangle 13"/>
            <p:cNvSpPr>
              <a:spLocks noChangeArrowheads="1"/>
            </p:cNvSpPr>
            <p:nvPr/>
          </p:nvSpPr>
          <p:spPr bwMode="auto">
            <a:xfrm>
              <a:off x="4787900" y="5949950"/>
              <a:ext cx="1295400" cy="431800"/>
            </a:xfrm>
            <a:prstGeom prst="rect">
              <a:avLst/>
            </a:prstGeom>
            <a:solidFill>
              <a:srgbClr val="E08B84"/>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algn="ctr" eaLnBrk="1" hangingPunct="1"/>
              <a:r>
                <a:rPr lang="zh-CN" altLang="en-US" sz="2000" b="1" dirty="0">
                  <a:ea typeface="宋体" panose="02010600030101010101" pitchFamily="2" charset="-122"/>
                </a:rPr>
                <a:t>物流</a:t>
              </a:r>
              <a:r>
                <a:rPr lang="zh-CN" altLang="en-US" sz="2000" b="1" dirty="0" smtClean="0">
                  <a:ea typeface="宋体" panose="02010600030101010101" pitchFamily="2" charset="-122"/>
                </a:rPr>
                <a:t>管理</a:t>
              </a:r>
              <a:endParaRPr lang="zh-CN" altLang="en-US" sz="2000" b="1" dirty="0">
                <a:ea typeface="宋体" panose="02010600030101010101" pitchFamily="2" charset="-122"/>
              </a:endParaRPr>
            </a:p>
          </p:txBody>
        </p:sp>
        <p:sp>
          <p:nvSpPr>
            <p:cNvPr id="16" name="Text Box 14"/>
            <p:cNvSpPr txBox="1">
              <a:spLocks noChangeArrowheads="1"/>
            </p:cNvSpPr>
            <p:nvPr/>
          </p:nvSpPr>
          <p:spPr bwMode="auto">
            <a:xfrm>
              <a:off x="7092950" y="5805488"/>
              <a:ext cx="1081088" cy="488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spcBef>
                  <a:spcPct val="50000"/>
                </a:spcBef>
              </a:pPr>
              <a:r>
                <a:rPr lang="en-US" altLang="zh-CN" sz="2600" b="1">
                  <a:latin typeface="Arial" panose="020B0604020202020204" pitchFamily="34" charset="0"/>
                  <a:ea typeface="宋体" panose="02010600030101010101" pitchFamily="2" charset="-122"/>
                </a:rPr>
                <a:t>……</a:t>
              </a:r>
              <a:endParaRPr lang="en-US" altLang="zh-CN" sz="2600" b="1">
                <a:ea typeface="宋体" panose="02010600030101010101" pitchFamily="2" charset="-122"/>
              </a:endParaRPr>
            </a:p>
          </p:txBody>
        </p:sp>
        <p:cxnSp>
          <p:nvCxnSpPr>
            <p:cNvPr id="17" name="AutoShape 16"/>
            <p:cNvCxnSpPr>
              <a:cxnSpLocks noChangeShapeType="1"/>
              <a:stCxn id="8" idx="0"/>
              <a:endCxn id="10" idx="0"/>
            </p:cNvCxnSpPr>
            <p:nvPr/>
          </p:nvCxnSpPr>
          <p:spPr bwMode="auto">
            <a:xfrm rot="5400000" flipV="1">
              <a:off x="4824413" y="2278063"/>
              <a:ext cx="1587" cy="5761037"/>
            </a:xfrm>
            <a:prstGeom prst="bentConnector3">
              <a:avLst>
                <a:gd name="adj1" fmla="val -14400000"/>
              </a:avLst>
            </a:prstGeom>
            <a:noFill/>
            <a:ln w="952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8" name="AutoShape 17"/>
            <p:cNvCxnSpPr>
              <a:cxnSpLocks noChangeShapeType="1"/>
              <a:stCxn id="7" idx="2"/>
              <a:endCxn id="9" idx="0"/>
            </p:cNvCxnSpPr>
            <p:nvPr/>
          </p:nvCxnSpPr>
          <p:spPr bwMode="auto">
            <a:xfrm flipH="1">
              <a:off x="4249738" y="4724400"/>
              <a:ext cx="34925" cy="433388"/>
            </a:xfrm>
            <a:prstGeom prst="straightConnector1">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9" name="AutoShape 18"/>
            <p:cNvCxnSpPr>
              <a:cxnSpLocks noChangeShapeType="1"/>
            </p:cNvCxnSpPr>
            <p:nvPr/>
          </p:nvCxnSpPr>
          <p:spPr bwMode="auto">
            <a:xfrm rot="5400000" flipV="1">
              <a:off x="1762919" y="5230019"/>
              <a:ext cx="1587" cy="1584325"/>
            </a:xfrm>
            <a:prstGeom prst="bentConnector3">
              <a:avLst>
                <a:gd name="adj1" fmla="val -14400000"/>
              </a:avLst>
            </a:prstGeom>
            <a:noFill/>
            <a:ln w="952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0" name="AutoShape 19"/>
            <p:cNvCxnSpPr>
              <a:cxnSpLocks noChangeShapeType="1"/>
            </p:cNvCxnSpPr>
            <p:nvPr/>
          </p:nvCxnSpPr>
          <p:spPr bwMode="auto">
            <a:xfrm rot="5400000" flipV="1">
              <a:off x="4570413" y="5230812"/>
              <a:ext cx="1588" cy="1439863"/>
            </a:xfrm>
            <a:prstGeom prst="bentConnector3">
              <a:avLst>
                <a:gd name="adj1" fmla="val -14400000"/>
              </a:avLst>
            </a:prstGeom>
            <a:noFill/>
            <a:ln w="9525">
              <a:solidFill>
                <a:schemeClr val="tx1"/>
              </a:solidFill>
              <a:miter lim="800000"/>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1" name="Line 20"/>
            <p:cNvSpPr>
              <a:spLocks noChangeShapeType="1"/>
            </p:cNvSpPr>
            <p:nvPr/>
          </p:nvSpPr>
          <p:spPr bwMode="auto">
            <a:xfrm flipH="1">
              <a:off x="1979613" y="5516563"/>
              <a:ext cx="0" cy="3619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21"/>
            <p:cNvSpPr>
              <a:spLocks noChangeShapeType="1"/>
            </p:cNvSpPr>
            <p:nvPr/>
          </p:nvSpPr>
          <p:spPr bwMode="auto">
            <a:xfrm>
              <a:off x="4572000" y="5589588"/>
              <a:ext cx="0" cy="2159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 xmlns:p14="http://schemas.microsoft.com/office/powerpoint/2010/main" val="17724476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p>
        </p:txBody>
      </p:sp>
      <p:sp>
        <p:nvSpPr>
          <p:cNvPr id="3" name="内容占位符 2"/>
          <p:cNvSpPr>
            <a:spLocks noGrp="1"/>
          </p:cNvSpPr>
          <p:nvPr>
            <p:ph idx="1"/>
          </p:nvPr>
        </p:nvSpPr>
        <p:spPr/>
        <p:txBody>
          <a:bodyPr/>
          <a:lstStyle/>
          <a:p>
            <a:pPr marL="0" indent="0">
              <a:buNone/>
            </a:pPr>
            <a:r>
              <a:rPr lang="zh-CN" altLang="en-US" sz="2400" dirty="0">
                <a:solidFill>
                  <a:srgbClr val="0066CC"/>
                </a:solidFill>
              </a:rPr>
              <a:t>系统</a:t>
            </a:r>
            <a:r>
              <a:rPr lang="zh-CN" altLang="en-US" sz="2400" dirty="0" smtClean="0">
                <a:solidFill>
                  <a:srgbClr val="0066CC"/>
                </a:solidFill>
              </a:rPr>
              <a:t>的相关性</a:t>
            </a:r>
            <a:endParaRPr lang="en-US" altLang="zh-CN" sz="2400" dirty="0" smtClean="0">
              <a:solidFill>
                <a:srgbClr val="0066CC"/>
              </a:solidFill>
            </a:endParaRPr>
          </a:p>
          <a:p>
            <a:pPr>
              <a:spcBef>
                <a:spcPct val="50000"/>
              </a:spcBef>
            </a:pPr>
            <a:r>
              <a:rPr lang="zh-CN" altLang="en-US" sz="2400" dirty="0"/>
              <a:t>由于系统是由内部各个互相依存的组成部分按照某种规则组合在一起的，因此，各个组成部分尽管功能上相对独立，但彼此之间是有联系的，即具有相关性。</a:t>
            </a:r>
          </a:p>
          <a:p>
            <a:pPr>
              <a:spcBef>
                <a:spcPct val="50000"/>
              </a:spcBef>
            </a:pPr>
            <a:r>
              <a:rPr lang="zh-CN" altLang="en-US" sz="2400" dirty="0"/>
              <a:t>这种相关性往往表现为系统与环境、子系统与子系统、模块与模块之间的接口。</a:t>
            </a:r>
          </a:p>
          <a:p>
            <a:pPr>
              <a:spcBef>
                <a:spcPct val="50000"/>
              </a:spcBef>
            </a:pPr>
            <a:endParaRPr lang="zh-CN" altLang="en-US" sz="2400" dirty="0"/>
          </a:p>
          <a:p>
            <a:endParaRPr lang="zh-CN" altLang="en-US" sz="2400" dirty="0"/>
          </a:p>
          <a:p>
            <a:endParaRPr lang="en-US" altLang="zh-CN" sz="2400" dirty="0">
              <a:solidFill>
                <a:srgbClr val="0066CC"/>
              </a:solidFill>
            </a:endParaRP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33</a:t>
            </a:fld>
            <a:endParaRPr lang="en-US" altLang="zh-CN"/>
          </a:p>
        </p:txBody>
      </p:sp>
    </p:spTree>
    <p:extLst>
      <p:ext uri="{BB962C8B-B14F-4D97-AF65-F5344CB8AC3E}">
        <p14:creationId xmlns="" xmlns:p14="http://schemas.microsoft.com/office/powerpoint/2010/main" val="1988722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p>
        </p:txBody>
      </p:sp>
      <p:sp>
        <p:nvSpPr>
          <p:cNvPr id="3" name="内容占位符 2"/>
          <p:cNvSpPr>
            <a:spLocks noGrp="1"/>
          </p:cNvSpPr>
          <p:nvPr>
            <p:ph idx="1"/>
          </p:nvPr>
        </p:nvSpPr>
        <p:spPr/>
        <p:txBody>
          <a:bodyPr/>
          <a:lstStyle/>
          <a:p>
            <a:pPr marL="0" indent="0">
              <a:buNone/>
            </a:pPr>
            <a:r>
              <a:rPr lang="zh-CN" altLang="en-US" sz="2400" dirty="0">
                <a:solidFill>
                  <a:srgbClr val="0066CC"/>
                </a:solidFill>
              </a:rPr>
              <a:t>系统</a:t>
            </a:r>
            <a:r>
              <a:rPr lang="zh-CN" altLang="en-US" sz="2400" dirty="0" smtClean="0">
                <a:solidFill>
                  <a:srgbClr val="0066CC"/>
                </a:solidFill>
              </a:rPr>
              <a:t>的</a:t>
            </a:r>
            <a:r>
              <a:rPr lang="zh-CN" altLang="en-US" sz="2400" dirty="0">
                <a:solidFill>
                  <a:srgbClr val="0066CC"/>
                </a:solidFill>
              </a:rPr>
              <a:t>开放</a:t>
            </a:r>
            <a:r>
              <a:rPr lang="zh-CN" altLang="en-US" sz="2400" dirty="0" smtClean="0">
                <a:solidFill>
                  <a:srgbClr val="0066CC"/>
                </a:solidFill>
              </a:rPr>
              <a:t>性</a:t>
            </a:r>
            <a:endParaRPr lang="en-US" altLang="zh-CN" sz="2400" dirty="0" smtClean="0">
              <a:solidFill>
                <a:srgbClr val="0066CC"/>
              </a:solidFill>
            </a:endParaRPr>
          </a:p>
          <a:p>
            <a:pPr>
              <a:spcBef>
                <a:spcPct val="50000"/>
              </a:spcBef>
            </a:pPr>
            <a:r>
              <a:rPr lang="zh-CN" altLang="en-US" sz="2400" dirty="0"/>
              <a:t>任何一个系统都不是孤立存在于社会环境之中的，它与社会环境有着千丝万缕的联系。这就要求系统具有开放性，既能做到系统自身不断地升级和优化，也能为其他系统提供接口，从而与更多的系统互联。</a:t>
            </a:r>
          </a:p>
          <a:p>
            <a:pPr>
              <a:spcBef>
                <a:spcPct val="50000"/>
              </a:spcBef>
            </a:pPr>
            <a:endParaRPr lang="zh-CN" altLang="en-US" sz="2400" dirty="0"/>
          </a:p>
          <a:p>
            <a:pPr>
              <a:spcBef>
                <a:spcPct val="50000"/>
              </a:spcBef>
            </a:pPr>
            <a:r>
              <a:rPr lang="zh-CN" altLang="en-US" sz="2400" dirty="0"/>
              <a:t>开发信息系统，必须注意开放性。封闭的系统或不留接口的系统最后只能被人们所抛弃。</a:t>
            </a:r>
          </a:p>
          <a:p>
            <a:pPr>
              <a:spcBef>
                <a:spcPct val="50000"/>
              </a:spcBef>
            </a:pPr>
            <a:endParaRPr lang="zh-CN" altLang="en-US" sz="2400" dirty="0"/>
          </a:p>
          <a:p>
            <a:endParaRPr lang="zh-CN" altLang="en-US" sz="2400" dirty="0"/>
          </a:p>
          <a:p>
            <a:endParaRPr lang="en-US" altLang="zh-CN" sz="2400" dirty="0">
              <a:solidFill>
                <a:srgbClr val="0066CC"/>
              </a:solidFill>
            </a:endParaRP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34</a:t>
            </a:fld>
            <a:endParaRPr lang="en-US" altLang="zh-CN"/>
          </a:p>
        </p:txBody>
      </p:sp>
    </p:spTree>
    <p:extLst>
      <p:ext uri="{BB962C8B-B14F-4D97-AF65-F5344CB8AC3E}">
        <p14:creationId xmlns="" xmlns:p14="http://schemas.microsoft.com/office/powerpoint/2010/main" val="40107361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p>
        </p:txBody>
      </p:sp>
      <p:sp>
        <p:nvSpPr>
          <p:cNvPr id="3" name="内容占位符 2"/>
          <p:cNvSpPr>
            <a:spLocks noGrp="1"/>
          </p:cNvSpPr>
          <p:nvPr>
            <p:ph idx="1"/>
          </p:nvPr>
        </p:nvSpPr>
        <p:spPr/>
        <p:txBody>
          <a:bodyPr/>
          <a:lstStyle/>
          <a:p>
            <a:pPr marL="0" indent="0">
              <a:buNone/>
            </a:pPr>
            <a:r>
              <a:rPr lang="zh-CN" altLang="en-US" sz="2400" dirty="0">
                <a:solidFill>
                  <a:srgbClr val="0066CC"/>
                </a:solidFill>
              </a:rPr>
              <a:t>系统</a:t>
            </a:r>
            <a:r>
              <a:rPr lang="zh-CN" altLang="en-US" sz="2400" dirty="0" smtClean="0">
                <a:solidFill>
                  <a:srgbClr val="0066CC"/>
                </a:solidFill>
              </a:rPr>
              <a:t>的稳定性</a:t>
            </a:r>
            <a:endParaRPr lang="en-US" altLang="zh-CN" sz="2400" dirty="0" smtClean="0">
              <a:solidFill>
                <a:srgbClr val="0066CC"/>
              </a:solidFill>
            </a:endParaRPr>
          </a:p>
          <a:p>
            <a:pPr>
              <a:spcBef>
                <a:spcPct val="50000"/>
              </a:spcBef>
            </a:pPr>
            <a:r>
              <a:rPr lang="zh-CN" altLang="en-US" sz="2400" dirty="0" smtClean="0"/>
              <a:t>系统</a:t>
            </a:r>
            <a:r>
              <a:rPr lang="zh-CN" altLang="en-US" sz="2400" dirty="0"/>
              <a:t>的稳定性是指在外界作用下的开放系统具有一定的自我稳定能力，能够在一定范围内自我调节，从而使系统具有一定的抗干扰能力和抗冲击</a:t>
            </a:r>
            <a:r>
              <a:rPr lang="zh-CN" altLang="en-US" sz="2400" dirty="0" smtClean="0"/>
              <a:t>能力。</a:t>
            </a:r>
            <a:endParaRPr lang="en-US" altLang="zh-CN" sz="2400" dirty="0" smtClean="0"/>
          </a:p>
          <a:p>
            <a:pPr>
              <a:spcBef>
                <a:spcPct val="50000"/>
              </a:spcBef>
            </a:pPr>
            <a:endParaRPr lang="zh-CN" altLang="en-US" sz="2400" dirty="0"/>
          </a:p>
          <a:p>
            <a:pPr>
              <a:spcBef>
                <a:spcPct val="50000"/>
              </a:spcBef>
            </a:pPr>
            <a:endParaRPr lang="zh-CN" altLang="en-US" sz="2400" dirty="0"/>
          </a:p>
          <a:p>
            <a:endParaRPr lang="zh-CN" altLang="en-US" sz="2400" dirty="0"/>
          </a:p>
          <a:p>
            <a:endParaRPr lang="en-US" altLang="zh-CN" sz="2400" dirty="0">
              <a:solidFill>
                <a:srgbClr val="0066CC"/>
              </a:solidFill>
            </a:endParaRP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35</a:t>
            </a:fld>
            <a:endParaRPr lang="en-US" altLang="zh-CN"/>
          </a:p>
        </p:txBody>
      </p:sp>
    </p:spTree>
    <p:extLst>
      <p:ext uri="{BB962C8B-B14F-4D97-AF65-F5344CB8AC3E}">
        <p14:creationId xmlns="" xmlns:p14="http://schemas.microsoft.com/office/powerpoint/2010/main" val="8178480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p>
        </p:txBody>
      </p:sp>
      <p:sp>
        <p:nvSpPr>
          <p:cNvPr id="3" name="内容占位符 2"/>
          <p:cNvSpPr>
            <a:spLocks noGrp="1"/>
          </p:cNvSpPr>
          <p:nvPr>
            <p:ph idx="1"/>
          </p:nvPr>
        </p:nvSpPr>
        <p:spPr/>
        <p:txBody>
          <a:bodyPr/>
          <a:lstStyle/>
          <a:p>
            <a:pPr marL="0" indent="0">
              <a:buNone/>
            </a:pPr>
            <a:r>
              <a:rPr lang="zh-CN" altLang="en-US" sz="2400" dirty="0">
                <a:solidFill>
                  <a:srgbClr val="0066CC"/>
                </a:solidFill>
              </a:rPr>
              <a:t>系统</a:t>
            </a:r>
            <a:r>
              <a:rPr lang="zh-CN" altLang="en-US" sz="2400" dirty="0" smtClean="0">
                <a:solidFill>
                  <a:srgbClr val="0066CC"/>
                </a:solidFill>
              </a:rPr>
              <a:t>的相似性</a:t>
            </a:r>
            <a:endParaRPr lang="en-US" altLang="zh-CN" sz="2400" dirty="0" smtClean="0">
              <a:solidFill>
                <a:srgbClr val="0066CC"/>
              </a:solidFill>
            </a:endParaRPr>
          </a:p>
          <a:p>
            <a:pPr>
              <a:spcBef>
                <a:spcPct val="50000"/>
              </a:spcBef>
            </a:pPr>
            <a:r>
              <a:rPr lang="zh-CN" altLang="en-US" sz="2400" dirty="0" smtClean="0"/>
              <a:t>系统</a:t>
            </a:r>
            <a:r>
              <a:rPr lang="zh-CN" altLang="en-US" sz="2400" dirty="0"/>
              <a:t>的相似性是指系统具有同构和同态的性质，体现在系统结构、存在方式和演化过程具有共同性。</a:t>
            </a:r>
            <a:endParaRPr lang="en-US" altLang="zh-CN" sz="2400" dirty="0"/>
          </a:p>
          <a:p>
            <a:pPr>
              <a:spcBef>
                <a:spcPct val="50000"/>
              </a:spcBef>
            </a:pPr>
            <a:r>
              <a:rPr lang="zh-CN" altLang="en-US" sz="2400" dirty="0"/>
              <a:t>系统的相似性</a:t>
            </a:r>
            <a:r>
              <a:rPr lang="zh-CN" altLang="en-US" sz="2400" dirty="0">
                <a:sym typeface="Wingdings" panose="05000000000000000000" pitchFamily="2" charset="2"/>
              </a:rPr>
              <a:t>系统开发过程中程序、函数、模块等的共享；开发人员研究并模仿别人的系统以取得开发经验；辅助开发工具</a:t>
            </a:r>
            <a:r>
              <a:rPr lang="zh-CN" altLang="en-US" sz="2400" dirty="0"/>
              <a:t>。</a:t>
            </a:r>
          </a:p>
          <a:p>
            <a:pPr>
              <a:spcBef>
                <a:spcPct val="50000"/>
              </a:spcBef>
            </a:pPr>
            <a:endParaRPr lang="zh-CN" altLang="en-US" sz="2400" dirty="0"/>
          </a:p>
          <a:p>
            <a:pPr>
              <a:spcBef>
                <a:spcPct val="50000"/>
              </a:spcBef>
            </a:pPr>
            <a:endParaRPr lang="zh-CN" altLang="en-US" sz="2400" dirty="0"/>
          </a:p>
          <a:p>
            <a:pPr>
              <a:spcBef>
                <a:spcPct val="50000"/>
              </a:spcBef>
            </a:pPr>
            <a:endParaRPr lang="zh-CN" altLang="en-US" sz="2400" dirty="0"/>
          </a:p>
          <a:p>
            <a:pPr>
              <a:spcBef>
                <a:spcPct val="50000"/>
              </a:spcBef>
            </a:pPr>
            <a:endParaRPr lang="zh-CN" altLang="en-US" sz="2400" dirty="0"/>
          </a:p>
          <a:p>
            <a:endParaRPr lang="zh-CN" altLang="en-US" sz="2400" dirty="0"/>
          </a:p>
          <a:p>
            <a:endParaRPr lang="en-US" altLang="zh-CN" sz="2400" dirty="0">
              <a:solidFill>
                <a:srgbClr val="0066CC"/>
              </a:solidFill>
            </a:endParaRP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36</a:t>
            </a:fld>
            <a:endParaRPr lang="en-US" altLang="zh-CN"/>
          </a:p>
        </p:txBody>
      </p:sp>
    </p:spTree>
    <p:extLst>
      <p:ext uri="{BB962C8B-B14F-4D97-AF65-F5344CB8AC3E}">
        <p14:creationId xmlns="" xmlns:p14="http://schemas.microsoft.com/office/powerpoint/2010/main" val="23892857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系统分类</a:t>
            </a:r>
            <a:endParaRPr lang="en-US"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37</a:t>
            </a:fld>
            <a:endParaRPr lang="en-US" altLang="zh-CN"/>
          </a:p>
        </p:txBody>
      </p:sp>
      <p:sp>
        <p:nvSpPr>
          <p:cNvPr id="4" name="内容占位符 3"/>
          <p:cNvSpPr>
            <a:spLocks noGrp="1"/>
          </p:cNvSpPr>
          <p:nvPr>
            <p:ph idx="1"/>
          </p:nvPr>
        </p:nvSpPr>
        <p:spPr/>
        <p:txBody>
          <a:bodyPr/>
          <a:lstStyle/>
          <a:p>
            <a:pPr marL="342900" lvl="1" indent="-342900">
              <a:lnSpc>
                <a:spcPct val="130000"/>
              </a:lnSpc>
              <a:spcBef>
                <a:spcPct val="50000"/>
              </a:spcBef>
              <a:buClr>
                <a:schemeClr val="hlink"/>
              </a:buClr>
              <a:buFont typeface="Wingdings" pitchFamily="2" charset="2"/>
              <a:buChar char="v"/>
            </a:pPr>
            <a:r>
              <a:rPr lang="en-US" altLang="zh-CN" sz="2400" dirty="0"/>
              <a:t> </a:t>
            </a:r>
            <a:r>
              <a:rPr lang="zh-CN" altLang="en-US" sz="2000" dirty="0"/>
              <a:t>按系统</a:t>
            </a:r>
            <a:r>
              <a:rPr lang="zh-CN" altLang="en-US" sz="2000" dirty="0" smtClean="0"/>
              <a:t>的复杂程度分类</a:t>
            </a:r>
            <a:r>
              <a:rPr lang="en-US" altLang="zh-CN" sz="2000" dirty="0" smtClean="0"/>
              <a:t>        </a:t>
            </a:r>
          </a:p>
          <a:p>
            <a:pPr marL="342900" lvl="1" indent="-342900">
              <a:lnSpc>
                <a:spcPct val="130000"/>
              </a:lnSpc>
              <a:spcBef>
                <a:spcPct val="50000"/>
              </a:spcBef>
              <a:buClr>
                <a:schemeClr val="hlink"/>
              </a:buClr>
              <a:buFont typeface="Wingdings" pitchFamily="2" charset="2"/>
              <a:buChar char="v"/>
            </a:pPr>
            <a:r>
              <a:rPr lang="zh-CN" altLang="en-US" sz="2000" dirty="0" smtClean="0"/>
              <a:t>按系统的抽象</a:t>
            </a:r>
            <a:r>
              <a:rPr lang="zh-CN" altLang="en-US" sz="2000" dirty="0"/>
              <a:t>程度</a:t>
            </a:r>
            <a:r>
              <a:rPr lang="zh-CN" altLang="en-US" sz="2000" dirty="0" smtClean="0"/>
              <a:t>分类</a:t>
            </a:r>
            <a:endParaRPr lang="en-US" altLang="zh-CN" sz="2000" dirty="0" smtClean="0"/>
          </a:p>
          <a:p>
            <a:pPr marL="0" lvl="1" indent="0">
              <a:lnSpc>
                <a:spcPct val="130000"/>
              </a:lnSpc>
              <a:spcBef>
                <a:spcPct val="50000"/>
              </a:spcBef>
              <a:buClr>
                <a:schemeClr val="hlink"/>
              </a:buClr>
              <a:buNone/>
            </a:pPr>
            <a:r>
              <a:rPr lang="en-US" altLang="zh-CN" sz="2000" dirty="0"/>
              <a:t> </a:t>
            </a:r>
            <a:r>
              <a:rPr lang="en-US" altLang="zh-CN" sz="2000" dirty="0" smtClean="0"/>
              <a:t>           </a:t>
            </a:r>
            <a:r>
              <a:rPr lang="zh-CN" altLang="en-US" sz="2000" dirty="0" smtClean="0"/>
              <a:t>概念系统</a:t>
            </a:r>
            <a:r>
              <a:rPr lang="zh-CN" altLang="en-US" sz="2000" dirty="0"/>
              <a:t>、逻辑系统和实在系统。</a:t>
            </a:r>
          </a:p>
          <a:p>
            <a:pPr marL="342900" lvl="1" indent="-342900">
              <a:lnSpc>
                <a:spcPct val="130000"/>
              </a:lnSpc>
              <a:spcBef>
                <a:spcPct val="50000"/>
              </a:spcBef>
              <a:buClr>
                <a:schemeClr val="hlink"/>
              </a:buClr>
              <a:buFont typeface="Wingdings" pitchFamily="2" charset="2"/>
              <a:buChar char="v"/>
            </a:pPr>
            <a:r>
              <a:rPr lang="zh-CN" altLang="en-US" sz="2000" dirty="0"/>
              <a:t>  按系统功能来</a:t>
            </a:r>
            <a:r>
              <a:rPr lang="zh-CN" altLang="en-US" sz="2000" dirty="0" smtClean="0"/>
              <a:t>分类</a:t>
            </a:r>
            <a:endParaRPr lang="en-US" altLang="zh-CN" sz="2000" dirty="0" smtClean="0"/>
          </a:p>
          <a:p>
            <a:pPr marL="0" lvl="1" indent="0">
              <a:lnSpc>
                <a:spcPct val="130000"/>
              </a:lnSpc>
              <a:spcBef>
                <a:spcPct val="50000"/>
              </a:spcBef>
              <a:buClr>
                <a:schemeClr val="hlink"/>
              </a:buClr>
              <a:buNone/>
            </a:pPr>
            <a:r>
              <a:rPr lang="en-US" altLang="zh-CN" sz="2000" dirty="0" smtClean="0"/>
              <a:t>            </a:t>
            </a:r>
            <a:r>
              <a:rPr lang="zh-CN" altLang="en-US" sz="2000" dirty="0" smtClean="0"/>
              <a:t>社会</a:t>
            </a:r>
            <a:r>
              <a:rPr lang="zh-CN" altLang="en-US" sz="2000" dirty="0"/>
              <a:t>系统、经济系统、军事系统、企业管理系统等 </a:t>
            </a:r>
          </a:p>
          <a:p>
            <a:pPr marL="342900" lvl="1" indent="-342900">
              <a:lnSpc>
                <a:spcPct val="130000"/>
              </a:lnSpc>
              <a:spcBef>
                <a:spcPct val="50000"/>
              </a:spcBef>
              <a:buClr>
                <a:schemeClr val="hlink"/>
              </a:buClr>
              <a:buFont typeface="Wingdings" pitchFamily="2" charset="2"/>
              <a:buChar char="v"/>
            </a:pPr>
            <a:r>
              <a:rPr lang="zh-CN" altLang="en-US" sz="2000" dirty="0"/>
              <a:t>  按系统和外界的关系</a:t>
            </a:r>
            <a:r>
              <a:rPr lang="zh-CN" altLang="en-US" sz="2000" dirty="0" smtClean="0"/>
              <a:t>分类</a:t>
            </a:r>
            <a:endParaRPr lang="en-US" altLang="zh-CN" sz="2000" dirty="0" smtClean="0"/>
          </a:p>
          <a:p>
            <a:pPr marL="0" lvl="1" indent="0">
              <a:lnSpc>
                <a:spcPct val="130000"/>
              </a:lnSpc>
              <a:spcBef>
                <a:spcPct val="50000"/>
              </a:spcBef>
              <a:buClr>
                <a:schemeClr val="hlink"/>
              </a:buClr>
              <a:buNone/>
            </a:pPr>
            <a:r>
              <a:rPr lang="en-US" altLang="zh-CN" sz="2000" dirty="0"/>
              <a:t> </a:t>
            </a:r>
            <a:r>
              <a:rPr lang="en-US" altLang="zh-CN" sz="2000" dirty="0" smtClean="0"/>
              <a:t>            </a:t>
            </a:r>
            <a:r>
              <a:rPr lang="zh-CN" altLang="en-US" sz="2000" dirty="0" smtClean="0"/>
              <a:t>分为</a:t>
            </a:r>
            <a:r>
              <a:rPr lang="zh-CN" altLang="en-US" sz="2000" dirty="0"/>
              <a:t>封闭系统、开放系统 </a:t>
            </a:r>
          </a:p>
          <a:p>
            <a:pPr marL="342900" lvl="1" indent="-342900">
              <a:lnSpc>
                <a:spcPct val="130000"/>
              </a:lnSpc>
              <a:spcBef>
                <a:spcPct val="50000"/>
              </a:spcBef>
              <a:buClr>
                <a:schemeClr val="hlink"/>
              </a:buClr>
              <a:buFont typeface="Wingdings" pitchFamily="2" charset="2"/>
              <a:buChar char="v"/>
            </a:pPr>
            <a:r>
              <a:rPr lang="zh-CN" altLang="en-US" sz="2000" dirty="0"/>
              <a:t>  按系统内部结构</a:t>
            </a:r>
            <a:r>
              <a:rPr lang="zh-CN" altLang="en-US" sz="2000" dirty="0" smtClean="0"/>
              <a:t>分类</a:t>
            </a:r>
            <a:endParaRPr lang="en-US" altLang="zh-CN" sz="2000" dirty="0"/>
          </a:p>
          <a:p>
            <a:pPr marL="0" lvl="1" indent="0">
              <a:lnSpc>
                <a:spcPct val="130000"/>
              </a:lnSpc>
              <a:spcBef>
                <a:spcPct val="50000"/>
              </a:spcBef>
              <a:buClr>
                <a:schemeClr val="hlink"/>
              </a:buClr>
              <a:buNone/>
            </a:pPr>
            <a:r>
              <a:rPr lang="en-US" altLang="zh-CN" sz="2000" dirty="0" smtClean="0"/>
              <a:t>             </a:t>
            </a:r>
            <a:r>
              <a:rPr lang="zh-CN" altLang="en-US" sz="2000" dirty="0" smtClean="0"/>
              <a:t>开环系统</a:t>
            </a:r>
            <a:r>
              <a:rPr lang="zh-CN" altLang="en-US" sz="2000" dirty="0"/>
              <a:t>、</a:t>
            </a:r>
            <a:r>
              <a:rPr lang="zh-CN" altLang="en-US" sz="2000" dirty="0" smtClean="0"/>
              <a:t>闭环系统</a:t>
            </a:r>
            <a:endParaRPr lang="zh-CN" altLang="en-US" sz="2000" dirty="0"/>
          </a:p>
        </p:txBody>
      </p:sp>
    </p:spTree>
    <p:extLst>
      <p:ext uri="{BB962C8B-B14F-4D97-AF65-F5344CB8AC3E}">
        <p14:creationId xmlns="" xmlns:p14="http://schemas.microsoft.com/office/powerpoint/2010/main" val="7859066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52525"/>
            <a:ext cx="2458616" cy="5248275"/>
          </a:xfrm>
        </p:spPr>
        <p:txBody>
          <a:bodyPr/>
          <a:lstStyle/>
          <a:p>
            <a:pPr>
              <a:spcBef>
                <a:spcPct val="50000"/>
              </a:spcBef>
            </a:pPr>
            <a:r>
              <a:rPr lang="zh-CN" altLang="en-US" sz="2400" dirty="0" smtClean="0">
                <a:ea typeface="+mn-ea"/>
                <a:cs typeface="+mn-cs"/>
              </a:rPr>
              <a:t>按</a:t>
            </a:r>
            <a:r>
              <a:rPr lang="zh-CN" altLang="en-US" sz="2400" dirty="0">
                <a:ea typeface="+mn-ea"/>
                <a:cs typeface="+mn-cs"/>
              </a:rPr>
              <a:t>系统的复杂程度分类 </a:t>
            </a:r>
            <a:endParaRPr lang="en-US" altLang="zh-CN" sz="2400" dirty="0" smtClean="0">
              <a:ea typeface="+mn-ea"/>
              <a:cs typeface="+mn-cs"/>
            </a:endParaRPr>
          </a:p>
          <a:p>
            <a:pPr>
              <a:spcBef>
                <a:spcPct val="50000"/>
              </a:spcBef>
            </a:pPr>
            <a:endParaRPr lang="en-US" altLang="zh-CN" sz="2400" dirty="0"/>
          </a:p>
          <a:p>
            <a:pPr>
              <a:spcBef>
                <a:spcPct val="50000"/>
              </a:spcBef>
            </a:pPr>
            <a:endParaRPr lang="en-US" altLang="zh-CN" sz="2400" dirty="0" smtClean="0">
              <a:ea typeface="+mn-ea"/>
              <a:cs typeface="+mn-cs"/>
            </a:endParaRPr>
          </a:p>
          <a:p>
            <a:pPr>
              <a:spcBef>
                <a:spcPct val="50000"/>
              </a:spcBef>
            </a:pPr>
            <a:endParaRPr lang="en-US" altLang="zh-CN" sz="2400" dirty="0"/>
          </a:p>
          <a:p>
            <a:pPr>
              <a:spcBef>
                <a:spcPct val="50000"/>
              </a:spcBef>
            </a:pPr>
            <a:endParaRPr lang="en-US" altLang="zh-CN" sz="2400" dirty="0" smtClean="0">
              <a:ea typeface="+mn-ea"/>
              <a:cs typeface="+mn-cs"/>
            </a:endParaRPr>
          </a:p>
          <a:p>
            <a:pPr>
              <a:spcBef>
                <a:spcPct val="50000"/>
              </a:spcBef>
            </a:pPr>
            <a:endParaRPr lang="en-US" altLang="zh-CN" sz="2400" dirty="0"/>
          </a:p>
          <a:p>
            <a:pPr>
              <a:spcBef>
                <a:spcPct val="50000"/>
              </a:spcBef>
            </a:pPr>
            <a:r>
              <a:rPr lang="zh-CN" altLang="en-US" sz="2400" dirty="0" smtClean="0">
                <a:ea typeface="+mn-ea"/>
                <a:cs typeface="+mn-cs"/>
              </a:rPr>
              <a:t>复杂</a:t>
            </a:r>
            <a:r>
              <a:rPr lang="zh-CN" altLang="en-US" sz="2400" dirty="0">
                <a:ea typeface="+mn-ea"/>
                <a:cs typeface="+mn-cs"/>
              </a:rPr>
              <a:t>程度从下到上不断增加。</a:t>
            </a:r>
          </a:p>
          <a:p>
            <a:pPr>
              <a:spcBef>
                <a:spcPct val="50000"/>
              </a:spcBef>
            </a:pPr>
            <a:endParaRPr lang="en-US" altLang="zh-CN" sz="2400" dirty="0">
              <a:solidFill>
                <a:srgbClr val="0066CC"/>
              </a:solidFill>
            </a:endParaRP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38</a:t>
            </a:fld>
            <a:endParaRPr lang="en-US" altLang="zh-CN"/>
          </a:p>
        </p:txBody>
      </p:sp>
      <p:graphicFrame>
        <p:nvGraphicFramePr>
          <p:cNvPr id="6" name="Object 4"/>
          <p:cNvGraphicFramePr>
            <a:graphicFrameLocks noChangeAspect="1"/>
          </p:cNvGraphicFramePr>
          <p:nvPr/>
        </p:nvGraphicFramePr>
        <p:xfrm>
          <a:off x="3779838" y="1844675"/>
          <a:ext cx="4824412" cy="4103688"/>
        </p:xfrm>
        <a:graphic>
          <a:graphicData uri="http://schemas.openxmlformats.org/presentationml/2006/ole">
            <p:oleObj spid="_x0000_s24615" name="图片" r:id="rId4" imgW="3115056" imgH="2752344" progId="Word.Picture.8">
              <p:embed/>
            </p:oleObj>
          </a:graphicData>
        </a:graphic>
      </p:graphicFrame>
      <p:sp>
        <p:nvSpPr>
          <p:cNvPr id="7" name="Text Box 9"/>
          <p:cNvSpPr txBox="1">
            <a:spLocks noChangeArrowheads="1"/>
          </p:cNvSpPr>
          <p:nvPr/>
        </p:nvSpPr>
        <p:spPr bwMode="auto">
          <a:xfrm>
            <a:off x="5435600" y="6165850"/>
            <a:ext cx="237648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spcBef>
                <a:spcPct val="50000"/>
              </a:spcBef>
            </a:pPr>
            <a:r>
              <a:rPr lang="zh-CN" altLang="en-US" sz="2000" b="1" dirty="0" smtClean="0">
                <a:latin typeface="Arial" panose="020B0604020202020204" pitchFamily="34" charset="0"/>
                <a:ea typeface="宋体" panose="02010600030101010101" pitchFamily="2" charset="-122"/>
              </a:rPr>
              <a:t>系统</a:t>
            </a:r>
            <a:r>
              <a:rPr lang="zh-CN" altLang="en-US" sz="2000" b="1" dirty="0">
                <a:latin typeface="Arial" panose="020B0604020202020204" pitchFamily="34" charset="0"/>
                <a:ea typeface="宋体" panose="02010600030101010101" pitchFamily="2" charset="-122"/>
              </a:rPr>
              <a:t>分类</a:t>
            </a:r>
          </a:p>
        </p:txBody>
      </p:sp>
    </p:spTree>
    <p:extLst>
      <p:ext uri="{BB962C8B-B14F-4D97-AF65-F5344CB8AC3E}">
        <p14:creationId xmlns="" xmlns:p14="http://schemas.microsoft.com/office/powerpoint/2010/main" val="14363370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342900" lvl="1" indent="-342900">
              <a:lnSpc>
                <a:spcPct val="130000"/>
              </a:lnSpc>
              <a:spcBef>
                <a:spcPct val="50000"/>
              </a:spcBef>
              <a:buClr>
                <a:schemeClr val="hlink"/>
              </a:buClr>
              <a:buFont typeface="Wingdings" pitchFamily="2" charset="2"/>
              <a:buChar char="v"/>
            </a:pPr>
            <a:r>
              <a:rPr lang="zh-CN" altLang="en-US" sz="2000" dirty="0" smtClean="0">
                <a:ea typeface="+mn-ea"/>
                <a:cs typeface="+mn-cs"/>
              </a:rPr>
              <a:t>概念系统</a:t>
            </a:r>
            <a:r>
              <a:rPr lang="zh-CN" altLang="en-US" sz="2000" dirty="0">
                <a:ea typeface="+mn-ea"/>
                <a:cs typeface="+mn-cs"/>
              </a:rPr>
              <a:t>：是最抽象的系统，它是人们根据系统的目标和以往的知识初步构思出的系统雏形，它在各方面均不很完善，有许多地方很含糊，也有可能不能实现，但是它表述了系统的主要特征，描绘了系统的大致轮廓，它从根本上决定了以后系统的成败 </a:t>
            </a:r>
            <a:r>
              <a:rPr lang="zh-CN" altLang="en-US" sz="2000" dirty="0" smtClean="0">
                <a:ea typeface="+mn-ea"/>
                <a:cs typeface="+mn-cs"/>
              </a:rPr>
              <a:t>。</a:t>
            </a:r>
            <a:endParaRPr lang="en-US" altLang="zh-CN" sz="2000" dirty="0" smtClean="0">
              <a:ea typeface="+mn-ea"/>
              <a:cs typeface="+mn-cs"/>
            </a:endParaRPr>
          </a:p>
          <a:p>
            <a:pPr marL="342900" lvl="1" indent="-342900">
              <a:lnSpc>
                <a:spcPct val="130000"/>
              </a:lnSpc>
              <a:spcBef>
                <a:spcPct val="50000"/>
              </a:spcBef>
              <a:buClr>
                <a:schemeClr val="hlink"/>
              </a:buClr>
              <a:buFont typeface="Wingdings" pitchFamily="2" charset="2"/>
              <a:buChar char="v"/>
            </a:pPr>
            <a:endParaRPr lang="en-US" altLang="zh-CN" sz="2000" dirty="0" smtClean="0">
              <a:ea typeface="+mn-ea"/>
              <a:cs typeface="+mn-cs"/>
            </a:endParaRPr>
          </a:p>
          <a:p>
            <a:pPr marL="342900" lvl="1" indent="-342900">
              <a:lnSpc>
                <a:spcPct val="130000"/>
              </a:lnSpc>
              <a:spcBef>
                <a:spcPct val="50000"/>
              </a:spcBef>
              <a:buClr>
                <a:schemeClr val="hlink"/>
              </a:buClr>
              <a:buFont typeface="Wingdings" pitchFamily="2" charset="2"/>
              <a:buChar char="v"/>
            </a:pPr>
            <a:r>
              <a:rPr lang="zh-CN" altLang="en-US" sz="2000" dirty="0">
                <a:ea typeface="+mn-ea"/>
                <a:cs typeface="+mn-cs"/>
              </a:rPr>
              <a:t>逻辑系统：是在概念系统的基础上构造出的原理上可行得通的系统，它考虑到总体的合理性、结构的合理性和实现的合理性。摆脱了具体的实现细节</a:t>
            </a:r>
            <a:r>
              <a:rPr lang="zh-CN" altLang="en-US" sz="2000" dirty="0" smtClean="0">
                <a:ea typeface="+mn-ea"/>
                <a:cs typeface="+mn-cs"/>
              </a:rPr>
              <a:t>。</a:t>
            </a:r>
            <a:endParaRPr lang="en-US" altLang="zh-CN" sz="2000" dirty="0" smtClean="0">
              <a:ea typeface="+mn-ea"/>
              <a:cs typeface="+mn-cs"/>
            </a:endParaRPr>
          </a:p>
          <a:p>
            <a:pPr marL="342900" lvl="1" indent="-342900">
              <a:lnSpc>
                <a:spcPct val="130000"/>
              </a:lnSpc>
              <a:spcBef>
                <a:spcPct val="50000"/>
              </a:spcBef>
              <a:buClr>
                <a:schemeClr val="hlink"/>
              </a:buClr>
              <a:buFont typeface="Wingdings" pitchFamily="2" charset="2"/>
              <a:buChar char="v"/>
            </a:pPr>
            <a:endParaRPr lang="zh-CN" altLang="en-US" sz="2000" dirty="0">
              <a:ea typeface="+mn-ea"/>
              <a:cs typeface="+mn-cs"/>
            </a:endParaRPr>
          </a:p>
          <a:p>
            <a:pPr marL="342900" lvl="1" indent="-342900">
              <a:lnSpc>
                <a:spcPct val="130000"/>
              </a:lnSpc>
              <a:spcBef>
                <a:spcPct val="50000"/>
              </a:spcBef>
              <a:buClr>
                <a:schemeClr val="hlink"/>
              </a:buClr>
              <a:buFont typeface="Wingdings" pitchFamily="2" charset="2"/>
              <a:buChar char="v"/>
            </a:pPr>
            <a:r>
              <a:rPr lang="zh-CN" altLang="en-US" sz="2000" dirty="0">
                <a:ea typeface="+mn-ea"/>
                <a:cs typeface="+mn-cs"/>
              </a:rPr>
              <a:t>实在系统：也可以叫物理系统，它是完全的系统。是客观存在的并可以实际运行的系统，是按照逻辑系统进行加工生产而成的具体系统。</a:t>
            </a:r>
          </a:p>
          <a:p>
            <a:pPr marL="342900" lvl="1" indent="-342900">
              <a:lnSpc>
                <a:spcPct val="130000"/>
              </a:lnSpc>
              <a:spcBef>
                <a:spcPct val="50000"/>
              </a:spcBef>
              <a:buClr>
                <a:schemeClr val="hlink"/>
              </a:buClr>
              <a:buFont typeface="Wingdings" pitchFamily="2" charset="2"/>
              <a:buChar char="v"/>
            </a:pPr>
            <a:endParaRPr lang="zh-CN" altLang="en-US" sz="2400" dirty="0">
              <a:ea typeface="+mn-ea"/>
              <a:cs typeface="+mn-cs"/>
            </a:endParaRPr>
          </a:p>
          <a:p>
            <a:pPr>
              <a:spcBef>
                <a:spcPct val="50000"/>
              </a:spcBef>
            </a:pPr>
            <a:endParaRPr lang="zh-CN" altLang="en-US" sz="2400" dirty="0"/>
          </a:p>
          <a:p>
            <a:pPr>
              <a:spcBef>
                <a:spcPct val="50000"/>
              </a:spcBef>
            </a:pPr>
            <a:endParaRPr lang="zh-CN" altLang="en-US" sz="2400" dirty="0"/>
          </a:p>
          <a:p>
            <a:endParaRPr lang="zh-CN" altLang="en-US" sz="2400" dirty="0"/>
          </a:p>
          <a:p>
            <a:endParaRPr lang="en-US" altLang="zh-CN" sz="2400" dirty="0">
              <a:solidFill>
                <a:srgbClr val="0066CC"/>
              </a:solidFill>
            </a:endParaRP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39</a:t>
            </a:fld>
            <a:endParaRPr lang="en-US" altLang="zh-CN" dirty="0"/>
          </a:p>
        </p:txBody>
      </p:sp>
    </p:spTree>
    <p:extLst>
      <p:ext uri="{BB962C8B-B14F-4D97-AF65-F5344CB8AC3E}">
        <p14:creationId xmlns="" xmlns:p14="http://schemas.microsoft.com/office/powerpoint/2010/main" val="34185835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信息的含义</a:t>
            </a:r>
            <a:endParaRPr lang="en-US" dirty="0"/>
          </a:p>
        </p:txBody>
      </p:sp>
      <p:sp>
        <p:nvSpPr>
          <p:cNvPr id="3" name="内容占位符 2"/>
          <p:cNvSpPr>
            <a:spLocks noGrp="1"/>
          </p:cNvSpPr>
          <p:nvPr>
            <p:ph idx="1"/>
          </p:nvPr>
        </p:nvSpPr>
        <p:spPr/>
        <p:txBody>
          <a:bodyPr/>
          <a:lstStyle/>
          <a:p>
            <a:pPr>
              <a:lnSpc>
                <a:spcPct val="150000"/>
              </a:lnSpc>
            </a:pPr>
            <a:r>
              <a:rPr lang="zh-CN" altLang="en-US" sz="2400" dirty="0">
                <a:latin typeface="宋体" panose="02010600030101010101" pitchFamily="2" charset="-122"/>
                <a:ea typeface="宋体" panose="02010600030101010101" pitchFamily="2" charset="-122"/>
              </a:rPr>
              <a:t>古人“结绳记事”、</a:t>
            </a:r>
            <a:r>
              <a:rPr lang="zh-CN" altLang="en-US" sz="2400" dirty="0" smtClean="0">
                <a:latin typeface="宋体" panose="02010600030101010101" pitchFamily="2" charset="-122"/>
                <a:ea typeface="宋体" panose="02010600030101010101" pitchFamily="2" charset="-122"/>
              </a:rPr>
              <a:t>“烽火驿站”</a:t>
            </a:r>
            <a:endParaRPr lang="en-US" altLang="zh-CN" sz="2400" dirty="0" smtClean="0">
              <a:latin typeface="宋体" panose="02010600030101010101" pitchFamily="2" charset="-122"/>
              <a:ea typeface="宋体" panose="02010600030101010101" pitchFamily="2" charset="-122"/>
            </a:endParaRPr>
          </a:p>
          <a:p>
            <a:pPr>
              <a:lnSpc>
                <a:spcPct val="150000"/>
              </a:lnSpc>
            </a:pPr>
            <a:r>
              <a:rPr lang="zh-CN" altLang="en-US" sz="2400" dirty="0" smtClean="0">
                <a:latin typeface="宋体" panose="02010600030101010101" pitchFamily="2" charset="-122"/>
                <a:ea typeface="宋体" panose="02010600030101010101" pitchFamily="2" charset="-122"/>
              </a:rPr>
              <a:t> 唐朝</a:t>
            </a:r>
            <a:r>
              <a:rPr lang="zh-CN" altLang="en-US" sz="2400" dirty="0">
                <a:latin typeface="宋体" panose="02010600030101010101" pitchFamily="2" charset="-122"/>
                <a:ea typeface="宋体" panose="02010600030101010101" pitchFamily="2" charset="-122"/>
              </a:rPr>
              <a:t>诗人王之</a:t>
            </a:r>
            <a:r>
              <a:rPr lang="zh-CN" altLang="en-US" sz="2400" dirty="0" smtClean="0">
                <a:latin typeface="宋体" panose="02010600030101010101" pitchFamily="2" charset="-122"/>
                <a:ea typeface="宋体" panose="02010600030101010101" pitchFamily="2" charset="-122"/>
              </a:rPr>
              <a:t>涣 “</a:t>
            </a:r>
            <a:r>
              <a:rPr lang="zh-CN" altLang="en-US" sz="2400" dirty="0">
                <a:latin typeface="宋体" panose="02010600030101010101" pitchFamily="2" charset="-122"/>
                <a:ea typeface="宋体" panose="02010600030101010101" pitchFamily="2" charset="-122"/>
              </a:rPr>
              <a:t>百日依山尽，黄河入海流。欲穷千里目，更上一层楼</a:t>
            </a:r>
            <a:r>
              <a:rPr lang="zh-CN" altLang="en-US" sz="2400" dirty="0" smtClean="0">
                <a:latin typeface="宋体" panose="02010600030101010101" pitchFamily="2" charset="-122"/>
                <a:ea typeface="宋体" panose="02010600030101010101" pitchFamily="2" charset="-122"/>
              </a:rPr>
              <a:t>”。</a:t>
            </a:r>
            <a:endParaRPr lang="en-US" altLang="zh-CN" sz="2400" dirty="0" smtClean="0">
              <a:latin typeface="宋体" panose="02010600030101010101" pitchFamily="2" charset="-122"/>
              <a:ea typeface="宋体" panose="02010600030101010101" pitchFamily="2" charset="-122"/>
            </a:endParaRPr>
          </a:p>
          <a:p>
            <a:pPr>
              <a:lnSpc>
                <a:spcPct val="150000"/>
              </a:lnSpc>
            </a:pPr>
            <a:endParaRPr lang="en-US" sz="2400" dirty="0">
              <a:latin typeface="宋体" panose="02010600030101010101" pitchFamily="2" charset="-122"/>
              <a:ea typeface="宋体" panose="02010600030101010101" pitchFamily="2" charset="-122"/>
            </a:endParaRPr>
          </a:p>
          <a:p>
            <a:pPr>
              <a:lnSpc>
                <a:spcPct val="150000"/>
              </a:lnSpc>
            </a:pPr>
            <a:r>
              <a:rPr lang="zh-CN" altLang="en-US" sz="2400" dirty="0" smtClean="0">
                <a:latin typeface="宋体" panose="02010600030101010101" pitchFamily="2" charset="-122"/>
                <a:ea typeface="宋体" panose="02010600030101010101" pitchFamily="2" charset="-122"/>
              </a:rPr>
              <a:t>经济管理</a:t>
            </a:r>
            <a:r>
              <a:rPr lang="zh-CN" altLang="en-US" sz="2400" dirty="0">
                <a:latin typeface="宋体" panose="02010600030101010101" pitchFamily="2" charset="-122"/>
                <a:ea typeface="宋体" panose="02010600030101010101" pitchFamily="2" charset="-122"/>
              </a:rPr>
              <a:t>领域：信息是提供决策的有效数据</a:t>
            </a:r>
            <a:endParaRPr lang="en-US" sz="2400" dirty="0">
              <a:latin typeface="宋体" panose="02010600030101010101" pitchFamily="2" charset="-122"/>
              <a:ea typeface="宋体" panose="02010600030101010101" pitchFamily="2" charset="-122"/>
            </a:endParaRPr>
          </a:p>
          <a:p>
            <a:pPr>
              <a:lnSpc>
                <a:spcPct val="150000"/>
              </a:lnSpc>
            </a:pPr>
            <a:r>
              <a:rPr lang="zh-CN" altLang="en-US" sz="2400" dirty="0" smtClean="0">
                <a:latin typeface="宋体" panose="02010600030101010101" pitchFamily="2" charset="-122"/>
                <a:ea typeface="宋体" panose="02010600030101010101" pitchFamily="2" charset="-122"/>
              </a:rPr>
              <a:t>哲学</a:t>
            </a:r>
            <a:r>
              <a:rPr lang="zh-CN" altLang="en-US" sz="2400" dirty="0">
                <a:latin typeface="宋体" panose="02010600030101010101" pitchFamily="2" charset="-122"/>
                <a:ea typeface="宋体" panose="02010600030101010101" pitchFamily="2" charset="-122"/>
              </a:rPr>
              <a:t>：信息是熵的数理化</a:t>
            </a:r>
            <a:endParaRPr lang="en-US" sz="2400" dirty="0">
              <a:latin typeface="宋体" panose="02010600030101010101" pitchFamily="2" charset="-122"/>
              <a:ea typeface="宋体" panose="02010600030101010101" pitchFamily="2" charset="-122"/>
            </a:endParaRPr>
          </a:p>
          <a:p>
            <a:pPr>
              <a:lnSpc>
                <a:spcPct val="150000"/>
              </a:lnSpc>
            </a:pPr>
            <a:r>
              <a:rPr lang="zh-CN" altLang="en-US" sz="2400" dirty="0" smtClean="0">
                <a:latin typeface="宋体" panose="02010600030101010101" pitchFamily="2" charset="-122"/>
                <a:ea typeface="宋体" panose="02010600030101010101" pitchFamily="2" charset="-122"/>
              </a:rPr>
              <a:t>数学家：</a:t>
            </a:r>
            <a:r>
              <a:rPr lang="zh-CN" altLang="en-US" sz="2400" dirty="0">
                <a:latin typeface="宋体" panose="02010600030101010101" pitchFamily="2" charset="-122"/>
                <a:ea typeface="宋体" panose="02010600030101010101" pitchFamily="2" charset="-122"/>
              </a:rPr>
              <a:t>信息是</a:t>
            </a:r>
            <a:r>
              <a:rPr lang="zh-CN" altLang="en-US" sz="2400" dirty="0" smtClean="0">
                <a:latin typeface="宋体" panose="02010600030101010101" pitchFamily="2" charset="-122"/>
                <a:ea typeface="宋体" panose="02010600030101010101" pitchFamily="2" charset="-122"/>
              </a:rPr>
              <a:t>概率</a:t>
            </a:r>
            <a:r>
              <a:rPr lang="zh-CN" altLang="en-US" sz="2400" dirty="0">
                <a:latin typeface="宋体" panose="02010600030101010101" pitchFamily="2" charset="-122"/>
                <a:ea typeface="宋体" panose="02010600030101010101" pitchFamily="2" charset="-122"/>
              </a:rPr>
              <a:t>论</a:t>
            </a:r>
            <a:r>
              <a:rPr lang="zh-CN" altLang="en-US" sz="2400" dirty="0" smtClean="0">
                <a:latin typeface="宋体" panose="02010600030101010101" pitchFamily="2" charset="-122"/>
                <a:ea typeface="宋体" panose="02010600030101010101" pitchFamily="2" charset="-122"/>
              </a:rPr>
              <a:t>的</a:t>
            </a:r>
            <a:r>
              <a:rPr lang="zh-CN" altLang="en-US" sz="2400" dirty="0">
                <a:latin typeface="宋体" panose="02010600030101010101" pitchFamily="2" charset="-122"/>
                <a:ea typeface="宋体" panose="02010600030101010101" pitchFamily="2" charset="-122"/>
              </a:rPr>
              <a:t>发展</a:t>
            </a:r>
            <a:endParaRPr lang="en-US" sz="2400" dirty="0">
              <a:latin typeface="宋体" panose="02010600030101010101" pitchFamily="2" charset="-122"/>
              <a:ea typeface="宋体" panose="02010600030101010101" pitchFamily="2" charset="-122"/>
            </a:endParaRPr>
          </a:p>
          <a:p>
            <a:pPr>
              <a:lnSpc>
                <a:spcPct val="150000"/>
              </a:lnSpc>
            </a:pPr>
            <a:r>
              <a:rPr lang="zh-CN" altLang="en-US" sz="2400" dirty="0" smtClean="0">
                <a:latin typeface="宋体" panose="02010600030101010101" pitchFamily="2" charset="-122"/>
                <a:ea typeface="宋体" panose="02010600030101010101" pitchFamily="2" charset="-122"/>
              </a:rPr>
              <a:t>通信工作者：</a:t>
            </a:r>
            <a:r>
              <a:rPr lang="zh-CN" altLang="en-US" sz="2400" dirty="0">
                <a:latin typeface="宋体" panose="02010600030101010101" pitchFamily="2" charset="-122"/>
                <a:ea typeface="宋体" panose="02010600030101010101" pitchFamily="2" charset="-122"/>
              </a:rPr>
              <a:t>信息是不确定性的描述</a:t>
            </a:r>
            <a:endParaRPr lang="en-US" sz="2400" dirty="0">
              <a:latin typeface="宋体" panose="02010600030101010101" pitchFamily="2" charset="-122"/>
              <a:ea typeface="宋体" panose="02010600030101010101" pitchFamily="2" charset="-122"/>
            </a:endParaRPr>
          </a:p>
          <a:p>
            <a:pPr marL="0" indent="0">
              <a:buNone/>
            </a:pPr>
            <a:endParaRPr lang="en-US"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4</a:t>
            </a:fld>
            <a:endParaRPr lang="en-US" altLang="zh-CN"/>
          </a:p>
        </p:txBody>
      </p:sp>
    </p:spTree>
    <p:extLst>
      <p:ext uri="{BB962C8B-B14F-4D97-AF65-F5344CB8AC3E}">
        <p14:creationId xmlns="" xmlns:p14="http://schemas.microsoft.com/office/powerpoint/2010/main" val="30147133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p>
        </p:txBody>
      </p:sp>
      <p:sp>
        <p:nvSpPr>
          <p:cNvPr id="3" name="内容占位符 2"/>
          <p:cNvSpPr>
            <a:spLocks noGrp="1"/>
          </p:cNvSpPr>
          <p:nvPr>
            <p:ph idx="1"/>
          </p:nvPr>
        </p:nvSpPr>
        <p:spPr/>
        <p:txBody>
          <a:bodyPr/>
          <a:lstStyle/>
          <a:p>
            <a:pPr marL="0" indent="0">
              <a:buNone/>
            </a:pPr>
            <a:r>
              <a:rPr lang="zh-CN" altLang="en-US" sz="2800" dirty="0"/>
              <a:t>根据控制模式，分为</a:t>
            </a:r>
            <a:r>
              <a:rPr lang="zh-CN" altLang="en-US" sz="2800" dirty="0">
                <a:solidFill>
                  <a:srgbClr val="A50021"/>
                </a:solidFill>
              </a:rPr>
              <a:t>开环</a:t>
            </a:r>
            <a:r>
              <a:rPr lang="zh-CN" altLang="en-US" sz="2800" dirty="0"/>
              <a:t>和</a:t>
            </a:r>
            <a:r>
              <a:rPr lang="zh-CN" altLang="en-US" sz="2800" dirty="0">
                <a:solidFill>
                  <a:srgbClr val="A50021"/>
                </a:solidFill>
              </a:rPr>
              <a:t>闭环系统</a:t>
            </a:r>
            <a:endParaRPr lang="en-US" altLang="zh-CN" sz="2800" dirty="0">
              <a:solidFill>
                <a:srgbClr val="A50021"/>
              </a:solidFill>
            </a:endParaRPr>
          </a:p>
          <a:p>
            <a:r>
              <a:rPr lang="zh-CN" altLang="en-US" sz="2800" dirty="0" smtClean="0"/>
              <a:t>闭环系统</a:t>
            </a:r>
            <a:endParaRPr lang="en-US" altLang="zh-CN" sz="2800" dirty="0" smtClean="0"/>
          </a:p>
          <a:p>
            <a:pPr marL="0" indent="0">
              <a:buNone/>
            </a:pPr>
            <a:r>
              <a:rPr lang="zh-CN" altLang="en-US" sz="2800" b="1" dirty="0">
                <a:solidFill>
                  <a:srgbClr val="A50021"/>
                </a:solidFill>
              </a:rPr>
              <a:t>例：</a:t>
            </a:r>
            <a:r>
              <a:rPr lang="zh-CN" altLang="en-US" sz="2800" b="1" dirty="0"/>
              <a:t>加热系统</a:t>
            </a:r>
            <a:endParaRPr lang="en-US" altLang="zh-CN" sz="2800" b="1" dirty="0"/>
          </a:p>
          <a:p>
            <a:pPr>
              <a:lnSpc>
                <a:spcPct val="125000"/>
              </a:lnSpc>
              <a:buFont typeface="Wingdings" panose="05000000000000000000" pitchFamily="2" charset="2"/>
              <a:buChar char="ü"/>
            </a:pPr>
            <a:r>
              <a:rPr lang="zh-CN" altLang="en-US" sz="2800" b="1" dirty="0"/>
              <a:t> 输入要素：燃料，如天然气或煤</a:t>
            </a:r>
            <a:endParaRPr lang="en-US" altLang="zh-CN" sz="2800" b="1" dirty="0"/>
          </a:p>
          <a:p>
            <a:pPr>
              <a:lnSpc>
                <a:spcPct val="125000"/>
              </a:lnSpc>
              <a:buFont typeface="Wingdings" panose="05000000000000000000" pitchFamily="2" charset="2"/>
              <a:buChar char="ü"/>
            </a:pPr>
            <a:r>
              <a:rPr lang="zh-CN" altLang="en-US" sz="2800" b="1" dirty="0"/>
              <a:t>燃烧是将燃料转化为热能即输出资源的加热过程</a:t>
            </a:r>
            <a:endParaRPr lang="en-US" altLang="zh-CN" sz="2800" b="1" dirty="0"/>
          </a:p>
          <a:p>
            <a:pPr>
              <a:lnSpc>
                <a:spcPct val="125000"/>
              </a:lnSpc>
              <a:buFont typeface="Wingdings" panose="05000000000000000000" pitchFamily="2" charset="2"/>
              <a:buChar char="ü"/>
            </a:pPr>
            <a:r>
              <a:rPr lang="zh-CN" altLang="en-US" sz="2800" b="1" dirty="0"/>
              <a:t>控制机制是自动调温器</a:t>
            </a:r>
            <a:endParaRPr lang="en-US" altLang="zh-CN" sz="2800" b="1" dirty="0"/>
          </a:p>
          <a:p>
            <a:pPr>
              <a:lnSpc>
                <a:spcPct val="125000"/>
              </a:lnSpc>
              <a:buFont typeface="Wingdings" panose="05000000000000000000" pitchFamily="2" charset="2"/>
              <a:buChar char="ü"/>
            </a:pPr>
            <a:r>
              <a:rPr lang="zh-CN" altLang="en-US" sz="2800" b="1" dirty="0"/>
              <a:t>系统的目标是达到键入自动调温器的温度</a:t>
            </a:r>
          </a:p>
          <a:p>
            <a:endParaRPr lang="zh-CN" altLang="en-US" sz="2800" dirty="0"/>
          </a:p>
          <a:p>
            <a:pPr marL="342900" lvl="1" indent="-342900">
              <a:lnSpc>
                <a:spcPct val="130000"/>
              </a:lnSpc>
              <a:spcBef>
                <a:spcPct val="50000"/>
              </a:spcBef>
              <a:buClr>
                <a:schemeClr val="hlink"/>
              </a:buClr>
              <a:buFont typeface="Wingdings" pitchFamily="2" charset="2"/>
              <a:buChar char="v"/>
            </a:pPr>
            <a:endParaRPr lang="zh-CN" altLang="en-US" sz="2400" dirty="0">
              <a:ea typeface="+mn-ea"/>
              <a:cs typeface="+mn-cs"/>
            </a:endParaRPr>
          </a:p>
          <a:p>
            <a:pPr>
              <a:spcBef>
                <a:spcPct val="50000"/>
              </a:spcBef>
            </a:pPr>
            <a:endParaRPr lang="zh-CN" altLang="en-US" sz="2400" dirty="0"/>
          </a:p>
          <a:p>
            <a:pPr>
              <a:spcBef>
                <a:spcPct val="50000"/>
              </a:spcBef>
            </a:pPr>
            <a:endParaRPr lang="zh-CN" altLang="en-US" sz="2400" dirty="0"/>
          </a:p>
          <a:p>
            <a:endParaRPr lang="zh-CN" altLang="en-US" sz="2400" dirty="0"/>
          </a:p>
          <a:p>
            <a:endParaRPr lang="en-US" altLang="zh-CN" sz="2400" dirty="0">
              <a:solidFill>
                <a:srgbClr val="0066CC"/>
              </a:solidFill>
            </a:endParaRP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40</a:t>
            </a:fld>
            <a:endParaRPr lang="en-US" altLang="zh-CN"/>
          </a:p>
        </p:txBody>
      </p:sp>
    </p:spTree>
    <p:extLst>
      <p:ext uri="{BB962C8B-B14F-4D97-AF65-F5344CB8AC3E}">
        <p14:creationId xmlns="" xmlns:p14="http://schemas.microsoft.com/office/powerpoint/2010/main" val="33396693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内容占位符 2"/>
          <p:cNvSpPr>
            <a:spLocks noGrp="1"/>
          </p:cNvSpPr>
          <p:nvPr>
            <p:ph idx="1"/>
          </p:nvPr>
        </p:nvSpPr>
        <p:spPr>
          <a:xfrm>
            <a:off x="457200" y="1676400"/>
            <a:ext cx="8229600" cy="4525963"/>
          </a:xfrm>
        </p:spPr>
        <p:txBody>
          <a:bodyPr/>
          <a:lstStyle/>
          <a:p>
            <a:pPr eaLnBrk="1" hangingPunct="1">
              <a:lnSpc>
                <a:spcPct val="113000"/>
              </a:lnSpc>
              <a:spcBef>
                <a:spcPts val="600"/>
              </a:spcBef>
              <a:spcAft>
                <a:spcPts val="600"/>
              </a:spcAft>
            </a:pPr>
            <a:r>
              <a:rPr lang="zh-CN" altLang="en-US" sz="2800" dirty="0" smtClean="0"/>
              <a:t>开环系统</a:t>
            </a:r>
            <a:endParaRPr lang="en-US" altLang="zh-CN" sz="2800" dirty="0" smtClean="0"/>
          </a:p>
          <a:p>
            <a:pPr lvl="1" eaLnBrk="1" hangingPunct="1">
              <a:lnSpc>
                <a:spcPct val="113000"/>
              </a:lnSpc>
              <a:spcBef>
                <a:spcPts val="600"/>
              </a:spcBef>
              <a:spcAft>
                <a:spcPts val="600"/>
              </a:spcAft>
            </a:pPr>
            <a:r>
              <a:rPr lang="zh-CN" altLang="en-US" sz="2400" dirty="0" smtClean="0"/>
              <a:t>开环结构又称无反馈结构</a:t>
            </a:r>
            <a:endParaRPr lang="en-US" altLang="zh-CN" sz="2400" dirty="0" smtClean="0"/>
          </a:p>
          <a:p>
            <a:pPr lvl="1" eaLnBrk="1" hangingPunct="1">
              <a:lnSpc>
                <a:spcPct val="113000"/>
              </a:lnSpc>
              <a:spcBef>
                <a:spcPts val="600"/>
              </a:spcBef>
              <a:spcAft>
                <a:spcPts val="600"/>
              </a:spcAft>
            </a:pPr>
            <a:r>
              <a:rPr lang="zh-CN" altLang="en-US" sz="2400" dirty="0" smtClean="0"/>
              <a:t>系统在执行一个决策的过程中不收集外部信息，并不根据信息情况改变决策，直至产生本次决策的结果，事后的评价只供以后的决策作参考。</a:t>
            </a:r>
          </a:p>
          <a:p>
            <a:pPr eaLnBrk="1" hangingPunct="1"/>
            <a:endParaRPr lang="zh-CN" altLang="en-US" dirty="0" smtClean="0"/>
          </a:p>
        </p:txBody>
      </p:sp>
      <p:sp>
        <p:nvSpPr>
          <p:cNvPr id="4" name="矩形 3"/>
          <p:cNvSpPr/>
          <p:nvPr/>
        </p:nvSpPr>
        <p:spPr>
          <a:xfrm>
            <a:off x="3810000" y="4724400"/>
            <a:ext cx="1600200" cy="533400"/>
          </a:xfrm>
          <a:prstGeom prst="rect">
            <a:avLst/>
          </a:prstGeom>
        </p:spPr>
        <p:style>
          <a:lnRef idx="2">
            <a:schemeClr val="accent1">
              <a:shade val="50000"/>
            </a:schemeClr>
          </a:lnRef>
          <a:fillRef idx="1003">
            <a:schemeClr val="lt1"/>
          </a:fillRef>
          <a:effectRef idx="0">
            <a:schemeClr val="accent1"/>
          </a:effectRef>
          <a:fontRef idx="minor">
            <a:schemeClr val="lt1"/>
          </a:fontRef>
        </p:style>
        <p:txBody>
          <a:bodyPr anchor="ctr"/>
          <a:lstStyle/>
          <a:p>
            <a:pPr algn="ctr">
              <a:defRPr/>
            </a:pPr>
            <a:r>
              <a:rPr lang="zh-CN" altLang="en-US" sz="2400" b="1" dirty="0">
                <a:solidFill>
                  <a:srgbClr val="000000"/>
                </a:solidFill>
              </a:rPr>
              <a:t>转化</a:t>
            </a:r>
          </a:p>
        </p:txBody>
      </p:sp>
      <p:sp>
        <p:nvSpPr>
          <p:cNvPr id="5" name="流程图: 数据 4"/>
          <p:cNvSpPr/>
          <p:nvPr/>
        </p:nvSpPr>
        <p:spPr>
          <a:xfrm>
            <a:off x="914400" y="4700650"/>
            <a:ext cx="1447800" cy="533400"/>
          </a:xfrm>
          <a:prstGeom prst="flowChartInputOutput">
            <a:avLst/>
          </a:prstGeom>
        </p:spPr>
        <p:style>
          <a:lnRef idx="2">
            <a:schemeClr val="accent1">
              <a:shade val="50000"/>
            </a:schemeClr>
          </a:lnRef>
          <a:fillRef idx="1002">
            <a:schemeClr val="lt1"/>
          </a:fillRef>
          <a:effectRef idx="0">
            <a:schemeClr val="accent1"/>
          </a:effectRef>
          <a:fontRef idx="minor">
            <a:schemeClr val="lt1"/>
          </a:fontRef>
        </p:style>
        <p:txBody>
          <a:bodyPr anchor="ctr"/>
          <a:lstStyle/>
          <a:p>
            <a:pPr algn="ctr">
              <a:defRPr/>
            </a:pPr>
            <a:r>
              <a:rPr lang="zh-CN" altLang="en-US" sz="2400" b="1" dirty="0">
                <a:solidFill>
                  <a:srgbClr val="000000"/>
                </a:solidFill>
              </a:rPr>
              <a:t>输入</a:t>
            </a:r>
          </a:p>
        </p:txBody>
      </p:sp>
      <p:sp>
        <p:nvSpPr>
          <p:cNvPr id="6" name="流程图: 数据 5"/>
          <p:cNvSpPr/>
          <p:nvPr/>
        </p:nvSpPr>
        <p:spPr>
          <a:xfrm>
            <a:off x="6781800" y="4648200"/>
            <a:ext cx="1447800" cy="533400"/>
          </a:xfrm>
          <a:prstGeom prst="flowChartInputOutput">
            <a:avLst/>
          </a:prstGeom>
        </p:spPr>
        <p:style>
          <a:lnRef idx="2">
            <a:schemeClr val="accent1">
              <a:shade val="50000"/>
            </a:schemeClr>
          </a:lnRef>
          <a:fillRef idx="1002">
            <a:schemeClr val="lt1"/>
          </a:fillRef>
          <a:effectRef idx="0">
            <a:schemeClr val="accent1"/>
          </a:effectRef>
          <a:fontRef idx="minor">
            <a:schemeClr val="lt1"/>
          </a:fontRef>
        </p:style>
        <p:txBody>
          <a:bodyPr anchor="ctr"/>
          <a:lstStyle/>
          <a:p>
            <a:pPr algn="ctr">
              <a:defRPr/>
            </a:pPr>
            <a:r>
              <a:rPr lang="zh-CN" altLang="en-US" sz="2400" b="1" dirty="0">
                <a:solidFill>
                  <a:srgbClr val="000000"/>
                </a:solidFill>
              </a:rPr>
              <a:t>输出</a:t>
            </a:r>
          </a:p>
        </p:txBody>
      </p:sp>
      <p:sp>
        <p:nvSpPr>
          <p:cNvPr id="7" name="右箭头 6"/>
          <p:cNvSpPr/>
          <p:nvPr/>
        </p:nvSpPr>
        <p:spPr>
          <a:xfrm>
            <a:off x="2438400" y="4724400"/>
            <a:ext cx="1143000" cy="457200"/>
          </a:xfrm>
          <a:prstGeom prst="rightArrow">
            <a:avLst/>
          </a:prstGeom>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CN" altLang="en-US"/>
          </a:p>
        </p:txBody>
      </p:sp>
      <p:sp>
        <p:nvSpPr>
          <p:cNvPr id="8" name="右箭头 7"/>
          <p:cNvSpPr/>
          <p:nvPr/>
        </p:nvSpPr>
        <p:spPr>
          <a:xfrm>
            <a:off x="5638800" y="4724400"/>
            <a:ext cx="1143000" cy="457200"/>
          </a:xfrm>
          <a:prstGeom prst="rightArrow">
            <a:avLst/>
          </a:prstGeom>
          <a:ln/>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zh-CN" altLang="en-US"/>
          </a:p>
        </p:txBody>
      </p:sp>
    </p:spTree>
    <p:extLst>
      <p:ext uri="{BB962C8B-B14F-4D97-AF65-F5344CB8AC3E}">
        <p14:creationId xmlns="" xmlns:p14="http://schemas.microsoft.com/office/powerpoint/2010/main" val="1801098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系统方法与系统工程</a:t>
            </a:r>
            <a:endParaRPr lang="en-US" dirty="0"/>
          </a:p>
        </p:txBody>
      </p:sp>
      <p:sp>
        <p:nvSpPr>
          <p:cNvPr id="3" name="内容占位符 2"/>
          <p:cNvSpPr>
            <a:spLocks noGrp="1"/>
          </p:cNvSpPr>
          <p:nvPr>
            <p:ph idx="1"/>
          </p:nvPr>
        </p:nvSpPr>
        <p:spPr/>
        <p:txBody>
          <a:bodyPr/>
          <a:lstStyle/>
          <a:p>
            <a:pPr lvl="1">
              <a:lnSpc>
                <a:spcPct val="113000"/>
              </a:lnSpc>
              <a:spcBef>
                <a:spcPts val="600"/>
              </a:spcBef>
              <a:spcAft>
                <a:spcPts val="600"/>
              </a:spcAft>
            </a:pPr>
            <a:r>
              <a:rPr lang="zh-CN" altLang="en-US" sz="2400" dirty="0"/>
              <a:t>所谓系统方法，就是按照事物本身的系统性把对象放在系统的形式中加以考察的一种方法，是一种立足整体、统筹全局、使整体与部分辩证地统一起来的科学方法。</a:t>
            </a:r>
            <a:endParaRPr lang="en-US" altLang="zh-CN" sz="2400" dirty="0"/>
          </a:p>
          <a:p>
            <a:pPr lvl="1">
              <a:lnSpc>
                <a:spcPct val="113000"/>
              </a:lnSpc>
              <a:spcBef>
                <a:spcPts val="600"/>
              </a:spcBef>
              <a:spcAft>
                <a:spcPts val="600"/>
              </a:spcAft>
            </a:pPr>
            <a:endParaRPr lang="zh-CN" altLang="en-US" sz="2400" dirty="0"/>
          </a:p>
          <a:p>
            <a:pPr lvl="1">
              <a:lnSpc>
                <a:spcPct val="113000"/>
              </a:lnSpc>
              <a:spcBef>
                <a:spcPts val="600"/>
              </a:spcBef>
              <a:spcAft>
                <a:spcPts val="600"/>
              </a:spcAft>
            </a:pPr>
            <a:r>
              <a:rPr lang="zh-CN" altLang="en-US" sz="2400" dirty="0" smtClean="0"/>
              <a:t>在</a:t>
            </a:r>
            <a:r>
              <a:rPr lang="zh-CN" altLang="en-US" sz="2400" dirty="0"/>
              <a:t>运用系统方法考察客体对象时，一般应遵循</a:t>
            </a:r>
            <a:r>
              <a:rPr lang="zh-CN" altLang="en-US" sz="2400" dirty="0">
                <a:solidFill>
                  <a:srgbClr val="00B0F0"/>
                </a:solidFill>
              </a:rPr>
              <a:t>整体性</a:t>
            </a:r>
            <a:r>
              <a:rPr lang="zh-CN" altLang="en-US" sz="2400" dirty="0"/>
              <a:t>、</a:t>
            </a:r>
            <a:r>
              <a:rPr lang="zh-CN" altLang="en-US" sz="2400" dirty="0">
                <a:solidFill>
                  <a:srgbClr val="00B0F0"/>
                </a:solidFill>
              </a:rPr>
              <a:t>历时性</a:t>
            </a:r>
            <a:r>
              <a:rPr lang="zh-CN" altLang="en-US" sz="2400" dirty="0"/>
              <a:t>和</a:t>
            </a:r>
            <a:r>
              <a:rPr lang="zh-CN" altLang="en-US" sz="2400" dirty="0">
                <a:solidFill>
                  <a:srgbClr val="00B0F0"/>
                </a:solidFill>
              </a:rPr>
              <a:t>最优化</a:t>
            </a:r>
            <a:r>
              <a:rPr lang="zh-CN" altLang="en-US" sz="2400" dirty="0"/>
              <a:t>的原则。</a:t>
            </a:r>
          </a:p>
          <a:p>
            <a:pPr marL="342900" lvl="1" indent="-342900">
              <a:lnSpc>
                <a:spcPct val="130000"/>
              </a:lnSpc>
              <a:spcBef>
                <a:spcPct val="50000"/>
              </a:spcBef>
              <a:buClr>
                <a:schemeClr val="hlink"/>
              </a:buClr>
              <a:buFont typeface="Wingdings" pitchFamily="2" charset="2"/>
              <a:buChar char="v"/>
            </a:pPr>
            <a:endParaRPr lang="zh-CN" altLang="en-US" sz="2400" dirty="0">
              <a:ea typeface="+mn-ea"/>
              <a:cs typeface="+mn-cs"/>
            </a:endParaRPr>
          </a:p>
          <a:p>
            <a:pPr>
              <a:spcBef>
                <a:spcPct val="50000"/>
              </a:spcBef>
            </a:pPr>
            <a:endParaRPr lang="zh-CN" altLang="en-US" sz="2400" dirty="0"/>
          </a:p>
          <a:p>
            <a:pPr>
              <a:spcBef>
                <a:spcPct val="50000"/>
              </a:spcBef>
            </a:pPr>
            <a:endParaRPr lang="zh-CN" altLang="en-US" sz="2400" dirty="0"/>
          </a:p>
          <a:p>
            <a:endParaRPr lang="zh-CN" altLang="en-US" sz="2400" dirty="0"/>
          </a:p>
          <a:p>
            <a:endParaRPr lang="en-US" altLang="zh-CN" sz="2400" dirty="0">
              <a:solidFill>
                <a:srgbClr val="0066CC"/>
              </a:solidFill>
            </a:endParaRP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42</a:t>
            </a:fld>
            <a:endParaRPr lang="en-US" altLang="zh-CN"/>
          </a:p>
        </p:txBody>
      </p:sp>
    </p:spTree>
    <p:extLst>
      <p:ext uri="{BB962C8B-B14F-4D97-AF65-F5344CB8AC3E}">
        <p14:creationId xmlns="" xmlns:p14="http://schemas.microsoft.com/office/powerpoint/2010/main" val="28792106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p>
        </p:txBody>
      </p:sp>
      <p:sp>
        <p:nvSpPr>
          <p:cNvPr id="3" name="内容占位符 2"/>
          <p:cNvSpPr>
            <a:spLocks noGrp="1"/>
          </p:cNvSpPr>
          <p:nvPr>
            <p:ph idx="1"/>
          </p:nvPr>
        </p:nvSpPr>
        <p:spPr/>
        <p:txBody>
          <a:bodyPr/>
          <a:lstStyle/>
          <a:p>
            <a:pPr lvl="1">
              <a:lnSpc>
                <a:spcPct val="113000"/>
              </a:lnSpc>
              <a:spcBef>
                <a:spcPts val="600"/>
              </a:spcBef>
              <a:spcAft>
                <a:spcPts val="600"/>
              </a:spcAft>
            </a:pPr>
            <a:r>
              <a:rPr lang="zh-CN" altLang="en-US" sz="2400" dirty="0" smtClean="0"/>
              <a:t>系统工程 </a:t>
            </a:r>
            <a:endParaRPr lang="zh-CN" altLang="en-US" sz="2400" dirty="0"/>
          </a:p>
          <a:p>
            <a:pPr lvl="1">
              <a:lnSpc>
                <a:spcPct val="113000"/>
              </a:lnSpc>
              <a:spcBef>
                <a:spcPts val="600"/>
              </a:spcBef>
              <a:spcAft>
                <a:spcPts val="600"/>
              </a:spcAft>
            </a:pPr>
            <a:r>
              <a:rPr lang="zh-CN" altLang="en-US" sz="2400" dirty="0"/>
              <a:t>       系统工程是系统思想和系统方法的具体应用过程，是在系统论的指导下，以数学、运筹学及计算机技术为手段来研究一般系统的规划、设计、组织、管理、评价等问题的科学方法。 </a:t>
            </a:r>
          </a:p>
          <a:p>
            <a:pPr lvl="1">
              <a:lnSpc>
                <a:spcPct val="113000"/>
              </a:lnSpc>
              <a:spcBef>
                <a:spcPts val="600"/>
              </a:spcBef>
              <a:spcAft>
                <a:spcPts val="600"/>
              </a:spcAft>
            </a:pPr>
            <a:r>
              <a:rPr lang="zh-CN" altLang="en-US" sz="2400" dirty="0"/>
              <a:t>（</a:t>
            </a:r>
            <a:r>
              <a:rPr lang="en-US" altLang="zh-CN" sz="2400" dirty="0"/>
              <a:t>1</a:t>
            </a:r>
            <a:r>
              <a:rPr lang="zh-CN" altLang="en-US" sz="2400" dirty="0"/>
              <a:t>）系统工程的产生与发展 </a:t>
            </a:r>
          </a:p>
          <a:p>
            <a:pPr lvl="1">
              <a:lnSpc>
                <a:spcPct val="113000"/>
              </a:lnSpc>
              <a:spcBef>
                <a:spcPts val="600"/>
              </a:spcBef>
              <a:spcAft>
                <a:spcPts val="600"/>
              </a:spcAft>
            </a:pPr>
            <a:r>
              <a:rPr lang="zh-CN" altLang="en-US" sz="2400" dirty="0"/>
              <a:t>（</a:t>
            </a:r>
            <a:r>
              <a:rPr lang="en-US" altLang="zh-CN" sz="2400" dirty="0"/>
              <a:t>2</a:t>
            </a:r>
            <a:r>
              <a:rPr lang="zh-CN" altLang="en-US" sz="2400" dirty="0"/>
              <a:t>）系统工程方法  </a:t>
            </a:r>
            <a:r>
              <a:rPr lang="zh-CN" altLang="en-US" sz="2400" dirty="0">
                <a:sym typeface="Wingdings" panose="05000000000000000000" pitchFamily="2" charset="2"/>
              </a:rPr>
              <a:t>  实质：利用系统的观点分析和解决问题</a:t>
            </a:r>
            <a:endParaRPr lang="zh-CN" altLang="en-US" sz="2400" dirty="0"/>
          </a:p>
          <a:p>
            <a:pPr marL="342900" lvl="1" indent="-342900">
              <a:lnSpc>
                <a:spcPct val="130000"/>
              </a:lnSpc>
              <a:spcBef>
                <a:spcPct val="50000"/>
              </a:spcBef>
              <a:buClr>
                <a:schemeClr val="hlink"/>
              </a:buClr>
              <a:buFont typeface="Wingdings" pitchFamily="2" charset="2"/>
              <a:buChar char="v"/>
            </a:pPr>
            <a:endParaRPr lang="zh-CN" altLang="en-US" sz="2400" dirty="0">
              <a:ea typeface="+mn-ea"/>
              <a:cs typeface="+mn-cs"/>
            </a:endParaRPr>
          </a:p>
          <a:p>
            <a:pPr>
              <a:spcBef>
                <a:spcPct val="50000"/>
              </a:spcBef>
            </a:pPr>
            <a:endParaRPr lang="zh-CN" altLang="en-US" sz="2400" dirty="0"/>
          </a:p>
          <a:p>
            <a:pPr>
              <a:spcBef>
                <a:spcPct val="50000"/>
              </a:spcBef>
            </a:pPr>
            <a:endParaRPr lang="zh-CN" altLang="en-US" sz="2400" dirty="0"/>
          </a:p>
          <a:p>
            <a:endParaRPr lang="zh-CN" altLang="en-US" sz="2400" dirty="0"/>
          </a:p>
          <a:p>
            <a:endParaRPr lang="en-US" altLang="zh-CN" sz="2400" dirty="0">
              <a:solidFill>
                <a:srgbClr val="0066CC"/>
              </a:solidFill>
            </a:endParaRP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43</a:t>
            </a:fld>
            <a:endParaRPr lang="en-US" altLang="zh-CN"/>
          </a:p>
        </p:txBody>
      </p:sp>
    </p:spTree>
    <p:extLst>
      <p:ext uri="{BB962C8B-B14F-4D97-AF65-F5344CB8AC3E}">
        <p14:creationId xmlns="" xmlns:p14="http://schemas.microsoft.com/office/powerpoint/2010/main" val="9672460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p>
        </p:txBody>
      </p:sp>
      <p:sp>
        <p:nvSpPr>
          <p:cNvPr id="3" name="内容占位符 2"/>
          <p:cNvSpPr>
            <a:spLocks noGrp="1"/>
          </p:cNvSpPr>
          <p:nvPr>
            <p:ph idx="1"/>
          </p:nvPr>
        </p:nvSpPr>
        <p:spPr/>
        <p:txBody>
          <a:bodyPr/>
          <a:lstStyle/>
          <a:p>
            <a:pPr lvl="1">
              <a:lnSpc>
                <a:spcPct val="113000"/>
              </a:lnSpc>
              <a:spcBef>
                <a:spcPts val="600"/>
              </a:spcBef>
              <a:spcAft>
                <a:spcPts val="600"/>
              </a:spcAft>
            </a:pPr>
            <a:r>
              <a:rPr lang="zh-CN" altLang="en-US" sz="2400" dirty="0"/>
              <a:t>系统方法解决问题的主要步骤：</a:t>
            </a:r>
            <a:endParaRPr lang="en-US" altLang="zh-CN" sz="2400" dirty="0"/>
          </a:p>
          <a:p>
            <a:pPr lvl="1">
              <a:lnSpc>
                <a:spcPct val="113000"/>
              </a:lnSpc>
              <a:spcBef>
                <a:spcPts val="600"/>
              </a:spcBef>
              <a:spcAft>
                <a:spcPts val="600"/>
              </a:spcAft>
              <a:defRPr/>
            </a:pPr>
            <a:r>
              <a:rPr lang="en-US" altLang="zh-CN" sz="2400" dirty="0"/>
              <a:t> </a:t>
            </a:r>
            <a:r>
              <a:rPr lang="zh-CN" altLang="en-US" sz="2400" dirty="0"/>
              <a:t>（</a:t>
            </a:r>
            <a:r>
              <a:rPr lang="en-US" altLang="zh-CN" sz="2400" dirty="0"/>
              <a:t>1</a:t>
            </a:r>
            <a:r>
              <a:rPr lang="zh-CN" altLang="en-US" sz="2400" dirty="0"/>
              <a:t>）定义问题：列出一个或一组希望达到的目标</a:t>
            </a:r>
            <a:r>
              <a:rPr lang="zh-CN" altLang="en-US" sz="2400" dirty="0" smtClean="0"/>
              <a:t>；</a:t>
            </a:r>
            <a:endParaRPr lang="en-US" altLang="zh-CN" sz="2400" dirty="0" smtClean="0"/>
          </a:p>
          <a:p>
            <a:pPr lvl="1">
              <a:lnSpc>
                <a:spcPct val="113000"/>
              </a:lnSpc>
              <a:spcBef>
                <a:spcPts val="600"/>
              </a:spcBef>
              <a:spcAft>
                <a:spcPts val="600"/>
              </a:spcAft>
              <a:defRPr/>
            </a:pPr>
            <a:r>
              <a:rPr lang="zh-CN" altLang="en-US" sz="2400" dirty="0" smtClean="0"/>
              <a:t> </a:t>
            </a:r>
            <a:r>
              <a:rPr lang="zh-CN" altLang="en-US" sz="2400" dirty="0"/>
              <a:t>（</a:t>
            </a:r>
            <a:r>
              <a:rPr lang="en-US" altLang="zh-CN" sz="2400" dirty="0"/>
              <a:t>2</a:t>
            </a:r>
            <a:r>
              <a:rPr lang="zh-CN" altLang="en-US" sz="2400" dirty="0"/>
              <a:t>）列出资源和约束：供选择的技术或手段以及每个系统所需的“成本”或资源</a:t>
            </a:r>
            <a:r>
              <a:rPr lang="zh-CN" altLang="en-US" sz="2400" dirty="0" smtClean="0"/>
              <a:t>；</a:t>
            </a:r>
            <a:endParaRPr lang="en-US" altLang="zh-CN" sz="2400" dirty="0" smtClean="0"/>
          </a:p>
          <a:p>
            <a:pPr lvl="1">
              <a:lnSpc>
                <a:spcPct val="113000"/>
              </a:lnSpc>
              <a:spcBef>
                <a:spcPts val="600"/>
              </a:spcBef>
              <a:spcAft>
                <a:spcPts val="600"/>
              </a:spcAft>
              <a:defRPr/>
            </a:pPr>
            <a:r>
              <a:rPr lang="zh-CN" altLang="en-US" sz="2400" dirty="0" smtClean="0"/>
              <a:t>（</a:t>
            </a:r>
            <a:r>
              <a:rPr lang="en-US" altLang="zh-CN" sz="2400" dirty="0"/>
              <a:t>3</a:t>
            </a:r>
            <a:r>
              <a:rPr lang="zh-CN" altLang="en-US" sz="2400" dirty="0"/>
              <a:t>）给出方案：一个或一组数学模型</a:t>
            </a:r>
            <a:r>
              <a:rPr lang="zh-CN" altLang="en-US" sz="2400" dirty="0" smtClean="0"/>
              <a:t>；</a:t>
            </a:r>
            <a:endParaRPr lang="en-US" altLang="zh-CN" sz="2400" dirty="0" smtClean="0"/>
          </a:p>
          <a:p>
            <a:pPr lvl="1">
              <a:lnSpc>
                <a:spcPct val="113000"/>
              </a:lnSpc>
              <a:spcBef>
                <a:spcPts val="600"/>
              </a:spcBef>
              <a:spcAft>
                <a:spcPts val="600"/>
              </a:spcAft>
              <a:defRPr/>
            </a:pPr>
            <a:r>
              <a:rPr lang="zh-CN" altLang="en-US" sz="2400" dirty="0" smtClean="0"/>
              <a:t>（</a:t>
            </a:r>
            <a:r>
              <a:rPr lang="en-US" altLang="zh-CN" sz="2400" dirty="0"/>
              <a:t>4</a:t>
            </a:r>
            <a:r>
              <a:rPr lang="zh-CN" altLang="en-US" sz="2400" dirty="0"/>
              <a:t>）评估被选方案</a:t>
            </a:r>
            <a:r>
              <a:rPr lang="zh-CN" altLang="en-US" sz="2400" dirty="0" smtClean="0"/>
              <a:t>；</a:t>
            </a:r>
            <a:endParaRPr lang="en-US" altLang="zh-CN" sz="2400" dirty="0" smtClean="0"/>
          </a:p>
          <a:p>
            <a:pPr lvl="1">
              <a:lnSpc>
                <a:spcPct val="113000"/>
              </a:lnSpc>
              <a:spcBef>
                <a:spcPts val="600"/>
              </a:spcBef>
              <a:spcAft>
                <a:spcPts val="600"/>
              </a:spcAft>
              <a:defRPr/>
            </a:pPr>
            <a:r>
              <a:rPr lang="zh-CN" altLang="en-US" sz="2400" dirty="0" smtClean="0"/>
              <a:t>（</a:t>
            </a:r>
            <a:r>
              <a:rPr lang="en-US" altLang="zh-CN" sz="2400" dirty="0"/>
              <a:t>5</a:t>
            </a:r>
            <a:r>
              <a:rPr lang="zh-CN" altLang="en-US" sz="2400" dirty="0"/>
              <a:t>）选择最佳方案并实施</a:t>
            </a:r>
            <a:r>
              <a:rPr lang="zh-CN" altLang="en-US" sz="2400" dirty="0" smtClean="0"/>
              <a:t>；</a:t>
            </a:r>
            <a:endParaRPr lang="en-US" altLang="zh-CN" sz="2400" dirty="0" smtClean="0"/>
          </a:p>
          <a:p>
            <a:pPr lvl="1">
              <a:lnSpc>
                <a:spcPct val="113000"/>
              </a:lnSpc>
              <a:spcBef>
                <a:spcPts val="600"/>
              </a:spcBef>
              <a:spcAft>
                <a:spcPts val="600"/>
              </a:spcAft>
              <a:defRPr/>
            </a:pPr>
            <a:r>
              <a:rPr lang="zh-CN" altLang="en-US" sz="2400" dirty="0" smtClean="0"/>
              <a:t>（</a:t>
            </a:r>
            <a:r>
              <a:rPr lang="en-US" altLang="zh-CN" sz="2400" dirty="0"/>
              <a:t>6</a:t>
            </a:r>
            <a:r>
              <a:rPr lang="zh-CN" altLang="en-US" sz="2400" dirty="0"/>
              <a:t>）总结解决方案的有效性。 </a:t>
            </a:r>
          </a:p>
          <a:p>
            <a:pPr marL="342900" lvl="1" indent="-342900">
              <a:lnSpc>
                <a:spcPct val="130000"/>
              </a:lnSpc>
              <a:spcBef>
                <a:spcPct val="50000"/>
              </a:spcBef>
              <a:buClr>
                <a:schemeClr val="hlink"/>
              </a:buClr>
              <a:buFont typeface="Wingdings" pitchFamily="2" charset="2"/>
              <a:buChar char="v"/>
            </a:pPr>
            <a:endParaRPr lang="zh-CN" altLang="en-US" sz="2400" dirty="0">
              <a:ea typeface="+mn-ea"/>
              <a:cs typeface="+mn-cs"/>
            </a:endParaRPr>
          </a:p>
          <a:p>
            <a:pPr>
              <a:spcBef>
                <a:spcPct val="50000"/>
              </a:spcBef>
            </a:pPr>
            <a:endParaRPr lang="zh-CN" altLang="en-US" sz="2400" dirty="0"/>
          </a:p>
          <a:p>
            <a:pPr>
              <a:spcBef>
                <a:spcPct val="50000"/>
              </a:spcBef>
            </a:pPr>
            <a:endParaRPr lang="zh-CN" altLang="en-US" sz="2400" dirty="0"/>
          </a:p>
          <a:p>
            <a:endParaRPr lang="zh-CN" altLang="en-US" sz="2400" dirty="0"/>
          </a:p>
          <a:p>
            <a:endParaRPr lang="en-US" altLang="zh-CN" sz="2400" dirty="0">
              <a:solidFill>
                <a:srgbClr val="0066CC"/>
              </a:solidFill>
            </a:endParaRP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44</a:t>
            </a:fld>
            <a:endParaRPr lang="en-US" altLang="zh-CN"/>
          </a:p>
        </p:txBody>
      </p:sp>
    </p:spTree>
    <p:extLst>
      <p:ext uri="{BB962C8B-B14F-4D97-AF65-F5344CB8AC3E}">
        <p14:creationId xmlns="" xmlns:p14="http://schemas.microsoft.com/office/powerpoint/2010/main" val="74272167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dirty="0" smtClean="0">
                <a:solidFill>
                  <a:schemeClr val="accent1"/>
                </a:solidFill>
                <a:ea typeface="宋体" pitchFamily="2" charset="-122"/>
              </a:rPr>
              <a:t>目录</a:t>
            </a:r>
            <a:endParaRPr lang="en-US" altLang="zh-CN" dirty="0">
              <a:solidFill>
                <a:schemeClr val="accent1"/>
              </a:solidFill>
              <a:ea typeface="宋体" pitchFamily="2" charset="-122"/>
            </a:endParaRPr>
          </a:p>
        </p:txBody>
      </p:sp>
      <p:sp>
        <p:nvSpPr>
          <p:cNvPr id="89091" name="Text Box 3"/>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endParaRPr lang="zh-CN" altLang="zh-CN"/>
          </a:p>
        </p:txBody>
      </p:sp>
      <p:sp>
        <p:nvSpPr>
          <p:cNvPr id="89134" name="AutoShape 46"/>
          <p:cNvSpPr>
            <a:spLocks noChangeArrowheads="1"/>
          </p:cNvSpPr>
          <p:nvPr/>
        </p:nvSpPr>
        <p:spPr bwMode="ltGray">
          <a:xfrm rot="5400000">
            <a:off x="-2422526"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endParaRPr lang="zh-CN" altLang="en-US"/>
          </a:p>
        </p:txBody>
      </p:sp>
      <p:sp>
        <p:nvSpPr>
          <p:cNvPr id="89135" name="AutoShape 47"/>
          <p:cNvSpPr>
            <a:spLocks noChangeArrowheads="1"/>
          </p:cNvSpPr>
          <p:nvPr/>
        </p:nvSpPr>
        <p:spPr bwMode="ltGray">
          <a:xfrm rot="5400000" flipH="1">
            <a:off x="-2016918"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endParaRPr lang="zh-CN" altLang="en-US"/>
          </a:p>
        </p:txBody>
      </p:sp>
      <p:sp>
        <p:nvSpPr>
          <p:cNvPr id="89136" name="AutoShape 48"/>
          <p:cNvSpPr>
            <a:spLocks noChangeArrowheads="1"/>
          </p:cNvSpPr>
          <p:nvPr/>
        </p:nvSpPr>
        <p:spPr bwMode="gray">
          <a:xfrm>
            <a:off x="1822450" y="5099050"/>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五、管理信息系统的发展阶段</a:t>
            </a:r>
            <a:endParaRPr lang="en-US" altLang="zh-CN" b="1" dirty="0">
              <a:solidFill>
                <a:schemeClr val="tx2"/>
              </a:solidFill>
              <a:latin typeface="微软雅黑" pitchFamily="34" charset="-122"/>
              <a:ea typeface="微软雅黑" pitchFamily="34" charset="-122"/>
            </a:endParaRPr>
          </a:p>
        </p:txBody>
      </p:sp>
      <p:sp>
        <p:nvSpPr>
          <p:cNvPr id="89137" name="AutoShape 49"/>
          <p:cNvSpPr>
            <a:spLocks noChangeArrowheads="1"/>
          </p:cNvSpPr>
          <p:nvPr/>
        </p:nvSpPr>
        <p:spPr bwMode="gray">
          <a:xfrm>
            <a:off x="2317750" y="4271963"/>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四、管理信息系统</a:t>
            </a:r>
            <a:endParaRPr lang="en-US" altLang="zh-CN" b="1" dirty="0">
              <a:solidFill>
                <a:schemeClr val="tx2"/>
              </a:solidFill>
              <a:latin typeface="微软雅黑" pitchFamily="34" charset="-122"/>
              <a:ea typeface="微软雅黑" pitchFamily="34" charset="-122"/>
            </a:endParaRPr>
          </a:p>
        </p:txBody>
      </p:sp>
      <p:sp>
        <p:nvSpPr>
          <p:cNvPr id="89138" name="AutoShape 50"/>
          <p:cNvSpPr>
            <a:spLocks noChangeArrowheads="1"/>
          </p:cNvSpPr>
          <p:nvPr/>
        </p:nvSpPr>
        <p:spPr bwMode="gray">
          <a:xfrm>
            <a:off x="2438400" y="3459163"/>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三、信息系统</a:t>
            </a:r>
            <a:endParaRPr lang="en-US" altLang="zh-CN" b="1" dirty="0">
              <a:solidFill>
                <a:schemeClr val="tx2"/>
              </a:solidFill>
              <a:latin typeface="微软雅黑" pitchFamily="34" charset="-122"/>
              <a:ea typeface="微软雅黑" pitchFamily="34" charset="-122"/>
            </a:endParaRPr>
          </a:p>
        </p:txBody>
      </p:sp>
      <p:sp>
        <p:nvSpPr>
          <p:cNvPr id="89139" name="AutoShape 51"/>
          <p:cNvSpPr>
            <a:spLocks noChangeArrowheads="1"/>
          </p:cNvSpPr>
          <p:nvPr/>
        </p:nvSpPr>
        <p:spPr bwMode="gray">
          <a:xfrm>
            <a:off x="2286000" y="2590800"/>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二、系统的概念和系统思想</a:t>
            </a:r>
            <a:endParaRPr lang="en-US" altLang="zh-CN" b="1" dirty="0">
              <a:solidFill>
                <a:schemeClr val="tx2"/>
              </a:solidFill>
              <a:latin typeface="微软雅黑" pitchFamily="34" charset="-122"/>
              <a:ea typeface="微软雅黑" pitchFamily="34" charset="-122"/>
            </a:endParaRPr>
          </a:p>
        </p:txBody>
      </p:sp>
      <p:sp>
        <p:nvSpPr>
          <p:cNvPr id="89140" name="AutoShape 52"/>
          <p:cNvSpPr>
            <a:spLocks noChangeArrowheads="1"/>
          </p:cNvSpPr>
          <p:nvPr/>
        </p:nvSpPr>
        <p:spPr bwMode="gray">
          <a:xfrm>
            <a:off x="1765300" y="1820863"/>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一、信息</a:t>
            </a:r>
            <a:endParaRPr lang="en-US" altLang="zh-CN" b="1" dirty="0">
              <a:solidFill>
                <a:schemeClr val="tx2"/>
              </a:solidFill>
              <a:latin typeface="微软雅黑" pitchFamily="34" charset="-122"/>
              <a:ea typeface="微软雅黑" pitchFamily="34" charset="-122"/>
            </a:endParaRPr>
          </a:p>
        </p:txBody>
      </p:sp>
      <p:grpSp>
        <p:nvGrpSpPr>
          <p:cNvPr id="2" name="Group 53"/>
          <p:cNvGrpSpPr>
            <a:grpSpLocks/>
          </p:cNvGrpSpPr>
          <p:nvPr/>
        </p:nvGrpSpPr>
        <p:grpSpPr bwMode="auto">
          <a:xfrm>
            <a:off x="1447800" y="1909763"/>
            <a:ext cx="381000" cy="381000"/>
            <a:chOff x="2078" y="1680"/>
            <a:chExt cx="1615" cy="1615"/>
          </a:xfrm>
        </p:grpSpPr>
        <p:sp>
          <p:nvSpPr>
            <p:cNvPr id="89142"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43"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44" name="Oval 5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45"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89146" name="Oval 5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47"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3" name="Group 60"/>
          <p:cNvGrpSpPr>
            <a:grpSpLocks/>
          </p:cNvGrpSpPr>
          <p:nvPr/>
        </p:nvGrpSpPr>
        <p:grpSpPr bwMode="auto">
          <a:xfrm>
            <a:off x="1981200" y="2697163"/>
            <a:ext cx="381000" cy="381000"/>
            <a:chOff x="2078" y="1680"/>
            <a:chExt cx="1615" cy="1615"/>
          </a:xfrm>
        </p:grpSpPr>
        <p:sp>
          <p:nvSpPr>
            <p:cNvPr id="89149"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50" name="Oval 6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51" name="Oval 6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52" name="Oval 64"/>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89153" name="Oval 6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54" name="Oval 66"/>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4" name="Group 67"/>
          <p:cNvGrpSpPr>
            <a:grpSpLocks/>
          </p:cNvGrpSpPr>
          <p:nvPr/>
        </p:nvGrpSpPr>
        <p:grpSpPr bwMode="auto">
          <a:xfrm>
            <a:off x="2133600" y="3535363"/>
            <a:ext cx="381000" cy="381000"/>
            <a:chOff x="2078" y="1680"/>
            <a:chExt cx="1615" cy="1615"/>
          </a:xfrm>
        </p:grpSpPr>
        <p:sp>
          <p:nvSpPr>
            <p:cNvPr id="89156"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57"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58" name="Oval 70"/>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59"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zh-CN" altLang="en-US"/>
            </a:p>
          </p:txBody>
        </p:sp>
        <p:sp>
          <p:nvSpPr>
            <p:cNvPr id="89160" name="Oval 72"/>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61"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5" name="Group 74"/>
          <p:cNvGrpSpPr>
            <a:grpSpLocks/>
          </p:cNvGrpSpPr>
          <p:nvPr/>
        </p:nvGrpSpPr>
        <p:grpSpPr bwMode="auto">
          <a:xfrm>
            <a:off x="1981200" y="4373563"/>
            <a:ext cx="381000" cy="381000"/>
            <a:chOff x="2078" y="1680"/>
            <a:chExt cx="1615" cy="1615"/>
          </a:xfrm>
        </p:grpSpPr>
        <p:sp>
          <p:nvSpPr>
            <p:cNvPr id="89163" name="Oval 7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64" name="Oval 76"/>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65" name="Oval 77"/>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66" name="Oval 78"/>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89167" name="Oval 79"/>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68" name="Oval 80"/>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6" name="Group 81"/>
          <p:cNvGrpSpPr>
            <a:grpSpLocks/>
          </p:cNvGrpSpPr>
          <p:nvPr/>
        </p:nvGrpSpPr>
        <p:grpSpPr bwMode="auto">
          <a:xfrm>
            <a:off x="1524000" y="5148263"/>
            <a:ext cx="355600" cy="381000"/>
            <a:chOff x="2078" y="1680"/>
            <a:chExt cx="1615" cy="1615"/>
          </a:xfrm>
        </p:grpSpPr>
        <p:sp>
          <p:nvSpPr>
            <p:cNvPr id="89170" name="Oval 8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71" name="Oval 8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72" name="Oval 8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73" name="Oval 85"/>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89174" name="Oval 8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75" name="Oval 87"/>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zh-CN" altLang="en-US"/>
            </a:p>
          </p:txBody>
        </p:sp>
      </p:grpSp>
      <p:sp>
        <p:nvSpPr>
          <p:cNvPr id="48" name="灯片编号占位符 47"/>
          <p:cNvSpPr>
            <a:spLocks noGrp="1"/>
          </p:cNvSpPr>
          <p:nvPr>
            <p:ph type="sldNum" sz="quarter" idx="11"/>
          </p:nvPr>
        </p:nvSpPr>
        <p:spPr/>
        <p:txBody>
          <a:bodyPr/>
          <a:lstStyle/>
          <a:p>
            <a:fld id="{10EA594A-3D0D-4F31-8FE1-19C2C23DDD1C}" type="slidenum">
              <a:rPr lang="en-US" altLang="zh-CN" smtClean="0"/>
              <a:pPr/>
              <a:t>45</a:t>
            </a:fld>
            <a:endParaRPr lang="en-US" altLang="zh-CN"/>
          </a:p>
        </p:txBody>
      </p:sp>
      <p:sp>
        <p:nvSpPr>
          <p:cNvPr id="47" name="AutoShape 48"/>
          <p:cNvSpPr>
            <a:spLocks noChangeArrowheads="1"/>
          </p:cNvSpPr>
          <p:nvPr/>
        </p:nvSpPr>
        <p:spPr bwMode="gray">
          <a:xfrm>
            <a:off x="1198042" y="5805264"/>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solidFill>
                  <a:schemeClr val="tx2"/>
                </a:solidFill>
                <a:latin typeface="微软雅黑" pitchFamily="34" charset="-122"/>
                <a:ea typeface="微软雅黑" pitchFamily="34" charset="-122"/>
              </a:rPr>
              <a:t>六</a:t>
            </a:r>
            <a:r>
              <a:rPr lang="zh-CN" altLang="en-US" b="1" dirty="0" smtClean="0">
                <a:solidFill>
                  <a:schemeClr val="tx2"/>
                </a:solidFill>
                <a:latin typeface="微软雅黑" pitchFamily="34" charset="-122"/>
                <a:ea typeface="微软雅黑" pitchFamily="34" charset="-122"/>
              </a:rPr>
              <a:t>、管理信息系统与其他学科的关系</a:t>
            </a:r>
            <a:endParaRPr lang="en-US" altLang="zh-CN" b="1" dirty="0">
              <a:solidFill>
                <a:schemeClr val="tx2"/>
              </a:solidFill>
              <a:latin typeface="微软雅黑" pitchFamily="34" charset="-122"/>
              <a:ea typeface="微软雅黑" pitchFamily="34" charset="-122"/>
            </a:endParaRPr>
          </a:p>
        </p:txBody>
      </p:sp>
      <p:sp>
        <p:nvSpPr>
          <p:cNvPr id="50" name="Oval 82"/>
          <p:cNvSpPr>
            <a:spLocks noChangeArrowheads="1"/>
          </p:cNvSpPr>
          <p:nvPr/>
        </p:nvSpPr>
        <p:spPr bwMode="gray">
          <a:xfrm>
            <a:off x="899592" y="5854477"/>
            <a:ext cx="355600" cy="381000"/>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51" name="Oval 83"/>
          <p:cNvSpPr>
            <a:spLocks noChangeArrowheads="1"/>
          </p:cNvSpPr>
          <p:nvPr/>
        </p:nvSpPr>
        <p:spPr bwMode="gray">
          <a:xfrm>
            <a:off x="919849" y="5875945"/>
            <a:ext cx="314866" cy="337356"/>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52" name="Oval 84"/>
          <p:cNvSpPr>
            <a:spLocks noChangeArrowheads="1"/>
          </p:cNvSpPr>
          <p:nvPr/>
        </p:nvSpPr>
        <p:spPr bwMode="gray">
          <a:xfrm>
            <a:off x="938345" y="5895998"/>
            <a:ext cx="277874" cy="29819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3" name="Oval 85"/>
          <p:cNvSpPr>
            <a:spLocks noChangeArrowheads="1"/>
          </p:cNvSpPr>
          <p:nvPr/>
        </p:nvSpPr>
        <p:spPr bwMode="gray">
          <a:xfrm>
            <a:off x="938345" y="5895998"/>
            <a:ext cx="277874" cy="29819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54" name="Oval 86"/>
          <p:cNvSpPr>
            <a:spLocks noChangeArrowheads="1"/>
          </p:cNvSpPr>
          <p:nvPr/>
        </p:nvSpPr>
        <p:spPr bwMode="gray">
          <a:xfrm>
            <a:off x="956620" y="5915579"/>
            <a:ext cx="241324" cy="25903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5" name="Oval 87"/>
          <p:cNvSpPr>
            <a:spLocks noChangeArrowheads="1"/>
          </p:cNvSpPr>
          <p:nvPr/>
        </p:nvSpPr>
        <p:spPr bwMode="gray">
          <a:xfrm>
            <a:off x="956620" y="5915579"/>
            <a:ext cx="241324" cy="259033"/>
          </a:xfrm>
          <a:prstGeom prst="ellipse">
            <a:avLst/>
          </a:prstGeom>
          <a:gradFill rotWithShape="1">
            <a:gsLst>
              <a:gs pos="0">
                <a:srgbClr val="FFFF00"/>
              </a:gs>
              <a:gs pos="100000">
                <a:srgbClr val="E35E23">
                  <a:gamma/>
                  <a:shade val="48627"/>
                  <a:invGamma/>
                </a:srgbClr>
              </a:gs>
            </a:gsLst>
            <a:lin ang="2700000" scaled="1"/>
          </a:gradFill>
          <a:ln w="38100" algn="ctr">
            <a:noFill/>
            <a:round/>
            <a:headEnd/>
            <a:tailEnd/>
          </a:ln>
          <a:effectLst/>
        </p:spPr>
        <p:txBody>
          <a:bodyPr anchor="ctr">
            <a:spAutoFit/>
          </a:bodyPr>
          <a:lstStyle/>
          <a:p>
            <a:endParaRPr lang="zh-CN" altLang="en-US"/>
          </a:p>
        </p:txBody>
      </p:sp>
    </p:spTree>
    <p:extLst>
      <p:ext uri="{BB962C8B-B14F-4D97-AF65-F5344CB8AC3E}">
        <p14:creationId xmlns="" xmlns:p14="http://schemas.microsoft.com/office/powerpoint/2010/main" val="35201173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p>
        </p:txBody>
      </p:sp>
      <p:sp>
        <p:nvSpPr>
          <p:cNvPr id="3" name="内容占位符 2"/>
          <p:cNvSpPr>
            <a:spLocks noGrp="1"/>
          </p:cNvSpPr>
          <p:nvPr>
            <p:ph idx="1"/>
          </p:nvPr>
        </p:nvSpPr>
        <p:spPr/>
        <p:txBody>
          <a:bodyPr/>
          <a:lstStyle/>
          <a:p>
            <a:pPr lvl="1">
              <a:lnSpc>
                <a:spcPct val="113000"/>
              </a:lnSpc>
              <a:spcBef>
                <a:spcPts val="600"/>
              </a:spcBef>
              <a:spcAft>
                <a:spcPts val="600"/>
              </a:spcAft>
            </a:pPr>
            <a:r>
              <a:rPr lang="zh-CN" altLang="en-US" sz="2400" dirty="0" smtClean="0"/>
              <a:t>信息系统</a:t>
            </a:r>
            <a:endParaRPr lang="en-US" altLang="zh-CN" sz="2400" dirty="0" smtClean="0"/>
          </a:p>
          <a:p>
            <a:pPr lvl="1">
              <a:lnSpc>
                <a:spcPct val="113000"/>
              </a:lnSpc>
              <a:spcBef>
                <a:spcPts val="600"/>
              </a:spcBef>
              <a:spcAft>
                <a:spcPts val="600"/>
              </a:spcAft>
            </a:pPr>
            <a:r>
              <a:rPr lang="en-US" altLang="zh-CN" sz="2400" dirty="0"/>
              <a:t> </a:t>
            </a:r>
            <a:r>
              <a:rPr lang="zh-CN" altLang="en-US" sz="2400" dirty="0"/>
              <a:t>信息系统（</a:t>
            </a:r>
            <a:r>
              <a:rPr lang="en-US" altLang="zh-CN" sz="2400" dirty="0"/>
              <a:t>Information System, IS</a:t>
            </a:r>
            <a:r>
              <a:rPr lang="zh-CN" altLang="en-US" sz="2400" dirty="0"/>
              <a:t>）是一系列相互关联的可以输入、处理、输出数据和信息，并提供反馈、控制机制以实现某个目标的元素或组成部分的集合。</a:t>
            </a:r>
            <a:endParaRPr lang="en-US" altLang="zh-CN" sz="2400" dirty="0"/>
          </a:p>
          <a:p>
            <a:pPr marL="457200" lvl="1" indent="0">
              <a:lnSpc>
                <a:spcPct val="113000"/>
              </a:lnSpc>
              <a:spcBef>
                <a:spcPts val="600"/>
              </a:spcBef>
              <a:spcAft>
                <a:spcPts val="600"/>
              </a:spcAft>
              <a:buNone/>
            </a:pPr>
            <a:r>
              <a:rPr lang="zh-CN" altLang="en-US" sz="2400" dirty="0"/>
              <a:t> </a:t>
            </a:r>
          </a:p>
          <a:p>
            <a:pPr lvl="1">
              <a:lnSpc>
                <a:spcPct val="113000"/>
              </a:lnSpc>
              <a:spcBef>
                <a:spcPts val="600"/>
              </a:spcBef>
              <a:spcAft>
                <a:spcPts val="600"/>
              </a:spcAft>
            </a:pPr>
            <a:r>
              <a:rPr lang="zh-CN" altLang="en-US" sz="2400" dirty="0"/>
              <a:t> 根据信息系统中信息的处理方式是否利用了计算机技术可以把信息系统</a:t>
            </a:r>
            <a:r>
              <a:rPr lang="zh-CN" altLang="en-US" sz="2400" dirty="0" smtClean="0"/>
              <a:t>分成</a:t>
            </a:r>
            <a:r>
              <a:rPr lang="zh-CN" altLang="en-US" sz="2400" dirty="0" smtClean="0">
                <a:solidFill>
                  <a:srgbClr val="FF0000"/>
                </a:solidFill>
              </a:rPr>
              <a:t>基于计算机的信息系统</a:t>
            </a:r>
            <a:r>
              <a:rPr lang="zh-CN" altLang="en-US" sz="2400" dirty="0" smtClean="0"/>
              <a:t>和</a:t>
            </a:r>
            <a:r>
              <a:rPr lang="zh-CN" altLang="en-US" sz="2400" dirty="0">
                <a:solidFill>
                  <a:srgbClr val="FF0000"/>
                </a:solidFill>
              </a:rPr>
              <a:t>基于人工的信息系统</a:t>
            </a:r>
            <a:r>
              <a:rPr lang="zh-CN" altLang="en-US" sz="2400" dirty="0" smtClean="0"/>
              <a:t>。</a:t>
            </a:r>
            <a:endParaRPr lang="en-US" sz="2400" dirty="0"/>
          </a:p>
          <a:p>
            <a:pPr marL="342900" lvl="1" indent="-342900">
              <a:lnSpc>
                <a:spcPct val="130000"/>
              </a:lnSpc>
              <a:spcBef>
                <a:spcPct val="50000"/>
              </a:spcBef>
              <a:buClr>
                <a:schemeClr val="hlink"/>
              </a:buClr>
              <a:buFont typeface="Wingdings" pitchFamily="2" charset="2"/>
              <a:buChar char="v"/>
            </a:pPr>
            <a:endParaRPr lang="zh-CN" altLang="en-US" sz="2400" dirty="0">
              <a:ea typeface="+mn-ea"/>
              <a:cs typeface="+mn-cs"/>
            </a:endParaRPr>
          </a:p>
          <a:p>
            <a:pPr>
              <a:spcBef>
                <a:spcPct val="50000"/>
              </a:spcBef>
            </a:pPr>
            <a:endParaRPr lang="zh-CN" altLang="en-US" sz="2400" dirty="0"/>
          </a:p>
          <a:p>
            <a:pPr>
              <a:spcBef>
                <a:spcPct val="50000"/>
              </a:spcBef>
            </a:pPr>
            <a:endParaRPr lang="zh-CN" altLang="en-US" sz="2400" dirty="0"/>
          </a:p>
          <a:p>
            <a:endParaRPr lang="zh-CN" altLang="en-US" sz="2400" dirty="0"/>
          </a:p>
          <a:p>
            <a:endParaRPr lang="en-US" altLang="zh-CN" sz="2400" dirty="0">
              <a:solidFill>
                <a:srgbClr val="0066CC"/>
              </a:solidFill>
            </a:endParaRP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46</a:t>
            </a:fld>
            <a:endParaRPr lang="en-US" altLang="zh-CN"/>
          </a:p>
        </p:txBody>
      </p:sp>
    </p:spTree>
    <p:extLst>
      <p:ext uri="{BB962C8B-B14F-4D97-AF65-F5344CB8AC3E}">
        <p14:creationId xmlns="" xmlns:p14="http://schemas.microsoft.com/office/powerpoint/2010/main" val="35800555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4" name="Group 3"/>
          <p:cNvGrpSpPr>
            <a:grpSpLocks/>
          </p:cNvGrpSpPr>
          <p:nvPr/>
        </p:nvGrpSpPr>
        <p:grpSpPr bwMode="auto">
          <a:xfrm>
            <a:off x="684213" y="2492375"/>
            <a:ext cx="7848600" cy="3024188"/>
            <a:chOff x="2160" y="10956"/>
            <a:chExt cx="7380" cy="2285"/>
          </a:xfrm>
        </p:grpSpPr>
        <p:sp>
          <p:nvSpPr>
            <p:cNvPr id="54289" name="Text Box 4"/>
            <p:cNvSpPr txBox="1">
              <a:spLocks noChangeArrowheads="1"/>
            </p:cNvSpPr>
            <p:nvPr/>
          </p:nvSpPr>
          <p:spPr bwMode="auto">
            <a:xfrm>
              <a:off x="4973" y="11920"/>
              <a:ext cx="1687" cy="412"/>
            </a:xfrm>
            <a:prstGeom prst="rect">
              <a:avLst/>
            </a:prstGeom>
            <a:solidFill>
              <a:schemeClr val="accent1">
                <a:alpha val="58038"/>
              </a:schemeClr>
            </a:solidFill>
            <a:ln w="9525">
              <a:solidFill>
                <a:srgbClr val="000000"/>
              </a:solidFill>
              <a:miter lim="800000"/>
              <a:headEnd/>
              <a:tailEnd/>
            </a:ln>
          </p:spPr>
          <p:txBody>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algn="ctr" eaLnBrk="1" hangingPunct="1"/>
              <a:r>
                <a:rPr lang="zh-CN" altLang="en-US" sz="2000">
                  <a:latin typeface="Times New Roman" panose="02020603050405020304" pitchFamily="18" charset="0"/>
                  <a:ea typeface="宋体" panose="02010600030101010101" pitchFamily="2" charset="-122"/>
                </a:rPr>
                <a:t>信息加工处理</a:t>
              </a:r>
              <a:endParaRPr lang="zh-CN" altLang="en-US" sz="2000">
                <a:latin typeface="Arial" panose="020B0604020202020204" pitchFamily="34" charset="0"/>
                <a:ea typeface="宋体" panose="02010600030101010101" pitchFamily="2" charset="-122"/>
              </a:endParaRPr>
            </a:p>
          </p:txBody>
        </p:sp>
        <p:sp>
          <p:nvSpPr>
            <p:cNvPr id="54290" name="AutoShape 5"/>
            <p:cNvSpPr>
              <a:spLocks noChangeArrowheads="1"/>
            </p:cNvSpPr>
            <p:nvPr/>
          </p:nvSpPr>
          <p:spPr bwMode="auto">
            <a:xfrm>
              <a:off x="8138" y="11736"/>
              <a:ext cx="1402" cy="596"/>
            </a:xfrm>
            <a:prstGeom prst="parallelogram">
              <a:avLst>
                <a:gd name="adj" fmla="val 58809"/>
              </a:avLst>
            </a:prstGeom>
            <a:solidFill>
              <a:schemeClr val="accent1">
                <a:alpha val="58038"/>
              </a:schemeClr>
            </a:solidFill>
            <a:ln w="9525">
              <a:solidFill>
                <a:srgbClr val="000000"/>
              </a:solidFill>
              <a:miter lim="800000"/>
              <a:headEnd/>
              <a:tailEnd/>
            </a:ln>
          </p:spPr>
          <p:txBody>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algn="ctr" eaLnBrk="1" hangingPunct="1"/>
              <a:r>
                <a:rPr lang="zh-CN" altLang="en-US" sz="2000">
                  <a:latin typeface="Times New Roman" panose="02020603050405020304" pitchFamily="18" charset="0"/>
                  <a:ea typeface="宋体" panose="02010600030101010101" pitchFamily="2" charset="-122"/>
                </a:rPr>
                <a:t>用户</a:t>
              </a:r>
              <a:endParaRPr lang="zh-CN" altLang="en-US" sz="2000">
                <a:latin typeface="Arial" panose="020B0604020202020204" pitchFamily="34" charset="0"/>
                <a:ea typeface="宋体" panose="02010600030101010101" pitchFamily="2" charset="-122"/>
              </a:endParaRPr>
            </a:p>
          </p:txBody>
        </p:sp>
        <p:sp>
          <p:nvSpPr>
            <p:cNvPr id="54291" name="Line 6"/>
            <p:cNvSpPr>
              <a:spLocks noChangeShapeType="1"/>
            </p:cNvSpPr>
            <p:nvPr/>
          </p:nvSpPr>
          <p:spPr bwMode="auto">
            <a:xfrm>
              <a:off x="6660" y="12984"/>
              <a:ext cx="2160"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4292" name="Text Box 7"/>
            <p:cNvSpPr txBox="1">
              <a:spLocks noChangeArrowheads="1"/>
            </p:cNvSpPr>
            <p:nvPr/>
          </p:nvSpPr>
          <p:spPr bwMode="auto">
            <a:xfrm>
              <a:off x="5040" y="12828"/>
              <a:ext cx="1620" cy="413"/>
            </a:xfrm>
            <a:prstGeom prst="rect">
              <a:avLst/>
            </a:prstGeom>
            <a:solidFill>
              <a:schemeClr val="accent1">
                <a:alpha val="58038"/>
              </a:schemeClr>
            </a:solidFill>
            <a:ln w="9525">
              <a:solidFill>
                <a:srgbClr val="000000"/>
              </a:solidFill>
              <a:miter lim="800000"/>
              <a:headEnd/>
              <a:tailEnd/>
            </a:ln>
          </p:spPr>
          <p:txBody>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algn="ctr" eaLnBrk="1" hangingPunct="1"/>
              <a:r>
                <a:rPr lang="zh-CN" altLang="en-US" sz="2000">
                  <a:latin typeface="Times New Roman" panose="02020603050405020304" pitchFamily="18" charset="0"/>
                  <a:ea typeface="宋体" panose="02010600030101010101" pitchFamily="2" charset="-122"/>
                </a:rPr>
                <a:t>信息管理员</a:t>
              </a:r>
              <a:endParaRPr lang="zh-CN" altLang="en-US" sz="2000">
                <a:latin typeface="Arial" panose="020B0604020202020204" pitchFamily="34" charset="0"/>
                <a:ea typeface="宋体" panose="02010600030101010101" pitchFamily="2" charset="-122"/>
              </a:endParaRPr>
            </a:p>
          </p:txBody>
        </p:sp>
        <p:sp>
          <p:nvSpPr>
            <p:cNvPr id="54293" name="AutoShape 8"/>
            <p:cNvSpPr>
              <a:spLocks noChangeArrowheads="1"/>
            </p:cNvSpPr>
            <p:nvPr/>
          </p:nvSpPr>
          <p:spPr bwMode="auto">
            <a:xfrm>
              <a:off x="4270" y="10956"/>
              <a:ext cx="1055" cy="551"/>
            </a:xfrm>
            <a:prstGeom prst="can">
              <a:avLst>
                <a:gd name="adj" fmla="val 25000"/>
              </a:avLst>
            </a:prstGeom>
            <a:solidFill>
              <a:schemeClr val="accent1">
                <a:alpha val="58038"/>
              </a:schemeClr>
            </a:solidFill>
            <a:ln w="9525">
              <a:solidFill>
                <a:srgbClr val="000000"/>
              </a:solidFill>
              <a:round/>
              <a:headEnd/>
              <a:tailEnd/>
            </a:ln>
          </p:spPr>
          <p:txBody>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algn="ctr" eaLnBrk="1" hangingPunct="1"/>
              <a:r>
                <a:rPr lang="zh-CN" altLang="en-US" sz="2000">
                  <a:latin typeface="Times New Roman" panose="02020603050405020304" pitchFamily="18" charset="0"/>
                  <a:ea typeface="宋体" panose="02010600030101010101" pitchFamily="2" charset="-122"/>
                </a:rPr>
                <a:t>数据库</a:t>
              </a:r>
              <a:endParaRPr lang="zh-CN" altLang="en-US" sz="2000">
                <a:latin typeface="Arial" panose="020B0604020202020204" pitchFamily="34" charset="0"/>
                <a:ea typeface="宋体" panose="02010600030101010101" pitchFamily="2" charset="-122"/>
              </a:endParaRPr>
            </a:p>
          </p:txBody>
        </p:sp>
        <p:sp>
          <p:nvSpPr>
            <p:cNvPr id="54294" name="AutoShape 9"/>
            <p:cNvSpPr>
              <a:spLocks noChangeArrowheads="1"/>
            </p:cNvSpPr>
            <p:nvPr/>
          </p:nvSpPr>
          <p:spPr bwMode="auto">
            <a:xfrm>
              <a:off x="5852" y="10956"/>
              <a:ext cx="2428" cy="551"/>
            </a:xfrm>
            <a:prstGeom prst="flowChartOnlineStorage">
              <a:avLst/>
            </a:prstGeom>
            <a:solidFill>
              <a:schemeClr val="accent1">
                <a:alpha val="58038"/>
              </a:schemeClr>
            </a:solidFill>
            <a:ln w="9525">
              <a:solidFill>
                <a:srgbClr val="000000"/>
              </a:solidFill>
              <a:miter lim="800000"/>
              <a:headEnd/>
              <a:tailEnd/>
            </a:ln>
          </p:spPr>
          <p:txBody>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algn="ctr" eaLnBrk="1" hangingPunct="1"/>
              <a:r>
                <a:rPr lang="zh-CN" altLang="en-US" sz="2000" dirty="0">
                  <a:latin typeface="Times New Roman" panose="02020603050405020304" pitchFamily="18" charset="0"/>
                  <a:ea typeface="宋体" panose="02010600030101010101" pitchFamily="2" charset="-122"/>
                </a:rPr>
                <a:t>数据存储</a:t>
              </a:r>
              <a:endParaRPr lang="zh-CN" altLang="en-US" sz="2000" dirty="0">
                <a:latin typeface="Arial" panose="020B0604020202020204" pitchFamily="34" charset="0"/>
                <a:ea typeface="宋体" panose="02010600030101010101" pitchFamily="2" charset="-122"/>
              </a:endParaRPr>
            </a:p>
          </p:txBody>
        </p:sp>
        <p:sp>
          <p:nvSpPr>
            <p:cNvPr id="54295" name="AutoShape 10"/>
            <p:cNvSpPr>
              <a:spLocks noChangeArrowheads="1"/>
            </p:cNvSpPr>
            <p:nvPr/>
          </p:nvSpPr>
          <p:spPr bwMode="auto">
            <a:xfrm>
              <a:off x="2160" y="11736"/>
              <a:ext cx="1620" cy="596"/>
            </a:xfrm>
            <a:prstGeom prst="parallelogram">
              <a:avLst>
                <a:gd name="adj" fmla="val 67953"/>
              </a:avLst>
            </a:prstGeom>
            <a:solidFill>
              <a:schemeClr val="accent1">
                <a:alpha val="58038"/>
              </a:schemeClr>
            </a:solidFill>
            <a:ln w="9525">
              <a:solidFill>
                <a:srgbClr val="000000"/>
              </a:solidFill>
              <a:miter lim="800000"/>
              <a:headEnd/>
              <a:tailEnd/>
            </a:ln>
          </p:spPr>
          <p:txBody>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algn="ctr" eaLnBrk="1" hangingPunct="1"/>
              <a:r>
                <a:rPr lang="zh-CN" altLang="en-US" sz="2000">
                  <a:latin typeface="Times New Roman" panose="02020603050405020304" pitchFamily="18" charset="0"/>
                  <a:ea typeface="宋体" panose="02010600030101010101" pitchFamily="2" charset="-122"/>
                </a:rPr>
                <a:t>信息源</a:t>
              </a:r>
              <a:endParaRPr lang="zh-CN" altLang="en-US" sz="2000">
                <a:latin typeface="Arial" panose="020B0604020202020204" pitchFamily="34" charset="0"/>
                <a:ea typeface="宋体" panose="02010600030101010101" pitchFamily="2" charset="-122"/>
              </a:endParaRPr>
            </a:p>
          </p:txBody>
        </p:sp>
        <p:sp>
          <p:nvSpPr>
            <p:cNvPr id="54296" name="Line 11"/>
            <p:cNvSpPr>
              <a:spLocks noChangeShapeType="1"/>
            </p:cNvSpPr>
            <p:nvPr/>
          </p:nvSpPr>
          <p:spPr bwMode="auto">
            <a:xfrm>
              <a:off x="3567" y="12057"/>
              <a:ext cx="1406"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4297" name="Line 12"/>
            <p:cNvSpPr>
              <a:spLocks noChangeShapeType="1"/>
            </p:cNvSpPr>
            <p:nvPr/>
          </p:nvSpPr>
          <p:spPr bwMode="auto">
            <a:xfrm>
              <a:off x="6660" y="12048"/>
              <a:ext cx="1620" cy="0"/>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4298" name="Line 13"/>
            <p:cNvSpPr>
              <a:spLocks noChangeShapeType="1"/>
            </p:cNvSpPr>
            <p:nvPr/>
          </p:nvSpPr>
          <p:spPr bwMode="auto">
            <a:xfrm>
              <a:off x="3039" y="13021"/>
              <a:ext cx="1934" cy="0"/>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4299" name="Line 14"/>
            <p:cNvSpPr>
              <a:spLocks noChangeShapeType="1"/>
            </p:cNvSpPr>
            <p:nvPr/>
          </p:nvSpPr>
          <p:spPr bwMode="auto">
            <a:xfrm flipV="1">
              <a:off x="8820" y="12360"/>
              <a:ext cx="0" cy="624"/>
            </a:xfrm>
            <a:prstGeom prst="line">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4300" name="Line 15"/>
            <p:cNvSpPr>
              <a:spLocks noChangeShapeType="1"/>
            </p:cNvSpPr>
            <p:nvPr/>
          </p:nvSpPr>
          <p:spPr bwMode="auto">
            <a:xfrm>
              <a:off x="4973" y="11507"/>
              <a:ext cx="527" cy="413"/>
            </a:xfrm>
            <a:prstGeom prst="line">
              <a:avLst/>
            </a:prstGeom>
            <a:noFill/>
            <a:ln w="9525">
              <a:solidFill>
                <a:srgbClr val="00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4301" name="Line 16"/>
            <p:cNvSpPr>
              <a:spLocks noChangeShapeType="1"/>
            </p:cNvSpPr>
            <p:nvPr/>
          </p:nvSpPr>
          <p:spPr bwMode="auto">
            <a:xfrm flipH="1">
              <a:off x="6204" y="11507"/>
              <a:ext cx="351" cy="413"/>
            </a:xfrm>
            <a:prstGeom prst="line">
              <a:avLst/>
            </a:prstGeom>
            <a:noFill/>
            <a:ln w="9525">
              <a:solidFill>
                <a:srgbClr val="000000"/>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a:p>
          </p:txBody>
        </p:sp>
      </p:grpSp>
      <p:sp>
        <p:nvSpPr>
          <p:cNvPr id="54275" name="Line 17"/>
          <p:cNvSpPr>
            <a:spLocks noChangeShapeType="1"/>
          </p:cNvSpPr>
          <p:nvPr/>
        </p:nvSpPr>
        <p:spPr bwMode="auto">
          <a:xfrm flipV="1">
            <a:off x="1619250" y="4292600"/>
            <a:ext cx="0" cy="936625"/>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276" name="Text Box 18"/>
          <p:cNvSpPr txBox="1">
            <a:spLocks noChangeArrowheads="1"/>
          </p:cNvSpPr>
          <p:nvPr/>
        </p:nvSpPr>
        <p:spPr bwMode="auto">
          <a:xfrm>
            <a:off x="1403350" y="5661025"/>
            <a:ext cx="5113338"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algn="ctr" eaLnBrk="1" hangingPunct="1">
              <a:spcBef>
                <a:spcPct val="50000"/>
              </a:spcBef>
            </a:pPr>
            <a:r>
              <a:rPr lang="en-US" altLang="zh-CN" sz="2000" b="1" dirty="0" smtClean="0">
                <a:latin typeface="Arial" panose="020B0604020202020204" pitchFamily="34" charset="0"/>
                <a:ea typeface="宋体" panose="02010600030101010101" pitchFamily="2" charset="-122"/>
              </a:rPr>
              <a:t> </a:t>
            </a:r>
            <a:r>
              <a:rPr lang="zh-CN" altLang="en-US" sz="2000" b="1" dirty="0">
                <a:latin typeface="Arial" panose="020B0604020202020204" pitchFamily="34" charset="0"/>
                <a:ea typeface="宋体" panose="02010600030101010101" pitchFamily="2" charset="-122"/>
              </a:rPr>
              <a:t>信息系统模式图</a:t>
            </a:r>
            <a:r>
              <a:rPr lang="zh-CN" altLang="en-US" sz="2000" dirty="0">
                <a:latin typeface="Arial" panose="020B0604020202020204" pitchFamily="34" charset="0"/>
                <a:ea typeface="宋体" panose="02010600030101010101" pitchFamily="2" charset="-122"/>
              </a:rPr>
              <a:t> </a:t>
            </a:r>
          </a:p>
        </p:txBody>
      </p:sp>
      <p:sp>
        <p:nvSpPr>
          <p:cNvPr id="30" name="内容占位符 2"/>
          <p:cNvSpPr>
            <a:spLocks noGrp="1"/>
          </p:cNvSpPr>
          <p:nvPr>
            <p:ph idx="1"/>
          </p:nvPr>
        </p:nvSpPr>
        <p:spPr>
          <a:xfrm>
            <a:off x="457200" y="1152526"/>
            <a:ext cx="8229600" cy="476930"/>
          </a:xfrm>
        </p:spPr>
        <p:txBody>
          <a:bodyPr/>
          <a:lstStyle/>
          <a:p>
            <a:pPr lvl="1">
              <a:lnSpc>
                <a:spcPct val="113000"/>
              </a:lnSpc>
              <a:spcBef>
                <a:spcPts val="600"/>
              </a:spcBef>
              <a:spcAft>
                <a:spcPts val="600"/>
              </a:spcAft>
            </a:pPr>
            <a:r>
              <a:rPr lang="zh-CN" altLang="en-US" sz="2400" dirty="0" smtClean="0">
                <a:ea typeface="+mn-ea"/>
                <a:cs typeface="+mn-cs"/>
              </a:rPr>
              <a:t>一般信息系统的模式</a:t>
            </a:r>
            <a:endParaRPr lang="zh-CN" altLang="en-US" sz="2400" dirty="0">
              <a:ea typeface="+mn-ea"/>
              <a:cs typeface="+mn-cs"/>
            </a:endParaRPr>
          </a:p>
          <a:p>
            <a:pPr>
              <a:spcBef>
                <a:spcPct val="50000"/>
              </a:spcBef>
            </a:pPr>
            <a:endParaRPr lang="zh-CN" altLang="en-US" sz="2400" dirty="0"/>
          </a:p>
          <a:p>
            <a:pPr>
              <a:spcBef>
                <a:spcPct val="50000"/>
              </a:spcBef>
            </a:pPr>
            <a:endParaRPr lang="zh-CN" altLang="en-US" sz="2400" dirty="0"/>
          </a:p>
          <a:p>
            <a:endParaRPr lang="zh-CN" altLang="en-US" sz="2400" dirty="0"/>
          </a:p>
          <a:p>
            <a:endParaRPr lang="en-US" altLang="zh-CN" sz="2400" dirty="0">
              <a:solidFill>
                <a:srgbClr val="0066CC"/>
              </a:solidFill>
            </a:endParaRPr>
          </a:p>
        </p:txBody>
      </p:sp>
    </p:spTree>
    <p:extLst>
      <p:ext uri="{BB962C8B-B14F-4D97-AF65-F5344CB8AC3E}">
        <p14:creationId xmlns="" xmlns:p14="http://schemas.microsoft.com/office/powerpoint/2010/main" val="256947153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Rot="1" noChangeArrowheads="1"/>
          </p:cNvSpPr>
          <p:nvPr>
            <p:ph idx="1"/>
          </p:nvPr>
        </p:nvSpPr>
        <p:spPr>
          <a:xfrm>
            <a:off x="304800" y="1828800"/>
            <a:ext cx="8540750" cy="3886200"/>
          </a:xfrm>
        </p:spPr>
        <p:txBody>
          <a:bodyPr/>
          <a:lstStyle/>
          <a:p>
            <a:pPr eaLnBrk="1" hangingPunct="1">
              <a:lnSpc>
                <a:spcPct val="113000"/>
              </a:lnSpc>
              <a:spcBef>
                <a:spcPct val="0"/>
              </a:spcBef>
            </a:pPr>
            <a:r>
              <a:rPr lang="zh-CN" altLang="en-US" sz="2800" dirty="0" smtClean="0"/>
              <a:t>容易混淆的几个概念</a:t>
            </a:r>
            <a:endParaRPr lang="en-US" altLang="zh-CN" sz="2800" dirty="0" smtClean="0"/>
          </a:p>
          <a:p>
            <a:pPr eaLnBrk="1" hangingPunct="1">
              <a:lnSpc>
                <a:spcPct val="113000"/>
              </a:lnSpc>
              <a:spcBef>
                <a:spcPct val="0"/>
              </a:spcBef>
            </a:pPr>
            <a:endParaRPr lang="zh-CN" altLang="en-US" sz="2800" dirty="0" smtClean="0"/>
          </a:p>
          <a:p>
            <a:pPr lvl="1" eaLnBrk="1" hangingPunct="1">
              <a:lnSpc>
                <a:spcPct val="113000"/>
              </a:lnSpc>
              <a:spcBef>
                <a:spcPct val="0"/>
              </a:spcBef>
            </a:pPr>
            <a:r>
              <a:rPr lang="zh-CN" altLang="en-US" sz="2400" dirty="0" smtClean="0"/>
              <a:t>信息系统</a:t>
            </a:r>
            <a:r>
              <a:rPr lang="en-US" altLang="zh-CN" sz="2400" dirty="0" smtClean="0"/>
              <a:t>=</a:t>
            </a:r>
            <a:r>
              <a:rPr lang="zh-CN" altLang="en-US" sz="2400" dirty="0" smtClean="0"/>
              <a:t>计算机？ </a:t>
            </a:r>
            <a:endParaRPr lang="en-US" altLang="zh-CN" sz="2400" dirty="0" smtClean="0"/>
          </a:p>
          <a:p>
            <a:pPr lvl="1" eaLnBrk="1" hangingPunct="1">
              <a:lnSpc>
                <a:spcPct val="113000"/>
              </a:lnSpc>
              <a:spcBef>
                <a:spcPct val="0"/>
              </a:spcBef>
            </a:pPr>
            <a:endParaRPr lang="zh-CN" altLang="en-US" sz="2400" dirty="0" smtClean="0"/>
          </a:p>
          <a:p>
            <a:pPr lvl="1" eaLnBrk="1" hangingPunct="1">
              <a:lnSpc>
                <a:spcPct val="113000"/>
              </a:lnSpc>
              <a:spcBef>
                <a:spcPct val="0"/>
              </a:spcBef>
            </a:pPr>
            <a:r>
              <a:rPr lang="zh-CN" altLang="en-US" sz="2400" dirty="0" smtClean="0"/>
              <a:t>信息系统</a:t>
            </a:r>
            <a:r>
              <a:rPr lang="en-US" altLang="zh-CN" sz="2400" dirty="0" smtClean="0"/>
              <a:t>=</a:t>
            </a:r>
            <a:r>
              <a:rPr lang="zh-CN" altLang="en-US" sz="2400" dirty="0" smtClean="0"/>
              <a:t>信息技术？</a:t>
            </a:r>
            <a:endParaRPr lang="en-US" altLang="zh-CN" sz="2400" dirty="0" smtClean="0"/>
          </a:p>
          <a:p>
            <a:pPr lvl="1" eaLnBrk="1" hangingPunct="1">
              <a:lnSpc>
                <a:spcPct val="113000"/>
              </a:lnSpc>
              <a:spcBef>
                <a:spcPct val="0"/>
              </a:spcBef>
            </a:pPr>
            <a:endParaRPr lang="zh-CN" altLang="en-US" sz="2400" dirty="0" smtClean="0"/>
          </a:p>
          <a:p>
            <a:pPr lvl="1" eaLnBrk="1" hangingPunct="1">
              <a:lnSpc>
                <a:spcPct val="113000"/>
              </a:lnSpc>
              <a:spcBef>
                <a:spcPct val="0"/>
              </a:spcBef>
            </a:pPr>
            <a:r>
              <a:rPr lang="zh-CN" altLang="en-US" sz="2400" dirty="0" smtClean="0"/>
              <a:t>信息系统</a:t>
            </a:r>
            <a:r>
              <a:rPr lang="en-US" altLang="zh-CN" sz="2400" dirty="0" smtClean="0"/>
              <a:t>=</a:t>
            </a:r>
            <a:r>
              <a:rPr lang="zh-CN" altLang="en-US" sz="2400" dirty="0" smtClean="0"/>
              <a:t>管理信息系统？</a:t>
            </a:r>
          </a:p>
        </p:txBody>
      </p:sp>
      <p:sp>
        <p:nvSpPr>
          <p:cNvPr id="5" name="内容占位符 2"/>
          <p:cNvSpPr txBox="1">
            <a:spLocks/>
          </p:cNvSpPr>
          <p:nvPr/>
        </p:nvSpPr>
        <p:spPr>
          <a:xfrm>
            <a:off x="618260" y="1142797"/>
            <a:ext cx="8540750" cy="685800"/>
          </a:xfrm>
          <a:prstGeom prst="rect">
            <a:avLst/>
          </a:prstGeom>
        </p:spPr>
        <p:txBody>
          <a:bodyPr>
            <a:normAutofit/>
          </a:bodyPr>
          <a:lstStyle/>
          <a:p>
            <a:pPr marL="365760" indent="-256032" fontAlgn="auto">
              <a:spcAft>
                <a:spcPts val="0"/>
              </a:spcAft>
              <a:buClr>
                <a:schemeClr val="accent1"/>
              </a:buClr>
              <a:buSzPct val="68000"/>
              <a:defRPr/>
            </a:pPr>
            <a:r>
              <a:rPr lang="en-US" altLang="zh-CN" sz="2800" b="1" dirty="0">
                <a:solidFill>
                  <a:srgbClr val="000000"/>
                </a:solidFill>
                <a:effectLst>
                  <a:outerShdw blurRad="31750" dist="25400" dir="5400000" algn="tl" rotWithShape="0">
                    <a:srgbClr val="000000">
                      <a:alpha val="25000"/>
                    </a:srgbClr>
                  </a:outerShdw>
                </a:effectLst>
                <a:latin typeface="+mj-lt"/>
                <a:ea typeface="+mj-ea"/>
                <a:cs typeface="+mj-cs"/>
              </a:rPr>
              <a:t>(2) </a:t>
            </a:r>
            <a:r>
              <a:rPr lang="zh-CN" altLang="en-US" sz="2800" b="1" dirty="0">
                <a:solidFill>
                  <a:srgbClr val="000000"/>
                </a:solidFill>
                <a:effectLst>
                  <a:outerShdw blurRad="31750" dist="25400" dir="5400000" algn="tl" rotWithShape="0">
                    <a:srgbClr val="000000">
                      <a:alpha val="25000"/>
                    </a:srgbClr>
                  </a:outerShdw>
                </a:effectLst>
                <a:latin typeface="+mj-lt"/>
                <a:ea typeface="+mj-ea"/>
                <a:cs typeface="+mj-cs"/>
              </a:rPr>
              <a:t>概念区分</a:t>
            </a:r>
            <a:endParaRPr lang="en-US" altLang="zh-CN" sz="2800" b="1" dirty="0">
              <a:solidFill>
                <a:srgbClr val="000000"/>
              </a:solidFill>
              <a:effectLst>
                <a:outerShdw blurRad="31750" dist="25400" dir="5400000" algn="tl" rotWithShape="0">
                  <a:srgbClr val="000000">
                    <a:alpha val="25000"/>
                  </a:srgbClr>
                </a:outerShdw>
              </a:effectLst>
              <a:latin typeface="+mj-lt"/>
              <a:ea typeface="+mj-ea"/>
              <a:cs typeface="+mj-cs"/>
            </a:endParaRPr>
          </a:p>
        </p:txBody>
      </p:sp>
      <p:sp>
        <p:nvSpPr>
          <p:cNvPr id="6" name="标题 1"/>
          <p:cNvSpPr>
            <a:spLocks noGrp="1"/>
          </p:cNvSpPr>
          <p:nvPr>
            <p:ph type="title"/>
          </p:nvPr>
        </p:nvSpPr>
        <p:spPr>
          <a:xfrm>
            <a:off x="304800" y="152400"/>
            <a:ext cx="8458200" cy="563563"/>
          </a:xfrm>
        </p:spPr>
        <p:txBody>
          <a:bodyPr/>
          <a:lstStyle/>
          <a:p>
            <a:r>
              <a:rPr lang="zh-CN" altLang="en-US" dirty="0" smtClean="0"/>
              <a:t>信息系统</a:t>
            </a:r>
            <a:endParaRPr lang="en-US" dirty="0"/>
          </a:p>
        </p:txBody>
      </p:sp>
    </p:spTree>
    <p:extLst>
      <p:ext uri="{BB962C8B-B14F-4D97-AF65-F5344CB8AC3E}">
        <p14:creationId xmlns="" xmlns:p14="http://schemas.microsoft.com/office/powerpoint/2010/main" val="13392717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dirty="0" smtClean="0">
                <a:solidFill>
                  <a:schemeClr val="accent1"/>
                </a:solidFill>
                <a:ea typeface="宋体" pitchFamily="2" charset="-122"/>
              </a:rPr>
              <a:t>目录</a:t>
            </a:r>
            <a:endParaRPr lang="en-US" altLang="zh-CN" dirty="0">
              <a:solidFill>
                <a:schemeClr val="accent1"/>
              </a:solidFill>
              <a:ea typeface="宋体" pitchFamily="2" charset="-122"/>
            </a:endParaRPr>
          </a:p>
        </p:txBody>
      </p:sp>
      <p:sp>
        <p:nvSpPr>
          <p:cNvPr id="89091" name="Text Box 3"/>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endParaRPr lang="zh-CN" altLang="zh-CN"/>
          </a:p>
        </p:txBody>
      </p:sp>
      <p:sp>
        <p:nvSpPr>
          <p:cNvPr id="89134" name="AutoShape 46"/>
          <p:cNvSpPr>
            <a:spLocks noChangeArrowheads="1"/>
          </p:cNvSpPr>
          <p:nvPr/>
        </p:nvSpPr>
        <p:spPr bwMode="ltGray">
          <a:xfrm rot="5400000">
            <a:off x="-2422526"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endParaRPr lang="zh-CN" altLang="en-US"/>
          </a:p>
        </p:txBody>
      </p:sp>
      <p:sp>
        <p:nvSpPr>
          <p:cNvPr id="89135" name="AutoShape 47"/>
          <p:cNvSpPr>
            <a:spLocks noChangeArrowheads="1"/>
          </p:cNvSpPr>
          <p:nvPr/>
        </p:nvSpPr>
        <p:spPr bwMode="ltGray">
          <a:xfrm rot="5400000" flipH="1">
            <a:off x="-2016918"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endParaRPr lang="zh-CN" altLang="en-US"/>
          </a:p>
        </p:txBody>
      </p:sp>
      <p:sp>
        <p:nvSpPr>
          <p:cNvPr id="89136" name="AutoShape 48"/>
          <p:cNvSpPr>
            <a:spLocks noChangeArrowheads="1"/>
          </p:cNvSpPr>
          <p:nvPr/>
        </p:nvSpPr>
        <p:spPr bwMode="gray">
          <a:xfrm>
            <a:off x="1822450" y="5099050"/>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五、管理信息系统的发展阶段</a:t>
            </a:r>
            <a:endParaRPr lang="en-US" altLang="zh-CN" b="1" dirty="0">
              <a:solidFill>
                <a:schemeClr val="tx2"/>
              </a:solidFill>
              <a:latin typeface="微软雅黑" pitchFamily="34" charset="-122"/>
              <a:ea typeface="微软雅黑" pitchFamily="34" charset="-122"/>
            </a:endParaRPr>
          </a:p>
        </p:txBody>
      </p:sp>
      <p:sp>
        <p:nvSpPr>
          <p:cNvPr id="89137" name="AutoShape 49"/>
          <p:cNvSpPr>
            <a:spLocks noChangeArrowheads="1"/>
          </p:cNvSpPr>
          <p:nvPr/>
        </p:nvSpPr>
        <p:spPr bwMode="gray">
          <a:xfrm>
            <a:off x="2317750" y="4271963"/>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四、管理信息系统</a:t>
            </a:r>
            <a:endParaRPr lang="en-US" altLang="zh-CN" b="1" dirty="0">
              <a:solidFill>
                <a:schemeClr val="tx2"/>
              </a:solidFill>
              <a:latin typeface="微软雅黑" pitchFamily="34" charset="-122"/>
              <a:ea typeface="微软雅黑" pitchFamily="34" charset="-122"/>
            </a:endParaRPr>
          </a:p>
        </p:txBody>
      </p:sp>
      <p:sp>
        <p:nvSpPr>
          <p:cNvPr id="89138" name="AutoShape 50"/>
          <p:cNvSpPr>
            <a:spLocks noChangeArrowheads="1"/>
          </p:cNvSpPr>
          <p:nvPr/>
        </p:nvSpPr>
        <p:spPr bwMode="gray">
          <a:xfrm>
            <a:off x="2438400" y="3459163"/>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三、信息系统</a:t>
            </a:r>
            <a:endParaRPr lang="en-US" altLang="zh-CN" b="1" dirty="0">
              <a:solidFill>
                <a:schemeClr val="tx2"/>
              </a:solidFill>
              <a:latin typeface="微软雅黑" pitchFamily="34" charset="-122"/>
              <a:ea typeface="微软雅黑" pitchFamily="34" charset="-122"/>
            </a:endParaRPr>
          </a:p>
        </p:txBody>
      </p:sp>
      <p:sp>
        <p:nvSpPr>
          <p:cNvPr id="89139" name="AutoShape 51"/>
          <p:cNvSpPr>
            <a:spLocks noChangeArrowheads="1"/>
          </p:cNvSpPr>
          <p:nvPr/>
        </p:nvSpPr>
        <p:spPr bwMode="gray">
          <a:xfrm>
            <a:off x="2286000" y="2590800"/>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二、系统的概念和系统思想</a:t>
            </a:r>
            <a:endParaRPr lang="en-US" altLang="zh-CN" b="1" dirty="0">
              <a:solidFill>
                <a:schemeClr val="tx2"/>
              </a:solidFill>
              <a:latin typeface="微软雅黑" pitchFamily="34" charset="-122"/>
              <a:ea typeface="微软雅黑" pitchFamily="34" charset="-122"/>
            </a:endParaRPr>
          </a:p>
        </p:txBody>
      </p:sp>
      <p:sp>
        <p:nvSpPr>
          <p:cNvPr id="89140" name="AutoShape 52"/>
          <p:cNvSpPr>
            <a:spLocks noChangeArrowheads="1"/>
          </p:cNvSpPr>
          <p:nvPr/>
        </p:nvSpPr>
        <p:spPr bwMode="gray">
          <a:xfrm>
            <a:off x="1765300" y="1820863"/>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一、信息</a:t>
            </a:r>
            <a:endParaRPr lang="en-US" altLang="zh-CN" b="1" dirty="0">
              <a:solidFill>
                <a:schemeClr val="tx2"/>
              </a:solidFill>
              <a:latin typeface="微软雅黑" pitchFamily="34" charset="-122"/>
              <a:ea typeface="微软雅黑" pitchFamily="34" charset="-122"/>
            </a:endParaRPr>
          </a:p>
        </p:txBody>
      </p:sp>
      <p:grpSp>
        <p:nvGrpSpPr>
          <p:cNvPr id="2" name="Group 53"/>
          <p:cNvGrpSpPr>
            <a:grpSpLocks/>
          </p:cNvGrpSpPr>
          <p:nvPr/>
        </p:nvGrpSpPr>
        <p:grpSpPr bwMode="auto">
          <a:xfrm>
            <a:off x="1447800" y="1909763"/>
            <a:ext cx="381000" cy="381000"/>
            <a:chOff x="2078" y="1680"/>
            <a:chExt cx="1615" cy="1615"/>
          </a:xfrm>
        </p:grpSpPr>
        <p:sp>
          <p:nvSpPr>
            <p:cNvPr id="89142"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43"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44" name="Oval 5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45"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89146" name="Oval 5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47"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3" name="Group 60"/>
          <p:cNvGrpSpPr>
            <a:grpSpLocks/>
          </p:cNvGrpSpPr>
          <p:nvPr/>
        </p:nvGrpSpPr>
        <p:grpSpPr bwMode="auto">
          <a:xfrm>
            <a:off x="1981200" y="2697163"/>
            <a:ext cx="381000" cy="381000"/>
            <a:chOff x="2078" y="1680"/>
            <a:chExt cx="1615" cy="1615"/>
          </a:xfrm>
        </p:grpSpPr>
        <p:sp>
          <p:nvSpPr>
            <p:cNvPr id="89149"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50" name="Oval 6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51" name="Oval 6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52" name="Oval 64"/>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89153" name="Oval 6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54" name="Oval 66"/>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4" name="Group 67"/>
          <p:cNvGrpSpPr>
            <a:grpSpLocks/>
          </p:cNvGrpSpPr>
          <p:nvPr/>
        </p:nvGrpSpPr>
        <p:grpSpPr bwMode="auto">
          <a:xfrm>
            <a:off x="2133600" y="3535363"/>
            <a:ext cx="381000" cy="381000"/>
            <a:chOff x="2078" y="1680"/>
            <a:chExt cx="1615" cy="1615"/>
          </a:xfrm>
        </p:grpSpPr>
        <p:sp>
          <p:nvSpPr>
            <p:cNvPr id="89156"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57"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58" name="Oval 70"/>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59"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zh-CN" altLang="en-US"/>
            </a:p>
          </p:txBody>
        </p:sp>
        <p:sp>
          <p:nvSpPr>
            <p:cNvPr id="89160" name="Oval 72"/>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61"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5" name="Group 74"/>
          <p:cNvGrpSpPr>
            <a:grpSpLocks/>
          </p:cNvGrpSpPr>
          <p:nvPr/>
        </p:nvGrpSpPr>
        <p:grpSpPr bwMode="auto">
          <a:xfrm>
            <a:off x="1981200" y="4373563"/>
            <a:ext cx="381000" cy="381000"/>
            <a:chOff x="2078" y="1680"/>
            <a:chExt cx="1615" cy="1615"/>
          </a:xfrm>
        </p:grpSpPr>
        <p:sp>
          <p:nvSpPr>
            <p:cNvPr id="89163" name="Oval 7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64" name="Oval 76"/>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65" name="Oval 77"/>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66" name="Oval 78"/>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89167" name="Oval 79"/>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68" name="Oval 80"/>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6" name="Group 81"/>
          <p:cNvGrpSpPr>
            <a:grpSpLocks/>
          </p:cNvGrpSpPr>
          <p:nvPr/>
        </p:nvGrpSpPr>
        <p:grpSpPr bwMode="auto">
          <a:xfrm>
            <a:off x="1524000" y="5148263"/>
            <a:ext cx="355600" cy="381000"/>
            <a:chOff x="2078" y="1680"/>
            <a:chExt cx="1615" cy="1615"/>
          </a:xfrm>
        </p:grpSpPr>
        <p:sp>
          <p:nvSpPr>
            <p:cNvPr id="89170" name="Oval 8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71" name="Oval 8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72" name="Oval 8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73" name="Oval 85"/>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89174" name="Oval 8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75" name="Oval 87"/>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zh-CN" altLang="en-US"/>
            </a:p>
          </p:txBody>
        </p:sp>
      </p:grpSp>
      <p:sp>
        <p:nvSpPr>
          <p:cNvPr id="48" name="灯片编号占位符 47"/>
          <p:cNvSpPr>
            <a:spLocks noGrp="1"/>
          </p:cNvSpPr>
          <p:nvPr>
            <p:ph type="sldNum" sz="quarter" idx="11"/>
          </p:nvPr>
        </p:nvSpPr>
        <p:spPr/>
        <p:txBody>
          <a:bodyPr/>
          <a:lstStyle/>
          <a:p>
            <a:fld id="{10EA594A-3D0D-4F31-8FE1-19C2C23DDD1C}" type="slidenum">
              <a:rPr lang="en-US" altLang="zh-CN" smtClean="0"/>
              <a:pPr/>
              <a:t>49</a:t>
            </a:fld>
            <a:endParaRPr lang="en-US" altLang="zh-CN"/>
          </a:p>
        </p:txBody>
      </p:sp>
      <p:sp>
        <p:nvSpPr>
          <p:cNvPr id="47" name="AutoShape 48"/>
          <p:cNvSpPr>
            <a:spLocks noChangeArrowheads="1"/>
          </p:cNvSpPr>
          <p:nvPr/>
        </p:nvSpPr>
        <p:spPr bwMode="gray">
          <a:xfrm>
            <a:off x="1198042" y="5805264"/>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solidFill>
                  <a:schemeClr val="tx2"/>
                </a:solidFill>
                <a:latin typeface="微软雅黑" pitchFamily="34" charset="-122"/>
                <a:ea typeface="微软雅黑" pitchFamily="34" charset="-122"/>
              </a:rPr>
              <a:t>六</a:t>
            </a:r>
            <a:r>
              <a:rPr lang="zh-CN" altLang="en-US" b="1" dirty="0" smtClean="0">
                <a:solidFill>
                  <a:schemeClr val="tx2"/>
                </a:solidFill>
                <a:latin typeface="微软雅黑" pitchFamily="34" charset="-122"/>
                <a:ea typeface="微软雅黑" pitchFamily="34" charset="-122"/>
              </a:rPr>
              <a:t>、管理信息系统与其他学科的关系</a:t>
            </a:r>
            <a:endParaRPr lang="en-US" altLang="zh-CN" b="1" dirty="0">
              <a:solidFill>
                <a:schemeClr val="tx2"/>
              </a:solidFill>
              <a:latin typeface="微软雅黑" pitchFamily="34" charset="-122"/>
              <a:ea typeface="微软雅黑" pitchFamily="34" charset="-122"/>
            </a:endParaRPr>
          </a:p>
        </p:txBody>
      </p:sp>
      <p:sp>
        <p:nvSpPr>
          <p:cNvPr id="50" name="Oval 82"/>
          <p:cNvSpPr>
            <a:spLocks noChangeArrowheads="1"/>
          </p:cNvSpPr>
          <p:nvPr/>
        </p:nvSpPr>
        <p:spPr bwMode="gray">
          <a:xfrm>
            <a:off x="899592" y="5854477"/>
            <a:ext cx="355600" cy="381000"/>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51" name="Oval 83"/>
          <p:cNvSpPr>
            <a:spLocks noChangeArrowheads="1"/>
          </p:cNvSpPr>
          <p:nvPr/>
        </p:nvSpPr>
        <p:spPr bwMode="gray">
          <a:xfrm>
            <a:off x="919849" y="5875945"/>
            <a:ext cx="314866" cy="337356"/>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52" name="Oval 84"/>
          <p:cNvSpPr>
            <a:spLocks noChangeArrowheads="1"/>
          </p:cNvSpPr>
          <p:nvPr/>
        </p:nvSpPr>
        <p:spPr bwMode="gray">
          <a:xfrm>
            <a:off x="938345" y="5895998"/>
            <a:ext cx="277874" cy="29819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3" name="Oval 85"/>
          <p:cNvSpPr>
            <a:spLocks noChangeArrowheads="1"/>
          </p:cNvSpPr>
          <p:nvPr/>
        </p:nvSpPr>
        <p:spPr bwMode="gray">
          <a:xfrm>
            <a:off x="938345" y="5895998"/>
            <a:ext cx="277874" cy="29819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54" name="Oval 86"/>
          <p:cNvSpPr>
            <a:spLocks noChangeArrowheads="1"/>
          </p:cNvSpPr>
          <p:nvPr/>
        </p:nvSpPr>
        <p:spPr bwMode="gray">
          <a:xfrm>
            <a:off x="956620" y="5915579"/>
            <a:ext cx="241324" cy="25903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5" name="Oval 87"/>
          <p:cNvSpPr>
            <a:spLocks noChangeArrowheads="1"/>
          </p:cNvSpPr>
          <p:nvPr/>
        </p:nvSpPr>
        <p:spPr bwMode="gray">
          <a:xfrm>
            <a:off x="956620" y="5915579"/>
            <a:ext cx="241324" cy="259033"/>
          </a:xfrm>
          <a:prstGeom prst="ellipse">
            <a:avLst/>
          </a:prstGeom>
          <a:gradFill rotWithShape="1">
            <a:gsLst>
              <a:gs pos="0">
                <a:srgbClr val="FFFF00"/>
              </a:gs>
              <a:gs pos="100000">
                <a:srgbClr val="E35E23">
                  <a:gamma/>
                  <a:shade val="48627"/>
                  <a:invGamma/>
                </a:srgbClr>
              </a:gs>
            </a:gsLst>
            <a:lin ang="2700000" scaled="1"/>
          </a:gradFill>
          <a:ln w="38100" algn="ctr">
            <a:noFill/>
            <a:round/>
            <a:headEnd/>
            <a:tailEnd/>
          </a:ln>
          <a:effectLst/>
        </p:spPr>
        <p:txBody>
          <a:bodyPr anchor="ctr">
            <a:spAutoFit/>
          </a:bodyPr>
          <a:lstStyle/>
          <a:p>
            <a:endParaRPr lang="zh-CN" altLang="en-US"/>
          </a:p>
        </p:txBody>
      </p:sp>
    </p:spTree>
    <p:extLst>
      <p:ext uri="{BB962C8B-B14F-4D97-AF65-F5344CB8AC3E}">
        <p14:creationId xmlns="" xmlns:p14="http://schemas.microsoft.com/office/powerpoint/2010/main" val="8782999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信息的含义</a:t>
            </a:r>
            <a:endParaRPr lang="en-US" dirty="0"/>
          </a:p>
        </p:txBody>
      </p:sp>
      <p:sp>
        <p:nvSpPr>
          <p:cNvPr id="3" name="内容占位符 2"/>
          <p:cNvSpPr>
            <a:spLocks noGrp="1"/>
          </p:cNvSpPr>
          <p:nvPr>
            <p:ph idx="1"/>
          </p:nvPr>
        </p:nvSpPr>
        <p:spPr/>
        <p:txBody>
          <a:bodyPr/>
          <a:lstStyle/>
          <a:p>
            <a:r>
              <a:rPr lang="zh-CN" altLang="en-US" sz="2400" dirty="0" smtClean="0"/>
              <a:t>申农：信息</a:t>
            </a:r>
            <a:r>
              <a:rPr lang="zh-CN" altLang="en-US" sz="2400" dirty="0"/>
              <a:t>是使信宿对信源发出何种消息的不确定性减少或消除的</a:t>
            </a:r>
            <a:r>
              <a:rPr lang="zh-CN" altLang="en-US" sz="2400" dirty="0" smtClean="0"/>
              <a:t>东西。</a:t>
            </a:r>
            <a:endParaRPr lang="en-US" altLang="zh-CN" sz="2400" dirty="0" smtClean="0"/>
          </a:p>
          <a:p>
            <a:endParaRPr lang="en-US" sz="2400" dirty="0"/>
          </a:p>
          <a:p>
            <a:r>
              <a:rPr lang="zh-CN" altLang="en-US" sz="2400" dirty="0" smtClean="0"/>
              <a:t>维纳：“</a:t>
            </a:r>
            <a:r>
              <a:rPr lang="zh-CN" altLang="en-US" sz="2400" dirty="0"/>
              <a:t>信息这个名称的内容就是我们对外界进行调节并使我们的调节为外界所了解时而与外界交换来的</a:t>
            </a:r>
            <a:r>
              <a:rPr lang="zh-CN" altLang="en-US" sz="2400" dirty="0" smtClean="0"/>
              <a:t>东西。</a:t>
            </a:r>
            <a:endParaRPr lang="en-US" altLang="zh-CN" sz="2400" dirty="0" smtClean="0"/>
          </a:p>
          <a:p>
            <a:endParaRPr lang="en-US" sz="2400" dirty="0"/>
          </a:p>
          <a:p>
            <a:r>
              <a:rPr lang="zh-CN" altLang="en-US" sz="2400" dirty="0" smtClean="0"/>
              <a:t>布鲁克斯：信息</a:t>
            </a:r>
            <a:r>
              <a:rPr lang="zh-CN" altLang="en-US" sz="2400" dirty="0"/>
              <a:t>是使人原有的知识结构发生变化的那部分知识”，是决策所需的</a:t>
            </a:r>
            <a:r>
              <a:rPr lang="zh-CN" altLang="en-US" sz="2400" dirty="0" smtClean="0"/>
              <a:t>知识。</a:t>
            </a:r>
            <a:endParaRPr lang="en-US" altLang="zh-CN" sz="2400" dirty="0" smtClean="0"/>
          </a:p>
          <a:p>
            <a:endParaRPr lang="en-US" sz="2400" dirty="0"/>
          </a:p>
          <a:p>
            <a:r>
              <a:rPr lang="zh-CN" altLang="en-US" sz="2400" dirty="0"/>
              <a:t>瓦立</a:t>
            </a:r>
            <a:r>
              <a:rPr lang="zh-CN" altLang="en-US" sz="2400" dirty="0" smtClean="0"/>
              <a:t>安：</a:t>
            </a:r>
            <a:r>
              <a:rPr lang="zh-CN" altLang="en-US" sz="2400" dirty="0"/>
              <a:t>任何可被数字化</a:t>
            </a:r>
            <a:r>
              <a:rPr lang="en-US" altLang="zh-CN" sz="2400" dirty="0"/>
              <a:t>——</a:t>
            </a:r>
            <a:r>
              <a:rPr lang="zh-CN" altLang="en-US" sz="2400" dirty="0"/>
              <a:t>即编码成一段字节</a:t>
            </a:r>
            <a:r>
              <a:rPr lang="en-US" altLang="zh-CN" sz="2400" dirty="0"/>
              <a:t>——</a:t>
            </a:r>
            <a:r>
              <a:rPr lang="zh-CN" altLang="en-US" sz="2400" dirty="0"/>
              <a:t>的事物都是信息。</a:t>
            </a:r>
            <a:endParaRPr lang="en-US" sz="2400" dirty="0"/>
          </a:p>
          <a:p>
            <a:endParaRPr lang="en-US"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5</a:t>
            </a:fld>
            <a:endParaRPr lang="en-US" altLang="zh-CN"/>
          </a:p>
        </p:txBody>
      </p:sp>
    </p:spTree>
    <p:extLst>
      <p:ext uri="{BB962C8B-B14F-4D97-AF65-F5344CB8AC3E}">
        <p14:creationId xmlns="" xmlns:p14="http://schemas.microsoft.com/office/powerpoint/2010/main" val="20594471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116013" y="1125538"/>
            <a:ext cx="2879725" cy="696912"/>
          </a:xfrm>
        </p:spPr>
        <p:txBody>
          <a:bodyPr/>
          <a:lstStyle/>
          <a:p>
            <a:pPr eaLnBrk="1" hangingPunct="1"/>
            <a:r>
              <a:rPr lang="en-US" altLang="zh-CN" b="1" smtClean="0">
                <a:latin typeface="华文行楷" panose="02010800040101010101" pitchFamily="2" charset="-122"/>
                <a:ea typeface="华文行楷" panose="02010800040101010101" pitchFamily="2" charset="-122"/>
              </a:rPr>
              <a:t>1.1  </a:t>
            </a:r>
            <a:r>
              <a:rPr lang="zh-CN" altLang="en-US" b="1" smtClean="0">
                <a:latin typeface="华文行楷" panose="02010800040101010101" pitchFamily="2" charset="-122"/>
                <a:ea typeface="华文行楷" panose="02010800040101010101" pitchFamily="2" charset="-122"/>
              </a:rPr>
              <a:t>信息</a:t>
            </a:r>
          </a:p>
        </p:txBody>
      </p:sp>
      <p:grpSp>
        <p:nvGrpSpPr>
          <p:cNvPr id="6147" name="Group 106"/>
          <p:cNvGrpSpPr>
            <a:grpSpLocks/>
          </p:cNvGrpSpPr>
          <p:nvPr/>
        </p:nvGrpSpPr>
        <p:grpSpPr bwMode="auto">
          <a:xfrm>
            <a:off x="1258888" y="2492375"/>
            <a:ext cx="6049962" cy="665163"/>
            <a:chOff x="1152" y="1104"/>
            <a:chExt cx="3408" cy="419"/>
          </a:xfrm>
        </p:grpSpPr>
        <p:grpSp>
          <p:nvGrpSpPr>
            <p:cNvPr id="6167" name="Group 107"/>
            <p:cNvGrpSpPr>
              <a:grpSpLocks/>
            </p:cNvGrpSpPr>
            <p:nvPr/>
          </p:nvGrpSpPr>
          <p:grpSpPr bwMode="auto">
            <a:xfrm>
              <a:off x="1152" y="1104"/>
              <a:ext cx="480" cy="419"/>
              <a:chOff x="1110" y="2656"/>
              <a:chExt cx="1549" cy="1351"/>
            </a:xfrm>
          </p:grpSpPr>
          <p:sp>
            <p:nvSpPr>
              <p:cNvPr id="6171" name="AutoShape 10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endParaRPr lang="zh-CN" altLang="en-US"/>
              </a:p>
            </p:txBody>
          </p:sp>
          <p:sp>
            <p:nvSpPr>
              <p:cNvPr id="6172" name="AutoShape 10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endParaRPr lang="zh-CN" altLang="en-US"/>
              </a:p>
            </p:txBody>
          </p:sp>
          <p:sp>
            <p:nvSpPr>
              <p:cNvPr id="81006" name="AutoShape 110"/>
              <p:cNvSpPr>
                <a:spLocks noChangeArrowheads="1"/>
              </p:cNvSpPr>
              <p:nvPr/>
            </p:nvSpPr>
            <p:spPr bwMode="gray">
              <a:xfrm>
                <a:off x="1199" y="2737"/>
                <a:ext cx="1351"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sp>
          <p:nvSpPr>
            <p:cNvPr id="6168" name="Line 111"/>
            <p:cNvSpPr>
              <a:spLocks noChangeShapeType="1"/>
            </p:cNvSpPr>
            <p:nvPr/>
          </p:nvSpPr>
          <p:spPr bwMode="auto">
            <a:xfrm>
              <a:off x="1536" y="1488"/>
              <a:ext cx="3024" cy="0"/>
            </a:xfrm>
            <a:prstGeom prst="line">
              <a:avLst/>
            </a:prstGeom>
            <a:noFill/>
            <a:ln w="25400">
              <a:solidFill>
                <a:srgbClr val="C0C0C0"/>
              </a:solidFill>
              <a:prstDash val="sysDot"/>
              <a:round/>
              <a:headEn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9" name="Text Box 112">
              <a:hlinkClick r:id="rId3" action="ppaction://hlinksldjump"/>
            </p:cNvPr>
            <p:cNvSpPr txBox="1">
              <a:spLocks noChangeArrowheads="1"/>
            </p:cNvSpPr>
            <p:nvPr/>
          </p:nvSpPr>
          <p:spPr bwMode="auto">
            <a:xfrm>
              <a:off x="1680" y="1140"/>
              <a:ext cx="1906"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r>
                <a:rPr lang="zh-CN" altLang="en-US" sz="2400" b="1" dirty="0" smtClean="0">
                  <a:solidFill>
                    <a:schemeClr val="tx2"/>
                  </a:solidFill>
                  <a:ea typeface="楷体_GB2312" pitchFamily="49" charset="-122"/>
                </a:rPr>
                <a:t>管理信息系统的定义</a:t>
              </a:r>
              <a:endParaRPr lang="zh-CN" altLang="en-US" sz="2400" b="1" dirty="0">
                <a:solidFill>
                  <a:schemeClr val="tx2"/>
                </a:solidFill>
                <a:ea typeface="楷体_GB2312" pitchFamily="49" charset="-122"/>
              </a:endParaRPr>
            </a:p>
          </p:txBody>
        </p:sp>
        <p:sp>
          <p:nvSpPr>
            <p:cNvPr id="6170" name="Text Box 113"/>
            <p:cNvSpPr txBox="1">
              <a:spLocks noChangeArrowheads="1"/>
            </p:cNvSpPr>
            <p:nvPr/>
          </p:nvSpPr>
          <p:spPr bwMode="gray">
            <a:xfrm>
              <a:off x="1287" y="1166"/>
              <a:ext cx="199"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algn="ctr"/>
              <a:r>
                <a:rPr lang="en-US" altLang="zh-CN" sz="2400" b="1">
                  <a:solidFill>
                    <a:schemeClr val="bg1"/>
                  </a:solidFill>
                  <a:latin typeface="Arial" panose="020B0604020202020204" pitchFamily="34" charset="0"/>
                  <a:ea typeface="宋体" panose="02010600030101010101" pitchFamily="2" charset="-122"/>
                </a:rPr>
                <a:t>1</a:t>
              </a:r>
            </a:p>
          </p:txBody>
        </p:sp>
      </p:grpSp>
      <p:grpSp>
        <p:nvGrpSpPr>
          <p:cNvPr id="6148" name="Group 114"/>
          <p:cNvGrpSpPr>
            <a:grpSpLocks/>
          </p:cNvGrpSpPr>
          <p:nvPr/>
        </p:nvGrpSpPr>
        <p:grpSpPr bwMode="auto">
          <a:xfrm>
            <a:off x="1258888" y="3500438"/>
            <a:ext cx="6760842" cy="665162"/>
            <a:chOff x="1152" y="1680"/>
            <a:chExt cx="3764" cy="419"/>
          </a:xfrm>
        </p:grpSpPr>
        <p:grpSp>
          <p:nvGrpSpPr>
            <p:cNvPr id="6160" name="Group 115"/>
            <p:cNvGrpSpPr>
              <a:grpSpLocks/>
            </p:cNvGrpSpPr>
            <p:nvPr/>
          </p:nvGrpSpPr>
          <p:grpSpPr bwMode="auto">
            <a:xfrm>
              <a:off x="1152" y="1680"/>
              <a:ext cx="480" cy="419"/>
              <a:chOff x="3174" y="2656"/>
              <a:chExt cx="1549" cy="1351"/>
            </a:xfrm>
          </p:grpSpPr>
          <p:sp>
            <p:nvSpPr>
              <p:cNvPr id="6164" name="AutoShape 116"/>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endParaRPr lang="zh-CN" altLang="en-US"/>
              </a:p>
            </p:txBody>
          </p:sp>
          <p:sp>
            <p:nvSpPr>
              <p:cNvPr id="6165" name="AutoShape 117"/>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endParaRPr lang="zh-CN" altLang="en-US"/>
              </a:p>
            </p:txBody>
          </p:sp>
          <p:sp>
            <p:nvSpPr>
              <p:cNvPr id="81014" name="AutoShape 118"/>
              <p:cNvSpPr>
                <a:spLocks noChangeArrowheads="1"/>
              </p:cNvSpPr>
              <p:nvPr/>
            </p:nvSpPr>
            <p:spPr bwMode="gray">
              <a:xfrm>
                <a:off x="3265"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sp>
          <p:nvSpPr>
            <p:cNvPr id="6161" name="Line 119"/>
            <p:cNvSpPr>
              <a:spLocks noChangeShapeType="1"/>
            </p:cNvSpPr>
            <p:nvPr/>
          </p:nvSpPr>
          <p:spPr bwMode="auto">
            <a:xfrm>
              <a:off x="1536" y="2064"/>
              <a:ext cx="3024" cy="0"/>
            </a:xfrm>
            <a:prstGeom prst="line">
              <a:avLst/>
            </a:prstGeom>
            <a:noFill/>
            <a:ln w="25400">
              <a:solidFill>
                <a:srgbClr val="C0C0C0"/>
              </a:solidFill>
              <a:prstDash val="sysDot"/>
              <a:round/>
              <a:headEn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62" name="Text Box 120"/>
            <p:cNvSpPr txBox="1">
              <a:spLocks noChangeArrowheads="1"/>
            </p:cNvSpPr>
            <p:nvPr/>
          </p:nvSpPr>
          <p:spPr bwMode="auto">
            <a:xfrm>
              <a:off x="1680" y="1716"/>
              <a:ext cx="3236"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spcBef>
                  <a:spcPct val="50000"/>
                </a:spcBef>
              </a:pPr>
              <a:r>
                <a:rPr lang="zh-CN" altLang="en-US" sz="2400" b="1" dirty="0" smtClean="0">
                  <a:solidFill>
                    <a:schemeClr val="tx2"/>
                  </a:solidFill>
                  <a:ea typeface="楷体_GB2312" pitchFamily="49" charset="-122"/>
                </a:rPr>
                <a:t>信息系统和计算机应用的区别</a:t>
              </a:r>
              <a:endParaRPr lang="zh-CN" altLang="en-US" sz="2400" b="1" dirty="0">
                <a:solidFill>
                  <a:schemeClr val="tx2"/>
                </a:solidFill>
                <a:ea typeface="楷体_GB2312" pitchFamily="49" charset="-122"/>
              </a:endParaRPr>
            </a:p>
          </p:txBody>
        </p:sp>
        <p:sp>
          <p:nvSpPr>
            <p:cNvPr id="6163" name="Text Box 121"/>
            <p:cNvSpPr txBox="1">
              <a:spLocks noChangeArrowheads="1"/>
            </p:cNvSpPr>
            <p:nvPr/>
          </p:nvSpPr>
          <p:spPr bwMode="gray">
            <a:xfrm>
              <a:off x="1288" y="1742"/>
              <a:ext cx="199"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algn="ctr"/>
              <a:r>
                <a:rPr lang="en-US" altLang="zh-CN" sz="2400" b="1">
                  <a:solidFill>
                    <a:schemeClr val="bg1"/>
                  </a:solidFill>
                  <a:latin typeface="Arial" panose="020B0604020202020204" pitchFamily="34" charset="0"/>
                  <a:ea typeface="宋体" panose="02010600030101010101" pitchFamily="2" charset="-122"/>
                </a:rPr>
                <a:t>2</a:t>
              </a:r>
            </a:p>
          </p:txBody>
        </p:sp>
      </p:grpSp>
      <p:grpSp>
        <p:nvGrpSpPr>
          <p:cNvPr id="6149" name="Group 122"/>
          <p:cNvGrpSpPr>
            <a:grpSpLocks/>
          </p:cNvGrpSpPr>
          <p:nvPr/>
        </p:nvGrpSpPr>
        <p:grpSpPr bwMode="auto">
          <a:xfrm>
            <a:off x="1258888" y="4508500"/>
            <a:ext cx="6192837" cy="1073151"/>
            <a:chOff x="1152" y="2242"/>
            <a:chExt cx="3408" cy="676"/>
          </a:xfrm>
        </p:grpSpPr>
        <p:grpSp>
          <p:nvGrpSpPr>
            <p:cNvPr id="6153" name="Group 123"/>
            <p:cNvGrpSpPr>
              <a:grpSpLocks/>
            </p:cNvGrpSpPr>
            <p:nvPr/>
          </p:nvGrpSpPr>
          <p:grpSpPr bwMode="auto">
            <a:xfrm>
              <a:off x="1152" y="2242"/>
              <a:ext cx="480" cy="419"/>
              <a:chOff x="1110" y="2656"/>
              <a:chExt cx="1549" cy="1351"/>
            </a:xfrm>
          </p:grpSpPr>
          <p:sp>
            <p:nvSpPr>
              <p:cNvPr id="6157" name="AutoShape 12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endParaRPr lang="zh-CN" altLang="en-US"/>
              </a:p>
            </p:txBody>
          </p:sp>
          <p:sp>
            <p:nvSpPr>
              <p:cNvPr id="6158" name="AutoShape 12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endParaRPr lang="zh-CN" altLang="en-US"/>
              </a:p>
            </p:txBody>
          </p:sp>
          <p:sp>
            <p:nvSpPr>
              <p:cNvPr id="81022" name="AutoShape 126"/>
              <p:cNvSpPr>
                <a:spLocks noChangeArrowheads="1"/>
              </p:cNvSpPr>
              <p:nvPr/>
            </p:nvSpPr>
            <p:spPr bwMode="gray">
              <a:xfrm>
                <a:off x="1200" y="2737"/>
                <a:ext cx="1348"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sp>
          <p:nvSpPr>
            <p:cNvPr id="6154" name="Line 127"/>
            <p:cNvSpPr>
              <a:spLocks noChangeShapeType="1"/>
            </p:cNvSpPr>
            <p:nvPr/>
          </p:nvSpPr>
          <p:spPr bwMode="auto">
            <a:xfrm>
              <a:off x="1536" y="2626"/>
              <a:ext cx="3024" cy="0"/>
            </a:xfrm>
            <a:prstGeom prst="line">
              <a:avLst/>
            </a:prstGeom>
            <a:noFill/>
            <a:ln w="25400">
              <a:solidFill>
                <a:srgbClr val="C0C0C0"/>
              </a:solidFill>
              <a:prstDash val="sysDot"/>
              <a:round/>
              <a:headEn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 name="Text Box 128"/>
            <p:cNvSpPr txBox="1">
              <a:spLocks noChangeArrowheads="1"/>
            </p:cNvSpPr>
            <p:nvPr/>
          </p:nvSpPr>
          <p:spPr bwMode="auto">
            <a:xfrm>
              <a:off x="1680" y="2278"/>
              <a:ext cx="2127" cy="64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spcBef>
                  <a:spcPct val="50000"/>
                </a:spcBef>
              </a:pPr>
              <a:r>
                <a:rPr lang="zh-CN" altLang="en-US" sz="2400" b="1" dirty="0" smtClean="0">
                  <a:solidFill>
                    <a:schemeClr val="tx2"/>
                  </a:solidFill>
                  <a:ea typeface="楷体_GB2312" pitchFamily="49" charset="-122"/>
                </a:rPr>
                <a:t>管理信息系统的功能</a:t>
              </a:r>
              <a:endParaRPr lang="en-US" altLang="zh-CN" sz="2400" b="1" dirty="0" smtClean="0">
                <a:solidFill>
                  <a:schemeClr val="tx2"/>
                </a:solidFill>
                <a:ea typeface="楷体_GB2312" pitchFamily="49" charset="-122"/>
              </a:endParaRPr>
            </a:p>
            <a:p>
              <a:pPr eaLnBrk="1" hangingPunct="1">
                <a:spcBef>
                  <a:spcPct val="50000"/>
                </a:spcBef>
              </a:pPr>
              <a:endParaRPr lang="zh-CN" altLang="en-US" sz="2400" b="1" dirty="0">
                <a:solidFill>
                  <a:schemeClr val="tx2"/>
                </a:solidFill>
                <a:ea typeface="楷体_GB2312" pitchFamily="49" charset="-122"/>
              </a:endParaRPr>
            </a:p>
          </p:txBody>
        </p:sp>
        <p:sp>
          <p:nvSpPr>
            <p:cNvPr id="6156" name="Text Box 129"/>
            <p:cNvSpPr txBox="1">
              <a:spLocks noChangeArrowheads="1"/>
            </p:cNvSpPr>
            <p:nvPr/>
          </p:nvSpPr>
          <p:spPr bwMode="gray">
            <a:xfrm>
              <a:off x="1289" y="2304"/>
              <a:ext cx="19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algn="ctr"/>
              <a:r>
                <a:rPr lang="en-US" altLang="zh-CN" sz="2400" b="1">
                  <a:solidFill>
                    <a:schemeClr val="bg1"/>
                  </a:solidFill>
                  <a:latin typeface="Arial" panose="020B0604020202020204" pitchFamily="34" charset="0"/>
                  <a:ea typeface="宋体" panose="02010600030101010101" pitchFamily="2" charset="-122"/>
                </a:rPr>
                <a:t>3</a:t>
              </a:r>
            </a:p>
          </p:txBody>
        </p:sp>
      </p:grpSp>
      <p:sp>
        <p:nvSpPr>
          <p:cNvPr id="6150" name="Text Box 138"/>
          <p:cNvSpPr txBox="1">
            <a:spLocks noChangeArrowheads="1"/>
          </p:cNvSpPr>
          <p:nvPr/>
        </p:nvSpPr>
        <p:spPr bwMode="auto">
          <a:xfrm>
            <a:off x="1254344" y="1223963"/>
            <a:ext cx="40322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spcBef>
                <a:spcPct val="50000"/>
              </a:spcBef>
            </a:pPr>
            <a:r>
              <a:rPr lang="zh-CN" altLang="en-US" sz="2400" b="1" dirty="0">
                <a:solidFill>
                  <a:schemeClr val="tx2"/>
                </a:solidFill>
                <a:ea typeface="楷体_GB2312" pitchFamily="49" charset="-122"/>
              </a:rPr>
              <a:t>本节所讲述的主要内容：</a:t>
            </a:r>
          </a:p>
        </p:txBody>
      </p:sp>
      <p:pic>
        <p:nvPicPr>
          <p:cNvPr id="6151" name="Picture 139" descr="966526_125042053009_2[1]">
            <a:hlinkClick r:id="rId3" action="ppaction://hlinksldjump"/>
          </p:cNvPr>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8820150" y="6475413"/>
            <a:ext cx="323850"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30" name="Group 114"/>
          <p:cNvGrpSpPr>
            <a:grpSpLocks/>
          </p:cNvGrpSpPr>
          <p:nvPr/>
        </p:nvGrpSpPr>
        <p:grpSpPr bwMode="auto">
          <a:xfrm>
            <a:off x="1259632" y="5500142"/>
            <a:ext cx="6121400" cy="665162"/>
            <a:chOff x="1152" y="1680"/>
            <a:chExt cx="3408" cy="419"/>
          </a:xfrm>
        </p:grpSpPr>
        <p:grpSp>
          <p:nvGrpSpPr>
            <p:cNvPr id="31" name="Group 115"/>
            <p:cNvGrpSpPr>
              <a:grpSpLocks/>
            </p:cNvGrpSpPr>
            <p:nvPr/>
          </p:nvGrpSpPr>
          <p:grpSpPr bwMode="auto">
            <a:xfrm>
              <a:off x="1152" y="1680"/>
              <a:ext cx="480" cy="419"/>
              <a:chOff x="3174" y="2656"/>
              <a:chExt cx="1549" cy="1351"/>
            </a:xfrm>
          </p:grpSpPr>
          <p:sp>
            <p:nvSpPr>
              <p:cNvPr id="35" name="AutoShape 116"/>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 xmlns:a14="http://schemas.microsoft.com/office/drawing/2010/main" w="9525">
                    <a:solidFill>
                      <a:srgbClr val="C0C0C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endParaRPr lang="zh-CN" altLang="en-US"/>
              </a:p>
            </p:txBody>
          </p:sp>
          <p:sp>
            <p:nvSpPr>
              <p:cNvPr id="36" name="AutoShape 117"/>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endParaRPr lang="zh-CN" altLang="en-US"/>
              </a:p>
            </p:txBody>
          </p:sp>
          <p:sp>
            <p:nvSpPr>
              <p:cNvPr id="37" name="AutoShape 118"/>
              <p:cNvSpPr>
                <a:spLocks noChangeArrowheads="1"/>
              </p:cNvSpPr>
              <p:nvPr/>
            </p:nvSpPr>
            <p:spPr bwMode="gray">
              <a:xfrm>
                <a:off x="3265"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sp>
          <p:nvSpPr>
            <p:cNvPr id="32" name="Line 119"/>
            <p:cNvSpPr>
              <a:spLocks noChangeShapeType="1"/>
            </p:cNvSpPr>
            <p:nvPr/>
          </p:nvSpPr>
          <p:spPr bwMode="auto">
            <a:xfrm>
              <a:off x="1536" y="2064"/>
              <a:ext cx="3024" cy="0"/>
            </a:xfrm>
            <a:prstGeom prst="line">
              <a:avLst/>
            </a:prstGeom>
            <a:noFill/>
            <a:ln w="25400">
              <a:solidFill>
                <a:srgbClr val="C0C0C0"/>
              </a:solidFill>
              <a:prstDash val="sysDot"/>
              <a:round/>
              <a:headEnd/>
              <a:tailEnd type="oval"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Text Box 120"/>
            <p:cNvSpPr txBox="1">
              <a:spLocks noChangeArrowheads="1"/>
            </p:cNvSpPr>
            <p:nvPr/>
          </p:nvSpPr>
          <p:spPr bwMode="auto">
            <a:xfrm>
              <a:off x="1680" y="1716"/>
              <a:ext cx="1998"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eaLnBrk="1" hangingPunct="1">
                <a:spcBef>
                  <a:spcPct val="50000"/>
                </a:spcBef>
              </a:pPr>
              <a:r>
                <a:rPr lang="zh-CN" altLang="en-US" sz="2400" b="1" dirty="0" smtClean="0">
                  <a:solidFill>
                    <a:schemeClr val="tx2"/>
                  </a:solidFill>
                  <a:ea typeface="楷体_GB2312" pitchFamily="49" charset="-122"/>
                </a:rPr>
                <a:t>管理信息系统的结构</a:t>
              </a:r>
              <a:endParaRPr lang="zh-CN" altLang="en-US" sz="2400" b="1" dirty="0">
                <a:solidFill>
                  <a:schemeClr val="tx2"/>
                </a:solidFill>
                <a:ea typeface="楷体_GB2312" pitchFamily="49" charset="-122"/>
              </a:endParaRPr>
            </a:p>
          </p:txBody>
        </p:sp>
        <p:sp>
          <p:nvSpPr>
            <p:cNvPr id="34" name="Text Box 121"/>
            <p:cNvSpPr txBox="1">
              <a:spLocks noChangeArrowheads="1"/>
            </p:cNvSpPr>
            <p:nvPr/>
          </p:nvSpPr>
          <p:spPr bwMode="gray">
            <a:xfrm>
              <a:off x="1288" y="1742"/>
              <a:ext cx="198"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200">
                  <a:solidFill>
                    <a:schemeClr val="tx1"/>
                  </a:solidFill>
                  <a:latin typeface="Verdana" pitchFamily="34" charset="0"/>
                  <a:ea typeface="华文中宋" panose="02010600040101010101" pitchFamily="2" charset="-122"/>
                </a:defRPr>
              </a:lvl1pPr>
              <a:lvl2pPr marL="742950" indent="-285750" eaLnBrk="0" hangingPunct="0">
                <a:defRPr sz="3200">
                  <a:solidFill>
                    <a:schemeClr val="tx1"/>
                  </a:solidFill>
                  <a:latin typeface="Verdana" pitchFamily="34" charset="0"/>
                  <a:ea typeface="华文中宋" panose="02010600040101010101" pitchFamily="2" charset="-122"/>
                </a:defRPr>
              </a:lvl2pPr>
              <a:lvl3pPr marL="1143000" indent="-228600" eaLnBrk="0" hangingPunct="0">
                <a:defRPr sz="3200">
                  <a:solidFill>
                    <a:schemeClr val="tx1"/>
                  </a:solidFill>
                  <a:latin typeface="Verdana" pitchFamily="34" charset="0"/>
                  <a:ea typeface="华文中宋" panose="02010600040101010101" pitchFamily="2" charset="-122"/>
                </a:defRPr>
              </a:lvl3pPr>
              <a:lvl4pPr marL="1600200" indent="-228600" eaLnBrk="0" hangingPunct="0">
                <a:defRPr sz="3200">
                  <a:solidFill>
                    <a:schemeClr val="tx1"/>
                  </a:solidFill>
                  <a:latin typeface="Verdana" pitchFamily="34" charset="0"/>
                  <a:ea typeface="华文中宋" panose="02010600040101010101" pitchFamily="2" charset="-122"/>
                </a:defRPr>
              </a:lvl4pPr>
              <a:lvl5pPr marL="2057400" indent="-228600" eaLnBrk="0" hangingPunct="0">
                <a:defRPr sz="3200">
                  <a:solidFill>
                    <a:schemeClr val="tx1"/>
                  </a:solidFill>
                  <a:latin typeface="Verdana" pitchFamily="34" charset="0"/>
                  <a:ea typeface="华文中宋" panose="02010600040101010101" pitchFamily="2" charset="-122"/>
                </a:defRPr>
              </a:lvl5pPr>
              <a:lvl6pPr marL="25146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6pPr>
              <a:lvl7pPr marL="29718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7pPr>
              <a:lvl8pPr marL="34290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8pPr>
              <a:lvl9pPr marL="3886200" indent="-228600" eaLnBrk="0" fontAlgn="base" hangingPunct="0">
                <a:spcBef>
                  <a:spcPct val="0"/>
                </a:spcBef>
                <a:spcAft>
                  <a:spcPct val="0"/>
                </a:spcAft>
                <a:defRPr sz="3200">
                  <a:solidFill>
                    <a:schemeClr val="tx1"/>
                  </a:solidFill>
                  <a:latin typeface="Verdana" pitchFamily="34" charset="0"/>
                  <a:ea typeface="华文中宋" panose="02010600040101010101" pitchFamily="2" charset="-122"/>
                </a:defRPr>
              </a:lvl9pPr>
            </a:lstStyle>
            <a:p>
              <a:pPr algn="ctr"/>
              <a:r>
                <a:rPr lang="en-US" altLang="zh-CN" sz="2400" b="1" dirty="0" smtClean="0">
                  <a:solidFill>
                    <a:schemeClr val="bg1"/>
                  </a:solidFill>
                  <a:latin typeface="Arial" panose="020B0604020202020204" pitchFamily="34" charset="0"/>
                  <a:ea typeface="宋体" panose="02010600030101010101" pitchFamily="2" charset="-122"/>
                </a:rPr>
                <a:t>4</a:t>
              </a:r>
              <a:endParaRPr lang="en-US" altLang="zh-CN" sz="2400" b="1" dirty="0">
                <a:solidFill>
                  <a:schemeClr val="bg1"/>
                </a:solidFill>
                <a:latin typeface="Arial" panose="020B0604020202020204" pitchFamily="34" charset="0"/>
                <a:ea typeface="宋体" panose="02010600030101010101" pitchFamily="2" charset="-122"/>
              </a:endParaRPr>
            </a:p>
          </p:txBody>
        </p:sp>
      </p:grpSp>
    </p:spTree>
    <p:extLst>
      <p:ext uri="{BB962C8B-B14F-4D97-AF65-F5344CB8AC3E}">
        <p14:creationId xmlns="" xmlns:p14="http://schemas.microsoft.com/office/powerpoint/2010/main" val="10864444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idx="1"/>
          </p:nvPr>
        </p:nvSpPr>
        <p:spPr>
          <a:xfrm>
            <a:off x="381000" y="1412776"/>
            <a:ext cx="8229600" cy="4525963"/>
          </a:xfrm>
        </p:spPr>
        <p:txBody>
          <a:bodyPr/>
          <a:lstStyle/>
          <a:p>
            <a:pPr marL="342900" lvl="1" indent="-342900">
              <a:lnSpc>
                <a:spcPct val="130000"/>
              </a:lnSpc>
              <a:spcBef>
                <a:spcPct val="50000"/>
              </a:spcBef>
              <a:buClr>
                <a:schemeClr val="hlink"/>
              </a:buClr>
              <a:buFont typeface="Wingdings" pitchFamily="2" charset="2"/>
              <a:buChar char="v"/>
            </a:pPr>
            <a:r>
              <a:rPr lang="en-US" sz="2000" dirty="0">
                <a:ea typeface="+mn-ea"/>
                <a:cs typeface="+mn-cs"/>
              </a:rPr>
              <a:t>1970</a:t>
            </a:r>
            <a:r>
              <a:rPr lang="zh-CN" altLang="en-US" sz="2000" dirty="0">
                <a:ea typeface="+mn-ea"/>
                <a:cs typeface="+mn-cs"/>
              </a:rPr>
              <a:t>年，瓦尔特</a:t>
            </a:r>
            <a:r>
              <a:rPr lang="en-US" sz="2000" dirty="0">
                <a:ea typeface="+mn-ea"/>
                <a:cs typeface="+mn-cs"/>
              </a:rPr>
              <a:t>·</a:t>
            </a:r>
            <a:r>
              <a:rPr lang="zh-CN" altLang="en-US" sz="2000" dirty="0">
                <a:ea typeface="+mn-ea"/>
                <a:cs typeface="+mn-cs"/>
              </a:rPr>
              <a:t>肯尼万（</a:t>
            </a:r>
            <a:r>
              <a:rPr lang="en-US" sz="2000" dirty="0">
                <a:ea typeface="+mn-ea"/>
                <a:cs typeface="+mn-cs"/>
              </a:rPr>
              <a:t>Walter T. </a:t>
            </a:r>
            <a:r>
              <a:rPr lang="en-US" sz="2000" dirty="0" err="1">
                <a:ea typeface="+mn-ea"/>
                <a:cs typeface="+mn-cs"/>
              </a:rPr>
              <a:t>Kennevan</a:t>
            </a:r>
            <a:r>
              <a:rPr lang="zh-CN" altLang="en-US" sz="2000" dirty="0">
                <a:ea typeface="+mn-ea"/>
                <a:cs typeface="+mn-cs"/>
              </a:rPr>
              <a:t>）</a:t>
            </a:r>
            <a:r>
              <a:rPr lang="en-US" sz="2000" dirty="0">
                <a:ea typeface="+mn-ea"/>
                <a:cs typeface="+mn-cs"/>
              </a:rPr>
              <a:t>:</a:t>
            </a:r>
            <a:r>
              <a:rPr lang="zh-CN" altLang="en-US" sz="2000" dirty="0">
                <a:ea typeface="+mn-ea"/>
                <a:cs typeface="+mn-cs"/>
              </a:rPr>
              <a:t>以书面或口头的形式，在合适的时间向经理、职员以及外界人员提供过去的、现在的、预测未来的有关企业内部及其环境的信息，以帮助他们进行决策。</a:t>
            </a:r>
            <a:endParaRPr lang="en-US" altLang="zh-CN" sz="2000" dirty="0">
              <a:ea typeface="+mn-ea"/>
              <a:cs typeface="+mn-cs"/>
            </a:endParaRPr>
          </a:p>
          <a:p>
            <a:pPr marL="342900" lvl="1" indent="-342900">
              <a:lnSpc>
                <a:spcPct val="130000"/>
              </a:lnSpc>
              <a:spcBef>
                <a:spcPct val="50000"/>
              </a:spcBef>
              <a:buClr>
                <a:schemeClr val="hlink"/>
              </a:buClr>
              <a:buFont typeface="Wingdings" pitchFamily="2" charset="2"/>
              <a:buChar char="v"/>
            </a:pPr>
            <a:endParaRPr lang="en-US" sz="2000" dirty="0">
              <a:ea typeface="+mn-ea"/>
              <a:cs typeface="+mn-cs"/>
            </a:endParaRPr>
          </a:p>
          <a:p>
            <a:pPr marL="342900" lvl="1" indent="-342900">
              <a:lnSpc>
                <a:spcPct val="130000"/>
              </a:lnSpc>
              <a:spcBef>
                <a:spcPct val="50000"/>
              </a:spcBef>
              <a:buClr>
                <a:schemeClr val="hlink"/>
              </a:buClr>
              <a:buFont typeface="Wingdings" pitchFamily="2" charset="2"/>
              <a:buChar char="v"/>
            </a:pPr>
            <a:r>
              <a:rPr lang="en-US" sz="2000" dirty="0">
                <a:ea typeface="+mn-ea"/>
                <a:cs typeface="+mn-cs"/>
              </a:rPr>
              <a:t>1985</a:t>
            </a:r>
            <a:r>
              <a:rPr lang="zh-CN" altLang="en-US" sz="2000" dirty="0">
                <a:ea typeface="+mn-ea"/>
                <a:cs typeface="+mn-cs"/>
              </a:rPr>
              <a:t>年，美国明尼苏达大学卡尔森管理学院的教授 高登</a:t>
            </a:r>
            <a:r>
              <a:rPr lang="en-US" sz="2000" dirty="0">
                <a:ea typeface="+mn-ea"/>
                <a:cs typeface="+mn-cs"/>
              </a:rPr>
              <a:t>·</a:t>
            </a:r>
            <a:r>
              <a:rPr lang="zh-CN" altLang="en-US" sz="2000" dirty="0">
                <a:ea typeface="+mn-ea"/>
                <a:cs typeface="+mn-cs"/>
              </a:rPr>
              <a:t>戴维斯（</a:t>
            </a:r>
            <a:r>
              <a:rPr lang="en-US" sz="2000" dirty="0">
                <a:ea typeface="+mn-ea"/>
                <a:cs typeface="+mn-cs"/>
              </a:rPr>
              <a:t>Gordon B. Davis</a:t>
            </a:r>
            <a:r>
              <a:rPr lang="zh-CN" altLang="en-US" sz="2000" dirty="0">
                <a:ea typeface="+mn-ea"/>
                <a:cs typeface="+mn-cs"/>
              </a:rPr>
              <a:t>）才给出管理信息系统一个较完整的定义</a:t>
            </a:r>
            <a:r>
              <a:rPr lang="en-US" sz="2000" dirty="0">
                <a:ea typeface="+mn-ea"/>
                <a:cs typeface="+mn-cs"/>
              </a:rPr>
              <a:t>:</a:t>
            </a:r>
            <a:r>
              <a:rPr lang="zh-CN" altLang="en-US" sz="2000" dirty="0">
                <a:ea typeface="+mn-ea"/>
                <a:cs typeface="+mn-cs"/>
              </a:rPr>
              <a:t>“它是一个利用计算机硬件和软件、手工作业，分析、计划、控制和决策模型，以及数据库的用户</a:t>
            </a:r>
            <a:r>
              <a:rPr lang="en-US" sz="2000" dirty="0">
                <a:ea typeface="+mn-ea"/>
                <a:cs typeface="+mn-cs"/>
              </a:rPr>
              <a:t>-</a:t>
            </a:r>
            <a:r>
              <a:rPr lang="zh-CN" altLang="en-US" sz="2000" dirty="0">
                <a:ea typeface="+mn-ea"/>
                <a:cs typeface="+mn-cs"/>
              </a:rPr>
              <a:t>机器系统。它能提供信息，支持企业或组织的运行、管理和决策功能”。</a:t>
            </a:r>
            <a:endParaRPr lang="en-US" altLang="zh-CN" sz="2000" dirty="0">
              <a:ea typeface="+mn-ea"/>
              <a:cs typeface="+mn-cs"/>
            </a:endParaRPr>
          </a:p>
          <a:p>
            <a:endParaRPr lang="en-US" sz="2400" dirty="0">
              <a:solidFill>
                <a:schemeClr val="tx2"/>
              </a:solidFill>
              <a:latin typeface="宋体" panose="02010600030101010101" pitchFamily="2" charset="-122"/>
              <a:ea typeface="宋体" panose="02010600030101010101" pitchFamily="2" charset="-122"/>
            </a:endParaRPr>
          </a:p>
          <a:p>
            <a:pPr lvl="1" eaLnBrk="1" hangingPunct="1">
              <a:lnSpc>
                <a:spcPct val="113000"/>
              </a:lnSpc>
              <a:spcBef>
                <a:spcPct val="0"/>
              </a:spcBef>
            </a:pPr>
            <a:endParaRPr lang="zh-CN" altLang="en-US" sz="2800" dirty="0" smtClean="0"/>
          </a:p>
        </p:txBody>
      </p:sp>
      <p:sp>
        <p:nvSpPr>
          <p:cNvPr id="35847" name="矩形 7"/>
          <p:cNvSpPr>
            <a:spLocks noChangeArrowheads="1"/>
          </p:cNvSpPr>
          <p:nvPr/>
        </p:nvSpPr>
        <p:spPr bwMode="auto">
          <a:xfrm>
            <a:off x="2590800" y="457200"/>
            <a:ext cx="38862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a:ea typeface="华文新魏" panose="02010800040101010101" pitchFamily="2" charset="-122"/>
              </a:rPr>
              <a:t>一、信息的概念</a:t>
            </a:r>
            <a:endParaRPr lang="zh-CN" altLang="en-US" sz="3200"/>
          </a:p>
        </p:txBody>
      </p:sp>
      <p:sp>
        <p:nvSpPr>
          <p:cNvPr id="11" name="内容占位符 2"/>
          <p:cNvSpPr txBox="1">
            <a:spLocks/>
          </p:cNvSpPr>
          <p:nvPr/>
        </p:nvSpPr>
        <p:spPr bwMode="auto">
          <a:xfrm>
            <a:off x="603250" y="1143000"/>
            <a:ext cx="8540750" cy="533400"/>
          </a:xfrm>
          <a:prstGeom prst="rect">
            <a:avLst/>
          </a:prstGeom>
          <a:noFill/>
          <a:ln w="9525">
            <a:noFill/>
            <a:miter lim="800000"/>
            <a:headEnd/>
            <a:tailEnd/>
          </a:ln>
        </p:spPr>
        <p:txBody>
          <a:bodyPr/>
          <a:lstStyle/>
          <a:p>
            <a:pPr marL="365125" indent="-255588">
              <a:spcBef>
                <a:spcPts val="400"/>
              </a:spcBef>
              <a:buClr>
                <a:schemeClr val="accent1"/>
              </a:buClr>
              <a:buSzPct val="68000"/>
              <a:buFont typeface="Wingdings" pitchFamily="2" charset="2"/>
              <a:buNone/>
              <a:defRPr/>
            </a:pPr>
            <a:endParaRPr lang="en-US" altLang="zh-CN" sz="2800" b="1" dirty="0">
              <a:solidFill>
                <a:srgbClr val="000000"/>
              </a:solidFill>
              <a:latin typeface="+mn-lt"/>
              <a:ea typeface="+mn-ea"/>
            </a:endParaRPr>
          </a:p>
        </p:txBody>
      </p:sp>
      <p:sp>
        <p:nvSpPr>
          <p:cNvPr id="9" name="标题 1"/>
          <p:cNvSpPr>
            <a:spLocks noGrp="1"/>
          </p:cNvSpPr>
          <p:nvPr>
            <p:ph type="title"/>
          </p:nvPr>
        </p:nvSpPr>
        <p:spPr>
          <a:xfrm>
            <a:off x="304800" y="152400"/>
            <a:ext cx="8458200" cy="563563"/>
          </a:xfrm>
        </p:spPr>
        <p:txBody>
          <a:bodyPr/>
          <a:lstStyle/>
          <a:p>
            <a:r>
              <a:rPr lang="zh-CN" altLang="en-US" dirty="0" smtClean="0"/>
              <a:t>一、管理信息系统的定义</a:t>
            </a:r>
            <a:endParaRPr lang="en-US" dirty="0"/>
          </a:p>
        </p:txBody>
      </p:sp>
    </p:spTree>
    <p:custDataLst>
      <p:tags r:id="rId1"/>
    </p:custDataLst>
    <p:extLst>
      <p:ext uri="{BB962C8B-B14F-4D97-AF65-F5344CB8AC3E}">
        <p14:creationId xmlns="" xmlns:p14="http://schemas.microsoft.com/office/powerpoint/2010/main" val="25125889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pPr lvl="1">
              <a:lnSpc>
                <a:spcPct val="113000"/>
              </a:lnSpc>
              <a:spcBef>
                <a:spcPts val="600"/>
              </a:spcBef>
              <a:spcAft>
                <a:spcPts val="600"/>
              </a:spcAft>
            </a:pPr>
            <a:r>
              <a:rPr lang="zh-CN" altLang="en-US" sz="2400" dirty="0"/>
              <a:t>国内学者薛华成教授在二十世纪</a:t>
            </a:r>
            <a:r>
              <a:rPr lang="en-US" altLang="zh-CN" sz="2400" dirty="0"/>
              <a:t>80</a:t>
            </a:r>
            <a:r>
              <a:rPr lang="zh-CN" altLang="en-US" sz="2400" dirty="0"/>
              <a:t>年代给出的定义：“管理信息系统是一个由人、计算机等组成的能进行信息的收集、传递、存储、加工、维护和使用的系统。它能实测企业的各种运行情况；利用过去的数据预测未来；从全局出发辅助企业进行决策；利用信息控制企业的行为；帮助企业实现规划目标。</a:t>
            </a:r>
            <a:r>
              <a:rPr lang="zh-CN" altLang="en-US" sz="2400" dirty="0" smtClean="0"/>
              <a:t>”</a:t>
            </a:r>
            <a:endParaRPr lang="en-US" altLang="zh-CN" sz="2400" dirty="0" smtClean="0"/>
          </a:p>
          <a:p>
            <a:pPr lvl="1">
              <a:lnSpc>
                <a:spcPct val="113000"/>
              </a:lnSpc>
              <a:spcBef>
                <a:spcPts val="600"/>
              </a:spcBef>
              <a:spcAft>
                <a:spcPts val="600"/>
              </a:spcAft>
            </a:pPr>
            <a:endParaRPr lang="zh-CN" altLang="en-US" sz="2400" dirty="0"/>
          </a:p>
          <a:p>
            <a:pPr lvl="1">
              <a:lnSpc>
                <a:spcPct val="113000"/>
              </a:lnSpc>
              <a:spcBef>
                <a:spcPts val="600"/>
              </a:spcBef>
              <a:spcAft>
                <a:spcPts val="600"/>
              </a:spcAft>
            </a:pPr>
            <a:r>
              <a:rPr lang="en-US" altLang="zh-CN" sz="2400" dirty="0"/>
              <a:t>ISO</a:t>
            </a:r>
            <a:r>
              <a:rPr lang="zh-CN" altLang="en-US" sz="2400" dirty="0"/>
              <a:t>的定义：“管理信息系统是运用系统管理的理论和方法，以计算机技术、网络通讯技术和信息处理技术为工具和手段，具有对信息进行加工处理、存储和传递等功能，同时具有预测、控制、组织和决策等功能的人</a:t>
            </a:r>
            <a:r>
              <a:rPr lang="en-US" altLang="zh-CN" sz="2400" dirty="0"/>
              <a:t>-</a:t>
            </a:r>
            <a:r>
              <a:rPr lang="zh-CN" altLang="en-US" sz="2400" dirty="0"/>
              <a:t>机系统。”</a:t>
            </a:r>
            <a:endParaRPr lang="en-US" sz="2400" dirty="0"/>
          </a:p>
          <a:p>
            <a:pPr marL="0" indent="0">
              <a:buNone/>
            </a:pPr>
            <a:endParaRPr lang="en-US"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52</a:t>
            </a:fld>
            <a:endParaRPr lang="en-US" altLang="zh-CN"/>
          </a:p>
        </p:txBody>
      </p:sp>
    </p:spTree>
    <p:extLst>
      <p:ext uri="{BB962C8B-B14F-4D97-AF65-F5344CB8AC3E}">
        <p14:creationId xmlns="" xmlns:p14="http://schemas.microsoft.com/office/powerpoint/2010/main" val="35430679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Text Box 4"/>
          <p:cNvSpPr txBox="1">
            <a:spLocks noChangeArrowheads="1"/>
          </p:cNvSpPr>
          <p:nvPr/>
        </p:nvSpPr>
        <p:spPr bwMode="auto">
          <a:xfrm>
            <a:off x="381000" y="1066800"/>
            <a:ext cx="7956550" cy="3207032"/>
          </a:xfrm>
          <a:prstGeom prst="rect">
            <a:avLst/>
          </a:prstGeom>
          <a:noFill/>
          <a:ln w="9525">
            <a:noFill/>
            <a:miter lim="800000"/>
            <a:headEnd/>
            <a:tailEnd/>
          </a:ln>
          <a:effectLst/>
        </p:spPr>
        <p:txBody>
          <a:bodyPr>
            <a:spAutoFit/>
          </a:bodyPr>
          <a:lstStyle/>
          <a:p>
            <a:pPr eaLnBrk="1" hangingPunct="1">
              <a:spcBef>
                <a:spcPct val="50000"/>
              </a:spcBef>
              <a:defRPr/>
            </a:pPr>
            <a:r>
              <a:rPr lang="en-US" altLang="zh-CN" sz="2600" b="1" dirty="0">
                <a:latin typeface="Arial" charset="0"/>
              </a:rPr>
              <a:t>  </a:t>
            </a:r>
          </a:p>
          <a:p>
            <a:pPr eaLnBrk="1" hangingPunct="1">
              <a:lnSpc>
                <a:spcPct val="120000"/>
              </a:lnSpc>
              <a:spcBef>
                <a:spcPct val="50000"/>
              </a:spcBef>
              <a:buFont typeface="Wingdings" pitchFamily="2" charset="2"/>
              <a:buChar char="Ø"/>
              <a:defRPr/>
            </a:pPr>
            <a:r>
              <a:rPr lang="zh-CN" altLang="en-US" sz="2800" b="1" dirty="0" smtClean="0">
                <a:latin typeface="Arial" charset="0"/>
              </a:rPr>
              <a:t>管理信息系统</a:t>
            </a:r>
            <a:r>
              <a:rPr lang="zh-CN" altLang="en-US" sz="2800" b="1" dirty="0">
                <a:latin typeface="Arial" charset="0"/>
              </a:rPr>
              <a:t>是一个</a:t>
            </a:r>
            <a:r>
              <a:rPr lang="zh-CN" altLang="en-US" sz="2800" dirty="0">
                <a:solidFill>
                  <a:srgbClr val="FF3300"/>
                </a:solidFill>
                <a:latin typeface="+mn-ea"/>
                <a:ea typeface="+mn-ea"/>
              </a:rPr>
              <a:t>人机</a:t>
            </a:r>
            <a:r>
              <a:rPr lang="zh-CN" altLang="en-US" sz="2800" dirty="0" smtClean="0">
                <a:solidFill>
                  <a:srgbClr val="FF3300"/>
                </a:solidFill>
                <a:latin typeface="+mn-ea"/>
                <a:ea typeface="+mn-ea"/>
              </a:rPr>
              <a:t>系统</a:t>
            </a:r>
            <a:endParaRPr lang="en-US" altLang="zh-CN" sz="2800" dirty="0" smtClean="0">
              <a:solidFill>
                <a:srgbClr val="FF3300"/>
              </a:solidFill>
              <a:latin typeface="+mn-ea"/>
              <a:ea typeface="+mn-ea"/>
            </a:endParaRPr>
          </a:p>
          <a:p>
            <a:pPr>
              <a:lnSpc>
                <a:spcPct val="120000"/>
              </a:lnSpc>
              <a:spcBef>
                <a:spcPct val="50000"/>
              </a:spcBef>
              <a:buFont typeface="Wingdings" pitchFamily="2" charset="2"/>
              <a:buChar char="Ø"/>
              <a:defRPr/>
            </a:pPr>
            <a:r>
              <a:rPr lang="zh-CN" altLang="en-US" sz="2800" b="1" dirty="0">
                <a:latin typeface="Arial" charset="0"/>
              </a:rPr>
              <a:t>管理信息系统是一个</a:t>
            </a:r>
            <a:r>
              <a:rPr lang="zh-CN" altLang="en-US" sz="2800" dirty="0">
                <a:solidFill>
                  <a:srgbClr val="FF3300"/>
                </a:solidFill>
                <a:latin typeface="+mn-ea"/>
              </a:rPr>
              <a:t>综合系统</a:t>
            </a:r>
            <a:r>
              <a:rPr lang="zh-CN" altLang="en-US" sz="2800" b="1" dirty="0">
                <a:latin typeface="Arial" charset="0"/>
              </a:rPr>
              <a:t>，它是人和信息技术的综合体，也是计算机硬件与软件的综合体 </a:t>
            </a:r>
            <a:endParaRPr lang="zh-CN" altLang="en-US" sz="2800" dirty="0">
              <a:solidFill>
                <a:srgbClr val="FF3300"/>
              </a:solidFill>
              <a:latin typeface="+mn-ea"/>
              <a:ea typeface="+mn-ea"/>
            </a:endParaRPr>
          </a:p>
          <a:p>
            <a:pPr eaLnBrk="1" hangingPunct="1">
              <a:lnSpc>
                <a:spcPct val="120000"/>
              </a:lnSpc>
              <a:spcBef>
                <a:spcPct val="50000"/>
              </a:spcBef>
              <a:buFont typeface="Wingdings" pitchFamily="2" charset="2"/>
              <a:buChar char="Ø"/>
              <a:defRPr/>
            </a:pPr>
            <a:r>
              <a:rPr lang="zh-CN" altLang="en-US" sz="2800" b="1" dirty="0">
                <a:latin typeface="Arial" charset="0"/>
              </a:rPr>
              <a:t>管理信息系统是一个</a:t>
            </a:r>
            <a:r>
              <a:rPr lang="zh-CN" altLang="en-US" sz="2800" dirty="0">
                <a:solidFill>
                  <a:srgbClr val="FF3300"/>
                </a:solidFill>
                <a:latin typeface="+mn-ea"/>
                <a:ea typeface="+mn-ea"/>
              </a:rPr>
              <a:t>动态系统 </a:t>
            </a:r>
            <a:r>
              <a:rPr lang="zh-CN" altLang="en-US" sz="2800" dirty="0">
                <a:latin typeface="Arial" charset="0"/>
                <a:sym typeface="Wingdings" pitchFamily="2" charset="2"/>
              </a:rPr>
              <a:t></a:t>
            </a:r>
            <a:r>
              <a:rPr lang="zh-CN" altLang="en-US" sz="2800" b="1" dirty="0">
                <a:latin typeface="Arial" charset="0"/>
                <a:sym typeface="Wingdings" pitchFamily="2" charset="2"/>
              </a:rPr>
              <a:t>生命周期</a:t>
            </a:r>
          </a:p>
        </p:txBody>
      </p:sp>
    </p:spTree>
    <p:extLst>
      <p:ext uri="{BB962C8B-B14F-4D97-AF65-F5344CB8AC3E}">
        <p14:creationId xmlns="" xmlns:p14="http://schemas.microsoft.com/office/powerpoint/2010/main" val="36839190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管理信息系统的功能</a:t>
            </a:r>
            <a:endParaRPr lang="en-US" dirty="0"/>
          </a:p>
        </p:txBody>
      </p:sp>
      <p:sp>
        <p:nvSpPr>
          <p:cNvPr id="4" name="页脚占位符 3"/>
          <p:cNvSpPr>
            <a:spLocks noGrp="1"/>
          </p:cNvSpPr>
          <p:nvPr>
            <p:ph type="ftr" sz="quarter" idx="10"/>
          </p:nvPr>
        </p:nvSpPr>
        <p:spPr/>
        <p:txBody>
          <a:bodyPr/>
          <a:lstStyle/>
          <a:p>
            <a:endParaRPr lang="en-US" altLang="zh-CN" dirty="0" smtClean="0"/>
          </a:p>
          <a:p>
            <a:endParaRPr lang="en-US" altLang="zh-CN"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54</a:t>
            </a:fld>
            <a:endParaRPr lang="en-US" altLang="zh-CN"/>
          </a:p>
        </p:txBody>
      </p:sp>
      <p:sp>
        <p:nvSpPr>
          <p:cNvPr id="6" name="日期占位符 5"/>
          <p:cNvSpPr>
            <a:spLocks noGrp="1"/>
          </p:cNvSpPr>
          <p:nvPr>
            <p:ph type="dt" sz="half" idx="12"/>
          </p:nvPr>
        </p:nvSpPr>
        <p:spPr/>
        <p:txBody>
          <a:bodyPr/>
          <a:lstStyle/>
          <a:p>
            <a:endParaRPr lang="en-US" altLang="zh-CN"/>
          </a:p>
        </p:txBody>
      </p:sp>
      <p:sp>
        <p:nvSpPr>
          <p:cNvPr id="3" name="内容占位符 2"/>
          <p:cNvSpPr>
            <a:spLocks noGrp="1"/>
          </p:cNvSpPr>
          <p:nvPr>
            <p:ph idx="1"/>
          </p:nvPr>
        </p:nvSpPr>
        <p:spPr/>
        <p:txBody>
          <a:bodyPr/>
          <a:lstStyle/>
          <a:p>
            <a:pPr>
              <a:spcBef>
                <a:spcPct val="50000"/>
              </a:spcBef>
            </a:pPr>
            <a:r>
              <a:rPr lang="zh-CN" altLang="en-US" b="1" dirty="0" smtClean="0"/>
              <a:t>信息处理</a:t>
            </a:r>
            <a:endParaRPr lang="en-US" altLang="zh-CN" b="1" dirty="0" smtClean="0"/>
          </a:p>
          <a:p>
            <a:pPr>
              <a:spcBef>
                <a:spcPct val="50000"/>
              </a:spcBef>
            </a:pPr>
            <a:r>
              <a:rPr lang="zh-CN" altLang="en-US" b="1" dirty="0" smtClean="0"/>
              <a:t>预测功能</a:t>
            </a:r>
            <a:endParaRPr lang="en-US" altLang="zh-CN" b="1" dirty="0" smtClean="0"/>
          </a:p>
          <a:p>
            <a:pPr>
              <a:spcBef>
                <a:spcPct val="50000"/>
              </a:spcBef>
            </a:pPr>
            <a:r>
              <a:rPr lang="zh-CN" altLang="en-US" b="1" dirty="0" smtClean="0"/>
              <a:t>计划功能</a:t>
            </a:r>
            <a:endParaRPr lang="en-US" altLang="zh-CN" b="1" dirty="0" smtClean="0"/>
          </a:p>
          <a:p>
            <a:pPr>
              <a:spcBef>
                <a:spcPct val="50000"/>
              </a:spcBef>
            </a:pPr>
            <a:r>
              <a:rPr lang="zh-CN" altLang="en-US" b="1" dirty="0" smtClean="0"/>
              <a:t>控制功能</a:t>
            </a:r>
            <a:endParaRPr lang="en-US" altLang="zh-CN" b="1" dirty="0" smtClean="0"/>
          </a:p>
          <a:p>
            <a:pPr>
              <a:spcBef>
                <a:spcPct val="50000"/>
              </a:spcBef>
            </a:pPr>
            <a:r>
              <a:rPr lang="zh-CN" altLang="en-US" b="1" dirty="0" smtClean="0"/>
              <a:t>辅助决策功能</a:t>
            </a:r>
            <a:endParaRPr lang="en-US" altLang="zh-CN" b="1" dirty="0" smtClean="0"/>
          </a:p>
          <a:p>
            <a:pPr marL="0" indent="0">
              <a:spcBef>
                <a:spcPct val="50000"/>
              </a:spcBef>
              <a:buNone/>
            </a:pPr>
            <a:endParaRPr lang="en-US" altLang="zh-CN" b="1" dirty="0" smtClean="0"/>
          </a:p>
        </p:txBody>
      </p:sp>
    </p:spTree>
    <p:extLst>
      <p:ext uri="{BB962C8B-B14F-4D97-AF65-F5344CB8AC3E}">
        <p14:creationId xmlns="" xmlns:p14="http://schemas.microsoft.com/office/powerpoint/2010/main" val="31583256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管理信息系统</a:t>
            </a:r>
            <a:r>
              <a:rPr lang="zh-CN" altLang="en-US" dirty="0" smtClean="0"/>
              <a:t>的</a:t>
            </a:r>
            <a:r>
              <a:rPr lang="zh-CN" altLang="en-US" dirty="0"/>
              <a:t>结构</a:t>
            </a:r>
            <a:endParaRPr lang="en-US" dirty="0"/>
          </a:p>
        </p:txBody>
      </p:sp>
      <p:sp>
        <p:nvSpPr>
          <p:cNvPr id="4" name="页脚占位符 3"/>
          <p:cNvSpPr>
            <a:spLocks noGrp="1"/>
          </p:cNvSpPr>
          <p:nvPr>
            <p:ph type="ftr" sz="quarter" idx="10"/>
          </p:nvPr>
        </p:nvSpPr>
        <p:spPr/>
        <p:txBody>
          <a:bodyPr/>
          <a:lstStyle/>
          <a:p>
            <a:endParaRPr lang="en-US" altLang="zh-CN" dirty="0" smtClean="0"/>
          </a:p>
          <a:p>
            <a:endParaRPr lang="en-US" altLang="zh-CN"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55</a:t>
            </a:fld>
            <a:endParaRPr lang="en-US" altLang="zh-CN"/>
          </a:p>
        </p:txBody>
      </p:sp>
      <p:sp>
        <p:nvSpPr>
          <p:cNvPr id="3" name="内容占位符 2"/>
          <p:cNvSpPr>
            <a:spLocks noGrp="1"/>
          </p:cNvSpPr>
          <p:nvPr>
            <p:ph idx="1"/>
          </p:nvPr>
        </p:nvSpPr>
        <p:spPr/>
        <p:txBody>
          <a:bodyPr/>
          <a:lstStyle/>
          <a:p>
            <a:pPr>
              <a:spcBef>
                <a:spcPct val="50000"/>
              </a:spcBef>
            </a:pPr>
            <a:r>
              <a:rPr lang="en-US" altLang="zh-CN" b="1" dirty="0">
                <a:latin typeface="宋体" panose="02010600030101010101" pitchFamily="2" charset="-122"/>
              </a:rPr>
              <a:t> </a:t>
            </a:r>
            <a:r>
              <a:rPr lang="en-US" altLang="zh-CN" b="1" dirty="0" smtClean="0"/>
              <a:t>1</a:t>
            </a:r>
            <a:r>
              <a:rPr lang="zh-CN" altLang="en-US" b="1" dirty="0" smtClean="0"/>
              <a:t>概念结构</a:t>
            </a:r>
            <a:endParaRPr lang="zh-CN" altLang="en-US" b="1" dirty="0"/>
          </a:p>
        </p:txBody>
      </p:sp>
      <p:pic>
        <p:nvPicPr>
          <p:cNvPr id="7" name="图片 6"/>
          <p:cNvPicPr>
            <a:picLocks noChangeAspect="1"/>
          </p:cNvPicPr>
          <p:nvPr/>
        </p:nvPicPr>
        <p:blipFill>
          <a:blip r:embed="rId3"/>
          <a:stretch>
            <a:fillRect/>
          </a:stretch>
        </p:blipFill>
        <p:spPr>
          <a:xfrm>
            <a:off x="1097788" y="2222203"/>
            <a:ext cx="6948423" cy="2413594"/>
          </a:xfrm>
          <a:prstGeom prst="rect">
            <a:avLst/>
          </a:prstGeom>
        </p:spPr>
      </p:pic>
    </p:spTree>
    <p:extLst>
      <p:ext uri="{BB962C8B-B14F-4D97-AF65-F5344CB8AC3E}">
        <p14:creationId xmlns="" xmlns:p14="http://schemas.microsoft.com/office/powerpoint/2010/main" val="342713090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管理信息系统的</a:t>
            </a:r>
            <a:r>
              <a:rPr lang="zh-CN" altLang="en-US" dirty="0"/>
              <a:t>结构</a:t>
            </a:r>
            <a:endParaRPr lang="en-US" dirty="0"/>
          </a:p>
        </p:txBody>
      </p:sp>
      <p:sp>
        <p:nvSpPr>
          <p:cNvPr id="4" name="页脚占位符 3"/>
          <p:cNvSpPr>
            <a:spLocks noGrp="1"/>
          </p:cNvSpPr>
          <p:nvPr>
            <p:ph type="ftr" sz="quarter" idx="10"/>
          </p:nvPr>
        </p:nvSpPr>
        <p:spPr/>
        <p:txBody>
          <a:bodyPr/>
          <a:lstStyle/>
          <a:p>
            <a:endParaRPr lang="en-US" altLang="zh-CN" dirty="0" smtClean="0"/>
          </a:p>
          <a:p>
            <a:endParaRPr lang="en-US" altLang="zh-CN"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56</a:t>
            </a:fld>
            <a:endParaRPr lang="en-US" altLang="zh-CN"/>
          </a:p>
        </p:txBody>
      </p:sp>
      <p:sp>
        <p:nvSpPr>
          <p:cNvPr id="3" name="内容占位符 2"/>
          <p:cNvSpPr>
            <a:spLocks noGrp="1"/>
          </p:cNvSpPr>
          <p:nvPr>
            <p:ph idx="1"/>
          </p:nvPr>
        </p:nvSpPr>
        <p:spPr/>
        <p:txBody>
          <a:bodyPr/>
          <a:lstStyle/>
          <a:p>
            <a:pPr>
              <a:spcBef>
                <a:spcPct val="50000"/>
              </a:spcBef>
            </a:pPr>
            <a:r>
              <a:rPr lang="en-US" altLang="zh-CN" b="1" dirty="0">
                <a:latin typeface="宋体" panose="02010600030101010101" pitchFamily="2" charset="-122"/>
              </a:rPr>
              <a:t> </a:t>
            </a:r>
            <a:r>
              <a:rPr lang="en-US" altLang="zh-CN" b="1" dirty="0" smtClean="0"/>
              <a:t>2</a:t>
            </a:r>
            <a:r>
              <a:rPr lang="zh-CN" altLang="en-US" b="1" dirty="0" smtClean="0"/>
              <a:t>层次结构</a:t>
            </a:r>
            <a:endParaRPr lang="zh-CN" altLang="en-US" b="1" dirty="0"/>
          </a:p>
        </p:txBody>
      </p:sp>
      <p:pic>
        <p:nvPicPr>
          <p:cNvPr id="7" name="图片 6"/>
          <p:cNvPicPr>
            <a:picLocks noChangeAspect="1"/>
          </p:cNvPicPr>
          <p:nvPr/>
        </p:nvPicPr>
        <p:blipFill>
          <a:blip r:embed="rId3"/>
          <a:stretch>
            <a:fillRect/>
          </a:stretch>
        </p:blipFill>
        <p:spPr>
          <a:xfrm>
            <a:off x="246710" y="2031182"/>
            <a:ext cx="8574379" cy="4433391"/>
          </a:xfrm>
          <a:prstGeom prst="rect">
            <a:avLst/>
          </a:prstGeom>
        </p:spPr>
      </p:pic>
    </p:spTree>
    <p:extLst>
      <p:ext uri="{BB962C8B-B14F-4D97-AF65-F5344CB8AC3E}">
        <p14:creationId xmlns="" xmlns:p14="http://schemas.microsoft.com/office/powerpoint/2010/main" val="249551596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管理信息系统的</a:t>
            </a:r>
            <a:r>
              <a:rPr lang="zh-CN" altLang="en-US" dirty="0"/>
              <a:t>结构</a:t>
            </a:r>
            <a:endParaRPr lang="en-US" dirty="0"/>
          </a:p>
        </p:txBody>
      </p:sp>
      <p:sp>
        <p:nvSpPr>
          <p:cNvPr id="4" name="页脚占位符 3"/>
          <p:cNvSpPr>
            <a:spLocks noGrp="1"/>
          </p:cNvSpPr>
          <p:nvPr>
            <p:ph type="ftr" sz="quarter" idx="10"/>
          </p:nvPr>
        </p:nvSpPr>
        <p:spPr/>
        <p:txBody>
          <a:bodyPr/>
          <a:lstStyle/>
          <a:p>
            <a:endParaRPr lang="en-US" altLang="zh-CN" dirty="0" smtClean="0"/>
          </a:p>
          <a:p>
            <a:endParaRPr lang="en-US" altLang="zh-CN"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57</a:t>
            </a:fld>
            <a:endParaRPr lang="en-US" altLang="zh-CN"/>
          </a:p>
        </p:txBody>
      </p:sp>
      <p:sp>
        <p:nvSpPr>
          <p:cNvPr id="3" name="内容占位符 2"/>
          <p:cNvSpPr>
            <a:spLocks noGrp="1"/>
          </p:cNvSpPr>
          <p:nvPr>
            <p:ph idx="1"/>
          </p:nvPr>
        </p:nvSpPr>
        <p:spPr/>
        <p:txBody>
          <a:bodyPr/>
          <a:lstStyle/>
          <a:p>
            <a:pPr>
              <a:spcBef>
                <a:spcPct val="50000"/>
              </a:spcBef>
            </a:pPr>
            <a:r>
              <a:rPr lang="en-US" altLang="zh-CN" b="1" dirty="0">
                <a:latin typeface="宋体" panose="02010600030101010101" pitchFamily="2" charset="-122"/>
              </a:rPr>
              <a:t> </a:t>
            </a:r>
            <a:r>
              <a:rPr lang="en-US" altLang="zh-CN" b="1" dirty="0" smtClean="0">
                <a:latin typeface="宋体" panose="02010600030101010101" pitchFamily="2" charset="-122"/>
              </a:rPr>
              <a:t>3</a:t>
            </a:r>
            <a:r>
              <a:rPr lang="zh-CN" altLang="en-US" b="1" dirty="0" smtClean="0">
                <a:latin typeface="宋体" panose="02010600030101010101" pitchFamily="2" charset="-122"/>
              </a:rPr>
              <a:t>功能结构</a:t>
            </a:r>
            <a:endParaRPr lang="zh-CN" altLang="en-US" b="1" dirty="0"/>
          </a:p>
        </p:txBody>
      </p:sp>
      <p:sp>
        <p:nvSpPr>
          <p:cNvPr id="9" name="文本框 8"/>
          <p:cNvSpPr txBox="1"/>
          <p:nvPr/>
        </p:nvSpPr>
        <p:spPr>
          <a:xfrm>
            <a:off x="2683024" y="5755235"/>
            <a:ext cx="3617168" cy="369332"/>
          </a:xfrm>
          <a:prstGeom prst="rect">
            <a:avLst/>
          </a:prstGeom>
          <a:noFill/>
        </p:spPr>
        <p:txBody>
          <a:bodyPr wrap="square" rtlCol="0">
            <a:spAutoFit/>
          </a:bodyPr>
          <a:lstStyle/>
          <a:p>
            <a:r>
              <a:rPr lang="zh-CN" altLang="en-US" dirty="0" smtClean="0"/>
              <a:t>从技术角度看信息系统功能结构</a:t>
            </a:r>
            <a:endParaRPr lang="en-US" dirty="0"/>
          </a:p>
        </p:txBody>
      </p:sp>
      <p:pic>
        <p:nvPicPr>
          <p:cNvPr id="7" name="图片 6"/>
          <p:cNvPicPr>
            <a:picLocks noChangeAspect="1"/>
          </p:cNvPicPr>
          <p:nvPr/>
        </p:nvPicPr>
        <p:blipFill>
          <a:blip r:embed="rId3"/>
          <a:stretch>
            <a:fillRect/>
          </a:stretch>
        </p:blipFill>
        <p:spPr>
          <a:xfrm>
            <a:off x="1659851" y="1916832"/>
            <a:ext cx="5792469" cy="3722016"/>
          </a:xfrm>
          <a:prstGeom prst="rect">
            <a:avLst/>
          </a:prstGeom>
        </p:spPr>
      </p:pic>
    </p:spTree>
    <p:extLst>
      <p:ext uri="{BB962C8B-B14F-4D97-AF65-F5344CB8AC3E}">
        <p14:creationId xmlns="" xmlns:p14="http://schemas.microsoft.com/office/powerpoint/2010/main" val="18864529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管理信息系统的</a:t>
            </a:r>
            <a:r>
              <a:rPr lang="zh-CN" altLang="en-US" dirty="0"/>
              <a:t>结构</a:t>
            </a:r>
            <a:endParaRPr lang="en-US" dirty="0"/>
          </a:p>
        </p:txBody>
      </p:sp>
      <p:sp>
        <p:nvSpPr>
          <p:cNvPr id="4" name="页脚占位符 3"/>
          <p:cNvSpPr>
            <a:spLocks noGrp="1"/>
          </p:cNvSpPr>
          <p:nvPr>
            <p:ph type="ftr" sz="quarter" idx="10"/>
          </p:nvPr>
        </p:nvSpPr>
        <p:spPr/>
        <p:txBody>
          <a:bodyPr/>
          <a:lstStyle/>
          <a:p>
            <a:endParaRPr lang="en-US" altLang="zh-CN" dirty="0" smtClean="0"/>
          </a:p>
          <a:p>
            <a:endParaRPr lang="en-US" altLang="zh-CN"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58</a:t>
            </a:fld>
            <a:endParaRPr lang="en-US" altLang="zh-CN"/>
          </a:p>
        </p:txBody>
      </p:sp>
      <p:sp>
        <p:nvSpPr>
          <p:cNvPr id="6" name="日期占位符 5"/>
          <p:cNvSpPr>
            <a:spLocks noGrp="1"/>
          </p:cNvSpPr>
          <p:nvPr>
            <p:ph type="dt" sz="half" idx="12"/>
          </p:nvPr>
        </p:nvSpPr>
        <p:spPr/>
        <p:txBody>
          <a:bodyPr/>
          <a:lstStyle/>
          <a:p>
            <a:endParaRPr lang="en-US" altLang="zh-CN"/>
          </a:p>
        </p:txBody>
      </p:sp>
      <p:sp>
        <p:nvSpPr>
          <p:cNvPr id="3" name="内容占位符 2"/>
          <p:cNvSpPr>
            <a:spLocks noGrp="1"/>
          </p:cNvSpPr>
          <p:nvPr>
            <p:ph idx="1"/>
          </p:nvPr>
        </p:nvSpPr>
        <p:spPr/>
        <p:txBody>
          <a:bodyPr/>
          <a:lstStyle/>
          <a:p>
            <a:pPr>
              <a:spcBef>
                <a:spcPct val="50000"/>
              </a:spcBef>
            </a:pPr>
            <a:r>
              <a:rPr lang="en-US" altLang="zh-CN" b="1" dirty="0">
                <a:latin typeface="宋体" panose="02010600030101010101" pitchFamily="2" charset="-122"/>
              </a:rPr>
              <a:t> </a:t>
            </a:r>
            <a:r>
              <a:rPr lang="en-US" altLang="zh-CN" b="1" dirty="0" smtClean="0">
                <a:latin typeface="宋体" panose="02010600030101010101" pitchFamily="2" charset="-122"/>
              </a:rPr>
              <a:t>3</a:t>
            </a:r>
            <a:r>
              <a:rPr lang="zh-CN" altLang="en-US" b="1" dirty="0" smtClean="0">
                <a:latin typeface="宋体" panose="02010600030101010101" pitchFamily="2" charset="-122"/>
              </a:rPr>
              <a:t>功能结构</a:t>
            </a:r>
            <a:endParaRPr lang="zh-CN" altLang="en-US" b="1" dirty="0"/>
          </a:p>
        </p:txBody>
      </p:sp>
      <p:sp>
        <p:nvSpPr>
          <p:cNvPr id="9" name="文本框 8"/>
          <p:cNvSpPr txBox="1"/>
          <p:nvPr/>
        </p:nvSpPr>
        <p:spPr>
          <a:xfrm>
            <a:off x="2683024" y="5755235"/>
            <a:ext cx="3617168" cy="369332"/>
          </a:xfrm>
          <a:prstGeom prst="rect">
            <a:avLst/>
          </a:prstGeom>
          <a:noFill/>
        </p:spPr>
        <p:txBody>
          <a:bodyPr wrap="square" rtlCol="0">
            <a:spAutoFit/>
          </a:bodyPr>
          <a:lstStyle/>
          <a:p>
            <a:r>
              <a:rPr lang="zh-CN" altLang="en-US" dirty="0" smtClean="0"/>
              <a:t>从业务角度看信息系统功能结构</a:t>
            </a:r>
            <a:endParaRPr lang="en-US" dirty="0"/>
          </a:p>
        </p:txBody>
      </p:sp>
      <p:pic>
        <p:nvPicPr>
          <p:cNvPr id="7" name="图片 6"/>
          <p:cNvPicPr>
            <a:picLocks noChangeAspect="1"/>
          </p:cNvPicPr>
          <p:nvPr/>
        </p:nvPicPr>
        <p:blipFill>
          <a:blip r:embed="rId3"/>
          <a:stretch>
            <a:fillRect/>
          </a:stretch>
        </p:blipFill>
        <p:spPr>
          <a:xfrm>
            <a:off x="827585" y="1999897"/>
            <a:ext cx="7086946" cy="3318775"/>
          </a:xfrm>
          <a:prstGeom prst="rect">
            <a:avLst/>
          </a:prstGeom>
        </p:spPr>
      </p:pic>
    </p:spTree>
    <p:extLst>
      <p:ext uri="{BB962C8B-B14F-4D97-AF65-F5344CB8AC3E}">
        <p14:creationId xmlns="" xmlns:p14="http://schemas.microsoft.com/office/powerpoint/2010/main" val="27438731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管理信息系统的</a:t>
            </a:r>
            <a:r>
              <a:rPr lang="zh-CN" altLang="en-US" dirty="0"/>
              <a:t>结构</a:t>
            </a:r>
            <a:endParaRPr lang="en-US" dirty="0"/>
          </a:p>
        </p:txBody>
      </p:sp>
      <p:sp>
        <p:nvSpPr>
          <p:cNvPr id="4" name="页脚占位符 3"/>
          <p:cNvSpPr>
            <a:spLocks noGrp="1"/>
          </p:cNvSpPr>
          <p:nvPr>
            <p:ph type="ftr" sz="quarter" idx="10"/>
          </p:nvPr>
        </p:nvSpPr>
        <p:spPr/>
        <p:txBody>
          <a:bodyPr/>
          <a:lstStyle/>
          <a:p>
            <a:endParaRPr lang="en-US" altLang="zh-CN" dirty="0" smtClean="0"/>
          </a:p>
          <a:p>
            <a:endParaRPr lang="en-US" altLang="zh-CN"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59</a:t>
            </a:fld>
            <a:endParaRPr lang="en-US" altLang="zh-CN"/>
          </a:p>
        </p:txBody>
      </p:sp>
      <p:sp>
        <p:nvSpPr>
          <p:cNvPr id="3" name="内容占位符 2"/>
          <p:cNvSpPr>
            <a:spLocks noGrp="1"/>
          </p:cNvSpPr>
          <p:nvPr>
            <p:ph idx="1"/>
          </p:nvPr>
        </p:nvSpPr>
        <p:spPr/>
        <p:txBody>
          <a:bodyPr/>
          <a:lstStyle/>
          <a:p>
            <a:pPr>
              <a:spcBef>
                <a:spcPct val="50000"/>
              </a:spcBef>
            </a:pPr>
            <a:r>
              <a:rPr lang="en-US" altLang="zh-CN" b="1" dirty="0">
                <a:latin typeface="宋体" panose="02010600030101010101" pitchFamily="2" charset="-122"/>
              </a:rPr>
              <a:t> </a:t>
            </a:r>
            <a:r>
              <a:rPr lang="en-US" altLang="zh-CN" b="1" dirty="0" smtClean="0">
                <a:latin typeface="宋体" panose="02010600030101010101" pitchFamily="2" charset="-122"/>
              </a:rPr>
              <a:t>4</a:t>
            </a:r>
            <a:r>
              <a:rPr lang="zh-CN" altLang="en-US" b="1" dirty="0" smtClean="0">
                <a:latin typeface="宋体" panose="02010600030101010101" pitchFamily="2" charset="-122"/>
              </a:rPr>
              <a:t>综合结构</a:t>
            </a:r>
            <a:endParaRPr lang="zh-CN" altLang="en-US" b="1" dirty="0"/>
          </a:p>
        </p:txBody>
      </p:sp>
      <p:pic>
        <p:nvPicPr>
          <p:cNvPr id="7" name="Picture 4" descr="图片19"/>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539750" y="2060575"/>
            <a:ext cx="8064500" cy="417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455554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idx="1"/>
          </p:nvPr>
        </p:nvSpPr>
        <p:spPr>
          <a:xfrm>
            <a:off x="350489" y="1205764"/>
            <a:ext cx="8229600" cy="4525963"/>
          </a:xfrm>
        </p:spPr>
        <p:txBody>
          <a:bodyPr/>
          <a:lstStyle/>
          <a:p>
            <a:pPr lvl="1" eaLnBrk="1" hangingPunct="1">
              <a:lnSpc>
                <a:spcPct val="113000"/>
              </a:lnSpc>
              <a:spcBef>
                <a:spcPct val="0"/>
              </a:spcBef>
            </a:pPr>
            <a:r>
              <a:rPr lang="zh-CN" altLang="en-US" sz="2800" b="1" dirty="0" smtClean="0">
                <a:solidFill>
                  <a:srgbClr val="C00000"/>
                </a:solidFill>
              </a:rPr>
              <a:t>数据</a:t>
            </a:r>
            <a:r>
              <a:rPr lang="zh-CN" altLang="en-US" b="1" dirty="0" smtClean="0"/>
              <a:t>是由原始事实组成的，是对事实未加解释的原始表示</a:t>
            </a:r>
            <a:r>
              <a:rPr lang="zh-CN" altLang="en-US" sz="2800" b="1" dirty="0" smtClean="0"/>
              <a:t>。</a:t>
            </a:r>
            <a:endParaRPr lang="en-US" altLang="zh-CN" sz="2800" b="1" dirty="0" smtClean="0"/>
          </a:p>
          <a:p>
            <a:pPr lvl="1" eaLnBrk="1" hangingPunct="1">
              <a:lnSpc>
                <a:spcPct val="113000"/>
              </a:lnSpc>
              <a:spcBef>
                <a:spcPct val="0"/>
              </a:spcBef>
            </a:pPr>
            <a:endParaRPr lang="en-US" altLang="zh-CN" sz="2800" b="1" dirty="0" smtClean="0"/>
          </a:p>
          <a:p>
            <a:pPr lvl="1" eaLnBrk="1" hangingPunct="1">
              <a:lnSpc>
                <a:spcPct val="113000"/>
              </a:lnSpc>
              <a:spcBef>
                <a:spcPct val="0"/>
              </a:spcBef>
            </a:pPr>
            <a:r>
              <a:rPr lang="zh-CN" altLang="en-US" dirty="0"/>
              <a:t>数值</a:t>
            </a:r>
            <a:r>
              <a:rPr lang="zh-CN" altLang="en-US" dirty="0" smtClean="0"/>
              <a:t>型数据</a:t>
            </a:r>
            <a:endParaRPr lang="en-US" altLang="zh-CN" dirty="0" smtClean="0"/>
          </a:p>
          <a:p>
            <a:pPr lvl="1" eaLnBrk="1" hangingPunct="1">
              <a:lnSpc>
                <a:spcPct val="113000"/>
              </a:lnSpc>
              <a:spcBef>
                <a:spcPct val="0"/>
              </a:spcBef>
            </a:pPr>
            <a:r>
              <a:rPr lang="zh-CN" altLang="en-US" sz="2800" dirty="0" smtClean="0"/>
              <a:t>字符型数据</a:t>
            </a:r>
            <a:endParaRPr lang="en-US" altLang="zh-CN" sz="2800" dirty="0" smtClean="0"/>
          </a:p>
          <a:p>
            <a:pPr lvl="1" eaLnBrk="1" hangingPunct="1">
              <a:lnSpc>
                <a:spcPct val="113000"/>
              </a:lnSpc>
              <a:spcBef>
                <a:spcPct val="0"/>
              </a:spcBef>
            </a:pPr>
            <a:r>
              <a:rPr lang="zh-CN" altLang="en-US" dirty="0" smtClean="0"/>
              <a:t>图表数据</a:t>
            </a:r>
            <a:endParaRPr lang="en-US" altLang="zh-CN" sz="2800" dirty="0" smtClean="0"/>
          </a:p>
          <a:p>
            <a:pPr lvl="1" eaLnBrk="1" hangingPunct="1">
              <a:lnSpc>
                <a:spcPct val="113000"/>
              </a:lnSpc>
              <a:spcBef>
                <a:spcPct val="0"/>
              </a:spcBef>
            </a:pPr>
            <a:r>
              <a:rPr lang="zh-CN" altLang="en-US" dirty="0" smtClean="0"/>
              <a:t>音频数据</a:t>
            </a:r>
            <a:endParaRPr lang="en-US" altLang="zh-CN" dirty="0" smtClean="0"/>
          </a:p>
          <a:p>
            <a:pPr lvl="1" eaLnBrk="1" hangingPunct="1">
              <a:lnSpc>
                <a:spcPct val="113000"/>
              </a:lnSpc>
              <a:spcBef>
                <a:spcPct val="0"/>
              </a:spcBef>
            </a:pPr>
            <a:r>
              <a:rPr lang="zh-CN" altLang="en-US" sz="2800" dirty="0" smtClean="0"/>
              <a:t>视频数据</a:t>
            </a:r>
            <a:endParaRPr lang="en-US" altLang="zh-CN" sz="2800" dirty="0" smtClean="0"/>
          </a:p>
        </p:txBody>
      </p:sp>
      <p:sp>
        <p:nvSpPr>
          <p:cNvPr id="7" name="矩形 6"/>
          <p:cNvSpPr/>
          <p:nvPr/>
        </p:nvSpPr>
        <p:spPr>
          <a:xfrm>
            <a:off x="558800" y="5731727"/>
            <a:ext cx="342900" cy="369888"/>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l-GR" altLang="zh-CN" dirty="0"/>
              <a:t>π</a:t>
            </a:r>
            <a:endParaRPr lang="zh-CN" altLang="en-US" dirty="0"/>
          </a:p>
        </p:txBody>
      </p:sp>
      <p:sp>
        <p:nvSpPr>
          <p:cNvPr id="8" name="矩形 7"/>
          <p:cNvSpPr/>
          <p:nvPr/>
        </p:nvSpPr>
        <p:spPr>
          <a:xfrm>
            <a:off x="1600200" y="5638800"/>
            <a:ext cx="1620838" cy="369888"/>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pPr>
              <a:defRPr/>
            </a:pPr>
            <a:r>
              <a:rPr lang="en-US" altLang="zh-CN" dirty="0"/>
              <a:t>How are You?</a:t>
            </a:r>
            <a:endParaRPr lang="zh-CN" altLang="en-US" dirty="0"/>
          </a:p>
        </p:txBody>
      </p:sp>
      <p:pic>
        <p:nvPicPr>
          <p:cNvPr id="27655" name="Picture 7" descr="C:\Users\smallpx\AppData\Roaming\Tencent\Users\26458784\QQ\WinTemp\RichOle\PA9{B}L)J)FAJIZF0GOM5HS.jp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4114800" y="5486400"/>
            <a:ext cx="2486025" cy="638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图片 9" descr="声音.jpg"/>
          <p:cNvPicPr>
            <a:picLocks noChangeAspect="1"/>
          </p:cNvPicPr>
          <p:nvPr/>
        </p:nvPicPr>
        <p:blipFill>
          <a:blip r:embed="rId5" cstate="print">
            <a:extLst>
              <a:ext uri="{28A0092B-C50C-407E-A947-70E740481C1C}">
                <a14:useLocalDpi xmlns="" xmlns:a14="http://schemas.microsoft.com/office/drawing/2010/main" val="0"/>
              </a:ext>
            </a:extLst>
          </a:blip>
          <a:srcRect l="50000" b="51672"/>
          <a:stretch>
            <a:fillRect/>
          </a:stretch>
        </p:blipFill>
        <p:spPr bwMode="auto">
          <a:xfrm>
            <a:off x="6934200" y="5029200"/>
            <a:ext cx="1828800" cy="1573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5847" name="矩形 7"/>
          <p:cNvSpPr>
            <a:spLocks noChangeArrowheads="1"/>
          </p:cNvSpPr>
          <p:nvPr/>
        </p:nvSpPr>
        <p:spPr bwMode="auto">
          <a:xfrm>
            <a:off x="2590800" y="457200"/>
            <a:ext cx="3886200"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b="1" dirty="0">
                <a:ea typeface="华文新魏" panose="02010800040101010101" pitchFamily="2" charset="-122"/>
              </a:rPr>
              <a:t>一、信息的概念</a:t>
            </a:r>
            <a:endParaRPr lang="zh-CN" altLang="en-US" sz="3200" dirty="0"/>
          </a:p>
        </p:txBody>
      </p:sp>
      <p:sp>
        <p:nvSpPr>
          <p:cNvPr id="11" name="内容占位符 2"/>
          <p:cNvSpPr txBox="1">
            <a:spLocks/>
          </p:cNvSpPr>
          <p:nvPr/>
        </p:nvSpPr>
        <p:spPr bwMode="auto">
          <a:xfrm>
            <a:off x="603250" y="1143000"/>
            <a:ext cx="8540750" cy="533400"/>
          </a:xfrm>
          <a:prstGeom prst="rect">
            <a:avLst/>
          </a:prstGeom>
          <a:noFill/>
          <a:ln w="9525">
            <a:noFill/>
            <a:miter lim="800000"/>
            <a:headEnd/>
            <a:tailEnd/>
          </a:ln>
        </p:spPr>
        <p:txBody>
          <a:bodyPr/>
          <a:lstStyle/>
          <a:p>
            <a:pPr marL="365125" indent="-255588">
              <a:spcBef>
                <a:spcPts val="400"/>
              </a:spcBef>
              <a:buClr>
                <a:schemeClr val="accent1"/>
              </a:buClr>
              <a:buSzPct val="68000"/>
              <a:buFont typeface="Wingdings" pitchFamily="2" charset="2"/>
              <a:buNone/>
              <a:defRPr/>
            </a:pPr>
            <a:endParaRPr lang="en-US" altLang="zh-CN" sz="2800" b="1" dirty="0">
              <a:solidFill>
                <a:srgbClr val="000000"/>
              </a:solidFill>
              <a:latin typeface="+mn-lt"/>
              <a:ea typeface="+mn-ea"/>
            </a:endParaRPr>
          </a:p>
        </p:txBody>
      </p:sp>
      <p:sp>
        <p:nvSpPr>
          <p:cNvPr id="9" name="标题 1"/>
          <p:cNvSpPr>
            <a:spLocks noGrp="1"/>
          </p:cNvSpPr>
          <p:nvPr>
            <p:ph type="title"/>
          </p:nvPr>
        </p:nvSpPr>
        <p:spPr>
          <a:xfrm>
            <a:off x="304800" y="152400"/>
            <a:ext cx="8458200" cy="563563"/>
          </a:xfrm>
        </p:spPr>
        <p:txBody>
          <a:bodyPr/>
          <a:lstStyle/>
          <a:p>
            <a:r>
              <a:rPr lang="zh-CN" altLang="en-US" dirty="0" smtClean="0"/>
              <a:t>数据</a:t>
            </a:r>
            <a:endParaRPr lang="en-US" dirty="0"/>
          </a:p>
        </p:txBody>
      </p:sp>
    </p:spTree>
    <p:custDataLst>
      <p:tags r:id="rId1"/>
    </p:custDataLst>
    <p:extLst>
      <p:ext uri="{BB962C8B-B14F-4D97-AF65-F5344CB8AC3E}">
        <p14:creationId xmlns="" xmlns:p14="http://schemas.microsoft.com/office/powerpoint/2010/main" val="2776366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 to="" calcmode="lin" valueType="num">
                                      <p:cBhvr>
                                        <p:cTn id="10" dur="1" fill="hold"/>
                                        <p:tgtEl>
                                          <p:spTgt spid="8"/>
                                        </p:tgtEl>
                                        <p:attrNameLst>
                                          <p:attrName/>
                                        </p:attrNameLst>
                                      </p:cBhvr>
                                    </p:anim>
                                  </p:childTnLst>
                                </p:cTn>
                              </p:par>
                              <p:par>
                                <p:cTn id="11" presetID="24" presetClass="entr" presetSubtype="0" fill="hold" nodeType="withEffect">
                                  <p:stCondLst>
                                    <p:cond delay="0"/>
                                  </p:stCondLst>
                                  <p:childTnLst>
                                    <p:set>
                                      <p:cBhvr>
                                        <p:cTn id="12" dur="1" fill="hold">
                                          <p:stCondLst>
                                            <p:cond delay="0"/>
                                          </p:stCondLst>
                                        </p:cTn>
                                        <p:tgtEl>
                                          <p:spTgt spid="27655"/>
                                        </p:tgtEl>
                                        <p:attrNameLst>
                                          <p:attrName>style.visibility</p:attrName>
                                        </p:attrNameLst>
                                      </p:cBhvr>
                                      <p:to>
                                        <p:strVal val="visible"/>
                                      </p:to>
                                    </p:set>
                                    <p:anim to="" calcmode="lin" valueType="num">
                                      <p:cBhvr>
                                        <p:cTn id="13" dur="1" fill="hold"/>
                                        <p:tgtEl>
                                          <p:spTgt spid="27655"/>
                                        </p:tgtEl>
                                        <p:attrNameLst>
                                          <p:attrName/>
                                        </p:attrNameLst>
                                      </p:cBhvr>
                                    </p:anim>
                                  </p:childTnLst>
                                </p:cTn>
                              </p:par>
                              <p:par>
                                <p:cTn id="14" presetID="24"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to="" calcmode="lin" valueType="num">
                                      <p:cBhvr>
                                        <p:cTn id="16" dur="1" fill="hold"/>
                                        <p:tgtEl>
                                          <p:spTgt spid="1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管理信息系统的结构</a:t>
            </a:r>
            <a:endParaRPr lang="en-US" dirty="0"/>
          </a:p>
        </p:txBody>
      </p:sp>
      <p:sp>
        <p:nvSpPr>
          <p:cNvPr id="3" name="内容占位符 2"/>
          <p:cNvSpPr>
            <a:spLocks noGrp="1"/>
          </p:cNvSpPr>
          <p:nvPr>
            <p:ph idx="1"/>
          </p:nvPr>
        </p:nvSpPr>
        <p:spPr/>
        <p:txBody>
          <a:bodyPr/>
          <a:lstStyle/>
          <a:p>
            <a:pPr>
              <a:spcBef>
                <a:spcPct val="50000"/>
              </a:spcBef>
            </a:pPr>
            <a:r>
              <a:rPr lang="en-US" altLang="zh-CN" b="1" dirty="0" smtClean="0">
                <a:latin typeface="宋体" panose="02010600030101010101" pitchFamily="2" charset="-122"/>
              </a:rPr>
              <a:t>5</a:t>
            </a:r>
            <a:r>
              <a:rPr lang="zh-CN" altLang="en-US" b="1" dirty="0" smtClean="0">
                <a:latin typeface="宋体" panose="02010600030101010101" pitchFamily="2" charset="-122"/>
              </a:rPr>
              <a:t>物理</a:t>
            </a:r>
            <a:r>
              <a:rPr lang="zh-CN" altLang="en-US" b="1" dirty="0">
                <a:latin typeface="宋体" panose="02010600030101010101" pitchFamily="2" charset="-122"/>
              </a:rPr>
              <a:t>结构</a:t>
            </a:r>
            <a:endParaRPr lang="en-US" b="1" dirty="0">
              <a:latin typeface="宋体" panose="02010600030101010101" pitchFamily="2" charset="-122"/>
            </a:endParaRP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60</a:t>
            </a:fld>
            <a:endParaRPr lang="en-US" altLang="zh-CN"/>
          </a:p>
        </p:txBody>
      </p:sp>
      <p:pic>
        <p:nvPicPr>
          <p:cNvPr id="6" name="Picture 8" descr="集中式"/>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4199" y="1884468"/>
            <a:ext cx="4027859" cy="17605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9" descr="集中-分布式"/>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533900" y="2276872"/>
            <a:ext cx="3744913" cy="19459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descr="分布式"/>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1740576" y="4113686"/>
            <a:ext cx="5040040" cy="20638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文本框 8"/>
          <p:cNvSpPr txBox="1"/>
          <p:nvPr/>
        </p:nvSpPr>
        <p:spPr>
          <a:xfrm>
            <a:off x="3851920" y="1293217"/>
            <a:ext cx="4834880" cy="923330"/>
          </a:xfrm>
          <a:prstGeom prst="rect">
            <a:avLst/>
          </a:prstGeom>
          <a:noFill/>
        </p:spPr>
        <p:txBody>
          <a:bodyPr wrap="square" rtlCol="0">
            <a:spAutoFit/>
          </a:bodyPr>
          <a:lstStyle/>
          <a:p>
            <a:r>
              <a:rPr lang="zh-CN" altLang="en-US" b="1" dirty="0"/>
              <a:t>管理信息系统的物理结构一般有三种类型：集中式、分布</a:t>
            </a:r>
            <a:r>
              <a:rPr lang="en-US" altLang="zh-CN" b="1" dirty="0"/>
              <a:t>-</a:t>
            </a:r>
            <a:r>
              <a:rPr lang="zh-CN" altLang="en-US" b="1" dirty="0"/>
              <a:t>集中式和</a:t>
            </a:r>
            <a:r>
              <a:rPr lang="zh-CN" altLang="en-US" b="1" dirty="0" smtClean="0"/>
              <a:t>分布式。</a:t>
            </a:r>
            <a:endParaRPr lang="zh-CN" altLang="en-US" b="1" dirty="0"/>
          </a:p>
          <a:p>
            <a:endParaRPr lang="en-US" dirty="0"/>
          </a:p>
        </p:txBody>
      </p:sp>
    </p:spTree>
    <p:extLst>
      <p:ext uri="{BB962C8B-B14F-4D97-AF65-F5344CB8AC3E}">
        <p14:creationId xmlns="" xmlns:p14="http://schemas.microsoft.com/office/powerpoint/2010/main" val="203617985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dirty="0" smtClean="0">
                <a:solidFill>
                  <a:schemeClr val="accent1"/>
                </a:solidFill>
                <a:ea typeface="宋体" pitchFamily="2" charset="-122"/>
              </a:rPr>
              <a:t>目录</a:t>
            </a:r>
            <a:endParaRPr lang="en-US" altLang="zh-CN" dirty="0">
              <a:solidFill>
                <a:schemeClr val="accent1"/>
              </a:solidFill>
              <a:ea typeface="宋体" pitchFamily="2" charset="-122"/>
            </a:endParaRPr>
          </a:p>
        </p:txBody>
      </p:sp>
      <p:sp>
        <p:nvSpPr>
          <p:cNvPr id="89091" name="Text Box 3"/>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endParaRPr lang="zh-CN" altLang="zh-CN"/>
          </a:p>
        </p:txBody>
      </p:sp>
      <p:sp>
        <p:nvSpPr>
          <p:cNvPr id="89134" name="AutoShape 46"/>
          <p:cNvSpPr>
            <a:spLocks noChangeArrowheads="1"/>
          </p:cNvSpPr>
          <p:nvPr/>
        </p:nvSpPr>
        <p:spPr bwMode="ltGray">
          <a:xfrm rot="5400000">
            <a:off x="-2422526"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endParaRPr lang="zh-CN" altLang="en-US"/>
          </a:p>
        </p:txBody>
      </p:sp>
      <p:sp>
        <p:nvSpPr>
          <p:cNvPr id="89135" name="AutoShape 47"/>
          <p:cNvSpPr>
            <a:spLocks noChangeArrowheads="1"/>
          </p:cNvSpPr>
          <p:nvPr/>
        </p:nvSpPr>
        <p:spPr bwMode="ltGray">
          <a:xfrm rot="5400000" flipH="1">
            <a:off x="-2016918"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endParaRPr lang="zh-CN" altLang="en-US"/>
          </a:p>
        </p:txBody>
      </p:sp>
      <p:sp>
        <p:nvSpPr>
          <p:cNvPr id="89136" name="AutoShape 48"/>
          <p:cNvSpPr>
            <a:spLocks noChangeArrowheads="1"/>
          </p:cNvSpPr>
          <p:nvPr/>
        </p:nvSpPr>
        <p:spPr bwMode="gray">
          <a:xfrm>
            <a:off x="1822450" y="5099050"/>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五、管理信息系统的发展阶段</a:t>
            </a:r>
            <a:endParaRPr lang="en-US" altLang="zh-CN" b="1" dirty="0">
              <a:solidFill>
                <a:schemeClr val="tx2"/>
              </a:solidFill>
              <a:latin typeface="微软雅黑" pitchFamily="34" charset="-122"/>
              <a:ea typeface="微软雅黑" pitchFamily="34" charset="-122"/>
            </a:endParaRPr>
          </a:p>
        </p:txBody>
      </p:sp>
      <p:sp>
        <p:nvSpPr>
          <p:cNvPr id="89137" name="AutoShape 49"/>
          <p:cNvSpPr>
            <a:spLocks noChangeArrowheads="1"/>
          </p:cNvSpPr>
          <p:nvPr/>
        </p:nvSpPr>
        <p:spPr bwMode="gray">
          <a:xfrm>
            <a:off x="2317750" y="4271963"/>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四、管理信息系统</a:t>
            </a:r>
            <a:endParaRPr lang="en-US" altLang="zh-CN" b="1" dirty="0">
              <a:solidFill>
                <a:schemeClr val="tx2"/>
              </a:solidFill>
              <a:latin typeface="微软雅黑" pitchFamily="34" charset="-122"/>
              <a:ea typeface="微软雅黑" pitchFamily="34" charset="-122"/>
            </a:endParaRPr>
          </a:p>
        </p:txBody>
      </p:sp>
      <p:sp>
        <p:nvSpPr>
          <p:cNvPr id="89138" name="AutoShape 50"/>
          <p:cNvSpPr>
            <a:spLocks noChangeArrowheads="1"/>
          </p:cNvSpPr>
          <p:nvPr/>
        </p:nvSpPr>
        <p:spPr bwMode="gray">
          <a:xfrm>
            <a:off x="2438400" y="3459163"/>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三、信息系统</a:t>
            </a:r>
            <a:endParaRPr lang="en-US" altLang="zh-CN" b="1" dirty="0">
              <a:solidFill>
                <a:schemeClr val="tx2"/>
              </a:solidFill>
              <a:latin typeface="微软雅黑" pitchFamily="34" charset="-122"/>
              <a:ea typeface="微软雅黑" pitchFamily="34" charset="-122"/>
            </a:endParaRPr>
          </a:p>
        </p:txBody>
      </p:sp>
      <p:sp>
        <p:nvSpPr>
          <p:cNvPr id="89139" name="AutoShape 51"/>
          <p:cNvSpPr>
            <a:spLocks noChangeArrowheads="1"/>
          </p:cNvSpPr>
          <p:nvPr/>
        </p:nvSpPr>
        <p:spPr bwMode="gray">
          <a:xfrm>
            <a:off x="2286000" y="2590800"/>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二、系统的概念和系统思想</a:t>
            </a:r>
            <a:endParaRPr lang="en-US" altLang="zh-CN" b="1" dirty="0">
              <a:solidFill>
                <a:schemeClr val="tx2"/>
              </a:solidFill>
              <a:latin typeface="微软雅黑" pitchFamily="34" charset="-122"/>
              <a:ea typeface="微软雅黑" pitchFamily="34" charset="-122"/>
            </a:endParaRPr>
          </a:p>
        </p:txBody>
      </p:sp>
      <p:sp>
        <p:nvSpPr>
          <p:cNvPr id="89140" name="AutoShape 52"/>
          <p:cNvSpPr>
            <a:spLocks noChangeArrowheads="1"/>
          </p:cNvSpPr>
          <p:nvPr/>
        </p:nvSpPr>
        <p:spPr bwMode="gray">
          <a:xfrm>
            <a:off x="1765300" y="1820863"/>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一、信息</a:t>
            </a:r>
            <a:endParaRPr lang="en-US" altLang="zh-CN" b="1" dirty="0">
              <a:solidFill>
                <a:schemeClr val="tx2"/>
              </a:solidFill>
              <a:latin typeface="微软雅黑" pitchFamily="34" charset="-122"/>
              <a:ea typeface="微软雅黑" pitchFamily="34" charset="-122"/>
            </a:endParaRPr>
          </a:p>
        </p:txBody>
      </p:sp>
      <p:grpSp>
        <p:nvGrpSpPr>
          <p:cNvPr id="2" name="Group 53"/>
          <p:cNvGrpSpPr>
            <a:grpSpLocks/>
          </p:cNvGrpSpPr>
          <p:nvPr/>
        </p:nvGrpSpPr>
        <p:grpSpPr bwMode="auto">
          <a:xfrm>
            <a:off x="1447800" y="1909763"/>
            <a:ext cx="381000" cy="381000"/>
            <a:chOff x="2078" y="1680"/>
            <a:chExt cx="1615" cy="1615"/>
          </a:xfrm>
        </p:grpSpPr>
        <p:sp>
          <p:nvSpPr>
            <p:cNvPr id="89142"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43"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44" name="Oval 5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45"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89146" name="Oval 5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47"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3" name="Group 60"/>
          <p:cNvGrpSpPr>
            <a:grpSpLocks/>
          </p:cNvGrpSpPr>
          <p:nvPr/>
        </p:nvGrpSpPr>
        <p:grpSpPr bwMode="auto">
          <a:xfrm>
            <a:off x="1981200" y="2697163"/>
            <a:ext cx="381000" cy="381000"/>
            <a:chOff x="2078" y="1680"/>
            <a:chExt cx="1615" cy="1615"/>
          </a:xfrm>
        </p:grpSpPr>
        <p:sp>
          <p:nvSpPr>
            <p:cNvPr id="89149"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50" name="Oval 6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51" name="Oval 6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52" name="Oval 64"/>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89153" name="Oval 6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54" name="Oval 66"/>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4" name="Group 67"/>
          <p:cNvGrpSpPr>
            <a:grpSpLocks/>
          </p:cNvGrpSpPr>
          <p:nvPr/>
        </p:nvGrpSpPr>
        <p:grpSpPr bwMode="auto">
          <a:xfrm>
            <a:off x="2133600" y="3535363"/>
            <a:ext cx="381000" cy="381000"/>
            <a:chOff x="2078" y="1680"/>
            <a:chExt cx="1615" cy="1615"/>
          </a:xfrm>
        </p:grpSpPr>
        <p:sp>
          <p:nvSpPr>
            <p:cNvPr id="89156"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57"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58" name="Oval 70"/>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59"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zh-CN" altLang="en-US"/>
            </a:p>
          </p:txBody>
        </p:sp>
        <p:sp>
          <p:nvSpPr>
            <p:cNvPr id="89160" name="Oval 72"/>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61"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5" name="Group 74"/>
          <p:cNvGrpSpPr>
            <a:grpSpLocks/>
          </p:cNvGrpSpPr>
          <p:nvPr/>
        </p:nvGrpSpPr>
        <p:grpSpPr bwMode="auto">
          <a:xfrm>
            <a:off x="1981200" y="4373563"/>
            <a:ext cx="381000" cy="381000"/>
            <a:chOff x="2078" y="1680"/>
            <a:chExt cx="1615" cy="1615"/>
          </a:xfrm>
        </p:grpSpPr>
        <p:sp>
          <p:nvSpPr>
            <p:cNvPr id="89163" name="Oval 7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64" name="Oval 76"/>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65" name="Oval 77"/>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66" name="Oval 78"/>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89167" name="Oval 79"/>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68" name="Oval 80"/>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6" name="Group 81"/>
          <p:cNvGrpSpPr>
            <a:grpSpLocks/>
          </p:cNvGrpSpPr>
          <p:nvPr/>
        </p:nvGrpSpPr>
        <p:grpSpPr bwMode="auto">
          <a:xfrm>
            <a:off x="1524000" y="5148263"/>
            <a:ext cx="355600" cy="381000"/>
            <a:chOff x="2078" y="1680"/>
            <a:chExt cx="1615" cy="1615"/>
          </a:xfrm>
        </p:grpSpPr>
        <p:sp>
          <p:nvSpPr>
            <p:cNvPr id="89170" name="Oval 8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71" name="Oval 8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72" name="Oval 8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73" name="Oval 85"/>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89174" name="Oval 8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75" name="Oval 87"/>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zh-CN" altLang="en-US"/>
            </a:p>
          </p:txBody>
        </p:sp>
      </p:grpSp>
      <p:sp>
        <p:nvSpPr>
          <p:cNvPr id="48" name="灯片编号占位符 47"/>
          <p:cNvSpPr>
            <a:spLocks noGrp="1"/>
          </p:cNvSpPr>
          <p:nvPr>
            <p:ph type="sldNum" sz="quarter" idx="11"/>
          </p:nvPr>
        </p:nvSpPr>
        <p:spPr/>
        <p:txBody>
          <a:bodyPr/>
          <a:lstStyle/>
          <a:p>
            <a:fld id="{10EA594A-3D0D-4F31-8FE1-19C2C23DDD1C}" type="slidenum">
              <a:rPr lang="en-US" altLang="zh-CN" smtClean="0"/>
              <a:pPr/>
              <a:t>61</a:t>
            </a:fld>
            <a:endParaRPr lang="en-US" altLang="zh-CN"/>
          </a:p>
        </p:txBody>
      </p:sp>
      <p:sp>
        <p:nvSpPr>
          <p:cNvPr id="47" name="AutoShape 48"/>
          <p:cNvSpPr>
            <a:spLocks noChangeArrowheads="1"/>
          </p:cNvSpPr>
          <p:nvPr/>
        </p:nvSpPr>
        <p:spPr bwMode="gray">
          <a:xfrm>
            <a:off x="1198042" y="5805264"/>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solidFill>
                  <a:schemeClr val="tx2"/>
                </a:solidFill>
                <a:latin typeface="微软雅黑" pitchFamily="34" charset="-122"/>
                <a:ea typeface="微软雅黑" pitchFamily="34" charset="-122"/>
              </a:rPr>
              <a:t>六</a:t>
            </a:r>
            <a:r>
              <a:rPr lang="zh-CN" altLang="en-US" b="1" dirty="0" smtClean="0">
                <a:solidFill>
                  <a:schemeClr val="tx2"/>
                </a:solidFill>
                <a:latin typeface="微软雅黑" pitchFamily="34" charset="-122"/>
                <a:ea typeface="微软雅黑" pitchFamily="34" charset="-122"/>
              </a:rPr>
              <a:t>、管理信息系统与其他学科的关系</a:t>
            </a:r>
            <a:endParaRPr lang="en-US" altLang="zh-CN" b="1" dirty="0">
              <a:solidFill>
                <a:schemeClr val="tx2"/>
              </a:solidFill>
              <a:latin typeface="微软雅黑" pitchFamily="34" charset="-122"/>
              <a:ea typeface="微软雅黑" pitchFamily="34" charset="-122"/>
            </a:endParaRPr>
          </a:p>
        </p:txBody>
      </p:sp>
      <p:sp>
        <p:nvSpPr>
          <p:cNvPr id="50" name="Oval 82"/>
          <p:cNvSpPr>
            <a:spLocks noChangeArrowheads="1"/>
          </p:cNvSpPr>
          <p:nvPr/>
        </p:nvSpPr>
        <p:spPr bwMode="gray">
          <a:xfrm>
            <a:off x="899592" y="5854477"/>
            <a:ext cx="355600" cy="381000"/>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51" name="Oval 83"/>
          <p:cNvSpPr>
            <a:spLocks noChangeArrowheads="1"/>
          </p:cNvSpPr>
          <p:nvPr/>
        </p:nvSpPr>
        <p:spPr bwMode="gray">
          <a:xfrm>
            <a:off x="919849" y="5875945"/>
            <a:ext cx="314866" cy="337356"/>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52" name="Oval 84"/>
          <p:cNvSpPr>
            <a:spLocks noChangeArrowheads="1"/>
          </p:cNvSpPr>
          <p:nvPr/>
        </p:nvSpPr>
        <p:spPr bwMode="gray">
          <a:xfrm>
            <a:off x="938345" y="5895998"/>
            <a:ext cx="277874" cy="29819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3" name="Oval 85"/>
          <p:cNvSpPr>
            <a:spLocks noChangeArrowheads="1"/>
          </p:cNvSpPr>
          <p:nvPr/>
        </p:nvSpPr>
        <p:spPr bwMode="gray">
          <a:xfrm>
            <a:off x="938345" y="5895998"/>
            <a:ext cx="277874" cy="29819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54" name="Oval 86"/>
          <p:cNvSpPr>
            <a:spLocks noChangeArrowheads="1"/>
          </p:cNvSpPr>
          <p:nvPr/>
        </p:nvSpPr>
        <p:spPr bwMode="gray">
          <a:xfrm>
            <a:off x="956620" y="5915579"/>
            <a:ext cx="241324" cy="25903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5" name="Oval 87"/>
          <p:cNvSpPr>
            <a:spLocks noChangeArrowheads="1"/>
          </p:cNvSpPr>
          <p:nvPr/>
        </p:nvSpPr>
        <p:spPr bwMode="gray">
          <a:xfrm>
            <a:off x="956620" y="5915579"/>
            <a:ext cx="241324" cy="259033"/>
          </a:xfrm>
          <a:prstGeom prst="ellipse">
            <a:avLst/>
          </a:prstGeom>
          <a:gradFill rotWithShape="1">
            <a:gsLst>
              <a:gs pos="0">
                <a:srgbClr val="FFFF00"/>
              </a:gs>
              <a:gs pos="100000">
                <a:srgbClr val="E35E23">
                  <a:gamma/>
                  <a:shade val="48627"/>
                  <a:invGamma/>
                </a:srgbClr>
              </a:gs>
            </a:gsLst>
            <a:lin ang="2700000" scaled="1"/>
          </a:gradFill>
          <a:ln w="38100" algn="ctr">
            <a:noFill/>
            <a:round/>
            <a:headEnd/>
            <a:tailEnd/>
          </a:ln>
          <a:effectLst/>
        </p:spPr>
        <p:txBody>
          <a:bodyPr anchor="ctr">
            <a:spAutoFit/>
          </a:bodyPr>
          <a:lstStyle/>
          <a:p>
            <a:endParaRPr lang="zh-CN" altLang="en-US"/>
          </a:p>
        </p:txBody>
      </p:sp>
    </p:spTree>
    <p:extLst>
      <p:ext uri="{BB962C8B-B14F-4D97-AF65-F5344CB8AC3E}">
        <p14:creationId xmlns="" xmlns:p14="http://schemas.microsoft.com/office/powerpoint/2010/main" val="1082842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管理信息系统的产生和发展</a:t>
            </a:r>
            <a:endParaRPr lang="en-US" dirty="0"/>
          </a:p>
        </p:txBody>
      </p:sp>
      <p:sp>
        <p:nvSpPr>
          <p:cNvPr id="3" name="内容占位符 2"/>
          <p:cNvSpPr>
            <a:spLocks noGrp="1"/>
          </p:cNvSpPr>
          <p:nvPr>
            <p:ph idx="1"/>
          </p:nvPr>
        </p:nvSpPr>
        <p:spPr/>
        <p:txBody>
          <a:bodyPr/>
          <a:lstStyle/>
          <a:p>
            <a:pPr lvl="1"/>
            <a:r>
              <a:rPr lang="zh-CN" altLang="en-US" dirty="0"/>
              <a:t>经济管理是计算机应用的主要领域，从信息处理功能和解决管理问题的内容来看，信息技术与管理活动的相互融合经过了四个发展阶段：</a:t>
            </a:r>
          </a:p>
          <a:p>
            <a:pPr lvl="2"/>
            <a:r>
              <a:rPr lang="zh-CN" altLang="en-US" dirty="0"/>
              <a:t>事务处理</a:t>
            </a:r>
          </a:p>
          <a:p>
            <a:pPr lvl="2"/>
            <a:r>
              <a:rPr lang="zh-CN" altLang="en-US" dirty="0"/>
              <a:t>系统管理</a:t>
            </a:r>
          </a:p>
          <a:p>
            <a:pPr lvl="2"/>
            <a:r>
              <a:rPr lang="zh-CN" altLang="en-US" dirty="0"/>
              <a:t>支持决策</a:t>
            </a:r>
          </a:p>
          <a:p>
            <a:pPr lvl="2"/>
            <a:r>
              <a:rPr lang="zh-CN" altLang="en-US" dirty="0"/>
              <a:t>综合集成</a:t>
            </a:r>
          </a:p>
          <a:p>
            <a:endParaRPr lang="en-US"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62</a:t>
            </a:fld>
            <a:endParaRPr lang="en-US" altLang="zh-CN"/>
          </a:p>
        </p:txBody>
      </p:sp>
    </p:spTree>
    <p:extLst>
      <p:ext uri="{BB962C8B-B14F-4D97-AF65-F5344CB8AC3E}">
        <p14:creationId xmlns="" xmlns:p14="http://schemas.microsoft.com/office/powerpoint/2010/main" val="130215472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1"/>
          </p:nvPr>
        </p:nvSpPr>
        <p:spPr>
          <a:xfrm>
            <a:off x="498376" y="2420888"/>
            <a:ext cx="8147248" cy="5132040"/>
          </a:xfrm>
        </p:spPr>
        <p:txBody>
          <a:bodyPr/>
          <a:lstStyle/>
          <a:p>
            <a:pPr marL="830263" lvl="1"/>
            <a:r>
              <a:rPr lang="en-US" altLang="zh-CN" sz="2400" dirty="0" smtClean="0"/>
              <a:t>20</a:t>
            </a:r>
            <a:r>
              <a:rPr lang="zh-CN" altLang="en-US" sz="2400" dirty="0"/>
              <a:t>世纪</a:t>
            </a:r>
            <a:r>
              <a:rPr lang="en-US" altLang="zh-CN" sz="2400" dirty="0"/>
              <a:t>50</a:t>
            </a:r>
            <a:r>
              <a:rPr lang="zh-CN" altLang="en-US" sz="2400" dirty="0"/>
              <a:t>年代初期，计算机开始应用在经营管理工作中的数据处理上，主要是在会计和统计工作上，代替算盘、手摇计算机、现金出纳机等，形成了所谓</a:t>
            </a:r>
            <a:r>
              <a:rPr lang="zh-CN" altLang="en-US" sz="2400" dirty="0">
                <a:solidFill>
                  <a:srgbClr val="FF0000"/>
                </a:solidFill>
              </a:rPr>
              <a:t>电子数据处理系统（</a:t>
            </a:r>
            <a:r>
              <a:rPr lang="en-US" altLang="zh-CN" sz="2400" dirty="0">
                <a:solidFill>
                  <a:srgbClr val="FF0000"/>
                </a:solidFill>
              </a:rPr>
              <a:t>electronic data processing system ,EDPS </a:t>
            </a:r>
            <a:r>
              <a:rPr lang="zh-CN" altLang="en-US" sz="2400" dirty="0">
                <a:solidFill>
                  <a:srgbClr val="FF0000"/>
                </a:solidFill>
              </a:rPr>
              <a:t>）</a:t>
            </a:r>
            <a:r>
              <a:rPr lang="zh-CN" altLang="en-US" sz="2400" dirty="0"/>
              <a:t>。其特点是数据处理的计算机化，目的是提高数据处理的效率。由于它是用来处理一些具体事务的，所以也叫</a:t>
            </a:r>
            <a:r>
              <a:rPr lang="zh-CN" altLang="en-US" sz="2400" dirty="0">
                <a:solidFill>
                  <a:srgbClr val="FF0000"/>
                </a:solidFill>
              </a:rPr>
              <a:t>事务处理系统（</a:t>
            </a:r>
            <a:r>
              <a:rPr lang="en-US" altLang="zh-CN" sz="2400" dirty="0">
                <a:solidFill>
                  <a:srgbClr val="FF0000"/>
                </a:solidFill>
              </a:rPr>
              <a:t>transaction processing system ,TPS</a:t>
            </a:r>
            <a:r>
              <a:rPr lang="zh-CN" altLang="en-US" sz="2400" dirty="0">
                <a:solidFill>
                  <a:srgbClr val="FF0000"/>
                </a:solidFill>
              </a:rPr>
              <a:t>）</a:t>
            </a:r>
            <a:r>
              <a:rPr lang="zh-CN" altLang="en-US" sz="2400" dirty="0"/>
              <a:t>。这类系统由于主要用于运作层，所以现在也有人把它叫做运作型信息系统。</a:t>
            </a:r>
          </a:p>
          <a:p>
            <a:pPr marL="830263" lvl="1" indent="-285750" eaLnBrk="1" hangingPunct="1"/>
            <a:endParaRPr lang="zh-CN" altLang="en-US" dirty="0" smtClean="0"/>
          </a:p>
        </p:txBody>
      </p:sp>
      <p:sp>
        <p:nvSpPr>
          <p:cNvPr id="5" name="标题 1"/>
          <p:cNvSpPr txBox="1">
            <a:spLocks/>
          </p:cNvSpPr>
          <p:nvPr/>
        </p:nvSpPr>
        <p:spPr bwMode="white">
          <a:xfrm>
            <a:off x="342900" y="18864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endParaRPr lang="en-US" kern="0" dirty="0"/>
          </a:p>
        </p:txBody>
      </p:sp>
      <p:sp>
        <p:nvSpPr>
          <p:cNvPr id="3" name="文本框 2"/>
          <p:cNvSpPr txBox="1"/>
          <p:nvPr/>
        </p:nvSpPr>
        <p:spPr>
          <a:xfrm>
            <a:off x="1043608" y="1412776"/>
            <a:ext cx="3384376" cy="861774"/>
          </a:xfrm>
          <a:prstGeom prst="rect">
            <a:avLst/>
          </a:prstGeom>
          <a:noFill/>
        </p:spPr>
        <p:txBody>
          <a:bodyPr wrap="square" rtlCol="0">
            <a:spAutoFit/>
          </a:bodyPr>
          <a:lstStyle/>
          <a:p>
            <a:pPr marL="342900" lvl="0" indent="-342900">
              <a:spcBef>
                <a:spcPct val="50000"/>
              </a:spcBef>
              <a:buClr>
                <a:srgbClr val="6699FF"/>
              </a:buClr>
              <a:buFont typeface="Wingdings" pitchFamily="2" charset="2"/>
              <a:buChar char="v"/>
            </a:pPr>
            <a:r>
              <a:rPr lang="zh-CN" altLang="en-US" sz="3200" b="1" kern="0" dirty="0" smtClean="0">
                <a:solidFill>
                  <a:srgbClr val="163794"/>
                </a:solidFill>
                <a:latin typeface="宋体" panose="02010600030101010101" pitchFamily="2" charset="-122"/>
              </a:rPr>
              <a:t>事务处理系统</a:t>
            </a:r>
            <a:endParaRPr lang="en-US" sz="3200" b="1" kern="0" dirty="0">
              <a:solidFill>
                <a:srgbClr val="163794"/>
              </a:solidFill>
              <a:latin typeface="宋体" panose="02010600030101010101" pitchFamily="2" charset="-122"/>
            </a:endParaRPr>
          </a:p>
          <a:p>
            <a:endParaRPr lang="en-US" dirty="0"/>
          </a:p>
        </p:txBody>
      </p:sp>
    </p:spTree>
    <p:extLst>
      <p:ext uri="{BB962C8B-B14F-4D97-AF65-F5344CB8AC3E}">
        <p14:creationId xmlns="" xmlns:p14="http://schemas.microsoft.com/office/powerpoint/2010/main" val="176699727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dirty="0"/>
          </a:p>
        </p:txBody>
      </p:sp>
      <p:sp>
        <p:nvSpPr>
          <p:cNvPr id="3" name="内容占位符 2"/>
          <p:cNvSpPr>
            <a:spLocks noGrp="1"/>
          </p:cNvSpPr>
          <p:nvPr>
            <p:ph idx="1"/>
          </p:nvPr>
        </p:nvSpPr>
        <p:spPr/>
        <p:txBody>
          <a:bodyPr/>
          <a:lstStyle/>
          <a:p>
            <a:pPr>
              <a:buNone/>
            </a:pPr>
            <a:r>
              <a:rPr lang="zh-CN" altLang="en-US" b="1" dirty="0"/>
              <a:t>事务处理系统可以用在管理的各个部门，构成</a:t>
            </a:r>
            <a:r>
              <a:rPr lang="zh-CN" altLang="en-US" b="1" dirty="0">
                <a:solidFill>
                  <a:srgbClr val="CC0066"/>
                </a:solidFill>
              </a:rPr>
              <a:t>独立系统或子系统</a:t>
            </a:r>
            <a:r>
              <a:rPr lang="zh-CN" altLang="en-US" b="1" dirty="0"/>
              <a:t>：</a:t>
            </a:r>
          </a:p>
          <a:p>
            <a:pPr>
              <a:buNone/>
            </a:pPr>
            <a:r>
              <a:rPr lang="zh-CN" altLang="en-US" b="1" dirty="0">
                <a:solidFill>
                  <a:srgbClr val="FF33CC"/>
                </a:solidFill>
              </a:rPr>
              <a:t>          </a:t>
            </a:r>
            <a:r>
              <a:rPr lang="zh-CN" altLang="en-US" b="1" dirty="0"/>
              <a:t>工薪系统、订货系统、库存系统、</a:t>
            </a:r>
          </a:p>
          <a:p>
            <a:pPr>
              <a:buNone/>
            </a:pPr>
            <a:r>
              <a:rPr lang="zh-CN" altLang="en-US" b="1" dirty="0"/>
              <a:t>          计价系统、货运系统、销售系统、</a:t>
            </a:r>
          </a:p>
          <a:p>
            <a:pPr>
              <a:buNone/>
            </a:pPr>
            <a:r>
              <a:rPr lang="zh-CN" altLang="en-US" b="1" dirty="0"/>
              <a:t>          收支帐目系统、总分类帐系统等等。</a:t>
            </a:r>
          </a:p>
          <a:p>
            <a:endParaRPr lang="en-US"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64</a:t>
            </a:fld>
            <a:endParaRPr lang="en-US" altLang="zh-CN"/>
          </a:p>
        </p:txBody>
      </p:sp>
    </p:spTree>
    <p:extLst>
      <p:ext uri="{BB962C8B-B14F-4D97-AF65-F5344CB8AC3E}">
        <p14:creationId xmlns="" xmlns:p14="http://schemas.microsoft.com/office/powerpoint/2010/main" val="19200675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a:xfrm>
            <a:off x="899592" y="2283069"/>
            <a:ext cx="7634808" cy="3259832"/>
          </a:xfrm>
        </p:spPr>
        <p:txBody>
          <a:bodyPr/>
          <a:lstStyle/>
          <a:p>
            <a:pPr marL="0" indent="0">
              <a:buNone/>
            </a:pPr>
            <a:r>
              <a:rPr lang="zh-CN" altLang="en-US" sz="2800" dirty="0"/>
              <a:t>广义的理解是，凡是使用于管理（包括基层、中层和高层）的信息系统都可以叫做管理信息系统，简称为信息系统。狭义的理解则是指那些能从内部和外部收集数据，经过加工处理，形成有用信息，以预定的形式提供给各管理层次（中层为主）使用的信息系统。 </a:t>
            </a:r>
          </a:p>
          <a:p>
            <a:pPr marL="0" indent="0">
              <a:buNone/>
            </a:pPr>
            <a:endParaRPr lang="en-US"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65</a:t>
            </a:fld>
            <a:endParaRPr lang="en-US" altLang="zh-CN"/>
          </a:p>
        </p:txBody>
      </p:sp>
      <p:sp>
        <p:nvSpPr>
          <p:cNvPr id="8" name="文本框 7"/>
          <p:cNvSpPr txBox="1"/>
          <p:nvPr/>
        </p:nvSpPr>
        <p:spPr>
          <a:xfrm>
            <a:off x="1043608" y="1412776"/>
            <a:ext cx="3384376" cy="861774"/>
          </a:xfrm>
          <a:prstGeom prst="rect">
            <a:avLst/>
          </a:prstGeom>
          <a:noFill/>
        </p:spPr>
        <p:txBody>
          <a:bodyPr wrap="square" rtlCol="0">
            <a:spAutoFit/>
          </a:bodyPr>
          <a:lstStyle/>
          <a:p>
            <a:pPr marL="342900" lvl="0" indent="-342900">
              <a:spcBef>
                <a:spcPct val="50000"/>
              </a:spcBef>
              <a:buClr>
                <a:srgbClr val="6699FF"/>
              </a:buClr>
              <a:buFont typeface="Wingdings" pitchFamily="2" charset="2"/>
              <a:buChar char="v"/>
            </a:pPr>
            <a:r>
              <a:rPr lang="zh-CN" altLang="en-US" sz="3200" b="1" kern="0" dirty="0" smtClean="0">
                <a:solidFill>
                  <a:srgbClr val="163794"/>
                </a:solidFill>
                <a:latin typeface="宋体" panose="02010600030101010101" pitchFamily="2" charset="-122"/>
              </a:rPr>
              <a:t>管理信息系统</a:t>
            </a:r>
            <a:endParaRPr lang="en-US" sz="3200" b="1" kern="0" dirty="0">
              <a:solidFill>
                <a:srgbClr val="163794"/>
              </a:solidFill>
              <a:latin typeface="宋体" panose="02010600030101010101" pitchFamily="2" charset="-122"/>
            </a:endParaRPr>
          </a:p>
          <a:p>
            <a:endParaRPr lang="en-US" dirty="0"/>
          </a:p>
        </p:txBody>
      </p:sp>
    </p:spTree>
    <p:extLst>
      <p:ext uri="{BB962C8B-B14F-4D97-AF65-F5344CB8AC3E}">
        <p14:creationId xmlns="" xmlns:p14="http://schemas.microsoft.com/office/powerpoint/2010/main" val="129883165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pPr marL="0" indent="0">
              <a:buNone/>
            </a:pPr>
            <a:r>
              <a:rPr lang="zh-CN" altLang="en-US" sz="2800" dirty="0" smtClean="0"/>
              <a:t>      管理信息系统</a:t>
            </a:r>
            <a:r>
              <a:rPr lang="zh-CN" altLang="en-US" sz="2800" dirty="0"/>
              <a:t>之所以有广义的定义，是由于它是在事务处理系统（数据处理系统）的基础上发展出来的，而且常常包含事务处理系统作为它的子系统，又在自己的基础上发展出决策支持系统的缘故，它本身的这种承上启下的作用，使其很容易成为各类系统集成后的统称</a:t>
            </a:r>
            <a:r>
              <a:rPr lang="zh-CN" altLang="en-US" sz="2800" dirty="0" smtClean="0"/>
              <a:t>。</a:t>
            </a:r>
            <a:endParaRPr lang="en-US" altLang="zh-CN" sz="2800" dirty="0" smtClean="0"/>
          </a:p>
          <a:p>
            <a:pPr marL="0" indent="0">
              <a:buNone/>
            </a:pPr>
            <a:r>
              <a:rPr lang="en-US" altLang="zh-CN" sz="2800" dirty="0"/>
              <a:t> </a:t>
            </a:r>
            <a:r>
              <a:rPr lang="en-US" altLang="zh-CN" sz="2800" dirty="0" smtClean="0"/>
              <a:t>     </a:t>
            </a:r>
            <a:r>
              <a:rPr lang="zh-CN" altLang="en-US" sz="2800" dirty="0" smtClean="0"/>
              <a:t>如果</a:t>
            </a:r>
            <a:r>
              <a:rPr lang="zh-CN" altLang="en-US" sz="2800" dirty="0"/>
              <a:t>按广义定义去理解，那么狭义的管理信息系统作为它的一个组成部分，有人称之为管理报告系统（</a:t>
            </a:r>
            <a:r>
              <a:rPr lang="en-US" altLang="zh-CN" sz="2800" dirty="0"/>
              <a:t>management reporting system ,MRS</a:t>
            </a:r>
            <a:r>
              <a:rPr lang="zh-CN" altLang="en-US" sz="2800" dirty="0"/>
              <a:t>）。</a:t>
            </a:r>
          </a:p>
          <a:p>
            <a:endParaRPr lang="en-US"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66</a:t>
            </a:fld>
            <a:endParaRPr lang="en-US" altLang="zh-CN"/>
          </a:p>
        </p:txBody>
      </p:sp>
    </p:spTree>
    <p:extLst>
      <p:ext uri="{BB962C8B-B14F-4D97-AF65-F5344CB8AC3E}">
        <p14:creationId xmlns="" xmlns:p14="http://schemas.microsoft.com/office/powerpoint/2010/main" val="69734179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a:xfrm>
            <a:off x="457200" y="1700808"/>
            <a:ext cx="8229600" cy="4699992"/>
          </a:xfrm>
        </p:spPr>
        <p:txBody>
          <a:bodyPr/>
          <a:lstStyle/>
          <a:p>
            <a:pPr marL="0" indent="0">
              <a:buNone/>
            </a:pPr>
            <a:r>
              <a:rPr lang="zh-CN" altLang="en-US" sz="2800" dirty="0"/>
              <a:t>决策是为了达到某一目标而在多个可行选择的行动方案中选择最优方案付诸实施。决策需要解决的问题是各式各样的。从决策角度看，问题可按其结构化程度分类。所谓结构化程度，就是人们对问题的理解程度，即对目标、涉及因素、因果关系等掌握程度。一般来说，问题可分为结构化（好的结构）问题、半结构化问题和非结构化（不良结构）问题三类。</a:t>
            </a:r>
          </a:p>
          <a:p>
            <a:endParaRPr lang="en-US"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67</a:t>
            </a:fld>
            <a:endParaRPr lang="en-US" altLang="zh-CN"/>
          </a:p>
        </p:txBody>
      </p:sp>
      <p:sp>
        <p:nvSpPr>
          <p:cNvPr id="7" name="文本框 6"/>
          <p:cNvSpPr txBox="1"/>
          <p:nvPr/>
        </p:nvSpPr>
        <p:spPr>
          <a:xfrm>
            <a:off x="437321" y="1052736"/>
            <a:ext cx="3384376" cy="861774"/>
          </a:xfrm>
          <a:prstGeom prst="rect">
            <a:avLst/>
          </a:prstGeom>
          <a:noFill/>
        </p:spPr>
        <p:txBody>
          <a:bodyPr wrap="square" rtlCol="0">
            <a:spAutoFit/>
          </a:bodyPr>
          <a:lstStyle/>
          <a:p>
            <a:pPr marL="342900" lvl="0" indent="-342900">
              <a:spcBef>
                <a:spcPct val="50000"/>
              </a:spcBef>
              <a:buClr>
                <a:srgbClr val="6699FF"/>
              </a:buClr>
              <a:buFont typeface="Wingdings" pitchFamily="2" charset="2"/>
              <a:buChar char="v"/>
            </a:pPr>
            <a:r>
              <a:rPr lang="zh-CN" altLang="en-US" sz="3200" b="1" kern="0" dirty="0" smtClean="0">
                <a:solidFill>
                  <a:srgbClr val="163794"/>
                </a:solidFill>
                <a:latin typeface="宋体" panose="02010600030101010101" pitchFamily="2" charset="-122"/>
              </a:rPr>
              <a:t>决策支持系统</a:t>
            </a:r>
            <a:endParaRPr lang="en-US" sz="3200" b="1" kern="0" dirty="0">
              <a:solidFill>
                <a:srgbClr val="163794"/>
              </a:solidFill>
              <a:latin typeface="宋体" panose="02010600030101010101" pitchFamily="2" charset="-122"/>
            </a:endParaRPr>
          </a:p>
          <a:p>
            <a:endParaRPr lang="en-US" dirty="0"/>
          </a:p>
        </p:txBody>
      </p:sp>
    </p:spTree>
    <p:extLst>
      <p:ext uri="{BB962C8B-B14F-4D97-AF65-F5344CB8AC3E}">
        <p14:creationId xmlns="" xmlns:p14="http://schemas.microsoft.com/office/powerpoint/2010/main" val="413311669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a:xfrm>
            <a:off x="457200" y="1916832"/>
            <a:ext cx="8229600" cy="5248275"/>
          </a:xfrm>
        </p:spPr>
        <p:txBody>
          <a:bodyPr/>
          <a:lstStyle/>
          <a:p>
            <a:pPr marL="0" indent="0">
              <a:buNone/>
            </a:pPr>
            <a:r>
              <a:rPr lang="zh-CN" altLang="en-US" sz="2800" dirty="0"/>
              <a:t>集成一体化信息系统即指管理、控制、设计 、生产控制、销售等功能结合为一体而构建出一种多功能系统 。像物料需求计划系统</a:t>
            </a:r>
            <a:r>
              <a:rPr lang="en-US" altLang="zh-CN" sz="2800" dirty="0"/>
              <a:t>(material requirement planning, MRP)</a:t>
            </a:r>
            <a:r>
              <a:rPr lang="zh-CN" altLang="en-US" sz="2800" dirty="0"/>
              <a:t>、制造资源计划系统</a:t>
            </a:r>
            <a:r>
              <a:rPr lang="en-US" altLang="zh-CN" sz="2800" dirty="0"/>
              <a:t>(manufacturing resources planning ,</a:t>
            </a:r>
            <a:r>
              <a:rPr lang="en-US" altLang="zh-CN" sz="2800" dirty="0" err="1"/>
              <a:t>MRPⅡ</a:t>
            </a:r>
            <a:r>
              <a:rPr lang="en-US" altLang="zh-CN" sz="2800" dirty="0"/>
              <a:t>)</a:t>
            </a:r>
            <a:r>
              <a:rPr lang="zh-CN" altLang="en-US" sz="2800" dirty="0"/>
              <a:t>、企业资源规划系统</a:t>
            </a:r>
            <a:r>
              <a:rPr lang="en-US" altLang="zh-CN" sz="2800" dirty="0"/>
              <a:t>(enterprise resources planning , ERP)</a:t>
            </a:r>
            <a:r>
              <a:rPr lang="zh-CN" altLang="en-US" sz="2800" dirty="0"/>
              <a:t>、计算机集成制造系统</a:t>
            </a:r>
            <a:r>
              <a:rPr lang="en-US" altLang="zh-CN" sz="2800" dirty="0"/>
              <a:t>(computer integrated system , CIMS)</a:t>
            </a:r>
            <a:r>
              <a:rPr lang="zh-CN" altLang="en-US" sz="2800" dirty="0"/>
              <a:t>都是这种典型的系统。</a:t>
            </a:r>
          </a:p>
          <a:p>
            <a:endParaRPr lang="en-US"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68</a:t>
            </a:fld>
            <a:endParaRPr lang="en-US" altLang="zh-CN"/>
          </a:p>
        </p:txBody>
      </p:sp>
      <p:sp>
        <p:nvSpPr>
          <p:cNvPr id="8" name="文本框 7"/>
          <p:cNvSpPr txBox="1"/>
          <p:nvPr/>
        </p:nvSpPr>
        <p:spPr>
          <a:xfrm>
            <a:off x="437320" y="1052736"/>
            <a:ext cx="4854759" cy="861774"/>
          </a:xfrm>
          <a:prstGeom prst="rect">
            <a:avLst/>
          </a:prstGeom>
          <a:noFill/>
        </p:spPr>
        <p:txBody>
          <a:bodyPr wrap="square" rtlCol="0">
            <a:spAutoFit/>
          </a:bodyPr>
          <a:lstStyle/>
          <a:p>
            <a:pPr marL="342900" lvl="0" indent="-342900">
              <a:spcBef>
                <a:spcPct val="50000"/>
              </a:spcBef>
              <a:buClr>
                <a:srgbClr val="6699FF"/>
              </a:buClr>
              <a:buFont typeface="Wingdings" pitchFamily="2" charset="2"/>
              <a:buChar char="v"/>
            </a:pPr>
            <a:r>
              <a:rPr lang="zh-CN" altLang="en-US" sz="3200" b="1" kern="0" dirty="0" smtClean="0">
                <a:solidFill>
                  <a:srgbClr val="163794"/>
                </a:solidFill>
                <a:latin typeface="宋体" panose="02010600030101010101" pitchFamily="2" charset="-122"/>
              </a:rPr>
              <a:t>集成一体化信息系统</a:t>
            </a:r>
            <a:endParaRPr lang="en-US" sz="3200" b="1" kern="0" dirty="0">
              <a:solidFill>
                <a:srgbClr val="163794"/>
              </a:solidFill>
              <a:latin typeface="宋体" panose="02010600030101010101" pitchFamily="2" charset="-122"/>
            </a:endParaRPr>
          </a:p>
          <a:p>
            <a:endParaRPr lang="en-US" dirty="0"/>
          </a:p>
        </p:txBody>
      </p:sp>
    </p:spTree>
    <p:extLst>
      <p:ext uri="{BB962C8B-B14F-4D97-AF65-F5344CB8AC3E}">
        <p14:creationId xmlns="" xmlns:p14="http://schemas.microsoft.com/office/powerpoint/2010/main" val="123506623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228600" y="1481138"/>
            <a:ext cx="8458200" cy="4525962"/>
          </a:xfrm>
        </p:spPr>
        <p:txBody>
          <a:bodyPr/>
          <a:lstStyle/>
          <a:p>
            <a:pPr marL="342900" lvl="1" indent="-342900">
              <a:lnSpc>
                <a:spcPct val="90000"/>
              </a:lnSpc>
              <a:buClr>
                <a:schemeClr val="hlink"/>
              </a:buClr>
              <a:buFont typeface="Wingdings" pitchFamily="2" charset="2"/>
              <a:buChar char="v"/>
            </a:pPr>
            <a:r>
              <a:rPr lang="en-US" altLang="zh-CN" sz="3200" dirty="0">
                <a:ea typeface="+mn-ea"/>
                <a:cs typeface="+mn-cs"/>
              </a:rPr>
              <a:t>1.</a:t>
            </a:r>
            <a:r>
              <a:rPr lang="zh-CN" altLang="en-US" sz="3200" dirty="0">
                <a:ea typeface="+mn-ea"/>
                <a:cs typeface="+mn-cs"/>
              </a:rPr>
              <a:t>信息系统跨越组织与地域</a:t>
            </a:r>
          </a:p>
          <a:p>
            <a:pPr marL="342900" lvl="1" indent="-342900">
              <a:lnSpc>
                <a:spcPct val="130000"/>
              </a:lnSpc>
              <a:spcBef>
                <a:spcPct val="50000"/>
              </a:spcBef>
              <a:buClr>
                <a:schemeClr val="hlink"/>
              </a:buClr>
              <a:buFont typeface="Wingdings" pitchFamily="2" charset="2"/>
              <a:buChar char="v"/>
            </a:pPr>
            <a:r>
              <a:rPr lang="zh-CN" altLang="en-US" sz="2000" dirty="0">
                <a:ea typeface="+mn-ea"/>
                <a:cs typeface="+mn-cs"/>
              </a:rPr>
              <a:t>竞争越是激烈，企业之间的合作越来越重要，市场竞争最终体现在供应链、价值链之间的竞争。多个企业根据新的市场机会建立</a:t>
            </a:r>
            <a:r>
              <a:rPr lang="zh-CN" altLang="en-US" sz="2000" dirty="0">
                <a:solidFill>
                  <a:srgbClr val="FF0000"/>
                </a:solidFill>
                <a:ea typeface="+mn-ea"/>
                <a:cs typeface="+mn-cs"/>
              </a:rPr>
              <a:t>动态联盟（虚拟企业）</a:t>
            </a:r>
            <a:r>
              <a:rPr lang="zh-CN" altLang="en-US" sz="2000" dirty="0">
                <a:ea typeface="+mn-ea"/>
                <a:cs typeface="+mn-cs"/>
              </a:rPr>
              <a:t>以取得竞争优势。信息系统已经跨越企业的边界，</a:t>
            </a:r>
            <a:r>
              <a:rPr lang="zh-CN" altLang="en-US" sz="2000" dirty="0">
                <a:solidFill>
                  <a:srgbClr val="FF0000"/>
                </a:solidFill>
                <a:ea typeface="+mn-ea"/>
                <a:cs typeface="+mn-cs"/>
              </a:rPr>
              <a:t>虚拟企业管理、供应链管理（</a:t>
            </a:r>
            <a:r>
              <a:rPr lang="en-US" altLang="en-US" sz="2000" dirty="0">
                <a:solidFill>
                  <a:srgbClr val="FF0000"/>
                </a:solidFill>
                <a:ea typeface="+mn-ea"/>
                <a:cs typeface="+mn-cs"/>
              </a:rPr>
              <a:t>SCM</a:t>
            </a:r>
            <a:r>
              <a:rPr lang="zh-CN" altLang="en-US" sz="2000" dirty="0">
                <a:solidFill>
                  <a:srgbClr val="FF0000"/>
                </a:solidFill>
                <a:ea typeface="+mn-ea"/>
                <a:cs typeface="+mn-cs"/>
              </a:rPr>
              <a:t>）</a:t>
            </a:r>
            <a:r>
              <a:rPr lang="zh-CN" altLang="en-US" sz="2000" dirty="0">
                <a:ea typeface="+mn-ea"/>
                <a:cs typeface="+mn-cs"/>
              </a:rPr>
              <a:t>和</a:t>
            </a:r>
            <a:r>
              <a:rPr lang="zh-CN" altLang="en-US" sz="2000" dirty="0">
                <a:solidFill>
                  <a:srgbClr val="FF0000"/>
                </a:solidFill>
                <a:ea typeface="+mn-ea"/>
                <a:cs typeface="+mn-cs"/>
              </a:rPr>
              <a:t>合作商务（</a:t>
            </a:r>
            <a:r>
              <a:rPr lang="en-US" altLang="en-US" sz="2000" dirty="0">
                <a:solidFill>
                  <a:srgbClr val="FF0000"/>
                </a:solidFill>
                <a:ea typeface="+mn-ea"/>
                <a:cs typeface="+mn-cs"/>
              </a:rPr>
              <a:t>Cooperative Commerce</a:t>
            </a:r>
            <a:r>
              <a:rPr lang="zh-CN" altLang="en-US" sz="2000" dirty="0">
                <a:solidFill>
                  <a:srgbClr val="FF0000"/>
                </a:solidFill>
                <a:ea typeface="+mn-ea"/>
                <a:cs typeface="+mn-cs"/>
              </a:rPr>
              <a:t>）</a:t>
            </a:r>
            <a:r>
              <a:rPr lang="zh-CN" altLang="en-US" sz="2000" dirty="0">
                <a:ea typeface="+mn-ea"/>
                <a:cs typeface="+mn-cs"/>
              </a:rPr>
              <a:t>中的信息管理是当前信息系统建设中的新课题。</a:t>
            </a:r>
          </a:p>
          <a:p>
            <a:pPr marL="342900" lvl="1" indent="-342900">
              <a:lnSpc>
                <a:spcPct val="130000"/>
              </a:lnSpc>
              <a:spcBef>
                <a:spcPct val="50000"/>
              </a:spcBef>
              <a:buClr>
                <a:schemeClr val="hlink"/>
              </a:buClr>
              <a:buFont typeface="Wingdings" pitchFamily="2" charset="2"/>
              <a:buChar char="v"/>
            </a:pPr>
            <a:r>
              <a:rPr lang="zh-CN" altLang="en-US" sz="2000" dirty="0">
                <a:ea typeface="+mn-ea"/>
                <a:cs typeface="+mn-cs"/>
              </a:rPr>
              <a:t>信息网络技术特别是互联网的发展与广泛应用使得地域、距离以至国界已经不成为构建信息系统的障碍。 </a:t>
            </a:r>
            <a:endParaRPr lang="en-US" altLang="zh-CN" sz="2000" dirty="0" smtClean="0">
              <a:ea typeface="+mn-ea"/>
              <a:cs typeface="+mn-cs"/>
            </a:endParaRPr>
          </a:p>
        </p:txBody>
      </p:sp>
      <p:sp>
        <p:nvSpPr>
          <p:cNvPr id="2" name="标题 1"/>
          <p:cNvSpPr>
            <a:spLocks noGrp="1"/>
          </p:cNvSpPr>
          <p:nvPr>
            <p:ph type="title"/>
          </p:nvPr>
        </p:nvSpPr>
        <p:spPr/>
        <p:txBody>
          <a:bodyPr/>
          <a:lstStyle/>
          <a:p>
            <a:r>
              <a:rPr lang="zh-CN" altLang="en-US" dirty="0" smtClean="0"/>
              <a:t>信息系统的发展趋势</a:t>
            </a:r>
            <a:endParaRPr lang="en-US" dirty="0"/>
          </a:p>
        </p:txBody>
      </p:sp>
    </p:spTree>
    <p:extLst>
      <p:ext uri="{BB962C8B-B14F-4D97-AF65-F5344CB8AC3E}">
        <p14:creationId xmlns="" xmlns:p14="http://schemas.microsoft.com/office/powerpoint/2010/main" val="201367830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pPr marL="0" lvl="1">
              <a:lnSpc>
                <a:spcPct val="113000"/>
              </a:lnSpc>
              <a:defRPr/>
            </a:pPr>
            <a:r>
              <a:rPr lang="zh-CN" altLang="en-US" sz="2400" dirty="0"/>
              <a:t>数据的形式本身并不能完全表达其内容，需要经过语义解释。数据与其语义是不可分的。</a:t>
            </a:r>
          </a:p>
          <a:p>
            <a:pPr>
              <a:lnSpc>
                <a:spcPct val="113000"/>
              </a:lnSpc>
              <a:defRPr/>
            </a:pPr>
            <a:endParaRPr lang="en-US" altLang="zh-CN" sz="2400" b="1" dirty="0"/>
          </a:p>
          <a:p>
            <a:pPr>
              <a:lnSpc>
                <a:spcPct val="113000"/>
              </a:lnSpc>
              <a:defRPr/>
            </a:pPr>
            <a:r>
              <a:rPr lang="zh-CN" altLang="en-US" sz="2400" dirty="0"/>
              <a:t>数据：</a:t>
            </a:r>
            <a:endParaRPr lang="en-US" altLang="zh-CN" sz="2400" dirty="0"/>
          </a:p>
          <a:p>
            <a:pPr>
              <a:lnSpc>
                <a:spcPct val="113000"/>
              </a:lnSpc>
              <a:defRPr/>
            </a:pPr>
            <a:r>
              <a:rPr lang="zh-CN" altLang="en-US" sz="2400" dirty="0"/>
              <a:t>（李明、男、</a:t>
            </a:r>
            <a:r>
              <a:rPr lang="en-US" sz="2400" dirty="0"/>
              <a:t>21</a:t>
            </a:r>
            <a:r>
              <a:rPr lang="zh-CN" altLang="en-US" sz="2400" dirty="0" smtClean="0"/>
              <a:t>、</a:t>
            </a:r>
            <a:r>
              <a:rPr lang="en-US" altLang="zh-CN" sz="2400" dirty="0" smtClean="0"/>
              <a:t>1996</a:t>
            </a:r>
            <a:r>
              <a:rPr lang="zh-CN" altLang="en-US" sz="2400" dirty="0" smtClean="0"/>
              <a:t>、</a:t>
            </a:r>
            <a:r>
              <a:rPr lang="zh-CN" altLang="en-US" sz="2400" dirty="0"/>
              <a:t>江苏、计算机系</a:t>
            </a:r>
            <a:r>
              <a:rPr lang="zh-CN" altLang="en-US" sz="2400" dirty="0" smtClean="0"/>
              <a:t>、</a:t>
            </a:r>
            <a:r>
              <a:rPr lang="en-US" altLang="zh-CN" sz="2400" dirty="0" smtClean="0"/>
              <a:t>2017</a:t>
            </a:r>
            <a:r>
              <a:rPr lang="zh-CN" altLang="en-US" sz="2400" dirty="0" smtClean="0"/>
              <a:t>）</a:t>
            </a:r>
            <a:endParaRPr lang="en-US" altLang="zh-CN" sz="2400" dirty="0"/>
          </a:p>
          <a:p>
            <a:pPr>
              <a:lnSpc>
                <a:spcPct val="113000"/>
              </a:lnSpc>
              <a:defRPr/>
            </a:pPr>
            <a:r>
              <a:rPr lang="zh-CN" altLang="en-US" sz="2400" dirty="0"/>
              <a:t>语义：</a:t>
            </a:r>
            <a:endParaRPr lang="en-US" altLang="zh-CN" sz="2400" dirty="0"/>
          </a:p>
          <a:p>
            <a:pPr>
              <a:lnSpc>
                <a:spcPct val="113000"/>
              </a:lnSpc>
              <a:defRPr/>
            </a:pPr>
            <a:r>
              <a:rPr lang="zh-CN" altLang="en-US" sz="2400" dirty="0"/>
              <a:t>（姓名、性别、年龄、出生年月、籍贯、所在系别、入学时间）</a:t>
            </a:r>
          </a:p>
          <a:p>
            <a:pPr>
              <a:lnSpc>
                <a:spcPct val="113000"/>
              </a:lnSpc>
              <a:defRPr/>
            </a:pPr>
            <a:r>
              <a:rPr lang="zh-CN" altLang="en-US" sz="2400" dirty="0" smtClean="0"/>
              <a:t>信息</a:t>
            </a:r>
            <a:r>
              <a:rPr lang="zh-CN" altLang="en-US" sz="2400" dirty="0"/>
              <a:t>：</a:t>
            </a:r>
          </a:p>
          <a:p>
            <a:pPr>
              <a:lnSpc>
                <a:spcPct val="113000"/>
              </a:lnSpc>
              <a:defRPr/>
            </a:pPr>
            <a:r>
              <a:rPr lang="zh-CN" altLang="en-US" sz="2400" dirty="0"/>
              <a:t>李明是</a:t>
            </a:r>
            <a:r>
              <a:rPr lang="zh-CN" altLang="en-US" sz="2400" dirty="0" smtClean="0"/>
              <a:t>个大学生，</a:t>
            </a:r>
            <a:r>
              <a:rPr lang="en-US" altLang="zh-CN" sz="2400" dirty="0"/>
              <a:t> 1996</a:t>
            </a:r>
            <a:r>
              <a:rPr lang="zh-CN" altLang="en-US" sz="2400" dirty="0" smtClean="0"/>
              <a:t>年</a:t>
            </a:r>
            <a:r>
              <a:rPr lang="zh-CN" altLang="en-US" sz="2400" dirty="0"/>
              <a:t>出生，男</a:t>
            </a:r>
            <a:r>
              <a:rPr lang="zh-CN" altLang="en-US" sz="2400" dirty="0" smtClean="0"/>
              <a:t>，</a:t>
            </a:r>
            <a:r>
              <a:rPr lang="en-US" altLang="zh-CN" sz="2400" dirty="0" smtClean="0"/>
              <a:t>21</a:t>
            </a:r>
            <a:r>
              <a:rPr lang="zh-CN" altLang="en-US" sz="2400" dirty="0" smtClean="0"/>
              <a:t>岁，江苏</a:t>
            </a:r>
            <a:r>
              <a:rPr lang="zh-CN" altLang="en-US" sz="2400" dirty="0"/>
              <a:t>人</a:t>
            </a:r>
            <a:r>
              <a:rPr lang="zh-CN" altLang="en-US" sz="2400" dirty="0" smtClean="0"/>
              <a:t>，</a:t>
            </a:r>
            <a:r>
              <a:rPr lang="en-US" altLang="zh-CN" sz="2400" dirty="0" smtClean="0"/>
              <a:t>2017</a:t>
            </a:r>
            <a:r>
              <a:rPr lang="zh-CN" altLang="en-US" sz="2400" dirty="0" smtClean="0"/>
              <a:t>年</a:t>
            </a:r>
            <a:r>
              <a:rPr lang="zh-CN" altLang="en-US" sz="2400" dirty="0"/>
              <a:t>考入计算机</a:t>
            </a:r>
            <a:r>
              <a:rPr lang="zh-CN" altLang="en-US" sz="2400" dirty="0" smtClean="0"/>
              <a:t>系。</a:t>
            </a:r>
            <a:endParaRPr lang="en-US" altLang="zh-CN" sz="2400" dirty="0"/>
          </a:p>
          <a:p>
            <a:endParaRPr lang="en-US"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7</a:t>
            </a:fld>
            <a:endParaRPr lang="en-US" altLang="zh-CN"/>
          </a:p>
        </p:txBody>
      </p:sp>
    </p:spTree>
    <p:extLst>
      <p:ext uri="{BB962C8B-B14F-4D97-AF65-F5344CB8AC3E}">
        <p14:creationId xmlns="" xmlns:p14="http://schemas.microsoft.com/office/powerpoint/2010/main" val="382957739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a:xfrm>
            <a:off x="533400" y="1341438"/>
            <a:ext cx="8191500" cy="5059362"/>
          </a:xfrm>
        </p:spPr>
        <p:txBody>
          <a:bodyPr/>
          <a:lstStyle/>
          <a:p>
            <a:pPr marL="342900" lvl="1" indent="-342900">
              <a:lnSpc>
                <a:spcPct val="90000"/>
              </a:lnSpc>
              <a:buClr>
                <a:schemeClr val="hlink"/>
              </a:buClr>
              <a:buFont typeface="Wingdings" pitchFamily="2" charset="2"/>
              <a:buChar char="v"/>
            </a:pPr>
            <a:r>
              <a:rPr lang="en-US" altLang="zh-CN" sz="3200" dirty="0">
                <a:ea typeface="+mn-ea"/>
                <a:cs typeface="+mn-cs"/>
              </a:rPr>
              <a:t>2.</a:t>
            </a:r>
            <a:r>
              <a:rPr lang="zh-CN" altLang="en-US" sz="3200" dirty="0">
                <a:ea typeface="+mn-ea"/>
                <a:cs typeface="+mn-cs"/>
              </a:rPr>
              <a:t>基于</a:t>
            </a:r>
            <a:r>
              <a:rPr lang="en-US" altLang="zh-CN" sz="3200" dirty="0">
                <a:ea typeface="+mn-ea"/>
                <a:cs typeface="+mn-cs"/>
              </a:rPr>
              <a:t>WEB</a:t>
            </a:r>
            <a:r>
              <a:rPr lang="zh-CN" altLang="en-US" sz="3200" dirty="0">
                <a:ea typeface="+mn-ea"/>
                <a:cs typeface="+mn-cs"/>
              </a:rPr>
              <a:t>的系统成为信息系统的主流</a:t>
            </a:r>
          </a:p>
          <a:p>
            <a:pPr marL="342900" lvl="1" indent="-342900">
              <a:lnSpc>
                <a:spcPct val="130000"/>
              </a:lnSpc>
              <a:spcBef>
                <a:spcPct val="50000"/>
              </a:spcBef>
              <a:buClr>
                <a:schemeClr val="hlink"/>
              </a:buClr>
              <a:buFont typeface="Wingdings" pitchFamily="2" charset="2"/>
              <a:buChar char="v"/>
            </a:pPr>
            <a:r>
              <a:rPr lang="zh-CN" altLang="en-US" sz="2000" dirty="0">
                <a:ea typeface="+mn-ea"/>
                <a:cs typeface="+mn-cs"/>
              </a:rPr>
              <a:t>互联网技术，特别是</a:t>
            </a:r>
            <a:r>
              <a:rPr lang="en-US" altLang="en-US" sz="2000" dirty="0">
                <a:ea typeface="+mn-ea"/>
                <a:cs typeface="+mn-cs"/>
              </a:rPr>
              <a:t>WEB</a:t>
            </a:r>
            <a:r>
              <a:rPr lang="zh-CN" altLang="en-US" sz="2000" dirty="0">
                <a:ea typeface="+mn-ea"/>
                <a:cs typeface="+mn-cs"/>
              </a:rPr>
              <a:t>服务器（即</a:t>
            </a:r>
            <a:r>
              <a:rPr lang="en-US" altLang="en-US" sz="2000" dirty="0">
                <a:ea typeface="+mn-ea"/>
                <a:cs typeface="+mn-cs"/>
              </a:rPr>
              <a:t>World Wide Web </a:t>
            </a:r>
            <a:r>
              <a:rPr lang="zh-CN" altLang="en-US" sz="2000" dirty="0">
                <a:ea typeface="+mn-ea"/>
                <a:cs typeface="+mn-cs"/>
              </a:rPr>
              <a:t>服务器， 又称</a:t>
            </a:r>
            <a:r>
              <a:rPr lang="en-US" altLang="en-US" sz="2000" dirty="0">
                <a:ea typeface="+mn-ea"/>
                <a:cs typeface="+mn-cs"/>
              </a:rPr>
              <a:t>WWW</a:t>
            </a:r>
            <a:r>
              <a:rPr lang="zh-CN" altLang="en-US" sz="2000" dirty="0">
                <a:ea typeface="+mn-ea"/>
                <a:cs typeface="+mn-cs"/>
              </a:rPr>
              <a:t>服务器）的广泛应用，导致信息系统体系结构的重大变革，实现了多媒体信息的统一管理、跨平台操作和客户端的标准化（不需维护）。</a:t>
            </a:r>
          </a:p>
          <a:p>
            <a:pPr marL="342900" lvl="1" indent="-342900">
              <a:lnSpc>
                <a:spcPct val="130000"/>
              </a:lnSpc>
              <a:spcBef>
                <a:spcPct val="50000"/>
              </a:spcBef>
              <a:buClr>
                <a:schemeClr val="hlink"/>
              </a:buClr>
              <a:buFont typeface="Wingdings" pitchFamily="2" charset="2"/>
              <a:buChar char="v"/>
            </a:pPr>
            <a:endParaRPr lang="zh-CN" altLang="en-US" sz="2000" dirty="0">
              <a:ea typeface="+mn-ea"/>
              <a:cs typeface="+mn-cs"/>
            </a:endParaRPr>
          </a:p>
          <a:p>
            <a:pPr marL="342900" lvl="1" indent="-342900">
              <a:lnSpc>
                <a:spcPct val="130000"/>
              </a:lnSpc>
              <a:spcBef>
                <a:spcPct val="50000"/>
              </a:spcBef>
              <a:buClr>
                <a:schemeClr val="hlink"/>
              </a:buClr>
              <a:buFont typeface="Wingdings" pitchFamily="2" charset="2"/>
              <a:buChar char="v"/>
            </a:pPr>
            <a:r>
              <a:rPr lang="zh-CN" altLang="en-US" sz="2000" dirty="0">
                <a:ea typeface="+mn-ea"/>
                <a:cs typeface="+mn-cs"/>
              </a:rPr>
              <a:t>尽管传统的客户机</a:t>
            </a:r>
            <a:r>
              <a:rPr lang="en-US" altLang="en-US" sz="2000" dirty="0">
                <a:ea typeface="+mn-ea"/>
                <a:cs typeface="+mn-cs"/>
              </a:rPr>
              <a:t>/</a:t>
            </a:r>
            <a:r>
              <a:rPr lang="zh-CN" altLang="en-US" sz="2000" dirty="0">
                <a:ea typeface="+mn-ea"/>
                <a:cs typeface="+mn-cs"/>
              </a:rPr>
              <a:t>服务器（</a:t>
            </a:r>
            <a:r>
              <a:rPr lang="en-US" altLang="en-US" sz="2000" dirty="0">
                <a:ea typeface="+mn-ea"/>
                <a:cs typeface="+mn-cs"/>
              </a:rPr>
              <a:t>C/S</a:t>
            </a:r>
            <a:r>
              <a:rPr lang="zh-CN" altLang="en-US" sz="2000" dirty="0">
                <a:ea typeface="+mn-ea"/>
                <a:cs typeface="+mn-cs"/>
              </a:rPr>
              <a:t>）结构的系统仍然具有生命力，基于</a:t>
            </a:r>
            <a:r>
              <a:rPr lang="en-US" altLang="en-US" sz="2000" dirty="0">
                <a:ea typeface="+mn-ea"/>
                <a:cs typeface="+mn-cs"/>
              </a:rPr>
              <a:t>WEB</a:t>
            </a:r>
            <a:r>
              <a:rPr lang="zh-CN" altLang="en-US" sz="2000" dirty="0">
                <a:ea typeface="+mn-ea"/>
                <a:cs typeface="+mn-cs"/>
              </a:rPr>
              <a:t>的系统、即具有浏览器</a:t>
            </a:r>
            <a:r>
              <a:rPr lang="en-US" altLang="en-US" sz="2000" dirty="0">
                <a:ea typeface="+mn-ea"/>
                <a:cs typeface="+mn-cs"/>
              </a:rPr>
              <a:t>/WEB</a:t>
            </a:r>
            <a:r>
              <a:rPr lang="zh-CN" altLang="en-US" sz="2000" dirty="0">
                <a:ea typeface="+mn-ea"/>
                <a:cs typeface="+mn-cs"/>
              </a:rPr>
              <a:t>服务器</a:t>
            </a:r>
            <a:r>
              <a:rPr lang="en-US" altLang="en-US" sz="2000" dirty="0">
                <a:ea typeface="+mn-ea"/>
                <a:cs typeface="+mn-cs"/>
              </a:rPr>
              <a:t>(B/S)</a:t>
            </a:r>
            <a:r>
              <a:rPr lang="zh-CN" altLang="en-US" sz="2000" dirty="0">
                <a:ea typeface="+mn-ea"/>
                <a:cs typeface="+mn-cs"/>
              </a:rPr>
              <a:t>模式已逐步成为信息系统的主流结构。 </a:t>
            </a:r>
          </a:p>
        </p:txBody>
      </p:sp>
      <p:sp>
        <p:nvSpPr>
          <p:cNvPr id="2" name="标题 1"/>
          <p:cNvSpPr>
            <a:spLocks noGrp="1"/>
          </p:cNvSpPr>
          <p:nvPr>
            <p:ph type="title"/>
          </p:nvPr>
        </p:nvSpPr>
        <p:spPr/>
        <p:txBody>
          <a:bodyPr/>
          <a:lstStyle/>
          <a:p>
            <a:r>
              <a:rPr lang="zh-CN" altLang="en-US" dirty="0"/>
              <a:t>信息系统的发展趋势</a:t>
            </a:r>
            <a:endParaRPr lang="en-US" dirty="0"/>
          </a:p>
        </p:txBody>
      </p:sp>
    </p:spTree>
    <p:extLst>
      <p:ext uri="{BB962C8B-B14F-4D97-AF65-F5344CB8AC3E}">
        <p14:creationId xmlns="" xmlns:p14="http://schemas.microsoft.com/office/powerpoint/2010/main" val="3613239441"/>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type="body" idx="1"/>
          </p:nvPr>
        </p:nvSpPr>
        <p:spPr>
          <a:xfrm>
            <a:off x="539552" y="1628800"/>
            <a:ext cx="8191500" cy="4751387"/>
          </a:xfrm>
        </p:spPr>
        <p:txBody>
          <a:bodyPr/>
          <a:lstStyle/>
          <a:p>
            <a:pPr marL="342900" lvl="1" indent="-342900">
              <a:lnSpc>
                <a:spcPct val="90000"/>
              </a:lnSpc>
              <a:buClr>
                <a:schemeClr val="hlink"/>
              </a:buClr>
              <a:buFont typeface="Wingdings" pitchFamily="2" charset="2"/>
              <a:buChar char="v"/>
            </a:pPr>
            <a:r>
              <a:rPr lang="en-US" altLang="zh-CN" sz="3200" dirty="0">
                <a:ea typeface="+mn-ea"/>
                <a:cs typeface="+mn-cs"/>
              </a:rPr>
              <a:t>3.</a:t>
            </a:r>
            <a:r>
              <a:rPr lang="zh-CN" altLang="en-US" sz="3200" dirty="0">
                <a:ea typeface="+mn-ea"/>
                <a:cs typeface="+mn-cs"/>
              </a:rPr>
              <a:t>信息系统智能化</a:t>
            </a:r>
          </a:p>
          <a:p>
            <a:pPr marL="342900" lvl="1" indent="-342900">
              <a:lnSpc>
                <a:spcPct val="130000"/>
              </a:lnSpc>
              <a:spcBef>
                <a:spcPct val="50000"/>
              </a:spcBef>
              <a:buClr>
                <a:schemeClr val="hlink"/>
              </a:buClr>
              <a:buFont typeface="Wingdings" pitchFamily="2" charset="2"/>
              <a:buChar char="v"/>
            </a:pPr>
            <a:r>
              <a:rPr lang="zh-CN" altLang="en-US" sz="2000" dirty="0">
                <a:ea typeface="+mn-ea"/>
                <a:cs typeface="+mn-cs"/>
              </a:rPr>
              <a:t>由于人工智能技术，特别是数据挖掘、数据仓库以及多智能主体系统（</a:t>
            </a:r>
            <a:r>
              <a:rPr lang="en-US" altLang="en-US" sz="2000" dirty="0">
                <a:ea typeface="+mn-ea"/>
                <a:cs typeface="+mn-cs"/>
              </a:rPr>
              <a:t>Multiple Agent System</a:t>
            </a:r>
            <a:r>
              <a:rPr lang="zh-CN" altLang="en-US" sz="2000" dirty="0">
                <a:ea typeface="+mn-ea"/>
                <a:cs typeface="+mn-cs"/>
              </a:rPr>
              <a:t>，</a:t>
            </a:r>
            <a:r>
              <a:rPr lang="en-US" altLang="en-US" sz="2000" dirty="0">
                <a:ea typeface="+mn-ea"/>
                <a:cs typeface="+mn-cs"/>
              </a:rPr>
              <a:t>MAS</a:t>
            </a:r>
            <a:r>
              <a:rPr lang="zh-CN" altLang="en-US" sz="2000" dirty="0">
                <a:ea typeface="+mn-ea"/>
                <a:cs typeface="+mn-cs"/>
              </a:rPr>
              <a:t>）的发展与应用，使得信息系统的智能化和主动性不断提高。</a:t>
            </a:r>
          </a:p>
          <a:p>
            <a:pPr marL="342900" lvl="1" indent="-342900">
              <a:lnSpc>
                <a:spcPct val="130000"/>
              </a:lnSpc>
              <a:spcBef>
                <a:spcPct val="50000"/>
              </a:spcBef>
              <a:buClr>
                <a:schemeClr val="hlink"/>
              </a:buClr>
              <a:buFont typeface="Wingdings" pitchFamily="2" charset="2"/>
              <a:buChar char="v"/>
            </a:pPr>
            <a:r>
              <a:rPr lang="zh-CN" altLang="en-US" sz="2000" dirty="0">
                <a:ea typeface="+mn-ea"/>
                <a:cs typeface="+mn-cs"/>
              </a:rPr>
              <a:t>由于信息系统建设的复杂性以及管理环境与技术环境的不断变化，系统的有效性、安全性与应变能力常常成为系统建设的瓶颈问题。</a:t>
            </a:r>
          </a:p>
          <a:p>
            <a:pPr marL="342900" lvl="1" indent="-342900">
              <a:lnSpc>
                <a:spcPct val="130000"/>
              </a:lnSpc>
              <a:spcBef>
                <a:spcPct val="50000"/>
              </a:spcBef>
              <a:buClr>
                <a:schemeClr val="hlink"/>
              </a:buClr>
              <a:buFont typeface="Wingdings" pitchFamily="2" charset="2"/>
              <a:buChar char="v"/>
            </a:pPr>
            <a:r>
              <a:rPr lang="zh-CN" altLang="en-US" sz="2000" dirty="0">
                <a:ea typeface="+mn-ea"/>
                <a:cs typeface="+mn-cs"/>
              </a:rPr>
              <a:t>信息系统建设的理论与方法仍然跟不上信息化实践的需要。及时总结信息系统建设的成功经验与失败教训，在建设中，根据实际情况尽可能采用已经证明的行之有效的方法与技术，不断探索新的方法途径。 </a:t>
            </a:r>
          </a:p>
          <a:p>
            <a:pPr eaLnBrk="1" hangingPunct="1"/>
            <a:endParaRPr lang="zh-CN" altLang="en-US" sz="2000" dirty="0" smtClean="0">
              <a:ea typeface="宋体" panose="02010600030101010101" pitchFamily="2" charset="-122"/>
            </a:endParaRPr>
          </a:p>
        </p:txBody>
      </p:sp>
      <p:sp>
        <p:nvSpPr>
          <p:cNvPr id="2" name="标题 1"/>
          <p:cNvSpPr>
            <a:spLocks noGrp="1"/>
          </p:cNvSpPr>
          <p:nvPr>
            <p:ph type="title"/>
          </p:nvPr>
        </p:nvSpPr>
        <p:spPr/>
        <p:txBody>
          <a:bodyPr/>
          <a:lstStyle/>
          <a:p>
            <a:r>
              <a:rPr lang="zh-CN" altLang="en-US" dirty="0"/>
              <a:t>信息系统的发展趋势</a:t>
            </a:r>
            <a:endParaRPr lang="en-US" dirty="0"/>
          </a:p>
        </p:txBody>
      </p:sp>
    </p:spTree>
    <p:extLst>
      <p:ext uri="{BB962C8B-B14F-4D97-AF65-F5344CB8AC3E}">
        <p14:creationId xmlns="" xmlns:p14="http://schemas.microsoft.com/office/powerpoint/2010/main" val="3317722468"/>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179512" y="1052736"/>
            <a:ext cx="8229600" cy="5248275"/>
          </a:xfrm>
        </p:spPr>
        <p:txBody>
          <a:bodyPr/>
          <a:lstStyle/>
          <a:p>
            <a:pPr eaLnBrk="1" hangingPunct="1"/>
            <a:r>
              <a:rPr lang="zh-CN" altLang="en-US" dirty="0" smtClean="0"/>
              <a:t>基于爬虫的信息系统</a:t>
            </a:r>
            <a:endParaRPr lang="zh-CN" altLang="zh-CN" dirty="0" smtClean="0"/>
          </a:p>
        </p:txBody>
      </p:sp>
      <p:pic>
        <p:nvPicPr>
          <p:cNvPr id="34820" name="Picture 4" descr="_8A]%S1Z~2HN]A{}08WA%YD"/>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1635125"/>
            <a:ext cx="9001125" cy="5222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170635972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body" idx="1"/>
          </p:nvPr>
        </p:nvSpPr>
        <p:spPr>
          <a:xfrm>
            <a:off x="250825" y="1341438"/>
            <a:ext cx="8709025" cy="4608512"/>
          </a:xfrm>
        </p:spPr>
        <p:txBody>
          <a:bodyPr/>
          <a:lstStyle/>
          <a:p>
            <a:pPr marL="342900" lvl="1" indent="-342900">
              <a:lnSpc>
                <a:spcPct val="90000"/>
              </a:lnSpc>
              <a:buClr>
                <a:schemeClr val="hlink"/>
              </a:buClr>
              <a:buFont typeface="Wingdings" pitchFamily="2" charset="2"/>
              <a:buChar char="v"/>
            </a:pPr>
            <a:r>
              <a:rPr lang="en-US" altLang="zh-CN" sz="3200" dirty="0">
                <a:ea typeface="+mn-ea"/>
                <a:cs typeface="+mn-cs"/>
              </a:rPr>
              <a:t>4.</a:t>
            </a:r>
            <a:r>
              <a:rPr lang="zh-CN" altLang="en-US" sz="3200" dirty="0">
                <a:ea typeface="+mn-ea"/>
                <a:cs typeface="+mn-cs"/>
              </a:rPr>
              <a:t>信息系统集成化</a:t>
            </a:r>
          </a:p>
          <a:p>
            <a:pPr marL="342900" lvl="1" indent="-342900">
              <a:lnSpc>
                <a:spcPct val="130000"/>
              </a:lnSpc>
              <a:spcBef>
                <a:spcPct val="50000"/>
              </a:spcBef>
              <a:buClr>
                <a:schemeClr val="hlink"/>
              </a:buClr>
              <a:buFont typeface="Wingdings" pitchFamily="2" charset="2"/>
              <a:buChar char="v"/>
            </a:pPr>
            <a:r>
              <a:rPr lang="zh-CN" altLang="en-US" sz="2000" dirty="0">
                <a:ea typeface="+mn-ea"/>
                <a:cs typeface="+mn-cs"/>
              </a:rPr>
              <a:t>为了应对复杂多变的环境，企业组织向扁平化、分散化、网络化方向发展以发挥基层经营单位的积极性与主动性。</a:t>
            </a:r>
          </a:p>
          <a:p>
            <a:pPr marL="342900" lvl="1" indent="-342900">
              <a:lnSpc>
                <a:spcPct val="130000"/>
              </a:lnSpc>
              <a:spcBef>
                <a:spcPct val="50000"/>
              </a:spcBef>
              <a:buClr>
                <a:schemeClr val="hlink"/>
              </a:buClr>
              <a:buFont typeface="Wingdings" pitchFamily="2" charset="2"/>
              <a:buChar char="v"/>
            </a:pPr>
            <a:r>
              <a:rPr lang="zh-CN" altLang="en-US" sz="2000" dirty="0">
                <a:ea typeface="+mn-ea"/>
                <a:cs typeface="+mn-cs"/>
              </a:rPr>
              <a:t>为了形成竞争优势，又需要整个企业的统一意志、统一行动，因而“组织活动分散，信息管理集中”成为企业信息战略的组成部分，实现一个组织的信息的集中、统一管理是企业竞争力的一个重要方面。</a:t>
            </a:r>
          </a:p>
          <a:p>
            <a:pPr marL="342900" lvl="1" indent="-342900">
              <a:lnSpc>
                <a:spcPct val="130000"/>
              </a:lnSpc>
              <a:spcBef>
                <a:spcPct val="50000"/>
              </a:spcBef>
              <a:buClr>
                <a:schemeClr val="hlink"/>
              </a:buClr>
              <a:buFont typeface="Wingdings" pitchFamily="2" charset="2"/>
              <a:buChar char="v"/>
            </a:pPr>
            <a:r>
              <a:rPr lang="zh-CN" altLang="en-US" sz="2000" dirty="0">
                <a:ea typeface="+mn-ea"/>
                <a:cs typeface="+mn-cs"/>
              </a:rPr>
              <a:t>信息网络技术的发展，把分布在广阔领域的信息按统一规范集中管理起来。</a:t>
            </a:r>
          </a:p>
        </p:txBody>
      </p:sp>
      <p:sp>
        <p:nvSpPr>
          <p:cNvPr id="2" name="标题 1"/>
          <p:cNvSpPr>
            <a:spLocks noGrp="1"/>
          </p:cNvSpPr>
          <p:nvPr>
            <p:ph type="title"/>
          </p:nvPr>
        </p:nvSpPr>
        <p:spPr/>
        <p:txBody>
          <a:bodyPr/>
          <a:lstStyle/>
          <a:p>
            <a:r>
              <a:rPr lang="zh-CN" altLang="en-US" dirty="0"/>
              <a:t>信息系统的发展趋势</a:t>
            </a:r>
            <a:endParaRPr lang="en-US" dirty="0"/>
          </a:p>
        </p:txBody>
      </p:sp>
    </p:spTree>
    <p:extLst>
      <p:ext uri="{BB962C8B-B14F-4D97-AF65-F5344CB8AC3E}">
        <p14:creationId xmlns="" xmlns:p14="http://schemas.microsoft.com/office/powerpoint/2010/main" val="3944080060"/>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dirty="0" smtClean="0">
                <a:solidFill>
                  <a:schemeClr val="accent1"/>
                </a:solidFill>
                <a:ea typeface="宋体" pitchFamily="2" charset="-122"/>
              </a:rPr>
              <a:t>目录</a:t>
            </a:r>
            <a:endParaRPr lang="en-US" altLang="zh-CN" dirty="0">
              <a:solidFill>
                <a:schemeClr val="accent1"/>
              </a:solidFill>
              <a:ea typeface="宋体" pitchFamily="2" charset="-122"/>
            </a:endParaRPr>
          </a:p>
        </p:txBody>
      </p:sp>
      <p:sp>
        <p:nvSpPr>
          <p:cNvPr id="89091" name="Text Box 3"/>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endParaRPr lang="zh-CN" altLang="zh-CN"/>
          </a:p>
        </p:txBody>
      </p:sp>
      <p:sp>
        <p:nvSpPr>
          <p:cNvPr id="89134" name="AutoShape 46"/>
          <p:cNvSpPr>
            <a:spLocks noChangeArrowheads="1"/>
          </p:cNvSpPr>
          <p:nvPr/>
        </p:nvSpPr>
        <p:spPr bwMode="ltGray">
          <a:xfrm rot="5400000">
            <a:off x="-2422526"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endParaRPr lang="zh-CN" altLang="en-US"/>
          </a:p>
        </p:txBody>
      </p:sp>
      <p:sp>
        <p:nvSpPr>
          <p:cNvPr id="89135" name="AutoShape 47"/>
          <p:cNvSpPr>
            <a:spLocks noChangeArrowheads="1"/>
          </p:cNvSpPr>
          <p:nvPr/>
        </p:nvSpPr>
        <p:spPr bwMode="ltGray">
          <a:xfrm rot="5400000" flipH="1">
            <a:off x="-2016918"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endParaRPr lang="zh-CN" altLang="en-US"/>
          </a:p>
        </p:txBody>
      </p:sp>
      <p:sp>
        <p:nvSpPr>
          <p:cNvPr id="89136" name="AutoShape 48"/>
          <p:cNvSpPr>
            <a:spLocks noChangeArrowheads="1"/>
          </p:cNvSpPr>
          <p:nvPr/>
        </p:nvSpPr>
        <p:spPr bwMode="gray">
          <a:xfrm>
            <a:off x="1822450" y="5099050"/>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五、管理信息系统的发展阶段</a:t>
            </a:r>
            <a:endParaRPr lang="en-US" altLang="zh-CN" b="1" dirty="0">
              <a:solidFill>
                <a:schemeClr val="tx2"/>
              </a:solidFill>
              <a:latin typeface="微软雅黑" pitchFamily="34" charset="-122"/>
              <a:ea typeface="微软雅黑" pitchFamily="34" charset="-122"/>
            </a:endParaRPr>
          </a:p>
        </p:txBody>
      </p:sp>
      <p:sp>
        <p:nvSpPr>
          <p:cNvPr id="89137" name="AutoShape 49"/>
          <p:cNvSpPr>
            <a:spLocks noChangeArrowheads="1"/>
          </p:cNvSpPr>
          <p:nvPr/>
        </p:nvSpPr>
        <p:spPr bwMode="gray">
          <a:xfrm>
            <a:off x="2317750" y="4271963"/>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四、管理信息系统</a:t>
            </a:r>
            <a:endParaRPr lang="en-US" altLang="zh-CN" b="1" dirty="0">
              <a:solidFill>
                <a:schemeClr val="tx2"/>
              </a:solidFill>
              <a:latin typeface="微软雅黑" pitchFamily="34" charset="-122"/>
              <a:ea typeface="微软雅黑" pitchFamily="34" charset="-122"/>
            </a:endParaRPr>
          </a:p>
        </p:txBody>
      </p:sp>
      <p:sp>
        <p:nvSpPr>
          <p:cNvPr id="89138" name="AutoShape 50"/>
          <p:cNvSpPr>
            <a:spLocks noChangeArrowheads="1"/>
          </p:cNvSpPr>
          <p:nvPr/>
        </p:nvSpPr>
        <p:spPr bwMode="gray">
          <a:xfrm>
            <a:off x="2438400" y="3459163"/>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三、信息系统</a:t>
            </a:r>
            <a:endParaRPr lang="en-US" altLang="zh-CN" b="1" dirty="0">
              <a:solidFill>
                <a:schemeClr val="tx2"/>
              </a:solidFill>
              <a:latin typeface="微软雅黑" pitchFamily="34" charset="-122"/>
              <a:ea typeface="微软雅黑" pitchFamily="34" charset="-122"/>
            </a:endParaRPr>
          </a:p>
        </p:txBody>
      </p:sp>
      <p:sp>
        <p:nvSpPr>
          <p:cNvPr id="89139" name="AutoShape 51"/>
          <p:cNvSpPr>
            <a:spLocks noChangeArrowheads="1"/>
          </p:cNvSpPr>
          <p:nvPr/>
        </p:nvSpPr>
        <p:spPr bwMode="gray">
          <a:xfrm>
            <a:off x="2286000" y="2590800"/>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二、系统的概念和系统思想</a:t>
            </a:r>
            <a:endParaRPr lang="en-US" altLang="zh-CN" b="1" dirty="0">
              <a:solidFill>
                <a:schemeClr val="tx2"/>
              </a:solidFill>
              <a:latin typeface="微软雅黑" pitchFamily="34" charset="-122"/>
              <a:ea typeface="微软雅黑" pitchFamily="34" charset="-122"/>
            </a:endParaRPr>
          </a:p>
        </p:txBody>
      </p:sp>
      <p:sp>
        <p:nvSpPr>
          <p:cNvPr id="89140" name="AutoShape 52"/>
          <p:cNvSpPr>
            <a:spLocks noChangeArrowheads="1"/>
          </p:cNvSpPr>
          <p:nvPr/>
        </p:nvSpPr>
        <p:spPr bwMode="gray">
          <a:xfrm>
            <a:off x="1765300" y="1820863"/>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一、信息</a:t>
            </a:r>
            <a:endParaRPr lang="en-US" altLang="zh-CN" b="1" dirty="0">
              <a:solidFill>
                <a:schemeClr val="tx2"/>
              </a:solidFill>
              <a:latin typeface="微软雅黑" pitchFamily="34" charset="-122"/>
              <a:ea typeface="微软雅黑" pitchFamily="34" charset="-122"/>
            </a:endParaRPr>
          </a:p>
        </p:txBody>
      </p:sp>
      <p:grpSp>
        <p:nvGrpSpPr>
          <p:cNvPr id="2" name="Group 53"/>
          <p:cNvGrpSpPr>
            <a:grpSpLocks/>
          </p:cNvGrpSpPr>
          <p:nvPr/>
        </p:nvGrpSpPr>
        <p:grpSpPr bwMode="auto">
          <a:xfrm>
            <a:off x="1447800" y="1909763"/>
            <a:ext cx="381000" cy="381000"/>
            <a:chOff x="2078" y="1680"/>
            <a:chExt cx="1615" cy="1615"/>
          </a:xfrm>
        </p:grpSpPr>
        <p:sp>
          <p:nvSpPr>
            <p:cNvPr id="89142"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43"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44" name="Oval 5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45"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89146" name="Oval 5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47"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3" name="Group 60"/>
          <p:cNvGrpSpPr>
            <a:grpSpLocks/>
          </p:cNvGrpSpPr>
          <p:nvPr/>
        </p:nvGrpSpPr>
        <p:grpSpPr bwMode="auto">
          <a:xfrm>
            <a:off x="1981200" y="2697163"/>
            <a:ext cx="381000" cy="381000"/>
            <a:chOff x="2078" y="1680"/>
            <a:chExt cx="1615" cy="1615"/>
          </a:xfrm>
        </p:grpSpPr>
        <p:sp>
          <p:nvSpPr>
            <p:cNvPr id="89149"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50" name="Oval 6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51" name="Oval 6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52" name="Oval 64"/>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89153" name="Oval 6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54" name="Oval 66"/>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4" name="Group 67"/>
          <p:cNvGrpSpPr>
            <a:grpSpLocks/>
          </p:cNvGrpSpPr>
          <p:nvPr/>
        </p:nvGrpSpPr>
        <p:grpSpPr bwMode="auto">
          <a:xfrm>
            <a:off x="2133600" y="3535363"/>
            <a:ext cx="381000" cy="381000"/>
            <a:chOff x="2078" y="1680"/>
            <a:chExt cx="1615" cy="1615"/>
          </a:xfrm>
        </p:grpSpPr>
        <p:sp>
          <p:nvSpPr>
            <p:cNvPr id="89156"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57"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58" name="Oval 70"/>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59"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zh-CN" altLang="en-US"/>
            </a:p>
          </p:txBody>
        </p:sp>
        <p:sp>
          <p:nvSpPr>
            <p:cNvPr id="89160" name="Oval 72"/>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61"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5" name="Group 74"/>
          <p:cNvGrpSpPr>
            <a:grpSpLocks/>
          </p:cNvGrpSpPr>
          <p:nvPr/>
        </p:nvGrpSpPr>
        <p:grpSpPr bwMode="auto">
          <a:xfrm>
            <a:off x="1981200" y="4373563"/>
            <a:ext cx="381000" cy="381000"/>
            <a:chOff x="2078" y="1680"/>
            <a:chExt cx="1615" cy="1615"/>
          </a:xfrm>
        </p:grpSpPr>
        <p:sp>
          <p:nvSpPr>
            <p:cNvPr id="89163" name="Oval 75"/>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64" name="Oval 76"/>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65" name="Oval 77"/>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66" name="Oval 78"/>
            <p:cNvSpPr>
              <a:spLocks noChangeArrowheads="1"/>
            </p:cNvSpPr>
            <p:nvPr/>
          </p:nvSpPr>
          <p:spPr bwMode="gray">
            <a:xfrm>
              <a:off x="2254" y="1856"/>
              <a:ext cx="1262" cy="1264"/>
            </a:xfrm>
            <a:prstGeom prst="ellipse">
              <a:avLst/>
            </a:prstGeom>
            <a:gradFill rotWithShape="1">
              <a:gsLst>
                <a:gs pos="0">
                  <a:srgbClr val="8D67E1">
                    <a:gamma/>
                    <a:shade val="0"/>
                    <a:invGamma/>
                  </a:srgbClr>
                </a:gs>
                <a:gs pos="100000">
                  <a:srgbClr val="8D67E1"/>
                </a:gs>
              </a:gsLst>
              <a:lin ang="2700000" scaled="1"/>
            </a:gradFill>
            <a:ln w="38100" algn="ctr">
              <a:noFill/>
              <a:round/>
              <a:headEnd/>
              <a:tailEnd/>
            </a:ln>
            <a:effectLst/>
          </p:spPr>
          <p:txBody>
            <a:bodyPr wrap="none" anchor="ctr">
              <a:spAutoFit/>
            </a:bodyPr>
            <a:lstStyle/>
            <a:p>
              <a:endParaRPr lang="zh-CN" altLang="en-US"/>
            </a:p>
          </p:txBody>
        </p:sp>
        <p:sp>
          <p:nvSpPr>
            <p:cNvPr id="89167" name="Oval 79"/>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68" name="Oval 80"/>
            <p:cNvSpPr>
              <a:spLocks noChangeArrowheads="1"/>
            </p:cNvSpPr>
            <p:nvPr/>
          </p:nvSpPr>
          <p:spPr bwMode="gray">
            <a:xfrm>
              <a:off x="2337" y="1939"/>
              <a:ext cx="1096" cy="1098"/>
            </a:xfrm>
            <a:prstGeom prst="ellipse">
              <a:avLst/>
            </a:prstGeom>
            <a:gradFill rotWithShape="1">
              <a:gsLst>
                <a:gs pos="0">
                  <a:srgbClr val="8D67E1"/>
                </a:gs>
                <a:gs pos="100000">
                  <a:srgbClr val="8D67E1">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6" name="Group 81"/>
          <p:cNvGrpSpPr>
            <a:grpSpLocks/>
          </p:cNvGrpSpPr>
          <p:nvPr/>
        </p:nvGrpSpPr>
        <p:grpSpPr bwMode="auto">
          <a:xfrm>
            <a:off x="1524000" y="5148263"/>
            <a:ext cx="355600" cy="381000"/>
            <a:chOff x="2078" y="1680"/>
            <a:chExt cx="1615" cy="1615"/>
          </a:xfrm>
        </p:grpSpPr>
        <p:sp>
          <p:nvSpPr>
            <p:cNvPr id="89170" name="Oval 82"/>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71" name="Oval 83"/>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72" name="Oval 84"/>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73" name="Oval 85"/>
            <p:cNvSpPr>
              <a:spLocks noChangeArrowheads="1"/>
            </p:cNvSpPr>
            <p:nvPr/>
          </p:nvSpPr>
          <p:spPr bwMode="gray">
            <a:xfrm>
              <a:off x="2254" y="1856"/>
              <a:ext cx="1262" cy="126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89174" name="Oval 86"/>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75" name="Oval 87"/>
            <p:cNvSpPr>
              <a:spLocks noChangeArrowheads="1"/>
            </p:cNvSpPr>
            <p:nvPr/>
          </p:nvSpPr>
          <p:spPr bwMode="gray">
            <a:xfrm>
              <a:off x="2337" y="1939"/>
              <a:ext cx="1096" cy="1098"/>
            </a:xfrm>
            <a:prstGeom prst="ellipse">
              <a:avLst/>
            </a:prstGeom>
            <a:gradFill rotWithShape="1">
              <a:gsLst>
                <a:gs pos="0">
                  <a:srgbClr val="E35E23"/>
                </a:gs>
                <a:gs pos="100000">
                  <a:srgbClr val="E35E23">
                    <a:gamma/>
                    <a:shade val="48627"/>
                    <a:invGamma/>
                  </a:srgbClr>
                </a:gs>
              </a:gsLst>
              <a:lin ang="2700000" scaled="1"/>
            </a:gradFill>
            <a:ln w="38100" algn="ctr">
              <a:noFill/>
              <a:round/>
              <a:headEnd/>
              <a:tailEnd/>
            </a:ln>
            <a:effectLst/>
          </p:spPr>
          <p:txBody>
            <a:bodyPr anchor="ctr">
              <a:spAutoFit/>
            </a:bodyPr>
            <a:lstStyle/>
            <a:p>
              <a:endParaRPr lang="zh-CN" altLang="en-US"/>
            </a:p>
          </p:txBody>
        </p:sp>
      </p:grpSp>
      <p:sp>
        <p:nvSpPr>
          <p:cNvPr id="48" name="灯片编号占位符 47"/>
          <p:cNvSpPr>
            <a:spLocks noGrp="1"/>
          </p:cNvSpPr>
          <p:nvPr>
            <p:ph type="sldNum" sz="quarter" idx="11"/>
          </p:nvPr>
        </p:nvSpPr>
        <p:spPr/>
        <p:txBody>
          <a:bodyPr/>
          <a:lstStyle/>
          <a:p>
            <a:fld id="{10EA594A-3D0D-4F31-8FE1-19C2C23DDD1C}" type="slidenum">
              <a:rPr lang="en-US" altLang="zh-CN" smtClean="0"/>
              <a:pPr/>
              <a:t>74</a:t>
            </a:fld>
            <a:endParaRPr lang="en-US" altLang="zh-CN"/>
          </a:p>
        </p:txBody>
      </p:sp>
      <p:sp>
        <p:nvSpPr>
          <p:cNvPr id="47" name="AutoShape 48"/>
          <p:cNvSpPr>
            <a:spLocks noChangeArrowheads="1"/>
          </p:cNvSpPr>
          <p:nvPr/>
        </p:nvSpPr>
        <p:spPr bwMode="gray">
          <a:xfrm>
            <a:off x="1198042" y="5805264"/>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a:solidFill>
                  <a:schemeClr val="tx2"/>
                </a:solidFill>
                <a:latin typeface="微软雅黑" pitchFamily="34" charset="-122"/>
                <a:ea typeface="微软雅黑" pitchFamily="34" charset="-122"/>
              </a:rPr>
              <a:t>六</a:t>
            </a:r>
            <a:r>
              <a:rPr lang="zh-CN" altLang="en-US" b="1" dirty="0" smtClean="0">
                <a:solidFill>
                  <a:schemeClr val="tx2"/>
                </a:solidFill>
                <a:latin typeface="微软雅黑" pitchFamily="34" charset="-122"/>
                <a:ea typeface="微软雅黑" pitchFamily="34" charset="-122"/>
              </a:rPr>
              <a:t>、管理信息系统与其他学科的关系</a:t>
            </a:r>
            <a:endParaRPr lang="en-US" altLang="zh-CN" b="1" dirty="0">
              <a:solidFill>
                <a:schemeClr val="tx2"/>
              </a:solidFill>
              <a:latin typeface="微软雅黑" pitchFamily="34" charset="-122"/>
              <a:ea typeface="微软雅黑" pitchFamily="34" charset="-122"/>
            </a:endParaRPr>
          </a:p>
        </p:txBody>
      </p:sp>
      <p:sp>
        <p:nvSpPr>
          <p:cNvPr id="50" name="Oval 82"/>
          <p:cNvSpPr>
            <a:spLocks noChangeArrowheads="1"/>
          </p:cNvSpPr>
          <p:nvPr/>
        </p:nvSpPr>
        <p:spPr bwMode="gray">
          <a:xfrm>
            <a:off x="899592" y="5854477"/>
            <a:ext cx="355600" cy="381000"/>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51" name="Oval 83"/>
          <p:cNvSpPr>
            <a:spLocks noChangeArrowheads="1"/>
          </p:cNvSpPr>
          <p:nvPr/>
        </p:nvSpPr>
        <p:spPr bwMode="gray">
          <a:xfrm>
            <a:off x="919849" y="5875945"/>
            <a:ext cx="314866" cy="337356"/>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52" name="Oval 84"/>
          <p:cNvSpPr>
            <a:spLocks noChangeArrowheads="1"/>
          </p:cNvSpPr>
          <p:nvPr/>
        </p:nvSpPr>
        <p:spPr bwMode="gray">
          <a:xfrm>
            <a:off x="938345" y="5895998"/>
            <a:ext cx="277874" cy="29819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53" name="Oval 85"/>
          <p:cNvSpPr>
            <a:spLocks noChangeArrowheads="1"/>
          </p:cNvSpPr>
          <p:nvPr/>
        </p:nvSpPr>
        <p:spPr bwMode="gray">
          <a:xfrm>
            <a:off x="938345" y="5895998"/>
            <a:ext cx="277874" cy="298194"/>
          </a:xfrm>
          <a:prstGeom prst="ellipse">
            <a:avLst/>
          </a:prstGeom>
          <a:gradFill rotWithShape="1">
            <a:gsLst>
              <a:gs pos="0">
                <a:srgbClr val="E35E23">
                  <a:gamma/>
                  <a:shade val="0"/>
                  <a:invGamma/>
                </a:srgbClr>
              </a:gs>
              <a:gs pos="100000">
                <a:srgbClr val="E35E23"/>
              </a:gs>
            </a:gsLst>
            <a:lin ang="2700000" scaled="1"/>
          </a:gradFill>
          <a:ln w="38100" algn="ctr">
            <a:noFill/>
            <a:round/>
            <a:headEnd/>
            <a:tailEnd/>
          </a:ln>
          <a:effectLst/>
        </p:spPr>
        <p:txBody>
          <a:bodyPr wrap="none" anchor="ctr">
            <a:spAutoFit/>
          </a:bodyPr>
          <a:lstStyle/>
          <a:p>
            <a:endParaRPr lang="zh-CN" altLang="en-US"/>
          </a:p>
        </p:txBody>
      </p:sp>
      <p:sp>
        <p:nvSpPr>
          <p:cNvPr id="54" name="Oval 86"/>
          <p:cNvSpPr>
            <a:spLocks noChangeArrowheads="1"/>
          </p:cNvSpPr>
          <p:nvPr/>
        </p:nvSpPr>
        <p:spPr bwMode="gray">
          <a:xfrm>
            <a:off x="956620" y="5915579"/>
            <a:ext cx="241324" cy="25903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55" name="Oval 87"/>
          <p:cNvSpPr>
            <a:spLocks noChangeArrowheads="1"/>
          </p:cNvSpPr>
          <p:nvPr/>
        </p:nvSpPr>
        <p:spPr bwMode="gray">
          <a:xfrm>
            <a:off x="956620" y="5915579"/>
            <a:ext cx="241324" cy="259033"/>
          </a:xfrm>
          <a:prstGeom prst="ellipse">
            <a:avLst/>
          </a:prstGeom>
          <a:gradFill rotWithShape="1">
            <a:gsLst>
              <a:gs pos="0">
                <a:srgbClr val="FFFF00"/>
              </a:gs>
              <a:gs pos="100000">
                <a:srgbClr val="E35E23">
                  <a:gamma/>
                  <a:shade val="48627"/>
                  <a:invGamma/>
                </a:srgbClr>
              </a:gs>
            </a:gsLst>
            <a:lin ang="2700000" scaled="1"/>
          </a:gradFill>
          <a:ln w="38100" algn="ctr">
            <a:noFill/>
            <a:round/>
            <a:headEnd/>
            <a:tailEnd/>
          </a:ln>
          <a:effectLst/>
        </p:spPr>
        <p:txBody>
          <a:bodyPr anchor="ctr">
            <a:spAutoFit/>
          </a:bodyPr>
          <a:lstStyle/>
          <a:p>
            <a:endParaRPr lang="zh-CN" altLang="en-US"/>
          </a:p>
        </p:txBody>
      </p:sp>
    </p:spTree>
    <p:extLst>
      <p:ext uri="{BB962C8B-B14F-4D97-AF65-F5344CB8AC3E}">
        <p14:creationId xmlns="" xmlns:p14="http://schemas.microsoft.com/office/powerpoint/2010/main" val="165642519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管理信息系统与其他学科的关系</a:t>
            </a:r>
            <a:endParaRPr lang="en-US" dirty="0"/>
          </a:p>
        </p:txBody>
      </p:sp>
      <p:sp>
        <p:nvSpPr>
          <p:cNvPr id="3" name="内容占位符 2"/>
          <p:cNvSpPr>
            <a:spLocks noGrp="1"/>
          </p:cNvSpPr>
          <p:nvPr>
            <p:ph idx="1"/>
          </p:nvPr>
        </p:nvSpPr>
        <p:spPr/>
        <p:txBody>
          <a:bodyPr/>
          <a:lstStyle/>
          <a:p>
            <a:r>
              <a:rPr lang="en-US" altLang="zh-CN" sz="2400" dirty="0"/>
              <a:t>《</a:t>
            </a:r>
            <a:r>
              <a:rPr lang="zh-CN" altLang="en-US" sz="2400" dirty="0"/>
              <a:t>管理信息系统</a:t>
            </a:r>
            <a:r>
              <a:rPr lang="en-US" altLang="zh-CN" sz="2400" dirty="0"/>
              <a:t>》</a:t>
            </a:r>
            <a:r>
              <a:rPr lang="zh-CN" altLang="en-US" sz="2400" dirty="0"/>
              <a:t>课程是在管理科学、系统科学、行为科学、应用数学、计算机技术和网络通信技术等学科的基础上逐步形成和发展起来的一门新兴的具有边缘性、综合性和系统性的学科，它运用经济管理理论、信息理论、系统理论、计算机科学理论的概念和方法，融合提炼组成一套新的理论体系，是进行有效管理、正确决策和实现管理现代化的重要手段。它既具有较深和较宽的理论基础，又是一门实践性很强的学科。</a:t>
            </a:r>
            <a:r>
              <a:rPr lang="en-US" sz="2400" b="1" dirty="0"/>
              <a:t> </a:t>
            </a:r>
            <a:r>
              <a:rPr lang="zh-CN" altLang="en-US" sz="2400" dirty="0"/>
              <a:t>它主要研究企业内部信息系统的组织、开发和管理。</a:t>
            </a:r>
            <a:endParaRPr lang="en-US" altLang="zh-CN" sz="2400" dirty="0"/>
          </a:p>
          <a:p>
            <a:endParaRPr lang="en-US"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75</a:t>
            </a:fld>
            <a:endParaRPr lang="en-US" altLang="zh-CN"/>
          </a:p>
        </p:txBody>
      </p:sp>
    </p:spTree>
    <p:extLst>
      <p:ext uri="{BB962C8B-B14F-4D97-AF65-F5344CB8AC3E}">
        <p14:creationId xmlns="" xmlns:p14="http://schemas.microsoft.com/office/powerpoint/2010/main" val="398905325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1"/>
          </p:nvPr>
        </p:nvSpPr>
        <p:spPr/>
        <p:txBody>
          <a:bodyPr/>
          <a:lstStyle/>
          <a:p>
            <a:fld id="{10EA594A-3D0D-4F31-8FE1-19C2C23DDD1C}" type="slidenum">
              <a:rPr lang="en-US" altLang="zh-CN" smtClean="0"/>
              <a:pPr/>
              <a:t>76</a:t>
            </a:fld>
            <a:endParaRPr lang="en-US" altLang="zh-CN"/>
          </a:p>
        </p:txBody>
      </p:sp>
      <p:sp>
        <p:nvSpPr>
          <p:cNvPr id="8" name="标题 2"/>
          <p:cNvSpPr>
            <a:spLocks noGrp="1"/>
          </p:cNvSpPr>
          <p:nvPr>
            <p:ph type="title"/>
          </p:nvPr>
        </p:nvSpPr>
        <p:spPr>
          <a:xfrm>
            <a:off x="304800" y="152400"/>
            <a:ext cx="8458200" cy="563563"/>
          </a:xfrm>
        </p:spPr>
        <p:txBody>
          <a:bodyPr/>
          <a:lstStyle/>
          <a:p>
            <a:pPr eaLnBrk="1" hangingPunct="1">
              <a:defRPr/>
            </a:pPr>
            <a:r>
              <a:rPr lang="zh-CN" altLang="en-US" dirty="0" smtClean="0"/>
              <a:t>管理信息系统与其他学科的关系</a:t>
            </a:r>
            <a:endParaRPr lang="zh-CN" altLang="en-US" dirty="0"/>
          </a:p>
        </p:txBody>
      </p:sp>
      <p:pic>
        <p:nvPicPr>
          <p:cNvPr id="2" name="图片 1"/>
          <p:cNvPicPr>
            <a:picLocks noChangeAspect="1"/>
          </p:cNvPicPr>
          <p:nvPr/>
        </p:nvPicPr>
        <p:blipFill>
          <a:blip r:embed="rId2"/>
          <a:stretch>
            <a:fillRect/>
          </a:stretch>
        </p:blipFill>
        <p:spPr>
          <a:xfrm>
            <a:off x="596028" y="1307578"/>
            <a:ext cx="7951943" cy="4242844"/>
          </a:xfrm>
          <a:prstGeom prst="rect">
            <a:avLst/>
          </a:prstGeom>
        </p:spPr>
      </p:pic>
    </p:spTree>
    <p:extLst>
      <p:ext uri="{BB962C8B-B14F-4D97-AF65-F5344CB8AC3E}">
        <p14:creationId xmlns="" xmlns:p14="http://schemas.microsoft.com/office/powerpoint/2010/main" val="24681285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思考题</a:t>
            </a:r>
            <a:endParaRPr lang="en-US" dirty="0"/>
          </a:p>
        </p:txBody>
      </p:sp>
      <p:sp>
        <p:nvSpPr>
          <p:cNvPr id="3" name="内容占位符 2"/>
          <p:cNvSpPr>
            <a:spLocks noGrp="1"/>
          </p:cNvSpPr>
          <p:nvPr>
            <p:ph idx="1"/>
          </p:nvPr>
        </p:nvSpPr>
        <p:spPr/>
        <p:txBody>
          <a:bodyPr/>
          <a:lstStyle/>
          <a:p>
            <a:pPr>
              <a:lnSpc>
                <a:spcPct val="113000"/>
              </a:lnSpc>
              <a:spcBef>
                <a:spcPts val="600"/>
              </a:spcBef>
              <a:spcAft>
                <a:spcPts val="600"/>
              </a:spcAft>
            </a:pPr>
            <a:r>
              <a:rPr lang="zh-CN" altLang="en-US" dirty="0"/>
              <a:t>什么是信息</a:t>
            </a:r>
            <a:r>
              <a:rPr lang="en-US" altLang="zh-CN" dirty="0"/>
              <a:t>?</a:t>
            </a:r>
            <a:r>
              <a:rPr lang="zh-CN" altLang="en-US" dirty="0"/>
              <a:t>信息具有哪些性质和维度</a:t>
            </a:r>
            <a:r>
              <a:rPr lang="en-US" altLang="zh-CN" dirty="0"/>
              <a:t>?</a:t>
            </a:r>
          </a:p>
          <a:p>
            <a:pPr>
              <a:lnSpc>
                <a:spcPct val="113000"/>
              </a:lnSpc>
              <a:spcBef>
                <a:spcPts val="600"/>
              </a:spcBef>
              <a:spcAft>
                <a:spcPts val="600"/>
              </a:spcAft>
            </a:pPr>
            <a:r>
              <a:rPr lang="zh-CN" altLang="en-US" dirty="0"/>
              <a:t>什么是数据</a:t>
            </a:r>
            <a:r>
              <a:rPr lang="en-US" altLang="zh-CN" dirty="0"/>
              <a:t>?</a:t>
            </a:r>
            <a:r>
              <a:rPr lang="zh-CN" altLang="en-US" dirty="0"/>
              <a:t>数据与信息有何区别和联系</a:t>
            </a:r>
            <a:r>
              <a:rPr lang="en-US" altLang="zh-CN" dirty="0"/>
              <a:t>?</a:t>
            </a:r>
          </a:p>
          <a:p>
            <a:pPr>
              <a:lnSpc>
                <a:spcPct val="113000"/>
              </a:lnSpc>
              <a:spcBef>
                <a:spcPts val="600"/>
              </a:spcBef>
              <a:spcAft>
                <a:spcPts val="600"/>
              </a:spcAft>
            </a:pPr>
            <a:r>
              <a:rPr lang="zh-CN" altLang="en-US" dirty="0"/>
              <a:t>什么是信息系统？</a:t>
            </a:r>
            <a:endParaRPr lang="en-US" altLang="zh-CN" dirty="0"/>
          </a:p>
          <a:p>
            <a:pPr>
              <a:lnSpc>
                <a:spcPct val="113000"/>
              </a:lnSpc>
              <a:spcBef>
                <a:spcPts val="600"/>
              </a:spcBef>
              <a:spcAft>
                <a:spcPts val="600"/>
              </a:spcAft>
            </a:pPr>
            <a:r>
              <a:rPr lang="zh-CN" altLang="en-US" dirty="0"/>
              <a:t>什么是管理信息系统？</a:t>
            </a:r>
            <a:endParaRPr lang="en-US" altLang="zh-CN" dirty="0"/>
          </a:p>
          <a:p>
            <a:pPr>
              <a:lnSpc>
                <a:spcPct val="113000"/>
              </a:lnSpc>
              <a:spcBef>
                <a:spcPts val="600"/>
              </a:spcBef>
              <a:spcAft>
                <a:spcPts val="600"/>
              </a:spcAft>
            </a:pPr>
            <a:r>
              <a:rPr lang="zh-CN" altLang="en-US" dirty="0"/>
              <a:t>信息系统经历了怎样的发展历程？</a:t>
            </a:r>
          </a:p>
          <a:p>
            <a:endParaRPr lang="en-US"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77</a:t>
            </a:fld>
            <a:endParaRPr lang="en-US" altLang="zh-CN"/>
          </a:p>
        </p:txBody>
      </p:sp>
    </p:spTree>
    <p:extLst>
      <p:ext uri="{BB962C8B-B14F-4D97-AF65-F5344CB8AC3E}">
        <p14:creationId xmlns="" xmlns:p14="http://schemas.microsoft.com/office/powerpoint/2010/main" val="387497865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subTitle" idx="1"/>
          </p:nvPr>
        </p:nvSpPr>
        <p:spPr>
          <a:xfrm>
            <a:off x="1981200" y="5486400"/>
            <a:ext cx="5167313" cy="414338"/>
          </a:xfrm>
          <a:ln/>
        </p:spPr>
        <p:txBody>
          <a:bodyPr/>
          <a:lstStyle/>
          <a:p>
            <a:pPr>
              <a:lnSpc>
                <a:spcPct val="80000"/>
              </a:lnSpc>
            </a:pPr>
            <a:r>
              <a:rPr lang="en-US" altLang="zh-CN" sz="1600">
                <a:ea typeface="宋体" pitchFamily="2" charset="-122"/>
              </a:rPr>
              <a:t> </a:t>
            </a:r>
          </a:p>
        </p:txBody>
      </p:sp>
      <p:sp>
        <p:nvSpPr>
          <p:cNvPr id="83971" name="WordArt 3"/>
          <p:cNvSpPr>
            <a:spLocks noChangeArrowheads="1" noChangeShapeType="1" noTextEdit="1"/>
          </p:cNvSpPr>
          <p:nvPr/>
        </p:nvSpPr>
        <p:spPr bwMode="gray">
          <a:xfrm>
            <a:off x="1912938" y="2935288"/>
            <a:ext cx="5249862" cy="722312"/>
          </a:xfrm>
          <a:prstGeom prst="rect">
            <a:avLst/>
          </a:prstGeom>
        </p:spPr>
        <p:txBody>
          <a:bodyPr wrap="none" fromWordArt="1">
            <a:prstTxWarp prst="textDeflate">
              <a:avLst>
                <a:gd name="adj" fmla="val 0"/>
              </a:avLst>
            </a:prstTxWarp>
          </a:bodyPr>
          <a:lstStyle/>
          <a:p>
            <a:pPr algn="ctr"/>
            <a:r>
              <a:rPr lang="en-US" altLang="zh-CN" sz="5400" b="1" kern="10">
                <a:ln w="38100">
                  <a:solidFill>
                    <a:schemeClr val="bg1"/>
                  </a:solidFill>
                  <a:round/>
                  <a:headEnd/>
                  <a:tailEnd/>
                </a:ln>
                <a:gradFill rotWithShape="1">
                  <a:gsLst>
                    <a:gs pos="0">
                      <a:schemeClr val="tx2"/>
                    </a:gs>
                    <a:gs pos="100000">
                      <a:schemeClr val="hlink"/>
                    </a:gs>
                  </a:gsLst>
                  <a:lin ang="0" scaled="1"/>
                </a:gradFill>
                <a:effectLst>
                  <a:outerShdw dist="35921" dir="2700000" algn="ctr" rotWithShape="0">
                    <a:srgbClr val="B2B2B2">
                      <a:alpha val="50000"/>
                    </a:srgbClr>
                  </a:outerShdw>
                </a:effectLst>
                <a:latin typeface="Verdana"/>
                <a:ea typeface="Verdana"/>
                <a:cs typeface="Verdana"/>
              </a:rPr>
              <a:t>Thank You !</a:t>
            </a:r>
            <a:endParaRPr lang="zh-CN" altLang="en-US" sz="5400" b="1" kern="10">
              <a:ln w="38100">
                <a:solidFill>
                  <a:schemeClr val="bg1"/>
                </a:solidFill>
                <a:round/>
                <a:headEnd/>
                <a:tailEnd/>
              </a:ln>
              <a:gradFill rotWithShape="1">
                <a:gsLst>
                  <a:gs pos="0">
                    <a:schemeClr val="tx2"/>
                  </a:gs>
                  <a:gs pos="100000">
                    <a:schemeClr val="hlink"/>
                  </a:gs>
                </a:gsLst>
                <a:lin ang="0" scaled="1"/>
              </a:gradFill>
              <a:effectLst>
                <a:outerShdw dist="35921" dir="2700000" algn="ctr" rotWithShape="0">
                  <a:srgbClr val="B2B2B2">
                    <a:alpha val="50000"/>
                  </a:srgbClr>
                </a:outerShdw>
              </a:effectLst>
              <a:latin typeface="Verdana"/>
              <a:cs typeface="Verdan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                                     电影  </a:t>
            </a:r>
            <a:r>
              <a:rPr lang="en-US" altLang="zh-CN" dirty="0" smtClean="0"/>
              <a:t>《</a:t>
            </a:r>
            <a:r>
              <a:rPr lang="zh-CN" altLang="en-US" dirty="0" smtClean="0"/>
              <a:t>降临</a:t>
            </a:r>
            <a:r>
              <a:rPr lang="en-US" altLang="zh-CN" dirty="0" smtClean="0"/>
              <a:t>》</a:t>
            </a:r>
            <a:endParaRPr lang="en-US"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8</a:t>
            </a:fld>
            <a:endParaRPr lang="en-US" altLang="zh-CN"/>
          </a:p>
        </p:txBody>
      </p:sp>
      <p:pic>
        <p:nvPicPr>
          <p:cNvPr id="4" name="图片 3"/>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043" y="70851"/>
            <a:ext cx="3964580" cy="2180519"/>
          </a:xfrm>
          <a:prstGeom prst="rect">
            <a:avLst/>
          </a:prstGeom>
        </p:spPr>
      </p:pic>
      <p:pic>
        <p:nvPicPr>
          <p:cNvPr id="8" name="图片 7"/>
          <p:cNvPicPr>
            <a:picLocks noChangeAspect="1"/>
          </p:cNvPicPr>
          <p:nvPr/>
        </p:nvPicPr>
        <p:blipFill>
          <a:blip r:embed="rId4"/>
          <a:stretch>
            <a:fillRect/>
          </a:stretch>
        </p:blipFill>
        <p:spPr>
          <a:xfrm>
            <a:off x="3570720" y="4506963"/>
            <a:ext cx="5609792" cy="2378421"/>
          </a:xfrm>
          <a:prstGeom prst="rect">
            <a:avLst/>
          </a:prstGeom>
        </p:spPr>
      </p:pic>
      <p:pic>
        <p:nvPicPr>
          <p:cNvPr id="2" name="图片 1"/>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a:off x="1883220" y="2256963"/>
            <a:ext cx="3375000" cy="2250000"/>
          </a:xfrm>
          <a:prstGeom prst="rect">
            <a:avLst/>
          </a:prstGeom>
        </p:spPr>
      </p:pic>
    </p:spTree>
    <p:extLst>
      <p:ext uri="{BB962C8B-B14F-4D97-AF65-F5344CB8AC3E}">
        <p14:creationId xmlns="" xmlns:p14="http://schemas.microsoft.com/office/powerpoint/2010/main" val="1683088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1"/>
          <p:cNvSpPr>
            <a:spLocks noGrp="1"/>
          </p:cNvSpPr>
          <p:nvPr>
            <p:ph idx="1"/>
          </p:nvPr>
        </p:nvSpPr>
        <p:spPr>
          <a:xfrm>
            <a:off x="395536" y="1108075"/>
            <a:ext cx="8229600" cy="5248275"/>
          </a:xfrm>
        </p:spPr>
        <p:txBody>
          <a:bodyPr/>
          <a:lstStyle/>
          <a:p>
            <a:pPr eaLnBrk="1" hangingPunct="1"/>
            <a:r>
              <a:rPr lang="zh-CN" altLang="en-US" dirty="0" smtClean="0"/>
              <a:t>数据与信息</a:t>
            </a:r>
          </a:p>
        </p:txBody>
      </p:sp>
      <p:sp>
        <p:nvSpPr>
          <p:cNvPr id="2" name="Rectangle 2"/>
          <p:cNvSpPr>
            <a:spLocks noChangeArrowheads="1"/>
          </p:cNvSpPr>
          <p:nvPr/>
        </p:nvSpPr>
        <p:spPr bwMode="auto">
          <a:xfrm>
            <a:off x="2108244" y="4831631"/>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对象 2"/>
          <p:cNvGraphicFramePr>
            <a:graphicFrameLocks noChangeAspect="1"/>
          </p:cNvGraphicFramePr>
          <p:nvPr>
            <p:extLst>
              <p:ext uri="{D42A27DB-BD31-4B8C-83A1-F6EECF244321}">
                <p14:modId xmlns="" xmlns:p14="http://schemas.microsoft.com/office/powerpoint/2010/main" val="2129758473"/>
              </p:ext>
            </p:extLst>
          </p:nvPr>
        </p:nvGraphicFramePr>
        <p:xfrm>
          <a:off x="1191171" y="2184039"/>
          <a:ext cx="7419545" cy="3096345"/>
        </p:xfrm>
        <a:graphic>
          <a:graphicData uri="http://schemas.openxmlformats.org/presentationml/2006/ole">
            <p:oleObj spid="_x0000_s4204" name="Document" r:id="rId5" imgW="3638778" imgH="1523935" progId="Word.Document.8">
              <p:embed/>
            </p:oleObj>
          </a:graphicData>
        </a:graphic>
      </p:graphicFrame>
    </p:spTree>
    <p:custDataLst>
      <p:tags r:id="rId2"/>
    </p:custDataLst>
    <p:extLst>
      <p:ext uri="{BB962C8B-B14F-4D97-AF65-F5344CB8AC3E}">
        <p14:creationId xmlns="" xmlns:p14="http://schemas.microsoft.com/office/powerpoint/2010/main" val="32351835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0.2"/>
</p:tagLst>
</file>

<file path=ppt/tags/tag2.xml><?xml version="1.0" encoding="utf-8"?>
<p:tagLst xmlns:a="http://schemas.openxmlformats.org/drawingml/2006/main" xmlns:r="http://schemas.openxmlformats.org/officeDocument/2006/relationships" xmlns:p="http://schemas.openxmlformats.org/presentationml/2006/main">
  <p:tag name="TIMING" val="|0|0|0|0.2"/>
</p:tagLst>
</file>

<file path=ppt/tags/tag3.xml><?xml version="1.0" encoding="utf-8"?>
<p:tagLst xmlns:a="http://schemas.openxmlformats.org/drawingml/2006/main" xmlns:r="http://schemas.openxmlformats.org/officeDocument/2006/relationships" xmlns:p="http://schemas.openxmlformats.org/presentationml/2006/main">
  <p:tag name="TIMING" val="|0|0|0"/>
</p:tagLst>
</file>

<file path=ppt/tags/tag4.xml><?xml version="1.0" encoding="utf-8"?>
<p:tagLst xmlns:a="http://schemas.openxmlformats.org/drawingml/2006/main" xmlns:r="http://schemas.openxmlformats.org/officeDocument/2006/relationships" xmlns:p="http://schemas.openxmlformats.org/presentationml/2006/main">
  <p:tag name="TIMING" val="|0|0|0|0.2"/>
</p:tagLst>
</file>

<file path=ppt/tags/tag5.xml><?xml version="1.0" encoding="utf-8"?>
<p:tagLst xmlns:a="http://schemas.openxmlformats.org/drawingml/2006/main" xmlns:r="http://schemas.openxmlformats.org/officeDocument/2006/relationships" xmlns:p="http://schemas.openxmlformats.org/presentationml/2006/main">
  <p:tag name="TIMING" val="|0.1|0|0|0|0"/>
</p:tagLst>
</file>

<file path=ppt/tags/tag6.xml><?xml version="1.0" encoding="utf-8"?>
<p:tagLst xmlns:a="http://schemas.openxmlformats.org/drawingml/2006/main" xmlns:r="http://schemas.openxmlformats.org/officeDocument/2006/relationships" xmlns:p="http://schemas.openxmlformats.org/presentationml/2006/main">
  <p:tag name="TIMING" val="|188.0|14.6|18.0|7.5|5.9"/>
</p:tagLst>
</file>

<file path=ppt/tags/tag7.xml><?xml version="1.0" encoding="utf-8"?>
<p:tagLst xmlns:a="http://schemas.openxmlformats.org/drawingml/2006/main" xmlns:r="http://schemas.openxmlformats.org/officeDocument/2006/relationships" xmlns:p="http://schemas.openxmlformats.org/presentationml/2006/main">
  <p:tag name="TIMING" val="|0|0.2"/>
</p:tagLst>
</file>

<file path=ppt/theme/theme1.xml><?xml version="1.0" encoding="utf-8"?>
<a:theme xmlns:a="http://schemas.openxmlformats.org/drawingml/2006/main" name="逻辑图1">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themeOverride>
</file>

<file path=docProps/app.xml><?xml version="1.0" encoding="utf-8"?>
<Properties xmlns="http://schemas.openxmlformats.org/officeDocument/2006/extended-properties" xmlns:vt="http://schemas.openxmlformats.org/officeDocument/2006/docPropsVTypes">
  <Template/>
  <TotalTime>4316</TotalTime>
  <Words>4819</Words>
  <Application>Microsoft Office PowerPoint</Application>
  <PresentationFormat>全屏显示(4:3)</PresentationFormat>
  <Paragraphs>531</Paragraphs>
  <Slides>78</Slides>
  <Notes>46</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78</vt:i4>
      </vt:variant>
    </vt:vector>
  </HeadingPairs>
  <TitlesOfParts>
    <vt:vector size="81" baseType="lpstr">
      <vt:lpstr>逻辑图1</vt:lpstr>
      <vt:lpstr>Document</vt:lpstr>
      <vt:lpstr>图片</vt:lpstr>
      <vt:lpstr>管理信息系统的基本概念</vt:lpstr>
      <vt:lpstr>目录</vt:lpstr>
      <vt:lpstr>1.1  信息</vt:lpstr>
      <vt:lpstr>信息的含义</vt:lpstr>
      <vt:lpstr>信息的含义</vt:lpstr>
      <vt:lpstr>数据</vt:lpstr>
      <vt:lpstr>幻灯片 7</vt:lpstr>
      <vt:lpstr>幻灯片 8</vt:lpstr>
      <vt:lpstr>幻灯片 9</vt:lpstr>
      <vt:lpstr>信息</vt:lpstr>
      <vt:lpstr>幻灯片 11</vt:lpstr>
      <vt:lpstr>幻灯片 12</vt:lpstr>
      <vt:lpstr>幻灯片 13</vt:lpstr>
      <vt:lpstr>幻灯片 14</vt:lpstr>
      <vt:lpstr>幻灯片 15</vt:lpstr>
      <vt:lpstr>信息的价值是主观的 </vt:lpstr>
      <vt:lpstr>幻灯片 17</vt:lpstr>
      <vt:lpstr>幻灯片 18</vt:lpstr>
      <vt:lpstr>幻灯片 19</vt:lpstr>
      <vt:lpstr>幻灯片 20</vt:lpstr>
      <vt:lpstr>案例：对朝鲜战争的预测</vt:lpstr>
      <vt:lpstr>幻灯片 22</vt:lpstr>
      <vt:lpstr>信息的类型</vt:lpstr>
      <vt:lpstr>目录</vt:lpstr>
      <vt:lpstr>1.1  信息</vt:lpstr>
      <vt:lpstr>系统</vt:lpstr>
      <vt:lpstr>幻灯片 27</vt:lpstr>
      <vt:lpstr>幻灯片 28</vt:lpstr>
      <vt:lpstr>系统的特性</vt:lpstr>
      <vt:lpstr>幻灯片 30</vt:lpstr>
      <vt:lpstr>幻灯片 31</vt:lpstr>
      <vt:lpstr>幻灯片 32</vt:lpstr>
      <vt:lpstr>幻灯片 33</vt:lpstr>
      <vt:lpstr>幻灯片 34</vt:lpstr>
      <vt:lpstr>幻灯片 35</vt:lpstr>
      <vt:lpstr>幻灯片 36</vt:lpstr>
      <vt:lpstr>系统分类</vt:lpstr>
      <vt:lpstr>幻灯片 38</vt:lpstr>
      <vt:lpstr>幻灯片 39</vt:lpstr>
      <vt:lpstr>幻灯片 40</vt:lpstr>
      <vt:lpstr>幻灯片 41</vt:lpstr>
      <vt:lpstr>系统方法与系统工程</vt:lpstr>
      <vt:lpstr>幻灯片 43</vt:lpstr>
      <vt:lpstr>幻灯片 44</vt:lpstr>
      <vt:lpstr>目录</vt:lpstr>
      <vt:lpstr>幻灯片 46</vt:lpstr>
      <vt:lpstr>幻灯片 47</vt:lpstr>
      <vt:lpstr>信息系统</vt:lpstr>
      <vt:lpstr>目录</vt:lpstr>
      <vt:lpstr>1.1  信息</vt:lpstr>
      <vt:lpstr>一、管理信息系统的定义</vt:lpstr>
      <vt:lpstr>幻灯片 52</vt:lpstr>
      <vt:lpstr>幻灯片 53</vt:lpstr>
      <vt:lpstr>管理信息系统的功能</vt:lpstr>
      <vt:lpstr>管理信息系统的结构</vt:lpstr>
      <vt:lpstr>管理信息系统的结构</vt:lpstr>
      <vt:lpstr>管理信息系统的结构</vt:lpstr>
      <vt:lpstr>管理信息系统的结构</vt:lpstr>
      <vt:lpstr>管理信息系统的结构</vt:lpstr>
      <vt:lpstr>管理信息系统的结构</vt:lpstr>
      <vt:lpstr>目录</vt:lpstr>
      <vt:lpstr>管理信息系统的产生和发展</vt:lpstr>
      <vt:lpstr>幻灯片 63</vt:lpstr>
      <vt:lpstr>幻灯片 64</vt:lpstr>
      <vt:lpstr>幻灯片 65</vt:lpstr>
      <vt:lpstr>幻灯片 66</vt:lpstr>
      <vt:lpstr>幻灯片 67</vt:lpstr>
      <vt:lpstr>幻灯片 68</vt:lpstr>
      <vt:lpstr>信息系统的发展趋势</vt:lpstr>
      <vt:lpstr>信息系统的发展趋势</vt:lpstr>
      <vt:lpstr>信息系统的发展趋势</vt:lpstr>
      <vt:lpstr>幻灯片 72</vt:lpstr>
      <vt:lpstr>信息系统的发展趋势</vt:lpstr>
      <vt:lpstr>目录</vt:lpstr>
      <vt:lpstr>管理信息系统与其他学科的关系</vt:lpstr>
      <vt:lpstr>管理信息系统与其他学科的关系</vt:lpstr>
      <vt:lpstr>思考题</vt:lpstr>
      <vt:lpstr>幻灯片 78</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dell</dc:creator>
  <cp:lastModifiedBy>HP</cp:lastModifiedBy>
  <cp:revision>265</cp:revision>
  <dcterms:created xsi:type="dcterms:W3CDTF">2015-12-05T07:56:49Z</dcterms:created>
  <dcterms:modified xsi:type="dcterms:W3CDTF">2017-11-30T06:25:44Z</dcterms:modified>
</cp:coreProperties>
</file>