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311813" cy="10817225"/>
  <p:notesSz cx="6858000" cy="9144000"/>
  <p:defaultTextStyle>
    <a:defPPr>
      <a:defRPr lang="zh-CN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770320"/>
            <a:ext cx="13733860" cy="3765997"/>
          </a:xfrm>
        </p:spPr>
        <p:txBody>
          <a:bodyPr anchor="b"/>
          <a:lstStyle>
            <a:lvl1pPr algn="ctr">
              <a:defRPr sz="90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5681548"/>
            <a:ext cx="13733860" cy="2611658"/>
          </a:xfrm>
        </p:spPr>
        <p:txBody>
          <a:bodyPr/>
          <a:lstStyle>
            <a:lvl1pPr marL="0" indent="0" algn="ctr">
              <a:buNone/>
              <a:defRPr sz="3605"/>
            </a:lvl1pPr>
            <a:lvl2pPr marL="686714" indent="0" algn="ctr">
              <a:buNone/>
              <a:defRPr sz="3004"/>
            </a:lvl2pPr>
            <a:lvl3pPr marL="1373429" indent="0" algn="ctr">
              <a:buNone/>
              <a:defRPr sz="2704"/>
            </a:lvl3pPr>
            <a:lvl4pPr marL="2060143" indent="0" algn="ctr">
              <a:buNone/>
              <a:defRPr sz="2403"/>
            </a:lvl4pPr>
            <a:lvl5pPr marL="2746858" indent="0" algn="ctr">
              <a:buNone/>
              <a:defRPr sz="2403"/>
            </a:lvl5pPr>
            <a:lvl6pPr marL="3433572" indent="0" algn="ctr">
              <a:buNone/>
              <a:defRPr sz="2403"/>
            </a:lvl6pPr>
            <a:lvl7pPr marL="4120286" indent="0" algn="ctr">
              <a:buNone/>
              <a:defRPr sz="2403"/>
            </a:lvl7pPr>
            <a:lvl8pPr marL="4807001" indent="0" algn="ctr">
              <a:buNone/>
              <a:defRPr sz="2403"/>
            </a:lvl8pPr>
            <a:lvl9pPr marL="5493715" indent="0" algn="ctr">
              <a:buNone/>
              <a:defRPr sz="2403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0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4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575917"/>
            <a:ext cx="3948485" cy="91670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575917"/>
            <a:ext cx="11616556" cy="916709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5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6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2696796"/>
            <a:ext cx="15793939" cy="4499664"/>
          </a:xfrm>
        </p:spPr>
        <p:txBody>
          <a:bodyPr anchor="b"/>
          <a:lstStyle>
            <a:lvl1pPr>
              <a:defRPr sz="90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7239029"/>
            <a:ext cx="15793939" cy="2366267"/>
          </a:xfrm>
        </p:spPr>
        <p:txBody>
          <a:bodyPr/>
          <a:lstStyle>
            <a:lvl1pPr marL="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1pPr>
            <a:lvl2pPr marL="686714" indent="0">
              <a:buNone/>
              <a:defRPr sz="3004">
                <a:solidFill>
                  <a:schemeClr val="tx1">
                    <a:tint val="75000"/>
                  </a:schemeClr>
                </a:solidFill>
              </a:defRPr>
            </a:lvl2pPr>
            <a:lvl3pPr marL="1373429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3pPr>
            <a:lvl4pPr marL="2060143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4pPr>
            <a:lvl5pPr marL="2746858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5pPr>
            <a:lvl6pPr marL="3433572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6pPr>
            <a:lvl7pPr marL="4120286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7pPr>
            <a:lvl8pPr marL="480700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8pPr>
            <a:lvl9pPr marL="5493715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2879585"/>
            <a:ext cx="7782521" cy="686343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2879585"/>
            <a:ext cx="7782521" cy="686343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6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575918"/>
            <a:ext cx="15793939" cy="20908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2651723"/>
            <a:ext cx="7746755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14" indent="0">
              <a:buNone/>
              <a:defRPr sz="3004" b="1"/>
            </a:lvl2pPr>
            <a:lvl3pPr marL="1373429" indent="0">
              <a:buNone/>
              <a:defRPr sz="2704" b="1"/>
            </a:lvl3pPr>
            <a:lvl4pPr marL="2060143" indent="0">
              <a:buNone/>
              <a:defRPr sz="2403" b="1"/>
            </a:lvl4pPr>
            <a:lvl5pPr marL="2746858" indent="0">
              <a:buNone/>
              <a:defRPr sz="2403" b="1"/>
            </a:lvl5pPr>
            <a:lvl6pPr marL="3433572" indent="0">
              <a:buNone/>
              <a:defRPr sz="2403" b="1"/>
            </a:lvl6pPr>
            <a:lvl7pPr marL="4120286" indent="0">
              <a:buNone/>
              <a:defRPr sz="2403" b="1"/>
            </a:lvl7pPr>
            <a:lvl8pPr marL="4807001" indent="0">
              <a:buNone/>
              <a:defRPr sz="2403" b="1"/>
            </a:lvl8pPr>
            <a:lvl9pPr marL="5493715" indent="0">
              <a:buNone/>
              <a:defRPr sz="240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3951292"/>
            <a:ext cx="7746755" cy="581175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2651723"/>
            <a:ext cx="7784906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14" indent="0">
              <a:buNone/>
              <a:defRPr sz="3004" b="1"/>
            </a:lvl2pPr>
            <a:lvl3pPr marL="1373429" indent="0">
              <a:buNone/>
              <a:defRPr sz="2704" b="1"/>
            </a:lvl3pPr>
            <a:lvl4pPr marL="2060143" indent="0">
              <a:buNone/>
              <a:defRPr sz="2403" b="1"/>
            </a:lvl4pPr>
            <a:lvl5pPr marL="2746858" indent="0">
              <a:buNone/>
              <a:defRPr sz="2403" b="1"/>
            </a:lvl5pPr>
            <a:lvl6pPr marL="3433572" indent="0">
              <a:buNone/>
              <a:defRPr sz="2403" b="1"/>
            </a:lvl6pPr>
            <a:lvl7pPr marL="4120286" indent="0">
              <a:buNone/>
              <a:defRPr sz="2403" b="1"/>
            </a:lvl7pPr>
            <a:lvl8pPr marL="4807001" indent="0">
              <a:buNone/>
              <a:defRPr sz="2403" b="1"/>
            </a:lvl8pPr>
            <a:lvl9pPr marL="5493715" indent="0">
              <a:buNone/>
              <a:defRPr sz="240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3951292"/>
            <a:ext cx="7784906" cy="581175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6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88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6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721148"/>
            <a:ext cx="5906036" cy="2524019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1557481"/>
            <a:ext cx="9270355" cy="7687241"/>
          </a:xfrm>
        </p:spPr>
        <p:txBody>
          <a:bodyPr/>
          <a:lstStyle>
            <a:lvl1pPr>
              <a:defRPr sz="4806"/>
            </a:lvl1pPr>
            <a:lvl2pPr>
              <a:defRPr sz="4206"/>
            </a:lvl2pPr>
            <a:lvl3pPr>
              <a:defRPr sz="3605"/>
            </a:lvl3pPr>
            <a:lvl4pPr>
              <a:defRPr sz="3004"/>
            </a:lvl4pPr>
            <a:lvl5pPr>
              <a:defRPr sz="3004"/>
            </a:lvl5pPr>
            <a:lvl6pPr>
              <a:defRPr sz="3004"/>
            </a:lvl6pPr>
            <a:lvl7pPr>
              <a:defRPr sz="3004"/>
            </a:lvl7pPr>
            <a:lvl8pPr>
              <a:defRPr sz="3004"/>
            </a:lvl8pPr>
            <a:lvl9pPr>
              <a:defRPr sz="3004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3245168"/>
            <a:ext cx="5906036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14" indent="0">
              <a:buNone/>
              <a:defRPr sz="2103"/>
            </a:lvl2pPr>
            <a:lvl3pPr marL="1373429" indent="0">
              <a:buNone/>
              <a:defRPr sz="1802"/>
            </a:lvl3pPr>
            <a:lvl4pPr marL="2060143" indent="0">
              <a:buNone/>
              <a:defRPr sz="1502"/>
            </a:lvl4pPr>
            <a:lvl5pPr marL="2746858" indent="0">
              <a:buNone/>
              <a:defRPr sz="1502"/>
            </a:lvl5pPr>
            <a:lvl6pPr marL="3433572" indent="0">
              <a:buNone/>
              <a:defRPr sz="1502"/>
            </a:lvl6pPr>
            <a:lvl7pPr marL="4120286" indent="0">
              <a:buNone/>
              <a:defRPr sz="1502"/>
            </a:lvl7pPr>
            <a:lvl8pPr marL="4807001" indent="0">
              <a:buNone/>
              <a:defRPr sz="1502"/>
            </a:lvl8pPr>
            <a:lvl9pPr marL="5493715" indent="0">
              <a:buNone/>
              <a:defRPr sz="150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3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721148"/>
            <a:ext cx="5906036" cy="2524019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1557481"/>
            <a:ext cx="9270355" cy="7687241"/>
          </a:xfrm>
        </p:spPr>
        <p:txBody>
          <a:bodyPr anchor="t"/>
          <a:lstStyle>
            <a:lvl1pPr marL="0" indent="0">
              <a:buNone/>
              <a:defRPr sz="4806"/>
            </a:lvl1pPr>
            <a:lvl2pPr marL="686714" indent="0">
              <a:buNone/>
              <a:defRPr sz="4206"/>
            </a:lvl2pPr>
            <a:lvl3pPr marL="1373429" indent="0">
              <a:buNone/>
              <a:defRPr sz="3605"/>
            </a:lvl3pPr>
            <a:lvl4pPr marL="2060143" indent="0">
              <a:buNone/>
              <a:defRPr sz="3004"/>
            </a:lvl4pPr>
            <a:lvl5pPr marL="2746858" indent="0">
              <a:buNone/>
              <a:defRPr sz="3004"/>
            </a:lvl5pPr>
            <a:lvl6pPr marL="3433572" indent="0">
              <a:buNone/>
              <a:defRPr sz="3004"/>
            </a:lvl6pPr>
            <a:lvl7pPr marL="4120286" indent="0">
              <a:buNone/>
              <a:defRPr sz="3004"/>
            </a:lvl7pPr>
            <a:lvl8pPr marL="4807001" indent="0">
              <a:buNone/>
              <a:defRPr sz="3004"/>
            </a:lvl8pPr>
            <a:lvl9pPr marL="5493715" indent="0">
              <a:buNone/>
              <a:defRPr sz="300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3245168"/>
            <a:ext cx="5906036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14" indent="0">
              <a:buNone/>
              <a:defRPr sz="2103"/>
            </a:lvl2pPr>
            <a:lvl3pPr marL="1373429" indent="0">
              <a:buNone/>
              <a:defRPr sz="1802"/>
            </a:lvl3pPr>
            <a:lvl4pPr marL="2060143" indent="0">
              <a:buNone/>
              <a:defRPr sz="1502"/>
            </a:lvl4pPr>
            <a:lvl5pPr marL="2746858" indent="0">
              <a:buNone/>
              <a:defRPr sz="1502"/>
            </a:lvl5pPr>
            <a:lvl6pPr marL="3433572" indent="0">
              <a:buNone/>
              <a:defRPr sz="1502"/>
            </a:lvl6pPr>
            <a:lvl7pPr marL="4120286" indent="0">
              <a:buNone/>
              <a:defRPr sz="1502"/>
            </a:lvl7pPr>
            <a:lvl8pPr marL="4807001" indent="0">
              <a:buNone/>
              <a:defRPr sz="1502"/>
            </a:lvl8pPr>
            <a:lvl9pPr marL="5493715" indent="0">
              <a:buNone/>
              <a:defRPr sz="150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9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575918"/>
            <a:ext cx="15793939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2879585"/>
            <a:ext cx="15793939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10025966"/>
            <a:ext cx="4120158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5734-832F-4963-8D1D-4B04F8BE4B6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10025966"/>
            <a:ext cx="6180237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10025966"/>
            <a:ext cx="4120158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4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3429" rtl="0" eaLnBrk="1" latinLnBrk="0" hangingPunct="1">
        <a:lnSpc>
          <a:spcPct val="90000"/>
        </a:lnSpc>
        <a:spcBef>
          <a:spcPct val="0"/>
        </a:spcBef>
        <a:buNone/>
        <a:defRPr sz="66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357" indent="-343357" algn="l" defTabSz="1373429" rtl="0" eaLnBrk="1" latinLnBrk="0" hangingPunct="1">
        <a:lnSpc>
          <a:spcPct val="90000"/>
        </a:lnSpc>
        <a:spcBef>
          <a:spcPts val="1502"/>
        </a:spcBef>
        <a:buFont typeface="Arial" panose="020B0604020202020204" pitchFamily="34" charset="0"/>
        <a:buChar char="•"/>
        <a:defRPr sz="4206" kern="1200">
          <a:solidFill>
            <a:schemeClr val="tx1"/>
          </a:solidFill>
          <a:latin typeface="+mn-lt"/>
          <a:ea typeface="+mn-ea"/>
          <a:cs typeface="+mn-cs"/>
        </a:defRPr>
      </a:lvl1pPr>
      <a:lvl2pPr marL="1030072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716786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4" kern="1200">
          <a:solidFill>
            <a:schemeClr val="tx1"/>
          </a:solidFill>
          <a:latin typeface="+mn-lt"/>
          <a:ea typeface="+mn-ea"/>
          <a:cs typeface="+mn-cs"/>
        </a:defRPr>
      </a:lvl3pPr>
      <a:lvl4pPr marL="2403500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3090215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776929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463644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5150358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837072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1pPr>
      <a:lvl2pPr marL="686714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2pPr>
      <a:lvl3pPr marL="1373429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3pPr>
      <a:lvl4pPr marL="2060143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2746858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433572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120286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4807001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493715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4316472" y="4936728"/>
            <a:ext cx="863921" cy="269710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408888" y="4342259"/>
            <a:ext cx="3344019" cy="1872830"/>
            <a:chOff x="4740676" y="1491449"/>
            <a:chExt cx="5797118" cy="33990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9049" y="1585235"/>
              <a:ext cx="5583947" cy="264448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740676" y="1491449"/>
              <a:ext cx="5797118" cy="33990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 rot="16200000">
            <a:off x="6369293" y="2361153"/>
            <a:ext cx="1285734" cy="1362920"/>
            <a:chOff x="7056682" y="2818578"/>
            <a:chExt cx="1643869" cy="718841"/>
          </a:xfrm>
        </p:grpSpPr>
        <p:grpSp>
          <p:nvGrpSpPr>
            <p:cNvPr id="9" name="组合 8"/>
            <p:cNvGrpSpPr/>
            <p:nvPr/>
          </p:nvGrpSpPr>
          <p:grpSpPr>
            <a:xfrm>
              <a:off x="7056682" y="2818578"/>
              <a:ext cx="507396" cy="718841"/>
              <a:chOff x="13097848" y="2157499"/>
              <a:chExt cx="1040045" cy="147345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4067222" y="2157499"/>
                <a:ext cx="70671" cy="145926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0027"/>
                <a:endParaRPr lang="zh-CN" altLang="en-US" sz="1575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13229466" y="2825799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13490830" y="2842443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13426044" y="2157499"/>
                <a:ext cx="116960" cy="14592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0027"/>
                <a:endParaRPr lang="zh-CN" altLang="en-US" sz="1575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3097848" y="2157499"/>
                <a:ext cx="116960" cy="14592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0027"/>
                <a:endParaRPr lang="zh-CN" altLang="en-US" sz="1575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3723682" y="2171689"/>
                <a:ext cx="116960" cy="14592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0027"/>
                <a:endParaRPr lang="zh-CN" altLang="en-US" sz="1575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cxnSp>
            <p:nvCxnSpPr>
              <p:cNvPr id="33" name="直接箭头连接符 32"/>
              <p:cNvCxnSpPr/>
              <p:nvPr/>
            </p:nvCxnSpPr>
            <p:spPr>
              <a:xfrm>
                <a:off x="13840642" y="2843526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椭圆 9"/>
            <p:cNvSpPr/>
            <p:nvPr/>
          </p:nvSpPr>
          <p:spPr>
            <a:xfrm>
              <a:off x="8633118" y="3143387"/>
              <a:ext cx="67433" cy="57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00027"/>
              <a:endParaRPr lang="zh-CN" altLang="en-US" sz="1575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8438652" y="3169687"/>
              <a:ext cx="194466" cy="484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>
            <a:xfrm flipV="1">
              <a:off x="7587251" y="3158912"/>
              <a:ext cx="270867" cy="427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3" name="组合 12"/>
            <p:cNvGrpSpPr/>
            <p:nvPr/>
          </p:nvGrpSpPr>
          <p:grpSpPr>
            <a:xfrm>
              <a:off x="8124720" y="3040809"/>
              <a:ext cx="330041" cy="298136"/>
              <a:chOff x="14840784" y="3771937"/>
              <a:chExt cx="676507" cy="61111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4840784" y="4177284"/>
                <a:ext cx="301577" cy="205763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0027"/>
                <a:endParaRPr lang="zh-CN" altLang="en-US" sz="1575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4958791" y="3771937"/>
                <a:ext cx="558500" cy="524744"/>
                <a:chOff x="14543463" y="2800575"/>
                <a:chExt cx="558500" cy="524744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14800386" y="2800575"/>
                  <a:ext cx="301577" cy="205763"/>
                </a:xfrm>
                <a:prstGeom prst="rect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0027"/>
                  <a:endParaRPr lang="zh-CN" altLang="en-US" sz="1575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14750073" y="2894699"/>
                  <a:ext cx="301577" cy="205763"/>
                </a:xfrm>
                <a:prstGeom prst="rect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0027"/>
                  <a:endParaRPr lang="zh-CN" altLang="en-US" sz="1575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4646768" y="3007917"/>
                  <a:ext cx="301577" cy="205763"/>
                </a:xfrm>
                <a:prstGeom prst="rect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0027"/>
                  <a:endParaRPr lang="zh-CN" altLang="en-US" sz="1575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4543463" y="3119556"/>
                  <a:ext cx="301577" cy="205763"/>
                </a:xfrm>
                <a:prstGeom prst="rect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0027"/>
                  <a:endParaRPr lang="zh-CN" altLang="en-US" sz="1575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7815748" y="3034259"/>
              <a:ext cx="330041" cy="298136"/>
              <a:chOff x="14840784" y="3771937"/>
              <a:chExt cx="676507" cy="61111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4840784" y="4177284"/>
                <a:ext cx="301577" cy="205763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0027"/>
                <a:endParaRPr lang="zh-CN" altLang="en-US" sz="1575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4958791" y="3771937"/>
                <a:ext cx="558500" cy="524744"/>
                <a:chOff x="14543463" y="2800575"/>
                <a:chExt cx="558500" cy="524744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14800386" y="2800575"/>
                  <a:ext cx="301577" cy="205763"/>
                </a:xfrm>
                <a:prstGeom prst="rect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0027"/>
                  <a:endParaRPr lang="zh-CN" altLang="en-US" sz="1575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4750073" y="2894699"/>
                  <a:ext cx="301577" cy="205763"/>
                </a:xfrm>
                <a:prstGeom prst="rect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0027"/>
                  <a:endParaRPr lang="zh-CN" altLang="en-US" sz="1575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4646768" y="3007917"/>
                  <a:ext cx="301577" cy="205763"/>
                </a:xfrm>
                <a:prstGeom prst="rect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0027"/>
                  <a:endParaRPr lang="zh-CN" altLang="en-US" sz="1575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543463" y="3119556"/>
                  <a:ext cx="301577" cy="205763"/>
                </a:xfrm>
                <a:prstGeom prst="rect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0027"/>
                  <a:endParaRPr lang="zh-CN" altLang="en-US" sz="1575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4" name="矩形 33"/>
          <p:cNvSpPr/>
          <p:nvPr/>
        </p:nvSpPr>
        <p:spPr>
          <a:xfrm>
            <a:off x="5439562" y="2299701"/>
            <a:ext cx="3313345" cy="1524585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16200000">
            <a:off x="6804959" y="3948991"/>
            <a:ext cx="382883" cy="219361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3831500" y="6972700"/>
            <a:ext cx="8351167" cy="319644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8942605" y="5057529"/>
            <a:ext cx="657122" cy="322561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21550" y="4444146"/>
            <a:ext cx="1823722" cy="152458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441826" y="2156133"/>
            <a:ext cx="2583624" cy="5773021"/>
            <a:chOff x="88245" y="387180"/>
            <a:chExt cx="2583624" cy="577302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975" y="534738"/>
              <a:ext cx="1503455" cy="1385151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265" y="4516386"/>
              <a:ext cx="1503455" cy="1385151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695" y="2529640"/>
              <a:ext cx="1503455" cy="1405707"/>
            </a:xfrm>
            <a:prstGeom prst="rect">
              <a:avLst/>
            </a:prstGeom>
          </p:spPr>
        </p:pic>
        <p:sp>
          <p:nvSpPr>
            <p:cNvPr id="43" name="圆角矩形 42"/>
            <p:cNvSpPr/>
            <p:nvPr/>
          </p:nvSpPr>
          <p:spPr>
            <a:xfrm>
              <a:off x="88245" y="387180"/>
              <a:ext cx="2583624" cy="5773021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9721723" y="498128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概率分布图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659589" y="72092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辅助特征信息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右箭头 45"/>
          <p:cNvSpPr/>
          <p:nvPr/>
        </p:nvSpPr>
        <p:spPr>
          <a:xfrm rot="2902453">
            <a:off x="11301775" y="6160856"/>
            <a:ext cx="1220530" cy="323016"/>
          </a:xfrm>
          <a:prstGeom prst="rightArrow">
            <a:avLst>
              <a:gd name="adj1" fmla="val 62792"/>
              <a:gd name="adj2" fmla="val 50000"/>
            </a:avLst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12413273" y="6382024"/>
            <a:ext cx="1823722" cy="1154714"/>
            <a:chOff x="10947703" y="4100574"/>
            <a:chExt cx="1823722" cy="1524585"/>
          </a:xfrm>
        </p:grpSpPr>
        <p:sp>
          <p:nvSpPr>
            <p:cNvPr id="48" name="矩形 47"/>
            <p:cNvSpPr/>
            <p:nvPr/>
          </p:nvSpPr>
          <p:spPr>
            <a:xfrm>
              <a:off x="10947703" y="4100574"/>
              <a:ext cx="1823722" cy="152458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1229519" y="454584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后处理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0" name="右箭头 49"/>
          <p:cNvSpPr/>
          <p:nvPr/>
        </p:nvSpPr>
        <p:spPr>
          <a:xfrm>
            <a:off x="14415687" y="6798100"/>
            <a:ext cx="657122" cy="322561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6476" y="6144518"/>
            <a:ext cx="1629033" cy="1666792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15443106" y="79291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分割结果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加号 52"/>
          <p:cNvSpPr/>
          <p:nvPr/>
        </p:nvSpPr>
        <p:spPr>
          <a:xfrm>
            <a:off x="2816581" y="3816632"/>
            <a:ext cx="421983" cy="38288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加号 53"/>
          <p:cNvSpPr/>
          <p:nvPr/>
        </p:nvSpPr>
        <p:spPr>
          <a:xfrm>
            <a:off x="2816546" y="5832205"/>
            <a:ext cx="421983" cy="38288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2025752" y="80206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模型输入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975759" y="569572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FCN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分割模型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498903" y="171026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判别器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83626" y="623018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生成器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534729" y="285392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DSM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74452" y="462714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正射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441826" y="658316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辅助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264331" y="1641832"/>
            <a:ext cx="3656451" cy="519136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44"/>
            <a:endParaRPr lang="zh-CN" altLang="en-US" sz="1800">
              <a:solidFill>
                <a:schemeClr val="dk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234491" y="110516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CGAN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8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组合 333"/>
          <p:cNvGrpSpPr/>
          <p:nvPr/>
        </p:nvGrpSpPr>
        <p:grpSpPr>
          <a:xfrm>
            <a:off x="1314532" y="501977"/>
            <a:ext cx="10548469" cy="9891128"/>
            <a:chOff x="1314532" y="501977"/>
            <a:chExt cx="10548469" cy="9891128"/>
          </a:xfrm>
        </p:grpSpPr>
        <p:grpSp>
          <p:nvGrpSpPr>
            <p:cNvPr id="307" name="组合 306"/>
            <p:cNvGrpSpPr/>
            <p:nvPr/>
          </p:nvGrpSpPr>
          <p:grpSpPr>
            <a:xfrm>
              <a:off x="1314532" y="522993"/>
              <a:ext cx="10548469" cy="9870112"/>
              <a:chOff x="1314532" y="522993"/>
              <a:chExt cx="10548469" cy="9870112"/>
            </a:xfrm>
          </p:grpSpPr>
          <p:grpSp>
            <p:nvGrpSpPr>
              <p:cNvPr id="298" name="组合 297"/>
              <p:cNvGrpSpPr/>
              <p:nvPr/>
            </p:nvGrpSpPr>
            <p:grpSpPr>
              <a:xfrm>
                <a:off x="1314532" y="522993"/>
                <a:ext cx="10548469" cy="9870112"/>
                <a:chOff x="1314532" y="522993"/>
                <a:chExt cx="10548469" cy="9870112"/>
              </a:xfrm>
            </p:grpSpPr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37415" y="947073"/>
                  <a:ext cx="1276972" cy="1193949"/>
                </a:xfrm>
                <a:prstGeom prst="rect">
                  <a:avLst/>
                </a:prstGeom>
              </p:spPr>
            </p:pic>
            <p:sp>
              <p:nvSpPr>
                <p:cNvPr id="12" name="梯形 11"/>
                <p:cNvSpPr/>
                <p:nvPr/>
              </p:nvSpPr>
              <p:spPr>
                <a:xfrm rot="10800000">
                  <a:off x="1437414" y="2612797"/>
                  <a:ext cx="1271434" cy="103538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1371520" y="4081370"/>
                  <a:ext cx="1396406" cy="5436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smtClean="0">
                      <a:solidFill>
                        <a:schemeClr val="tx1"/>
                      </a:solidFill>
                      <a:latin typeface="+mn-ea"/>
                    </a:rPr>
                    <a:t>64x64x256</a:t>
                  </a:r>
                  <a:endParaRPr lang="en-US" altLang="zh-CN" sz="2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4" name="梯形 13"/>
                <p:cNvSpPr/>
                <p:nvPr/>
              </p:nvSpPr>
              <p:spPr>
                <a:xfrm rot="10800000">
                  <a:off x="1438232" y="5231297"/>
                  <a:ext cx="1270616" cy="103538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314532" y="7188418"/>
                  <a:ext cx="1526458" cy="5436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+mn-ea"/>
                    </a:rPr>
                    <a:t>32x32x512</a:t>
                  </a:r>
                  <a:endParaRPr lang="zh-CN" altLang="en-US" sz="2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6" name="梯形 15"/>
                <p:cNvSpPr/>
                <p:nvPr/>
              </p:nvSpPr>
              <p:spPr>
                <a:xfrm rot="10800000">
                  <a:off x="1445451" y="8352033"/>
                  <a:ext cx="1271434" cy="1035381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391524" y="9849449"/>
                  <a:ext cx="1395539" cy="5436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000" dirty="0">
                      <a:solidFill>
                        <a:schemeClr val="tx1"/>
                      </a:solidFill>
                      <a:latin typeface="+mn-ea"/>
                    </a:rPr>
                    <a:t>16x16x512</a:t>
                  </a:r>
                  <a:endParaRPr lang="zh-CN" altLang="en-US" sz="2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8" name="梯形 17"/>
                <p:cNvSpPr/>
                <p:nvPr/>
              </p:nvSpPr>
              <p:spPr>
                <a:xfrm rot="10800000">
                  <a:off x="4817910" y="5484816"/>
                  <a:ext cx="1276973" cy="1035381"/>
                </a:xfrm>
                <a:prstGeom prst="trapezoid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梯形 18"/>
                <p:cNvSpPr/>
                <p:nvPr/>
              </p:nvSpPr>
              <p:spPr>
                <a:xfrm rot="10800000">
                  <a:off x="4813246" y="2542233"/>
                  <a:ext cx="1276975" cy="1035381"/>
                </a:xfrm>
                <a:prstGeom prst="trapezoid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梯形 19"/>
                <p:cNvSpPr/>
                <p:nvPr/>
              </p:nvSpPr>
              <p:spPr>
                <a:xfrm rot="10800000">
                  <a:off x="4856783" y="8348287"/>
                  <a:ext cx="1203137" cy="1035381"/>
                </a:xfrm>
                <a:prstGeom prst="trapezoid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1" name="图片 2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17368" y="970126"/>
                  <a:ext cx="1276973" cy="1193949"/>
                </a:xfrm>
                <a:prstGeom prst="rect">
                  <a:avLst/>
                </a:prstGeom>
              </p:spPr>
            </p:pic>
            <p:graphicFrame>
              <p:nvGraphicFramePr>
                <p:cNvPr id="22" name="对象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9790373"/>
                    </p:ext>
                  </p:extLst>
                </p:nvPr>
              </p:nvGraphicFramePr>
              <p:xfrm>
                <a:off x="9013451" y="947073"/>
                <a:ext cx="1276973" cy="13249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85" r:id="rId5" imgW="2272680" imgH="2552040" progId="">
                        <p:embed/>
                      </p:oleObj>
                    </mc:Choice>
                    <mc:Fallback>
                      <p:oleObj r:id="rId5" imgW="2272680" imgH="2552040" progId="">
                        <p:embed/>
                        <p:pic>
                          <p:nvPicPr>
                            <p:cNvPr id="15" name="对象 14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13451" y="947073"/>
                              <a:ext cx="1276973" cy="132493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" name="对象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383847"/>
                    </p:ext>
                  </p:extLst>
                </p:nvPr>
              </p:nvGraphicFramePr>
              <p:xfrm>
                <a:off x="9198247" y="4289839"/>
                <a:ext cx="907380" cy="9414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86" r:id="rId7" imgW="2272680" imgH="2552040" progId="">
                        <p:embed/>
                      </p:oleObj>
                    </mc:Choice>
                    <mc:Fallback>
                      <p:oleObj r:id="rId7" imgW="2272680" imgH="2552040" progId="">
                        <p:embed/>
                        <p:pic>
                          <p:nvPicPr>
                            <p:cNvPr id="17" name="对象 16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198247" y="4289839"/>
                              <a:ext cx="907380" cy="94145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" name="对象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55051718"/>
                    </p:ext>
                  </p:extLst>
                </p:nvPr>
              </p:nvGraphicFramePr>
              <p:xfrm>
                <a:off x="9359006" y="7151608"/>
                <a:ext cx="585861" cy="6078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87" r:id="rId8" imgW="2272680" imgH="2552040" progId="">
                        <p:embed/>
                      </p:oleObj>
                    </mc:Choice>
                    <mc:Fallback>
                      <p:oleObj r:id="rId8" imgW="2272680" imgH="2552040" progId="">
                        <p:embed/>
                        <p:pic>
                          <p:nvPicPr>
                            <p:cNvPr id="19" name="对象 18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59006" y="7151608"/>
                              <a:ext cx="585861" cy="6078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25" name="直接箭头连接符 24"/>
                <p:cNvCxnSpPr>
                  <a:stCxn id="11" idx="2"/>
                  <a:endCxn id="12" idx="2"/>
                </p:cNvCxnSpPr>
                <p:nvPr/>
              </p:nvCxnSpPr>
              <p:spPr>
                <a:xfrm flipH="1">
                  <a:off x="2073131" y="2141022"/>
                  <a:ext cx="2770" cy="471775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/>
                <p:cNvCxnSpPr>
                  <a:stCxn id="12" idx="0"/>
                  <a:endCxn id="13" idx="0"/>
                </p:cNvCxnSpPr>
                <p:nvPr/>
              </p:nvCxnSpPr>
              <p:spPr>
                <a:xfrm flipH="1">
                  <a:off x="2069723" y="3648178"/>
                  <a:ext cx="3408" cy="43319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>
                  <a:stCxn id="13" idx="2"/>
                  <a:endCxn id="14" idx="2"/>
                </p:cNvCxnSpPr>
                <p:nvPr/>
              </p:nvCxnSpPr>
              <p:spPr>
                <a:xfrm>
                  <a:off x="2069723" y="4625026"/>
                  <a:ext cx="3817" cy="606271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>
                  <a:stCxn id="14" idx="0"/>
                  <a:endCxn id="15" idx="0"/>
                </p:cNvCxnSpPr>
                <p:nvPr/>
              </p:nvCxnSpPr>
              <p:spPr>
                <a:xfrm>
                  <a:off x="2073540" y="6266678"/>
                  <a:ext cx="4221" cy="92174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15" idx="2"/>
                  <a:endCxn id="16" idx="2"/>
                </p:cNvCxnSpPr>
                <p:nvPr/>
              </p:nvCxnSpPr>
              <p:spPr>
                <a:xfrm>
                  <a:off x="2077761" y="7732074"/>
                  <a:ext cx="3407" cy="619959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16" idx="0"/>
                  <a:endCxn id="17" idx="0"/>
                </p:cNvCxnSpPr>
                <p:nvPr/>
              </p:nvCxnSpPr>
              <p:spPr>
                <a:xfrm>
                  <a:off x="2081168" y="9387414"/>
                  <a:ext cx="8126" cy="462035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/>
                <p:cNvCxnSpPr>
                  <a:stCxn id="20" idx="2"/>
                  <a:endCxn id="155" idx="2"/>
                </p:cNvCxnSpPr>
                <p:nvPr/>
              </p:nvCxnSpPr>
              <p:spPr>
                <a:xfrm flipV="1">
                  <a:off x="5458351" y="7965739"/>
                  <a:ext cx="0" cy="382548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/>
                <p:cNvCxnSpPr>
                  <a:stCxn id="18" idx="2"/>
                  <a:endCxn id="158" idx="2"/>
                </p:cNvCxnSpPr>
                <p:nvPr/>
              </p:nvCxnSpPr>
              <p:spPr>
                <a:xfrm flipH="1" flipV="1">
                  <a:off x="5451733" y="5170012"/>
                  <a:ext cx="4663" cy="314804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>
                  <a:stCxn id="19" idx="2"/>
                  <a:endCxn id="21" idx="2"/>
                </p:cNvCxnSpPr>
                <p:nvPr/>
              </p:nvCxnSpPr>
              <p:spPr>
                <a:xfrm flipV="1">
                  <a:off x="5451733" y="2164075"/>
                  <a:ext cx="4122" cy="378158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文本框 38"/>
                <p:cNvSpPr txBox="1"/>
                <p:nvPr/>
              </p:nvSpPr>
              <p:spPr>
                <a:xfrm>
                  <a:off x="1756517" y="2890285"/>
                  <a:ext cx="932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 smtClean="0">
                      <a:latin typeface="+mn-ea"/>
                    </a:rPr>
                    <a:t>卷积</a:t>
                  </a:r>
                  <a:endParaRPr lang="zh-CN" altLang="en-US" sz="2000" dirty="0">
                    <a:latin typeface="+mn-ea"/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744795" y="5539887"/>
                  <a:ext cx="932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 smtClean="0">
                      <a:latin typeface="+mn-ea"/>
                    </a:rPr>
                    <a:t>卷积</a:t>
                  </a:r>
                  <a:endParaRPr lang="zh-CN" altLang="en-US" sz="2000" dirty="0">
                    <a:latin typeface="+mn-ea"/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721095" y="8643703"/>
                  <a:ext cx="932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 smtClean="0">
                      <a:latin typeface="+mn-ea"/>
                    </a:rPr>
                    <a:t>卷积</a:t>
                  </a:r>
                  <a:endParaRPr lang="zh-CN" altLang="en-US" sz="2000" dirty="0">
                    <a:latin typeface="+mn-ea"/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4985708" y="2838456"/>
                  <a:ext cx="13459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latin typeface="+mn-ea"/>
                    </a:rPr>
                    <a:t>反卷积</a:t>
                  </a:r>
                  <a:endParaRPr lang="zh-CN" altLang="en-US" sz="2000" dirty="0">
                    <a:latin typeface="+mn-ea"/>
                  </a:endParaRP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4987631" y="5762802"/>
                  <a:ext cx="13459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latin typeface="+mn-ea"/>
                    </a:rPr>
                    <a:t>反卷积</a:t>
                  </a:r>
                  <a:endParaRPr lang="zh-CN" altLang="en-US" sz="2000" dirty="0">
                    <a:latin typeface="+mn-ea"/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4985708" y="8652857"/>
                  <a:ext cx="13459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latin typeface="+mn-ea"/>
                    </a:rPr>
                    <a:t>反卷积</a:t>
                  </a:r>
                  <a:endParaRPr lang="zh-CN" altLang="en-US" sz="2000" dirty="0">
                    <a:latin typeface="+mn-ea"/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2767926" y="1418831"/>
                  <a:ext cx="16170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/>
                    <a:t>256x256</a:t>
                  </a:r>
                  <a:endParaRPr lang="zh-CN" altLang="en-US" sz="2000" dirty="0"/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>
                  <a:off x="4695122" y="7422083"/>
                  <a:ext cx="1526458" cy="5436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+mn-ea"/>
                    </a:rPr>
                    <a:t>32x32x512</a:t>
                  </a:r>
                  <a:endParaRPr lang="zh-CN" altLang="en-US" sz="2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>
                  <a:off x="4753530" y="4626356"/>
                  <a:ext cx="1396406" cy="5436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smtClean="0">
                      <a:solidFill>
                        <a:schemeClr val="tx1"/>
                      </a:solidFill>
                      <a:latin typeface="+mn-ea"/>
                    </a:rPr>
                    <a:t>64x64x256</a:t>
                  </a:r>
                  <a:endParaRPr lang="en-US" altLang="zh-CN" sz="2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>
                  <a:off x="8897810" y="3005272"/>
                  <a:ext cx="1508252" cy="51335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文本框 162"/>
                <p:cNvSpPr txBox="1"/>
                <p:nvPr/>
              </p:nvSpPr>
              <p:spPr>
                <a:xfrm>
                  <a:off x="4876461" y="522993"/>
                  <a:ext cx="16170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 smtClean="0"/>
                    <a:t>分割结果</a:t>
                  </a:r>
                  <a:endParaRPr lang="zh-CN" altLang="en-US" sz="2000" dirty="0"/>
                </a:p>
              </p:txBody>
            </p:sp>
            <p:sp>
              <p:nvSpPr>
                <p:cNvPr id="164" name="文本框 163"/>
                <p:cNvSpPr txBox="1"/>
                <p:nvPr/>
              </p:nvSpPr>
              <p:spPr>
                <a:xfrm>
                  <a:off x="3386063" y="8624521"/>
                  <a:ext cx="15538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/>
                    <a:t>2x </a:t>
                  </a:r>
                  <a:r>
                    <a:rPr lang="zh-CN" altLang="en-US" sz="2000" b="1" dirty="0" smtClean="0"/>
                    <a:t>上采样</a:t>
                  </a:r>
                  <a:r>
                    <a:rPr lang="en-US" altLang="zh-CN" sz="2000" b="1" dirty="0" smtClean="0"/>
                    <a:t> </a:t>
                  </a:r>
                  <a:endParaRPr lang="zh-CN" altLang="en-US" sz="2000" b="1" dirty="0"/>
                </a:p>
              </p:txBody>
            </p:sp>
            <p:sp>
              <p:nvSpPr>
                <p:cNvPr id="166" name="文本框 165"/>
                <p:cNvSpPr txBox="1"/>
                <p:nvPr/>
              </p:nvSpPr>
              <p:spPr>
                <a:xfrm>
                  <a:off x="3345804" y="5775126"/>
                  <a:ext cx="15538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/>
                    <a:t>4x </a:t>
                  </a:r>
                  <a:r>
                    <a:rPr lang="zh-CN" altLang="en-US" sz="2000" b="1" dirty="0" smtClean="0"/>
                    <a:t>上采样</a:t>
                  </a:r>
                  <a:r>
                    <a:rPr lang="en-US" altLang="zh-CN" sz="2000" b="1" dirty="0" smtClean="0"/>
                    <a:t> </a:t>
                  </a:r>
                  <a:endParaRPr lang="zh-CN" altLang="en-US" sz="2000" b="1" dirty="0"/>
                </a:p>
              </p:txBody>
            </p:sp>
            <p:graphicFrame>
              <p:nvGraphicFramePr>
                <p:cNvPr id="168" name="对象 16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40363672"/>
                    </p:ext>
                  </p:extLst>
                </p:nvPr>
              </p:nvGraphicFramePr>
              <p:xfrm>
                <a:off x="6925274" y="4429604"/>
                <a:ext cx="921872" cy="8599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88" r:id="rId9" imgW="1701360" imgH="1587240" progId="">
                        <p:embed/>
                      </p:oleObj>
                    </mc:Choice>
                    <mc:Fallback>
                      <p:oleObj r:id="rId9" imgW="1701360" imgH="1587240" progId="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25274" y="4429604"/>
                              <a:ext cx="921872" cy="85995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3" name="文本框 172"/>
                <p:cNvSpPr txBox="1"/>
                <p:nvPr/>
              </p:nvSpPr>
              <p:spPr>
                <a:xfrm>
                  <a:off x="9038371" y="522993"/>
                  <a:ext cx="1252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/>
                    <a:t>边界</a:t>
                  </a:r>
                  <a:r>
                    <a:rPr lang="zh-CN" altLang="en-US" sz="2000" dirty="0" smtClean="0"/>
                    <a:t>信息</a:t>
                  </a:r>
                  <a:endParaRPr lang="zh-CN" altLang="en-US" sz="2000" dirty="0"/>
                </a:p>
              </p:txBody>
            </p:sp>
            <p:sp>
              <p:nvSpPr>
                <p:cNvPr id="180" name="文本框 179"/>
                <p:cNvSpPr txBox="1"/>
                <p:nvPr/>
              </p:nvSpPr>
              <p:spPr>
                <a:xfrm>
                  <a:off x="3290501" y="2785626"/>
                  <a:ext cx="15538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/>
                    <a:t>16x </a:t>
                  </a:r>
                  <a:r>
                    <a:rPr lang="zh-CN" altLang="en-US" sz="2000" b="1" dirty="0" smtClean="0"/>
                    <a:t>上采样</a:t>
                  </a:r>
                  <a:r>
                    <a:rPr lang="en-US" altLang="zh-CN" sz="2000" b="1" dirty="0" smtClean="0"/>
                    <a:t> </a:t>
                  </a:r>
                  <a:endParaRPr lang="zh-CN" altLang="en-US" sz="2000" b="1" dirty="0"/>
                </a:p>
              </p:txBody>
            </p:sp>
            <p:graphicFrame>
              <p:nvGraphicFramePr>
                <p:cNvPr id="189" name="对象 18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32816647"/>
                    </p:ext>
                  </p:extLst>
                </p:nvPr>
              </p:nvGraphicFramePr>
              <p:xfrm>
                <a:off x="7003100" y="7394686"/>
                <a:ext cx="641538" cy="5984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89" r:id="rId11" imgW="1701360" imgH="1587240" progId="">
                        <p:embed/>
                      </p:oleObj>
                    </mc:Choice>
                    <mc:Fallback>
                      <p:oleObj r:id="rId11" imgW="1701360" imgH="1587240" progId="">
                        <p:embed/>
                        <p:pic>
                          <p:nvPicPr>
                            <p:cNvPr id="172" name="对象 171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03100" y="7394686"/>
                              <a:ext cx="641538" cy="5984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97" name="矩形 196"/>
                <p:cNvSpPr/>
                <p:nvPr/>
              </p:nvSpPr>
              <p:spPr>
                <a:xfrm>
                  <a:off x="8897810" y="5951141"/>
                  <a:ext cx="1508252" cy="51335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9" name="直接箭头连接符 198"/>
                <p:cNvCxnSpPr>
                  <a:endCxn id="162" idx="0"/>
                </p:cNvCxnSpPr>
                <p:nvPr/>
              </p:nvCxnSpPr>
              <p:spPr>
                <a:xfrm>
                  <a:off x="9651936" y="2272006"/>
                  <a:ext cx="0" cy="73326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箭头连接符 200"/>
                <p:cNvCxnSpPr>
                  <a:stCxn id="162" idx="2"/>
                  <a:endCxn id="23" idx="0"/>
                </p:cNvCxnSpPr>
                <p:nvPr/>
              </p:nvCxnSpPr>
              <p:spPr>
                <a:xfrm>
                  <a:off x="9651936" y="3518629"/>
                  <a:ext cx="1" cy="77121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箭头连接符 206"/>
                <p:cNvCxnSpPr>
                  <a:stCxn id="23" idx="2"/>
                  <a:endCxn id="197" idx="0"/>
                </p:cNvCxnSpPr>
                <p:nvPr/>
              </p:nvCxnSpPr>
              <p:spPr>
                <a:xfrm flipH="1">
                  <a:off x="9651936" y="5231297"/>
                  <a:ext cx="1" cy="719844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箭头连接符 211"/>
                <p:cNvCxnSpPr>
                  <a:stCxn id="197" idx="2"/>
                  <a:endCxn id="24" idx="0"/>
                </p:cNvCxnSpPr>
                <p:nvPr/>
              </p:nvCxnSpPr>
              <p:spPr>
                <a:xfrm>
                  <a:off x="9651936" y="6464498"/>
                  <a:ext cx="0" cy="68711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文本框 217"/>
                <p:cNvSpPr txBox="1"/>
                <p:nvPr/>
              </p:nvSpPr>
              <p:spPr>
                <a:xfrm>
                  <a:off x="9198247" y="3076729"/>
                  <a:ext cx="13459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 smtClean="0">
                      <a:latin typeface="+mn-ea"/>
                    </a:rPr>
                    <a:t>下采样</a:t>
                  </a:r>
                  <a:endParaRPr lang="zh-CN" altLang="en-US" sz="2000" dirty="0">
                    <a:latin typeface="+mn-ea"/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10260400" y="4546247"/>
                  <a:ext cx="157257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/>
                    <a:t>1/4x mask</a:t>
                  </a:r>
                  <a:endParaRPr lang="zh-CN" altLang="en-US" sz="2000" b="1" dirty="0"/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10122235" y="7232794"/>
                  <a:ext cx="157257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/>
                    <a:t>1/8x mask</a:t>
                  </a:r>
                  <a:endParaRPr lang="zh-CN" altLang="en-US" sz="2000" b="1" dirty="0"/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>
                  <a:off x="6844347" y="6532867"/>
                  <a:ext cx="1047542" cy="55037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点</a:t>
                  </a:r>
                  <a:r>
                    <a:rPr lang="zh-CN" altLang="en-US" sz="20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乘</a:t>
                  </a:r>
                  <a:endParaRPr lang="zh-CN" alt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6844347" y="3486051"/>
                  <a:ext cx="1083726" cy="55037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点乘</a:t>
                  </a:r>
                  <a:endParaRPr lang="zh-CN" alt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38" name="直接箭头连接符 237"/>
                <p:cNvCxnSpPr/>
                <p:nvPr/>
              </p:nvCxnSpPr>
              <p:spPr>
                <a:xfrm flipV="1">
                  <a:off x="7386210" y="7063430"/>
                  <a:ext cx="4032" cy="369419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肘形连接符 245"/>
                <p:cNvCxnSpPr>
                  <a:endCxn id="227" idx="3"/>
                </p:cNvCxnSpPr>
                <p:nvPr/>
              </p:nvCxnSpPr>
              <p:spPr>
                <a:xfrm rot="10800000">
                  <a:off x="7891890" y="6808053"/>
                  <a:ext cx="1467121" cy="647486"/>
                </a:xfrm>
                <a:prstGeom prst="bentConnector3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肘形连接符 249"/>
                <p:cNvCxnSpPr>
                  <a:stCxn id="227" idx="1"/>
                  <a:endCxn id="18" idx="0"/>
                </p:cNvCxnSpPr>
                <p:nvPr/>
              </p:nvCxnSpPr>
              <p:spPr>
                <a:xfrm rot="10800000">
                  <a:off x="5456397" y="6520197"/>
                  <a:ext cx="1387951" cy="287856"/>
                </a:xfrm>
                <a:prstGeom prst="bentConnector2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接箭头连接符 251"/>
                <p:cNvCxnSpPr>
                  <a:stCxn id="155" idx="3"/>
                  <a:endCxn id="189" idx="1"/>
                </p:cNvCxnSpPr>
                <p:nvPr/>
              </p:nvCxnSpPr>
              <p:spPr>
                <a:xfrm>
                  <a:off x="6221580" y="7693911"/>
                  <a:ext cx="781520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箭头连接符 254"/>
                <p:cNvCxnSpPr>
                  <a:stCxn id="168" idx="0"/>
                  <a:endCxn id="230" idx="2"/>
                </p:cNvCxnSpPr>
                <p:nvPr/>
              </p:nvCxnSpPr>
              <p:spPr>
                <a:xfrm flipV="1">
                  <a:off x="7386210" y="4036423"/>
                  <a:ext cx="0" cy="3931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肘形连接符 256"/>
                <p:cNvCxnSpPr>
                  <a:endCxn id="230" idx="3"/>
                </p:cNvCxnSpPr>
                <p:nvPr/>
              </p:nvCxnSpPr>
              <p:spPr>
                <a:xfrm rot="10800000">
                  <a:off x="7928073" y="3761238"/>
                  <a:ext cx="1270174" cy="985069"/>
                </a:xfrm>
                <a:prstGeom prst="bentConnector3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肘形连接符 258"/>
                <p:cNvCxnSpPr>
                  <a:stCxn id="230" idx="1"/>
                  <a:endCxn id="19" idx="0"/>
                </p:cNvCxnSpPr>
                <p:nvPr/>
              </p:nvCxnSpPr>
              <p:spPr>
                <a:xfrm rot="10800000">
                  <a:off x="5451733" y="3577615"/>
                  <a:ext cx="1392614" cy="183623"/>
                </a:xfrm>
                <a:prstGeom prst="bentConnector2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箭头连接符 260"/>
                <p:cNvCxnSpPr>
                  <a:endCxn id="168" idx="1"/>
                </p:cNvCxnSpPr>
                <p:nvPr/>
              </p:nvCxnSpPr>
              <p:spPr>
                <a:xfrm flipV="1">
                  <a:off x="6148040" y="4859581"/>
                  <a:ext cx="777234" cy="9074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文本框 263"/>
                <p:cNvSpPr txBox="1"/>
                <p:nvPr/>
              </p:nvSpPr>
              <p:spPr>
                <a:xfrm>
                  <a:off x="10290424" y="1418831"/>
                  <a:ext cx="157257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 smtClean="0"/>
                    <a:t>1x mask</a:t>
                  </a:r>
                  <a:endParaRPr lang="zh-CN" altLang="en-US" sz="2000" b="1" dirty="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9198247" y="6023795"/>
                  <a:ext cx="13459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 smtClean="0">
                      <a:latin typeface="+mn-ea"/>
                    </a:rPr>
                    <a:t>下采样</a:t>
                  </a:r>
                  <a:endParaRPr lang="zh-CN" altLang="en-US" sz="2000" dirty="0">
                    <a:latin typeface="+mn-ea"/>
                  </a:endParaRPr>
                </a:p>
              </p:txBody>
            </p:sp>
          </p:grpSp>
          <p:cxnSp>
            <p:nvCxnSpPr>
              <p:cNvPr id="300" name="直接连接符 299"/>
              <p:cNvCxnSpPr>
                <a:endCxn id="155" idx="0"/>
              </p:cNvCxnSpPr>
              <p:nvPr/>
            </p:nvCxnSpPr>
            <p:spPr>
              <a:xfrm>
                <a:off x="5458351" y="6808053"/>
                <a:ext cx="0" cy="61403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接连接符 300"/>
              <p:cNvCxnSpPr/>
              <p:nvPr/>
            </p:nvCxnSpPr>
            <p:spPr>
              <a:xfrm>
                <a:off x="5447916" y="3724471"/>
                <a:ext cx="18821" cy="9278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加号 304"/>
              <p:cNvSpPr/>
              <p:nvPr/>
            </p:nvSpPr>
            <p:spPr>
              <a:xfrm>
                <a:off x="5649404" y="3710544"/>
                <a:ext cx="316337" cy="447052"/>
              </a:xfrm>
              <a:prstGeom prst="mathPlus">
                <a:avLst/>
              </a:prstGeom>
              <a:ln w="3175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加号 305"/>
              <p:cNvSpPr/>
              <p:nvPr/>
            </p:nvSpPr>
            <p:spPr>
              <a:xfrm>
                <a:off x="5628657" y="6734965"/>
                <a:ext cx="292042" cy="412718"/>
              </a:xfrm>
              <a:prstGeom prst="mathPlus">
                <a:avLst/>
              </a:prstGeom>
              <a:ln w="3175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0" name="文本框 309"/>
            <p:cNvSpPr txBox="1"/>
            <p:nvPr/>
          </p:nvSpPr>
          <p:spPr>
            <a:xfrm>
              <a:off x="1484824" y="501977"/>
              <a:ext cx="1252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输入影像</a:t>
              </a:r>
              <a:endParaRPr lang="zh-CN" altLang="en-US" sz="2000" dirty="0"/>
            </a:p>
          </p:txBody>
        </p:sp>
        <p:graphicFrame>
          <p:nvGraphicFramePr>
            <p:cNvPr id="311" name="对象 3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0833418"/>
                </p:ext>
              </p:extLst>
            </p:nvPr>
          </p:nvGraphicFramePr>
          <p:xfrm>
            <a:off x="9508683" y="9874941"/>
            <a:ext cx="286506" cy="297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r:id="rId13" imgW="2272680" imgH="2552040" progId="">
                    <p:embed/>
                  </p:oleObj>
                </mc:Choice>
                <mc:Fallback>
                  <p:oleObj r:id="rId13" imgW="2272680" imgH="2552040" progId="">
                    <p:embed/>
                    <p:pic>
                      <p:nvPicPr>
                        <p:cNvPr id="24" name="对象 2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508683" y="9874941"/>
                          <a:ext cx="286506" cy="2972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2" name="直接箭头连接符 311"/>
            <p:cNvCxnSpPr>
              <a:stCxn id="24" idx="2"/>
              <a:endCxn id="311" idx="0"/>
            </p:cNvCxnSpPr>
            <p:nvPr/>
          </p:nvCxnSpPr>
          <p:spPr>
            <a:xfrm>
              <a:off x="9651936" y="7759471"/>
              <a:ext cx="0" cy="21154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文本框 312"/>
            <p:cNvSpPr txBox="1"/>
            <p:nvPr/>
          </p:nvSpPr>
          <p:spPr>
            <a:xfrm>
              <a:off x="10028356" y="9827860"/>
              <a:ext cx="15725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1/16x mask</a:t>
              </a:r>
              <a:endParaRPr lang="zh-CN" altLang="en-US" sz="2000" b="1" dirty="0"/>
            </a:p>
          </p:txBody>
        </p:sp>
        <p:graphicFrame>
          <p:nvGraphicFramePr>
            <p:cNvPr id="315" name="对象 3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5048899"/>
                </p:ext>
              </p:extLst>
            </p:nvPr>
          </p:nvGraphicFramePr>
          <p:xfrm>
            <a:off x="7222629" y="9968682"/>
            <a:ext cx="327162" cy="305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r:id="rId14" imgW="1701360" imgH="1587240" progId="">
                    <p:embed/>
                  </p:oleObj>
                </mc:Choice>
                <mc:Fallback>
                  <p:oleObj r:id="rId14" imgW="1701360" imgH="1587240" progId="">
                    <p:embed/>
                    <p:pic>
                      <p:nvPicPr>
                        <p:cNvPr id="189" name="对象 18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222629" y="9968682"/>
                          <a:ext cx="327162" cy="305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6" name="直接箭头连接符 315"/>
            <p:cNvCxnSpPr>
              <a:stCxn id="17" idx="3"/>
              <a:endCxn id="315" idx="1"/>
            </p:cNvCxnSpPr>
            <p:nvPr/>
          </p:nvCxnSpPr>
          <p:spPr>
            <a:xfrm flipV="1">
              <a:off x="2787063" y="10121276"/>
              <a:ext cx="4435566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矩形 320"/>
            <p:cNvSpPr/>
            <p:nvPr/>
          </p:nvSpPr>
          <p:spPr>
            <a:xfrm>
              <a:off x="6862439" y="8907269"/>
              <a:ext cx="1047542" cy="5503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点</a:t>
              </a:r>
              <a:r>
                <a:rPr lang="zh-CN" alt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乘</a:t>
              </a:r>
              <a:endPara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23" name="直接箭头连接符 322"/>
            <p:cNvCxnSpPr>
              <a:stCxn id="315" idx="0"/>
              <a:endCxn id="321" idx="2"/>
            </p:cNvCxnSpPr>
            <p:nvPr/>
          </p:nvCxnSpPr>
          <p:spPr>
            <a:xfrm flipV="1">
              <a:off x="7386210" y="9457641"/>
              <a:ext cx="0" cy="5110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肘形连接符 327"/>
            <p:cNvCxnSpPr>
              <a:endCxn id="321" idx="3"/>
            </p:cNvCxnSpPr>
            <p:nvPr/>
          </p:nvCxnSpPr>
          <p:spPr>
            <a:xfrm rot="10800000">
              <a:off x="7909981" y="9182456"/>
              <a:ext cx="1598702" cy="786227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肘形连接符 329"/>
            <p:cNvCxnSpPr>
              <a:stCxn id="321" idx="1"/>
              <a:endCxn id="20" idx="0"/>
            </p:cNvCxnSpPr>
            <p:nvPr/>
          </p:nvCxnSpPr>
          <p:spPr>
            <a:xfrm rot="10800000" flipV="1">
              <a:off x="5458351" y="9182454"/>
              <a:ext cx="1404088" cy="201213"/>
            </a:xfrm>
            <a:prstGeom prst="bentConnector4">
              <a:avLst>
                <a:gd name="adj1" fmla="val 28578"/>
                <a:gd name="adj2" fmla="val 25037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肘形连接符 331"/>
            <p:cNvCxnSpPr>
              <a:stCxn id="17" idx="3"/>
              <a:endCxn id="20" idx="0"/>
            </p:cNvCxnSpPr>
            <p:nvPr/>
          </p:nvCxnSpPr>
          <p:spPr>
            <a:xfrm flipV="1">
              <a:off x="2787063" y="9383668"/>
              <a:ext cx="2671288" cy="73760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加号 332"/>
            <p:cNvSpPr/>
            <p:nvPr/>
          </p:nvSpPr>
          <p:spPr>
            <a:xfrm>
              <a:off x="5545497" y="9668582"/>
              <a:ext cx="292042" cy="412718"/>
            </a:xfrm>
            <a:prstGeom prst="mathPlus">
              <a:avLst/>
            </a:prstGeom>
            <a:ln w="3175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62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1701</TotalTime>
  <Words>75</Words>
  <Application>Microsoft Office PowerPoint</Application>
  <PresentationFormat>自定义</PresentationFormat>
  <Paragraphs>42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Tao</dc:creator>
  <cp:lastModifiedBy>Jiang Tao</cp:lastModifiedBy>
  <cp:revision>14</cp:revision>
  <dcterms:created xsi:type="dcterms:W3CDTF">2019-05-08T09:00:21Z</dcterms:created>
  <dcterms:modified xsi:type="dcterms:W3CDTF">2019-05-10T09:16:34Z</dcterms:modified>
</cp:coreProperties>
</file>