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94" r:id="rId13"/>
    <p:sldId id="295" r:id="rId14"/>
    <p:sldId id="297" r:id="rId15"/>
    <p:sldId id="296" r:id="rId16"/>
    <p:sldId id="299" r:id="rId17"/>
    <p:sldId id="266" r:id="rId18"/>
    <p:sldId id="267" r:id="rId19"/>
    <p:sldId id="268" r:id="rId20"/>
    <p:sldId id="301" r:id="rId21"/>
    <p:sldId id="300" r:id="rId22"/>
    <p:sldId id="290" r:id="rId23"/>
    <p:sldId id="291" r:id="rId24"/>
    <p:sldId id="284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5" r:id="rId41"/>
    <p:sldId id="302" r:id="rId42"/>
    <p:sldId id="303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 autoAdjust="0"/>
    <p:restoredTop sz="88343" autoAdjust="0"/>
  </p:normalViewPr>
  <p:slideViewPr>
    <p:cSldViewPr snapToGrid="0" snapToObjects="1">
      <p:cViewPr varScale="1">
        <p:scale>
          <a:sx n="76" d="100"/>
          <a:sy n="76" d="100"/>
        </p:scale>
        <p:origin x="1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[intro]</a:t>
            </a:r>
          </a:p>
        </p:txBody>
      </p:sp>
    </p:spTree>
    <p:extLst>
      <p:ext uri="{BB962C8B-B14F-4D97-AF65-F5344CB8AC3E}">
        <p14:creationId xmlns:p14="http://schemas.microsoft.com/office/powerpoint/2010/main" val="4259004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下面我们来回顾一下刚才那个问题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小明的爸爸开始学 </a:t>
            </a:r>
            <a:r>
              <a:rPr lang="en-US" altLang="zh-CN" dirty="0"/>
              <a:t>ICS </a:t>
            </a:r>
            <a:r>
              <a:rPr lang="zh-CN" altLang="en-US" dirty="0"/>
              <a:t>了，于是完成这顿饭的时间被延长了不少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5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假如我们能将一些工作分摊一下，也许我们可以达到更短的总时间？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7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我们当初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04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如果我们重新分配一下工作，小明和小明妈各切 </a:t>
            </a:r>
            <a:r>
              <a:rPr lang="en-US" altLang="zh-CN" dirty="0"/>
              <a:t>1/3 </a:t>
            </a:r>
            <a:r>
              <a:rPr lang="zh-CN" altLang="en-US" dirty="0"/>
              <a:t>的菜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53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英特尔奔腾 </a:t>
            </a:r>
            <a:r>
              <a:rPr lang="en-US" altLang="zh-CN" dirty="0"/>
              <a:t>4 </a:t>
            </a:r>
            <a:r>
              <a:rPr lang="zh-CN" altLang="en-US" dirty="0"/>
              <a:t>系列 </a:t>
            </a:r>
            <a:r>
              <a:rPr lang="en-US" altLang="zh-CN" dirty="0" err="1"/>
              <a:t>NetBurst</a:t>
            </a:r>
            <a:r>
              <a:rPr lang="en-US" altLang="zh-CN" dirty="0"/>
              <a:t> </a:t>
            </a:r>
            <a:r>
              <a:rPr lang="zh-CN" altLang="en-US" dirty="0"/>
              <a:t>架构一开始有 </a:t>
            </a:r>
            <a:r>
              <a:rPr lang="en-US" altLang="zh-CN" dirty="0"/>
              <a:t>20 </a:t>
            </a:r>
            <a:r>
              <a:rPr lang="zh-CN" altLang="en-US" dirty="0"/>
              <a:t>级流水线，后来加到 </a:t>
            </a:r>
            <a:r>
              <a:rPr lang="en-US" altLang="zh-CN" dirty="0"/>
              <a:t>31 </a:t>
            </a:r>
            <a:r>
              <a:rPr lang="zh-CN" altLang="en-US" dirty="0"/>
              <a:t>级，下面我们来看看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现在我们知道，奔腾 </a:t>
            </a:r>
            <a:r>
              <a:rPr lang="en-US" altLang="zh-CN" dirty="0"/>
              <a:t>4 </a:t>
            </a:r>
            <a:r>
              <a:rPr lang="zh-CN" altLang="en-US" dirty="0"/>
              <a:t>处理器的失败的原因之一是因为它的流水线太长了。但是为什么长流水线会对性能带来反作用？如果我们把原先的顺序执行当作只有一级的流水线的话，那么增加流水线的级数，带来更好的性能，这似乎没有问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4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但是无论如何，我们也见不到这样的场景。一亿级流水线，想想就很恐怖。首先，在我们的想象之中，长流水线带来的性能增益是有一定的理论支持的。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72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首先，用没有流水线时的时间比上加入了 </a:t>
            </a:r>
            <a:r>
              <a:rPr lang="en-US" altLang="zh-CN" dirty="0"/>
              <a:t>k </a:t>
            </a:r>
            <a:r>
              <a:rPr lang="zh-CN" altLang="en-US" dirty="0"/>
              <a:t>级流水线的时间，可以注意到，最终我们的流水线可以带来 </a:t>
            </a:r>
            <a:r>
              <a:rPr lang="en-US" altLang="zh-CN" dirty="0"/>
              <a:t>k </a:t>
            </a:r>
            <a:r>
              <a:rPr lang="zh-CN" altLang="en-US" dirty="0"/>
              <a:t>倍的加速。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90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其次，增加流水线级数减少了每一级的工作量，进而减少延迟，加快时钟速度，这一点之前付佳伟也提到了。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4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我们先从一道经典的奥赛题开始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26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可只要我们想一想，如果我们真的有那种超长的流水线的话，事情会变成什么样子呢？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我们请出小明同学，这次，他一家子叫了一大帮人来做菜。想想看这个场景，还是挺搞笑的，至少可以肯定，他们没法在 </a:t>
            </a:r>
            <a:r>
              <a:rPr lang="en-US" altLang="zh-CN" dirty="0"/>
              <a:t>50 </a:t>
            </a:r>
            <a:r>
              <a:rPr lang="zh-CN" altLang="en-US" dirty="0"/>
              <a:t>分钟内做完菜了。现在两份优势重合在一起，本可以带来梦幻般的</a:t>
            </a:r>
            <a:r>
              <a:rPr lang="zh-CN" altLang="en-US"/>
              <a:t>性能，但是，</a:t>
            </a:r>
            <a:r>
              <a:rPr lang="zh-CN" altLang="en-US" dirty="0"/>
              <a:t>为什么会变成这样呢？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3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首先，流水线能够提高处理指令的吞吐率，但是没有办法提高执行单条指令的速度，相反，由于每一级之间加入了寄存器，处理单条指令的速度还会拖慢。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2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此外还有一个横在提高流水线效率的障碍</a:t>
            </a:r>
            <a:r>
              <a:rPr lang="en-US" altLang="zh-CN" dirty="0"/>
              <a:t>——</a:t>
            </a:r>
            <a:r>
              <a:rPr lang="zh-CN" altLang="en-US" dirty="0"/>
              <a:t>冒险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34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有三类冒险：数据冒险、结构冒险、控制冒险，当然这里不会对乱序执行之类的东西谈太多，不然就有点跑题了。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94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首先是数据冒险，当流水线中某条指令的数据依赖于在它之前，但还在流水线中的指令时，就可能会出现问题，毕竟，你不能在写入之前读取。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这里，指令 </a:t>
            </a:r>
            <a:r>
              <a:rPr lang="en-US" altLang="zh-CN" dirty="0"/>
              <a:t>2 </a:t>
            </a:r>
            <a:r>
              <a:rPr lang="zh-CN" altLang="en-US" dirty="0"/>
              <a:t>需要指令 </a:t>
            </a:r>
            <a:r>
              <a:rPr lang="en-US" altLang="zh-CN" dirty="0"/>
              <a:t>1 </a:t>
            </a:r>
            <a:r>
              <a:rPr lang="zh-CN" altLang="en-US" dirty="0"/>
              <a:t>写入的数据，但是那条数据还没有被写进去。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1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第二种是结构冒险，这里，是指在有的时候，一条指令需要的硬件资源还在被另一条指令占用，这通常是硬件设计上的问题，比如说，你给数据和指令的缓存只有一个的话，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15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这里，第一条指令需要（擦车）缓存来存结果，但是第六条指令需要缓存来读取指令，与数据冒险不同的是，第一条指令和第六条看起来是不冲突的，可能它们甚至都没有太大的关联。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66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控制冒险，由于控制指令的存在，流水线要做到高效，就不可能一直无脑顺延把所有指令吞下去，跳转，特别是条件跳转，让流水线有执行错误的可能。当然，现代的处理器的分支预测，很大程度解决了这种问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3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稍有常识的人都能看出，如果我们一次只做一件事的话，这效率还能高起来吗？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14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这里，第一条指令要跳到 </a:t>
            </a:r>
            <a:r>
              <a:rPr lang="en-US" altLang="zh-CN" dirty="0"/>
              <a:t>0x23333333</a:t>
            </a:r>
            <a:r>
              <a:rPr lang="zh-CN" altLang="en-US" dirty="0"/>
              <a:t>，但是这条流水线直接把跳转指令之后的指令弄了进来，做了大量的无用功。由于这些障碍的存在，流水线不可以做得很长。那么，如何解决冒险？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6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其中一种方式是在流水线中加入「气泡」，这种方式称为流水线冒泡，或者叫流水线停顿。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57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拿数据冒险那张图，原先第二条指令会出现问题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1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但是加入气泡之后，第二条指令就能够顺利读取到需要的数据了。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0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指令周期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 </a:t>
            </a:r>
            <a:r>
              <a:rPr lang="en-US" altLang="zh-CN" dirty="0"/>
              <a:t>LC-3 </a:t>
            </a:r>
            <a:r>
              <a:rPr lang="zh-CN" altLang="en-US" dirty="0"/>
              <a:t>为例，一条指令包含 </a:t>
            </a:r>
            <a:r>
              <a:rPr lang="en-US" altLang="zh-CN" dirty="0"/>
              <a:t>6 </a:t>
            </a:r>
            <a:r>
              <a:rPr lang="zh-CN" altLang="en-US" dirty="0"/>
              <a:t>个指令周期。它们分别是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在流水线技术被发明之前，</a:t>
            </a:r>
            <a:r>
              <a:rPr lang="en-US" altLang="zh-CN" dirty="0"/>
              <a:t>1900</a:t>
            </a:r>
            <a:r>
              <a:rPr lang="zh-CN" altLang="en-US" dirty="0"/>
              <a:t>年代，福特汽车的生产效率相对低下，每个工人要完成装配汽车的全部步骤。到</a:t>
            </a:r>
            <a:r>
              <a:rPr lang="en-US" altLang="zh-CN" dirty="0"/>
              <a:t>1913</a:t>
            </a:r>
            <a:r>
              <a:rPr lang="zh-CN" altLang="en-US" dirty="0"/>
              <a:t>年，公司已经发展出较为完备的流水线技术，使用机械传送带</a:t>
            </a:r>
            <a:endParaRPr lang="en-US" altLang="zh-CN" dirty="0"/>
          </a:p>
          <a:p>
            <a:r>
              <a:rPr lang="zh-CN" altLang="en-US" dirty="0"/>
              <a:t>纸带机、卡片机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常规的 </a:t>
            </a:r>
            <a:r>
              <a:rPr lang="en-US" altLang="zh-CN" dirty="0"/>
              <a:t>LC-3 </a:t>
            </a:r>
            <a:r>
              <a:rPr lang="zh-CN" altLang="en-US" dirty="0"/>
              <a:t>运行过程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1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假如我们通过应用流水线技术，使得 </a:t>
            </a:r>
            <a:r>
              <a:rPr lang="en-US" altLang="zh-CN" dirty="0"/>
              <a:t>LC-3 </a:t>
            </a:r>
            <a:r>
              <a:rPr lang="zh-CN" altLang="en-US" dirty="0"/>
              <a:t>可以同时运行多条指令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5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3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peline 10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Pipeline </a:t>
            </a:r>
            <a:r>
              <a:rPr dirty="0"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120" name="By Keyu Tao, for ICS Survey 5 Problem 1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200" dirty="0" err="1"/>
              <a:t>taoky</a:t>
            </a:r>
            <a:r>
              <a:rPr lang="en-US" sz="4200" dirty="0"/>
              <a:t> </a:t>
            </a:r>
            <a:r>
              <a:rPr lang="en-US" dirty="0"/>
              <a:t>&amp; </a:t>
            </a:r>
            <a:r>
              <a:rPr lang="en-US" dirty="0" err="1"/>
              <a:t>ibug</a:t>
            </a:r>
            <a:endParaRPr lang="en-US" dirty="0"/>
          </a:p>
          <a:p>
            <a:r>
              <a:rPr lang="en-US" sz="2000" dirty="0"/>
              <a:t>&lt;redacted&gt; &amp; &lt;redacted&gt;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“A 6-Stage Pipeline for LC-3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“A 6-Stage Pipeline for LC-3”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–修改自 NOIP 2016 提高组初赛"/>
          <p:cNvSpPr txBox="1">
            <a:spLocks noGrp="1"/>
          </p:cNvSpPr>
          <p:nvPr>
            <p:ph type="body" idx="13"/>
          </p:nvPr>
        </p:nvSpPr>
        <p:spPr>
          <a:xfrm>
            <a:off x="1270000" y="6362700"/>
            <a:ext cx="10464800" cy="4719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– Modified from preliminary of group advanced of NOIP 2016</a:t>
            </a:r>
          </a:p>
        </p:txBody>
      </p:sp>
      <p:sp>
        <p:nvSpPr>
          <p:cNvPr id="123" name="「周末小明和爸爸妈妈三个人一起想动手做三道菜。小明负责洗菜、爸爸负责切菜、妈妈负责炒菜。假设做每道菜的顺序都是：先洗菜 10 分钟，然后切菜 10 分钟，最后炒菜 10 分钟。那么做一道菜需要 30 分钟。那么做完三道菜，最短需要几分钟？」"/>
          <p:cNvSpPr txBox="1">
            <a:spLocks noGrp="1"/>
          </p:cNvSpPr>
          <p:nvPr>
            <p:ph type="body" idx="14"/>
          </p:nvPr>
        </p:nvSpPr>
        <p:spPr>
          <a:xfrm>
            <a:off x="1270000" y="2984674"/>
            <a:ext cx="10464800" cy="3174652"/>
          </a:xfrm>
          <a:prstGeom prst="rect">
            <a:avLst/>
          </a:prstGeom>
        </p:spPr>
        <p:txBody>
          <a:bodyPr/>
          <a:lstStyle/>
          <a:p>
            <a:r>
              <a:t>「周末小明和爸爸妈妈三个人一起想动手做三道菜。小明负责洗菜、爸爸负责切菜、妈妈负责炒菜。假设做每道菜的顺序都是：先洗菜 10 分钟，然后切菜 10 分钟，最后炒菜 10 分钟。那么做一道菜需要 30 分钟。那么做完三道菜，最短需要几分钟？」</a:t>
            </a:r>
          </a:p>
        </p:txBody>
      </p:sp>
    </p:spTree>
    <p:extLst>
      <p:ext uri="{BB962C8B-B14F-4D97-AF65-F5344CB8AC3E}">
        <p14:creationId xmlns:p14="http://schemas.microsoft.com/office/powerpoint/2010/main" val="11335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成组"/>
          <p:cNvGrpSpPr/>
          <p:nvPr/>
        </p:nvGrpSpPr>
        <p:grpSpPr>
          <a:xfrm>
            <a:off x="333044" y="400049"/>
            <a:ext cx="2975441" cy="8953503"/>
            <a:chOff x="260165" y="0"/>
            <a:chExt cx="2975440" cy="8953501"/>
          </a:xfrm>
        </p:grpSpPr>
        <p:sp>
          <p:nvSpPr>
            <p:cNvPr id="212" name="正方形"/>
            <p:cNvSpPr/>
            <p:nvPr/>
          </p:nvSpPr>
          <p:spPr>
            <a:xfrm>
              <a:off x="1547330" y="1842707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正方形"/>
            <p:cNvSpPr/>
            <p:nvPr/>
          </p:nvSpPr>
          <p:spPr>
            <a:xfrm>
              <a:off x="1547330" y="5371142"/>
              <a:ext cx="1270001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" name="正方形"/>
            <p:cNvSpPr/>
            <p:nvPr/>
          </p:nvSpPr>
          <p:spPr>
            <a:xfrm>
              <a:off x="1547330" y="3599493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Fetch"/>
            <p:cNvSpPr txBox="1"/>
            <p:nvPr/>
          </p:nvSpPr>
          <p:spPr>
            <a:xfrm>
              <a:off x="260165" y="2241745"/>
              <a:ext cx="92333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Was</a:t>
              </a:r>
              <a:r>
                <a:rPr dirty="0"/>
                <a:t>h</a:t>
              </a:r>
            </a:p>
          </p:txBody>
        </p:sp>
        <p:sp>
          <p:nvSpPr>
            <p:cNvPr id="219" name="Decode"/>
            <p:cNvSpPr txBox="1"/>
            <p:nvPr/>
          </p:nvSpPr>
          <p:spPr>
            <a:xfrm>
              <a:off x="285813" y="5770181"/>
              <a:ext cx="87203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Cook</a:t>
              </a:r>
            </a:p>
          </p:txBody>
        </p:sp>
        <p:sp>
          <p:nvSpPr>
            <p:cNvPr id="220" name="Evaluate…"/>
            <p:cNvSpPr txBox="1"/>
            <p:nvPr/>
          </p:nvSpPr>
          <p:spPr>
            <a:xfrm>
              <a:off x="414055" y="3998531"/>
              <a:ext cx="6155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Cut</a:t>
              </a:r>
              <a:endParaRPr dirty="0"/>
            </a:p>
          </p:txBody>
        </p:sp>
        <p:sp>
          <p:nvSpPr>
            <p:cNvPr id="224" name="线条"/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26" name="1"/>
          <p:cNvSpPr/>
          <p:nvPr/>
        </p:nvSpPr>
        <p:spPr>
          <a:xfrm>
            <a:off x="4127870" y="2426712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27" name="2"/>
          <p:cNvSpPr/>
          <p:nvPr/>
        </p:nvSpPr>
        <p:spPr>
          <a:xfrm>
            <a:off x="5588370" y="3962767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29" name="3"/>
          <p:cNvSpPr/>
          <p:nvPr/>
        </p:nvSpPr>
        <p:spPr>
          <a:xfrm>
            <a:off x="7048870" y="5500112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31" name="3"/>
          <p:cNvSpPr/>
          <p:nvPr/>
        </p:nvSpPr>
        <p:spPr>
          <a:xfrm>
            <a:off x="5586645" y="2445762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34" name="4"/>
          <p:cNvSpPr/>
          <p:nvPr/>
        </p:nvSpPr>
        <p:spPr>
          <a:xfrm>
            <a:off x="7072545" y="3963412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238" name="5"/>
          <p:cNvSpPr/>
          <p:nvPr/>
        </p:nvSpPr>
        <p:spPr>
          <a:xfrm>
            <a:off x="8558445" y="5500112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240" name="5"/>
          <p:cNvSpPr/>
          <p:nvPr/>
        </p:nvSpPr>
        <p:spPr>
          <a:xfrm>
            <a:off x="7072545" y="2426712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45" name="6"/>
          <p:cNvSpPr/>
          <p:nvPr/>
        </p:nvSpPr>
        <p:spPr>
          <a:xfrm>
            <a:off x="8556720" y="3959694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37" name="6">
            <a:extLst>
              <a:ext uri="{FF2B5EF4-FFF2-40B4-BE49-F238E27FC236}">
                <a16:creationId xmlns:a16="http://schemas.microsoft.com/office/drawing/2014/main" id="{CBBE892B-3179-4F4F-9A0D-B791A3E0D8D9}"/>
              </a:ext>
            </a:extLst>
          </p:cNvPr>
          <p:cNvSpPr/>
          <p:nvPr/>
        </p:nvSpPr>
        <p:spPr>
          <a:xfrm>
            <a:off x="10068020" y="5500112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C5FEA3-2097-4C94-93CA-283FE86F8128}"/>
              </a:ext>
            </a:extLst>
          </p:cNvPr>
          <p:cNvSpPr/>
          <p:nvPr/>
        </p:nvSpPr>
        <p:spPr>
          <a:xfrm>
            <a:off x="4125402" y="1389021"/>
            <a:ext cx="127246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C34886-F7AC-49CD-89E8-83A802C8BB7E}"/>
              </a:ext>
            </a:extLst>
          </p:cNvPr>
          <p:cNvSpPr/>
          <p:nvPr/>
        </p:nvSpPr>
        <p:spPr>
          <a:xfrm>
            <a:off x="5578551" y="1389021"/>
            <a:ext cx="1272464" cy="441146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D8227B-9D29-4804-ACFE-70FC36730AFB}"/>
              </a:ext>
            </a:extLst>
          </p:cNvPr>
          <p:cNvSpPr/>
          <p:nvPr/>
        </p:nvSpPr>
        <p:spPr>
          <a:xfrm>
            <a:off x="7070082" y="1383884"/>
            <a:ext cx="1272464" cy="441146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8727C3-C429-46A0-9092-3B93A6076208}"/>
              </a:ext>
            </a:extLst>
          </p:cNvPr>
          <p:cNvSpPr/>
          <p:nvPr/>
        </p:nvSpPr>
        <p:spPr>
          <a:xfrm>
            <a:off x="8561613" y="1383884"/>
            <a:ext cx="127246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BB8A64-5A86-4E03-B4C1-06DE8C30AC44}"/>
              </a:ext>
            </a:extLst>
          </p:cNvPr>
          <p:cNvSpPr/>
          <p:nvPr/>
        </p:nvSpPr>
        <p:spPr>
          <a:xfrm>
            <a:off x="10014762" y="1383884"/>
            <a:ext cx="1272464" cy="441146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45380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CC3A-920B-40A7-8A77-45703C70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different stages take different times?</a:t>
            </a:r>
          </a:p>
        </p:txBody>
      </p:sp>
    </p:spTree>
    <p:extLst>
      <p:ext uri="{BB962C8B-B14F-4D97-AF65-F5344CB8AC3E}">
        <p14:creationId xmlns:p14="http://schemas.microsoft.com/office/powerpoint/2010/main" val="3112269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–修改自 NOIP 2016 提高组初赛"/>
          <p:cNvSpPr txBox="1">
            <a:spLocks noGrp="1"/>
          </p:cNvSpPr>
          <p:nvPr>
            <p:ph type="body" idx="13"/>
          </p:nvPr>
        </p:nvSpPr>
        <p:spPr>
          <a:xfrm>
            <a:off x="1270000" y="6362700"/>
            <a:ext cx="10464800" cy="4719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– Modified again from preliminary of group advanced of NOIP 2016</a:t>
            </a:r>
          </a:p>
        </p:txBody>
      </p:sp>
      <p:sp>
        <p:nvSpPr>
          <p:cNvPr id="123" name="「周末小明和爸爸妈妈三个人一起想动手做三道菜。小明负责洗菜、爸爸负责切菜、妈妈负责炒菜。假设做每道菜的顺序都是：先洗菜 10 分钟，然后切菜 10 分钟，最后炒菜 10 分钟。那么做一道菜需要 30 分钟。那么做完三道菜，最短需要几分钟？」"/>
          <p:cNvSpPr txBox="1">
            <a:spLocks noGrp="1"/>
          </p:cNvSpPr>
          <p:nvPr>
            <p:ph type="body" idx="14"/>
          </p:nvPr>
        </p:nvSpPr>
        <p:spPr>
          <a:xfrm>
            <a:off x="1270000" y="3135709"/>
            <a:ext cx="10464800" cy="2872581"/>
          </a:xfrm>
          <a:prstGeom prst="rect">
            <a:avLst/>
          </a:prstGeom>
        </p:spPr>
        <p:txBody>
          <a:bodyPr/>
          <a:lstStyle/>
          <a:p>
            <a:r>
              <a:rPr dirty="0"/>
              <a:t>「</a:t>
            </a:r>
            <a:r>
              <a:rPr dirty="0" err="1"/>
              <a:t>周末小明和爸爸妈妈三个人一起想动手做三道菜。小明负责洗菜、爸爸负责</a:t>
            </a:r>
            <a:r>
              <a:rPr lang="zh-CN" altLang="en-US" dirty="0"/>
              <a:t>边</a:t>
            </a:r>
            <a:r>
              <a:rPr dirty="0" err="1"/>
              <a:t>切菜</a:t>
            </a:r>
            <a:r>
              <a:rPr lang="zh-CN" altLang="en-US" dirty="0"/>
              <a:t>边学 </a:t>
            </a:r>
            <a:r>
              <a:rPr lang="en-US" altLang="zh-CN" dirty="0" err="1"/>
              <a:t>ICS</a:t>
            </a:r>
            <a:r>
              <a:rPr dirty="0" err="1"/>
              <a:t>、妈妈负责炒菜。假设做每道菜的顺序都是：先洗菜</a:t>
            </a:r>
            <a:r>
              <a:rPr dirty="0"/>
              <a:t> 10 </a:t>
            </a:r>
            <a:r>
              <a:rPr dirty="0" err="1"/>
              <a:t>分钟，然后切菜</a:t>
            </a:r>
            <a:r>
              <a:rPr dirty="0"/>
              <a:t> </a:t>
            </a:r>
            <a:r>
              <a:rPr lang="en-US" sz="4400" b="1" dirty="0"/>
              <a:t>20</a:t>
            </a:r>
            <a:r>
              <a:rPr dirty="0"/>
              <a:t> </a:t>
            </a:r>
            <a:r>
              <a:rPr dirty="0" err="1"/>
              <a:t>分钟，最后炒菜</a:t>
            </a:r>
            <a:r>
              <a:rPr dirty="0"/>
              <a:t> 10 </a:t>
            </a:r>
            <a:r>
              <a:rPr dirty="0" err="1"/>
              <a:t>分钟。那么做一道菜需要</a:t>
            </a:r>
            <a:r>
              <a:rPr dirty="0"/>
              <a:t> </a:t>
            </a:r>
            <a:r>
              <a:rPr lang="en-US" dirty="0"/>
              <a:t>4</a:t>
            </a:r>
            <a:r>
              <a:rPr dirty="0"/>
              <a:t>0 </a:t>
            </a:r>
            <a:r>
              <a:rPr dirty="0" err="1"/>
              <a:t>分钟。那么做完三道菜，最短需要几分钟</a:t>
            </a:r>
            <a:r>
              <a:rPr dirty="0"/>
              <a:t>？」</a:t>
            </a:r>
          </a:p>
        </p:txBody>
      </p:sp>
      <p:pic>
        <p:nvPicPr>
          <p:cNvPr id="1026" name="Picture 2" descr="Image result for 计算机系统概论">
            <a:extLst>
              <a:ext uri="{FF2B5EF4-FFF2-40B4-BE49-F238E27FC236}">
                <a16:creationId xmlns:a16="http://schemas.microsoft.com/office/drawing/2014/main" id="{57D78FEA-B2C6-434C-80BC-41B26DFF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6" y="6851926"/>
            <a:ext cx="2787374" cy="278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9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成组"/>
          <p:cNvGrpSpPr/>
          <p:nvPr/>
        </p:nvGrpSpPr>
        <p:grpSpPr>
          <a:xfrm>
            <a:off x="333044" y="400049"/>
            <a:ext cx="2975441" cy="8953503"/>
            <a:chOff x="260165" y="0"/>
            <a:chExt cx="2975440" cy="8953501"/>
          </a:xfrm>
        </p:grpSpPr>
        <p:sp>
          <p:nvSpPr>
            <p:cNvPr id="212" name="正方形"/>
            <p:cNvSpPr/>
            <p:nvPr/>
          </p:nvSpPr>
          <p:spPr>
            <a:xfrm>
              <a:off x="1547330" y="1842707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正方形"/>
            <p:cNvSpPr/>
            <p:nvPr/>
          </p:nvSpPr>
          <p:spPr>
            <a:xfrm>
              <a:off x="1547330" y="5371142"/>
              <a:ext cx="1270001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" name="正方形"/>
            <p:cNvSpPr/>
            <p:nvPr/>
          </p:nvSpPr>
          <p:spPr>
            <a:xfrm>
              <a:off x="1547330" y="3599493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Fetch"/>
            <p:cNvSpPr txBox="1"/>
            <p:nvPr/>
          </p:nvSpPr>
          <p:spPr>
            <a:xfrm>
              <a:off x="260165" y="2241745"/>
              <a:ext cx="92333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Was</a:t>
              </a:r>
              <a:r>
                <a:rPr dirty="0"/>
                <a:t>h</a:t>
              </a:r>
            </a:p>
          </p:txBody>
        </p:sp>
        <p:sp>
          <p:nvSpPr>
            <p:cNvPr id="219" name="Decode"/>
            <p:cNvSpPr txBox="1"/>
            <p:nvPr/>
          </p:nvSpPr>
          <p:spPr>
            <a:xfrm>
              <a:off x="285813" y="5770181"/>
              <a:ext cx="87203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Cook</a:t>
              </a:r>
            </a:p>
          </p:txBody>
        </p:sp>
        <p:sp>
          <p:nvSpPr>
            <p:cNvPr id="220" name="Evaluate…"/>
            <p:cNvSpPr txBox="1"/>
            <p:nvPr/>
          </p:nvSpPr>
          <p:spPr>
            <a:xfrm>
              <a:off x="414055" y="3998531"/>
              <a:ext cx="6155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Cut</a:t>
              </a:r>
              <a:endParaRPr dirty="0"/>
            </a:p>
          </p:txBody>
        </p:sp>
        <p:sp>
          <p:nvSpPr>
            <p:cNvPr id="224" name="线条"/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26" name="1"/>
          <p:cNvSpPr/>
          <p:nvPr/>
        </p:nvSpPr>
        <p:spPr>
          <a:xfrm>
            <a:off x="3726760" y="2784269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27" name="2"/>
          <p:cNvSpPr/>
          <p:nvPr/>
        </p:nvSpPr>
        <p:spPr>
          <a:xfrm>
            <a:off x="4716870" y="4310488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29" name="3"/>
          <p:cNvSpPr/>
          <p:nvPr/>
        </p:nvSpPr>
        <p:spPr>
          <a:xfrm>
            <a:off x="6695104" y="5838619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31" name="3"/>
          <p:cNvSpPr/>
          <p:nvPr/>
        </p:nvSpPr>
        <p:spPr>
          <a:xfrm>
            <a:off x="4718856" y="2784269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34" name="4"/>
          <p:cNvSpPr/>
          <p:nvPr/>
        </p:nvSpPr>
        <p:spPr>
          <a:xfrm>
            <a:off x="6699076" y="4310487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238" name="5"/>
          <p:cNvSpPr/>
          <p:nvPr/>
        </p:nvSpPr>
        <p:spPr>
          <a:xfrm>
            <a:off x="8679296" y="5838619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240" name="5"/>
          <p:cNvSpPr/>
          <p:nvPr/>
        </p:nvSpPr>
        <p:spPr>
          <a:xfrm>
            <a:off x="6699267" y="2784269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45" name="6"/>
          <p:cNvSpPr/>
          <p:nvPr/>
        </p:nvSpPr>
        <p:spPr>
          <a:xfrm>
            <a:off x="8677310" y="4310487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37" name="6">
            <a:extLst>
              <a:ext uri="{FF2B5EF4-FFF2-40B4-BE49-F238E27FC236}">
                <a16:creationId xmlns:a16="http://schemas.microsoft.com/office/drawing/2014/main" id="{CBBE892B-3179-4F4F-9A0D-B791A3E0D8D9}"/>
              </a:ext>
            </a:extLst>
          </p:cNvPr>
          <p:cNvSpPr/>
          <p:nvPr/>
        </p:nvSpPr>
        <p:spPr>
          <a:xfrm>
            <a:off x="10659516" y="5838619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BF4FB9-B1EA-4141-A34D-A624D9D7C0B6}"/>
              </a:ext>
            </a:extLst>
          </p:cNvPr>
          <p:cNvSpPr/>
          <p:nvPr/>
        </p:nvSpPr>
        <p:spPr>
          <a:xfrm>
            <a:off x="3728937" y="1259635"/>
            <a:ext cx="792485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30061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成组"/>
          <p:cNvGrpSpPr/>
          <p:nvPr/>
        </p:nvGrpSpPr>
        <p:grpSpPr>
          <a:xfrm>
            <a:off x="333044" y="400049"/>
            <a:ext cx="2975441" cy="8953503"/>
            <a:chOff x="260165" y="0"/>
            <a:chExt cx="2975440" cy="8953501"/>
          </a:xfrm>
        </p:grpSpPr>
        <p:sp>
          <p:nvSpPr>
            <p:cNvPr id="212" name="正方形"/>
            <p:cNvSpPr/>
            <p:nvPr/>
          </p:nvSpPr>
          <p:spPr>
            <a:xfrm>
              <a:off x="1547330" y="1842707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正方形"/>
            <p:cNvSpPr/>
            <p:nvPr/>
          </p:nvSpPr>
          <p:spPr>
            <a:xfrm>
              <a:off x="1547330" y="5371142"/>
              <a:ext cx="1270001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" name="正方形"/>
            <p:cNvSpPr/>
            <p:nvPr/>
          </p:nvSpPr>
          <p:spPr>
            <a:xfrm>
              <a:off x="1547330" y="3599493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Fetch"/>
            <p:cNvSpPr txBox="1"/>
            <p:nvPr/>
          </p:nvSpPr>
          <p:spPr>
            <a:xfrm>
              <a:off x="260165" y="2241745"/>
              <a:ext cx="92333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Was</a:t>
              </a:r>
              <a:r>
                <a:rPr dirty="0"/>
                <a:t>h</a:t>
              </a:r>
            </a:p>
          </p:txBody>
        </p:sp>
        <p:sp>
          <p:nvSpPr>
            <p:cNvPr id="219" name="Decode"/>
            <p:cNvSpPr txBox="1"/>
            <p:nvPr/>
          </p:nvSpPr>
          <p:spPr>
            <a:xfrm>
              <a:off x="285813" y="5770181"/>
              <a:ext cx="87203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Cook</a:t>
              </a:r>
            </a:p>
          </p:txBody>
        </p:sp>
        <p:sp>
          <p:nvSpPr>
            <p:cNvPr id="220" name="Evaluate…"/>
            <p:cNvSpPr txBox="1"/>
            <p:nvPr/>
          </p:nvSpPr>
          <p:spPr>
            <a:xfrm>
              <a:off x="414055" y="3998531"/>
              <a:ext cx="6155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Cut</a:t>
              </a:r>
              <a:endParaRPr dirty="0"/>
            </a:p>
          </p:txBody>
        </p:sp>
        <p:sp>
          <p:nvSpPr>
            <p:cNvPr id="224" name="线条"/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26" name="1"/>
          <p:cNvSpPr/>
          <p:nvPr/>
        </p:nvSpPr>
        <p:spPr>
          <a:xfrm>
            <a:off x="3726760" y="2784269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27" name="2"/>
          <p:cNvSpPr/>
          <p:nvPr/>
        </p:nvSpPr>
        <p:spPr>
          <a:xfrm>
            <a:off x="4716870" y="4310488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29" name="3"/>
          <p:cNvSpPr/>
          <p:nvPr/>
        </p:nvSpPr>
        <p:spPr>
          <a:xfrm>
            <a:off x="5711143" y="5838619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31" name="3"/>
          <p:cNvSpPr/>
          <p:nvPr/>
        </p:nvSpPr>
        <p:spPr>
          <a:xfrm>
            <a:off x="4718856" y="2784269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34" name="4"/>
          <p:cNvSpPr/>
          <p:nvPr/>
        </p:nvSpPr>
        <p:spPr>
          <a:xfrm>
            <a:off x="5711143" y="4310487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238" name="5"/>
          <p:cNvSpPr/>
          <p:nvPr/>
        </p:nvSpPr>
        <p:spPr>
          <a:xfrm>
            <a:off x="6703430" y="5836705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240" name="5"/>
          <p:cNvSpPr/>
          <p:nvPr/>
        </p:nvSpPr>
        <p:spPr>
          <a:xfrm>
            <a:off x="6699267" y="2811832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45" name="6"/>
          <p:cNvSpPr/>
          <p:nvPr/>
        </p:nvSpPr>
        <p:spPr>
          <a:xfrm>
            <a:off x="7689377" y="4310487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37" name="6">
            <a:extLst>
              <a:ext uri="{FF2B5EF4-FFF2-40B4-BE49-F238E27FC236}">
                <a16:creationId xmlns:a16="http://schemas.microsoft.com/office/drawing/2014/main" id="{CBBE892B-3179-4F4F-9A0D-B791A3E0D8D9}"/>
              </a:ext>
            </a:extLst>
          </p:cNvPr>
          <p:cNvSpPr/>
          <p:nvPr/>
        </p:nvSpPr>
        <p:spPr>
          <a:xfrm>
            <a:off x="8683650" y="5836705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BF4FB9-B1EA-4141-A34D-A624D9D7C0B6}"/>
              </a:ext>
            </a:extLst>
          </p:cNvPr>
          <p:cNvSpPr/>
          <p:nvPr/>
        </p:nvSpPr>
        <p:spPr>
          <a:xfrm>
            <a:off x="3728937" y="1259635"/>
            <a:ext cx="594680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6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</a:p>
        </p:txBody>
      </p:sp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83807C22-E76B-46E4-B25F-FD095375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9460" y="7160462"/>
            <a:ext cx="1877520" cy="18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2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om “Time Unit” to “Clock Cycle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From “Time Unit” to “Clock Cycle”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–Introduction to Computing System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–Introduction to Computing Systems</a:t>
            </a:r>
          </a:p>
        </p:txBody>
      </p:sp>
      <p:sp>
        <p:nvSpPr>
          <p:cNvPr id="253" name="“The FETCH phase takes three clock cycles.”…"/>
          <p:cNvSpPr txBox="1">
            <a:spLocks noGrp="1"/>
          </p:cNvSpPr>
          <p:nvPr>
            <p:ph type="body" idx="14"/>
          </p:nvPr>
        </p:nvSpPr>
        <p:spPr>
          <a:xfrm>
            <a:off x="1270000" y="3746412"/>
            <a:ext cx="10464800" cy="1651176"/>
          </a:xfrm>
          <a:prstGeom prst="rect">
            <a:avLst/>
          </a:prstGeom>
        </p:spPr>
        <p:txBody>
          <a:bodyPr/>
          <a:lstStyle/>
          <a:p>
            <a:r>
              <a:t>“The FETCH phase takes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three clock cycles</a:t>
            </a:r>
            <a:r>
              <a:t>.”</a:t>
            </a:r>
          </a:p>
          <a:p>
            <a:r>
              <a:t>“The DECODE phase takes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one cycle</a:t>
            </a:r>
            <a:r>
              <a:t>.”</a:t>
            </a:r>
          </a:p>
          <a:p>
            <a:r>
              <a:t>…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lock Cycle &amp; Pipe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Clock Cycle &amp; Pipeline</a:t>
            </a:r>
          </a:p>
        </p:txBody>
      </p:sp>
      <p:sp>
        <p:nvSpPr>
          <p:cNvPr id="256" name="Clock cycle is decided by the longest stage dela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Clock cycle is decided by </a:t>
            </a:r>
            <a:r>
              <a:rPr b="1" dirty="0"/>
              <a:t>the longest stage delay</a:t>
            </a:r>
            <a:r>
              <a:rPr dirty="0"/>
              <a:t>.</a:t>
            </a:r>
          </a:p>
          <a:p>
            <a:r>
              <a:rPr dirty="0"/>
              <a:t>To have an effective pipeline, we need to try keeping every stage the same delay.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–修改自 NOIP 2016 提高组初赛"/>
          <p:cNvSpPr txBox="1">
            <a:spLocks noGrp="1"/>
          </p:cNvSpPr>
          <p:nvPr>
            <p:ph type="body" idx="13"/>
          </p:nvPr>
        </p:nvSpPr>
        <p:spPr>
          <a:xfrm>
            <a:off x="1270000" y="6362700"/>
            <a:ext cx="10464800" cy="4719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– Modified from preliminary of group advanced of </a:t>
            </a:r>
            <a:r>
              <a:rPr dirty="0"/>
              <a:t>NOIP 2016</a:t>
            </a:r>
          </a:p>
        </p:txBody>
      </p:sp>
      <p:sp>
        <p:nvSpPr>
          <p:cNvPr id="123" name="「周末小明和爸爸妈妈三个人一起想动手做三道菜。小明负责洗菜、爸爸负责切菜、妈妈负责炒菜。假设做每道菜的顺序都是：先洗菜 10 分钟，然后切菜 10 分钟，最后炒菜 10 分钟。那么做一道菜需要 30 分钟。那么做完三道菜，最短需要几分钟？」"/>
          <p:cNvSpPr txBox="1">
            <a:spLocks noGrp="1"/>
          </p:cNvSpPr>
          <p:nvPr>
            <p:ph type="body" idx="14"/>
          </p:nvPr>
        </p:nvSpPr>
        <p:spPr>
          <a:xfrm>
            <a:off x="1270000" y="2984674"/>
            <a:ext cx="10464800" cy="3174652"/>
          </a:xfrm>
          <a:prstGeom prst="rect">
            <a:avLst/>
          </a:prstGeom>
        </p:spPr>
        <p:txBody>
          <a:bodyPr/>
          <a:lstStyle/>
          <a:p>
            <a:r>
              <a:rPr dirty="0"/>
              <a:t>「</a:t>
            </a:r>
            <a:r>
              <a:rPr dirty="0" err="1"/>
              <a:t>周末小明和爸爸妈妈三个人一起想动手做三道菜。小明负责洗菜、爸爸负责切菜、妈妈负责炒菜。假设做每道菜的顺序都是：先洗菜</a:t>
            </a:r>
            <a:r>
              <a:rPr dirty="0"/>
              <a:t> 10 </a:t>
            </a:r>
            <a:r>
              <a:rPr dirty="0" err="1"/>
              <a:t>分钟，然后切菜</a:t>
            </a:r>
            <a:r>
              <a:rPr dirty="0"/>
              <a:t> 10 </a:t>
            </a:r>
            <a:r>
              <a:rPr dirty="0" err="1"/>
              <a:t>分钟，最后炒菜</a:t>
            </a:r>
            <a:r>
              <a:rPr dirty="0"/>
              <a:t> 10 </a:t>
            </a:r>
            <a:r>
              <a:rPr dirty="0" err="1"/>
              <a:t>分钟。那么做一道菜需要</a:t>
            </a:r>
            <a:r>
              <a:rPr dirty="0"/>
              <a:t> 30 </a:t>
            </a:r>
            <a:r>
              <a:rPr dirty="0" err="1"/>
              <a:t>分钟。那么做完三道菜，最短需要几分钟</a:t>
            </a:r>
            <a:r>
              <a:rPr dirty="0"/>
              <a:t>？」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成组"/>
          <p:cNvGrpSpPr/>
          <p:nvPr/>
        </p:nvGrpSpPr>
        <p:grpSpPr>
          <a:xfrm>
            <a:off x="333044" y="400049"/>
            <a:ext cx="2975441" cy="8953503"/>
            <a:chOff x="260165" y="0"/>
            <a:chExt cx="2975440" cy="8953501"/>
          </a:xfrm>
        </p:grpSpPr>
        <p:sp>
          <p:nvSpPr>
            <p:cNvPr id="212" name="正方形"/>
            <p:cNvSpPr/>
            <p:nvPr/>
          </p:nvSpPr>
          <p:spPr>
            <a:xfrm>
              <a:off x="1547330" y="1842707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正方形"/>
            <p:cNvSpPr/>
            <p:nvPr/>
          </p:nvSpPr>
          <p:spPr>
            <a:xfrm>
              <a:off x="1547330" y="5371142"/>
              <a:ext cx="1270001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" name="正方形"/>
            <p:cNvSpPr/>
            <p:nvPr/>
          </p:nvSpPr>
          <p:spPr>
            <a:xfrm>
              <a:off x="1547330" y="3599493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Fetch"/>
            <p:cNvSpPr txBox="1"/>
            <p:nvPr/>
          </p:nvSpPr>
          <p:spPr>
            <a:xfrm>
              <a:off x="260165" y="2241745"/>
              <a:ext cx="92333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Was</a:t>
              </a:r>
              <a:r>
                <a:rPr dirty="0"/>
                <a:t>h</a:t>
              </a:r>
            </a:p>
          </p:txBody>
        </p:sp>
        <p:sp>
          <p:nvSpPr>
            <p:cNvPr id="219" name="Decode"/>
            <p:cNvSpPr txBox="1"/>
            <p:nvPr/>
          </p:nvSpPr>
          <p:spPr>
            <a:xfrm>
              <a:off x="285813" y="5770181"/>
              <a:ext cx="87203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Cook</a:t>
              </a:r>
            </a:p>
          </p:txBody>
        </p:sp>
        <p:sp>
          <p:nvSpPr>
            <p:cNvPr id="220" name="Evaluate…"/>
            <p:cNvSpPr txBox="1"/>
            <p:nvPr/>
          </p:nvSpPr>
          <p:spPr>
            <a:xfrm>
              <a:off x="414055" y="3998531"/>
              <a:ext cx="6155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Cut</a:t>
              </a:r>
              <a:endParaRPr dirty="0"/>
            </a:p>
          </p:txBody>
        </p:sp>
        <p:sp>
          <p:nvSpPr>
            <p:cNvPr id="224" name="线条"/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26" name="1"/>
          <p:cNvSpPr/>
          <p:nvPr/>
        </p:nvSpPr>
        <p:spPr>
          <a:xfrm>
            <a:off x="3726760" y="2784269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27" name="2"/>
          <p:cNvSpPr/>
          <p:nvPr/>
        </p:nvSpPr>
        <p:spPr>
          <a:xfrm>
            <a:off x="4716870" y="4310488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29" name="3"/>
          <p:cNvSpPr/>
          <p:nvPr/>
        </p:nvSpPr>
        <p:spPr>
          <a:xfrm>
            <a:off x="5711143" y="5838619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31" name="3"/>
          <p:cNvSpPr/>
          <p:nvPr/>
        </p:nvSpPr>
        <p:spPr>
          <a:xfrm>
            <a:off x="4718856" y="2784269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34" name="4"/>
          <p:cNvSpPr/>
          <p:nvPr/>
        </p:nvSpPr>
        <p:spPr>
          <a:xfrm>
            <a:off x="5711143" y="4310487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238" name="5"/>
          <p:cNvSpPr/>
          <p:nvPr/>
        </p:nvSpPr>
        <p:spPr>
          <a:xfrm>
            <a:off x="6703430" y="5836705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240" name="5"/>
          <p:cNvSpPr/>
          <p:nvPr/>
        </p:nvSpPr>
        <p:spPr>
          <a:xfrm>
            <a:off x="6699267" y="2811832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45" name="6"/>
          <p:cNvSpPr/>
          <p:nvPr/>
        </p:nvSpPr>
        <p:spPr>
          <a:xfrm>
            <a:off x="7689377" y="4310487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37" name="6">
            <a:extLst>
              <a:ext uri="{FF2B5EF4-FFF2-40B4-BE49-F238E27FC236}">
                <a16:creationId xmlns:a16="http://schemas.microsoft.com/office/drawing/2014/main" id="{CBBE892B-3179-4F4F-9A0D-B791A3E0D8D9}"/>
              </a:ext>
            </a:extLst>
          </p:cNvPr>
          <p:cNvSpPr/>
          <p:nvPr/>
        </p:nvSpPr>
        <p:spPr>
          <a:xfrm>
            <a:off x="8683650" y="5836705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BF4FB9-B1EA-4141-A34D-A624D9D7C0B6}"/>
              </a:ext>
            </a:extLst>
          </p:cNvPr>
          <p:cNvSpPr/>
          <p:nvPr/>
        </p:nvSpPr>
        <p:spPr>
          <a:xfrm>
            <a:off x="3728937" y="1259635"/>
            <a:ext cx="594680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6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</a:p>
        </p:txBody>
      </p:sp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83807C22-E76B-46E4-B25F-FD0953753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9460" y="7160462"/>
            <a:ext cx="1877520" cy="18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成组"/>
          <p:cNvGrpSpPr/>
          <p:nvPr/>
        </p:nvGrpSpPr>
        <p:grpSpPr>
          <a:xfrm>
            <a:off x="333044" y="400049"/>
            <a:ext cx="2975441" cy="8953503"/>
            <a:chOff x="260165" y="0"/>
            <a:chExt cx="2975440" cy="8953501"/>
          </a:xfrm>
        </p:grpSpPr>
        <p:sp>
          <p:nvSpPr>
            <p:cNvPr id="212" name="正方形"/>
            <p:cNvSpPr/>
            <p:nvPr/>
          </p:nvSpPr>
          <p:spPr>
            <a:xfrm>
              <a:off x="1547330" y="1842707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正方形"/>
            <p:cNvSpPr/>
            <p:nvPr/>
          </p:nvSpPr>
          <p:spPr>
            <a:xfrm>
              <a:off x="1547330" y="5371142"/>
              <a:ext cx="1270001" cy="1270001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" name="正方形"/>
            <p:cNvSpPr/>
            <p:nvPr/>
          </p:nvSpPr>
          <p:spPr>
            <a:xfrm>
              <a:off x="1547330" y="3599493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Fetch"/>
            <p:cNvSpPr txBox="1"/>
            <p:nvPr/>
          </p:nvSpPr>
          <p:spPr>
            <a:xfrm>
              <a:off x="260165" y="2241745"/>
              <a:ext cx="92333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Was</a:t>
              </a:r>
              <a:r>
                <a:rPr dirty="0"/>
                <a:t>h</a:t>
              </a:r>
            </a:p>
          </p:txBody>
        </p:sp>
        <p:sp>
          <p:nvSpPr>
            <p:cNvPr id="219" name="Decode"/>
            <p:cNvSpPr txBox="1"/>
            <p:nvPr/>
          </p:nvSpPr>
          <p:spPr>
            <a:xfrm>
              <a:off x="285813" y="5770181"/>
              <a:ext cx="87203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Cook</a:t>
              </a:r>
            </a:p>
          </p:txBody>
        </p:sp>
        <p:sp>
          <p:nvSpPr>
            <p:cNvPr id="220" name="Evaluate…"/>
            <p:cNvSpPr txBox="1"/>
            <p:nvPr/>
          </p:nvSpPr>
          <p:spPr>
            <a:xfrm>
              <a:off x="414055" y="3998531"/>
              <a:ext cx="6155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en-US" dirty="0"/>
                <a:t>Cut</a:t>
              </a:r>
              <a:endParaRPr dirty="0"/>
            </a:p>
          </p:txBody>
        </p:sp>
        <p:sp>
          <p:nvSpPr>
            <p:cNvPr id="224" name="线条"/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26" name="1"/>
          <p:cNvSpPr/>
          <p:nvPr/>
        </p:nvSpPr>
        <p:spPr>
          <a:xfrm>
            <a:off x="3726760" y="2831746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27" name="2"/>
          <p:cNvSpPr/>
          <p:nvPr/>
        </p:nvSpPr>
        <p:spPr>
          <a:xfrm>
            <a:off x="5115339" y="4347286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29" name="3"/>
          <p:cNvSpPr/>
          <p:nvPr/>
        </p:nvSpPr>
        <p:spPr>
          <a:xfrm>
            <a:off x="6361236" y="5869861"/>
            <a:ext cx="992096" cy="959056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31" name="3"/>
          <p:cNvSpPr/>
          <p:nvPr/>
        </p:nvSpPr>
        <p:spPr>
          <a:xfrm>
            <a:off x="4718856" y="2831746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34" name="4"/>
          <p:cNvSpPr/>
          <p:nvPr/>
        </p:nvSpPr>
        <p:spPr>
          <a:xfrm>
            <a:off x="6109612" y="4347285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238" name="5"/>
          <p:cNvSpPr/>
          <p:nvPr/>
        </p:nvSpPr>
        <p:spPr>
          <a:xfrm>
            <a:off x="7353523" y="5867947"/>
            <a:ext cx="1980220" cy="95905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240" name="5"/>
          <p:cNvSpPr/>
          <p:nvPr/>
        </p:nvSpPr>
        <p:spPr>
          <a:xfrm>
            <a:off x="6699267" y="2836567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45" name="6"/>
          <p:cNvSpPr/>
          <p:nvPr/>
        </p:nvSpPr>
        <p:spPr>
          <a:xfrm>
            <a:off x="8087846" y="4347285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37" name="6">
            <a:extLst>
              <a:ext uri="{FF2B5EF4-FFF2-40B4-BE49-F238E27FC236}">
                <a16:creationId xmlns:a16="http://schemas.microsoft.com/office/drawing/2014/main" id="{CBBE892B-3179-4F4F-9A0D-B791A3E0D8D9}"/>
              </a:ext>
            </a:extLst>
          </p:cNvPr>
          <p:cNvSpPr/>
          <p:nvPr/>
        </p:nvSpPr>
        <p:spPr>
          <a:xfrm>
            <a:off x="9333743" y="5867947"/>
            <a:ext cx="992096" cy="95905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BF4FB9-B1EA-4141-A34D-A624D9D7C0B6}"/>
              </a:ext>
            </a:extLst>
          </p:cNvPr>
          <p:cNvSpPr/>
          <p:nvPr/>
        </p:nvSpPr>
        <p:spPr>
          <a:xfrm>
            <a:off x="3728937" y="1259635"/>
            <a:ext cx="659690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66.666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8035E5-6EB0-4213-AA49-4B060A041F94}"/>
              </a:ext>
            </a:extLst>
          </p:cNvPr>
          <p:cNvCxnSpPr/>
          <p:nvPr/>
        </p:nvCxnSpPr>
        <p:spPr>
          <a:xfrm>
            <a:off x="5115339" y="2395051"/>
            <a:ext cx="0" cy="32569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80D40-2C0D-4736-A51D-93C71613DD04}"/>
              </a:ext>
            </a:extLst>
          </p:cNvPr>
          <p:cNvCxnSpPr>
            <a:cxnSpLocks/>
          </p:cNvCxnSpPr>
          <p:nvPr/>
        </p:nvCxnSpPr>
        <p:spPr>
          <a:xfrm>
            <a:off x="6361045" y="2395051"/>
            <a:ext cx="191" cy="47654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591D60-736D-48F7-BAA5-59617A8D7A9C}"/>
              </a:ext>
            </a:extLst>
          </p:cNvPr>
          <p:cNvCxnSpPr>
            <a:cxnSpLocks/>
          </p:cNvCxnSpPr>
          <p:nvPr/>
        </p:nvCxnSpPr>
        <p:spPr>
          <a:xfrm>
            <a:off x="7691363" y="2395051"/>
            <a:ext cx="0" cy="47654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165681-7B52-42CB-BDA1-B5373AF37EFB}"/>
              </a:ext>
            </a:extLst>
          </p:cNvPr>
          <p:cNvCxnSpPr/>
          <p:nvPr/>
        </p:nvCxnSpPr>
        <p:spPr>
          <a:xfrm>
            <a:off x="9079942" y="3903531"/>
            <a:ext cx="0" cy="32569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EA-5355-4AD8-B20C-2A7DBA08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 &amp;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F860-26E2-4C80-B01F-BB44D1653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Simpler stage takes less time</a:t>
            </a:r>
          </a:p>
          <a:p>
            <a:r>
              <a:rPr lang="en-US" dirty="0"/>
              <a:t>Simpler “most complex stage” decides clock cycle</a:t>
            </a:r>
          </a:p>
        </p:txBody>
      </p:sp>
    </p:spTree>
    <p:extLst>
      <p:ext uri="{BB962C8B-B14F-4D97-AF65-F5344CB8AC3E}">
        <p14:creationId xmlns:p14="http://schemas.microsoft.com/office/powerpoint/2010/main" val="39839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F582-7275-4DB4-A9E5-186A06BE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Clock Cycles Were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CF0A2-A360-408D-945C-40A00FF81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Pentium (1993): 5 stages</a:t>
            </a:r>
          </a:p>
          <a:p>
            <a:r>
              <a:rPr lang="en-US" dirty="0"/>
              <a:t>ARM1156T2 (F)-S: 9 stages</a:t>
            </a:r>
          </a:p>
          <a:p>
            <a:r>
              <a:rPr lang="en-US" dirty="0"/>
              <a:t>ARM Cortex-A8 (Apple A4): 13 stages</a:t>
            </a:r>
          </a:p>
          <a:p>
            <a:r>
              <a:rPr lang="en-US" dirty="0"/>
              <a:t>Intel Pentium 4 (Prescott): </a:t>
            </a:r>
            <a:r>
              <a:rPr lang="en-US" sz="3600" b="1" dirty="0"/>
              <a:t>31</a:t>
            </a:r>
            <a:r>
              <a:rPr lang="en-US" dirty="0"/>
              <a:t> stages</a:t>
            </a:r>
          </a:p>
        </p:txBody>
      </p:sp>
    </p:spTree>
    <p:extLst>
      <p:ext uri="{BB962C8B-B14F-4D97-AF65-F5344CB8AC3E}">
        <p14:creationId xmlns:p14="http://schemas.microsoft.com/office/powerpoint/2010/main" val="417711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A Negative Example: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7152">
              <a:defRPr sz="4480"/>
            </a:pPr>
            <a:r>
              <a:t>A Negative Example:</a:t>
            </a:r>
          </a:p>
          <a:p>
            <a:pPr defTabSz="327152">
              <a:defRPr sz="4480"/>
            </a:pPr>
            <a:r>
              <a:t>Intel P4 Prescott (With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31-Stage Pipeline</a:t>
            </a:r>
            <a:r>
              <a:t>)</a:t>
            </a:r>
          </a:p>
        </p:txBody>
      </p:sp>
      <p:sp>
        <p:nvSpPr>
          <p:cNvPr id="410" name="Much longer pipeline than other CPU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Much longer pipeline than other CPUs.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Longer pipeline (officially) brings 3.8 GHz Maximum clock cycle. (It’s 2004!)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Intel: </a:t>
            </a:r>
            <a:r>
              <a:rPr i="1"/>
              <a:t>Prescott is scalable to the 4-5 GHz range</a:t>
            </a:r>
            <a:r>
              <a:t>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But… </a:t>
            </a:r>
          </a:p>
          <a:p>
            <a:pPr marL="844550" lvl="1" indent="-422275" defTabSz="554990">
              <a:spcBef>
                <a:spcPts val="3900"/>
              </a:spcBef>
              <a:defRPr sz="3040"/>
            </a:pPr>
            <a:r>
              <a:t>60% hotter every clock cycle than previous generation.</a:t>
            </a:r>
          </a:p>
          <a:p>
            <a:pPr marL="844550" lvl="1" indent="-422275" defTabSz="554990">
              <a:spcBef>
                <a:spcPts val="3900"/>
              </a:spcBef>
              <a:defRPr sz="3040"/>
            </a:pPr>
            <a:r>
              <a:t>Performance: 5.2 GHz Prescott = 2.6 GHz AMD Athlon FX-55 (2004) in extreme environment.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More Stages,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Stages,</a:t>
            </a:r>
          </a:p>
          <a:p>
            <a:r>
              <a:t>More Performance?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–一位不愿透露姓名的吃瓜群众"/>
          <p:cNvSpPr txBox="1">
            <a:spLocks noGrp="1"/>
          </p:cNvSpPr>
          <p:nvPr>
            <p:ph type="body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/>
          <a:lstStyle/>
          <a:p>
            <a:r>
              <a:t>–</a:t>
            </a:r>
            <a:r>
              <a:rPr strike="sngStrike"/>
              <a:t>一位不愿透露姓名的吃瓜群众</a:t>
            </a:r>
          </a:p>
        </p:txBody>
      </p:sp>
      <p:sp>
        <p:nvSpPr>
          <p:cNvPr id="261" name="「我家里有矿，给我来个带 100,000,000 级流水线的 CPU！」"/>
          <p:cNvSpPr txBox="1">
            <a:spLocks noGrp="1"/>
          </p:cNvSpPr>
          <p:nvPr>
            <p:ph type="body" idx="14"/>
          </p:nvPr>
        </p:nvSpPr>
        <p:spPr>
          <a:xfrm>
            <a:off x="198275" y="4216400"/>
            <a:ext cx="12608249" cy="711201"/>
          </a:xfrm>
          <a:prstGeom prst="rect">
            <a:avLst/>
          </a:prstGeom>
        </p:spPr>
        <p:txBody>
          <a:bodyPr/>
          <a:lstStyle/>
          <a:p>
            <a:r>
              <a:t>「我家里有矿，给我来个带 100,000,000 级流水线的 CPU！」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In Our Dream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Our Dream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A k-stage pipeline takes k + (n - 1) “units” to handle n instructions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</m:oMath>
                </a14:m>
                <a:r>
                  <a:rPr dirty="0"/>
                  <a:t>-stage pipeline takes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 + 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 − 1) </m:t>
                    </m:r>
                  </m:oMath>
                </a14:m>
                <a:r>
                  <a:rPr dirty="0"/>
                  <a:t>“units” to handle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𝑛</m:t>
                    </m:r>
                  </m:oMath>
                </a14:m>
                <a:r>
                  <a:rPr dirty="0"/>
                  <a:t> instructions.</a:t>
                </a:r>
              </a:p>
              <a:p>
                <a:r>
                  <a:rPr dirty="0"/>
                  <a:t>Without the pipeline, we need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 ×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dirty="0"/>
                  <a:t>“units” to handle those.</a:t>
                </a:r>
              </a:p>
              <a:p>
                <a:r>
                  <a:rPr dirty="0"/>
                  <a:t>So, we can say that the pipeline is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 ×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 ÷ [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 + 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 − 1)] </m:t>
                    </m:r>
                  </m:oMath>
                </a14:m>
                <a:r>
                  <a:rPr dirty="0"/>
                  <a:t>times faster.</a:t>
                </a:r>
              </a:p>
              <a:p>
                <a:r>
                  <a:rPr dirty="0"/>
                  <a:t>When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 ≫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</m:oMath>
                </a14:m>
                <a:r>
                  <a:rPr dirty="0"/>
                  <a:t>, the pipeline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</m:oMath>
                </a14:m>
                <a:r>
                  <a:rPr dirty="0"/>
                  <a:t> times faster!</a:t>
                </a:r>
              </a:p>
            </p:txBody>
          </p:sp>
        </mc:Choice>
        <mc:Fallback xmlns="">
          <p:sp>
            <p:nvSpPr>
              <p:cNvPr id="264" name="A k-stage pipeline takes k + (n - 1) “units” to handle n instruction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2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In Our Dream #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Our Dream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As an instruction is divided into k stages, one instruction is divided into k parts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dirty="0"/>
                  <a:t>As an instruction is divided into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</m:oMath>
                </a14:m>
                <a:r>
                  <a:rPr dirty="0"/>
                  <a:t> stages, one instruction is divided into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</m:oMath>
                </a14:m>
                <a:r>
                  <a:rPr dirty="0"/>
                  <a:t> parts.</a:t>
                </a:r>
              </a:p>
              <a:p>
                <a:r>
                  <a:rPr dirty="0"/>
                  <a:t>When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Latin Modern Math"/>
                        <a:cs typeface="Latin Modern Math"/>
                        <a:sym typeface="Latin Modern Math"/>
                      </a:rPr>
                      <m:t>𝑘</m:t>
                    </m:r>
                  </m:oMath>
                </a14:m>
                <a:r>
                  <a:rPr dirty="0"/>
                  <a:t> becomes larger, each stage can do fewer jobs with fewer gates, and often with less gate delay.</a:t>
                </a:r>
              </a:p>
              <a:p>
                <a:r>
                  <a:rPr dirty="0"/>
                  <a:t>Less gate delay can bring faster clock rate! FASTER!</a:t>
                </a:r>
              </a:p>
            </p:txBody>
          </p:sp>
        </mc:Choice>
        <mc:Fallback xmlns="">
          <p:sp>
            <p:nvSpPr>
              <p:cNvPr id="267" name="As an instruction is divided into k stages, one instruction is divided into k part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2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What If the Number of Stages is… Ridiculously Larg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r>
              <a:rPr dirty="0"/>
              <a:t>What </a:t>
            </a:r>
            <a:r>
              <a:rPr lang="en-US" dirty="0"/>
              <a:t>i</a:t>
            </a:r>
            <a:r>
              <a:rPr dirty="0"/>
              <a:t>f the Number of Stages is… Ridiculously Large?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You don’t need to do ONLY one thing at one time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  <a:r>
              <a:t>You don’t need to do </a:t>
            </a:r>
            <a:r>
              <a: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ONLY</a:t>
            </a:r>
            <a:r>
              <a:t> one thing at one time.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–魔改自 NOIP 2016 提高组初赛"/>
          <p:cNvSpPr txBox="1">
            <a:spLocks noGrp="1"/>
          </p:cNvSpPr>
          <p:nvPr>
            <p:ph type="body" idx="13"/>
          </p:nvPr>
        </p:nvSpPr>
        <p:spPr>
          <a:xfrm>
            <a:off x="1270000" y="8187259"/>
            <a:ext cx="10464800" cy="4719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– Ridiculously modified from preliminary of group advanced of NOIP 2016</a:t>
            </a:r>
          </a:p>
        </p:txBody>
      </p:sp>
      <p:sp>
        <p:nvSpPr>
          <p:cNvPr id="272" name="「为了做菜，周末小明和爸妈叫了他们的   一起来。…"/>
          <p:cNvSpPr txBox="1">
            <a:spLocks noGrp="1"/>
          </p:cNvSpPr>
          <p:nvPr>
            <p:ph type="body" idx="14"/>
          </p:nvPr>
        </p:nvSpPr>
        <p:spPr>
          <a:xfrm>
            <a:off x="635000" y="3117003"/>
            <a:ext cx="11734801" cy="4003661"/>
          </a:xfrm>
          <a:prstGeom prst="rect">
            <a:avLst/>
          </a:prstGeom>
        </p:spPr>
        <p:txBody>
          <a:bodyPr/>
          <a:lstStyle/>
          <a:p>
            <a:r>
              <a:t>「为了做菜，周末小明和爸妈叫了他们的　　　一起来。</a:t>
            </a:r>
          </a:p>
          <a:p>
            <a:r>
              <a:t>有洗菜、切菜、炒菜三个步骤。</a:t>
            </a:r>
          </a:p>
          <a:p>
            <a:pPr>
              <a:defRPr sz="2800"/>
            </a:pPr>
            <a:r>
              <a:t>小明负责打开水龙头，小张负责洗一道菜的前 1/2，小李负责洗一道菜的后 1/2，小钱负责关闭水龙头……</a:t>
            </a:r>
          </a:p>
          <a:p>
            <a:r>
              <a:rPr sz="2800"/>
              <a:t>小明爸负责把菜放到案板上，同事 A 负责切第一刀，同事 B 负责切第二刀，同事 C 负责切第三刀……</a:t>
            </a:r>
          </a:p>
          <a:p>
            <a:r>
              <a:t>……（我编不下去了）」</a:t>
            </a:r>
          </a:p>
        </p:txBody>
      </p:sp>
      <p:sp>
        <p:nvSpPr>
          <p:cNvPr id="273" name="Xiao Ming’s Kitchen Pipeline (Upgraded)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Xiao Ming’s Kitchen Pipeline (Upgraded)</a:t>
            </a:r>
          </a:p>
        </p:txBody>
      </p:sp>
      <p:grpSp>
        <p:nvGrpSpPr>
          <p:cNvPr id="278" name="成组"/>
          <p:cNvGrpSpPr/>
          <p:nvPr/>
        </p:nvGrpSpPr>
        <p:grpSpPr>
          <a:xfrm>
            <a:off x="8783361" y="3030643"/>
            <a:ext cx="1521147" cy="1255442"/>
            <a:chOff x="0" y="0"/>
            <a:chExt cx="1521145" cy="1255440"/>
          </a:xfrm>
        </p:grpSpPr>
        <p:sp>
          <p:nvSpPr>
            <p:cNvPr id="274" name="同学"/>
            <p:cNvSpPr txBox="1"/>
            <p:nvPr/>
          </p:nvSpPr>
          <p:spPr>
            <a:xfrm>
              <a:off x="0" y="0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同学</a:t>
              </a:r>
            </a:p>
          </p:txBody>
        </p:sp>
        <p:sp>
          <p:nvSpPr>
            <p:cNvPr id="275" name="同事"/>
            <p:cNvSpPr txBox="1"/>
            <p:nvPr/>
          </p:nvSpPr>
          <p:spPr>
            <a:xfrm>
              <a:off x="406269" y="294561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同事</a:t>
              </a:r>
            </a:p>
          </p:txBody>
        </p:sp>
        <p:sp>
          <p:nvSpPr>
            <p:cNvPr id="276" name="亲戚"/>
            <p:cNvSpPr txBox="1"/>
            <p:nvPr/>
          </p:nvSpPr>
          <p:spPr>
            <a:xfrm>
              <a:off x="186179" y="570505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亲戚</a:t>
              </a:r>
            </a:p>
          </p:txBody>
        </p:sp>
        <p:sp>
          <p:nvSpPr>
            <p:cNvPr id="277" name="邻居"/>
            <p:cNvSpPr txBox="1"/>
            <p:nvPr/>
          </p:nvSpPr>
          <p:spPr>
            <a:xfrm>
              <a:off x="797245" y="734740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邻居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What Stages Could B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What Stages Could Bring</a:t>
            </a:r>
          </a:p>
        </p:txBody>
      </p:sp>
      <p:sp>
        <p:nvSpPr>
          <p:cNvPr id="281" name="Pipeline improves throughput, but CANNOT improve the latency of a single task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Pipeline improves </a:t>
            </a:r>
            <a:r>
              <a:rPr b="1"/>
              <a:t>throughput</a:t>
            </a:r>
            <a:r>
              <a:t>, but </a:t>
            </a:r>
            <a:r>
              <a:rPr b="1"/>
              <a:t>CANNOT</a:t>
            </a:r>
            <a:r>
              <a:t> improve the latency of </a:t>
            </a:r>
            <a:r>
              <a:rPr b="1"/>
              <a:t>a single task</a:t>
            </a:r>
            <a:r>
              <a:t>.</a:t>
            </a:r>
          </a:p>
          <a:p>
            <a:pPr lvl="1"/>
            <a:r>
              <a:t>A pipeline is usually implemented by adding </a:t>
            </a:r>
            <a:r>
              <a:rPr b="1"/>
              <a:t>registers</a:t>
            </a:r>
            <a:r>
              <a:t> between each combinational logic circuit, to store states.</a:t>
            </a:r>
          </a:p>
          <a:p>
            <a:pPr lvl="1"/>
            <a:r>
              <a:t>Reading/Writing registers take time.</a:t>
            </a:r>
          </a:p>
          <a:p>
            <a:pPr lvl="1"/>
            <a:r>
              <a:t>A single task often takes </a:t>
            </a:r>
            <a:r>
              <a:rPr b="1"/>
              <a:t>MORE</a:t>
            </a:r>
            <a:r>
              <a:t> time.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ipeline Hazar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Pipeline Hazards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ata hazar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hazards</a:t>
            </a:r>
          </a:p>
          <a:p>
            <a:r>
              <a:t>Structural hazards</a:t>
            </a:r>
          </a:p>
          <a:p>
            <a:r>
              <a:t>Control hazards</a:t>
            </a:r>
          </a:p>
          <a:p>
            <a:r>
              <a:t>We won’t discuss about things like </a:t>
            </a:r>
            <a:r>
              <a:rPr i="1"/>
              <a:t>out-of-order execution </a:t>
            </a:r>
            <a:r>
              <a:t>(乱序执行), for it’s going too far from our original problem.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ata Haz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Hazard</a:t>
            </a:r>
          </a:p>
        </p:txBody>
      </p:sp>
      <p:sp>
        <p:nvSpPr>
          <p:cNvPr id="288" name="One instruction’s data is dependent on a previous instruc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instruction’s data is dependent on a previous instruction.</a:t>
            </a:r>
          </a:p>
          <a:p>
            <a:pPr lvl="1"/>
            <a:r>
              <a:t>You CANNOT read before it’s written!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成组">
            <a:extLst>
              <a:ext uri="{FF2B5EF4-FFF2-40B4-BE49-F238E27FC236}">
                <a16:creationId xmlns:a16="http://schemas.microsoft.com/office/drawing/2014/main" id="{D9952779-0406-4C41-A8EF-D42D96548088}"/>
              </a:ext>
            </a:extLst>
          </p:cNvPr>
          <p:cNvGrpSpPr/>
          <p:nvPr/>
        </p:nvGrpSpPr>
        <p:grpSpPr>
          <a:xfrm>
            <a:off x="225279" y="552449"/>
            <a:ext cx="3235605" cy="8953502"/>
            <a:chOff x="0" y="0"/>
            <a:chExt cx="3235604" cy="8953500"/>
          </a:xfrm>
        </p:grpSpPr>
        <p:sp>
          <p:nvSpPr>
            <p:cNvPr id="39" name="正方形">
              <a:extLst>
                <a:ext uri="{FF2B5EF4-FFF2-40B4-BE49-F238E27FC236}">
                  <a16:creationId xmlns:a16="http://schemas.microsoft.com/office/drawing/2014/main" id="{CE4DA7DF-9E66-2743-BF62-D67C0350C391}"/>
                </a:ext>
              </a:extLst>
            </p:cNvPr>
            <p:cNvSpPr/>
            <p:nvPr/>
          </p:nvSpPr>
          <p:spPr>
            <a:xfrm>
              <a:off x="1593900" y="0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" name="正方形">
              <a:extLst>
                <a:ext uri="{FF2B5EF4-FFF2-40B4-BE49-F238E27FC236}">
                  <a16:creationId xmlns:a16="http://schemas.microsoft.com/office/drawing/2014/main" id="{C0EBB4CB-18D3-5046-83BB-B1A30C59630F}"/>
                </a:ext>
              </a:extLst>
            </p:cNvPr>
            <p:cNvSpPr/>
            <p:nvPr/>
          </p:nvSpPr>
          <p:spPr>
            <a:xfrm>
              <a:off x="1593900" y="1536700"/>
              <a:ext cx="1270001" cy="1270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41" name="正方形">
              <a:extLst>
                <a:ext uri="{FF2B5EF4-FFF2-40B4-BE49-F238E27FC236}">
                  <a16:creationId xmlns:a16="http://schemas.microsoft.com/office/drawing/2014/main" id="{2B1B36D8-F007-E140-A1B8-C808A1EA7B5A}"/>
                </a:ext>
              </a:extLst>
            </p:cNvPr>
            <p:cNvSpPr/>
            <p:nvPr/>
          </p:nvSpPr>
          <p:spPr>
            <a:xfrm>
              <a:off x="1593900" y="3073400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正方形">
              <a:extLst>
                <a:ext uri="{FF2B5EF4-FFF2-40B4-BE49-F238E27FC236}">
                  <a16:creationId xmlns:a16="http://schemas.microsoft.com/office/drawing/2014/main" id="{37AB1B56-850C-314E-96FA-4AD57253ECB4}"/>
                </a:ext>
              </a:extLst>
            </p:cNvPr>
            <p:cNvSpPr/>
            <p:nvPr/>
          </p:nvSpPr>
          <p:spPr>
            <a:xfrm>
              <a:off x="1593900" y="4610100"/>
              <a:ext cx="1270001" cy="127000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正方形">
              <a:extLst>
                <a:ext uri="{FF2B5EF4-FFF2-40B4-BE49-F238E27FC236}">
                  <a16:creationId xmlns:a16="http://schemas.microsoft.com/office/drawing/2014/main" id="{AAAF4EE3-9EDC-EE49-B0FE-D7BB383575E5}"/>
                </a:ext>
              </a:extLst>
            </p:cNvPr>
            <p:cNvSpPr/>
            <p:nvPr/>
          </p:nvSpPr>
          <p:spPr>
            <a:xfrm>
              <a:off x="1593900" y="6146800"/>
              <a:ext cx="1270001" cy="12700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正方形">
              <a:extLst>
                <a:ext uri="{FF2B5EF4-FFF2-40B4-BE49-F238E27FC236}">
                  <a16:creationId xmlns:a16="http://schemas.microsoft.com/office/drawing/2014/main" id="{EA1602B8-C8DC-9247-AD70-721EFB3E40D0}"/>
                </a:ext>
              </a:extLst>
            </p:cNvPr>
            <p:cNvSpPr/>
            <p:nvPr/>
          </p:nvSpPr>
          <p:spPr>
            <a:xfrm>
              <a:off x="1593900" y="7683500"/>
              <a:ext cx="1270001" cy="12700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Fetch">
              <a:extLst>
                <a:ext uri="{FF2B5EF4-FFF2-40B4-BE49-F238E27FC236}">
                  <a16:creationId xmlns:a16="http://schemas.microsoft.com/office/drawing/2014/main" id="{CEE89776-621E-9143-9AFB-C08D1DA36420}"/>
                </a:ext>
              </a:extLst>
            </p:cNvPr>
            <p:cNvSpPr txBox="1"/>
            <p:nvPr/>
          </p:nvSpPr>
          <p:spPr>
            <a:xfrm>
              <a:off x="301904" y="404471"/>
              <a:ext cx="93299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</p:txBody>
        </p:sp>
        <p:sp>
          <p:nvSpPr>
            <p:cNvPr id="46" name="Decode">
              <a:extLst>
                <a:ext uri="{FF2B5EF4-FFF2-40B4-BE49-F238E27FC236}">
                  <a16:creationId xmlns:a16="http://schemas.microsoft.com/office/drawing/2014/main" id="{49A38114-5EC0-E24A-A83E-0CE769AAAFCC}"/>
                </a:ext>
              </a:extLst>
            </p:cNvPr>
            <p:cNvSpPr txBox="1"/>
            <p:nvPr/>
          </p:nvSpPr>
          <p:spPr>
            <a:xfrm>
              <a:off x="149656" y="1941171"/>
              <a:ext cx="12374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Decode</a:t>
              </a:r>
            </a:p>
          </p:txBody>
        </p:sp>
        <p:sp>
          <p:nvSpPr>
            <p:cNvPr id="47" name="Evaluate…">
              <a:extLst>
                <a:ext uri="{FF2B5EF4-FFF2-40B4-BE49-F238E27FC236}">
                  <a16:creationId xmlns:a16="http://schemas.microsoft.com/office/drawing/2014/main" id="{F4D60CBE-1EF2-5A40-AEAC-37511EB217D9}"/>
                </a:ext>
              </a:extLst>
            </p:cNvPr>
            <p:cNvSpPr txBox="1"/>
            <p:nvPr/>
          </p:nvSpPr>
          <p:spPr>
            <a:xfrm>
              <a:off x="45110" y="3293721"/>
              <a:ext cx="144658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Evaluate</a:t>
              </a:r>
            </a:p>
            <a:p>
              <a:r>
                <a:t>Address</a:t>
              </a:r>
            </a:p>
          </p:txBody>
        </p:sp>
        <p:sp>
          <p:nvSpPr>
            <p:cNvPr id="48" name="Fetch…">
              <a:extLst>
                <a:ext uri="{FF2B5EF4-FFF2-40B4-BE49-F238E27FC236}">
                  <a16:creationId xmlns:a16="http://schemas.microsoft.com/office/drawing/2014/main" id="{18E3C9FE-23DA-5144-BA2D-0A86156EDAA7}"/>
                </a:ext>
              </a:extLst>
            </p:cNvPr>
            <p:cNvSpPr txBox="1"/>
            <p:nvPr/>
          </p:nvSpPr>
          <p:spPr>
            <a:xfrm>
              <a:off x="0" y="4830421"/>
              <a:ext cx="153680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  <a:p>
              <a:r>
                <a:t>Operands</a:t>
              </a:r>
            </a:p>
          </p:txBody>
        </p:sp>
        <p:sp>
          <p:nvSpPr>
            <p:cNvPr id="49" name="Execute">
              <a:extLst>
                <a:ext uri="{FF2B5EF4-FFF2-40B4-BE49-F238E27FC236}">
                  <a16:creationId xmlns:a16="http://schemas.microsoft.com/office/drawing/2014/main" id="{C98E6FED-F2A2-424C-9522-2C725EAA71AB}"/>
                </a:ext>
              </a:extLst>
            </p:cNvPr>
            <p:cNvSpPr txBox="1"/>
            <p:nvPr/>
          </p:nvSpPr>
          <p:spPr>
            <a:xfrm>
              <a:off x="124206" y="6551270"/>
              <a:ext cx="128839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Execute</a:t>
              </a:r>
            </a:p>
          </p:txBody>
        </p:sp>
        <p:sp>
          <p:nvSpPr>
            <p:cNvPr id="50" name="Store…">
              <a:extLst>
                <a:ext uri="{FF2B5EF4-FFF2-40B4-BE49-F238E27FC236}">
                  <a16:creationId xmlns:a16="http://schemas.microsoft.com/office/drawing/2014/main" id="{A8229FDD-0DB4-634F-B418-CE0331D2C51E}"/>
                </a:ext>
              </a:extLst>
            </p:cNvPr>
            <p:cNvSpPr txBox="1"/>
            <p:nvPr/>
          </p:nvSpPr>
          <p:spPr>
            <a:xfrm>
              <a:off x="248564" y="7903820"/>
              <a:ext cx="1039674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Store</a:t>
              </a:r>
            </a:p>
            <a:p>
              <a:r>
                <a:t>Result</a:t>
              </a:r>
            </a:p>
          </p:txBody>
        </p:sp>
        <p:sp>
          <p:nvSpPr>
            <p:cNvPr id="51" name="线条">
              <a:extLst>
                <a:ext uri="{FF2B5EF4-FFF2-40B4-BE49-F238E27FC236}">
                  <a16:creationId xmlns:a16="http://schemas.microsoft.com/office/drawing/2014/main" id="{3CEDAE59-5131-6C4F-9546-826235BD5BFC}"/>
                </a:ext>
              </a:extLst>
            </p:cNvPr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2" name="1">
            <a:extLst>
              <a:ext uri="{FF2B5EF4-FFF2-40B4-BE49-F238E27FC236}">
                <a16:creationId xmlns:a16="http://schemas.microsoft.com/office/drawing/2014/main" id="{F0999FC7-A1E9-F448-A5AC-6373AF53FB19}"/>
              </a:ext>
            </a:extLst>
          </p:cNvPr>
          <p:cNvSpPr/>
          <p:nvPr/>
        </p:nvSpPr>
        <p:spPr>
          <a:xfrm>
            <a:off x="38325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3" name="2">
            <a:extLst>
              <a:ext uri="{FF2B5EF4-FFF2-40B4-BE49-F238E27FC236}">
                <a16:creationId xmlns:a16="http://schemas.microsoft.com/office/drawing/2014/main" id="{26EC4F54-B7A8-1C47-82D1-F5B9AE0EDA37}"/>
              </a:ext>
            </a:extLst>
          </p:cNvPr>
          <p:cNvSpPr/>
          <p:nvPr/>
        </p:nvSpPr>
        <p:spPr>
          <a:xfrm>
            <a:off x="5293086" y="21018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54" name="2">
            <a:extLst>
              <a:ext uri="{FF2B5EF4-FFF2-40B4-BE49-F238E27FC236}">
                <a16:creationId xmlns:a16="http://schemas.microsoft.com/office/drawing/2014/main" id="{2B153C49-0A17-A447-AE81-9E3351753EDC}"/>
              </a:ext>
            </a:extLst>
          </p:cNvPr>
          <p:cNvSpPr/>
          <p:nvPr/>
        </p:nvSpPr>
        <p:spPr>
          <a:xfrm>
            <a:off x="52930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5" name="3">
            <a:extLst>
              <a:ext uri="{FF2B5EF4-FFF2-40B4-BE49-F238E27FC236}">
                <a16:creationId xmlns:a16="http://schemas.microsoft.com/office/drawing/2014/main" id="{ECC78272-5A01-0C48-B86D-C55257BBEFBC}"/>
              </a:ext>
            </a:extLst>
          </p:cNvPr>
          <p:cNvSpPr/>
          <p:nvPr/>
        </p:nvSpPr>
        <p:spPr>
          <a:xfrm>
            <a:off x="6753586" y="36068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6" name="3">
            <a:extLst>
              <a:ext uri="{FF2B5EF4-FFF2-40B4-BE49-F238E27FC236}">
                <a16:creationId xmlns:a16="http://schemas.microsoft.com/office/drawing/2014/main" id="{064DA975-59D4-464A-B3EE-7B7739598E75}"/>
              </a:ext>
            </a:extLst>
          </p:cNvPr>
          <p:cNvSpPr/>
          <p:nvPr/>
        </p:nvSpPr>
        <p:spPr>
          <a:xfrm>
            <a:off x="6753586" y="21209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57" name="3">
            <a:extLst>
              <a:ext uri="{FF2B5EF4-FFF2-40B4-BE49-F238E27FC236}">
                <a16:creationId xmlns:a16="http://schemas.microsoft.com/office/drawing/2014/main" id="{B1616108-AF69-4846-8947-6EBDD64D2DE4}"/>
              </a:ext>
            </a:extLst>
          </p:cNvPr>
          <p:cNvSpPr/>
          <p:nvPr/>
        </p:nvSpPr>
        <p:spPr>
          <a:xfrm>
            <a:off x="6753586" y="5715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8" name="4">
            <a:extLst>
              <a:ext uri="{FF2B5EF4-FFF2-40B4-BE49-F238E27FC236}">
                <a16:creationId xmlns:a16="http://schemas.microsoft.com/office/drawing/2014/main" id="{FDD13CAE-1742-FC47-9C63-ED14787706C2}"/>
              </a:ext>
            </a:extLst>
          </p:cNvPr>
          <p:cNvSpPr/>
          <p:nvPr/>
        </p:nvSpPr>
        <p:spPr>
          <a:xfrm>
            <a:off x="8239486" y="50863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59" name="4">
            <a:extLst>
              <a:ext uri="{FF2B5EF4-FFF2-40B4-BE49-F238E27FC236}">
                <a16:creationId xmlns:a16="http://schemas.microsoft.com/office/drawing/2014/main" id="{AFF69C99-CAB0-AD44-AC2D-1E00C9CBDE3C}"/>
              </a:ext>
            </a:extLst>
          </p:cNvPr>
          <p:cNvSpPr/>
          <p:nvPr/>
        </p:nvSpPr>
        <p:spPr>
          <a:xfrm>
            <a:off x="8239486" y="35877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0" name="4">
            <a:extLst>
              <a:ext uri="{FF2B5EF4-FFF2-40B4-BE49-F238E27FC236}">
                <a16:creationId xmlns:a16="http://schemas.microsoft.com/office/drawing/2014/main" id="{5AE0D6CD-10B6-DE4B-8B08-411D1422299F}"/>
              </a:ext>
            </a:extLst>
          </p:cNvPr>
          <p:cNvSpPr/>
          <p:nvPr/>
        </p:nvSpPr>
        <p:spPr>
          <a:xfrm>
            <a:off x="8239486" y="20891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1" name="4">
            <a:extLst>
              <a:ext uri="{FF2B5EF4-FFF2-40B4-BE49-F238E27FC236}">
                <a16:creationId xmlns:a16="http://schemas.microsoft.com/office/drawing/2014/main" id="{06129FCD-250C-2A49-838E-3A477CED02DB}"/>
              </a:ext>
            </a:extLst>
          </p:cNvPr>
          <p:cNvSpPr/>
          <p:nvPr/>
        </p:nvSpPr>
        <p:spPr>
          <a:xfrm>
            <a:off x="82394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2" name="5">
            <a:extLst>
              <a:ext uri="{FF2B5EF4-FFF2-40B4-BE49-F238E27FC236}">
                <a16:creationId xmlns:a16="http://schemas.microsoft.com/office/drawing/2014/main" id="{96A87FAF-E613-2647-B151-18D14AC2740B}"/>
              </a:ext>
            </a:extLst>
          </p:cNvPr>
          <p:cNvSpPr/>
          <p:nvPr/>
        </p:nvSpPr>
        <p:spPr>
          <a:xfrm>
            <a:off x="9725386" y="66230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3" name="5">
            <a:extLst>
              <a:ext uri="{FF2B5EF4-FFF2-40B4-BE49-F238E27FC236}">
                <a16:creationId xmlns:a16="http://schemas.microsoft.com/office/drawing/2014/main" id="{27D0CE79-7B3C-DB48-9746-D4EDAD831FA1}"/>
              </a:ext>
            </a:extLst>
          </p:cNvPr>
          <p:cNvSpPr/>
          <p:nvPr/>
        </p:nvSpPr>
        <p:spPr>
          <a:xfrm>
            <a:off x="9725386" y="51244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64" name="5">
            <a:extLst>
              <a:ext uri="{FF2B5EF4-FFF2-40B4-BE49-F238E27FC236}">
                <a16:creationId xmlns:a16="http://schemas.microsoft.com/office/drawing/2014/main" id="{772E8463-14DA-2040-9A69-46715BB69125}"/>
              </a:ext>
            </a:extLst>
          </p:cNvPr>
          <p:cNvSpPr/>
          <p:nvPr/>
        </p:nvSpPr>
        <p:spPr>
          <a:xfrm>
            <a:off x="9725386" y="36258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5" name="5">
            <a:extLst>
              <a:ext uri="{FF2B5EF4-FFF2-40B4-BE49-F238E27FC236}">
                <a16:creationId xmlns:a16="http://schemas.microsoft.com/office/drawing/2014/main" id="{6DC43905-0AF7-5F42-AB31-6E07443B4DE2}"/>
              </a:ext>
            </a:extLst>
          </p:cNvPr>
          <p:cNvSpPr/>
          <p:nvPr/>
        </p:nvSpPr>
        <p:spPr>
          <a:xfrm>
            <a:off x="9725386" y="20891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6" name="5">
            <a:extLst>
              <a:ext uri="{FF2B5EF4-FFF2-40B4-BE49-F238E27FC236}">
                <a16:creationId xmlns:a16="http://schemas.microsoft.com/office/drawing/2014/main" id="{B7827B87-E848-CC44-8EE8-D89C6B9DEE6A}"/>
              </a:ext>
            </a:extLst>
          </p:cNvPr>
          <p:cNvSpPr/>
          <p:nvPr/>
        </p:nvSpPr>
        <p:spPr>
          <a:xfrm>
            <a:off x="97253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7" name="6">
            <a:extLst>
              <a:ext uri="{FF2B5EF4-FFF2-40B4-BE49-F238E27FC236}">
                <a16:creationId xmlns:a16="http://schemas.microsoft.com/office/drawing/2014/main" id="{5DDCCC6F-764B-CB4F-B888-2500D3FA35A9}"/>
              </a:ext>
            </a:extLst>
          </p:cNvPr>
          <p:cNvSpPr/>
          <p:nvPr/>
        </p:nvSpPr>
        <p:spPr>
          <a:xfrm>
            <a:off x="11316290" y="81661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8" name="6">
            <a:extLst>
              <a:ext uri="{FF2B5EF4-FFF2-40B4-BE49-F238E27FC236}">
                <a16:creationId xmlns:a16="http://schemas.microsoft.com/office/drawing/2014/main" id="{8B419B19-EBCC-9848-8772-18E9F48DAEFE}"/>
              </a:ext>
            </a:extLst>
          </p:cNvPr>
          <p:cNvSpPr/>
          <p:nvPr/>
        </p:nvSpPr>
        <p:spPr>
          <a:xfrm>
            <a:off x="11316290" y="66675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5</a:t>
            </a:r>
            <a:endParaRPr dirty="0"/>
          </a:p>
        </p:txBody>
      </p:sp>
      <p:sp>
        <p:nvSpPr>
          <p:cNvPr id="69" name="6">
            <a:extLst>
              <a:ext uri="{FF2B5EF4-FFF2-40B4-BE49-F238E27FC236}">
                <a16:creationId xmlns:a16="http://schemas.microsoft.com/office/drawing/2014/main" id="{E81916DB-C9D0-834C-B41A-1ACD7FE75538}"/>
              </a:ext>
            </a:extLst>
          </p:cNvPr>
          <p:cNvSpPr/>
          <p:nvPr/>
        </p:nvSpPr>
        <p:spPr>
          <a:xfrm>
            <a:off x="11316290" y="51689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70" name="6">
            <a:extLst>
              <a:ext uri="{FF2B5EF4-FFF2-40B4-BE49-F238E27FC236}">
                <a16:creationId xmlns:a16="http://schemas.microsoft.com/office/drawing/2014/main" id="{281C6621-EB05-5941-9683-59599E06A19E}"/>
              </a:ext>
            </a:extLst>
          </p:cNvPr>
          <p:cNvSpPr/>
          <p:nvPr/>
        </p:nvSpPr>
        <p:spPr>
          <a:xfrm>
            <a:off x="11316290" y="363220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71" name="6">
            <a:extLst>
              <a:ext uri="{FF2B5EF4-FFF2-40B4-BE49-F238E27FC236}">
                <a16:creationId xmlns:a16="http://schemas.microsoft.com/office/drawing/2014/main" id="{F6E872A9-69D5-9D4A-ABB1-723A1E02D8F9}"/>
              </a:ext>
            </a:extLst>
          </p:cNvPr>
          <p:cNvSpPr/>
          <p:nvPr/>
        </p:nvSpPr>
        <p:spPr>
          <a:xfrm>
            <a:off x="11316290" y="209550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72" name="6">
            <a:extLst>
              <a:ext uri="{FF2B5EF4-FFF2-40B4-BE49-F238E27FC236}">
                <a16:creationId xmlns:a16="http://schemas.microsoft.com/office/drawing/2014/main" id="{CF2C531A-0CCB-2746-B00B-A5A1A195799F}"/>
              </a:ext>
            </a:extLst>
          </p:cNvPr>
          <p:cNvSpPr/>
          <p:nvPr/>
        </p:nvSpPr>
        <p:spPr>
          <a:xfrm>
            <a:off x="11316290" y="596900"/>
            <a:ext cx="1270001" cy="12700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46070"/>
                  <a:satOff val="-10048"/>
                  <a:lumOff val="-3062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325" name="I need Instruction 1’s data, but it hasn’t been written yet!"/>
          <p:cNvSpPr/>
          <p:nvPr/>
        </p:nvSpPr>
        <p:spPr>
          <a:xfrm>
            <a:off x="3373102" y="6182041"/>
            <a:ext cx="4879086" cy="2868397"/>
          </a:xfrm>
          <a:prstGeom prst="wedgeEllipseCallout">
            <a:avLst>
              <a:gd name="adj1" fmla="val 87489"/>
              <a:gd name="adj2" fmla="val -1580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 need Instruction 1’s data, but it hasn’t been written yet!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tructural Haz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Structural Hazard</a:t>
            </a:r>
          </a:p>
        </p:txBody>
      </p:sp>
      <p:sp>
        <p:nvSpPr>
          <p:cNvPr id="328" name="Resource being required by some instructions in some stages, is bus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 being required by some instructions in some stages, is busy.</a:t>
            </a:r>
          </a:p>
          <a:p>
            <a:pPr lvl="1"/>
            <a:r>
              <a:t>It usually happens when some stages need the same resource.</a:t>
            </a:r>
          </a:p>
          <a:p>
            <a:pPr lvl="1"/>
            <a:r>
              <a:t>Example: When you have </a:t>
            </a:r>
            <a:r>
              <a:rPr b="1"/>
              <a:t>ONLY ONE cache</a:t>
            </a:r>
            <a:r>
              <a:t> for data &amp; instruction…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成组">
            <a:extLst>
              <a:ext uri="{FF2B5EF4-FFF2-40B4-BE49-F238E27FC236}">
                <a16:creationId xmlns:a16="http://schemas.microsoft.com/office/drawing/2014/main" id="{6140C1F3-27EC-1B41-8ABF-9A72F04EC68F}"/>
              </a:ext>
            </a:extLst>
          </p:cNvPr>
          <p:cNvGrpSpPr/>
          <p:nvPr/>
        </p:nvGrpSpPr>
        <p:grpSpPr>
          <a:xfrm>
            <a:off x="225279" y="552449"/>
            <a:ext cx="3235605" cy="8953502"/>
            <a:chOff x="0" y="0"/>
            <a:chExt cx="3235604" cy="8953500"/>
          </a:xfrm>
        </p:grpSpPr>
        <p:sp>
          <p:nvSpPr>
            <p:cNvPr id="40" name="正方形">
              <a:extLst>
                <a:ext uri="{FF2B5EF4-FFF2-40B4-BE49-F238E27FC236}">
                  <a16:creationId xmlns:a16="http://schemas.microsoft.com/office/drawing/2014/main" id="{1F8D58FE-58CC-8742-A5F4-160B240052A1}"/>
                </a:ext>
              </a:extLst>
            </p:cNvPr>
            <p:cNvSpPr/>
            <p:nvPr/>
          </p:nvSpPr>
          <p:spPr>
            <a:xfrm>
              <a:off x="1593900" y="0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" name="正方形">
              <a:extLst>
                <a:ext uri="{FF2B5EF4-FFF2-40B4-BE49-F238E27FC236}">
                  <a16:creationId xmlns:a16="http://schemas.microsoft.com/office/drawing/2014/main" id="{8CBFCAA9-208C-0348-894D-67773271FADC}"/>
                </a:ext>
              </a:extLst>
            </p:cNvPr>
            <p:cNvSpPr/>
            <p:nvPr/>
          </p:nvSpPr>
          <p:spPr>
            <a:xfrm>
              <a:off x="1593900" y="1536700"/>
              <a:ext cx="1270001" cy="1270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42" name="正方形">
              <a:extLst>
                <a:ext uri="{FF2B5EF4-FFF2-40B4-BE49-F238E27FC236}">
                  <a16:creationId xmlns:a16="http://schemas.microsoft.com/office/drawing/2014/main" id="{0CCC5D14-5671-914C-9CFE-A84440BF213C}"/>
                </a:ext>
              </a:extLst>
            </p:cNvPr>
            <p:cNvSpPr/>
            <p:nvPr/>
          </p:nvSpPr>
          <p:spPr>
            <a:xfrm>
              <a:off x="1593900" y="3073400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正方形">
              <a:extLst>
                <a:ext uri="{FF2B5EF4-FFF2-40B4-BE49-F238E27FC236}">
                  <a16:creationId xmlns:a16="http://schemas.microsoft.com/office/drawing/2014/main" id="{F50A30D7-0D76-034E-98E4-3F2672911155}"/>
                </a:ext>
              </a:extLst>
            </p:cNvPr>
            <p:cNvSpPr/>
            <p:nvPr/>
          </p:nvSpPr>
          <p:spPr>
            <a:xfrm>
              <a:off x="1593900" y="4610100"/>
              <a:ext cx="1270001" cy="127000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正方形">
              <a:extLst>
                <a:ext uri="{FF2B5EF4-FFF2-40B4-BE49-F238E27FC236}">
                  <a16:creationId xmlns:a16="http://schemas.microsoft.com/office/drawing/2014/main" id="{69214388-515B-C84E-B5F5-6A63397B1588}"/>
                </a:ext>
              </a:extLst>
            </p:cNvPr>
            <p:cNvSpPr/>
            <p:nvPr/>
          </p:nvSpPr>
          <p:spPr>
            <a:xfrm>
              <a:off x="1593900" y="6146800"/>
              <a:ext cx="1270001" cy="12700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正方形">
              <a:extLst>
                <a:ext uri="{FF2B5EF4-FFF2-40B4-BE49-F238E27FC236}">
                  <a16:creationId xmlns:a16="http://schemas.microsoft.com/office/drawing/2014/main" id="{8F8D0980-18C9-3741-A828-0D9B92D6197A}"/>
                </a:ext>
              </a:extLst>
            </p:cNvPr>
            <p:cNvSpPr/>
            <p:nvPr/>
          </p:nvSpPr>
          <p:spPr>
            <a:xfrm>
              <a:off x="1593900" y="7683500"/>
              <a:ext cx="1270001" cy="12700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Fetch">
              <a:extLst>
                <a:ext uri="{FF2B5EF4-FFF2-40B4-BE49-F238E27FC236}">
                  <a16:creationId xmlns:a16="http://schemas.microsoft.com/office/drawing/2014/main" id="{B1ACEF1F-4570-5547-ABFF-DC37887B8817}"/>
                </a:ext>
              </a:extLst>
            </p:cNvPr>
            <p:cNvSpPr txBox="1"/>
            <p:nvPr/>
          </p:nvSpPr>
          <p:spPr>
            <a:xfrm>
              <a:off x="301904" y="404471"/>
              <a:ext cx="93299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</p:txBody>
        </p:sp>
        <p:sp>
          <p:nvSpPr>
            <p:cNvPr id="47" name="Decode">
              <a:extLst>
                <a:ext uri="{FF2B5EF4-FFF2-40B4-BE49-F238E27FC236}">
                  <a16:creationId xmlns:a16="http://schemas.microsoft.com/office/drawing/2014/main" id="{42FB1609-AF9E-C443-BA93-59C410C50B1A}"/>
                </a:ext>
              </a:extLst>
            </p:cNvPr>
            <p:cNvSpPr txBox="1"/>
            <p:nvPr/>
          </p:nvSpPr>
          <p:spPr>
            <a:xfrm>
              <a:off x="149656" y="1941171"/>
              <a:ext cx="12374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Decode</a:t>
              </a:r>
            </a:p>
          </p:txBody>
        </p:sp>
        <p:sp>
          <p:nvSpPr>
            <p:cNvPr id="48" name="Evaluate…">
              <a:extLst>
                <a:ext uri="{FF2B5EF4-FFF2-40B4-BE49-F238E27FC236}">
                  <a16:creationId xmlns:a16="http://schemas.microsoft.com/office/drawing/2014/main" id="{468D8C8D-D1AA-5945-8341-02D1938C12A1}"/>
                </a:ext>
              </a:extLst>
            </p:cNvPr>
            <p:cNvSpPr txBox="1"/>
            <p:nvPr/>
          </p:nvSpPr>
          <p:spPr>
            <a:xfrm>
              <a:off x="45110" y="3293721"/>
              <a:ext cx="144658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Evaluate</a:t>
              </a:r>
            </a:p>
            <a:p>
              <a:r>
                <a:t>Address</a:t>
              </a:r>
            </a:p>
          </p:txBody>
        </p:sp>
        <p:sp>
          <p:nvSpPr>
            <p:cNvPr id="49" name="Fetch…">
              <a:extLst>
                <a:ext uri="{FF2B5EF4-FFF2-40B4-BE49-F238E27FC236}">
                  <a16:creationId xmlns:a16="http://schemas.microsoft.com/office/drawing/2014/main" id="{2BA1DCC8-73EB-AA47-92F4-C60F24E46B52}"/>
                </a:ext>
              </a:extLst>
            </p:cNvPr>
            <p:cNvSpPr txBox="1"/>
            <p:nvPr/>
          </p:nvSpPr>
          <p:spPr>
            <a:xfrm>
              <a:off x="0" y="4830421"/>
              <a:ext cx="153680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  <a:p>
              <a:r>
                <a:t>Operands</a:t>
              </a:r>
            </a:p>
          </p:txBody>
        </p:sp>
        <p:sp>
          <p:nvSpPr>
            <p:cNvPr id="50" name="Execute">
              <a:extLst>
                <a:ext uri="{FF2B5EF4-FFF2-40B4-BE49-F238E27FC236}">
                  <a16:creationId xmlns:a16="http://schemas.microsoft.com/office/drawing/2014/main" id="{82386334-FCDC-3546-835C-E1087A75894E}"/>
                </a:ext>
              </a:extLst>
            </p:cNvPr>
            <p:cNvSpPr txBox="1"/>
            <p:nvPr/>
          </p:nvSpPr>
          <p:spPr>
            <a:xfrm>
              <a:off x="124206" y="6551270"/>
              <a:ext cx="128839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Execute</a:t>
              </a:r>
            </a:p>
          </p:txBody>
        </p:sp>
        <p:sp>
          <p:nvSpPr>
            <p:cNvPr id="51" name="Store…">
              <a:extLst>
                <a:ext uri="{FF2B5EF4-FFF2-40B4-BE49-F238E27FC236}">
                  <a16:creationId xmlns:a16="http://schemas.microsoft.com/office/drawing/2014/main" id="{9C242398-45D1-7045-9FBF-4C92565194FF}"/>
                </a:ext>
              </a:extLst>
            </p:cNvPr>
            <p:cNvSpPr txBox="1"/>
            <p:nvPr/>
          </p:nvSpPr>
          <p:spPr>
            <a:xfrm>
              <a:off x="248564" y="7903820"/>
              <a:ext cx="1039674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Store</a:t>
              </a:r>
            </a:p>
            <a:p>
              <a:r>
                <a:t>Result</a:t>
              </a:r>
            </a:p>
          </p:txBody>
        </p:sp>
        <p:sp>
          <p:nvSpPr>
            <p:cNvPr id="52" name="线条">
              <a:extLst>
                <a:ext uri="{FF2B5EF4-FFF2-40B4-BE49-F238E27FC236}">
                  <a16:creationId xmlns:a16="http://schemas.microsoft.com/office/drawing/2014/main" id="{CCE52566-F2C3-5049-AC92-8C2CCAEA0556}"/>
                </a:ext>
              </a:extLst>
            </p:cNvPr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3" name="1">
            <a:extLst>
              <a:ext uri="{FF2B5EF4-FFF2-40B4-BE49-F238E27FC236}">
                <a16:creationId xmlns:a16="http://schemas.microsoft.com/office/drawing/2014/main" id="{40418D3E-6CA5-0941-A25A-D8DCAFD70B93}"/>
              </a:ext>
            </a:extLst>
          </p:cNvPr>
          <p:cNvSpPr/>
          <p:nvPr/>
        </p:nvSpPr>
        <p:spPr>
          <a:xfrm>
            <a:off x="38325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4" name="2">
            <a:extLst>
              <a:ext uri="{FF2B5EF4-FFF2-40B4-BE49-F238E27FC236}">
                <a16:creationId xmlns:a16="http://schemas.microsoft.com/office/drawing/2014/main" id="{DEEC3699-8F54-4342-965C-D318C92AC38B}"/>
              </a:ext>
            </a:extLst>
          </p:cNvPr>
          <p:cNvSpPr/>
          <p:nvPr/>
        </p:nvSpPr>
        <p:spPr>
          <a:xfrm>
            <a:off x="5293086" y="21018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55" name="2">
            <a:extLst>
              <a:ext uri="{FF2B5EF4-FFF2-40B4-BE49-F238E27FC236}">
                <a16:creationId xmlns:a16="http://schemas.microsoft.com/office/drawing/2014/main" id="{A50953E7-D4B8-0745-BC05-84B78997C613}"/>
              </a:ext>
            </a:extLst>
          </p:cNvPr>
          <p:cNvSpPr/>
          <p:nvPr/>
        </p:nvSpPr>
        <p:spPr>
          <a:xfrm>
            <a:off x="52930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6" name="3">
            <a:extLst>
              <a:ext uri="{FF2B5EF4-FFF2-40B4-BE49-F238E27FC236}">
                <a16:creationId xmlns:a16="http://schemas.microsoft.com/office/drawing/2014/main" id="{F843A914-7D62-DB48-8168-C7A3B8D71CC1}"/>
              </a:ext>
            </a:extLst>
          </p:cNvPr>
          <p:cNvSpPr/>
          <p:nvPr/>
        </p:nvSpPr>
        <p:spPr>
          <a:xfrm>
            <a:off x="6753586" y="36068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7" name="3">
            <a:extLst>
              <a:ext uri="{FF2B5EF4-FFF2-40B4-BE49-F238E27FC236}">
                <a16:creationId xmlns:a16="http://schemas.microsoft.com/office/drawing/2014/main" id="{294DDBE3-888D-2C46-B9C2-BB9B644893DE}"/>
              </a:ext>
            </a:extLst>
          </p:cNvPr>
          <p:cNvSpPr/>
          <p:nvPr/>
        </p:nvSpPr>
        <p:spPr>
          <a:xfrm>
            <a:off x="6753586" y="21209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58" name="3">
            <a:extLst>
              <a:ext uri="{FF2B5EF4-FFF2-40B4-BE49-F238E27FC236}">
                <a16:creationId xmlns:a16="http://schemas.microsoft.com/office/drawing/2014/main" id="{91BF7E7B-6801-1E4E-8B07-BCE70E39C8A9}"/>
              </a:ext>
            </a:extLst>
          </p:cNvPr>
          <p:cNvSpPr/>
          <p:nvPr/>
        </p:nvSpPr>
        <p:spPr>
          <a:xfrm>
            <a:off x="6753586" y="5715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9" name="4">
            <a:extLst>
              <a:ext uri="{FF2B5EF4-FFF2-40B4-BE49-F238E27FC236}">
                <a16:creationId xmlns:a16="http://schemas.microsoft.com/office/drawing/2014/main" id="{3BC64810-2C25-CC41-A2FC-862F500DB39F}"/>
              </a:ext>
            </a:extLst>
          </p:cNvPr>
          <p:cNvSpPr/>
          <p:nvPr/>
        </p:nvSpPr>
        <p:spPr>
          <a:xfrm>
            <a:off x="8239486" y="50863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60" name="4">
            <a:extLst>
              <a:ext uri="{FF2B5EF4-FFF2-40B4-BE49-F238E27FC236}">
                <a16:creationId xmlns:a16="http://schemas.microsoft.com/office/drawing/2014/main" id="{F3AF37A2-F2EA-5D4F-917A-E098C7EC0C6F}"/>
              </a:ext>
            </a:extLst>
          </p:cNvPr>
          <p:cNvSpPr/>
          <p:nvPr/>
        </p:nvSpPr>
        <p:spPr>
          <a:xfrm>
            <a:off x="8239486" y="35877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1" name="4">
            <a:extLst>
              <a:ext uri="{FF2B5EF4-FFF2-40B4-BE49-F238E27FC236}">
                <a16:creationId xmlns:a16="http://schemas.microsoft.com/office/drawing/2014/main" id="{92811451-FEFF-E446-BF94-0A09DA21E718}"/>
              </a:ext>
            </a:extLst>
          </p:cNvPr>
          <p:cNvSpPr/>
          <p:nvPr/>
        </p:nvSpPr>
        <p:spPr>
          <a:xfrm>
            <a:off x="8239486" y="20891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2" name="4">
            <a:extLst>
              <a:ext uri="{FF2B5EF4-FFF2-40B4-BE49-F238E27FC236}">
                <a16:creationId xmlns:a16="http://schemas.microsoft.com/office/drawing/2014/main" id="{26F2997E-FB99-EF4E-8F08-55CE7A1B8E5C}"/>
              </a:ext>
            </a:extLst>
          </p:cNvPr>
          <p:cNvSpPr/>
          <p:nvPr/>
        </p:nvSpPr>
        <p:spPr>
          <a:xfrm>
            <a:off x="82394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3" name="5">
            <a:extLst>
              <a:ext uri="{FF2B5EF4-FFF2-40B4-BE49-F238E27FC236}">
                <a16:creationId xmlns:a16="http://schemas.microsoft.com/office/drawing/2014/main" id="{6765D5EC-17BF-AA45-BEC3-5EBBF3FF3B44}"/>
              </a:ext>
            </a:extLst>
          </p:cNvPr>
          <p:cNvSpPr/>
          <p:nvPr/>
        </p:nvSpPr>
        <p:spPr>
          <a:xfrm>
            <a:off x="9725386" y="66230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4" name="5">
            <a:extLst>
              <a:ext uri="{FF2B5EF4-FFF2-40B4-BE49-F238E27FC236}">
                <a16:creationId xmlns:a16="http://schemas.microsoft.com/office/drawing/2014/main" id="{525EA84D-1251-5C48-BF1E-73A2BA1D5023}"/>
              </a:ext>
            </a:extLst>
          </p:cNvPr>
          <p:cNvSpPr/>
          <p:nvPr/>
        </p:nvSpPr>
        <p:spPr>
          <a:xfrm>
            <a:off x="9725386" y="51244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65" name="5">
            <a:extLst>
              <a:ext uri="{FF2B5EF4-FFF2-40B4-BE49-F238E27FC236}">
                <a16:creationId xmlns:a16="http://schemas.microsoft.com/office/drawing/2014/main" id="{F31D60C4-AF75-FF48-A944-71D7DA0B5599}"/>
              </a:ext>
            </a:extLst>
          </p:cNvPr>
          <p:cNvSpPr/>
          <p:nvPr/>
        </p:nvSpPr>
        <p:spPr>
          <a:xfrm>
            <a:off x="9725386" y="36258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6" name="5">
            <a:extLst>
              <a:ext uri="{FF2B5EF4-FFF2-40B4-BE49-F238E27FC236}">
                <a16:creationId xmlns:a16="http://schemas.microsoft.com/office/drawing/2014/main" id="{9094D51C-41EE-5946-9701-EB78002822DB}"/>
              </a:ext>
            </a:extLst>
          </p:cNvPr>
          <p:cNvSpPr/>
          <p:nvPr/>
        </p:nvSpPr>
        <p:spPr>
          <a:xfrm>
            <a:off x="9725386" y="20891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7" name="5">
            <a:extLst>
              <a:ext uri="{FF2B5EF4-FFF2-40B4-BE49-F238E27FC236}">
                <a16:creationId xmlns:a16="http://schemas.microsoft.com/office/drawing/2014/main" id="{CAB38B33-0CED-4C44-93E5-735907E6A881}"/>
              </a:ext>
            </a:extLst>
          </p:cNvPr>
          <p:cNvSpPr/>
          <p:nvPr/>
        </p:nvSpPr>
        <p:spPr>
          <a:xfrm>
            <a:off x="97253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8" name="6">
            <a:extLst>
              <a:ext uri="{FF2B5EF4-FFF2-40B4-BE49-F238E27FC236}">
                <a16:creationId xmlns:a16="http://schemas.microsoft.com/office/drawing/2014/main" id="{5319F75E-9E6D-614E-A04D-891052808CEA}"/>
              </a:ext>
            </a:extLst>
          </p:cNvPr>
          <p:cNvSpPr/>
          <p:nvPr/>
        </p:nvSpPr>
        <p:spPr>
          <a:xfrm>
            <a:off x="11316290" y="81661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9" name="6">
            <a:extLst>
              <a:ext uri="{FF2B5EF4-FFF2-40B4-BE49-F238E27FC236}">
                <a16:creationId xmlns:a16="http://schemas.microsoft.com/office/drawing/2014/main" id="{D3FD3098-1C17-9D4B-A38E-BC2E056C794E}"/>
              </a:ext>
            </a:extLst>
          </p:cNvPr>
          <p:cNvSpPr/>
          <p:nvPr/>
        </p:nvSpPr>
        <p:spPr>
          <a:xfrm>
            <a:off x="11316290" y="66675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5</a:t>
            </a:r>
            <a:endParaRPr dirty="0"/>
          </a:p>
        </p:txBody>
      </p:sp>
      <p:sp>
        <p:nvSpPr>
          <p:cNvPr id="70" name="6">
            <a:extLst>
              <a:ext uri="{FF2B5EF4-FFF2-40B4-BE49-F238E27FC236}">
                <a16:creationId xmlns:a16="http://schemas.microsoft.com/office/drawing/2014/main" id="{63DBFE26-4E45-C943-ABC6-872D48F799E1}"/>
              </a:ext>
            </a:extLst>
          </p:cNvPr>
          <p:cNvSpPr/>
          <p:nvPr/>
        </p:nvSpPr>
        <p:spPr>
          <a:xfrm>
            <a:off x="11316290" y="51689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71" name="6">
            <a:extLst>
              <a:ext uri="{FF2B5EF4-FFF2-40B4-BE49-F238E27FC236}">
                <a16:creationId xmlns:a16="http://schemas.microsoft.com/office/drawing/2014/main" id="{9943AB98-139E-CD4A-86AC-833C69242236}"/>
              </a:ext>
            </a:extLst>
          </p:cNvPr>
          <p:cNvSpPr/>
          <p:nvPr/>
        </p:nvSpPr>
        <p:spPr>
          <a:xfrm>
            <a:off x="11316290" y="363220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72" name="6">
            <a:extLst>
              <a:ext uri="{FF2B5EF4-FFF2-40B4-BE49-F238E27FC236}">
                <a16:creationId xmlns:a16="http://schemas.microsoft.com/office/drawing/2014/main" id="{812E94B9-101C-6C45-93F0-D1EDF08FC3DA}"/>
              </a:ext>
            </a:extLst>
          </p:cNvPr>
          <p:cNvSpPr/>
          <p:nvPr/>
        </p:nvSpPr>
        <p:spPr>
          <a:xfrm>
            <a:off x="11316290" y="209550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73" name="6">
            <a:extLst>
              <a:ext uri="{FF2B5EF4-FFF2-40B4-BE49-F238E27FC236}">
                <a16:creationId xmlns:a16="http://schemas.microsoft.com/office/drawing/2014/main" id="{C535C47B-A9FF-B84D-8798-7CBDC4ED4C0E}"/>
              </a:ext>
            </a:extLst>
          </p:cNvPr>
          <p:cNvSpPr/>
          <p:nvPr/>
        </p:nvSpPr>
        <p:spPr>
          <a:xfrm>
            <a:off x="11316290" y="596900"/>
            <a:ext cx="1270001" cy="12700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46070"/>
                  <a:satOff val="-10048"/>
                  <a:lumOff val="-3062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365" name="I need cache!"/>
          <p:cNvSpPr/>
          <p:nvPr/>
        </p:nvSpPr>
        <p:spPr>
          <a:xfrm>
            <a:off x="2853543" y="2853109"/>
            <a:ext cx="4879086" cy="2868397"/>
          </a:xfrm>
          <a:prstGeom prst="wedgeEllipseCallout">
            <a:avLst>
              <a:gd name="adj1" fmla="val 128086"/>
              <a:gd name="adj2" fmla="val -108521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 need cache!</a:t>
            </a:r>
          </a:p>
        </p:txBody>
      </p:sp>
      <p:sp>
        <p:nvSpPr>
          <p:cNvPr id="366" name="What a coincidence! I also need cache!"/>
          <p:cNvSpPr/>
          <p:nvPr/>
        </p:nvSpPr>
        <p:spPr>
          <a:xfrm>
            <a:off x="3125011" y="6395057"/>
            <a:ext cx="4879086" cy="2868397"/>
          </a:xfrm>
          <a:prstGeom prst="wedgeEllipseCallout">
            <a:avLst>
              <a:gd name="adj1" fmla="val 122816"/>
              <a:gd name="adj2" fmla="val 3535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What a coincidence! I also need cache!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ontrol Haz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 Hazard</a:t>
            </a:r>
          </a:p>
        </p:txBody>
      </p:sp>
      <p:sp>
        <p:nvSpPr>
          <p:cNvPr id="369" name="Your PC register is not always += 1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PC register is not always </a:t>
            </a:r>
            <a:r>
              <a:rPr>
                <a:latin typeface="SF Mono Regular"/>
                <a:ea typeface="SF Mono Regular"/>
                <a:cs typeface="SF Mono Regular"/>
                <a:sym typeface="SF Mono Regular"/>
              </a:rPr>
              <a:t>+= 1</a:t>
            </a:r>
            <a:r>
              <a:t>.</a:t>
            </a:r>
          </a:p>
          <a:p>
            <a:r>
              <a:t>What if our pipeline meets with (</a:t>
            </a:r>
            <a:r>
              <a:rPr b="1"/>
              <a:t>Conditional</a:t>
            </a:r>
            <a:r>
              <a:t>)</a:t>
            </a:r>
            <a:r>
              <a:rPr b="1"/>
              <a:t> Jump</a:t>
            </a:r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成组">
            <a:extLst>
              <a:ext uri="{FF2B5EF4-FFF2-40B4-BE49-F238E27FC236}">
                <a16:creationId xmlns:a16="http://schemas.microsoft.com/office/drawing/2014/main" id="{D36FB5EF-5BBF-1841-8D03-E43F31AA01FB}"/>
              </a:ext>
            </a:extLst>
          </p:cNvPr>
          <p:cNvGrpSpPr/>
          <p:nvPr/>
        </p:nvGrpSpPr>
        <p:grpSpPr>
          <a:xfrm>
            <a:off x="225279" y="552449"/>
            <a:ext cx="3235605" cy="8953502"/>
            <a:chOff x="0" y="0"/>
            <a:chExt cx="3235604" cy="8953500"/>
          </a:xfrm>
        </p:grpSpPr>
        <p:sp>
          <p:nvSpPr>
            <p:cNvPr id="40" name="正方形">
              <a:extLst>
                <a:ext uri="{FF2B5EF4-FFF2-40B4-BE49-F238E27FC236}">
                  <a16:creationId xmlns:a16="http://schemas.microsoft.com/office/drawing/2014/main" id="{945A001C-ED3D-6D41-84C7-6C65EB476259}"/>
                </a:ext>
              </a:extLst>
            </p:cNvPr>
            <p:cNvSpPr/>
            <p:nvPr/>
          </p:nvSpPr>
          <p:spPr>
            <a:xfrm>
              <a:off x="1593900" y="0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" name="正方形">
              <a:extLst>
                <a:ext uri="{FF2B5EF4-FFF2-40B4-BE49-F238E27FC236}">
                  <a16:creationId xmlns:a16="http://schemas.microsoft.com/office/drawing/2014/main" id="{0C574940-C51D-7B44-B484-02B66D1C1511}"/>
                </a:ext>
              </a:extLst>
            </p:cNvPr>
            <p:cNvSpPr/>
            <p:nvPr/>
          </p:nvSpPr>
          <p:spPr>
            <a:xfrm>
              <a:off x="1593900" y="1536700"/>
              <a:ext cx="1270001" cy="1270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42" name="正方形">
              <a:extLst>
                <a:ext uri="{FF2B5EF4-FFF2-40B4-BE49-F238E27FC236}">
                  <a16:creationId xmlns:a16="http://schemas.microsoft.com/office/drawing/2014/main" id="{7ED45F27-9742-7E40-932B-CE33A7DA20C6}"/>
                </a:ext>
              </a:extLst>
            </p:cNvPr>
            <p:cNvSpPr/>
            <p:nvPr/>
          </p:nvSpPr>
          <p:spPr>
            <a:xfrm>
              <a:off x="1593900" y="3073400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正方形">
              <a:extLst>
                <a:ext uri="{FF2B5EF4-FFF2-40B4-BE49-F238E27FC236}">
                  <a16:creationId xmlns:a16="http://schemas.microsoft.com/office/drawing/2014/main" id="{CC8AEC8A-F7A9-DC45-9510-89F221701111}"/>
                </a:ext>
              </a:extLst>
            </p:cNvPr>
            <p:cNvSpPr/>
            <p:nvPr/>
          </p:nvSpPr>
          <p:spPr>
            <a:xfrm>
              <a:off x="1593900" y="4610100"/>
              <a:ext cx="1270001" cy="127000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正方形">
              <a:extLst>
                <a:ext uri="{FF2B5EF4-FFF2-40B4-BE49-F238E27FC236}">
                  <a16:creationId xmlns:a16="http://schemas.microsoft.com/office/drawing/2014/main" id="{47C3A241-CB09-3542-A082-C9DB82C74F13}"/>
                </a:ext>
              </a:extLst>
            </p:cNvPr>
            <p:cNvSpPr/>
            <p:nvPr/>
          </p:nvSpPr>
          <p:spPr>
            <a:xfrm>
              <a:off x="1593900" y="6146800"/>
              <a:ext cx="1270001" cy="12700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正方形">
              <a:extLst>
                <a:ext uri="{FF2B5EF4-FFF2-40B4-BE49-F238E27FC236}">
                  <a16:creationId xmlns:a16="http://schemas.microsoft.com/office/drawing/2014/main" id="{A13F5209-DF9A-FA43-84C9-52F3A4DDC34E}"/>
                </a:ext>
              </a:extLst>
            </p:cNvPr>
            <p:cNvSpPr/>
            <p:nvPr/>
          </p:nvSpPr>
          <p:spPr>
            <a:xfrm>
              <a:off x="1593900" y="7683500"/>
              <a:ext cx="1270001" cy="12700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Fetch">
              <a:extLst>
                <a:ext uri="{FF2B5EF4-FFF2-40B4-BE49-F238E27FC236}">
                  <a16:creationId xmlns:a16="http://schemas.microsoft.com/office/drawing/2014/main" id="{78CC6055-3CCB-FD48-95F4-A5355545BDD5}"/>
                </a:ext>
              </a:extLst>
            </p:cNvPr>
            <p:cNvSpPr txBox="1"/>
            <p:nvPr/>
          </p:nvSpPr>
          <p:spPr>
            <a:xfrm>
              <a:off x="301904" y="404471"/>
              <a:ext cx="93299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</p:txBody>
        </p:sp>
        <p:sp>
          <p:nvSpPr>
            <p:cNvPr id="47" name="Decode">
              <a:extLst>
                <a:ext uri="{FF2B5EF4-FFF2-40B4-BE49-F238E27FC236}">
                  <a16:creationId xmlns:a16="http://schemas.microsoft.com/office/drawing/2014/main" id="{BBE2B13C-1D15-024F-B780-5B297B21564D}"/>
                </a:ext>
              </a:extLst>
            </p:cNvPr>
            <p:cNvSpPr txBox="1"/>
            <p:nvPr/>
          </p:nvSpPr>
          <p:spPr>
            <a:xfrm>
              <a:off x="149656" y="1941171"/>
              <a:ext cx="12374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Decode</a:t>
              </a:r>
            </a:p>
          </p:txBody>
        </p:sp>
        <p:sp>
          <p:nvSpPr>
            <p:cNvPr id="48" name="Evaluate…">
              <a:extLst>
                <a:ext uri="{FF2B5EF4-FFF2-40B4-BE49-F238E27FC236}">
                  <a16:creationId xmlns:a16="http://schemas.microsoft.com/office/drawing/2014/main" id="{139DBB1C-A7FF-4A41-9B3D-754A461FDF76}"/>
                </a:ext>
              </a:extLst>
            </p:cNvPr>
            <p:cNvSpPr txBox="1"/>
            <p:nvPr/>
          </p:nvSpPr>
          <p:spPr>
            <a:xfrm>
              <a:off x="45110" y="3293721"/>
              <a:ext cx="144658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Evaluate</a:t>
              </a:r>
            </a:p>
            <a:p>
              <a:r>
                <a:t>Address</a:t>
              </a:r>
            </a:p>
          </p:txBody>
        </p:sp>
        <p:sp>
          <p:nvSpPr>
            <p:cNvPr id="49" name="Fetch…">
              <a:extLst>
                <a:ext uri="{FF2B5EF4-FFF2-40B4-BE49-F238E27FC236}">
                  <a16:creationId xmlns:a16="http://schemas.microsoft.com/office/drawing/2014/main" id="{46AF851E-8BD7-444B-A67A-FA952109C9CB}"/>
                </a:ext>
              </a:extLst>
            </p:cNvPr>
            <p:cNvSpPr txBox="1"/>
            <p:nvPr/>
          </p:nvSpPr>
          <p:spPr>
            <a:xfrm>
              <a:off x="0" y="4830421"/>
              <a:ext cx="153680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  <a:p>
              <a:r>
                <a:t>Operands</a:t>
              </a:r>
            </a:p>
          </p:txBody>
        </p:sp>
        <p:sp>
          <p:nvSpPr>
            <p:cNvPr id="50" name="Execute">
              <a:extLst>
                <a:ext uri="{FF2B5EF4-FFF2-40B4-BE49-F238E27FC236}">
                  <a16:creationId xmlns:a16="http://schemas.microsoft.com/office/drawing/2014/main" id="{0EFF2D19-F19E-0941-852D-BA269D3484C4}"/>
                </a:ext>
              </a:extLst>
            </p:cNvPr>
            <p:cNvSpPr txBox="1"/>
            <p:nvPr/>
          </p:nvSpPr>
          <p:spPr>
            <a:xfrm>
              <a:off x="124206" y="6551270"/>
              <a:ext cx="128839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Execute</a:t>
              </a:r>
            </a:p>
          </p:txBody>
        </p:sp>
        <p:sp>
          <p:nvSpPr>
            <p:cNvPr id="51" name="Store…">
              <a:extLst>
                <a:ext uri="{FF2B5EF4-FFF2-40B4-BE49-F238E27FC236}">
                  <a16:creationId xmlns:a16="http://schemas.microsoft.com/office/drawing/2014/main" id="{24D7B293-ADFE-A64F-B516-81143D7C58C6}"/>
                </a:ext>
              </a:extLst>
            </p:cNvPr>
            <p:cNvSpPr txBox="1"/>
            <p:nvPr/>
          </p:nvSpPr>
          <p:spPr>
            <a:xfrm>
              <a:off x="248564" y="7903820"/>
              <a:ext cx="1039674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Store</a:t>
              </a:r>
            </a:p>
            <a:p>
              <a:r>
                <a:t>Result</a:t>
              </a:r>
            </a:p>
          </p:txBody>
        </p:sp>
        <p:sp>
          <p:nvSpPr>
            <p:cNvPr id="52" name="线条">
              <a:extLst>
                <a:ext uri="{FF2B5EF4-FFF2-40B4-BE49-F238E27FC236}">
                  <a16:creationId xmlns:a16="http://schemas.microsoft.com/office/drawing/2014/main" id="{2C0AC7C0-EF58-2747-9BBA-08273FF616B9}"/>
                </a:ext>
              </a:extLst>
            </p:cNvPr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3" name="1">
            <a:extLst>
              <a:ext uri="{FF2B5EF4-FFF2-40B4-BE49-F238E27FC236}">
                <a16:creationId xmlns:a16="http://schemas.microsoft.com/office/drawing/2014/main" id="{30F56330-8F2E-6844-A5DF-273F3DAE7713}"/>
              </a:ext>
            </a:extLst>
          </p:cNvPr>
          <p:cNvSpPr/>
          <p:nvPr/>
        </p:nvSpPr>
        <p:spPr>
          <a:xfrm>
            <a:off x="38325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4" name="2">
            <a:extLst>
              <a:ext uri="{FF2B5EF4-FFF2-40B4-BE49-F238E27FC236}">
                <a16:creationId xmlns:a16="http://schemas.microsoft.com/office/drawing/2014/main" id="{57A6A3B3-F715-DF4C-BCD7-602B994312C1}"/>
              </a:ext>
            </a:extLst>
          </p:cNvPr>
          <p:cNvSpPr/>
          <p:nvPr/>
        </p:nvSpPr>
        <p:spPr>
          <a:xfrm>
            <a:off x="5293086" y="21018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55" name="2">
            <a:extLst>
              <a:ext uri="{FF2B5EF4-FFF2-40B4-BE49-F238E27FC236}">
                <a16:creationId xmlns:a16="http://schemas.microsoft.com/office/drawing/2014/main" id="{45C3F2B0-1574-8E4D-A875-D41A89456AE4}"/>
              </a:ext>
            </a:extLst>
          </p:cNvPr>
          <p:cNvSpPr/>
          <p:nvPr/>
        </p:nvSpPr>
        <p:spPr>
          <a:xfrm>
            <a:off x="52930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6" name="3">
            <a:extLst>
              <a:ext uri="{FF2B5EF4-FFF2-40B4-BE49-F238E27FC236}">
                <a16:creationId xmlns:a16="http://schemas.microsoft.com/office/drawing/2014/main" id="{4C396B76-EFA0-CD4D-B398-17553C8B68FE}"/>
              </a:ext>
            </a:extLst>
          </p:cNvPr>
          <p:cNvSpPr/>
          <p:nvPr/>
        </p:nvSpPr>
        <p:spPr>
          <a:xfrm>
            <a:off x="6753586" y="36068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7" name="3">
            <a:extLst>
              <a:ext uri="{FF2B5EF4-FFF2-40B4-BE49-F238E27FC236}">
                <a16:creationId xmlns:a16="http://schemas.microsoft.com/office/drawing/2014/main" id="{45FE5DED-173E-C64E-81F7-C5E63395BD1C}"/>
              </a:ext>
            </a:extLst>
          </p:cNvPr>
          <p:cNvSpPr/>
          <p:nvPr/>
        </p:nvSpPr>
        <p:spPr>
          <a:xfrm>
            <a:off x="6753586" y="21209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58" name="3">
            <a:extLst>
              <a:ext uri="{FF2B5EF4-FFF2-40B4-BE49-F238E27FC236}">
                <a16:creationId xmlns:a16="http://schemas.microsoft.com/office/drawing/2014/main" id="{B618D10A-3030-EF41-973C-790D5B127A40}"/>
              </a:ext>
            </a:extLst>
          </p:cNvPr>
          <p:cNvSpPr/>
          <p:nvPr/>
        </p:nvSpPr>
        <p:spPr>
          <a:xfrm>
            <a:off x="6753586" y="5715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9" name="4">
            <a:extLst>
              <a:ext uri="{FF2B5EF4-FFF2-40B4-BE49-F238E27FC236}">
                <a16:creationId xmlns:a16="http://schemas.microsoft.com/office/drawing/2014/main" id="{A10E3704-458C-1C4C-AE1C-A61BBE694780}"/>
              </a:ext>
            </a:extLst>
          </p:cNvPr>
          <p:cNvSpPr/>
          <p:nvPr/>
        </p:nvSpPr>
        <p:spPr>
          <a:xfrm>
            <a:off x="8239486" y="50863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60" name="4">
            <a:extLst>
              <a:ext uri="{FF2B5EF4-FFF2-40B4-BE49-F238E27FC236}">
                <a16:creationId xmlns:a16="http://schemas.microsoft.com/office/drawing/2014/main" id="{552EBE07-04F4-D842-A9D7-717A45E25BA0}"/>
              </a:ext>
            </a:extLst>
          </p:cNvPr>
          <p:cNvSpPr/>
          <p:nvPr/>
        </p:nvSpPr>
        <p:spPr>
          <a:xfrm>
            <a:off x="8239486" y="35877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1" name="4">
            <a:extLst>
              <a:ext uri="{FF2B5EF4-FFF2-40B4-BE49-F238E27FC236}">
                <a16:creationId xmlns:a16="http://schemas.microsoft.com/office/drawing/2014/main" id="{B95D2252-D908-2249-BD2C-551D8F369CE5}"/>
              </a:ext>
            </a:extLst>
          </p:cNvPr>
          <p:cNvSpPr/>
          <p:nvPr/>
        </p:nvSpPr>
        <p:spPr>
          <a:xfrm>
            <a:off x="8239486" y="20891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2" name="4">
            <a:extLst>
              <a:ext uri="{FF2B5EF4-FFF2-40B4-BE49-F238E27FC236}">
                <a16:creationId xmlns:a16="http://schemas.microsoft.com/office/drawing/2014/main" id="{FFFAA527-F2B1-3749-BB57-D9422CAB5D3C}"/>
              </a:ext>
            </a:extLst>
          </p:cNvPr>
          <p:cNvSpPr/>
          <p:nvPr/>
        </p:nvSpPr>
        <p:spPr>
          <a:xfrm>
            <a:off x="82394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3" name="5">
            <a:extLst>
              <a:ext uri="{FF2B5EF4-FFF2-40B4-BE49-F238E27FC236}">
                <a16:creationId xmlns:a16="http://schemas.microsoft.com/office/drawing/2014/main" id="{4FB8F060-2DE7-DC4C-A53E-47344125ACFA}"/>
              </a:ext>
            </a:extLst>
          </p:cNvPr>
          <p:cNvSpPr/>
          <p:nvPr/>
        </p:nvSpPr>
        <p:spPr>
          <a:xfrm>
            <a:off x="9725386" y="66230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4" name="5">
            <a:extLst>
              <a:ext uri="{FF2B5EF4-FFF2-40B4-BE49-F238E27FC236}">
                <a16:creationId xmlns:a16="http://schemas.microsoft.com/office/drawing/2014/main" id="{5101873E-C979-5B4B-80E1-D5F46AAF03FD}"/>
              </a:ext>
            </a:extLst>
          </p:cNvPr>
          <p:cNvSpPr/>
          <p:nvPr/>
        </p:nvSpPr>
        <p:spPr>
          <a:xfrm>
            <a:off x="9725386" y="51244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65" name="5">
            <a:extLst>
              <a:ext uri="{FF2B5EF4-FFF2-40B4-BE49-F238E27FC236}">
                <a16:creationId xmlns:a16="http://schemas.microsoft.com/office/drawing/2014/main" id="{0CCCC0C8-D26D-6040-B342-887BCE998140}"/>
              </a:ext>
            </a:extLst>
          </p:cNvPr>
          <p:cNvSpPr/>
          <p:nvPr/>
        </p:nvSpPr>
        <p:spPr>
          <a:xfrm>
            <a:off x="9725386" y="36258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6" name="5">
            <a:extLst>
              <a:ext uri="{FF2B5EF4-FFF2-40B4-BE49-F238E27FC236}">
                <a16:creationId xmlns:a16="http://schemas.microsoft.com/office/drawing/2014/main" id="{175B1733-1696-B44B-8F49-673EFE66F0D9}"/>
              </a:ext>
            </a:extLst>
          </p:cNvPr>
          <p:cNvSpPr/>
          <p:nvPr/>
        </p:nvSpPr>
        <p:spPr>
          <a:xfrm>
            <a:off x="9725386" y="20891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7" name="5">
            <a:extLst>
              <a:ext uri="{FF2B5EF4-FFF2-40B4-BE49-F238E27FC236}">
                <a16:creationId xmlns:a16="http://schemas.microsoft.com/office/drawing/2014/main" id="{E2AF2221-95CD-A145-9F5E-04785EAE8DB0}"/>
              </a:ext>
            </a:extLst>
          </p:cNvPr>
          <p:cNvSpPr/>
          <p:nvPr/>
        </p:nvSpPr>
        <p:spPr>
          <a:xfrm>
            <a:off x="97253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8" name="6">
            <a:extLst>
              <a:ext uri="{FF2B5EF4-FFF2-40B4-BE49-F238E27FC236}">
                <a16:creationId xmlns:a16="http://schemas.microsoft.com/office/drawing/2014/main" id="{6FBA9DDC-C83C-D84D-80EE-37C85B1C0E1F}"/>
              </a:ext>
            </a:extLst>
          </p:cNvPr>
          <p:cNvSpPr/>
          <p:nvPr/>
        </p:nvSpPr>
        <p:spPr>
          <a:xfrm>
            <a:off x="11316290" y="81661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9" name="6">
            <a:extLst>
              <a:ext uri="{FF2B5EF4-FFF2-40B4-BE49-F238E27FC236}">
                <a16:creationId xmlns:a16="http://schemas.microsoft.com/office/drawing/2014/main" id="{03D49559-53A3-9B46-B700-782DFC2A8F43}"/>
              </a:ext>
            </a:extLst>
          </p:cNvPr>
          <p:cNvSpPr/>
          <p:nvPr/>
        </p:nvSpPr>
        <p:spPr>
          <a:xfrm>
            <a:off x="11316290" y="66675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5</a:t>
            </a:r>
            <a:endParaRPr dirty="0"/>
          </a:p>
        </p:txBody>
      </p:sp>
      <p:sp>
        <p:nvSpPr>
          <p:cNvPr id="70" name="6">
            <a:extLst>
              <a:ext uri="{FF2B5EF4-FFF2-40B4-BE49-F238E27FC236}">
                <a16:creationId xmlns:a16="http://schemas.microsoft.com/office/drawing/2014/main" id="{88B8F5CB-4758-8E43-ADEA-6BB3EBEF675C}"/>
              </a:ext>
            </a:extLst>
          </p:cNvPr>
          <p:cNvSpPr/>
          <p:nvPr/>
        </p:nvSpPr>
        <p:spPr>
          <a:xfrm>
            <a:off x="11316290" y="51689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71" name="6">
            <a:extLst>
              <a:ext uri="{FF2B5EF4-FFF2-40B4-BE49-F238E27FC236}">
                <a16:creationId xmlns:a16="http://schemas.microsoft.com/office/drawing/2014/main" id="{3BA6EDBB-580C-B343-92A8-4214EABCD956}"/>
              </a:ext>
            </a:extLst>
          </p:cNvPr>
          <p:cNvSpPr/>
          <p:nvPr/>
        </p:nvSpPr>
        <p:spPr>
          <a:xfrm>
            <a:off x="11316290" y="363220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72" name="6">
            <a:extLst>
              <a:ext uri="{FF2B5EF4-FFF2-40B4-BE49-F238E27FC236}">
                <a16:creationId xmlns:a16="http://schemas.microsoft.com/office/drawing/2014/main" id="{2144D262-F7A3-DF47-8629-D7BFF9348DBD}"/>
              </a:ext>
            </a:extLst>
          </p:cNvPr>
          <p:cNvSpPr/>
          <p:nvPr/>
        </p:nvSpPr>
        <p:spPr>
          <a:xfrm>
            <a:off x="11316290" y="209550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73" name="6">
            <a:extLst>
              <a:ext uri="{FF2B5EF4-FFF2-40B4-BE49-F238E27FC236}">
                <a16:creationId xmlns:a16="http://schemas.microsoft.com/office/drawing/2014/main" id="{B7E847B1-89B3-464E-A73C-8DE45E58B71C}"/>
              </a:ext>
            </a:extLst>
          </p:cNvPr>
          <p:cNvSpPr/>
          <p:nvPr/>
        </p:nvSpPr>
        <p:spPr>
          <a:xfrm>
            <a:off x="11316290" y="596900"/>
            <a:ext cx="1270001" cy="12700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46070"/>
                  <a:satOff val="-10048"/>
                  <a:lumOff val="-3062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406" name="Let’s jump to 0x23333333, everyone!"/>
          <p:cNvSpPr/>
          <p:nvPr/>
        </p:nvSpPr>
        <p:spPr>
          <a:xfrm>
            <a:off x="3460883" y="1373420"/>
            <a:ext cx="4491276" cy="2617888"/>
          </a:xfrm>
          <a:prstGeom prst="wedgeEllipseCallout">
            <a:avLst>
              <a:gd name="adj1" fmla="val 94183"/>
              <a:gd name="adj2" fmla="val -4618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Let’s jump to </a:t>
            </a:r>
            <a:r>
              <a:rPr>
                <a:latin typeface="SF Mono Regular"/>
                <a:ea typeface="SF Mono Regular"/>
                <a:cs typeface="SF Mono Regular"/>
                <a:sym typeface="SF Mono Regular"/>
              </a:rPr>
              <a:t>0x23333333</a:t>
            </a:r>
            <a:r>
              <a:t>, everyone!</a:t>
            </a:r>
          </a:p>
        </p:txBody>
      </p:sp>
      <p:sp>
        <p:nvSpPr>
          <p:cNvPr id="407" name="What? All our previous efforts are WASTED?"/>
          <p:cNvSpPr/>
          <p:nvPr/>
        </p:nvSpPr>
        <p:spPr>
          <a:xfrm>
            <a:off x="3347277" y="5526882"/>
            <a:ext cx="4491277" cy="2617888"/>
          </a:xfrm>
          <a:prstGeom prst="wedgeEllipseCallout">
            <a:avLst>
              <a:gd name="adj1" fmla="val 120892"/>
              <a:gd name="adj2" fmla="val -7562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What? All our previous efforts are WASTED?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at’s inside an Instruction Cycl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What’s inside an Instruction Cycle?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Bubbl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Bubbling</a:t>
            </a:r>
          </a:p>
        </p:txBody>
      </p:sp>
      <p:sp>
        <p:nvSpPr>
          <p:cNvPr id="413" name="(Or, pipeline stalling)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(Or, pipeline stalling)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成组">
            <a:extLst>
              <a:ext uri="{FF2B5EF4-FFF2-40B4-BE49-F238E27FC236}">
                <a16:creationId xmlns:a16="http://schemas.microsoft.com/office/drawing/2014/main" id="{D9952779-0406-4C41-A8EF-D42D96548088}"/>
              </a:ext>
            </a:extLst>
          </p:cNvPr>
          <p:cNvGrpSpPr/>
          <p:nvPr/>
        </p:nvGrpSpPr>
        <p:grpSpPr>
          <a:xfrm>
            <a:off x="225279" y="552449"/>
            <a:ext cx="3235605" cy="8953502"/>
            <a:chOff x="0" y="0"/>
            <a:chExt cx="3235604" cy="8953500"/>
          </a:xfrm>
        </p:grpSpPr>
        <p:sp>
          <p:nvSpPr>
            <p:cNvPr id="39" name="正方形">
              <a:extLst>
                <a:ext uri="{FF2B5EF4-FFF2-40B4-BE49-F238E27FC236}">
                  <a16:creationId xmlns:a16="http://schemas.microsoft.com/office/drawing/2014/main" id="{CE4DA7DF-9E66-2743-BF62-D67C0350C391}"/>
                </a:ext>
              </a:extLst>
            </p:cNvPr>
            <p:cNvSpPr/>
            <p:nvPr/>
          </p:nvSpPr>
          <p:spPr>
            <a:xfrm>
              <a:off x="1593900" y="0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" name="正方形">
              <a:extLst>
                <a:ext uri="{FF2B5EF4-FFF2-40B4-BE49-F238E27FC236}">
                  <a16:creationId xmlns:a16="http://schemas.microsoft.com/office/drawing/2014/main" id="{C0EBB4CB-18D3-5046-83BB-B1A30C59630F}"/>
                </a:ext>
              </a:extLst>
            </p:cNvPr>
            <p:cNvSpPr/>
            <p:nvPr/>
          </p:nvSpPr>
          <p:spPr>
            <a:xfrm>
              <a:off x="1593900" y="1536700"/>
              <a:ext cx="1270001" cy="1270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41" name="正方形">
              <a:extLst>
                <a:ext uri="{FF2B5EF4-FFF2-40B4-BE49-F238E27FC236}">
                  <a16:creationId xmlns:a16="http://schemas.microsoft.com/office/drawing/2014/main" id="{2B1B36D8-F007-E140-A1B8-C808A1EA7B5A}"/>
                </a:ext>
              </a:extLst>
            </p:cNvPr>
            <p:cNvSpPr/>
            <p:nvPr/>
          </p:nvSpPr>
          <p:spPr>
            <a:xfrm>
              <a:off x="1593900" y="3073400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正方形">
              <a:extLst>
                <a:ext uri="{FF2B5EF4-FFF2-40B4-BE49-F238E27FC236}">
                  <a16:creationId xmlns:a16="http://schemas.microsoft.com/office/drawing/2014/main" id="{37AB1B56-850C-314E-96FA-4AD57253ECB4}"/>
                </a:ext>
              </a:extLst>
            </p:cNvPr>
            <p:cNvSpPr/>
            <p:nvPr/>
          </p:nvSpPr>
          <p:spPr>
            <a:xfrm>
              <a:off x="1593900" y="4610100"/>
              <a:ext cx="1270001" cy="127000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正方形">
              <a:extLst>
                <a:ext uri="{FF2B5EF4-FFF2-40B4-BE49-F238E27FC236}">
                  <a16:creationId xmlns:a16="http://schemas.microsoft.com/office/drawing/2014/main" id="{AAAF4EE3-9EDC-EE49-B0FE-D7BB383575E5}"/>
                </a:ext>
              </a:extLst>
            </p:cNvPr>
            <p:cNvSpPr/>
            <p:nvPr/>
          </p:nvSpPr>
          <p:spPr>
            <a:xfrm>
              <a:off x="1593900" y="6146800"/>
              <a:ext cx="1270001" cy="12700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正方形">
              <a:extLst>
                <a:ext uri="{FF2B5EF4-FFF2-40B4-BE49-F238E27FC236}">
                  <a16:creationId xmlns:a16="http://schemas.microsoft.com/office/drawing/2014/main" id="{EA1602B8-C8DC-9247-AD70-721EFB3E40D0}"/>
                </a:ext>
              </a:extLst>
            </p:cNvPr>
            <p:cNvSpPr/>
            <p:nvPr/>
          </p:nvSpPr>
          <p:spPr>
            <a:xfrm>
              <a:off x="1593900" y="7683500"/>
              <a:ext cx="1270001" cy="12700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Fetch">
              <a:extLst>
                <a:ext uri="{FF2B5EF4-FFF2-40B4-BE49-F238E27FC236}">
                  <a16:creationId xmlns:a16="http://schemas.microsoft.com/office/drawing/2014/main" id="{CEE89776-621E-9143-9AFB-C08D1DA36420}"/>
                </a:ext>
              </a:extLst>
            </p:cNvPr>
            <p:cNvSpPr txBox="1"/>
            <p:nvPr/>
          </p:nvSpPr>
          <p:spPr>
            <a:xfrm>
              <a:off x="301904" y="404471"/>
              <a:ext cx="93299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</p:txBody>
        </p:sp>
        <p:sp>
          <p:nvSpPr>
            <p:cNvPr id="46" name="Decode">
              <a:extLst>
                <a:ext uri="{FF2B5EF4-FFF2-40B4-BE49-F238E27FC236}">
                  <a16:creationId xmlns:a16="http://schemas.microsoft.com/office/drawing/2014/main" id="{49A38114-5EC0-E24A-A83E-0CE769AAAFCC}"/>
                </a:ext>
              </a:extLst>
            </p:cNvPr>
            <p:cNvSpPr txBox="1"/>
            <p:nvPr/>
          </p:nvSpPr>
          <p:spPr>
            <a:xfrm>
              <a:off x="149656" y="1941171"/>
              <a:ext cx="12374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Decode</a:t>
              </a:r>
            </a:p>
          </p:txBody>
        </p:sp>
        <p:sp>
          <p:nvSpPr>
            <p:cNvPr id="47" name="Evaluate…">
              <a:extLst>
                <a:ext uri="{FF2B5EF4-FFF2-40B4-BE49-F238E27FC236}">
                  <a16:creationId xmlns:a16="http://schemas.microsoft.com/office/drawing/2014/main" id="{F4D60CBE-1EF2-5A40-AEAC-37511EB217D9}"/>
                </a:ext>
              </a:extLst>
            </p:cNvPr>
            <p:cNvSpPr txBox="1"/>
            <p:nvPr/>
          </p:nvSpPr>
          <p:spPr>
            <a:xfrm>
              <a:off x="45110" y="3293721"/>
              <a:ext cx="144658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Evaluate</a:t>
              </a:r>
            </a:p>
            <a:p>
              <a:r>
                <a:t>Address</a:t>
              </a:r>
            </a:p>
          </p:txBody>
        </p:sp>
        <p:sp>
          <p:nvSpPr>
            <p:cNvPr id="48" name="Fetch…">
              <a:extLst>
                <a:ext uri="{FF2B5EF4-FFF2-40B4-BE49-F238E27FC236}">
                  <a16:creationId xmlns:a16="http://schemas.microsoft.com/office/drawing/2014/main" id="{18E3C9FE-23DA-5144-BA2D-0A86156EDAA7}"/>
                </a:ext>
              </a:extLst>
            </p:cNvPr>
            <p:cNvSpPr txBox="1"/>
            <p:nvPr/>
          </p:nvSpPr>
          <p:spPr>
            <a:xfrm>
              <a:off x="0" y="4830421"/>
              <a:ext cx="153680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  <a:p>
              <a:r>
                <a:t>Operands</a:t>
              </a:r>
            </a:p>
          </p:txBody>
        </p:sp>
        <p:sp>
          <p:nvSpPr>
            <p:cNvPr id="49" name="Execute">
              <a:extLst>
                <a:ext uri="{FF2B5EF4-FFF2-40B4-BE49-F238E27FC236}">
                  <a16:creationId xmlns:a16="http://schemas.microsoft.com/office/drawing/2014/main" id="{C98E6FED-F2A2-424C-9522-2C725EAA71AB}"/>
                </a:ext>
              </a:extLst>
            </p:cNvPr>
            <p:cNvSpPr txBox="1"/>
            <p:nvPr/>
          </p:nvSpPr>
          <p:spPr>
            <a:xfrm>
              <a:off x="124206" y="6551270"/>
              <a:ext cx="128839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Execute</a:t>
              </a:r>
            </a:p>
          </p:txBody>
        </p:sp>
        <p:sp>
          <p:nvSpPr>
            <p:cNvPr id="50" name="Store…">
              <a:extLst>
                <a:ext uri="{FF2B5EF4-FFF2-40B4-BE49-F238E27FC236}">
                  <a16:creationId xmlns:a16="http://schemas.microsoft.com/office/drawing/2014/main" id="{A8229FDD-0DB4-634F-B418-CE0331D2C51E}"/>
                </a:ext>
              </a:extLst>
            </p:cNvPr>
            <p:cNvSpPr txBox="1"/>
            <p:nvPr/>
          </p:nvSpPr>
          <p:spPr>
            <a:xfrm>
              <a:off x="248564" y="7903820"/>
              <a:ext cx="1039674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Store</a:t>
              </a:r>
            </a:p>
            <a:p>
              <a:r>
                <a:t>Result</a:t>
              </a:r>
            </a:p>
          </p:txBody>
        </p:sp>
        <p:sp>
          <p:nvSpPr>
            <p:cNvPr id="51" name="线条">
              <a:extLst>
                <a:ext uri="{FF2B5EF4-FFF2-40B4-BE49-F238E27FC236}">
                  <a16:creationId xmlns:a16="http://schemas.microsoft.com/office/drawing/2014/main" id="{3CEDAE59-5131-6C4F-9546-826235BD5BFC}"/>
                </a:ext>
              </a:extLst>
            </p:cNvPr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2" name="1">
            <a:extLst>
              <a:ext uri="{FF2B5EF4-FFF2-40B4-BE49-F238E27FC236}">
                <a16:creationId xmlns:a16="http://schemas.microsoft.com/office/drawing/2014/main" id="{F0999FC7-A1E9-F448-A5AC-6373AF53FB19}"/>
              </a:ext>
            </a:extLst>
          </p:cNvPr>
          <p:cNvSpPr/>
          <p:nvPr/>
        </p:nvSpPr>
        <p:spPr>
          <a:xfrm>
            <a:off x="38325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3" name="2">
            <a:extLst>
              <a:ext uri="{FF2B5EF4-FFF2-40B4-BE49-F238E27FC236}">
                <a16:creationId xmlns:a16="http://schemas.microsoft.com/office/drawing/2014/main" id="{26EC4F54-B7A8-1C47-82D1-F5B9AE0EDA37}"/>
              </a:ext>
            </a:extLst>
          </p:cNvPr>
          <p:cNvSpPr/>
          <p:nvPr/>
        </p:nvSpPr>
        <p:spPr>
          <a:xfrm>
            <a:off x="5293086" y="21018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54" name="2">
            <a:extLst>
              <a:ext uri="{FF2B5EF4-FFF2-40B4-BE49-F238E27FC236}">
                <a16:creationId xmlns:a16="http://schemas.microsoft.com/office/drawing/2014/main" id="{2B153C49-0A17-A447-AE81-9E3351753EDC}"/>
              </a:ext>
            </a:extLst>
          </p:cNvPr>
          <p:cNvSpPr/>
          <p:nvPr/>
        </p:nvSpPr>
        <p:spPr>
          <a:xfrm>
            <a:off x="52930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5" name="3">
            <a:extLst>
              <a:ext uri="{FF2B5EF4-FFF2-40B4-BE49-F238E27FC236}">
                <a16:creationId xmlns:a16="http://schemas.microsoft.com/office/drawing/2014/main" id="{ECC78272-5A01-0C48-B86D-C55257BBEFBC}"/>
              </a:ext>
            </a:extLst>
          </p:cNvPr>
          <p:cNvSpPr/>
          <p:nvPr/>
        </p:nvSpPr>
        <p:spPr>
          <a:xfrm>
            <a:off x="6753586" y="36068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6" name="3">
            <a:extLst>
              <a:ext uri="{FF2B5EF4-FFF2-40B4-BE49-F238E27FC236}">
                <a16:creationId xmlns:a16="http://schemas.microsoft.com/office/drawing/2014/main" id="{064DA975-59D4-464A-B3EE-7B7739598E75}"/>
              </a:ext>
            </a:extLst>
          </p:cNvPr>
          <p:cNvSpPr/>
          <p:nvPr/>
        </p:nvSpPr>
        <p:spPr>
          <a:xfrm>
            <a:off x="6753586" y="21209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57" name="3">
            <a:extLst>
              <a:ext uri="{FF2B5EF4-FFF2-40B4-BE49-F238E27FC236}">
                <a16:creationId xmlns:a16="http://schemas.microsoft.com/office/drawing/2014/main" id="{B1616108-AF69-4846-8947-6EBDD64D2DE4}"/>
              </a:ext>
            </a:extLst>
          </p:cNvPr>
          <p:cNvSpPr/>
          <p:nvPr/>
        </p:nvSpPr>
        <p:spPr>
          <a:xfrm>
            <a:off x="6753586" y="5715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8" name="4">
            <a:extLst>
              <a:ext uri="{FF2B5EF4-FFF2-40B4-BE49-F238E27FC236}">
                <a16:creationId xmlns:a16="http://schemas.microsoft.com/office/drawing/2014/main" id="{FDD13CAE-1742-FC47-9C63-ED14787706C2}"/>
              </a:ext>
            </a:extLst>
          </p:cNvPr>
          <p:cNvSpPr/>
          <p:nvPr/>
        </p:nvSpPr>
        <p:spPr>
          <a:xfrm>
            <a:off x="8239486" y="50863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59" name="4">
            <a:extLst>
              <a:ext uri="{FF2B5EF4-FFF2-40B4-BE49-F238E27FC236}">
                <a16:creationId xmlns:a16="http://schemas.microsoft.com/office/drawing/2014/main" id="{AFF69C99-CAB0-AD44-AC2D-1E00C9CBDE3C}"/>
              </a:ext>
            </a:extLst>
          </p:cNvPr>
          <p:cNvSpPr/>
          <p:nvPr/>
        </p:nvSpPr>
        <p:spPr>
          <a:xfrm>
            <a:off x="8239486" y="35877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0" name="4">
            <a:extLst>
              <a:ext uri="{FF2B5EF4-FFF2-40B4-BE49-F238E27FC236}">
                <a16:creationId xmlns:a16="http://schemas.microsoft.com/office/drawing/2014/main" id="{5AE0D6CD-10B6-DE4B-8B08-411D1422299F}"/>
              </a:ext>
            </a:extLst>
          </p:cNvPr>
          <p:cNvSpPr/>
          <p:nvPr/>
        </p:nvSpPr>
        <p:spPr>
          <a:xfrm>
            <a:off x="8239486" y="20891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1" name="4">
            <a:extLst>
              <a:ext uri="{FF2B5EF4-FFF2-40B4-BE49-F238E27FC236}">
                <a16:creationId xmlns:a16="http://schemas.microsoft.com/office/drawing/2014/main" id="{06129FCD-250C-2A49-838E-3A477CED02DB}"/>
              </a:ext>
            </a:extLst>
          </p:cNvPr>
          <p:cNvSpPr/>
          <p:nvPr/>
        </p:nvSpPr>
        <p:spPr>
          <a:xfrm>
            <a:off x="82394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2" name="5">
            <a:extLst>
              <a:ext uri="{FF2B5EF4-FFF2-40B4-BE49-F238E27FC236}">
                <a16:creationId xmlns:a16="http://schemas.microsoft.com/office/drawing/2014/main" id="{96A87FAF-E613-2647-B151-18D14AC2740B}"/>
              </a:ext>
            </a:extLst>
          </p:cNvPr>
          <p:cNvSpPr/>
          <p:nvPr/>
        </p:nvSpPr>
        <p:spPr>
          <a:xfrm>
            <a:off x="9725386" y="66230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3" name="5">
            <a:extLst>
              <a:ext uri="{FF2B5EF4-FFF2-40B4-BE49-F238E27FC236}">
                <a16:creationId xmlns:a16="http://schemas.microsoft.com/office/drawing/2014/main" id="{27D0CE79-7B3C-DB48-9746-D4EDAD831FA1}"/>
              </a:ext>
            </a:extLst>
          </p:cNvPr>
          <p:cNvSpPr/>
          <p:nvPr/>
        </p:nvSpPr>
        <p:spPr>
          <a:xfrm>
            <a:off x="9725386" y="51244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64" name="5">
            <a:extLst>
              <a:ext uri="{FF2B5EF4-FFF2-40B4-BE49-F238E27FC236}">
                <a16:creationId xmlns:a16="http://schemas.microsoft.com/office/drawing/2014/main" id="{772E8463-14DA-2040-9A69-46715BB69125}"/>
              </a:ext>
            </a:extLst>
          </p:cNvPr>
          <p:cNvSpPr/>
          <p:nvPr/>
        </p:nvSpPr>
        <p:spPr>
          <a:xfrm>
            <a:off x="9725386" y="36258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5" name="5">
            <a:extLst>
              <a:ext uri="{FF2B5EF4-FFF2-40B4-BE49-F238E27FC236}">
                <a16:creationId xmlns:a16="http://schemas.microsoft.com/office/drawing/2014/main" id="{6DC43905-0AF7-5F42-AB31-6E07443B4DE2}"/>
              </a:ext>
            </a:extLst>
          </p:cNvPr>
          <p:cNvSpPr/>
          <p:nvPr/>
        </p:nvSpPr>
        <p:spPr>
          <a:xfrm>
            <a:off x="9725386" y="20891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6" name="5">
            <a:extLst>
              <a:ext uri="{FF2B5EF4-FFF2-40B4-BE49-F238E27FC236}">
                <a16:creationId xmlns:a16="http://schemas.microsoft.com/office/drawing/2014/main" id="{B7827B87-E848-CC44-8EE8-D89C6B9DEE6A}"/>
              </a:ext>
            </a:extLst>
          </p:cNvPr>
          <p:cNvSpPr/>
          <p:nvPr/>
        </p:nvSpPr>
        <p:spPr>
          <a:xfrm>
            <a:off x="9725386" y="55245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7" name="6">
            <a:extLst>
              <a:ext uri="{FF2B5EF4-FFF2-40B4-BE49-F238E27FC236}">
                <a16:creationId xmlns:a16="http://schemas.microsoft.com/office/drawing/2014/main" id="{5DDCCC6F-764B-CB4F-B888-2500D3FA35A9}"/>
              </a:ext>
            </a:extLst>
          </p:cNvPr>
          <p:cNvSpPr/>
          <p:nvPr/>
        </p:nvSpPr>
        <p:spPr>
          <a:xfrm>
            <a:off x="11316290" y="81661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8" name="6">
            <a:extLst>
              <a:ext uri="{FF2B5EF4-FFF2-40B4-BE49-F238E27FC236}">
                <a16:creationId xmlns:a16="http://schemas.microsoft.com/office/drawing/2014/main" id="{8B419B19-EBCC-9848-8772-18E9F48DAEFE}"/>
              </a:ext>
            </a:extLst>
          </p:cNvPr>
          <p:cNvSpPr/>
          <p:nvPr/>
        </p:nvSpPr>
        <p:spPr>
          <a:xfrm>
            <a:off x="11316290" y="66675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5</a:t>
            </a:r>
            <a:endParaRPr dirty="0"/>
          </a:p>
        </p:txBody>
      </p:sp>
      <p:sp>
        <p:nvSpPr>
          <p:cNvPr id="69" name="6">
            <a:extLst>
              <a:ext uri="{FF2B5EF4-FFF2-40B4-BE49-F238E27FC236}">
                <a16:creationId xmlns:a16="http://schemas.microsoft.com/office/drawing/2014/main" id="{E81916DB-C9D0-834C-B41A-1ACD7FE75538}"/>
              </a:ext>
            </a:extLst>
          </p:cNvPr>
          <p:cNvSpPr/>
          <p:nvPr/>
        </p:nvSpPr>
        <p:spPr>
          <a:xfrm>
            <a:off x="11316290" y="51689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70" name="6">
            <a:extLst>
              <a:ext uri="{FF2B5EF4-FFF2-40B4-BE49-F238E27FC236}">
                <a16:creationId xmlns:a16="http://schemas.microsoft.com/office/drawing/2014/main" id="{281C6621-EB05-5941-9683-59599E06A19E}"/>
              </a:ext>
            </a:extLst>
          </p:cNvPr>
          <p:cNvSpPr/>
          <p:nvPr/>
        </p:nvSpPr>
        <p:spPr>
          <a:xfrm>
            <a:off x="11316290" y="363220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71" name="6">
            <a:extLst>
              <a:ext uri="{FF2B5EF4-FFF2-40B4-BE49-F238E27FC236}">
                <a16:creationId xmlns:a16="http://schemas.microsoft.com/office/drawing/2014/main" id="{F6E872A9-69D5-9D4A-ABB1-723A1E02D8F9}"/>
              </a:ext>
            </a:extLst>
          </p:cNvPr>
          <p:cNvSpPr/>
          <p:nvPr/>
        </p:nvSpPr>
        <p:spPr>
          <a:xfrm>
            <a:off x="11316290" y="209550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72" name="6">
            <a:extLst>
              <a:ext uri="{FF2B5EF4-FFF2-40B4-BE49-F238E27FC236}">
                <a16:creationId xmlns:a16="http://schemas.microsoft.com/office/drawing/2014/main" id="{CF2C531A-0CCB-2746-B00B-A5A1A195799F}"/>
              </a:ext>
            </a:extLst>
          </p:cNvPr>
          <p:cNvSpPr/>
          <p:nvPr/>
        </p:nvSpPr>
        <p:spPr>
          <a:xfrm>
            <a:off x="11316290" y="596900"/>
            <a:ext cx="1270001" cy="12700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46070"/>
                  <a:satOff val="-10048"/>
                  <a:lumOff val="-3062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325" name="I need Instruction 1’s data, but it hasn’t been written yet!"/>
          <p:cNvSpPr/>
          <p:nvPr/>
        </p:nvSpPr>
        <p:spPr>
          <a:xfrm>
            <a:off x="3373102" y="6182041"/>
            <a:ext cx="4879086" cy="2868397"/>
          </a:xfrm>
          <a:prstGeom prst="wedgeEllipseCallout">
            <a:avLst>
              <a:gd name="adj1" fmla="val 87489"/>
              <a:gd name="adj2" fmla="val -1580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 need Instruction 1’s data, but it hasn’t been written yet!</a:t>
            </a:r>
          </a:p>
        </p:txBody>
      </p:sp>
    </p:spTree>
    <p:extLst>
      <p:ext uri="{BB962C8B-B14F-4D97-AF65-F5344CB8AC3E}">
        <p14:creationId xmlns:p14="http://schemas.microsoft.com/office/powerpoint/2010/main" val="146792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成组">
            <a:extLst>
              <a:ext uri="{FF2B5EF4-FFF2-40B4-BE49-F238E27FC236}">
                <a16:creationId xmlns:a16="http://schemas.microsoft.com/office/drawing/2014/main" id="{D9952779-0406-4C41-A8EF-D42D96548088}"/>
              </a:ext>
            </a:extLst>
          </p:cNvPr>
          <p:cNvGrpSpPr/>
          <p:nvPr/>
        </p:nvGrpSpPr>
        <p:grpSpPr>
          <a:xfrm>
            <a:off x="225279" y="552449"/>
            <a:ext cx="3235605" cy="8953502"/>
            <a:chOff x="0" y="0"/>
            <a:chExt cx="3235604" cy="8953500"/>
          </a:xfrm>
        </p:grpSpPr>
        <p:sp>
          <p:nvSpPr>
            <p:cNvPr id="39" name="正方形">
              <a:extLst>
                <a:ext uri="{FF2B5EF4-FFF2-40B4-BE49-F238E27FC236}">
                  <a16:creationId xmlns:a16="http://schemas.microsoft.com/office/drawing/2014/main" id="{CE4DA7DF-9E66-2743-BF62-D67C0350C391}"/>
                </a:ext>
              </a:extLst>
            </p:cNvPr>
            <p:cNvSpPr/>
            <p:nvPr/>
          </p:nvSpPr>
          <p:spPr>
            <a:xfrm>
              <a:off x="1593900" y="0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" name="正方形">
              <a:extLst>
                <a:ext uri="{FF2B5EF4-FFF2-40B4-BE49-F238E27FC236}">
                  <a16:creationId xmlns:a16="http://schemas.microsoft.com/office/drawing/2014/main" id="{C0EBB4CB-18D3-5046-83BB-B1A30C59630F}"/>
                </a:ext>
              </a:extLst>
            </p:cNvPr>
            <p:cNvSpPr/>
            <p:nvPr/>
          </p:nvSpPr>
          <p:spPr>
            <a:xfrm>
              <a:off x="1593900" y="1536700"/>
              <a:ext cx="1270001" cy="1270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41" name="正方形">
              <a:extLst>
                <a:ext uri="{FF2B5EF4-FFF2-40B4-BE49-F238E27FC236}">
                  <a16:creationId xmlns:a16="http://schemas.microsoft.com/office/drawing/2014/main" id="{2B1B36D8-F007-E140-A1B8-C808A1EA7B5A}"/>
                </a:ext>
              </a:extLst>
            </p:cNvPr>
            <p:cNvSpPr/>
            <p:nvPr/>
          </p:nvSpPr>
          <p:spPr>
            <a:xfrm>
              <a:off x="1593900" y="3073400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正方形">
              <a:extLst>
                <a:ext uri="{FF2B5EF4-FFF2-40B4-BE49-F238E27FC236}">
                  <a16:creationId xmlns:a16="http://schemas.microsoft.com/office/drawing/2014/main" id="{37AB1B56-850C-314E-96FA-4AD57253ECB4}"/>
                </a:ext>
              </a:extLst>
            </p:cNvPr>
            <p:cNvSpPr/>
            <p:nvPr/>
          </p:nvSpPr>
          <p:spPr>
            <a:xfrm>
              <a:off x="1593900" y="4610100"/>
              <a:ext cx="1270001" cy="127000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正方形">
              <a:extLst>
                <a:ext uri="{FF2B5EF4-FFF2-40B4-BE49-F238E27FC236}">
                  <a16:creationId xmlns:a16="http://schemas.microsoft.com/office/drawing/2014/main" id="{AAAF4EE3-9EDC-EE49-B0FE-D7BB383575E5}"/>
                </a:ext>
              </a:extLst>
            </p:cNvPr>
            <p:cNvSpPr/>
            <p:nvPr/>
          </p:nvSpPr>
          <p:spPr>
            <a:xfrm>
              <a:off x="1593900" y="6146800"/>
              <a:ext cx="1270001" cy="12700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正方形">
              <a:extLst>
                <a:ext uri="{FF2B5EF4-FFF2-40B4-BE49-F238E27FC236}">
                  <a16:creationId xmlns:a16="http://schemas.microsoft.com/office/drawing/2014/main" id="{EA1602B8-C8DC-9247-AD70-721EFB3E40D0}"/>
                </a:ext>
              </a:extLst>
            </p:cNvPr>
            <p:cNvSpPr/>
            <p:nvPr/>
          </p:nvSpPr>
          <p:spPr>
            <a:xfrm>
              <a:off x="1593900" y="7683500"/>
              <a:ext cx="1270001" cy="12700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Fetch">
              <a:extLst>
                <a:ext uri="{FF2B5EF4-FFF2-40B4-BE49-F238E27FC236}">
                  <a16:creationId xmlns:a16="http://schemas.microsoft.com/office/drawing/2014/main" id="{CEE89776-621E-9143-9AFB-C08D1DA36420}"/>
                </a:ext>
              </a:extLst>
            </p:cNvPr>
            <p:cNvSpPr txBox="1"/>
            <p:nvPr/>
          </p:nvSpPr>
          <p:spPr>
            <a:xfrm>
              <a:off x="301904" y="404471"/>
              <a:ext cx="93299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</p:txBody>
        </p:sp>
        <p:sp>
          <p:nvSpPr>
            <p:cNvPr id="46" name="Decode">
              <a:extLst>
                <a:ext uri="{FF2B5EF4-FFF2-40B4-BE49-F238E27FC236}">
                  <a16:creationId xmlns:a16="http://schemas.microsoft.com/office/drawing/2014/main" id="{49A38114-5EC0-E24A-A83E-0CE769AAAFCC}"/>
                </a:ext>
              </a:extLst>
            </p:cNvPr>
            <p:cNvSpPr txBox="1"/>
            <p:nvPr/>
          </p:nvSpPr>
          <p:spPr>
            <a:xfrm>
              <a:off x="149656" y="1941171"/>
              <a:ext cx="12374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Decode</a:t>
              </a:r>
            </a:p>
          </p:txBody>
        </p:sp>
        <p:sp>
          <p:nvSpPr>
            <p:cNvPr id="47" name="Evaluate…">
              <a:extLst>
                <a:ext uri="{FF2B5EF4-FFF2-40B4-BE49-F238E27FC236}">
                  <a16:creationId xmlns:a16="http://schemas.microsoft.com/office/drawing/2014/main" id="{F4D60CBE-1EF2-5A40-AEAC-37511EB217D9}"/>
                </a:ext>
              </a:extLst>
            </p:cNvPr>
            <p:cNvSpPr txBox="1"/>
            <p:nvPr/>
          </p:nvSpPr>
          <p:spPr>
            <a:xfrm>
              <a:off x="45110" y="3293721"/>
              <a:ext cx="144658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Evaluate</a:t>
              </a:r>
            </a:p>
            <a:p>
              <a:r>
                <a:t>Address</a:t>
              </a:r>
            </a:p>
          </p:txBody>
        </p:sp>
        <p:sp>
          <p:nvSpPr>
            <p:cNvPr id="48" name="Fetch…">
              <a:extLst>
                <a:ext uri="{FF2B5EF4-FFF2-40B4-BE49-F238E27FC236}">
                  <a16:creationId xmlns:a16="http://schemas.microsoft.com/office/drawing/2014/main" id="{18E3C9FE-23DA-5144-BA2D-0A86156EDAA7}"/>
                </a:ext>
              </a:extLst>
            </p:cNvPr>
            <p:cNvSpPr txBox="1"/>
            <p:nvPr/>
          </p:nvSpPr>
          <p:spPr>
            <a:xfrm>
              <a:off x="0" y="4830421"/>
              <a:ext cx="153680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  <a:p>
              <a:r>
                <a:t>Operands</a:t>
              </a:r>
            </a:p>
          </p:txBody>
        </p:sp>
        <p:sp>
          <p:nvSpPr>
            <p:cNvPr id="49" name="Execute">
              <a:extLst>
                <a:ext uri="{FF2B5EF4-FFF2-40B4-BE49-F238E27FC236}">
                  <a16:creationId xmlns:a16="http://schemas.microsoft.com/office/drawing/2014/main" id="{C98E6FED-F2A2-424C-9522-2C725EAA71AB}"/>
                </a:ext>
              </a:extLst>
            </p:cNvPr>
            <p:cNvSpPr txBox="1"/>
            <p:nvPr/>
          </p:nvSpPr>
          <p:spPr>
            <a:xfrm>
              <a:off x="124206" y="6551270"/>
              <a:ext cx="128839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Execute</a:t>
              </a:r>
            </a:p>
          </p:txBody>
        </p:sp>
        <p:sp>
          <p:nvSpPr>
            <p:cNvPr id="50" name="Store…">
              <a:extLst>
                <a:ext uri="{FF2B5EF4-FFF2-40B4-BE49-F238E27FC236}">
                  <a16:creationId xmlns:a16="http://schemas.microsoft.com/office/drawing/2014/main" id="{A8229FDD-0DB4-634F-B418-CE0331D2C51E}"/>
                </a:ext>
              </a:extLst>
            </p:cNvPr>
            <p:cNvSpPr txBox="1"/>
            <p:nvPr/>
          </p:nvSpPr>
          <p:spPr>
            <a:xfrm>
              <a:off x="248564" y="7903820"/>
              <a:ext cx="1039674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Store</a:t>
              </a:r>
            </a:p>
            <a:p>
              <a:r>
                <a:t>Result</a:t>
              </a:r>
            </a:p>
          </p:txBody>
        </p:sp>
        <p:sp>
          <p:nvSpPr>
            <p:cNvPr id="51" name="线条">
              <a:extLst>
                <a:ext uri="{FF2B5EF4-FFF2-40B4-BE49-F238E27FC236}">
                  <a16:creationId xmlns:a16="http://schemas.microsoft.com/office/drawing/2014/main" id="{3CEDAE59-5131-6C4F-9546-826235BD5BFC}"/>
                </a:ext>
              </a:extLst>
            </p:cNvPr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3" name="2">
            <a:extLst>
              <a:ext uri="{FF2B5EF4-FFF2-40B4-BE49-F238E27FC236}">
                <a16:creationId xmlns:a16="http://schemas.microsoft.com/office/drawing/2014/main" id="{26EC4F54-B7A8-1C47-82D1-F5B9AE0EDA37}"/>
              </a:ext>
            </a:extLst>
          </p:cNvPr>
          <p:cNvSpPr/>
          <p:nvPr/>
        </p:nvSpPr>
        <p:spPr>
          <a:xfrm>
            <a:off x="3832589" y="2107269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54" name="2">
            <a:extLst>
              <a:ext uri="{FF2B5EF4-FFF2-40B4-BE49-F238E27FC236}">
                <a16:creationId xmlns:a16="http://schemas.microsoft.com/office/drawing/2014/main" id="{2B153C49-0A17-A447-AE81-9E3351753EDC}"/>
              </a:ext>
            </a:extLst>
          </p:cNvPr>
          <p:cNvSpPr/>
          <p:nvPr/>
        </p:nvSpPr>
        <p:spPr>
          <a:xfrm>
            <a:off x="3832589" y="557869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5" name="3">
            <a:extLst>
              <a:ext uri="{FF2B5EF4-FFF2-40B4-BE49-F238E27FC236}">
                <a16:creationId xmlns:a16="http://schemas.microsoft.com/office/drawing/2014/main" id="{ECC78272-5A01-0C48-B86D-C55257BBEFBC}"/>
              </a:ext>
            </a:extLst>
          </p:cNvPr>
          <p:cNvSpPr/>
          <p:nvPr/>
        </p:nvSpPr>
        <p:spPr>
          <a:xfrm>
            <a:off x="5293089" y="3612219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6" name="3">
            <a:extLst>
              <a:ext uri="{FF2B5EF4-FFF2-40B4-BE49-F238E27FC236}">
                <a16:creationId xmlns:a16="http://schemas.microsoft.com/office/drawing/2014/main" id="{064DA975-59D4-464A-B3EE-7B7739598E75}"/>
              </a:ext>
            </a:extLst>
          </p:cNvPr>
          <p:cNvSpPr/>
          <p:nvPr/>
        </p:nvSpPr>
        <p:spPr>
          <a:xfrm>
            <a:off x="5293089" y="2126319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57" name="3">
            <a:extLst>
              <a:ext uri="{FF2B5EF4-FFF2-40B4-BE49-F238E27FC236}">
                <a16:creationId xmlns:a16="http://schemas.microsoft.com/office/drawing/2014/main" id="{B1616108-AF69-4846-8947-6EBDD64D2DE4}"/>
              </a:ext>
            </a:extLst>
          </p:cNvPr>
          <p:cNvSpPr/>
          <p:nvPr/>
        </p:nvSpPr>
        <p:spPr>
          <a:xfrm>
            <a:off x="5293089" y="576919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58" name="4">
            <a:extLst>
              <a:ext uri="{FF2B5EF4-FFF2-40B4-BE49-F238E27FC236}">
                <a16:creationId xmlns:a16="http://schemas.microsoft.com/office/drawing/2014/main" id="{FDD13CAE-1742-FC47-9C63-ED14787706C2}"/>
              </a:ext>
            </a:extLst>
          </p:cNvPr>
          <p:cNvSpPr/>
          <p:nvPr/>
        </p:nvSpPr>
        <p:spPr>
          <a:xfrm>
            <a:off x="6778989" y="5091769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59" name="4">
            <a:extLst>
              <a:ext uri="{FF2B5EF4-FFF2-40B4-BE49-F238E27FC236}">
                <a16:creationId xmlns:a16="http://schemas.microsoft.com/office/drawing/2014/main" id="{AFF69C99-CAB0-AD44-AC2D-1E00C9CBDE3C}"/>
              </a:ext>
            </a:extLst>
          </p:cNvPr>
          <p:cNvSpPr/>
          <p:nvPr/>
        </p:nvSpPr>
        <p:spPr>
          <a:xfrm>
            <a:off x="6778989" y="3593169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0" name="4">
            <a:extLst>
              <a:ext uri="{FF2B5EF4-FFF2-40B4-BE49-F238E27FC236}">
                <a16:creationId xmlns:a16="http://schemas.microsoft.com/office/drawing/2014/main" id="{5AE0D6CD-10B6-DE4B-8B08-411D1422299F}"/>
              </a:ext>
            </a:extLst>
          </p:cNvPr>
          <p:cNvSpPr/>
          <p:nvPr/>
        </p:nvSpPr>
        <p:spPr>
          <a:xfrm>
            <a:off x="6778989" y="2094569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1" name="4">
            <a:extLst>
              <a:ext uri="{FF2B5EF4-FFF2-40B4-BE49-F238E27FC236}">
                <a16:creationId xmlns:a16="http://schemas.microsoft.com/office/drawing/2014/main" id="{06129FCD-250C-2A49-838E-3A477CED02DB}"/>
              </a:ext>
            </a:extLst>
          </p:cNvPr>
          <p:cNvSpPr/>
          <p:nvPr/>
        </p:nvSpPr>
        <p:spPr>
          <a:xfrm>
            <a:off x="6778989" y="557869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2" name="5" hidden="1">
            <a:extLst>
              <a:ext uri="{FF2B5EF4-FFF2-40B4-BE49-F238E27FC236}">
                <a16:creationId xmlns:a16="http://schemas.microsoft.com/office/drawing/2014/main" id="{96A87FAF-E613-2647-B151-18D14AC2740B}"/>
              </a:ext>
            </a:extLst>
          </p:cNvPr>
          <p:cNvSpPr/>
          <p:nvPr/>
        </p:nvSpPr>
        <p:spPr>
          <a:xfrm>
            <a:off x="8264889" y="6628469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3" name="5" hidden="1">
            <a:extLst>
              <a:ext uri="{FF2B5EF4-FFF2-40B4-BE49-F238E27FC236}">
                <a16:creationId xmlns:a16="http://schemas.microsoft.com/office/drawing/2014/main" id="{27D0CE79-7B3C-DB48-9746-D4EDAD831FA1}"/>
              </a:ext>
            </a:extLst>
          </p:cNvPr>
          <p:cNvSpPr/>
          <p:nvPr/>
        </p:nvSpPr>
        <p:spPr>
          <a:xfrm>
            <a:off x="8264889" y="5129869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64" name="5" hidden="1">
            <a:extLst>
              <a:ext uri="{FF2B5EF4-FFF2-40B4-BE49-F238E27FC236}">
                <a16:creationId xmlns:a16="http://schemas.microsoft.com/office/drawing/2014/main" id="{772E8463-14DA-2040-9A69-46715BB69125}"/>
              </a:ext>
            </a:extLst>
          </p:cNvPr>
          <p:cNvSpPr/>
          <p:nvPr/>
        </p:nvSpPr>
        <p:spPr>
          <a:xfrm>
            <a:off x="8264889" y="3631269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5" name="5">
            <a:extLst>
              <a:ext uri="{FF2B5EF4-FFF2-40B4-BE49-F238E27FC236}">
                <a16:creationId xmlns:a16="http://schemas.microsoft.com/office/drawing/2014/main" id="{6DC43905-0AF7-5F42-AB31-6E07443B4DE2}"/>
              </a:ext>
            </a:extLst>
          </p:cNvPr>
          <p:cNvSpPr/>
          <p:nvPr/>
        </p:nvSpPr>
        <p:spPr>
          <a:xfrm>
            <a:off x="11446695" y="20891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66" name="5">
            <a:extLst>
              <a:ext uri="{FF2B5EF4-FFF2-40B4-BE49-F238E27FC236}">
                <a16:creationId xmlns:a16="http://schemas.microsoft.com/office/drawing/2014/main" id="{B7827B87-E848-CC44-8EE8-D89C6B9DEE6A}"/>
              </a:ext>
            </a:extLst>
          </p:cNvPr>
          <p:cNvSpPr/>
          <p:nvPr/>
        </p:nvSpPr>
        <p:spPr>
          <a:xfrm>
            <a:off x="8264889" y="557869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67" name="6" hidden="1">
            <a:extLst>
              <a:ext uri="{FF2B5EF4-FFF2-40B4-BE49-F238E27FC236}">
                <a16:creationId xmlns:a16="http://schemas.microsoft.com/office/drawing/2014/main" id="{5DDCCC6F-764B-CB4F-B888-2500D3FA35A9}"/>
              </a:ext>
            </a:extLst>
          </p:cNvPr>
          <p:cNvSpPr/>
          <p:nvPr/>
        </p:nvSpPr>
        <p:spPr>
          <a:xfrm>
            <a:off x="9855793" y="8171519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8" name="6" hidden="1">
            <a:extLst>
              <a:ext uri="{FF2B5EF4-FFF2-40B4-BE49-F238E27FC236}">
                <a16:creationId xmlns:a16="http://schemas.microsoft.com/office/drawing/2014/main" id="{8B419B19-EBCC-9848-8772-18E9F48DAEFE}"/>
              </a:ext>
            </a:extLst>
          </p:cNvPr>
          <p:cNvSpPr/>
          <p:nvPr/>
        </p:nvSpPr>
        <p:spPr>
          <a:xfrm>
            <a:off x="9855793" y="6672919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5</a:t>
            </a:r>
            <a:endParaRPr dirty="0"/>
          </a:p>
        </p:txBody>
      </p:sp>
      <p:sp>
        <p:nvSpPr>
          <p:cNvPr id="69" name="6" hidden="1">
            <a:extLst>
              <a:ext uri="{FF2B5EF4-FFF2-40B4-BE49-F238E27FC236}">
                <a16:creationId xmlns:a16="http://schemas.microsoft.com/office/drawing/2014/main" id="{E81916DB-C9D0-834C-B41A-1ACD7FE75538}"/>
              </a:ext>
            </a:extLst>
          </p:cNvPr>
          <p:cNvSpPr/>
          <p:nvPr/>
        </p:nvSpPr>
        <p:spPr>
          <a:xfrm>
            <a:off x="9855793" y="5174319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72" name="6">
            <a:extLst>
              <a:ext uri="{FF2B5EF4-FFF2-40B4-BE49-F238E27FC236}">
                <a16:creationId xmlns:a16="http://schemas.microsoft.com/office/drawing/2014/main" id="{CF2C531A-0CCB-2746-B00B-A5A1A195799F}"/>
              </a:ext>
            </a:extLst>
          </p:cNvPr>
          <p:cNvSpPr/>
          <p:nvPr/>
        </p:nvSpPr>
        <p:spPr>
          <a:xfrm>
            <a:off x="9855793" y="602319"/>
            <a:ext cx="1270001" cy="12700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46070"/>
                  <a:satOff val="-10048"/>
                  <a:lumOff val="-3062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74" name="菱形">
            <a:extLst>
              <a:ext uri="{FF2B5EF4-FFF2-40B4-BE49-F238E27FC236}">
                <a16:creationId xmlns:a16="http://schemas.microsoft.com/office/drawing/2014/main" id="{C91C0151-785F-BA41-A5AC-8015885FFD94}"/>
              </a:ext>
            </a:extLst>
          </p:cNvPr>
          <p:cNvSpPr/>
          <p:nvPr/>
        </p:nvSpPr>
        <p:spPr>
          <a:xfrm>
            <a:off x="8264889" y="2089149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" name="6" hidden="1">
            <a:extLst>
              <a:ext uri="{FF2B5EF4-FFF2-40B4-BE49-F238E27FC236}">
                <a16:creationId xmlns:a16="http://schemas.microsoft.com/office/drawing/2014/main" id="{CBCA26AC-058A-E54C-B1F8-2E7C37864A72}"/>
              </a:ext>
            </a:extLst>
          </p:cNvPr>
          <p:cNvSpPr/>
          <p:nvPr/>
        </p:nvSpPr>
        <p:spPr>
          <a:xfrm>
            <a:off x="11446695" y="6672919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5</a:t>
            </a:r>
            <a:endParaRPr dirty="0"/>
          </a:p>
        </p:txBody>
      </p:sp>
      <p:sp>
        <p:nvSpPr>
          <p:cNvPr id="79" name="6" hidden="1">
            <a:extLst>
              <a:ext uri="{FF2B5EF4-FFF2-40B4-BE49-F238E27FC236}">
                <a16:creationId xmlns:a16="http://schemas.microsoft.com/office/drawing/2014/main" id="{8EACA9B8-7808-E842-BDC3-0A304A20E0D7}"/>
              </a:ext>
            </a:extLst>
          </p:cNvPr>
          <p:cNvSpPr/>
          <p:nvPr/>
        </p:nvSpPr>
        <p:spPr>
          <a:xfrm>
            <a:off x="11446695" y="8165169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6</a:t>
            </a:r>
            <a:endParaRPr dirty="0"/>
          </a:p>
        </p:txBody>
      </p:sp>
      <p:sp>
        <p:nvSpPr>
          <p:cNvPr id="80" name="菱形">
            <a:extLst>
              <a:ext uri="{FF2B5EF4-FFF2-40B4-BE49-F238E27FC236}">
                <a16:creationId xmlns:a16="http://schemas.microsoft.com/office/drawing/2014/main" id="{A788E302-00AB-DB41-AEFD-3E161EC75567}"/>
              </a:ext>
            </a:extLst>
          </p:cNvPr>
          <p:cNvSpPr/>
          <p:nvPr/>
        </p:nvSpPr>
        <p:spPr>
          <a:xfrm>
            <a:off x="9878094" y="2094415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" name="菱形">
            <a:extLst>
              <a:ext uri="{FF2B5EF4-FFF2-40B4-BE49-F238E27FC236}">
                <a16:creationId xmlns:a16="http://schemas.microsoft.com/office/drawing/2014/main" id="{167CD63B-FCD8-0E4C-AEA2-326F2461A38F}"/>
              </a:ext>
            </a:extLst>
          </p:cNvPr>
          <p:cNvSpPr/>
          <p:nvPr/>
        </p:nvSpPr>
        <p:spPr>
          <a:xfrm>
            <a:off x="9855793" y="3624607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" name="菱形">
            <a:extLst>
              <a:ext uri="{FF2B5EF4-FFF2-40B4-BE49-F238E27FC236}">
                <a16:creationId xmlns:a16="http://schemas.microsoft.com/office/drawing/2014/main" id="{32AB50A7-4A48-F349-B18C-E36C2C865610}"/>
              </a:ext>
            </a:extLst>
          </p:cNvPr>
          <p:cNvSpPr/>
          <p:nvPr/>
        </p:nvSpPr>
        <p:spPr>
          <a:xfrm>
            <a:off x="11468998" y="3629873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" name="OK, now it’s right.">
            <a:extLst>
              <a:ext uri="{FF2B5EF4-FFF2-40B4-BE49-F238E27FC236}">
                <a16:creationId xmlns:a16="http://schemas.microsoft.com/office/drawing/2014/main" id="{F92C3C1E-C115-3C4E-870E-62D422358838}"/>
              </a:ext>
            </a:extLst>
          </p:cNvPr>
          <p:cNvSpPr/>
          <p:nvPr/>
        </p:nvSpPr>
        <p:spPr>
          <a:xfrm>
            <a:off x="3525502" y="6334441"/>
            <a:ext cx="4879086" cy="2868397"/>
          </a:xfrm>
          <a:prstGeom prst="wedgeEllipseCallout">
            <a:avLst>
              <a:gd name="adj1" fmla="val 115506"/>
              <a:gd name="adj2" fmla="val -16332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OK, now it’s right.</a:t>
            </a:r>
          </a:p>
        </p:txBody>
      </p:sp>
      <p:sp>
        <p:nvSpPr>
          <p:cNvPr id="84" name="菱形">
            <a:extLst>
              <a:ext uri="{FF2B5EF4-FFF2-40B4-BE49-F238E27FC236}">
                <a16:creationId xmlns:a16="http://schemas.microsoft.com/office/drawing/2014/main" id="{EE4CBE1B-C35C-EF47-B438-69915AF618DC}"/>
              </a:ext>
            </a:extLst>
          </p:cNvPr>
          <p:cNvSpPr/>
          <p:nvPr/>
        </p:nvSpPr>
        <p:spPr>
          <a:xfrm>
            <a:off x="8264888" y="3593169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" name="菱形">
            <a:extLst>
              <a:ext uri="{FF2B5EF4-FFF2-40B4-BE49-F238E27FC236}">
                <a16:creationId xmlns:a16="http://schemas.microsoft.com/office/drawing/2014/main" id="{38CAC531-3C2C-3F45-99D6-BB3495C3010C}"/>
              </a:ext>
            </a:extLst>
          </p:cNvPr>
          <p:cNvSpPr/>
          <p:nvPr/>
        </p:nvSpPr>
        <p:spPr>
          <a:xfrm>
            <a:off x="9878094" y="5111437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" name="菱形">
            <a:extLst>
              <a:ext uri="{FF2B5EF4-FFF2-40B4-BE49-F238E27FC236}">
                <a16:creationId xmlns:a16="http://schemas.microsoft.com/office/drawing/2014/main" id="{F7147A52-4FDF-124E-B3CC-9D117AD8AF49}"/>
              </a:ext>
            </a:extLst>
          </p:cNvPr>
          <p:cNvSpPr/>
          <p:nvPr/>
        </p:nvSpPr>
        <p:spPr>
          <a:xfrm>
            <a:off x="11491299" y="5116703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" name="菱形">
            <a:extLst>
              <a:ext uri="{FF2B5EF4-FFF2-40B4-BE49-F238E27FC236}">
                <a16:creationId xmlns:a16="http://schemas.microsoft.com/office/drawing/2014/main" id="{AD5FEB28-E0E3-A344-BC23-7CC92E7F5723}"/>
              </a:ext>
            </a:extLst>
          </p:cNvPr>
          <p:cNvSpPr/>
          <p:nvPr/>
        </p:nvSpPr>
        <p:spPr>
          <a:xfrm>
            <a:off x="8287189" y="5079999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7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正方形"/>
          <p:cNvSpPr/>
          <p:nvPr/>
        </p:nvSpPr>
        <p:spPr>
          <a:xfrm>
            <a:off x="1958879" y="375758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正方形"/>
          <p:cNvSpPr/>
          <p:nvPr/>
        </p:nvSpPr>
        <p:spPr>
          <a:xfrm>
            <a:off x="3522288" y="3757584"/>
            <a:ext cx="1270001" cy="127000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 sz="2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1" name="正方形"/>
          <p:cNvSpPr/>
          <p:nvPr/>
        </p:nvSpPr>
        <p:spPr>
          <a:xfrm>
            <a:off x="5085696" y="3757584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正方形"/>
          <p:cNvSpPr/>
          <p:nvPr/>
        </p:nvSpPr>
        <p:spPr>
          <a:xfrm>
            <a:off x="6649104" y="3757584"/>
            <a:ext cx="1270001" cy="1270001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 sz="2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" name="正方形"/>
          <p:cNvSpPr/>
          <p:nvPr/>
        </p:nvSpPr>
        <p:spPr>
          <a:xfrm>
            <a:off x="8212511" y="3757584"/>
            <a:ext cx="1270001" cy="1270001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 sz="2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4" name="正方形"/>
          <p:cNvSpPr/>
          <p:nvPr/>
        </p:nvSpPr>
        <p:spPr>
          <a:xfrm>
            <a:off x="9775920" y="3757584"/>
            <a:ext cx="1270001" cy="1270001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 sz="2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5" name="Fetch"/>
          <p:cNvSpPr txBox="1"/>
          <p:nvPr/>
        </p:nvSpPr>
        <p:spPr>
          <a:xfrm>
            <a:off x="2127383" y="5350806"/>
            <a:ext cx="9329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Fetch</a:t>
            </a:r>
          </a:p>
        </p:txBody>
      </p:sp>
      <p:sp>
        <p:nvSpPr>
          <p:cNvPr id="136" name="Decode"/>
          <p:cNvSpPr txBox="1"/>
          <p:nvPr/>
        </p:nvSpPr>
        <p:spPr>
          <a:xfrm>
            <a:off x="3538544" y="5350806"/>
            <a:ext cx="12374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Decode</a:t>
            </a:r>
          </a:p>
        </p:txBody>
      </p:sp>
      <p:sp>
        <p:nvSpPr>
          <p:cNvPr id="137" name="Evaluate…"/>
          <p:cNvSpPr txBox="1"/>
          <p:nvPr/>
        </p:nvSpPr>
        <p:spPr>
          <a:xfrm>
            <a:off x="4997405" y="5166656"/>
            <a:ext cx="144658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Evaluate</a:t>
            </a:r>
          </a:p>
          <a:p>
            <a:r>
              <a:t>Address</a:t>
            </a:r>
          </a:p>
        </p:txBody>
      </p:sp>
      <p:sp>
        <p:nvSpPr>
          <p:cNvPr id="138" name="Fetch…"/>
          <p:cNvSpPr txBox="1"/>
          <p:nvPr/>
        </p:nvSpPr>
        <p:spPr>
          <a:xfrm>
            <a:off x="6515703" y="5166656"/>
            <a:ext cx="153680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Fetch</a:t>
            </a:r>
          </a:p>
          <a:p>
            <a:r>
              <a:t>Operands</a:t>
            </a:r>
          </a:p>
        </p:txBody>
      </p:sp>
      <p:sp>
        <p:nvSpPr>
          <p:cNvPr id="139" name="Execute"/>
          <p:cNvSpPr txBox="1"/>
          <p:nvPr/>
        </p:nvSpPr>
        <p:spPr>
          <a:xfrm>
            <a:off x="8248427" y="5350806"/>
            <a:ext cx="128839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Execute</a:t>
            </a:r>
          </a:p>
        </p:txBody>
      </p:sp>
      <p:sp>
        <p:nvSpPr>
          <p:cNvPr id="140" name="Store…"/>
          <p:cNvSpPr txBox="1"/>
          <p:nvPr/>
        </p:nvSpPr>
        <p:spPr>
          <a:xfrm>
            <a:off x="9916534" y="5166656"/>
            <a:ext cx="103967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Store</a:t>
            </a:r>
          </a:p>
          <a:p>
            <a:r>
              <a:t>Result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efore Pipe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Pipeline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85043FD-83C1-144C-B41E-A4F993FED79B}"/>
              </a:ext>
            </a:extLst>
          </p:cNvPr>
          <p:cNvGrpSpPr/>
          <p:nvPr/>
        </p:nvGrpSpPr>
        <p:grpSpPr>
          <a:xfrm>
            <a:off x="524729" y="4055707"/>
            <a:ext cx="2987664" cy="417556"/>
            <a:chOff x="524729" y="4055707"/>
            <a:chExt cx="2987664" cy="417556"/>
          </a:xfrm>
        </p:grpSpPr>
        <p:sp>
          <p:nvSpPr>
            <p:cNvPr id="144" name="正方形"/>
            <p:cNvSpPr/>
            <p:nvPr/>
          </p:nvSpPr>
          <p:spPr>
            <a:xfrm>
              <a:off x="524729" y="4055707"/>
              <a:ext cx="417555" cy="41755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正方形"/>
            <p:cNvSpPr/>
            <p:nvPr/>
          </p:nvSpPr>
          <p:spPr>
            <a:xfrm>
              <a:off x="1038750" y="4055707"/>
              <a:ext cx="417555" cy="41755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正方形"/>
            <p:cNvSpPr/>
            <p:nvPr/>
          </p:nvSpPr>
          <p:spPr>
            <a:xfrm>
              <a:off x="1552773" y="4055707"/>
              <a:ext cx="417555" cy="41755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7" name="正方形"/>
            <p:cNvSpPr/>
            <p:nvPr/>
          </p:nvSpPr>
          <p:spPr>
            <a:xfrm>
              <a:off x="2066794" y="4055707"/>
              <a:ext cx="417555" cy="417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正方形"/>
            <p:cNvSpPr/>
            <p:nvPr/>
          </p:nvSpPr>
          <p:spPr>
            <a:xfrm>
              <a:off x="2580815" y="4055707"/>
              <a:ext cx="417555" cy="41755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正方形"/>
            <p:cNvSpPr/>
            <p:nvPr/>
          </p:nvSpPr>
          <p:spPr>
            <a:xfrm>
              <a:off x="3094838" y="4055707"/>
              <a:ext cx="417555" cy="41755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CC92172-C724-EC40-AFA2-938A7BF678F1}"/>
              </a:ext>
            </a:extLst>
          </p:cNvPr>
          <p:cNvGrpSpPr/>
          <p:nvPr/>
        </p:nvGrpSpPr>
        <p:grpSpPr>
          <a:xfrm>
            <a:off x="3511846" y="4459575"/>
            <a:ext cx="2987663" cy="417556"/>
            <a:chOff x="3511846" y="4459575"/>
            <a:chExt cx="2987663" cy="417556"/>
          </a:xfrm>
        </p:grpSpPr>
        <p:sp>
          <p:nvSpPr>
            <p:cNvPr id="151" name="正方形"/>
            <p:cNvSpPr/>
            <p:nvPr/>
          </p:nvSpPr>
          <p:spPr>
            <a:xfrm>
              <a:off x="3511846" y="4459575"/>
              <a:ext cx="417555" cy="41755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2" name="正方形"/>
            <p:cNvSpPr/>
            <p:nvPr/>
          </p:nvSpPr>
          <p:spPr>
            <a:xfrm>
              <a:off x="4025867" y="4459575"/>
              <a:ext cx="417555" cy="41755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正方形"/>
            <p:cNvSpPr/>
            <p:nvPr/>
          </p:nvSpPr>
          <p:spPr>
            <a:xfrm>
              <a:off x="4539889" y="4459575"/>
              <a:ext cx="417555" cy="41755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正方形"/>
            <p:cNvSpPr/>
            <p:nvPr/>
          </p:nvSpPr>
          <p:spPr>
            <a:xfrm>
              <a:off x="5053911" y="4459575"/>
              <a:ext cx="417555" cy="417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正方形"/>
            <p:cNvSpPr/>
            <p:nvPr/>
          </p:nvSpPr>
          <p:spPr>
            <a:xfrm>
              <a:off x="5567932" y="4459575"/>
              <a:ext cx="417555" cy="41755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6" name="正方形"/>
            <p:cNvSpPr/>
            <p:nvPr/>
          </p:nvSpPr>
          <p:spPr>
            <a:xfrm>
              <a:off x="6081954" y="4459575"/>
              <a:ext cx="417555" cy="41755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74BAEC-96B2-A14B-A802-0E9F76EB4C12}"/>
              </a:ext>
            </a:extLst>
          </p:cNvPr>
          <p:cNvGrpSpPr/>
          <p:nvPr/>
        </p:nvGrpSpPr>
        <p:grpSpPr>
          <a:xfrm>
            <a:off x="6501976" y="4868088"/>
            <a:ext cx="2987664" cy="417556"/>
            <a:chOff x="6501976" y="4868088"/>
            <a:chExt cx="2987664" cy="417556"/>
          </a:xfrm>
        </p:grpSpPr>
        <p:sp>
          <p:nvSpPr>
            <p:cNvPr id="158" name="正方形"/>
            <p:cNvSpPr/>
            <p:nvPr/>
          </p:nvSpPr>
          <p:spPr>
            <a:xfrm>
              <a:off x="6501976" y="4868088"/>
              <a:ext cx="417555" cy="41755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正方形"/>
            <p:cNvSpPr/>
            <p:nvPr/>
          </p:nvSpPr>
          <p:spPr>
            <a:xfrm>
              <a:off x="7015997" y="4868088"/>
              <a:ext cx="417555" cy="41755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正方形"/>
            <p:cNvSpPr/>
            <p:nvPr/>
          </p:nvSpPr>
          <p:spPr>
            <a:xfrm>
              <a:off x="7530020" y="4868088"/>
              <a:ext cx="417555" cy="41755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1" name="正方形"/>
            <p:cNvSpPr/>
            <p:nvPr/>
          </p:nvSpPr>
          <p:spPr>
            <a:xfrm>
              <a:off x="8044041" y="4868088"/>
              <a:ext cx="417555" cy="417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2" name="正方形"/>
            <p:cNvSpPr/>
            <p:nvPr/>
          </p:nvSpPr>
          <p:spPr>
            <a:xfrm>
              <a:off x="8558062" y="4868088"/>
              <a:ext cx="417555" cy="41755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正方形"/>
            <p:cNvSpPr/>
            <p:nvPr/>
          </p:nvSpPr>
          <p:spPr>
            <a:xfrm>
              <a:off x="9072085" y="4868088"/>
              <a:ext cx="417555" cy="41755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5A84B8-A840-DA47-9FEB-D2C987268334}"/>
              </a:ext>
            </a:extLst>
          </p:cNvPr>
          <p:cNvGrpSpPr/>
          <p:nvPr/>
        </p:nvGrpSpPr>
        <p:grpSpPr>
          <a:xfrm>
            <a:off x="9492408" y="5280338"/>
            <a:ext cx="2987663" cy="417556"/>
            <a:chOff x="9492408" y="5280338"/>
            <a:chExt cx="2987663" cy="417556"/>
          </a:xfrm>
        </p:grpSpPr>
        <p:sp>
          <p:nvSpPr>
            <p:cNvPr id="165" name="正方形"/>
            <p:cNvSpPr/>
            <p:nvPr/>
          </p:nvSpPr>
          <p:spPr>
            <a:xfrm>
              <a:off x="9492408" y="5280338"/>
              <a:ext cx="417555" cy="41755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6" name="正方形"/>
            <p:cNvSpPr/>
            <p:nvPr/>
          </p:nvSpPr>
          <p:spPr>
            <a:xfrm>
              <a:off x="10006429" y="5280338"/>
              <a:ext cx="417555" cy="41755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正方形"/>
            <p:cNvSpPr/>
            <p:nvPr/>
          </p:nvSpPr>
          <p:spPr>
            <a:xfrm>
              <a:off x="10520451" y="5280338"/>
              <a:ext cx="417555" cy="41755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8" name="正方形"/>
            <p:cNvSpPr/>
            <p:nvPr/>
          </p:nvSpPr>
          <p:spPr>
            <a:xfrm>
              <a:off x="11034473" y="5280338"/>
              <a:ext cx="417555" cy="417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正方形"/>
            <p:cNvSpPr/>
            <p:nvPr/>
          </p:nvSpPr>
          <p:spPr>
            <a:xfrm>
              <a:off x="11548494" y="5280338"/>
              <a:ext cx="417555" cy="41755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正方形"/>
            <p:cNvSpPr/>
            <p:nvPr/>
          </p:nvSpPr>
          <p:spPr>
            <a:xfrm>
              <a:off x="12062516" y="5280338"/>
              <a:ext cx="417555" cy="41755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2" name="Instruction 1"/>
          <p:cNvSpPr txBox="1"/>
          <p:nvPr/>
        </p:nvSpPr>
        <p:spPr>
          <a:xfrm>
            <a:off x="1049906" y="3332251"/>
            <a:ext cx="19373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Instruction 1</a:t>
            </a:r>
          </a:p>
        </p:txBody>
      </p:sp>
      <p:sp>
        <p:nvSpPr>
          <p:cNvPr id="173" name="Instruction 2"/>
          <p:cNvSpPr txBox="1"/>
          <p:nvPr/>
        </p:nvSpPr>
        <p:spPr>
          <a:xfrm>
            <a:off x="4037022" y="3332251"/>
            <a:ext cx="19373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Instruction 2</a:t>
            </a:r>
          </a:p>
        </p:txBody>
      </p:sp>
      <p:sp>
        <p:nvSpPr>
          <p:cNvPr id="174" name="Instruction 3"/>
          <p:cNvSpPr txBox="1"/>
          <p:nvPr/>
        </p:nvSpPr>
        <p:spPr>
          <a:xfrm>
            <a:off x="7027152" y="3332251"/>
            <a:ext cx="19373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Instruction 3</a:t>
            </a:r>
          </a:p>
        </p:txBody>
      </p:sp>
      <p:sp>
        <p:nvSpPr>
          <p:cNvPr id="175" name="Instruction 4"/>
          <p:cNvSpPr txBox="1"/>
          <p:nvPr/>
        </p:nvSpPr>
        <p:spPr>
          <a:xfrm>
            <a:off x="10017585" y="3332251"/>
            <a:ext cx="19373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Instruction 4</a:t>
            </a:r>
          </a:p>
        </p:txBody>
      </p:sp>
      <p:sp>
        <p:nvSpPr>
          <p:cNvPr id="176" name="It takes 24 time “units”!"/>
          <p:cNvSpPr txBox="1"/>
          <p:nvPr/>
        </p:nvSpPr>
        <p:spPr>
          <a:xfrm>
            <a:off x="3623564" y="7252717"/>
            <a:ext cx="57576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It takes 24 time “units”!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nstruction 1"/>
          <p:cNvSpPr txBox="1"/>
          <p:nvPr/>
        </p:nvSpPr>
        <p:spPr>
          <a:xfrm>
            <a:off x="4037022" y="4033955"/>
            <a:ext cx="19373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Instruction 1</a:t>
            </a:r>
          </a:p>
        </p:txBody>
      </p:sp>
      <p:sp>
        <p:nvSpPr>
          <p:cNvPr id="207" name="Instruction 2"/>
          <p:cNvSpPr txBox="1"/>
          <p:nvPr/>
        </p:nvSpPr>
        <p:spPr>
          <a:xfrm>
            <a:off x="5734770" y="4435947"/>
            <a:ext cx="19373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Instruction 2</a:t>
            </a:r>
          </a:p>
        </p:txBody>
      </p:sp>
      <p:sp>
        <p:nvSpPr>
          <p:cNvPr id="208" name="Instruction 3"/>
          <p:cNvSpPr txBox="1"/>
          <p:nvPr/>
        </p:nvSpPr>
        <p:spPr>
          <a:xfrm>
            <a:off x="7438186" y="4839913"/>
            <a:ext cx="19373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Instruction 3</a:t>
            </a:r>
          </a:p>
        </p:txBody>
      </p:sp>
      <p:sp>
        <p:nvSpPr>
          <p:cNvPr id="209" name="Instruction 4"/>
          <p:cNvSpPr txBox="1"/>
          <p:nvPr/>
        </p:nvSpPr>
        <p:spPr>
          <a:xfrm>
            <a:off x="9141904" y="5258585"/>
            <a:ext cx="19373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Instruction 4</a:t>
            </a:r>
          </a:p>
        </p:txBody>
      </p:sp>
      <p:sp>
        <p:nvSpPr>
          <p:cNvPr id="210" name="It takes only 9 time “units”!"/>
          <p:cNvSpPr txBox="1"/>
          <p:nvPr/>
        </p:nvSpPr>
        <p:spPr>
          <a:xfrm>
            <a:off x="3191002" y="7252717"/>
            <a:ext cx="66227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It takes only 9 time “units”!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19F0034-97EF-2F4F-8382-11881854FB7C}"/>
              </a:ext>
            </a:extLst>
          </p:cNvPr>
          <p:cNvGrpSpPr/>
          <p:nvPr/>
        </p:nvGrpSpPr>
        <p:grpSpPr>
          <a:xfrm>
            <a:off x="524727" y="4064522"/>
            <a:ext cx="2987664" cy="417556"/>
            <a:chOff x="524729" y="4055707"/>
            <a:chExt cx="2987664" cy="417556"/>
          </a:xfrm>
        </p:grpSpPr>
        <p:sp>
          <p:nvSpPr>
            <p:cNvPr id="48" name="正方形">
              <a:extLst>
                <a:ext uri="{FF2B5EF4-FFF2-40B4-BE49-F238E27FC236}">
                  <a16:creationId xmlns:a16="http://schemas.microsoft.com/office/drawing/2014/main" id="{761C6581-AF1E-BD4D-A777-479E0AD7C191}"/>
                </a:ext>
              </a:extLst>
            </p:cNvPr>
            <p:cNvSpPr/>
            <p:nvPr/>
          </p:nvSpPr>
          <p:spPr>
            <a:xfrm>
              <a:off x="524729" y="4055707"/>
              <a:ext cx="417555" cy="41755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9" name="正方形">
              <a:extLst>
                <a:ext uri="{FF2B5EF4-FFF2-40B4-BE49-F238E27FC236}">
                  <a16:creationId xmlns:a16="http://schemas.microsoft.com/office/drawing/2014/main" id="{534F750F-5066-8E4C-98F1-77846B424A83}"/>
                </a:ext>
              </a:extLst>
            </p:cNvPr>
            <p:cNvSpPr/>
            <p:nvPr/>
          </p:nvSpPr>
          <p:spPr>
            <a:xfrm>
              <a:off x="1038750" y="4055707"/>
              <a:ext cx="417555" cy="41755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正方形">
              <a:extLst>
                <a:ext uri="{FF2B5EF4-FFF2-40B4-BE49-F238E27FC236}">
                  <a16:creationId xmlns:a16="http://schemas.microsoft.com/office/drawing/2014/main" id="{1D3219C2-DA48-BA4F-A40C-DF5A3B4FC839}"/>
                </a:ext>
              </a:extLst>
            </p:cNvPr>
            <p:cNvSpPr/>
            <p:nvPr/>
          </p:nvSpPr>
          <p:spPr>
            <a:xfrm>
              <a:off x="1552773" y="4055707"/>
              <a:ext cx="417555" cy="41755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正方形">
              <a:extLst>
                <a:ext uri="{FF2B5EF4-FFF2-40B4-BE49-F238E27FC236}">
                  <a16:creationId xmlns:a16="http://schemas.microsoft.com/office/drawing/2014/main" id="{A761118C-D748-D34F-94F2-4D5E2DD38052}"/>
                </a:ext>
              </a:extLst>
            </p:cNvPr>
            <p:cNvSpPr/>
            <p:nvPr/>
          </p:nvSpPr>
          <p:spPr>
            <a:xfrm>
              <a:off x="2066794" y="4055707"/>
              <a:ext cx="417555" cy="417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正方形">
              <a:extLst>
                <a:ext uri="{FF2B5EF4-FFF2-40B4-BE49-F238E27FC236}">
                  <a16:creationId xmlns:a16="http://schemas.microsoft.com/office/drawing/2014/main" id="{D4D8F78F-668D-2349-AACB-CC1E8440A2E2}"/>
                </a:ext>
              </a:extLst>
            </p:cNvPr>
            <p:cNvSpPr/>
            <p:nvPr/>
          </p:nvSpPr>
          <p:spPr>
            <a:xfrm>
              <a:off x="2580815" y="4055707"/>
              <a:ext cx="417555" cy="41755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正方形">
              <a:extLst>
                <a:ext uri="{FF2B5EF4-FFF2-40B4-BE49-F238E27FC236}">
                  <a16:creationId xmlns:a16="http://schemas.microsoft.com/office/drawing/2014/main" id="{CE37DB22-49D8-3742-832B-76715042E87F}"/>
                </a:ext>
              </a:extLst>
            </p:cNvPr>
            <p:cNvSpPr/>
            <p:nvPr/>
          </p:nvSpPr>
          <p:spPr>
            <a:xfrm>
              <a:off x="3094838" y="4055707"/>
              <a:ext cx="417555" cy="41755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5590226-346F-5042-9DBF-AC7C194C7F74}"/>
              </a:ext>
            </a:extLst>
          </p:cNvPr>
          <p:cNvGrpSpPr/>
          <p:nvPr/>
        </p:nvGrpSpPr>
        <p:grpSpPr>
          <a:xfrm>
            <a:off x="1049357" y="4467502"/>
            <a:ext cx="2987663" cy="417556"/>
            <a:chOff x="3511846" y="4459575"/>
            <a:chExt cx="2987663" cy="417556"/>
          </a:xfrm>
        </p:grpSpPr>
        <p:sp>
          <p:nvSpPr>
            <p:cNvPr id="55" name="正方形">
              <a:extLst>
                <a:ext uri="{FF2B5EF4-FFF2-40B4-BE49-F238E27FC236}">
                  <a16:creationId xmlns:a16="http://schemas.microsoft.com/office/drawing/2014/main" id="{8C4E2158-D3F0-1448-A24E-E696B0FCBF5D}"/>
                </a:ext>
              </a:extLst>
            </p:cNvPr>
            <p:cNvSpPr/>
            <p:nvPr/>
          </p:nvSpPr>
          <p:spPr>
            <a:xfrm>
              <a:off x="3511846" y="4459575"/>
              <a:ext cx="417555" cy="41755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正方形">
              <a:extLst>
                <a:ext uri="{FF2B5EF4-FFF2-40B4-BE49-F238E27FC236}">
                  <a16:creationId xmlns:a16="http://schemas.microsoft.com/office/drawing/2014/main" id="{0E057754-9FD7-FE4D-96AC-E25B2A6FE9CF}"/>
                </a:ext>
              </a:extLst>
            </p:cNvPr>
            <p:cNvSpPr/>
            <p:nvPr/>
          </p:nvSpPr>
          <p:spPr>
            <a:xfrm>
              <a:off x="4025867" y="4459575"/>
              <a:ext cx="417555" cy="41755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正方形">
              <a:extLst>
                <a:ext uri="{FF2B5EF4-FFF2-40B4-BE49-F238E27FC236}">
                  <a16:creationId xmlns:a16="http://schemas.microsoft.com/office/drawing/2014/main" id="{F70CC4F7-A180-1843-90B9-0F9F1D3E24AB}"/>
                </a:ext>
              </a:extLst>
            </p:cNvPr>
            <p:cNvSpPr/>
            <p:nvPr/>
          </p:nvSpPr>
          <p:spPr>
            <a:xfrm>
              <a:off x="4539889" y="4459575"/>
              <a:ext cx="417555" cy="41755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正方形">
              <a:extLst>
                <a:ext uri="{FF2B5EF4-FFF2-40B4-BE49-F238E27FC236}">
                  <a16:creationId xmlns:a16="http://schemas.microsoft.com/office/drawing/2014/main" id="{A78B3A0E-7EA4-064F-AD99-716F0F1D42B1}"/>
                </a:ext>
              </a:extLst>
            </p:cNvPr>
            <p:cNvSpPr/>
            <p:nvPr/>
          </p:nvSpPr>
          <p:spPr>
            <a:xfrm>
              <a:off x="5053911" y="4459575"/>
              <a:ext cx="417555" cy="417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正方形">
              <a:extLst>
                <a:ext uri="{FF2B5EF4-FFF2-40B4-BE49-F238E27FC236}">
                  <a16:creationId xmlns:a16="http://schemas.microsoft.com/office/drawing/2014/main" id="{0AC25877-9182-EB44-9C2A-7B66EA0BC39C}"/>
                </a:ext>
              </a:extLst>
            </p:cNvPr>
            <p:cNvSpPr/>
            <p:nvPr/>
          </p:nvSpPr>
          <p:spPr>
            <a:xfrm>
              <a:off x="5567932" y="4459575"/>
              <a:ext cx="417555" cy="41755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正方形">
              <a:extLst>
                <a:ext uri="{FF2B5EF4-FFF2-40B4-BE49-F238E27FC236}">
                  <a16:creationId xmlns:a16="http://schemas.microsoft.com/office/drawing/2014/main" id="{7EF67E02-53E8-D54F-BC10-9B5B10C5FDF3}"/>
                </a:ext>
              </a:extLst>
            </p:cNvPr>
            <p:cNvSpPr/>
            <p:nvPr/>
          </p:nvSpPr>
          <p:spPr>
            <a:xfrm>
              <a:off x="6081954" y="4459575"/>
              <a:ext cx="417555" cy="41755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A31033A-24B4-A241-A5A2-92617131828A}"/>
              </a:ext>
            </a:extLst>
          </p:cNvPr>
          <p:cNvGrpSpPr/>
          <p:nvPr/>
        </p:nvGrpSpPr>
        <p:grpSpPr>
          <a:xfrm>
            <a:off x="1573986" y="4877276"/>
            <a:ext cx="2987664" cy="417556"/>
            <a:chOff x="6501976" y="4868088"/>
            <a:chExt cx="2987664" cy="417556"/>
          </a:xfrm>
        </p:grpSpPr>
        <p:sp>
          <p:nvSpPr>
            <p:cNvPr id="62" name="正方形">
              <a:extLst>
                <a:ext uri="{FF2B5EF4-FFF2-40B4-BE49-F238E27FC236}">
                  <a16:creationId xmlns:a16="http://schemas.microsoft.com/office/drawing/2014/main" id="{D49FDD94-D786-2E45-AB66-9A464641F960}"/>
                </a:ext>
              </a:extLst>
            </p:cNvPr>
            <p:cNvSpPr/>
            <p:nvPr/>
          </p:nvSpPr>
          <p:spPr>
            <a:xfrm>
              <a:off x="6501976" y="4868088"/>
              <a:ext cx="417555" cy="41755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" name="正方形">
              <a:extLst>
                <a:ext uri="{FF2B5EF4-FFF2-40B4-BE49-F238E27FC236}">
                  <a16:creationId xmlns:a16="http://schemas.microsoft.com/office/drawing/2014/main" id="{33877F77-7A88-164D-A216-73096ED6A7FE}"/>
                </a:ext>
              </a:extLst>
            </p:cNvPr>
            <p:cNvSpPr/>
            <p:nvPr/>
          </p:nvSpPr>
          <p:spPr>
            <a:xfrm>
              <a:off x="7015997" y="4868088"/>
              <a:ext cx="417555" cy="41755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正方形">
              <a:extLst>
                <a:ext uri="{FF2B5EF4-FFF2-40B4-BE49-F238E27FC236}">
                  <a16:creationId xmlns:a16="http://schemas.microsoft.com/office/drawing/2014/main" id="{7435743D-82C1-564D-BAA6-A6B70D5194E8}"/>
                </a:ext>
              </a:extLst>
            </p:cNvPr>
            <p:cNvSpPr/>
            <p:nvPr/>
          </p:nvSpPr>
          <p:spPr>
            <a:xfrm>
              <a:off x="7530020" y="4868088"/>
              <a:ext cx="417555" cy="41755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5" name="正方形">
              <a:extLst>
                <a:ext uri="{FF2B5EF4-FFF2-40B4-BE49-F238E27FC236}">
                  <a16:creationId xmlns:a16="http://schemas.microsoft.com/office/drawing/2014/main" id="{A9B9DF06-A5DC-E741-9348-03540BE25478}"/>
                </a:ext>
              </a:extLst>
            </p:cNvPr>
            <p:cNvSpPr/>
            <p:nvPr/>
          </p:nvSpPr>
          <p:spPr>
            <a:xfrm>
              <a:off x="8044041" y="4868088"/>
              <a:ext cx="417555" cy="417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正方形">
              <a:extLst>
                <a:ext uri="{FF2B5EF4-FFF2-40B4-BE49-F238E27FC236}">
                  <a16:creationId xmlns:a16="http://schemas.microsoft.com/office/drawing/2014/main" id="{1931B2D9-6F04-6348-A154-4A004DCAB6E8}"/>
                </a:ext>
              </a:extLst>
            </p:cNvPr>
            <p:cNvSpPr/>
            <p:nvPr/>
          </p:nvSpPr>
          <p:spPr>
            <a:xfrm>
              <a:off x="8558062" y="4868088"/>
              <a:ext cx="417555" cy="41755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正方形">
              <a:extLst>
                <a:ext uri="{FF2B5EF4-FFF2-40B4-BE49-F238E27FC236}">
                  <a16:creationId xmlns:a16="http://schemas.microsoft.com/office/drawing/2014/main" id="{76BEEFDD-0002-3D43-90A4-CBCFA128AB69}"/>
                </a:ext>
              </a:extLst>
            </p:cNvPr>
            <p:cNvSpPr/>
            <p:nvPr/>
          </p:nvSpPr>
          <p:spPr>
            <a:xfrm>
              <a:off x="9072085" y="4868088"/>
              <a:ext cx="417555" cy="41755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836F21E-7F45-FA4A-8548-01F566F634D9}"/>
              </a:ext>
            </a:extLst>
          </p:cNvPr>
          <p:cNvGrpSpPr/>
          <p:nvPr/>
        </p:nvGrpSpPr>
        <p:grpSpPr>
          <a:xfrm>
            <a:off x="2076726" y="5285760"/>
            <a:ext cx="2987663" cy="417556"/>
            <a:chOff x="9492408" y="5280338"/>
            <a:chExt cx="2987663" cy="417556"/>
          </a:xfrm>
        </p:grpSpPr>
        <p:sp>
          <p:nvSpPr>
            <p:cNvPr id="69" name="正方形">
              <a:extLst>
                <a:ext uri="{FF2B5EF4-FFF2-40B4-BE49-F238E27FC236}">
                  <a16:creationId xmlns:a16="http://schemas.microsoft.com/office/drawing/2014/main" id="{A50DA7BD-4713-E244-B5EA-272789EFD11B}"/>
                </a:ext>
              </a:extLst>
            </p:cNvPr>
            <p:cNvSpPr/>
            <p:nvPr/>
          </p:nvSpPr>
          <p:spPr>
            <a:xfrm>
              <a:off x="9492408" y="5280338"/>
              <a:ext cx="417555" cy="41755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0" name="正方形">
              <a:extLst>
                <a:ext uri="{FF2B5EF4-FFF2-40B4-BE49-F238E27FC236}">
                  <a16:creationId xmlns:a16="http://schemas.microsoft.com/office/drawing/2014/main" id="{3117F488-D4F5-0347-A72E-3CA9FF35F334}"/>
                </a:ext>
              </a:extLst>
            </p:cNvPr>
            <p:cNvSpPr/>
            <p:nvPr/>
          </p:nvSpPr>
          <p:spPr>
            <a:xfrm>
              <a:off x="10006429" y="5280338"/>
              <a:ext cx="417555" cy="41755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正方形">
              <a:extLst>
                <a:ext uri="{FF2B5EF4-FFF2-40B4-BE49-F238E27FC236}">
                  <a16:creationId xmlns:a16="http://schemas.microsoft.com/office/drawing/2014/main" id="{BBAD265B-9820-D24A-AF03-4ECFF43F0A41}"/>
                </a:ext>
              </a:extLst>
            </p:cNvPr>
            <p:cNvSpPr/>
            <p:nvPr/>
          </p:nvSpPr>
          <p:spPr>
            <a:xfrm>
              <a:off x="10520451" y="5280338"/>
              <a:ext cx="417555" cy="41755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" name="正方形">
              <a:extLst>
                <a:ext uri="{FF2B5EF4-FFF2-40B4-BE49-F238E27FC236}">
                  <a16:creationId xmlns:a16="http://schemas.microsoft.com/office/drawing/2014/main" id="{936D424E-080F-974C-80A0-25A451209E23}"/>
                </a:ext>
              </a:extLst>
            </p:cNvPr>
            <p:cNvSpPr/>
            <p:nvPr/>
          </p:nvSpPr>
          <p:spPr>
            <a:xfrm>
              <a:off x="11034473" y="5280338"/>
              <a:ext cx="417555" cy="417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正方形">
              <a:extLst>
                <a:ext uri="{FF2B5EF4-FFF2-40B4-BE49-F238E27FC236}">
                  <a16:creationId xmlns:a16="http://schemas.microsoft.com/office/drawing/2014/main" id="{6A78F016-19DC-0546-8887-50C9308F0F25}"/>
                </a:ext>
              </a:extLst>
            </p:cNvPr>
            <p:cNvSpPr/>
            <p:nvPr/>
          </p:nvSpPr>
          <p:spPr>
            <a:xfrm>
              <a:off x="11548494" y="5280338"/>
              <a:ext cx="417555" cy="41755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正方形">
              <a:extLst>
                <a:ext uri="{FF2B5EF4-FFF2-40B4-BE49-F238E27FC236}">
                  <a16:creationId xmlns:a16="http://schemas.microsoft.com/office/drawing/2014/main" id="{F81EAA60-CE7D-CC41-8C8D-A7B694038E43}"/>
                </a:ext>
              </a:extLst>
            </p:cNvPr>
            <p:cNvSpPr/>
            <p:nvPr/>
          </p:nvSpPr>
          <p:spPr>
            <a:xfrm>
              <a:off x="12062516" y="5280338"/>
              <a:ext cx="417555" cy="41755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2200" b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成组"/>
          <p:cNvGrpSpPr/>
          <p:nvPr/>
        </p:nvGrpSpPr>
        <p:grpSpPr>
          <a:xfrm>
            <a:off x="72879" y="400049"/>
            <a:ext cx="3235605" cy="8953502"/>
            <a:chOff x="0" y="0"/>
            <a:chExt cx="3235604" cy="8953500"/>
          </a:xfrm>
        </p:grpSpPr>
        <p:sp>
          <p:nvSpPr>
            <p:cNvPr id="212" name="正方形"/>
            <p:cNvSpPr/>
            <p:nvPr/>
          </p:nvSpPr>
          <p:spPr>
            <a:xfrm>
              <a:off x="1593900" y="0"/>
              <a:ext cx="127000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正方形"/>
            <p:cNvSpPr/>
            <p:nvPr/>
          </p:nvSpPr>
          <p:spPr>
            <a:xfrm>
              <a:off x="1593900" y="1536700"/>
              <a:ext cx="1270001" cy="1270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214" name="正方形"/>
            <p:cNvSpPr/>
            <p:nvPr/>
          </p:nvSpPr>
          <p:spPr>
            <a:xfrm>
              <a:off x="1593900" y="3073400"/>
              <a:ext cx="127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正方形"/>
            <p:cNvSpPr/>
            <p:nvPr/>
          </p:nvSpPr>
          <p:spPr>
            <a:xfrm>
              <a:off x="1593900" y="4610100"/>
              <a:ext cx="1270001" cy="127000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正方形"/>
            <p:cNvSpPr/>
            <p:nvPr/>
          </p:nvSpPr>
          <p:spPr>
            <a:xfrm>
              <a:off x="1593900" y="6146800"/>
              <a:ext cx="1270001" cy="12700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7" name="正方形"/>
            <p:cNvSpPr/>
            <p:nvPr/>
          </p:nvSpPr>
          <p:spPr>
            <a:xfrm>
              <a:off x="1593900" y="7683500"/>
              <a:ext cx="1270001" cy="12700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Fetch"/>
            <p:cNvSpPr txBox="1"/>
            <p:nvPr/>
          </p:nvSpPr>
          <p:spPr>
            <a:xfrm>
              <a:off x="301904" y="404471"/>
              <a:ext cx="93299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</p:txBody>
        </p:sp>
        <p:sp>
          <p:nvSpPr>
            <p:cNvPr id="219" name="Decode"/>
            <p:cNvSpPr txBox="1"/>
            <p:nvPr/>
          </p:nvSpPr>
          <p:spPr>
            <a:xfrm>
              <a:off x="149656" y="1941171"/>
              <a:ext cx="12374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Decode</a:t>
              </a:r>
            </a:p>
          </p:txBody>
        </p:sp>
        <p:sp>
          <p:nvSpPr>
            <p:cNvPr id="220" name="Evaluate…"/>
            <p:cNvSpPr txBox="1"/>
            <p:nvPr/>
          </p:nvSpPr>
          <p:spPr>
            <a:xfrm>
              <a:off x="45110" y="3293721"/>
              <a:ext cx="144658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Evaluate</a:t>
              </a:r>
            </a:p>
            <a:p>
              <a:r>
                <a:t>Address</a:t>
              </a:r>
            </a:p>
          </p:txBody>
        </p:sp>
        <p:sp>
          <p:nvSpPr>
            <p:cNvPr id="221" name="Fetch…"/>
            <p:cNvSpPr txBox="1"/>
            <p:nvPr/>
          </p:nvSpPr>
          <p:spPr>
            <a:xfrm>
              <a:off x="0" y="4830421"/>
              <a:ext cx="1536802" cy="829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Fetch</a:t>
              </a:r>
            </a:p>
            <a:p>
              <a:r>
                <a:t>Operands</a:t>
              </a:r>
            </a:p>
          </p:txBody>
        </p:sp>
        <p:sp>
          <p:nvSpPr>
            <p:cNvPr id="222" name="Execute"/>
            <p:cNvSpPr txBox="1"/>
            <p:nvPr/>
          </p:nvSpPr>
          <p:spPr>
            <a:xfrm>
              <a:off x="124206" y="6551270"/>
              <a:ext cx="128839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Execute</a:t>
              </a:r>
            </a:p>
          </p:txBody>
        </p:sp>
        <p:sp>
          <p:nvSpPr>
            <p:cNvPr id="223" name="Store…"/>
            <p:cNvSpPr txBox="1"/>
            <p:nvPr/>
          </p:nvSpPr>
          <p:spPr>
            <a:xfrm>
              <a:off x="248564" y="7903820"/>
              <a:ext cx="1039674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Store</a:t>
              </a:r>
            </a:p>
            <a:p>
              <a:r>
                <a:t>Result</a:t>
              </a:r>
            </a:p>
          </p:txBody>
        </p:sp>
        <p:sp>
          <p:nvSpPr>
            <p:cNvPr id="224" name="线条"/>
            <p:cNvSpPr/>
            <p:nvPr/>
          </p:nvSpPr>
          <p:spPr>
            <a:xfrm flipV="1">
              <a:off x="3235604" y="0"/>
              <a:ext cx="1" cy="8953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26" name="1"/>
          <p:cNvSpPr/>
          <p:nvPr/>
        </p:nvSpPr>
        <p:spPr>
          <a:xfrm>
            <a:off x="3680186" y="4000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27" name="2"/>
          <p:cNvSpPr/>
          <p:nvPr/>
        </p:nvSpPr>
        <p:spPr>
          <a:xfrm>
            <a:off x="5140686" y="19494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28" name="2"/>
          <p:cNvSpPr/>
          <p:nvPr/>
        </p:nvSpPr>
        <p:spPr>
          <a:xfrm>
            <a:off x="5140686" y="4000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229" name="3"/>
          <p:cNvSpPr/>
          <p:nvPr/>
        </p:nvSpPr>
        <p:spPr>
          <a:xfrm>
            <a:off x="6601186" y="34544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30" name="3"/>
          <p:cNvSpPr/>
          <p:nvPr/>
        </p:nvSpPr>
        <p:spPr>
          <a:xfrm>
            <a:off x="6601186" y="19685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231" name="3"/>
          <p:cNvSpPr/>
          <p:nvPr/>
        </p:nvSpPr>
        <p:spPr>
          <a:xfrm>
            <a:off x="6601186" y="4191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232" name="4"/>
          <p:cNvSpPr/>
          <p:nvPr/>
        </p:nvSpPr>
        <p:spPr>
          <a:xfrm>
            <a:off x="8087086" y="49339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33" name="4"/>
          <p:cNvSpPr/>
          <p:nvPr/>
        </p:nvSpPr>
        <p:spPr>
          <a:xfrm>
            <a:off x="8087086" y="34353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234" name="4"/>
          <p:cNvSpPr/>
          <p:nvPr/>
        </p:nvSpPr>
        <p:spPr>
          <a:xfrm>
            <a:off x="8087086" y="19367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235" name="4"/>
          <p:cNvSpPr/>
          <p:nvPr/>
        </p:nvSpPr>
        <p:spPr>
          <a:xfrm>
            <a:off x="8087086" y="4000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236" name="5"/>
          <p:cNvSpPr/>
          <p:nvPr/>
        </p:nvSpPr>
        <p:spPr>
          <a:xfrm>
            <a:off x="9572986" y="647065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37" name="5"/>
          <p:cNvSpPr/>
          <p:nvPr/>
        </p:nvSpPr>
        <p:spPr>
          <a:xfrm>
            <a:off x="9572986" y="497205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238" name="5"/>
          <p:cNvSpPr/>
          <p:nvPr/>
        </p:nvSpPr>
        <p:spPr>
          <a:xfrm>
            <a:off x="9572986" y="347345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239" name="5"/>
          <p:cNvSpPr/>
          <p:nvPr/>
        </p:nvSpPr>
        <p:spPr>
          <a:xfrm>
            <a:off x="9572986" y="193675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240" name="5"/>
          <p:cNvSpPr/>
          <p:nvPr/>
        </p:nvSpPr>
        <p:spPr>
          <a:xfrm>
            <a:off x="9572986" y="40005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241" name="6"/>
          <p:cNvSpPr/>
          <p:nvPr/>
        </p:nvSpPr>
        <p:spPr>
          <a:xfrm>
            <a:off x="11163890" y="8013700"/>
            <a:ext cx="1270001" cy="1270000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242" name="6"/>
          <p:cNvSpPr/>
          <p:nvPr/>
        </p:nvSpPr>
        <p:spPr>
          <a:xfrm>
            <a:off x="11163890" y="6515100"/>
            <a:ext cx="1270001" cy="1270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260011"/>
                  <a:satOff val="17755"/>
                  <a:lumOff val="-2543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5</a:t>
            </a:r>
            <a:endParaRPr dirty="0"/>
          </a:p>
        </p:txBody>
      </p:sp>
      <p:sp>
        <p:nvSpPr>
          <p:cNvPr id="243" name="6"/>
          <p:cNvSpPr/>
          <p:nvPr/>
        </p:nvSpPr>
        <p:spPr>
          <a:xfrm>
            <a:off x="11163890" y="5016500"/>
            <a:ext cx="1270001" cy="127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914337"/>
                  <a:satOff val="31515"/>
                  <a:lumOff val="-3079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244" name="6"/>
          <p:cNvSpPr/>
          <p:nvPr/>
        </p:nvSpPr>
        <p:spPr>
          <a:xfrm>
            <a:off x="11163890" y="3479800"/>
            <a:ext cx="1270001" cy="1270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081314"/>
                  <a:satOff val="4338"/>
                  <a:lumOff val="-893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245" name="6"/>
          <p:cNvSpPr/>
          <p:nvPr/>
        </p:nvSpPr>
        <p:spPr>
          <a:xfrm>
            <a:off x="11163890" y="1943100"/>
            <a:ext cx="1270001" cy="12700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Off val="-2986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246" name="6"/>
          <p:cNvSpPr/>
          <p:nvPr/>
        </p:nvSpPr>
        <p:spPr>
          <a:xfrm>
            <a:off x="11163890" y="444500"/>
            <a:ext cx="1270001" cy="12700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146070"/>
                  <a:satOff val="-10048"/>
                  <a:lumOff val="-30626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1990</Words>
  <Application>Microsoft Macintosh PowerPoint</Application>
  <PresentationFormat>自定义</PresentationFormat>
  <Paragraphs>392</Paragraphs>
  <Slides>42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Cambria Math</vt:lpstr>
      <vt:lpstr>Consolas</vt:lpstr>
      <vt:lpstr>Helvetica Light</vt:lpstr>
      <vt:lpstr>Helvetica Neue</vt:lpstr>
      <vt:lpstr>Helvetica Neue Bold Condensed</vt:lpstr>
      <vt:lpstr>Helvetica Neue Light</vt:lpstr>
      <vt:lpstr>Helvetica Neue Medium</vt:lpstr>
      <vt:lpstr>Helvetica Neue Thin</vt:lpstr>
      <vt:lpstr>SF Mono Regular</vt:lpstr>
      <vt:lpstr>White</vt:lpstr>
      <vt:lpstr>Pipeline 101</vt:lpstr>
      <vt:lpstr>PowerPoint 演示文稿</vt:lpstr>
      <vt:lpstr>You don’t need to do ONLY one thing at one time.</vt:lpstr>
      <vt:lpstr>What’s inside an Instruction Cycle?</vt:lpstr>
      <vt:lpstr>PowerPoint 演示文稿</vt:lpstr>
      <vt:lpstr>Before Pipeline</vt:lpstr>
      <vt:lpstr>PowerPoint 演示文稿</vt:lpstr>
      <vt:lpstr>PowerPoint 演示文稿</vt:lpstr>
      <vt:lpstr>PowerPoint 演示文稿</vt:lpstr>
      <vt:lpstr>“A 6-Stage Pipeline for LC-3”</vt:lpstr>
      <vt:lpstr>PowerPoint 演示文稿</vt:lpstr>
      <vt:lpstr>PowerPoint 演示文稿</vt:lpstr>
      <vt:lpstr>What if different stages take different times?</vt:lpstr>
      <vt:lpstr>PowerPoint 演示文稿</vt:lpstr>
      <vt:lpstr>PowerPoint 演示文稿</vt:lpstr>
      <vt:lpstr>PowerPoint 演示文稿</vt:lpstr>
      <vt:lpstr>From “Time Unit” to “Clock Cycle”</vt:lpstr>
      <vt:lpstr>PowerPoint 演示文稿</vt:lpstr>
      <vt:lpstr>Clock Cycle &amp; Pipeline</vt:lpstr>
      <vt:lpstr>PowerPoint 演示文稿</vt:lpstr>
      <vt:lpstr>PowerPoint 演示文稿</vt:lpstr>
      <vt:lpstr>Clock Cycle &amp; Pipeline</vt:lpstr>
      <vt:lpstr>What Clock Cycles Were</vt:lpstr>
      <vt:lpstr>A Negative Example: Intel P4 Prescott (With 31-Stage Pipeline)</vt:lpstr>
      <vt:lpstr>More Stages, More Performance?</vt:lpstr>
      <vt:lpstr>PowerPoint 演示文稿</vt:lpstr>
      <vt:lpstr>In Our Dream #1</vt:lpstr>
      <vt:lpstr>In Our Dream #2</vt:lpstr>
      <vt:lpstr>What if the Number of Stages is… Ridiculously Large?</vt:lpstr>
      <vt:lpstr>Xiao Ming’s Kitchen Pipeline (Upgraded)</vt:lpstr>
      <vt:lpstr>What Stages Could Bring</vt:lpstr>
      <vt:lpstr>Pipeline Hazards</vt:lpstr>
      <vt:lpstr>PowerPoint 演示文稿</vt:lpstr>
      <vt:lpstr>Data Hazard</vt:lpstr>
      <vt:lpstr>PowerPoint 演示文稿</vt:lpstr>
      <vt:lpstr>Structural Hazard</vt:lpstr>
      <vt:lpstr>PowerPoint 演示文稿</vt:lpstr>
      <vt:lpstr>Control Hazard</vt:lpstr>
      <vt:lpstr>PowerPoint 演示文稿</vt:lpstr>
      <vt:lpstr>Bubbling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101</dc:title>
  <cp:lastModifiedBy>Tao KY</cp:lastModifiedBy>
  <cp:revision>101</cp:revision>
  <dcterms:modified xsi:type="dcterms:W3CDTF">2019-02-21T14:33:55Z</dcterms:modified>
</cp:coreProperties>
</file>