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DM Sans" panose="020F0502020204030204" pitchFamily="2" charset="0"/>
      <p:regular r:id="rId16"/>
      <p:bold r:id="rId17"/>
      <p:italic r:id="rId18"/>
      <p:boldItalic r:id="rId19"/>
    </p:embeddedFont>
    <p:embeddedFont>
      <p:font typeface="DM Sans Medium" pitchFamily="2" charset="0"/>
      <p:regular r:id="rId20"/>
      <p:bold r:id="rId21"/>
      <p:italic r:id="rId22"/>
      <p:boldItalic r:id="rId23"/>
    </p:embeddedFont>
    <p:embeddedFont>
      <p:font typeface="Oswald" panose="00000500000000000000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3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SLIDES_API50030991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SLIDES_API50030991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SLIDES_API500309916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SLIDES_API500309916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500309916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500309916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cfe2bd5cb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cfe2bd5cb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SLIDES_API5003099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SLIDES_API5003099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SLIDES_API50030991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SLIDES_API50030991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SLIDES_API50030991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SLIDES_API50030991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SLIDES_API50030991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SLIDES_API50030991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SLIDES_API50030991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SLIDES_API500309916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SLIDES_API50030991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SLIDES_API500309916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SLIDES_API50030991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SLIDES_API50030991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CUSTOM_9_1">
    <p:bg>
      <p:bgPr>
        <a:solidFill>
          <a:schemeClr val="accent5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 rot="10800000" flipH="1">
            <a:off x="-1754575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20600" y="374600"/>
            <a:ext cx="75447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59" name="Google Shape;59;p13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60" name="Google Shape;60;p1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4" name="Google Shape;64;p13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65" name="Google Shape;65;p1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69" name="Google Shape;69;p13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20600" y="1458800"/>
            <a:ext cx="83028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/>
          <p:nvPr/>
        </p:nvSpPr>
        <p:spPr>
          <a:xfrm flipH="1">
            <a:off x="7099800" y="4354625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">
  <p:cSld name="CUSTOM_9_2">
    <p:bg>
      <p:bgPr>
        <a:solidFill>
          <a:schemeClr val="accen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269950"/>
            <a:ext cx="40950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80" name="Google Shape;80;p1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85" name="Google Shape;85;p14"/>
          <p:cNvSpPr/>
          <p:nvPr/>
        </p:nvSpPr>
        <p:spPr>
          <a:xfrm flipH="1">
            <a:off x="5007801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" name="Google Shape;86;p14"/>
          <p:cNvSpPr/>
          <p:nvPr/>
        </p:nvSpPr>
        <p:spPr>
          <a:xfrm flipH="1">
            <a:off x="6804234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" name="Google Shape;87;p14"/>
          <p:cNvSpPr>
            <a:spLocks noGrp="1"/>
          </p:cNvSpPr>
          <p:nvPr>
            <p:ph type="pic" idx="2"/>
          </p:nvPr>
        </p:nvSpPr>
        <p:spPr>
          <a:xfrm>
            <a:off x="5350276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8" name="Google Shape;88;p14"/>
          <p:cNvSpPr/>
          <p:nvPr/>
        </p:nvSpPr>
        <p:spPr>
          <a:xfrm>
            <a:off x="8805742" y="4869525"/>
            <a:ext cx="342600" cy="32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311700" y="1458800"/>
            <a:ext cx="40950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- Image">
  <p:cSld name="CUSTOM_1"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6860150" y="-3575"/>
            <a:ext cx="2365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2"/>
          </p:nvPr>
        </p:nvSpPr>
        <p:spPr>
          <a:xfrm>
            <a:off x="4664825" y="975600"/>
            <a:ext cx="4213800" cy="319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7788867" y="-840619"/>
            <a:ext cx="2277538" cy="2277538"/>
            <a:chOff x="987244" y="313753"/>
            <a:chExt cx="555321" cy="555321"/>
          </a:xfrm>
        </p:grpSpPr>
        <p:grpSp>
          <p:nvGrpSpPr>
            <p:cNvPr id="97" name="Google Shape;97;p1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98" name="Google Shape;98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02" name="Google Shape;102;p1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107" name="Google Shape;107;p15"/>
          <p:cNvGrpSpPr/>
          <p:nvPr/>
        </p:nvGrpSpPr>
        <p:grpSpPr>
          <a:xfrm>
            <a:off x="73663" y="4895554"/>
            <a:ext cx="392675" cy="392675"/>
            <a:chOff x="458050" y="265600"/>
            <a:chExt cx="392675" cy="392675"/>
          </a:xfrm>
        </p:grpSpPr>
        <p:sp>
          <p:nvSpPr>
            <p:cNvPr id="108" name="Google Shape;108;p1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613563" y="4895542"/>
            <a:ext cx="392675" cy="392675"/>
            <a:chOff x="458050" y="265600"/>
            <a:chExt cx="392675" cy="392675"/>
          </a:xfrm>
        </p:grpSpPr>
        <p:sp>
          <p:nvSpPr>
            <p:cNvPr id="113" name="Google Shape;113;p1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348063" y="4502879"/>
            <a:ext cx="392675" cy="392675"/>
            <a:chOff x="458050" y="265600"/>
            <a:chExt cx="392675" cy="392675"/>
          </a:xfrm>
        </p:grpSpPr>
        <p:sp>
          <p:nvSpPr>
            <p:cNvPr id="118" name="Google Shape;118;p1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CUSTOM_2_1">
    <p:bg>
      <p:bgPr>
        <a:solidFill>
          <a:schemeClr val="accent3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8361079" y="404757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125" name="Google Shape;125;p1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26" name="Google Shape;126;p1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30" name="Google Shape;130;p1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1" name="Google Shape;131;p1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35" name="Google Shape;135;p16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16"/>
          <p:cNvSpPr>
            <a:spLocks noGrp="1"/>
          </p:cNvSpPr>
          <p:nvPr>
            <p:ph type="pic" idx="2"/>
          </p:nvPr>
        </p:nvSpPr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9" name="Google Shape;139;p16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2">
  <p:cSld name="CUSTOM_6_1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275400" y="2255325"/>
            <a:ext cx="27342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3201175" y="798750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6114375" y="798750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3201175" y="2709625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6114375" y="2709625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1"/>
          </p:nvPr>
        </p:nvSpPr>
        <p:spPr>
          <a:xfrm>
            <a:off x="3415088" y="1006050"/>
            <a:ext cx="2293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2"/>
          </p:nvPr>
        </p:nvSpPr>
        <p:spPr>
          <a:xfrm>
            <a:off x="3415088" y="1591325"/>
            <a:ext cx="2293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3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4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5"/>
          </p:nvPr>
        </p:nvSpPr>
        <p:spPr>
          <a:xfrm>
            <a:off x="3401400" y="2918288"/>
            <a:ext cx="2341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6"/>
          </p:nvPr>
        </p:nvSpPr>
        <p:spPr>
          <a:xfrm>
            <a:off x="3401400" y="3503563"/>
            <a:ext cx="2341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7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8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56" name="Google Shape;156;p17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57" name="Google Shape;157;p17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62" name="Google Shape;162;p17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63" name="Google Shape;163;p1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67" name="Google Shape;167;p17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68" name="Google Shape;168;p17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69" name="Google Shape;169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3" name="Google Shape;173;p17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74" name="Google Shape;174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8" name="Google Shape;178;p17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79" name="Google Shape;179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84" name="Google Shape;184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88" name="Google Shape;188;p17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89" name="Google Shape;189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93" name="Google Shape;193;p17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94" name="Google Shape;194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3">
  <p:cSld name="CUSTOM_6_1_1"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/>
          <p:nvPr/>
        </p:nvSpPr>
        <p:spPr>
          <a:xfrm>
            <a:off x="6742050" y="-27225"/>
            <a:ext cx="24018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275400" y="2255325"/>
            <a:ext cx="32283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5474800" y="507100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1"/>
          </p:nvPr>
        </p:nvSpPr>
        <p:spPr>
          <a:xfrm>
            <a:off x="5730031" y="665200"/>
            <a:ext cx="28845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2"/>
          </p:nvPr>
        </p:nvSpPr>
        <p:spPr>
          <a:xfrm>
            <a:off x="5730031" y="1250479"/>
            <a:ext cx="2884500" cy="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04" name="Google Shape;204;p18"/>
          <p:cNvGrpSpPr/>
          <p:nvPr/>
        </p:nvGrpSpPr>
        <p:grpSpPr>
          <a:xfrm>
            <a:off x="8324707" y="-874113"/>
            <a:ext cx="1572280" cy="1572280"/>
            <a:chOff x="987244" y="313753"/>
            <a:chExt cx="555321" cy="555321"/>
          </a:xfrm>
        </p:grpSpPr>
        <p:grpSp>
          <p:nvGrpSpPr>
            <p:cNvPr id="205" name="Google Shape;205;p18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10" name="Google Shape;210;p18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11" name="Google Shape;211;p1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215" name="Google Shape;215;p18"/>
          <p:cNvGrpSpPr/>
          <p:nvPr/>
        </p:nvGrpSpPr>
        <p:grpSpPr>
          <a:xfrm rot="5400000">
            <a:off x="126313" y="48982"/>
            <a:ext cx="230579" cy="230579"/>
            <a:chOff x="458050" y="265600"/>
            <a:chExt cx="392675" cy="392675"/>
          </a:xfrm>
        </p:grpSpPr>
        <p:sp>
          <p:nvSpPr>
            <p:cNvPr id="216" name="Google Shape;216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20" name="Google Shape;220;p18"/>
          <p:cNvGrpSpPr/>
          <p:nvPr/>
        </p:nvGrpSpPr>
        <p:grpSpPr>
          <a:xfrm rot="5400000">
            <a:off x="-52648" y="276513"/>
            <a:ext cx="230579" cy="230579"/>
            <a:chOff x="458050" y="265600"/>
            <a:chExt cx="392675" cy="392675"/>
          </a:xfrm>
        </p:grpSpPr>
        <p:sp>
          <p:nvSpPr>
            <p:cNvPr id="221" name="Google Shape;221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25" name="Google Shape;225;p18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226" name="Google Shape;226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231" name="Google Shape;231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35" name="Google Shape;235;p18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236" name="Google Shape;236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241" name="Google Shape;241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45" name="Google Shape;245;p18"/>
          <p:cNvSpPr/>
          <p:nvPr/>
        </p:nvSpPr>
        <p:spPr>
          <a:xfrm>
            <a:off x="5474775" y="2033475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6" name="Google Shape;246;p18"/>
          <p:cNvSpPr txBox="1">
            <a:spLocks noGrp="1"/>
          </p:cNvSpPr>
          <p:nvPr>
            <p:ph type="subTitle" idx="3"/>
          </p:nvPr>
        </p:nvSpPr>
        <p:spPr>
          <a:xfrm>
            <a:off x="5730031" y="2191575"/>
            <a:ext cx="28845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4"/>
          </p:nvPr>
        </p:nvSpPr>
        <p:spPr>
          <a:xfrm>
            <a:off x="5730031" y="2776854"/>
            <a:ext cx="2884500" cy="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474800" y="3559850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5"/>
          </p:nvPr>
        </p:nvSpPr>
        <p:spPr>
          <a:xfrm>
            <a:off x="5730031" y="3717950"/>
            <a:ext cx="28845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body" idx="6"/>
          </p:nvPr>
        </p:nvSpPr>
        <p:spPr>
          <a:xfrm>
            <a:off x="5730031" y="4303229"/>
            <a:ext cx="2884500" cy="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Nhóm 3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Đề Tài : XÂY DỰNG HỆ THỐNG PHÂN LOẠI CẢM XÚC QUA KHUÔN MẶT CỦA CON NGƯỜI</a:t>
            </a:r>
            <a:endParaRPr sz="3000"/>
          </a:p>
        </p:txBody>
      </p:sp>
      <p:sp>
        <p:nvSpPr>
          <p:cNvPr id="256" name="Google Shape;256;p19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HỌC PHẦN: XỬ LÝ ẢNH VÀ THỊ GIÁC MÁY TÍNH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>
            <a:spLocks noGrp="1"/>
          </p:cNvSpPr>
          <p:nvPr>
            <p:ph type="title"/>
          </p:nvPr>
        </p:nvSpPr>
        <p:spPr>
          <a:xfrm>
            <a:off x="275400" y="2255325"/>
            <a:ext cx="27342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Kỹ thuật đánh giá và đo lường</a:t>
            </a:r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subTitle" idx="1"/>
          </p:nvPr>
        </p:nvSpPr>
        <p:spPr>
          <a:xfrm>
            <a:off x="3415088" y="1006050"/>
            <a:ext cx="2293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Chính xác</a:t>
            </a:r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body" idx="2"/>
          </p:nvPr>
        </p:nvSpPr>
        <p:spPr>
          <a:xfrm>
            <a:off x="3415088" y="1591325"/>
            <a:ext cx="2293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Đo lường số lượng dự đoán chính xác được thực hiện chia cho tổng số dự đoán.</a:t>
            </a:r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subTitle" idx="3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Chính xác</a:t>
            </a:r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body" idx="4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Đo số kết quả dương tính thực chia cho số tất cả các kết quả dương tính.</a:t>
            </a:r>
            <a:endParaRPr/>
          </a:p>
        </p:txBody>
      </p:sp>
      <p:sp>
        <p:nvSpPr>
          <p:cNvPr id="319" name="Google Shape;319;p28"/>
          <p:cNvSpPr txBox="1">
            <a:spLocks noGrp="1"/>
          </p:cNvSpPr>
          <p:nvPr>
            <p:ph type="subTitle" idx="5"/>
          </p:nvPr>
        </p:nvSpPr>
        <p:spPr>
          <a:xfrm>
            <a:off x="3401400" y="2918288"/>
            <a:ext cx="2341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Nhớ</a:t>
            </a:r>
            <a:endParaRPr/>
          </a:p>
        </p:txBody>
      </p:sp>
      <p:sp>
        <p:nvSpPr>
          <p:cNvPr id="320" name="Google Shape;320;p28"/>
          <p:cNvSpPr txBox="1">
            <a:spLocks noGrp="1"/>
          </p:cNvSpPr>
          <p:nvPr>
            <p:ph type="body" idx="6"/>
          </p:nvPr>
        </p:nvSpPr>
        <p:spPr>
          <a:xfrm>
            <a:off x="3401400" y="3503563"/>
            <a:ext cx="2341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Đo lường số kết quả dương tính thực chia cho số kết quả dương tính lẽ ra phải được truy xuất.</a:t>
            </a:r>
            <a:endParaRPr/>
          </a:p>
        </p:txBody>
      </p:sp>
      <p:sp>
        <p:nvSpPr>
          <p:cNvPr id="321" name="Google Shape;321;p28"/>
          <p:cNvSpPr txBox="1">
            <a:spLocks noGrp="1"/>
          </p:cNvSpPr>
          <p:nvPr>
            <p:ph type="subTitle" idx="7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Điểm F1</a:t>
            </a:r>
            <a:endParaRPr/>
          </a:p>
        </p:txBody>
      </p:sp>
      <p:sp>
        <p:nvSpPr>
          <p:cNvPr id="322" name="Google Shape;322;p28"/>
          <p:cNvSpPr txBox="1">
            <a:spLocks noGrp="1"/>
          </p:cNvSpPr>
          <p:nvPr>
            <p:ph type="body" idx="8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Trung bình hài về độ chính xác và khả năng thu hồi, cung cấp sự cân bằng giữa hai số liệu.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>
            <a:spLocks noGrp="1"/>
          </p:cNvSpPr>
          <p:nvPr>
            <p:ph type="title"/>
          </p:nvPr>
        </p:nvSpPr>
        <p:spPr>
          <a:xfrm>
            <a:off x="275400" y="2255325"/>
            <a:ext cx="32283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Kết quả đào tạo</a:t>
            </a:r>
            <a:endParaRPr/>
          </a:p>
        </p:txBody>
      </p:sp>
      <p:sp>
        <p:nvSpPr>
          <p:cNvPr id="328" name="Google Shape;328;p29"/>
          <p:cNvSpPr txBox="1">
            <a:spLocks noGrp="1"/>
          </p:cNvSpPr>
          <p:nvPr>
            <p:ph type="subTitle" idx="1"/>
          </p:nvPr>
        </p:nvSpPr>
        <p:spPr>
          <a:xfrm>
            <a:off x="5730031" y="665200"/>
            <a:ext cx="28845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25</a:t>
            </a:r>
            <a:endParaRPr/>
          </a:p>
        </p:txBody>
      </p:sp>
      <p:sp>
        <p:nvSpPr>
          <p:cNvPr id="329" name="Google Shape;329;p29"/>
          <p:cNvSpPr txBox="1">
            <a:spLocks noGrp="1"/>
          </p:cNvSpPr>
          <p:nvPr>
            <p:ph type="body" idx="2"/>
          </p:nvPr>
        </p:nvSpPr>
        <p:spPr>
          <a:xfrm>
            <a:off x="5730031" y="1250479"/>
            <a:ext cx="2884500" cy="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Số kỷ nguyên đã hoàn thành</a:t>
            </a:r>
            <a:endParaRPr/>
          </a:p>
        </p:txBody>
      </p:sp>
      <p:sp>
        <p:nvSpPr>
          <p:cNvPr id="330" name="Google Shape;330;p29"/>
          <p:cNvSpPr txBox="1">
            <a:spLocks noGrp="1"/>
          </p:cNvSpPr>
          <p:nvPr>
            <p:ph type="subTitle" idx="3"/>
          </p:nvPr>
        </p:nvSpPr>
        <p:spPr>
          <a:xfrm>
            <a:off x="5730031" y="2191575"/>
            <a:ext cx="28845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80%</a:t>
            </a:r>
            <a:endParaRPr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4"/>
          </p:nvPr>
        </p:nvSpPr>
        <p:spPr>
          <a:xfrm>
            <a:off x="5730031" y="2776854"/>
            <a:ext cx="2884500" cy="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Độ chính xác trên bộ xác thực sau 25 kỷ nguyên</a:t>
            </a:r>
            <a:endParaRPr/>
          </a:p>
        </p:txBody>
      </p:sp>
      <p:sp>
        <p:nvSpPr>
          <p:cNvPr id="332" name="Google Shape;332;p29"/>
          <p:cNvSpPr txBox="1">
            <a:spLocks noGrp="1"/>
          </p:cNvSpPr>
          <p:nvPr>
            <p:ph type="subTitle" idx="5"/>
          </p:nvPr>
        </p:nvSpPr>
        <p:spPr>
          <a:xfrm>
            <a:off x="5730031" y="3717950"/>
            <a:ext cx="28845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Cải thiện</a:t>
            </a:r>
            <a:endParaRPr/>
          </a:p>
        </p:txBody>
      </p:sp>
      <p:sp>
        <p:nvSpPr>
          <p:cNvPr id="333" name="Google Shape;333;p29"/>
          <p:cNvSpPr txBox="1">
            <a:spLocks noGrp="1"/>
          </p:cNvSpPr>
          <p:nvPr>
            <p:ph type="body" idx="6"/>
          </p:nvPr>
        </p:nvSpPr>
        <p:spPr>
          <a:xfrm>
            <a:off x="5730031" y="4303229"/>
            <a:ext cx="2884500" cy="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Cải thiện hiệu suất nhờ tăng cường dữ liệu và tối ưu hóa mô hình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Nhận dạng thời gian thực</a:t>
            </a:r>
            <a:endParaRPr/>
          </a:p>
        </p:txBody>
      </p:sp>
      <p:pic>
        <p:nvPicPr>
          <p:cNvPr id="339" name="Google Shape;339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2121" b="12121"/>
          <a:stretch/>
        </p:blipFill>
        <p:spPr>
          <a:xfrm>
            <a:off x="4664825" y="975600"/>
            <a:ext cx="4213800" cy="3192300"/>
          </a:xfrm>
          <a:prstGeom prst="snip1Rect">
            <a:avLst>
              <a:gd name="adj" fmla="val 16667"/>
            </a:avLst>
          </a:prstGeom>
        </p:spPr>
      </p:pic>
      <p:sp>
        <p:nvSpPr>
          <p:cNvPr id="340" name="Google Shape;340;p30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Mô hình có khả năng nhận biết cảm xúc từ webcam trong thời gian thực, hiển thị kết quả trực tiếp trên ảnh/video.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>
            <a:spLocks noGrp="1"/>
          </p:cNvSpPr>
          <p:nvPr>
            <p:ph type="ctrTitle"/>
          </p:nvPr>
        </p:nvSpPr>
        <p:spPr>
          <a:xfrm>
            <a:off x="671250" y="990800"/>
            <a:ext cx="7806900" cy="13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Thành viên nhóm</a:t>
            </a:r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"/>
          </p:nvPr>
        </p:nvSpPr>
        <p:spPr>
          <a:xfrm>
            <a:off x="3834750" y="3212100"/>
            <a:ext cx="19713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vi" sz="2600">
                <a:solidFill>
                  <a:srgbClr val="868B64"/>
                </a:solidFill>
                <a:latin typeface="Arial"/>
                <a:ea typeface="Arial"/>
                <a:cs typeface="Arial"/>
                <a:sym typeface="Arial"/>
              </a:rPr>
              <a:t>PHẠM TRUNG ANH</a:t>
            </a:r>
            <a:endParaRPr sz="2600">
              <a:solidFill>
                <a:srgbClr val="868B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vi" sz="2600">
                <a:solidFill>
                  <a:srgbClr val="868B64"/>
                </a:solidFill>
                <a:latin typeface="Arial"/>
                <a:ea typeface="Arial"/>
                <a:cs typeface="Arial"/>
                <a:sym typeface="Arial"/>
              </a:rPr>
              <a:t>VŨ HOÀNG CÔNG ANH</a:t>
            </a:r>
            <a:endParaRPr sz="2600">
              <a:solidFill>
                <a:srgbClr val="868B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vi" sz="2600">
                <a:solidFill>
                  <a:srgbClr val="868B64"/>
                </a:solidFill>
                <a:latin typeface="Arial"/>
                <a:ea typeface="Arial"/>
                <a:cs typeface="Arial"/>
                <a:sym typeface="Arial"/>
              </a:rPr>
              <a:t>ĐINH QUANG PHONG</a:t>
            </a:r>
            <a:endParaRPr sz="2600">
              <a:solidFill>
                <a:srgbClr val="868B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vi" sz="2600">
                <a:solidFill>
                  <a:srgbClr val="868B64"/>
                </a:solidFill>
                <a:latin typeface="Arial"/>
                <a:ea typeface="Arial"/>
                <a:cs typeface="Arial"/>
                <a:sym typeface="Arial"/>
              </a:rPr>
              <a:t>LƯƠNG HỮU ANH</a:t>
            </a:r>
            <a:endParaRPr sz="2600">
              <a:solidFill>
                <a:srgbClr val="868B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vi" sz="2600">
                <a:solidFill>
                  <a:srgbClr val="868B64"/>
                </a:solidFill>
                <a:latin typeface="Arial"/>
                <a:ea typeface="Arial"/>
                <a:cs typeface="Arial"/>
                <a:sym typeface="Arial"/>
              </a:rPr>
              <a:t>VŨ THANH HẢI</a:t>
            </a:r>
            <a:endParaRPr sz="2600">
              <a:solidFill>
                <a:srgbClr val="868B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title"/>
          </p:nvPr>
        </p:nvSpPr>
        <p:spPr>
          <a:xfrm>
            <a:off x="420600" y="374600"/>
            <a:ext cx="75447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Chương 1: Nhận dạng đối tượng</a:t>
            </a:r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body" idx="1"/>
          </p:nvPr>
        </p:nvSpPr>
        <p:spPr>
          <a:xfrm>
            <a:off x="420600" y="1458800"/>
            <a:ext cx="83028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bg2"/>
                </a:solidFill>
              </a:rPr>
              <a:t>Mục tiêu của vấn đề: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vi" dirty="0">
                <a:solidFill>
                  <a:schemeClr val="bg2"/>
                </a:solidFill>
              </a:rPr>
              <a:t>Phân loại cảm xúc của mọi người thông qua các đặc điểm trên khuôn mặt: vui, buồn, tức giận, sợ hãi, ngạc nhiên, ghê tởm, trung lập.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>
                <a:solidFill>
                  <a:schemeClr val="bg2"/>
                </a:solidFill>
              </a:rPr>
              <a:t>Sử dụng các kỹ thuật nhận dạng khuôn mặt để xác định và phân tích biểu cảm</a:t>
            </a:r>
            <a:r>
              <a:rPr lang="vi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title"/>
          </p:nvPr>
        </p:nvSpPr>
        <p:spPr>
          <a:xfrm>
            <a:off x="311700" y="269950"/>
            <a:ext cx="40950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bước xử lý chính</a:t>
            </a:r>
            <a:endParaRPr/>
          </a:p>
        </p:txBody>
      </p:sp>
      <p:pic>
        <p:nvPicPr>
          <p:cNvPr id="274" name="Google Shape;274;p2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276" y="828850"/>
            <a:ext cx="3476400" cy="3476400"/>
          </a:xfrm>
          <a:prstGeom prst="snip1Rect">
            <a:avLst>
              <a:gd name="adj" fmla="val 16667"/>
            </a:avLst>
          </a:prstGeom>
        </p:spPr>
      </p:pic>
      <p:sp>
        <p:nvSpPr>
          <p:cNvPr id="275" name="Google Shape;275;p22"/>
          <p:cNvSpPr txBox="1">
            <a:spLocks noGrp="1"/>
          </p:cNvSpPr>
          <p:nvPr>
            <p:ph type="body" idx="1"/>
          </p:nvPr>
        </p:nvSpPr>
        <p:spPr>
          <a:xfrm>
            <a:off x="311700" y="1458800"/>
            <a:ext cx="40950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Thu thập dữ liệu: Sử dụng các bộ dữ liệu như FER-2013, AffectNet.</a:t>
            </a: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Xử lý trước ảnh: Cắt ảnh khuôn mặt, chuẩn hóa kích thước và điều chỉnh các yếu tố môi trường.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Nhận dạng khuôn mặt: Sử dụng các kỹ thuật như thác Haar hoặc CNN.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Trích xuất tính năng: Sử dụng CNN để tự động tìm hiểu các đặc điểm trên khuôn mặt.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Phân loại cảm xúc: Áp dụng các thuật toán như CNN, SVM để dự đoán cảm xúc.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Thách thức</a:t>
            </a:r>
            <a:endParaRPr/>
          </a:p>
        </p:txBody>
      </p:sp>
      <p:pic>
        <p:nvPicPr>
          <p:cNvPr id="281" name="Google Shape;281;p2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2121" b="12121"/>
          <a:stretch/>
        </p:blipFill>
        <p:spPr>
          <a:xfrm>
            <a:off x="4664825" y="975600"/>
            <a:ext cx="4213800" cy="3192300"/>
          </a:xfrm>
          <a:prstGeom prst="snip1Rect">
            <a:avLst>
              <a:gd name="adj" fmla="val 16667"/>
            </a:avLst>
          </a:prstGeom>
        </p:spPr>
      </p:pic>
      <p:sp>
        <p:nvSpPr>
          <p:cNvPr id="282" name="Google Shape;282;p23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Dữ liệu đầu vào bị nhiễu hoặc thay đổi ánh sáng và góc nhìn. Đảm bảo độ chính xác và hiệu suất của hệ thống trong thực tế.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Chương 2: Xây dựng hệ thống</a:t>
            </a:r>
            <a:endParaRPr/>
          </a:p>
        </p:txBody>
      </p:sp>
      <p:pic>
        <p:nvPicPr>
          <p:cNvPr id="288" name="Google Shape;288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208" r="12200"/>
          <a:stretch/>
        </p:blipFill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</p:spPr>
      </p:pic>
      <p:sp>
        <p:nvSpPr>
          <p:cNvPr id="289" name="Google Shape;289;p24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Quy trình xây dựng hệ thống: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Mô hình CNN: Lớp ngưng tụ chiết xuất đặc trưng.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Lớp gộp làm giảm kích thước dữ liệu và tránh quá khớp.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Lớp dày đặc kết hợp các đặc điểm và phân loại cảm xúc.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Lớp softmax đưa ra kết quả phân loại.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Tiền xử lý dữ liệu</a:t>
            </a:r>
            <a:endParaRPr/>
          </a:p>
        </p:txBody>
      </p:sp>
      <p:pic>
        <p:nvPicPr>
          <p:cNvPr id="295" name="Google Shape;295;p2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208" r="12200"/>
          <a:stretch/>
        </p:blipFill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</p:spPr>
      </p:pic>
      <p:sp>
        <p:nvSpPr>
          <p:cNvPr id="296" name="Google Shape;296;p25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Chuyển đổi ảnh sang thang độ xám.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Chuẩn hóa kích thước hình ảnh thành 48x48 pixel.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Nâng cao dữ liệu bằng cách xoay, lật, thay đổi độ sáng.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>
            <a:spLocks noGrp="1"/>
          </p:cNvSpPr>
          <p:nvPr>
            <p:ph type="title"/>
          </p:nvPr>
        </p:nvSpPr>
        <p:spPr>
          <a:xfrm>
            <a:off x="311700" y="269950"/>
            <a:ext cx="40950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Đào tạo và đánh giá</a:t>
            </a:r>
            <a:endParaRPr/>
          </a:p>
        </p:txBody>
      </p:sp>
      <p:pic>
        <p:nvPicPr>
          <p:cNvPr id="302" name="Google Shape;302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208" r="12200"/>
          <a:stretch/>
        </p:blipFill>
        <p:spPr>
          <a:xfrm>
            <a:off x="5350276" y="267550"/>
            <a:ext cx="3476400" cy="4599000"/>
          </a:xfrm>
          <a:prstGeom prst="snip1Rect">
            <a:avLst>
              <a:gd name="adj" fmla="val 16667"/>
            </a:avLst>
          </a:prstGeom>
        </p:spPr>
      </p:pic>
      <p:sp>
        <p:nvSpPr>
          <p:cNvPr id="303" name="Google Shape;303;p26"/>
          <p:cNvSpPr txBox="1">
            <a:spLocks noGrp="1"/>
          </p:cNvSpPr>
          <p:nvPr>
            <p:ph type="body" idx="1"/>
          </p:nvPr>
        </p:nvSpPr>
        <p:spPr>
          <a:xfrm>
            <a:off x="311700" y="1458800"/>
            <a:ext cx="40950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bộ dữ liệu FER-2013 để đào tạo và đánh giá.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Chia dữ liệu thành các tập đào tạo, xác thực và kiểm tra (80%, 10%, 10%).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Sử dụng chức năng mất categorical_crossentropy và tối ưu hóa với Adam.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title"/>
          </p:nvPr>
        </p:nvSpPr>
        <p:spPr>
          <a:xfrm>
            <a:off x="420600" y="374600"/>
            <a:ext cx="75447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Chương 3: Kết quả thí nghiệm</a:t>
            </a:r>
            <a:endParaRPr/>
          </a:p>
        </p:txBody>
      </p:sp>
      <p:sp>
        <p:nvSpPr>
          <p:cNvPr id="309" name="Google Shape;309;p27"/>
          <p:cNvSpPr txBox="1">
            <a:spLocks noGrp="1"/>
          </p:cNvSpPr>
          <p:nvPr>
            <p:ph type="body" idx="1"/>
          </p:nvPr>
        </p:nvSpPr>
        <p:spPr>
          <a:xfrm>
            <a:off x="420600" y="1458800"/>
            <a:ext cx="83028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Dữ liệu được sử dụng: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FER-2013 với 35.887 hình ảnh thang độ xám (48x48 pixel).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Bao gồm 7 lớp cảm xúc: Tức giận, Ghê tởm, Sợ hãi, Hạnh phúc, Buồn, Ngạc nhiên, Trung lập.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DM Sans</vt:lpstr>
      <vt:lpstr>Oswald</vt:lpstr>
      <vt:lpstr>DM Sans Medium</vt:lpstr>
      <vt:lpstr>Average</vt:lpstr>
      <vt:lpstr>Slate</vt:lpstr>
      <vt:lpstr>Nhóm 3 Đề Tài : XÂY DỰNG HỆ THỐNG PHÂN LOẠI CẢM XÚC QUA KHUÔN MẶT CỦA CON NGƯỜI</vt:lpstr>
      <vt:lpstr>Thành viên nhóm</vt:lpstr>
      <vt:lpstr>Chương 1: Nhận dạng đối tượng</vt:lpstr>
      <vt:lpstr>Các bước xử lý chính</vt:lpstr>
      <vt:lpstr>Thách thức</vt:lpstr>
      <vt:lpstr>Chương 2: Xây dựng hệ thống</vt:lpstr>
      <vt:lpstr>Tiền xử lý dữ liệu</vt:lpstr>
      <vt:lpstr>Đào tạo và đánh giá</vt:lpstr>
      <vt:lpstr>Chương 3: Kết quả thí nghiệm</vt:lpstr>
      <vt:lpstr>Kỹ thuật đánh giá và đo lường</vt:lpstr>
      <vt:lpstr>Kết quả đào tạo</vt:lpstr>
      <vt:lpstr>Nhận dạng thời gian thực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Anh Phạm</cp:lastModifiedBy>
  <cp:revision>1</cp:revision>
  <dcterms:modified xsi:type="dcterms:W3CDTF">2024-12-08T15:03:54Z</dcterms:modified>
</cp:coreProperties>
</file>