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8412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2"/>
    <a:srgbClr val="00B0F0"/>
    <a:srgbClr val="C10100"/>
    <a:srgbClr val="93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3"/>
    <p:restoredTop sz="94617"/>
  </p:normalViewPr>
  <p:slideViewPr>
    <p:cSldViewPr snapToGrid="0" snapToObjects="1">
      <p:cViewPr>
        <p:scale>
          <a:sx n="153" d="100"/>
          <a:sy n="153" d="100"/>
        </p:scale>
        <p:origin x="6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6713"/>
            <a:ext cx="10363200" cy="2928679"/>
          </a:xfrm>
        </p:spPr>
        <p:txBody>
          <a:bodyPr anchor="b"/>
          <a:lstStyle>
            <a:lvl1pPr algn="ctr"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8333"/>
            <a:ext cx="9144000" cy="2030992"/>
          </a:xfrm>
        </p:spPr>
        <p:txBody>
          <a:bodyPr/>
          <a:lstStyle>
            <a:lvl1pPr marL="0" indent="0" algn="ctr">
              <a:buNone/>
              <a:defRPr sz="2944"/>
            </a:lvl1pPr>
            <a:lvl2pPr marL="560802" indent="0" algn="ctr">
              <a:buNone/>
              <a:defRPr sz="2453"/>
            </a:lvl2pPr>
            <a:lvl3pPr marL="1121603" indent="0" algn="ctr">
              <a:buNone/>
              <a:defRPr sz="2208"/>
            </a:lvl3pPr>
            <a:lvl4pPr marL="1682405" indent="0" algn="ctr">
              <a:buNone/>
              <a:defRPr sz="1963"/>
            </a:lvl4pPr>
            <a:lvl5pPr marL="2243206" indent="0" algn="ctr">
              <a:buNone/>
              <a:defRPr sz="1963"/>
            </a:lvl5pPr>
            <a:lvl6pPr marL="2804008" indent="0" algn="ctr">
              <a:buNone/>
              <a:defRPr sz="1963"/>
            </a:lvl6pPr>
            <a:lvl7pPr marL="3364809" indent="0" algn="ctr">
              <a:buNone/>
              <a:defRPr sz="1963"/>
            </a:lvl7pPr>
            <a:lvl8pPr marL="3925611" indent="0" algn="ctr">
              <a:buNone/>
              <a:defRPr sz="1963"/>
            </a:lvl8pPr>
            <a:lvl9pPr marL="4486412" indent="0" algn="ctr">
              <a:buNone/>
              <a:defRPr sz="19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7870"/>
            <a:ext cx="2628900" cy="7128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7870"/>
            <a:ext cx="7734300" cy="7128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97201"/>
            <a:ext cx="10515600" cy="3499226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29531"/>
            <a:ext cx="10515600" cy="1840160"/>
          </a:xfrm>
        </p:spPr>
        <p:txBody>
          <a:bodyPr/>
          <a:lstStyle>
            <a:lvl1pPr marL="0" indent="0">
              <a:buNone/>
              <a:defRPr sz="2944">
                <a:solidFill>
                  <a:schemeClr val="tx1"/>
                </a:solidFill>
              </a:defRPr>
            </a:lvl1pPr>
            <a:lvl2pPr marL="560802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2pPr>
            <a:lvl3pPr marL="1121603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3pPr>
            <a:lvl4pPr marL="1682405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4pPr>
            <a:lvl5pPr marL="2243206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5pPr>
            <a:lvl6pPr marL="2804008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6pPr>
            <a:lvl7pPr marL="3364809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7pPr>
            <a:lvl8pPr marL="3925611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8pPr>
            <a:lvl9pPr marL="4486412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39349"/>
            <a:ext cx="5181600" cy="5337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39349"/>
            <a:ext cx="5181600" cy="5337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7871"/>
            <a:ext cx="10515600" cy="1625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62149"/>
            <a:ext cx="5157787" cy="1010627"/>
          </a:xfrm>
        </p:spPr>
        <p:txBody>
          <a:bodyPr anchor="b"/>
          <a:lstStyle>
            <a:lvl1pPr marL="0" indent="0">
              <a:buNone/>
              <a:defRPr sz="2944" b="1"/>
            </a:lvl1pPr>
            <a:lvl2pPr marL="560802" indent="0">
              <a:buNone/>
              <a:defRPr sz="2453" b="1"/>
            </a:lvl2pPr>
            <a:lvl3pPr marL="1121603" indent="0">
              <a:buNone/>
              <a:defRPr sz="2208" b="1"/>
            </a:lvl3pPr>
            <a:lvl4pPr marL="1682405" indent="0">
              <a:buNone/>
              <a:defRPr sz="1963" b="1"/>
            </a:lvl4pPr>
            <a:lvl5pPr marL="2243206" indent="0">
              <a:buNone/>
              <a:defRPr sz="1963" b="1"/>
            </a:lvl5pPr>
            <a:lvl6pPr marL="2804008" indent="0">
              <a:buNone/>
              <a:defRPr sz="1963" b="1"/>
            </a:lvl6pPr>
            <a:lvl7pPr marL="3364809" indent="0">
              <a:buNone/>
              <a:defRPr sz="1963" b="1"/>
            </a:lvl7pPr>
            <a:lvl8pPr marL="3925611" indent="0">
              <a:buNone/>
              <a:defRPr sz="1963" b="1"/>
            </a:lvl8pPr>
            <a:lvl9pPr marL="4486412" indent="0">
              <a:buNone/>
              <a:defRPr sz="19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72776"/>
            <a:ext cx="5157787" cy="4519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62149"/>
            <a:ext cx="5183188" cy="1010627"/>
          </a:xfrm>
        </p:spPr>
        <p:txBody>
          <a:bodyPr anchor="b"/>
          <a:lstStyle>
            <a:lvl1pPr marL="0" indent="0">
              <a:buNone/>
              <a:defRPr sz="2944" b="1"/>
            </a:lvl1pPr>
            <a:lvl2pPr marL="560802" indent="0">
              <a:buNone/>
              <a:defRPr sz="2453" b="1"/>
            </a:lvl2pPr>
            <a:lvl3pPr marL="1121603" indent="0">
              <a:buNone/>
              <a:defRPr sz="2208" b="1"/>
            </a:lvl3pPr>
            <a:lvl4pPr marL="1682405" indent="0">
              <a:buNone/>
              <a:defRPr sz="1963" b="1"/>
            </a:lvl4pPr>
            <a:lvl5pPr marL="2243206" indent="0">
              <a:buNone/>
              <a:defRPr sz="1963" b="1"/>
            </a:lvl5pPr>
            <a:lvl6pPr marL="2804008" indent="0">
              <a:buNone/>
              <a:defRPr sz="1963" b="1"/>
            </a:lvl6pPr>
            <a:lvl7pPr marL="3364809" indent="0">
              <a:buNone/>
              <a:defRPr sz="1963" b="1"/>
            </a:lvl7pPr>
            <a:lvl8pPr marL="3925611" indent="0">
              <a:buNone/>
              <a:defRPr sz="1963" b="1"/>
            </a:lvl8pPr>
            <a:lvl9pPr marL="4486412" indent="0">
              <a:buNone/>
              <a:defRPr sz="19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2776"/>
            <a:ext cx="5183188" cy="4519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0811"/>
            <a:ext cx="3932237" cy="1962838"/>
          </a:xfrm>
        </p:spPr>
        <p:txBody>
          <a:bodyPr anchor="b"/>
          <a:lstStyle>
            <a:lvl1pPr>
              <a:defRPr sz="3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1198"/>
            <a:ext cx="6172200" cy="5978088"/>
          </a:xfrm>
        </p:spPr>
        <p:txBody>
          <a:bodyPr/>
          <a:lstStyle>
            <a:lvl1pPr>
              <a:defRPr sz="3925"/>
            </a:lvl1pPr>
            <a:lvl2pPr>
              <a:defRPr sz="3434"/>
            </a:lvl2pPr>
            <a:lvl3pPr>
              <a:defRPr sz="2944"/>
            </a:lvl3pPr>
            <a:lvl4pPr>
              <a:defRPr sz="2453"/>
            </a:lvl4pPr>
            <a:lvl5pPr>
              <a:defRPr sz="2453"/>
            </a:lvl5pPr>
            <a:lvl6pPr>
              <a:defRPr sz="2453"/>
            </a:lvl6pPr>
            <a:lvl7pPr>
              <a:defRPr sz="2453"/>
            </a:lvl7pPr>
            <a:lvl8pPr>
              <a:defRPr sz="2453"/>
            </a:lvl8pPr>
            <a:lvl9pPr>
              <a:defRPr sz="24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3649"/>
            <a:ext cx="3932237" cy="4675372"/>
          </a:xfrm>
        </p:spPr>
        <p:txBody>
          <a:bodyPr/>
          <a:lstStyle>
            <a:lvl1pPr marL="0" indent="0">
              <a:buNone/>
              <a:defRPr sz="1963"/>
            </a:lvl1pPr>
            <a:lvl2pPr marL="560802" indent="0">
              <a:buNone/>
              <a:defRPr sz="1717"/>
            </a:lvl2pPr>
            <a:lvl3pPr marL="1121603" indent="0">
              <a:buNone/>
              <a:defRPr sz="1472"/>
            </a:lvl3pPr>
            <a:lvl4pPr marL="1682405" indent="0">
              <a:buNone/>
              <a:defRPr sz="1227"/>
            </a:lvl4pPr>
            <a:lvl5pPr marL="2243206" indent="0">
              <a:buNone/>
              <a:defRPr sz="1227"/>
            </a:lvl5pPr>
            <a:lvl6pPr marL="2804008" indent="0">
              <a:buNone/>
              <a:defRPr sz="1227"/>
            </a:lvl6pPr>
            <a:lvl7pPr marL="3364809" indent="0">
              <a:buNone/>
              <a:defRPr sz="1227"/>
            </a:lvl7pPr>
            <a:lvl8pPr marL="3925611" indent="0">
              <a:buNone/>
              <a:defRPr sz="1227"/>
            </a:lvl8pPr>
            <a:lvl9pPr marL="4486412" indent="0">
              <a:buNone/>
              <a:defRPr sz="1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0811"/>
            <a:ext cx="3932237" cy="1962838"/>
          </a:xfrm>
        </p:spPr>
        <p:txBody>
          <a:bodyPr anchor="b"/>
          <a:lstStyle>
            <a:lvl1pPr>
              <a:defRPr sz="3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1198"/>
            <a:ext cx="6172200" cy="5978088"/>
          </a:xfrm>
        </p:spPr>
        <p:txBody>
          <a:bodyPr anchor="t"/>
          <a:lstStyle>
            <a:lvl1pPr marL="0" indent="0">
              <a:buNone/>
              <a:defRPr sz="3925"/>
            </a:lvl1pPr>
            <a:lvl2pPr marL="560802" indent="0">
              <a:buNone/>
              <a:defRPr sz="3434"/>
            </a:lvl2pPr>
            <a:lvl3pPr marL="1121603" indent="0">
              <a:buNone/>
              <a:defRPr sz="2944"/>
            </a:lvl3pPr>
            <a:lvl4pPr marL="1682405" indent="0">
              <a:buNone/>
              <a:defRPr sz="2453"/>
            </a:lvl4pPr>
            <a:lvl5pPr marL="2243206" indent="0">
              <a:buNone/>
              <a:defRPr sz="2453"/>
            </a:lvl5pPr>
            <a:lvl6pPr marL="2804008" indent="0">
              <a:buNone/>
              <a:defRPr sz="2453"/>
            </a:lvl6pPr>
            <a:lvl7pPr marL="3364809" indent="0">
              <a:buNone/>
              <a:defRPr sz="2453"/>
            </a:lvl7pPr>
            <a:lvl8pPr marL="3925611" indent="0">
              <a:buNone/>
              <a:defRPr sz="2453"/>
            </a:lvl8pPr>
            <a:lvl9pPr marL="4486412" indent="0">
              <a:buNone/>
              <a:defRPr sz="24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3649"/>
            <a:ext cx="3932237" cy="4675372"/>
          </a:xfrm>
        </p:spPr>
        <p:txBody>
          <a:bodyPr/>
          <a:lstStyle>
            <a:lvl1pPr marL="0" indent="0">
              <a:buNone/>
              <a:defRPr sz="1963"/>
            </a:lvl1pPr>
            <a:lvl2pPr marL="560802" indent="0">
              <a:buNone/>
              <a:defRPr sz="1717"/>
            </a:lvl2pPr>
            <a:lvl3pPr marL="1121603" indent="0">
              <a:buNone/>
              <a:defRPr sz="1472"/>
            </a:lvl3pPr>
            <a:lvl4pPr marL="1682405" indent="0">
              <a:buNone/>
              <a:defRPr sz="1227"/>
            </a:lvl4pPr>
            <a:lvl5pPr marL="2243206" indent="0">
              <a:buNone/>
              <a:defRPr sz="1227"/>
            </a:lvl5pPr>
            <a:lvl6pPr marL="2804008" indent="0">
              <a:buNone/>
              <a:defRPr sz="1227"/>
            </a:lvl6pPr>
            <a:lvl7pPr marL="3364809" indent="0">
              <a:buNone/>
              <a:defRPr sz="1227"/>
            </a:lvl7pPr>
            <a:lvl8pPr marL="3925611" indent="0">
              <a:buNone/>
              <a:defRPr sz="1227"/>
            </a:lvl8pPr>
            <a:lvl9pPr marL="4486412" indent="0">
              <a:buNone/>
              <a:defRPr sz="1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7871"/>
            <a:ext cx="10515600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349"/>
            <a:ext cx="10515600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796831"/>
            <a:ext cx="27432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B644-D08A-164E-B26E-22294FF45466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796831"/>
            <a:ext cx="41148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796831"/>
            <a:ext cx="27432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9CB7-9821-A749-961F-7A3E75EC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21603" rtl="0" eaLnBrk="1" latinLnBrk="0" hangingPunct="1">
        <a:lnSpc>
          <a:spcPct val="90000"/>
        </a:lnSpc>
        <a:spcBef>
          <a:spcPct val="0"/>
        </a:spcBef>
        <a:buNone/>
        <a:defRPr sz="5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401" indent="-280401" algn="l" defTabSz="1121603" rtl="0" eaLnBrk="1" latinLnBrk="0" hangingPunct="1">
        <a:lnSpc>
          <a:spcPct val="90000"/>
        </a:lnSpc>
        <a:spcBef>
          <a:spcPts val="1227"/>
        </a:spcBef>
        <a:buFont typeface="Arial" panose="020B0604020202020204" pitchFamily="34" charset="0"/>
        <a:buChar char="•"/>
        <a:defRPr sz="3434" kern="1200">
          <a:solidFill>
            <a:schemeClr val="tx1"/>
          </a:solidFill>
          <a:latin typeface="+mn-lt"/>
          <a:ea typeface="+mn-ea"/>
          <a:cs typeface="+mn-cs"/>
        </a:defRPr>
      </a:lvl1pPr>
      <a:lvl2pPr marL="841202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944" kern="1200">
          <a:solidFill>
            <a:schemeClr val="tx1"/>
          </a:solidFill>
          <a:latin typeface="+mn-lt"/>
          <a:ea typeface="+mn-ea"/>
          <a:cs typeface="+mn-cs"/>
        </a:defRPr>
      </a:lvl2pPr>
      <a:lvl3pPr marL="1402004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3pPr>
      <a:lvl4pPr marL="1962805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4pPr>
      <a:lvl5pPr marL="2523607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5pPr>
      <a:lvl6pPr marL="3084408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6pPr>
      <a:lvl7pPr marL="3645210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7pPr>
      <a:lvl8pPr marL="4206011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8pPr>
      <a:lvl9pPr marL="4766813" indent="-280401" algn="l" defTabSz="1121603" rtl="0" eaLnBrk="1" latinLnBrk="0" hangingPunct="1">
        <a:lnSpc>
          <a:spcPct val="90000"/>
        </a:lnSpc>
        <a:spcBef>
          <a:spcPts val="613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1pPr>
      <a:lvl2pPr marL="560802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121603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3pPr>
      <a:lvl4pPr marL="1682405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4pPr>
      <a:lvl5pPr marL="2243206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5pPr>
      <a:lvl6pPr marL="2804008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6pPr>
      <a:lvl7pPr marL="3364809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7pPr>
      <a:lvl8pPr marL="3925611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8pPr>
      <a:lvl9pPr marL="4486412" algn="l" defTabSz="1121603" rtl="0" eaLnBrk="1" latinLnBrk="0" hangingPunct="1">
        <a:defRPr sz="22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837548" y="1359398"/>
            <a:ext cx="1899138" cy="221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AGGTACTAA</a:t>
            </a:r>
            <a:r>
              <a:rPr lang="en-US" sz="16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CGGA</a:t>
            </a:r>
            <a:endParaRPr lang="en-US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3144"/>
            <a:ext cx="239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Paired-end read merging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27285" y="1601728"/>
            <a:ext cx="1899138" cy="221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CTAAGCGGATTACT</a:t>
            </a:r>
            <a:endParaRPr lang="en-US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9761" y="1445980"/>
            <a:ext cx="2509401" cy="216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AGGTACTAAGCGGATTACT</a:t>
            </a:r>
            <a:endParaRPr lang="en-US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3824" y="1133144"/>
            <a:ext cx="217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PCR primer trimming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9760" y="1689731"/>
            <a:ext cx="2761310" cy="214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AGGTACTAAGCGTGATTACT</a:t>
            </a:r>
            <a:endParaRPr lang="en-US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9760" y="1933482"/>
            <a:ext cx="2509401" cy="216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AGGTACTAAGCGGATTACT</a:t>
            </a:r>
            <a:endParaRPr lang="en-US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9759" y="1356427"/>
            <a:ext cx="560372" cy="89313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092" y="1347215"/>
            <a:ext cx="560372" cy="89313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30175" y="1133143"/>
            <a:ext cx="341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Quality filtering / length trimming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69854"/>
              </p:ext>
            </p:extLst>
          </p:nvPr>
        </p:nvGraphicFramePr>
        <p:xfrm>
          <a:off x="-2929977" y="2260592"/>
          <a:ext cx="2601830" cy="66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95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G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G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23</a:t>
                      </a: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45</a:t>
                      </a: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9734" y="4284402"/>
            <a:ext cx="215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DADA2 partitioning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38418"/>
              </p:ext>
            </p:extLst>
          </p:nvPr>
        </p:nvGraphicFramePr>
        <p:xfrm>
          <a:off x="-2911820" y="3334057"/>
          <a:ext cx="2601830" cy="66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1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95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45720" marR="45720" marT="27432" marB="27432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23</a:t>
                      </a: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45</a:t>
                      </a: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5706" y="4284401"/>
            <a:ext cx="2153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Helvetica" charset="0"/>
                <a:ea typeface="Helvetica" charset="0"/>
                <a:cs typeface="Helvetica" charset="0"/>
              </a:rPr>
              <a:t>Extending sequences</a:t>
            </a:r>
          </a:p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Retrieve consensus full-length sequence before trimming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752" y="5171127"/>
            <a:ext cx="395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Least-square linear model with regularization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791042"/>
            <a:ext cx="889945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Quality control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734" y="4000708"/>
            <a:ext cx="884122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Denoising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based on posterior quality scores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4078" y="4284400"/>
            <a:ext cx="21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Align seq to check for offset shifts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735" y="5472090"/>
            <a:ext cx="486464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Alignment vs custom 16S database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8032" y="5472090"/>
            <a:ext cx="486464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Abundance estimation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0433" y="5171127"/>
            <a:ext cx="39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(plot seq </a:t>
            </a:r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vs abundance?,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show multiple hits for each sequence)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7936953" y="2740661"/>
                <a:ext cx="2325765" cy="843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05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>
                                    <a:latin typeface="Cambria Math" charset="0"/>
                                  </a:rPr>
                                  <m:t>   </m:t>
                                </m:r>
                                <m:r>
                                  <a:rPr lang="en-US" sz="105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>
                                    <a:latin typeface="Cambria Math" charset="0"/>
                                  </a:rPr>
                                  <m:t>  </m:t>
                                </m:r>
                                <m:r>
                                  <a:rPr lang="en-US" sz="105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>
                                    <a:latin typeface="Cambria Math" charset="0"/>
                                  </a:rPr>
                                  <m:t>   </m:t>
                                </m:r>
                                <m:r>
                                  <a:rPr lang="en-US" sz="105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05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  <a:ea typeface="XITS Math" charset="0"/>
                                        <a:cs typeface="XITS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1050">
                                          <a:latin typeface="XITS Math" charset="0"/>
                                          <a:ea typeface="XITS Math" charset="0"/>
                                          <a:cs typeface="XITS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1050">
                          <a:latin typeface="Cambria Math" charset="0"/>
                        </a:rPr>
                        <m:t>⋅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  <m:r>
                        <a:rPr lang="en-US" sz="1050">
                          <a:latin typeface="Cambria Math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i="1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05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953" y="2740661"/>
                <a:ext cx="2325765" cy="843564"/>
              </a:xfrm>
              <a:prstGeom prst="rect">
                <a:avLst/>
              </a:prstGeom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438084" y="2719060"/>
            <a:ext cx="13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C.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beijerinckii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8083" y="3132314"/>
            <a:ext cx="13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S.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agalactiae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8083" y="3336239"/>
            <a:ext cx="1683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L. monocytogenes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1944" y="3727031"/>
            <a:ext cx="138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C.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beijerinckii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079148" y="2863452"/>
            <a:ext cx="976095" cy="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071776" y="2916166"/>
            <a:ext cx="983466" cy="1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79774" y="3278125"/>
            <a:ext cx="975469" cy="21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79146" y="2856373"/>
            <a:ext cx="976097" cy="2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79146" y="3282377"/>
            <a:ext cx="976097" cy="19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4778287" y="2748347"/>
                <a:ext cx="386516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87" y="2748347"/>
                <a:ext cx="386516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983816" y="2746924"/>
                <a:ext cx="401969" cy="872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16" y="2746924"/>
                <a:ext cx="401969" cy="872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65874" y="2377628"/>
            <a:ext cx="75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strains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6428" y="2380249"/>
            <a:ext cx="107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sequences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8082" y="2917393"/>
            <a:ext cx="13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C. </a:t>
            </a:r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beijerinckii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079146" y="3491924"/>
            <a:ext cx="976097" cy="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754068" y="1769128"/>
                <a:ext cx="2388411" cy="5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50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105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sz="1050" i="1">
                                      <a:latin typeface="Cambria Math" panose="02040503050406030204" pitchFamily="18" charset="0"/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𝑗</m:t>
                                  </m:r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ea typeface="Helvetica" charset="0"/>
                                              <a:cs typeface="Helvetica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is-IS" sz="1050" i="1">
                                                  <a:latin typeface="Cambria Math" panose="02040503050406030204" pitchFamily="18" charset="0"/>
                                                  <a:ea typeface="Helvetica" charset="0"/>
                                                  <a:cs typeface="Helvetica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1050" i="1">
                                                  <a:latin typeface="Cambria Math" charset="0"/>
                                                  <a:ea typeface="Helvetica" charset="0"/>
                                                  <a:cs typeface="Helvetica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050" i="1">
                                                  <a:latin typeface="Cambria Math" charset="0"/>
                                                  <a:ea typeface="Helvetica" charset="0"/>
                                                  <a:cs typeface="Helvetica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050" i="1">
                                                  <a:latin typeface="Cambria Math" charset="0"/>
                                                  <a:ea typeface="Helvetica" charset="0"/>
                                                  <a:cs typeface="Helvetica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50" i="1">
                                                      <a:latin typeface="Cambria Math" panose="02040503050406030204" pitchFamily="18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𝑗𝑖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050" i="1">
                                                      <a:latin typeface="Cambria Math" panose="02040503050406030204" pitchFamily="18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50" i="1">
                                                  <a:latin typeface="Cambria Math" charset="0"/>
                                                  <a:ea typeface="Helvetica" charset="0"/>
                                                  <a:cs typeface="Helvetica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50" i="1">
                                                      <a:latin typeface="Cambria Math" panose="02040503050406030204" pitchFamily="18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50" i="1">
                                                      <a:latin typeface="Cambria Math" charset="0"/>
                                                      <a:ea typeface="Helvetica" charset="0"/>
                                                      <a:cs typeface="Helvetica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05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sz="1050" i="1">
                                      <a:latin typeface="Cambria Math" panose="02040503050406030204" pitchFamily="18" charset="0"/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𝑖</m:t>
                                  </m:r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𝐻</m:t>
                                  </m:r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68" y="1769128"/>
                <a:ext cx="2388411" cy="513602"/>
              </a:xfrm>
              <a:prstGeom prst="rect">
                <a:avLst/>
              </a:prstGeom>
              <a:blipFill>
                <a:blip r:embed="rId5"/>
                <a:stretch>
                  <a:fillRect l="-8466" t="-100000" b="-15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8780620" y="4489380"/>
                <a:ext cx="2345194" cy="900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>
                          <a:latin typeface="Cambria Math" charset="0"/>
                          <a:ea typeface="Helvetica" charset="0"/>
                          <a:cs typeface="Helvetica" charset="0"/>
                        </a:rPr>
                        <m:t>cost</m:t>
                      </m:r>
                      <m:r>
                        <a:rPr lang="en-US" sz="1050" i="1">
                          <a:latin typeface="Cambria Math" charset="0"/>
                          <a:ea typeface="Helvetica" charset="0"/>
                          <a:cs typeface="Helvetica" charset="0"/>
                        </a:rPr>
                        <m:t>=</m:t>
                      </m:r>
                      <m:limLow>
                        <m:limLowPr>
                          <m:ctrlPr>
                            <a:rPr lang="mr-IN" sz="105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mr-IN" sz="105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𝐴𝑥</m:t>
                                      </m:r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−</m:t>
                                      </m:r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sum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squared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residuals</m:t>
                              </m:r>
                            </m:e>
                          </m:eqArr>
                        </m:lim>
                      </m:limLow>
                      <m:r>
                        <a:rPr lang="en-US" sz="1050" i="1">
                          <a:latin typeface="Cambria Math" charset="0"/>
                          <a:ea typeface="Helvetica" charset="0"/>
                          <a:cs typeface="Helvetica" charset="0"/>
                        </a:rPr>
                        <m:t>+</m:t>
                      </m:r>
                      <m:limLow>
                        <m:limLowPr>
                          <m:ctrlPr>
                            <a:rPr lang="en-US" sz="105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is-IS" sz="1050" i="1">
                                      <a:latin typeface="Cambria Math" panose="02040503050406030204" pitchFamily="18" charset="0"/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𝑖</m:t>
                                  </m:r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𝐻</m:t>
                                  </m:r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charset="0"/>
                                          <a:ea typeface="Helvetica" charset="0"/>
                                          <a:cs typeface="Helvetica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50" i="1">
                                      <a:latin typeface="Cambria Math" charset="0"/>
                                      <a:ea typeface="Helvetica" charset="0"/>
                                      <a:cs typeface="Helvetica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regularization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cost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adding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new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strains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05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20" y="4489380"/>
                <a:ext cx="2345194" cy="900631"/>
              </a:xfrm>
              <a:prstGeom prst="rect">
                <a:avLst/>
              </a:prstGeom>
              <a:blipFill>
                <a:blip r:embed="rId6"/>
                <a:stretch>
                  <a:fillRect t="-61111" r="-1075" b="-4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507974" y="5104767"/>
            <a:ext cx="464889" cy="52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13812" y="5000011"/>
            <a:ext cx="32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13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15572" y="5155838"/>
            <a:ext cx="32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490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D597F8-63FF-0A42-8345-8A2A42CFCD34}"/>
              </a:ext>
            </a:extLst>
          </p:cNvPr>
          <p:cNvSpPr/>
          <p:nvPr/>
        </p:nvSpPr>
        <p:spPr>
          <a:xfrm flipH="1">
            <a:off x="4233513" y="3408244"/>
            <a:ext cx="937957" cy="394280"/>
          </a:xfrm>
          <a:prstGeom prst="roundRect">
            <a:avLst>
              <a:gd name="adj" fmla="val 50000"/>
            </a:avLst>
          </a:prstGeom>
          <a:solidFill>
            <a:srgbClr val="FFC002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42B7E-42DA-4149-8A37-01CF27CAE651}"/>
              </a:ext>
            </a:extLst>
          </p:cNvPr>
          <p:cNvSpPr txBox="1"/>
          <p:nvPr/>
        </p:nvSpPr>
        <p:spPr>
          <a:xfrm>
            <a:off x="3699116" y="2074726"/>
            <a:ext cx="184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Reference database with exact strains and 16S copy numbers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09A19C-1D48-1F4B-BEA5-24B7C51A1D6F}"/>
              </a:ext>
            </a:extLst>
          </p:cNvPr>
          <p:cNvSpPr/>
          <p:nvPr/>
        </p:nvSpPr>
        <p:spPr>
          <a:xfrm flipH="1">
            <a:off x="4322062" y="3500972"/>
            <a:ext cx="766367" cy="213534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5506C-4E8A-FE47-9B26-67C507D53BB6}"/>
              </a:ext>
            </a:extLst>
          </p:cNvPr>
          <p:cNvSpPr/>
          <p:nvPr/>
        </p:nvSpPr>
        <p:spPr>
          <a:xfrm flipH="1">
            <a:off x="4444626" y="3478139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F9359-F766-BE4C-B4D9-2593EDA2227B}"/>
              </a:ext>
            </a:extLst>
          </p:cNvPr>
          <p:cNvSpPr/>
          <p:nvPr/>
        </p:nvSpPr>
        <p:spPr>
          <a:xfrm flipH="1">
            <a:off x="4576933" y="3478139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FE707-36F5-3E4F-9F8F-4F1F096C7F72}"/>
              </a:ext>
            </a:extLst>
          </p:cNvPr>
          <p:cNvSpPr/>
          <p:nvPr/>
        </p:nvSpPr>
        <p:spPr>
          <a:xfrm flipH="1">
            <a:off x="4709240" y="3478139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AE9B7-0701-E641-9260-FD0E62AF0EB3}"/>
              </a:ext>
            </a:extLst>
          </p:cNvPr>
          <p:cNvSpPr/>
          <p:nvPr/>
        </p:nvSpPr>
        <p:spPr>
          <a:xfrm flipH="1">
            <a:off x="4880354" y="3694425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AB66D-0BD2-6843-AF1A-0E4E33E7ECCC}"/>
              </a:ext>
            </a:extLst>
          </p:cNvPr>
          <p:cNvSpPr/>
          <p:nvPr/>
        </p:nvSpPr>
        <p:spPr>
          <a:xfrm rot="5400000" flipH="1">
            <a:off x="4284629" y="3589423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95C2F-2496-B547-A941-9A6DE47F4A20}"/>
              </a:ext>
            </a:extLst>
          </p:cNvPr>
          <p:cNvSpPr/>
          <p:nvPr/>
        </p:nvSpPr>
        <p:spPr>
          <a:xfrm flipH="1">
            <a:off x="4847568" y="3478080"/>
            <a:ext cx="92787" cy="45719"/>
          </a:xfrm>
          <a:prstGeom prst="rect">
            <a:avLst/>
          </a:prstGeom>
          <a:solidFill>
            <a:srgbClr val="FF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6FFC4F-7522-0C4A-94FE-BDB909CD9C0A}"/>
              </a:ext>
            </a:extLst>
          </p:cNvPr>
          <p:cNvSpPr/>
          <p:nvPr/>
        </p:nvSpPr>
        <p:spPr>
          <a:xfrm flipH="1">
            <a:off x="4226765" y="2936619"/>
            <a:ext cx="937957" cy="394280"/>
          </a:xfrm>
          <a:prstGeom prst="roundRect">
            <a:avLst>
              <a:gd name="adj" fmla="val 50000"/>
            </a:avLst>
          </a:prstGeom>
          <a:solidFill>
            <a:srgbClr val="00B0F0">
              <a:alpha val="1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9DF534-C2C0-7045-A881-C9F93099E21E}"/>
              </a:ext>
            </a:extLst>
          </p:cNvPr>
          <p:cNvSpPr/>
          <p:nvPr/>
        </p:nvSpPr>
        <p:spPr>
          <a:xfrm flipH="1">
            <a:off x="4315314" y="3029347"/>
            <a:ext cx="766367" cy="213534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D6FBB-4884-C648-9C3C-CC76642F1FCF}"/>
              </a:ext>
            </a:extLst>
          </p:cNvPr>
          <p:cNvSpPr/>
          <p:nvPr/>
        </p:nvSpPr>
        <p:spPr>
          <a:xfrm flipH="1">
            <a:off x="4437878" y="3006514"/>
            <a:ext cx="92787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2624A4-1652-6845-A781-A5339EE82048}"/>
              </a:ext>
            </a:extLst>
          </p:cNvPr>
          <p:cNvSpPr/>
          <p:nvPr/>
        </p:nvSpPr>
        <p:spPr>
          <a:xfrm flipH="1">
            <a:off x="4933607" y="3011718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68C32-8A4B-F64B-82E4-DBCB7A2C9659}"/>
              </a:ext>
            </a:extLst>
          </p:cNvPr>
          <p:cNvSpPr/>
          <p:nvPr/>
        </p:nvSpPr>
        <p:spPr>
          <a:xfrm flipH="1">
            <a:off x="4702492" y="3006514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C253B-BA69-DA4C-BDCB-C6840E953683}"/>
              </a:ext>
            </a:extLst>
          </p:cNvPr>
          <p:cNvSpPr/>
          <p:nvPr/>
        </p:nvSpPr>
        <p:spPr>
          <a:xfrm flipH="1">
            <a:off x="4873606" y="3222800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31F99-C1B4-5448-BA8E-FBDD133B6643}"/>
              </a:ext>
            </a:extLst>
          </p:cNvPr>
          <p:cNvSpPr/>
          <p:nvPr/>
        </p:nvSpPr>
        <p:spPr>
          <a:xfrm flipH="1">
            <a:off x="4469970" y="3218311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8F3309-11DC-8C41-9105-09F14620DF51}"/>
              </a:ext>
            </a:extLst>
          </p:cNvPr>
          <p:cNvSpPr/>
          <p:nvPr/>
        </p:nvSpPr>
        <p:spPr>
          <a:xfrm>
            <a:off x="3119930" y="2676854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9D1E48D-C9B8-8A45-A9E4-2DC5EFF3906A}"/>
              </a:ext>
            </a:extLst>
          </p:cNvPr>
          <p:cNvSpPr/>
          <p:nvPr/>
        </p:nvSpPr>
        <p:spPr>
          <a:xfrm flipH="1">
            <a:off x="4226765" y="2461818"/>
            <a:ext cx="937957" cy="394280"/>
          </a:xfrm>
          <a:prstGeom prst="roundRect">
            <a:avLst>
              <a:gd name="adj" fmla="val 50000"/>
            </a:avLst>
          </a:prstGeom>
          <a:solidFill>
            <a:srgbClr val="93D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3795A50-0739-5049-B081-DF1C573EF8C6}"/>
              </a:ext>
            </a:extLst>
          </p:cNvPr>
          <p:cNvSpPr/>
          <p:nvPr/>
        </p:nvSpPr>
        <p:spPr>
          <a:xfrm flipH="1">
            <a:off x="4315314" y="2554546"/>
            <a:ext cx="766367" cy="213534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B9A86-D96D-6541-97C7-03D6077E866A}"/>
              </a:ext>
            </a:extLst>
          </p:cNvPr>
          <p:cNvSpPr/>
          <p:nvPr/>
        </p:nvSpPr>
        <p:spPr>
          <a:xfrm flipH="1">
            <a:off x="4624449" y="2528972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894AF-52B6-A94A-A012-6243535E62CA}"/>
              </a:ext>
            </a:extLst>
          </p:cNvPr>
          <p:cNvSpPr/>
          <p:nvPr/>
        </p:nvSpPr>
        <p:spPr>
          <a:xfrm flipH="1">
            <a:off x="4529626" y="2743230"/>
            <a:ext cx="92787" cy="45719"/>
          </a:xfrm>
          <a:prstGeom prst="rect">
            <a:avLst/>
          </a:prstGeom>
          <a:solidFill>
            <a:srgbClr val="93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644949-A19F-1644-9B1F-1A5DF622BD07}"/>
              </a:ext>
            </a:extLst>
          </p:cNvPr>
          <p:cNvSpPr/>
          <p:nvPr/>
        </p:nvSpPr>
        <p:spPr>
          <a:xfrm>
            <a:off x="3119930" y="2756491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6EFAF-A9A9-C843-AB4C-A1F947C8B250}"/>
              </a:ext>
            </a:extLst>
          </p:cNvPr>
          <p:cNvSpPr txBox="1"/>
          <p:nvPr/>
        </p:nvSpPr>
        <p:spPr>
          <a:xfrm>
            <a:off x="2995271" y="2077262"/>
            <a:ext cx="7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" charset="0"/>
                <a:ea typeface="Helvetica" charset="0"/>
                <a:cs typeface="Helvetica" charset="0"/>
              </a:rPr>
              <a:t>Denoised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sequences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E55BE4D-C568-AB43-AC80-22F86546E56A}"/>
              </a:ext>
            </a:extLst>
          </p:cNvPr>
          <p:cNvSpPr/>
          <p:nvPr/>
        </p:nvSpPr>
        <p:spPr>
          <a:xfrm flipH="1">
            <a:off x="4230375" y="3879869"/>
            <a:ext cx="937957" cy="394280"/>
          </a:xfrm>
          <a:prstGeom prst="roundRect">
            <a:avLst>
              <a:gd name="adj" fmla="val 50000"/>
            </a:avLst>
          </a:prstGeom>
          <a:solidFill>
            <a:srgbClr val="C101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8ED282-106C-8D4F-B2BC-7A00284C9C1A}"/>
              </a:ext>
            </a:extLst>
          </p:cNvPr>
          <p:cNvSpPr/>
          <p:nvPr/>
        </p:nvSpPr>
        <p:spPr>
          <a:xfrm flipH="1">
            <a:off x="4318924" y="3972597"/>
            <a:ext cx="766367" cy="213534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6BF9D-562B-E54B-9572-3437561CD5F6}"/>
              </a:ext>
            </a:extLst>
          </p:cNvPr>
          <p:cNvSpPr/>
          <p:nvPr/>
        </p:nvSpPr>
        <p:spPr>
          <a:xfrm flipH="1">
            <a:off x="4706102" y="3949764"/>
            <a:ext cx="92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CD89F7-834F-AD4F-9354-DE2CC3ABA9DD}"/>
              </a:ext>
            </a:extLst>
          </p:cNvPr>
          <p:cNvSpPr/>
          <p:nvPr/>
        </p:nvSpPr>
        <p:spPr>
          <a:xfrm>
            <a:off x="3119930" y="2832350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B3F8F-B4A0-A54F-8223-37946DECAB0F}"/>
              </a:ext>
            </a:extLst>
          </p:cNvPr>
          <p:cNvSpPr/>
          <p:nvPr/>
        </p:nvSpPr>
        <p:spPr>
          <a:xfrm>
            <a:off x="3119930" y="2911987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901CD-FC70-3349-8185-924FC9BBAFA6}"/>
              </a:ext>
            </a:extLst>
          </p:cNvPr>
          <p:cNvSpPr/>
          <p:nvPr/>
        </p:nvSpPr>
        <p:spPr>
          <a:xfrm>
            <a:off x="3119930" y="2991624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3B463-1666-B545-B8E6-76C115BBD86E}"/>
              </a:ext>
            </a:extLst>
          </p:cNvPr>
          <p:cNvSpPr/>
          <p:nvPr/>
        </p:nvSpPr>
        <p:spPr>
          <a:xfrm>
            <a:off x="3119930" y="3071261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576311-65CB-B040-83A0-0649DEAA9D49}"/>
              </a:ext>
            </a:extLst>
          </p:cNvPr>
          <p:cNvSpPr/>
          <p:nvPr/>
        </p:nvSpPr>
        <p:spPr>
          <a:xfrm>
            <a:off x="3119930" y="3150739"/>
            <a:ext cx="464889" cy="524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5E76F7-8419-D141-9B66-D64298FB0C04}"/>
              </a:ext>
            </a:extLst>
          </p:cNvPr>
          <p:cNvSpPr/>
          <p:nvPr/>
        </p:nvSpPr>
        <p:spPr>
          <a:xfrm>
            <a:off x="3119930" y="3230376"/>
            <a:ext cx="464889" cy="52465"/>
          </a:xfrm>
          <a:prstGeom prst="rect">
            <a:avLst/>
          </a:prstGeom>
          <a:solidFill>
            <a:srgbClr val="FF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6536B3-02E7-4343-8F62-ED3CA0C810BA}"/>
              </a:ext>
            </a:extLst>
          </p:cNvPr>
          <p:cNvSpPr/>
          <p:nvPr/>
        </p:nvSpPr>
        <p:spPr>
          <a:xfrm>
            <a:off x="3119930" y="3306235"/>
            <a:ext cx="464889" cy="52465"/>
          </a:xfrm>
          <a:prstGeom prst="rect">
            <a:avLst/>
          </a:prstGeom>
          <a:solidFill>
            <a:srgbClr val="FF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076EBE-84DF-D440-A67B-E8EB00A73DB0}"/>
              </a:ext>
            </a:extLst>
          </p:cNvPr>
          <p:cNvSpPr/>
          <p:nvPr/>
        </p:nvSpPr>
        <p:spPr>
          <a:xfrm>
            <a:off x="3119930" y="3385872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A7810F-9859-0148-B38E-51885344070D}"/>
              </a:ext>
            </a:extLst>
          </p:cNvPr>
          <p:cNvSpPr/>
          <p:nvPr/>
        </p:nvSpPr>
        <p:spPr>
          <a:xfrm>
            <a:off x="3119930" y="3465509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D951EB-0349-4C41-8F54-AC540036EEB5}"/>
              </a:ext>
            </a:extLst>
          </p:cNvPr>
          <p:cNvSpPr/>
          <p:nvPr/>
        </p:nvSpPr>
        <p:spPr>
          <a:xfrm>
            <a:off x="3119930" y="3545146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02F26D43-992F-424C-961E-254A7A981BB1}"/>
              </a:ext>
            </a:extLst>
          </p:cNvPr>
          <p:cNvSpPr/>
          <p:nvPr/>
        </p:nvSpPr>
        <p:spPr>
          <a:xfrm flipH="1">
            <a:off x="3614830" y="2512463"/>
            <a:ext cx="45719" cy="29649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F24BCBD-9E6A-6F4D-BF7C-5E39EEC92038}"/>
              </a:ext>
            </a:extLst>
          </p:cNvPr>
          <p:cNvSpPr/>
          <p:nvPr/>
        </p:nvSpPr>
        <p:spPr>
          <a:xfrm flipH="1">
            <a:off x="3614829" y="2846736"/>
            <a:ext cx="45719" cy="35646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E75BEE-AC81-3646-808E-22FF0DF6A733}"/>
              </a:ext>
            </a:extLst>
          </p:cNvPr>
          <p:cNvSpPr/>
          <p:nvPr/>
        </p:nvSpPr>
        <p:spPr>
          <a:xfrm>
            <a:off x="3119930" y="3623280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862B9-4FF0-3C43-9D5C-B82AA399E114}"/>
              </a:ext>
            </a:extLst>
          </p:cNvPr>
          <p:cNvSpPr/>
          <p:nvPr/>
        </p:nvSpPr>
        <p:spPr>
          <a:xfrm>
            <a:off x="3119930" y="3699139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549374-FDEC-9F42-A8B1-21C39DBBFC57}"/>
              </a:ext>
            </a:extLst>
          </p:cNvPr>
          <p:cNvSpPr/>
          <p:nvPr/>
        </p:nvSpPr>
        <p:spPr>
          <a:xfrm>
            <a:off x="3119930" y="3778776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A9921-0FA9-4541-B86F-8B81A72BD0EB}"/>
              </a:ext>
            </a:extLst>
          </p:cNvPr>
          <p:cNvSpPr/>
          <p:nvPr/>
        </p:nvSpPr>
        <p:spPr>
          <a:xfrm>
            <a:off x="3119930" y="3858413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1AC579-443C-D748-9E6A-6B610AC785CA}"/>
              </a:ext>
            </a:extLst>
          </p:cNvPr>
          <p:cNvSpPr/>
          <p:nvPr/>
        </p:nvSpPr>
        <p:spPr>
          <a:xfrm>
            <a:off x="3119930" y="3938050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1E5BC794-1D21-5942-BF65-314F2FA0C9C6}"/>
              </a:ext>
            </a:extLst>
          </p:cNvPr>
          <p:cNvSpPr/>
          <p:nvPr/>
        </p:nvSpPr>
        <p:spPr>
          <a:xfrm flipH="1">
            <a:off x="3614829" y="3237987"/>
            <a:ext cx="45719" cy="99131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4CAFB3-A02A-6D4B-9A56-89B24736E97B}"/>
              </a:ext>
            </a:extLst>
          </p:cNvPr>
          <p:cNvSpPr/>
          <p:nvPr/>
        </p:nvSpPr>
        <p:spPr>
          <a:xfrm>
            <a:off x="3119930" y="4017560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C224C8-980F-5048-B187-52E2937F17A6}"/>
              </a:ext>
            </a:extLst>
          </p:cNvPr>
          <p:cNvSpPr/>
          <p:nvPr/>
        </p:nvSpPr>
        <p:spPr>
          <a:xfrm>
            <a:off x="3119930" y="4097197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FD993C-C552-F34E-BC11-23F66BD9254E}"/>
              </a:ext>
            </a:extLst>
          </p:cNvPr>
          <p:cNvSpPr/>
          <p:nvPr/>
        </p:nvSpPr>
        <p:spPr>
          <a:xfrm>
            <a:off x="3119930" y="4176834"/>
            <a:ext cx="464889" cy="52465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3C6F599-2D75-BC4E-90CE-8B41F678E79F}"/>
              </a:ext>
            </a:extLst>
          </p:cNvPr>
          <p:cNvCxnSpPr>
            <a:cxnSpLocks/>
            <a:stCxn id="40" idx="1"/>
            <a:endCxn id="21" idx="3"/>
          </p:cNvCxnSpPr>
          <p:nvPr/>
        </p:nvCxnSpPr>
        <p:spPr>
          <a:xfrm flipV="1">
            <a:off x="3660549" y="2658958"/>
            <a:ext cx="566216" cy="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649A59E-EF1D-1F43-8B92-31DA420DC263}"/>
              </a:ext>
            </a:extLst>
          </p:cNvPr>
          <p:cNvSpPr/>
          <p:nvPr/>
        </p:nvSpPr>
        <p:spPr>
          <a:xfrm>
            <a:off x="3119930" y="2512463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E07517-6DCE-8E43-8C7F-331FE56D64FA}"/>
              </a:ext>
            </a:extLst>
          </p:cNvPr>
          <p:cNvSpPr/>
          <p:nvPr/>
        </p:nvSpPr>
        <p:spPr>
          <a:xfrm>
            <a:off x="3119930" y="2592100"/>
            <a:ext cx="464889" cy="524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5DBFD9C-FC36-8244-B344-291373A7372C}"/>
              </a:ext>
            </a:extLst>
          </p:cNvPr>
          <p:cNvCxnSpPr>
            <a:stCxn id="41" idx="1"/>
            <a:endCxn id="13" idx="3"/>
          </p:cNvCxnSpPr>
          <p:nvPr/>
        </p:nvCxnSpPr>
        <p:spPr>
          <a:xfrm>
            <a:off x="3660548" y="3024970"/>
            <a:ext cx="566217" cy="1087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83E80A2-E9FA-674A-841A-63B51ABCF04C}"/>
              </a:ext>
            </a:extLst>
          </p:cNvPr>
          <p:cNvCxnSpPr>
            <a:stCxn id="47" idx="1"/>
            <a:endCxn id="4" idx="3"/>
          </p:cNvCxnSpPr>
          <p:nvPr/>
        </p:nvCxnSpPr>
        <p:spPr>
          <a:xfrm flipV="1">
            <a:off x="3660548" y="3605384"/>
            <a:ext cx="572965" cy="1282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E1781D9-33EE-B646-96ED-D062092D0744}"/>
              </a:ext>
            </a:extLst>
          </p:cNvPr>
          <p:cNvCxnSpPr>
            <a:stCxn id="47" idx="1"/>
            <a:endCxn id="27" idx="3"/>
          </p:cNvCxnSpPr>
          <p:nvPr/>
        </p:nvCxnSpPr>
        <p:spPr>
          <a:xfrm>
            <a:off x="3660548" y="3733643"/>
            <a:ext cx="569827" cy="343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E92F28-AD57-3A43-B74F-F0579E1C8BA3}"/>
              </a:ext>
            </a:extLst>
          </p:cNvPr>
          <p:cNvGrpSpPr/>
          <p:nvPr/>
        </p:nvGrpSpPr>
        <p:grpSpPr>
          <a:xfrm>
            <a:off x="3991642" y="3791083"/>
            <a:ext cx="152400" cy="139700"/>
            <a:chOff x="5410200" y="7667625"/>
            <a:chExt cx="152400" cy="139700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6F2A12A-590C-8D4B-AF0D-8B1E1013F78F}"/>
                </a:ext>
              </a:extLst>
            </p:cNvPr>
            <p:cNvSpPr/>
            <p:nvPr/>
          </p:nvSpPr>
          <p:spPr>
            <a:xfrm>
              <a:off x="5419725" y="7667625"/>
              <a:ext cx="123825" cy="127000"/>
            </a:xfrm>
            <a:custGeom>
              <a:avLst/>
              <a:gdLst>
                <a:gd name="connsiteX0" fmla="*/ 0 w 123825"/>
                <a:gd name="connsiteY0" fmla="*/ 0 h 127000"/>
                <a:gd name="connsiteX1" fmla="*/ 22225 w 123825"/>
                <a:gd name="connsiteY1" fmla="*/ 9525 h 127000"/>
                <a:gd name="connsiteX2" fmla="*/ 47625 w 123825"/>
                <a:gd name="connsiteY2" fmla="*/ 38100 h 127000"/>
                <a:gd name="connsiteX3" fmla="*/ 60325 w 123825"/>
                <a:gd name="connsiteY3" fmla="*/ 66675 h 127000"/>
                <a:gd name="connsiteX4" fmla="*/ 79375 w 123825"/>
                <a:gd name="connsiteY4" fmla="*/ 92075 h 127000"/>
                <a:gd name="connsiteX5" fmla="*/ 98425 w 123825"/>
                <a:gd name="connsiteY5" fmla="*/ 107950 h 127000"/>
                <a:gd name="connsiteX6" fmla="*/ 123825 w 123825"/>
                <a:gd name="connsiteY6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7000">
                  <a:moveTo>
                    <a:pt x="0" y="0"/>
                  </a:moveTo>
                  <a:cubicBezTo>
                    <a:pt x="7408" y="3175"/>
                    <a:pt x="15598" y="4937"/>
                    <a:pt x="22225" y="9525"/>
                  </a:cubicBezTo>
                  <a:cubicBezTo>
                    <a:pt x="26838" y="12718"/>
                    <a:pt x="43575" y="28987"/>
                    <a:pt x="47625" y="38100"/>
                  </a:cubicBezTo>
                  <a:cubicBezTo>
                    <a:pt x="59137" y="64002"/>
                    <a:pt x="48007" y="49738"/>
                    <a:pt x="60325" y="66675"/>
                  </a:cubicBezTo>
                  <a:cubicBezTo>
                    <a:pt x="66550" y="75234"/>
                    <a:pt x="70569" y="86204"/>
                    <a:pt x="79375" y="92075"/>
                  </a:cubicBezTo>
                  <a:cubicBezTo>
                    <a:pt x="113412" y="114766"/>
                    <a:pt x="61755" y="79429"/>
                    <a:pt x="98425" y="107950"/>
                  </a:cubicBezTo>
                  <a:cubicBezTo>
                    <a:pt x="130736" y="133081"/>
                    <a:pt x="107854" y="111029"/>
                    <a:pt x="123825" y="1270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CFA89B1-67EA-C946-9A35-F1501A967C8D}"/>
                </a:ext>
              </a:extLst>
            </p:cNvPr>
            <p:cNvSpPr/>
            <p:nvPr/>
          </p:nvSpPr>
          <p:spPr>
            <a:xfrm>
              <a:off x="5410200" y="7686675"/>
              <a:ext cx="152400" cy="120650"/>
            </a:xfrm>
            <a:custGeom>
              <a:avLst/>
              <a:gdLst>
                <a:gd name="connsiteX0" fmla="*/ 0 w 152400"/>
                <a:gd name="connsiteY0" fmla="*/ 120650 h 120650"/>
                <a:gd name="connsiteX1" fmla="*/ 31750 w 152400"/>
                <a:gd name="connsiteY1" fmla="*/ 101600 h 120650"/>
                <a:gd name="connsiteX2" fmla="*/ 47625 w 152400"/>
                <a:gd name="connsiteY2" fmla="*/ 82550 h 120650"/>
                <a:gd name="connsiteX3" fmla="*/ 57150 w 152400"/>
                <a:gd name="connsiteY3" fmla="*/ 76200 h 120650"/>
                <a:gd name="connsiteX4" fmla="*/ 73025 w 152400"/>
                <a:gd name="connsiteY4" fmla="*/ 60325 h 120650"/>
                <a:gd name="connsiteX5" fmla="*/ 98425 w 152400"/>
                <a:gd name="connsiteY5" fmla="*/ 38100 h 120650"/>
                <a:gd name="connsiteX6" fmla="*/ 117475 w 152400"/>
                <a:gd name="connsiteY6" fmla="*/ 31750 h 120650"/>
                <a:gd name="connsiteX7" fmla="*/ 127000 w 152400"/>
                <a:gd name="connsiteY7" fmla="*/ 25400 h 120650"/>
                <a:gd name="connsiteX8" fmla="*/ 152400 w 152400"/>
                <a:gd name="connsiteY8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20650">
                  <a:moveTo>
                    <a:pt x="0" y="120650"/>
                  </a:moveTo>
                  <a:cubicBezTo>
                    <a:pt x="1882" y="119574"/>
                    <a:pt x="25705" y="106638"/>
                    <a:pt x="31750" y="101600"/>
                  </a:cubicBezTo>
                  <a:cubicBezTo>
                    <a:pt x="62958" y="75593"/>
                    <a:pt x="22650" y="107525"/>
                    <a:pt x="47625" y="82550"/>
                  </a:cubicBezTo>
                  <a:cubicBezTo>
                    <a:pt x="50323" y="79852"/>
                    <a:pt x="53975" y="78317"/>
                    <a:pt x="57150" y="76200"/>
                  </a:cubicBezTo>
                  <a:cubicBezTo>
                    <a:pt x="74083" y="50800"/>
                    <a:pt x="51858" y="81492"/>
                    <a:pt x="73025" y="60325"/>
                  </a:cubicBezTo>
                  <a:cubicBezTo>
                    <a:pt x="85990" y="47360"/>
                    <a:pt x="71438" y="47096"/>
                    <a:pt x="98425" y="38100"/>
                  </a:cubicBezTo>
                  <a:cubicBezTo>
                    <a:pt x="104775" y="35983"/>
                    <a:pt x="111906" y="35463"/>
                    <a:pt x="117475" y="31750"/>
                  </a:cubicBezTo>
                  <a:cubicBezTo>
                    <a:pt x="120650" y="29633"/>
                    <a:pt x="124148" y="27935"/>
                    <a:pt x="127000" y="25400"/>
                  </a:cubicBezTo>
                  <a:lnTo>
                    <a:pt x="152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170633F-B92F-A145-90F9-1E48C05A694C}"/>
              </a:ext>
            </a:extLst>
          </p:cNvPr>
          <p:cNvSpPr/>
          <p:nvPr/>
        </p:nvSpPr>
        <p:spPr>
          <a:xfrm flipH="1">
            <a:off x="5707923" y="2708713"/>
            <a:ext cx="558433" cy="244118"/>
          </a:xfrm>
          <a:prstGeom prst="roundRect">
            <a:avLst>
              <a:gd name="adj" fmla="val 50000"/>
            </a:avLst>
          </a:prstGeom>
          <a:solidFill>
            <a:srgbClr val="93D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7DF6604-6ED6-C840-BA93-9E6AAAE1CC57}"/>
              </a:ext>
            </a:extLst>
          </p:cNvPr>
          <p:cNvSpPr/>
          <p:nvPr/>
        </p:nvSpPr>
        <p:spPr>
          <a:xfrm flipH="1">
            <a:off x="5707923" y="2985315"/>
            <a:ext cx="558433" cy="244118"/>
          </a:xfrm>
          <a:prstGeom prst="roundRect">
            <a:avLst>
              <a:gd name="adj" fmla="val 50000"/>
            </a:avLst>
          </a:prstGeom>
          <a:solidFill>
            <a:srgbClr val="93D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26F073-89DF-1944-9662-82B8A128AA47}"/>
              </a:ext>
            </a:extLst>
          </p:cNvPr>
          <p:cNvSpPr txBox="1"/>
          <p:nvPr/>
        </p:nvSpPr>
        <p:spPr>
          <a:xfrm>
            <a:off x="5562406" y="2077567"/>
            <a:ext cx="941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Estimates of</a:t>
            </a:r>
          </a:p>
          <a:p>
            <a:pPr algn="ctr"/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species</a:t>
            </a:r>
          </a:p>
          <a:p>
            <a:pPr algn="ctr"/>
            <a:r>
              <a:rPr lang="en-US" sz="900" dirty="0">
                <a:latin typeface="Helvetica" charset="0"/>
                <a:ea typeface="Helvetica" charset="0"/>
                <a:cs typeface="Helvetica" charset="0"/>
              </a:rPr>
              <a:t>abundance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429BEE1-34C8-9147-A911-4E1665713914}"/>
              </a:ext>
            </a:extLst>
          </p:cNvPr>
          <p:cNvSpPr/>
          <p:nvPr/>
        </p:nvSpPr>
        <p:spPr>
          <a:xfrm flipH="1">
            <a:off x="5707923" y="3258016"/>
            <a:ext cx="558433" cy="244118"/>
          </a:xfrm>
          <a:prstGeom prst="roundRect">
            <a:avLst>
              <a:gd name="adj" fmla="val 50000"/>
            </a:avLst>
          </a:prstGeom>
          <a:solidFill>
            <a:srgbClr val="00B0F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FE2192D-755D-544C-B693-23CC1A7561B5}"/>
              </a:ext>
            </a:extLst>
          </p:cNvPr>
          <p:cNvSpPr/>
          <p:nvPr/>
        </p:nvSpPr>
        <p:spPr>
          <a:xfrm flipH="1">
            <a:off x="5707923" y="3530717"/>
            <a:ext cx="558433" cy="244118"/>
          </a:xfrm>
          <a:prstGeom prst="roundRect">
            <a:avLst>
              <a:gd name="adj" fmla="val 50000"/>
            </a:avLst>
          </a:prstGeom>
          <a:solidFill>
            <a:srgbClr val="FFC002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407BD86-C451-6C43-9526-6F40468BD433}"/>
              </a:ext>
            </a:extLst>
          </p:cNvPr>
          <p:cNvSpPr/>
          <p:nvPr/>
        </p:nvSpPr>
        <p:spPr>
          <a:xfrm flipH="1">
            <a:off x="5707923" y="3801651"/>
            <a:ext cx="558433" cy="244118"/>
          </a:xfrm>
          <a:prstGeom prst="roundRect">
            <a:avLst>
              <a:gd name="adj" fmla="val 50000"/>
            </a:avLst>
          </a:prstGeom>
          <a:solidFill>
            <a:srgbClr val="FFC002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D20A318-9E6E-A14C-8F48-3C9741A925FE}"/>
              </a:ext>
            </a:extLst>
          </p:cNvPr>
          <p:cNvSpPr/>
          <p:nvPr/>
        </p:nvSpPr>
        <p:spPr>
          <a:xfrm>
            <a:off x="5303381" y="3133759"/>
            <a:ext cx="237578" cy="54800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C6F391-9845-5042-9699-77B4688CB452}"/>
              </a:ext>
            </a:extLst>
          </p:cNvPr>
          <p:cNvSpPr txBox="1"/>
          <p:nvPr/>
        </p:nvSpPr>
        <p:spPr>
          <a:xfrm>
            <a:off x="132862" y="132862"/>
            <a:ext cx="247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Pipeline.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627036-604E-DB41-B84D-3897336ECDC5}"/>
              </a:ext>
            </a:extLst>
          </p:cNvPr>
          <p:cNvSpPr txBox="1"/>
          <p:nvPr/>
        </p:nvSpPr>
        <p:spPr>
          <a:xfrm>
            <a:off x="564663" y="867137"/>
            <a:ext cx="1912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Merge paired-end reads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806CC11-A177-FD45-B30E-FAFB43186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42413"/>
              </p:ext>
            </p:extLst>
          </p:nvPr>
        </p:nvGraphicFramePr>
        <p:xfrm>
          <a:off x="674077" y="1139452"/>
          <a:ext cx="2030038" cy="484518"/>
        </p:xfrm>
        <a:graphic>
          <a:graphicData uri="http://schemas.openxmlformats.org/drawingml/2006/table">
            <a:tbl>
              <a:tblPr/>
              <a:tblGrid>
                <a:gridCol w="119414">
                  <a:extLst>
                    <a:ext uri="{9D8B030D-6E8A-4147-A177-3AD203B41FA5}">
                      <a16:colId xmlns:a16="http://schemas.microsoft.com/office/drawing/2014/main" val="424575798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413549155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208308462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663987053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976170962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717929101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807855423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00937073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472759956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412989615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851570957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1658815719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4169085915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783965064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345259292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896753447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153927816"/>
                    </a:ext>
                  </a:extLst>
                </a:gridCol>
              </a:tblGrid>
              <a:tr h="136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3198" marR="3198" marT="31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05542"/>
                  </a:ext>
                </a:extLst>
              </a:tr>
              <a:tr h="13626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3198" marR="3198" marT="319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13098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48923"/>
                  </a:ext>
                </a:extLst>
              </a:tr>
              <a:tr h="145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61381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90DC3AE3-9866-3A42-882B-698AF73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56629"/>
              </p:ext>
            </p:extLst>
          </p:nvPr>
        </p:nvGraphicFramePr>
        <p:xfrm>
          <a:off x="2958123" y="1139452"/>
          <a:ext cx="2085462" cy="530412"/>
        </p:xfrm>
        <a:graphic>
          <a:graphicData uri="http://schemas.openxmlformats.org/drawingml/2006/table">
            <a:tbl>
              <a:tblPr/>
              <a:tblGrid>
                <a:gridCol w="115859">
                  <a:extLst>
                    <a:ext uri="{9D8B030D-6E8A-4147-A177-3AD203B41FA5}">
                      <a16:colId xmlns:a16="http://schemas.microsoft.com/office/drawing/2014/main" val="244870418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865611986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07603415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3818159923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554040217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525048149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1629994509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3222114797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312755733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1545758611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7578956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6714840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3773074977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1106140946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386137983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5357565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2192863284"/>
                    </a:ext>
                  </a:extLst>
                </a:gridCol>
                <a:gridCol w="115859">
                  <a:extLst>
                    <a:ext uri="{9D8B030D-6E8A-4147-A177-3AD203B41FA5}">
                      <a16:colId xmlns:a16="http://schemas.microsoft.com/office/drawing/2014/main" val="740796172"/>
                    </a:ext>
                  </a:extLst>
                </a:gridCol>
              </a:tblGrid>
              <a:tr h="13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33229"/>
                  </a:ext>
                </a:extLst>
              </a:tr>
              <a:tr h="66900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30663"/>
                  </a:ext>
                </a:extLst>
              </a:tr>
              <a:tr h="13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82298"/>
                  </a:ext>
                </a:extLst>
              </a:tr>
              <a:tr h="66900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72555"/>
                  </a:ext>
                </a:extLst>
              </a:tr>
              <a:tr h="132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04" marR="3104" marT="3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4" marR="3104" marT="31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780160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BC63C2FA-75B4-0640-B86B-3A8201A0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14491"/>
              </p:ext>
            </p:extLst>
          </p:nvPr>
        </p:nvGraphicFramePr>
        <p:xfrm>
          <a:off x="5197228" y="1139452"/>
          <a:ext cx="1432968" cy="746025"/>
        </p:xfrm>
        <a:graphic>
          <a:graphicData uri="http://schemas.openxmlformats.org/drawingml/2006/table">
            <a:tbl>
              <a:tblPr/>
              <a:tblGrid>
                <a:gridCol w="119414">
                  <a:extLst>
                    <a:ext uri="{9D8B030D-6E8A-4147-A177-3AD203B41FA5}">
                      <a16:colId xmlns:a16="http://schemas.microsoft.com/office/drawing/2014/main" val="428226037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413935987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598834129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652940016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444686370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1643879525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70863704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1021167897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3102973270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381006295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965990498"/>
                    </a:ext>
                  </a:extLst>
                </a:gridCol>
                <a:gridCol w="119414">
                  <a:extLst>
                    <a:ext uri="{9D8B030D-6E8A-4147-A177-3AD203B41FA5}">
                      <a16:colId xmlns:a16="http://schemas.microsoft.com/office/drawing/2014/main" val="2780267170"/>
                    </a:ext>
                  </a:extLst>
                </a:gridCol>
              </a:tblGrid>
              <a:tr h="136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73878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76185"/>
                  </a:ext>
                </a:extLst>
              </a:tr>
              <a:tr h="136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93669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13303"/>
                  </a:ext>
                </a:extLst>
              </a:tr>
              <a:tr h="136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38878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29607"/>
                  </a:ext>
                </a:extLst>
              </a:tr>
              <a:tr h="136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N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98" marR="3198" marT="31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8" marR="3198" marT="31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89398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09E4C93-055C-E34D-BCDA-A7A163F62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85541"/>
              </p:ext>
            </p:extLst>
          </p:nvPr>
        </p:nvGraphicFramePr>
        <p:xfrm>
          <a:off x="823308" y="2619064"/>
          <a:ext cx="1532712" cy="1392410"/>
        </p:xfrm>
        <a:graphic>
          <a:graphicData uri="http://schemas.openxmlformats.org/drawingml/2006/table">
            <a:tbl>
              <a:tblPr/>
              <a:tblGrid>
                <a:gridCol w="42457">
                  <a:extLst>
                    <a:ext uri="{9D8B030D-6E8A-4147-A177-3AD203B41FA5}">
                      <a16:colId xmlns:a16="http://schemas.microsoft.com/office/drawing/2014/main" val="2007726160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601006025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1200075923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274039677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549564848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1400728451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2536724686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1496263730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1649524803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647152671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2505239129"/>
                    </a:ext>
                  </a:extLst>
                </a:gridCol>
                <a:gridCol w="131618">
                  <a:extLst>
                    <a:ext uri="{9D8B030D-6E8A-4147-A177-3AD203B41FA5}">
                      <a16:colId xmlns:a16="http://schemas.microsoft.com/office/drawing/2014/main" val="762016680"/>
                    </a:ext>
                  </a:extLst>
                </a:gridCol>
                <a:gridCol w="42457">
                  <a:extLst>
                    <a:ext uri="{9D8B030D-6E8A-4147-A177-3AD203B41FA5}">
                      <a16:colId xmlns:a16="http://schemas.microsoft.com/office/drawing/2014/main" val="1664037416"/>
                    </a:ext>
                  </a:extLst>
                </a:gridCol>
              </a:tblGrid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46887"/>
                  </a:ext>
                </a:extLst>
              </a:tr>
              <a:tr h="1356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25271"/>
                  </a:ext>
                </a:extLst>
              </a:tr>
              <a:tr h="7217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92588"/>
                  </a:ext>
                </a:extLst>
              </a:tr>
              <a:tr h="14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0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08475"/>
                  </a:ext>
                </a:extLst>
              </a:tr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20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28414"/>
                  </a:ext>
                </a:extLst>
              </a:tr>
              <a:tr h="72177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670853"/>
                  </a:ext>
                </a:extLst>
              </a:tr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97252"/>
                  </a:ext>
                </a:extLst>
              </a:tr>
              <a:tr h="14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75635"/>
                  </a:ext>
                </a:extLst>
              </a:tr>
              <a:tr h="7217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29813"/>
                  </a:ext>
                </a:extLst>
              </a:tr>
              <a:tr h="14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18339"/>
                  </a:ext>
                </a:extLst>
              </a:tr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56385"/>
                  </a:ext>
                </a:extLst>
              </a:tr>
              <a:tr h="72177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13494"/>
                  </a:ext>
                </a:extLst>
              </a:tr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72435"/>
                  </a:ext>
                </a:extLst>
              </a:tr>
              <a:tr h="14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A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G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C</a:t>
                      </a:r>
                    </a:p>
                  </a:txBody>
                  <a:tcPr marL="3184" marR="3184" marT="3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774"/>
                  </a:ext>
                </a:extLst>
              </a:tr>
              <a:tr h="6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84" marR="3184" marT="318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38457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B187A3C7-C359-9D43-B94E-C4AD6119B933}"/>
              </a:ext>
            </a:extLst>
          </p:cNvPr>
          <p:cNvSpPr txBox="1"/>
          <p:nvPr/>
        </p:nvSpPr>
        <p:spPr>
          <a:xfrm>
            <a:off x="2860616" y="813067"/>
            <a:ext cx="1912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PCR primers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D36008-39E4-1C49-9BD8-7E6A0AF6CCB2}"/>
              </a:ext>
            </a:extLst>
          </p:cNvPr>
          <p:cNvSpPr txBox="1"/>
          <p:nvPr/>
        </p:nvSpPr>
        <p:spPr>
          <a:xfrm>
            <a:off x="5091184" y="784950"/>
            <a:ext cx="19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Filter low quality sequences,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trim to fixed length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D82FDB-6339-8E4C-8D5B-6AD3FCBE10B0}"/>
              </a:ext>
            </a:extLst>
          </p:cNvPr>
          <p:cNvSpPr txBox="1"/>
          <p:nvPr/>
        </p:nvSpPr>
        <p:spPr>
          <a:xfrm>
            <a:off x="731590" y="2074726"/>
            <a:ext cx="1634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DADA2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Partition sequences using quality scores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3BB216-E725-1547-A7FB-BD3ADC8DE0BD}"/>
              </a:ext>
            </a:extLst>
          </p:cNvPr>
          <p:cNvSpPr txBox="1"/>
          <p:nvPr/>
        </p:nvSpPr>
        <p:spPr>
          <a:xfrm>
            <a:off x="2881699" y="1702153"/>
            <a:ext cx="498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9C02DE-389B-D547-8E75-1F60453FCA08}"/>
              </a:ext>
            </a:extLst>
          </p:cNvPr>
          <p:cNvSpPr txBox="1"/>
          <p:nvPr/>
        </p:nvSpPr>
        <p:spPr>
          <a:xfrm>
            <a:off x="4537413" y="1698188"/>
            <a:ext cx="498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88C59F09-C0AB-264F-88A0-C4F301D0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00016"/>
              </p:ext>
            </p:extLst>
          </p:nvPr>
        </p:nvGraphicFramePr>
        <p:xfrm>
          <a:off x="674077" y="1724996"/>
          <a:ext cx="124351" cy="124351"/>
        </p:xfrm>
        <a:graphic>
          <a:graphicData uri="http://schemas.openxmlformats.org/drawingml/2006/table">
            <a:tbl>
              <a:tblPr/>
              <a:tblGrid>
                <a:gridCol w="124351">
                  <a:extLst>
                    <a:ext uri="{9D8B030D-6E8A-4147-A177-3AD203B41FA5}">
                      <a16:colId xmlns:a16="http://schemas.microsoft.com/office/drawing/2014/main" val="1286148451"/>
                    </a:ext>
                  </a:extLst>
                </a:gridCol>
              </a:tblGrid>
              <a:tr h="1243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8" marR="3008" marT="3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C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11421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319D3206-4BE4-4E48-8EB0-2E476E5E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02994"/>
              </p:ext>
            </p:extLst>
          </p:nvPr>
        </p:nvGraphicFramePr>
        <p:xfrm>
          <a:off x="1396718" y="1724996"/>
          <a:ext cx="124351" cy="124351"/>
        </p:xfrm>
        <a:graphic>
          <a:graphicData uri="http://schemas.openxmlformats.org/drawingml/2006/table">
            <a:tbl>
              <a:tblPr/>
              <a:tblGrid>
                <a:gridCol w="124351">
                  <a:extLst>
                    <a:ext uri="{9D8B030D-6E8A-4147-A177-3AD203B41FA5}">
                      <a16:colId xmlns:a16="http://schemas.microsoft.com/office/drawing/2014/main" val="3281711847"/>
                    </a:ext>
                  </a:extLst>
                </a:gridCol>
              </a:tblGrid>
              <a:tr h="1243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8" marR="3008" marT="3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17372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E2A2325-2DD3-8948-8BDE-0B2B89D0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28516"/>
              </p:ext>
            </p:extLst>
          </p:nvPr>
        </p:nvGraphicFramePr>
        <p:xfrm>
          <a:off x="2116813" y="1724996"/>
          <a:ext cx="124351" cy="124351"/>
        </p:xfrm>
        <a:graphic>
          <a:graphicData uri="http://schemas.openxmlformats.org/drawingml/2006/table">
            <a:tbl>
              <a:tblPr/>
              <a:tblGrid>
                <a:gridCol w="124351">
                  <a:extLst>
                    <a:ext uri="{9D8B030D-6E8A-4147-A177-3AD203B41FA5}">
                      <a16:colId xmlns:a16="http://schemas.microsoft.com/office/drawing/2014/main" val="855872134"/>
                    </a:ext>
                  </a:extLst>
                </a:gridCol>
              </a:tblGrid>
              <a:tr h="124351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008" marR="3008" marT="3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A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6052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D07AA4EF-A652-FB48-9BFC-85F798DACAB6}"/>
              </a:ext>
            </a:extLst>
          </p:cNvPr>
          <p:cNvSpPr txBox="1"/>
          <p:nvPr/>
        </p:nvSpPr>
        <p:spPr>
          <a:xfrm>
            <a:off x="747251" y="1680407"/>
            <a:ext cx="687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high quality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E47A25-BA56-D946-8662-79BFC101B43C}"/>
              </a:ext>
            </a:extLst>
          </p:cNvPr>
          <p:cNvSpPr txBox="1"/>
          <p:nvPr/>
        </p:nvSpPr>
        <p:spPr>
          <a:xfrm>
            <a:off x="1470548" y="1685422"/>
            <a:ext cx="687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low quality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7A0131-D1F4-924E-825E-65B6578AE00A}"/>
              </a:ext>
            </a:extLst>
          </p:cNvPr>
          <p:cNvSpPr txBox="1"/>
          <p:nvPr/>
        </p:nvSpPr>
        <p:spPr>
          <a:xfrm>
            <a:off x="2193846" y="1680406"/>
            <a:ext cx="687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filtered out</a:t>
            </a:r>
          </a:p>
        </p:txBody>
      </p:sp>
    </p:spTree>
    <p:extLst>
      <p:ext uri="{BB962C8B-B14F-4D97-AF65-F5344CB8AC3E}">
        <p14:creationId xmlns:p14="http://schemas.microsoft.com/office/powerpoint/2010/main" val="297397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10105</TotalTime>
  <Words>378</Words>
  <Application>Microsoft Macintosh PowerPoint</Application>
  <PresentationFormat>Custom</PresentationFormat>
  <Paragraphs>392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</vt:lpstr>
      <vt:lpstr>Helvetica</vt:lpstr>
      <vt:lpstr>Lucida Console</vt:lpstr>
      <vt:lpstr>Mangal</vt:lpstr>
      <vt:lpstr>XITS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Segota</dc:creator>
  <cp:lastModifiedBy>Igor Segota</cp:lastModifiedBy>
  <cp:revision>32</cp:revision>
  <dcterms:created xsi:type="dcterms:W3CDTF">2018-01-29T23:52:49Z</dcterms:created>
  <dcterms:modified xsi:type="dcterms:W3CDTF">2018-03-02T21:35:43Z</dcterms:modified>
</cp:coreProperties>
</file>