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8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5" r:id="rId13"/>
    <p:sldId id="336" r:id="rId14"/>
    <p:sldId id="334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13" r:id="rId33"/>
    <p:sldId id="317" r:id="rId34"/>
    <p:sldId id="354" r:id="rId35"/>
    <p:sldId id="324" r:id="rId36"/>
    <p:sldId id="265" r:id="rId37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24ACB5-0A06-441F-8B56-DDA57A47B377}">
          <p14:sldIdLst>
            <p14:sldId id="256"/>
            <p14:sldId id="298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4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13"/>
            <p14:sldId id="317"/>
            <p14:sldId id="354"/>
            <p14:sldId id="32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1333" autoAdjust="0"/>
  </p:normalViewPr>
  <p:slideViewPr>
    <p:cSldViewPr>
      <p:cViewPr varScale="1">
        <p:scale>
          <a:sx n="72" d="100"/>
          <a:sy n="72" d="100"/>
        </p:scale>
        <p:origin x="-672" y="-90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2014-7-27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2014-7-27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4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基本工作流程都是，弹出栈顶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个数，做运算，结果入栈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8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30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invokespecial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通常根据引用的类型选择方法，而不是对象的类来选择！即它使用静态绑定而不是动态绑定。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invokespecial</a:t>
            </a:r>
            <a:r>
              <a:rPr lang="zh-CN" altLang="en-US" sz="14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对私有方法 超类方法</a:t>
            </a:r>
            <a:r>
              <a:rPr lang="zh-CN" altLang="en-US" sz="14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实例初始化方法</a:t>
            </a:r>
            <a:endParaRPr lang="en-US" altLang="zh-CN" dirty="0" smtClean="0"/>
          </a:p>
          <a:p>
            <a:r>
              <a:rPr lang="en-US" altLang="zh-CN" dirty="0" err="1" smtClean="0"/>
              <a:t>xreturn</a:t>
            </a:r>
            <a:r>
              <a:rPr lang="en-US" altLang="zh-CN" baseline="0" dirty="0" smtClean="0"/>
              <a:t> x</a:t>
            </a:r>
            <a:r>
              <a:rPr lang="zh-CN" altLang="en-US" baseline="0" dirty="0" smtClean="0"/>
              <a:t>为空，表示返回</a:t>
            </a:r>
            <a:r>
              <a:rPr lang="en-US" altLang="zh-CN" baseline="0" dirty="0" smtClean="0"/>
              <a:t>void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81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0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2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sipush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入栈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0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iload_1 </a:t>
            </a:r>
            <a:r>
              <a:rPr lang="zh-CN" altLang="en-US" dirty="0" smtClean="0">
                <a:solidFill>
                  <a:srgbClr val="FF0000"/>
                </a:solidFill>
              </a:rPr>
              <a:t>第一个局部变量压栈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6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iadd</a:t>
            </a:r>
            <a:r>
              <a:rPr lang="en-US" altLang="zh-CN" dirty="0" smtClean="0">
                <a:solidFill>
                  <a:srgbClr val="FF0000"/>
                </a:solidFill>
              </a:rPr>
              <a:t> 2</a:t>
            </a:r>
            <a:r>
              <a:rPr lang="zh-CN" altLang="en-US" dirty="0" smtClean="0">
                <a:solidFill>
                  <a:srgbClr val="FF0000"/>
                </a:solidFill>
              </a:rPr>
              <a:t>个数出栈</a:t>
            </a:r>
            <a:r>
              <a:rPr lang="zh-CN" altLang="en-US" baseline="0" dirty="0" smtClean="0">
                <a:solidFill>
                  <a:srgbClr val="FF0000"/>
                </a:solidFill>
              </a:rPr>
              <a:t> 相加，和 入栈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1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idiv</a:t>
            </a:r>
            <a:r>
              <a:rPr lang="en-US" altLang="zh-CN" dirty="0" smtClean="0">
                <a:solidFill>
                  <a:srgbClr val="FF0000"/>
                </a:solidFill>
              </a:rPr>
              <a:t> 2</a:t>
            </a:r>
            <a:r>
              <a:rPr lang="zh-CN" altLang="en-US" dirty="0" smtClean="0">
                <a:solidFill>
                  <a:srgbClr val="FF0000"/>
                </a:solidFill>
              </a:rPr>
              <a:t>元素出栈 结果入栈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ireturn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将栈顶的整数返回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0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3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ldc</a:t>
            </a:r>
            <a:r>
              <a:rPr lang="en-US" altLang="zh-CN" dirty="0" smtClean="0"/>
              <a:t> index</a:t>
            </a:r>
          </a:p>
          <a:p>
            <a:r>
              <a:rPr lang="en-US" altLang="zh-CN" dirty="0" smtClean="0"/>
              <a:t>index u1</a:t>
            </a:r>
            <a:r>
              <a:rPr lang="zh-CN" altLang="en-US" dirty="0" smtClean="0"/>
              <a:t>为指向常量池的有效无符号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位索引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07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xload</a:t>
            </a:r>
            <a:r>
              <a:rPr lang="en-US" altLang="zh-CN" dirty="0" smtClean="0"/>
              <a:t>(x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l f d a) a </a:t>
            </a:r>
            <a:r>
              <a:rPr lang="zh-CN" altLang="en-US" dirty="0" smtClean="0"/>
              <a:t>表示对象的</a:t>
            </a:r>
            <a:r>
              <a:rPr lang="en-US" altLang="zh-CN" dirty="0" smtClean="0"/>
              <a:t>ref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3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原理、诊断与优化    讲师  </a:t>
            </a: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2014-7-27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2014-7-27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原理、诊断与优化    讲师  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葛一鸣</a:t>
            </a:r>
            <a:endParaRPr lang="en-US" altLang="zh-CN" sz="130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主页</a:t>
            </a: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du.dataguru.c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  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周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64" y="1853966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500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en-US" altLang="zh-CN" dirty="0"/>
              <a:t>:   istore_1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200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bipush</a:t>
            </a:r>
            <a:r>
              <a:rPr lang="en-US" altLang="zh-CN" dirty="0">
                <a:solidFill>
                  <a:schemeClr val="tx1"/>
                </a:solidFill>
              </a:rPr>
              <a:t>  50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</a:rPr>
              <a:t>:  iload_1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r>
              <a:rPr lang="en-US" altLang="zh-CN" dirty="0">
                <a:solidFill>
                  <a:srgbClr val="FF0000"/>
                </a:solidFill>
              </a:rPr>
              <a:t>:  </a:t>
            </a:r>
            <a:r>
              <a:rPr lang="en-US" altLang="zh-CN" dirty="0" err="1">
                <a:solidFill>
                  <a:srgbClr val="FF0000"/>
                </a:solidFill>
              </a:rPr>
              <a:t>iadd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344" y="1853966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344" y="2574046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this</a:t>
            </a:r>
          </a:p>
          <a:p>
            <a:r>
              <a:rPr lang="en-US" altLang="zh-CN" dirty="0" smtClean="0"/>
              <a:t>1 500</a:t>
            </a:r>
          </a:p>
          <a:p>
            <a:r>
              <a:rPr lang="en-US" altLang="zh-CN" dirty="0" smtClean="0"/>
              <a:t>2 200</a:t>
            </a:r>
          </a:p>
          <a:p>
            <a:r>
              <a:rPr lang="en-US" altLang="zh-CN" dirty="0" smtClean="0"/>
              <a:t>3 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632" y="4346956"/>
            <a:ext cx="17675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700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6287704" y="1857487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0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:   istore_1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:   istore_2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:  istore_3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:  iload_2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en-US" altLang="zh-CN" dirty="0">
                <a:solidFill>
                  <a:srgbClr val="FF0000"/>
                </a:solidFill>
              </a:rPr>
              <a:t>:  iload_3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7984" y="1857487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7984" y="2577567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</a:p>
          <a:p>
            <a:r>
              <a:rPr lang="en-US" altLang="zh-CN" dirty="0" smtClean="0"/>
              <a:t>3 50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9272" y="4350477"/>
            <a:ext cx="17675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50</a:t>
            </a:r>
          </a:p>
          <a:p>
            <a:r>
              <a:rPr lang="en-US" altLang="zh-CN" dirty="0" smtClean="0"/>
              <a:t>700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126864" y="3312710"/>
            <a:ext cx="864096" cy="3331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64" y="1853966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500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en-US" altLang="zh-CN" dirty="0"/>
              <a:t>:   istore_1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200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bipush</a:t>
            </a:r>
            <a:r>
              <a:rPr lang="en-US" altLang="zh-CN" dirty="0">
                <a:solidFill>
                  <a:schemeClr val="tx1"/>
                </a:solidFill>
              </a:rPr>
              <a:t>  50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</a:rPr>
              <a:t>:  iload_1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r>
              <a:rPr lang="en-US" altLang="zh-CN" dirty="0">
                <a:solidFill>
                  <a:schemeClr val="tx1"/>
                </a:solidFill>
              </a:rPr>
              <a:t>:  </a:t>
            </a:r>
            <a:r>
              <a:rPr lang="en-US" altLang="zh-CN" dirty="0" err="1">
                <a:solidFill>
                  <a:schemeClr val="tx1"/>
                </a:solidFill>
              </a:rPr>
              <a:t>iadd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en-US" altLang="zh-CN" dirty="0">
                <a:solidFill>
                  <a:srgbClr val="FF0000"/>
                </a:solidFill>
              </a:rPr>
              <a:t>:  </a:t>
            </a:r>
            <a:r>
              <a:rPr lang="en-US" altLang="zh-CN" dirty="0" err="1">
                <a:solidFill>
                  <a:srgbClr val="FF0000"/>
                </a:solidFill>
              </a:rPr>
              <a:t>idiv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344" y="1853966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344" y="2574046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this</a:t>
            </a:r>
          </a:p>
          <a:p>
            <a:r>
              <a:rPr lang="en-US" altLang="zh-CN" dirty="0" smtClean="0"/>
              <a:t>1 500</a:t>
            </a:r>
          </a:p>
          <a:p>
            <a:r>
              <a:rPr lang="en-US" altLang="zh-CN" dirty="0" smtClean="0"/>
              <a:t>2 200</a:t>
            </a:r>
          </a:p>
          <a:p>
            <a:r>
              <a:rPr lang="en-US" altLang="zh-CN" dirty="0" smtClean="0"/>
              <a:t>3 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632" y="4346956"/>
            <a:ext cx="17675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7704" y="1857487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0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:   istore_1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:   istore_2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:  istore_3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:  iload_2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en-US" altLang="zh-CN" dirty="0">
                <a:solidFill>
                  <a:schemeClr val="tx1"/>
                </a:solidFill>
              </a:rPr>
              <a:t>:  iload_3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en-US" altLang="zh-CN" dirty="0">
                <a:solidFill>
                  <a:srgbClr val="FF0000"/>
                </a:solidFill>
              </a:rPr>
              <a:t>:  </a:t>
            </a:r>
            <a:r>
              <a:rPr lang="en-US" altLang="zh-CN" dirty="0" err="1">
                <a:solidFill>
                  <a:srgbClr val="FF0000"/>
                </a:solidFill>
              </a:rPr>
              <a:t>ireturn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07984" y="1857487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7984" y="2577567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</a:p>
          <a:p>
            <a:r>
              <a:rPr lang="en-US" altLang="zh-CN" dirty="0" smtClean="0"/>
              <a:t>3 50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9272" y="4350477"/>
            <a:ext cx="17675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14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126864" y="3312710"/>
            <a:ext cx="864096" cy="3331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2" y="1197547"/>
            <a:ext cx="7290058" cy="49685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4551172" y="5398394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38121" y="5060652"/>
            <a:ext cx="108012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code </a:t>
            </a:r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=6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5687430" y="5395732"/>
            <a:ext cx="1639056" cy="1435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54148" y="540114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61990" y="555469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86726" y="5211265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异常表</a:t>
            </a:r>
            <a:endParaRPr lang="zh-CN" altLang="en-US" sz="1050" dirty="0"/>
          </a:p>
        </p:txBody>
      </p:sp>
      <p:cxnSp>
        <p:nvCxnSpPr>
          <p:cNvPr id="12" name="直接箭头连接符 11"/>
          <p:cNvCxnSpPr>
            <a:stCxn id="11" idx="1"/>
            <a:endCxn id="9" idx="3"/>
          </p:cNvCxnSpPr>
          <p:nvPr/>
        </p:nvCxnSpPr>
        <p:spPr>
          <a:xfrm flipH="1">
            <a:off x="7885584" y="5338223"/>
            <a:ext cx="1601142" cy="134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93426" y="556181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5766" y="4957349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attribute count</a:t>
            </a:r>
            <a:endParaRPr lang="zh-CN" altLang="en-US" sz="1050" dirty="0"/>
          </a:p>
        </p:txBody>
      </p:sp>
      <p:cxnSp>
        <p:nvCxnSpPr>
          <p:cNvPr id="17" name="直接箭头连接符 16"/>
          <p:cNvCxnSpPr>
            <a:stCxn id="16" idx="3"/>
          </p:cNvCxnSpPr>
          <p:nvPr/>
        </p:nvCxnSpPr>
        <p:spPr>
          <a:xfrm>
            <a:off x="1925886" y="5084307"/>
            <a:ext cx="1733258" cy="454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24862" y="5557127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770" y="4703433"/>
            <a:ext cx="1080120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line number table</a:t>
            </a:r>
            <a:endParaRPr lang="zh-CN" altLang="en-US" sz="1050" dirty="0"/>
          </a:p>
        </p:txBody>
      </p:sp>
      <p:cxnSp>
        <p:nvCxnSpPr>
          <p:cNvPr id="23" name="直接箭头连接符 22"/>
          <p:cNvCxnSpPr>
            <a:stCxn id="21" idx="2"/>
          </p:cNvCxnSpPr>
          <p:nvPr/>
        </p:nvCxnSpPr>
        <p:spPr>
          <a:xfrm>
            <a:off x="4108830" y="5118931"/>
            <a:ext cx="0" cy="420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51171" y="5562519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66897" y="4541851"/>
            <a:ext cx="1776797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=10</a:t>
            </a:r>
            <a:r>
              <a:rPr lang="zh-CN" altLang="en-US" sz="1050" dirty="0" smtClean="0"/>
              <a:t>，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=22</a:t>
            </a:r>
            <a:endParaRPr lang="zh-CN" altLang="en-US" sz="1050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950222" y="4790890"/>
            <a:ext cx="1520287" cy="784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14931" y="557565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506741" y="6039141"/>
            <a:ext cx="216882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line number table </a:t>
            </a:r>
            <a:r>
              <a:rPr lang="en-US" altLang="zh-CN" sz="1050" dirty="0" err="1"/>
              <a:t>lenth</a:t>
            </a:r>
            <a:endParaRPr lang="zh-CN" altLang="en-US" sz="1050" dirty="0"/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>
          <a:xfrm flipH="1" flipV="1">
            <a:off x="5980649" y="5719226"/>
            <a:ext cx="3526092" cy="446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62622" y="555460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512068" y="5753436"/>
            <a:ext cx="216882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startpc</a:t>
            </a:r>
            <a:r>
              <a:rPr lang="en-US" altLang="zh-CN" sz="1050" dirty="0" smtClean="0"/>
              <a:t> , line number</a:t>
            </a:r>
            <a:endParaRPr lang="zh-CN" altLang="en-US" sz="1050" dirty="0"/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>
          <a:xfrm flipH="1" flipV="1">
            <a:off x="6470508" y="5674063"/>
            <a:ext cx="3041560" cy="206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781300" y="556093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354148" y="5566369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861990" y="569826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392520" y="571333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0" idx="1"/>
          </p:cNvCxnSpPr>
          <p:nvPr/>
        </p:nvCxnSpPr>
        <p:spPr>
          <a:xfrm flipH="1" flipV="1">
            <a:off x="7885584" y="5632722"/>
            <a:ext cx="1626484" cy="247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957813" y="5706093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75336" y="5811641"/>
            <a:ext cx="142183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/>
              <a:t>LocalVaribleTable</a:t>
            </a:r>
            <a:endParaRPr lang="zh-CN" altLang="en-US" sz="1050" dirty="0"/>
          </a:p>
        </p:txBody>
      </p:sp>
      <p:cxnSp>
        <p:nvCxnSpPr>
          <p:cNvPr id="53" name="直接箭头连接符 52"/>
          <p:cNvCxnSpPr>
            <a:endCxn id="51" idx="2"/>
          </p:cNvCxnSpPr>
          <p:nvPr/>
        </p:nvCxnSpPr>
        <p:spPr>
          <a:xfrm flipV="1">
            <a:off x="1835512" y="5849667"/>
            <a:ext cx="2388019" cy="88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551170" y="5714919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4950222" y="4795767"/>
            <a:ext cx="1520288" cy="9909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758" y="2061642"/>
            <a:ext cx="6696744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_</a:t>
            </a:r>
            <a:r>
              <a:rPr lang="en-US" altLang="zh-CN" dirty="0" err="1"/>
              <a:t>nop</a:t>
            </a:r>
            <a:r>
              <a:rPr lang="en-US" altLang="zh-CN" dirty="0"/>
              <a:t>                  =   0, // 0x00</a:t>
            </a:r>
          </a:p>
          <a:p>
            <a:r>
              <a:rPr lang="en-US" altLang="zh-CN" dirty="0"/>
              <a:t>_</a:t>
            </a:r>
            <a:r>
              <a:rPr lang="en-US" altLang="zh-CN" dirty="0" err="1"/>
              <a:t>aconst_null</a:t>
            </a:r>
            <a:r>
              <a:rPr lang="en-US" altLang="zh-CN" dirty="0"/>
              <a:t>          =   1, // 0x01</a:t>
            </a:r>
          </a:p>
          <a:p>
            <a:r>
              <a:rPr lang="en-US" altLang="zh-CN" dirty="0"/>
              <a:t>_iconst_0             =   3, // 0x03</a:t>
            </a:r>
          </a:p>
          <a:p>
            <a:r>
              <a:rPr lang="en-US" altLang="zh-CN" dirty="0"/>
              <a:t>_iconst_1             =   4, // 0x04</a:t>
            </a:r>
          </a:p>
          <a:p>
            <a:r>
              <a:rPr lang="en-US" altLang="zh-CN" dirty="0"/>
              <a:t>_dconst_1             =  15, // 0x0f</a:t>
            </a:r>
          </a:p>
          <a:p>
            <a:r>
              <a:rPr lang="en-US" altLang="zh-CN" dirty="0"/>
              <a:t>_</a:t>
            </a:r>
            <a:r>
              <a:rPr lang="en-US" altLang="zh-CN" dirty="0" err="1"/>
              <a:t>bipush</a:t>
            </a:r>
            <a:r>
              <a:rPr lang="en-US" altLang="zh-CN" dirty="0"/>
              <a:t>               =  16, // 0x10</a:t>
            </a:r>
          </a:p>
          <a:p>
            <a:r>
              <a:rPr lang="en-US" altLang="zh-CN" dirty="0"/>
              <a:t>_iload_0              =  26, // 0x1a</a:t>
            </a:r>
          </a:p>
          <a:p>
            <a:r>
              <a:rPr lang="en-US" altLang="zh-CN" dirty="0"/>
              <a:t>_iload_1              =  27, // 0x1b</a:t>
            </a:r>
          </a:p>
          <a:p>
            <a:r>
              <a:rPr lang="en-US" altLang="zh-CN" dirty="0"/>
              <a:t>_aload_0              =  42, // </a:t>
            </a:r>
            <a:r>
              <a:rPr lang="en-US" altLang="zh-CN" dirty="0" smtClean="0"/>
              <a:t>0x2a</a:t>
            </a:r>
          </a:p>
          <a:p>
            <a:r>
              <a:rPr lang="en-US" altLang="zh-CN" dirty="0"/>
              <a:t>_</a:t>
            </a:r>
            <a:r>
              <a:rPr lang="en-US" altLang="zh-CN" dirty="0" err="1"/>
              <a:t>istore</a:t>
            </a:r>
            <a:r>
              <a:rPr lang="en-US" altLang="zh-CN" dirty="0"/>
              <a:t>               =  54, // </a:t>
            </a:r>
            <a:r>
              <a:rPr lang="en-US" altLang="zh-CN" dirty="0" smtClean="0"/>
              <a:t>0x36</a:t>
            </a:r>
          </a:p>
          <a:p>
            <a:r>
              <a:rPr lang="en-US" altLang="zh-CN" dirty="0"/>
              <a:t>_pop                  =  87, // </a:t>
            </a:r>
            <a:r>
              <a:rPr lang="en-US" altLang="zh-CN" dirty="0" smtClean="0"/>
              <a:t>0x57</a:t>
            </a:r>
          </a:p>
          <a:p>
            <a:r>
              <a:rPr lang="en-US" altLang="zh-CN" dirty="0"/>
              <a:t>_</a:t>
            </a:r>
            <a:r>
              <a:rPr lang="en-US" altLang="zh-CN" dirty="0" err="1"/>
              <a:t>imul</a:t>
            </a:r>
            <a:r>
              <a:rPr lang="en-US" altLang="zh-CN" dirty="0"/>
              <a:t>                 = 104, // </a:t>
            </a:r>
            <a:r>
              <a:rPr lang="en-US" altLang="zh-CN" dirty="0" smtClean="0"/>
              <a:t>0x68</a:t>
            </a:r>
          </a:p>
          <a:p>
            <a:r>
              <a:rPr lang="en-US" altLang="zh-CN" dirty="0"/>
              <a:t>_</a:t>
            </a:r>
            <a:r>
              <a:rPr lang="en-US" altLang="zh-CN" dirty="0" err="1"/>
              <a:t>idiv</a:t>
            </a:r>
            <a:r>
              <a:rPr lang="en-US" altLang="zh-CN" dirty="0"/>
              <a:t>                 = 108, // 0x6c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3758" y="1263688"/>
            <a:ext cx="29290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字节码指令为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整数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6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5348099" cy="5041187"/>
          </a:xfrm>
        </p:spPr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setAge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</a:t>
            </a:r>
            <a:r>
              <a:rPr lang="zh-CN" altLang="en-US" dirty="0" smtClean="0"/>
              <a:t>方法的字节码</a:t>
            </a:r>
            <a:endParaRPr lang="en-US" altLang="zh-CN" dirty="0" smtClean="0"/>
          </a:p>
          <a:p>
            <a:r>
              <a:rPr lang="en-US" altLang="zh-CN" dirty="0" smtClean="0"/>
              <a:t>2A 1B B5 00 20 B1</a:t>
            </a:r>
          </a:p>
          <a:p>
            <a:r>
              <a:rPr lang="en-US" altLang="zh-CN" dirty="0"/>
              <a:t>2A _</a:t>
            </a:r>
            <a:r>
              <a:rPr lang="en-US" altLang="zh-CN" dirty="0" smtClean="0"/>
              <a:t>aload_0</a:t>
            </a:r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将局部变量</a:t>
            </a:r>
            <a:r>
              <a:rPr lang="en-US" altLang="zh-CN" dirty="0" smtClean="0"/>
              <a:t>slot0 </a:t>
            </a:r>
            <a:r>
              <a:rPr lang="zh-CN" altLang="en-US" dirty="0" smtClean="0"/>
              <a:t>作为引用</a:t>
            </a:r>
            <a:r>
              <a:rPr lang="en-US" altLang="zh-CN" dirty="0" smtClean="0"/>
              <a:t> </a:t>
            </a:r>
            <a:r>
              <a:rPr lang="zh-CN" altLang="en-US" dirty="0" smtClean="0"/>
              <a:t>压入操作数栈</a:t>
            </a:r>
            <a:endParaRPr lang="en-US" altLang="zh-CN" dirty="0" smtClean="0"/>
          </a:p>
          <a:p>
            <a:r>
              <a:rPr lang="en-US" altLang="zh-CN" dirty="0"/>
              <a:t>1B _</a:t>
            </a:r>
            <a:r>
              <a:rPr lang="en-US" altLang="zh-CN" dirty="0" smtClean="0"/>
              <a:t>iload_1</a:t>
            </a:r>
          </a:p>
          <a:p>
            <a:pPr lvl="1"/>
            <a:r>
              <a:rPr lang="zh-CN" altLang="en-US" dirty="0"/>
              <a:t>无参</a:t>
            </a:r>
            <a:endParaRPr lang="en-US" altLang="zh-CN" dirty="0"/>
          </a:p>
          <a:p>
            <a:pPr lvl="1"/>
            <a:r>
              <a:rPr lang="zh-CN" altLang="en-US" dirty="0"/>
              <a:t>将局部变量</a:t>
            </a:r>
            <a:r>
              <a:rPr lang="en-US" altLang="zh-CN" dirty="0" smtClean="0"/>
              <a:t>slot1 </a:t>
            </a:r>
            <a:r>
              <a:rPr lang="zh-CN" altLang="en-US" dirty="0" smtClean="0"/>
              <a:t>作为整数</a:t>
            </a:r>
            <a:r>
              <a:rPr lang="en-US" altLang="zh-CN" dirty="0" smtClean="0"/>
              <a:t> </a:t>
            </a:r>
            <a:r>
              <a:rPr lang="zh-CN" altLang="en-US" dirty="0"/>
              <a:t>压入操作数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958334" y="1197545"/>
            <a:ext cx="5348099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B5 _</a:t>
            </a:r>
            <a:r>
              <a:rPr lang="en-US" altLang="zh-CN" dirty="0" err="1"/>
              <a:t>putfield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设置对象中字段的值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参数为</a:t>
            </a:r>
            <a:r>
              <a:rPr lang="en-US" altLang="zh-CN" dirty="0" smtClean="0"/>
              <a:t>2bytes (00 20) (</a:t>
            </a:r>
            <a:r>
              <a:rPr lang="zh-CN" altLang="en-US" dirty="0" smtClean="0"/>
              <a:t>指明了字段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指向常量池的引用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Constant_Fieldref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此处为</a:t>
            </a:r>
            <a:r>
              <a:rPr lang="en-US" altLang="zh-CN" dirty="0" err="1" smtClean="0"/>
              <a:t>User.age</a:t>
            </a:r>
            <a:endParaRPr lang="en-US" altLang="zh-CN" dirty="0" smtClean="0"/>
          </a:p>
          <a:p>
            <a:pPr lvl="1"/>
            <a:r>
              <a:rPr lang="zh-CN" altLang="en-US" dirty="0"/>
              <a:t>弹</a:t>
            </a:r>
            <a:r>
              <a:rPr lang="zh-CN" altLang="en-US" dirty="0" smtClean="0"/>
              <a:t>出栈中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objectref</a:t>
            </a:r>
            <a:r>
              <a:rPr lang="en-US" altLang="zh-CN" dirty="0" smtClean="0"/>
              <a:t>, value</a:t>
            </a:r>
          </a:p>
          <a:p>
            <a:pPr lvl="1"/>
            <a:r>
              <a:rPr lang="zh-CN" altLang="en-US" dirty="0" smtClean="0"/>
              <a:t>将栈中的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赋给</a:t>
            </a:r>
            <a:r>
              <a:rPr lang="en-US" altLang="zh-CN" dirty="0" err="1" smtClean="0"/>
              <a:t>objectref</a:t>
            </a:r>
            <a:r>
              <a:rPr lang="zh-CN" altLang="en-US" dirty="0" smtClean="0"/>
              <a:t>的给定字段</a:t>
            </a:r>
            <a:endParaRPr lang="en-US" altLang="zh-CN" dirty="0" smtClean="0"/>
          </a:p>
          <a:p>
            <a:r>
              <a:rPr lang="en-US" altLang="zh-CN" dirty="0"/>
              <a:t>B1 _return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9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5348099" cy="5041187"/>
          </a:xfrm>
        </p:spPr>
        <p:txBody>
          <a:bodyPr/>
          <a:lstStyle/>
          <a:p>
            <a:r>
              <a:rPr lang="zh-CN" altLang="en-US" dirty="0"/>
              <a:t>常量入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aconst_null</a:t>
            </a:r>
            <a:r>
              <a:rPr lang="en-US" altLang="zh-CN" dirty="0" smtClean="0"/>
              <a:t> null</a:t>
            </a:r>
            <a:r>
              <a:rPr lang="zh-CN" altLang="en-US" dirty="0" smtClean="0"/>
              <a:t>对象入栈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iconst_m1  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-1</a:t>
            </a:r>
            <a:r>
              <a:rPr lang="zh-CN" altLang="en-US" dirty="0" smtClean="0"/>
              <a:t>入栈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iconst_0     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0</a:t>
            </a:r>
            <a:r>
              <a:rPr lang="zh-CN" altLang="en-US" dirty="0" smtClean="0"/>
              <a:t>入栈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iconst_5</a:t>
            </a:r>
          </a:p>
          <a:p>
            <a:pPr lvl="1"/>
            <a:r>
              <a:rPr lang="en-US" altLang="zh-CN" dirty="0" smtClean="0"/>
              <a:t>lconst_1      long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入栈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fconst_1      float 1.0</a:t>
            </a:r>
            <a:r>
              <a:rPr lang="zh-CN" altLang="en-US" dirty="0" smtClean="0"/>
              <a:t>入栈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dconst_1     double 1.0 </a:t>
            </a:r>
            <a:r>
              <a:rPr lang="zh-CN" altLang="en-US" dirty="0" smtClean="0"/>
              <a:t>入栈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bipush</a:t>
            </a:r>
            <a:r>
              <a:rPr lang="en-US" altLang="zh-CN" dirty="0" smtClean="0"/>
              <a:t>        8</a:t>
            </a:r>
            <a:r>
              <a:rPr lang="zh-CN" altLang="en-US" dirty="0" smtClean="0"/>
              <a:t>位带符号整数入栈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sipush</a:t>
            </a:r>
            <a:r>
              <a:rPr lang="en-US" altLang="zh-CN" dirty="0" smtClean="0"/>
              <a:t>         16</a:t>
            </a:r>
            <a:r>
              <a:rPr lang="zh-CN" altLang="en-US" dirty="0" smtClean="0"/>
              <a:t>位</a:t>
            </a:r>
            <a:r>
              <a:rPr lang="zh-CN" altLang="en-US" dirty="0"/>
              <a:t>带符号整数入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en-US" altLang="zh-CN" dirty="0" err="1"/>
              <a:t>ldc</a:t>
            </a:r>
            <a:r>
              <a:rPr lang="en-US" altLang="zh-CN" dirty="0"/>
              <a:t>  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常量</a:t>
            </a:r>
            <a:r>
              <a:rPr lang="zh-CN" altLang="en-US" dirty="0"/>
              <a:t>池中的项入</a:t>
            </a:r>
            <a:r>
              <a:rPr lang="zh-CN" altLang="en-US" dirty="0" smtClean="0"/>
              <a:t>栈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5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局部变量压栈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xload</a:t>
            </a:r>
            <a:r>
              <a:rPr lang="en-US" altLang="zh-CN" dirty="0" smtClean="0"/>
              <a:t>(x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l f d a)</a:t>
            </a:r>
          </a:p>
          <a:p>
            <a:pPr lvl="2"/>
            <a:r>
              <a:rPr lang="zh-CN" altLang="en-US" dirty="0" smtClean="0"/>
              <a:t>分别表示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object ref</a:t>
            </a:r>
          </a:p>
          <a:p>
            <a:pPr lvl="1"/>
            <a:r>
              <a:rPr lang="en-US" altLang="zh-CN" dirty="0" err="1" smtClean="0"/>
              <a:t>xload_n</a:t>
            </a:r>
            <a:r>
              <a:rPr lang="en-US" altLang="zh-CN" dirty="0" smtClean="0"/>
              <a:t>(n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0 1 2 3)</a:t>
            </a:r>
          </a:p>
          <a:p>
            <a:pPr lvl="1"/>
            <a:r>
              <a:rPr lang="en-US" altLang="zh-CN" dirty="0" err="1" smtClean="0"/>
              <a:t>xaload</a:t>
            </a:r>
            <a:r>
              <a:rPr lang="en-US" altLang="zh-CN" dirty="0"/>
              <a:t>(x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en-US" altLang="zh-CN" dirty="0"/>
              <a:t> l f d </a:t>
            </a:r>
            <a:r>
              <a:rPr lang="en-US" altLang="zh-CN" dirty="0" smtClean="0"/>
              <a:t>a b c s)</a:t>
            </a:r>
          </a:p>
          <a:p>
            <a:pPr lvl="2"/>
            <a:r>
              <a:rPr lang="zh-CN" altLang="en-US" dirty="0" smtClean="0"/>
              <a:t>分别表示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double,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ref ,</a:t>
            </a:r>
            <a:r>
              <a:rPr lang="en-US" altLang="zh-CN" dirty="0" err="1" smtClean="0"/>
              <a:t>byte,char,short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从数组中取得给定索引的值，将该值压栈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iaload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执行前，栈：</a:t>
            </a:r>
            <a:r>
              <a:rPr lang="en-US" altLang="zh-CN" dirty="0" smtClean="0"/>
              <a:t>..., </a:t>
            </a:r>
            <a:r>
              <a:rPr lang="en-US" altLang="zh-CN" dirty="0" err="1" smtClean="0"/>
              <a:t>arrayref</a:t>
            </a:r>
            <a:r>
              <a:rPr lang="en-US" altLang="zh-CN" dirty="0" smtClean="0"/>
              <a:t>, index</a:t>
            </a:r>
          </a:p>
          <a:p>
            <a:pPr lvl="3"/>
            <a:r>
              <a:rPr lang="zh-CN" altLang="en-US" dirty="0" smtClean="0"/>
              <a:t>它取得</a:t>
            </a:r>
            <a:r>
              <a:rPr lang="en-US" altLang="zh-CN" dirty="0" err="1" smtClean="0"/>
              <a:t>arrayref</a:t>
            </a:r>
            <a:r>
              <a:rPr lang="zh-CN" altLang="en-US" dirty="0" smtClean="0"/>
              <a:t>所在数组的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的值，并将值压栈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执行后，栈：</a:t>
            </a:r>
            <a:r>
              <a:rPr lang="en-US" altLang="zh-CN" dirty="0" smtClean="0"/>
              <a:t>..., value</a:t>
            </a:r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4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出栈装载入局部变量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xstore</a:t>
            </a:r>
            <a:r>
              <a:rPr lang="en-US" altLang="zh-CN" dirty="0"/>
              <a:t>(x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en-US" altLang="zh-CN" dirty="0"/>
              <a:t> l f d a)</a:t>
            </a:r>
            <a:endParaRPr lang="en-US" altLang="zh-CN" dirty="0" smtClean="0"/>
          </a:p>
          <a:p>
            <a:pPr lvl="2"/>
            <a:r>
              <a:rPr lang="zh-CN" altLang="en-US" dirty="0"/>
              <a:t>出</a:t>
            </a:r>
            <a:r>
              <a:rPr lang="zh-CN" altLang="en-US" dirty="0" smtClean="0"/>
              <a:t>栈，存入局部变量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xstore_n</a:t>
            </a:r>
            <a:r>
              <a:rPr lang="en-US" altLang="zh-CN" dirty="0" smtClean="0"/>
              <a:t>(n 0 1 2 3)</a:t>
            </a:r>
          </a:p>
          <a:p>
            <a:pPr lvl="2"/>
            <a:r>
              <a:rPr lang="zh-CN" altLang="en-US" dirty="0"/>
              <a:t>出</a:t>
            </a:r>
            <a:r>
              <a:rPr lang="zh-CN" altLang="en-US" dirty="0" smtClean="0"/>
              <a:t>栈，将值存入第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个局部变量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xastore</a:t>
            </a:r>
            <a:r>
              <a:rPr lang="en-US" altLang="zh-CN" dirty="0" smtClean="0"/>
              <a:t>(x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l f d a b c s)</a:t>
            </a:r>
          </a:p>
          <a:p>
            <a:pPr lvl="2"/>
            <a:r>
              <a:rPr lang="zh-CN" altLang="en-US" dirty="0" smtClean="0"/>
              <a:t>将值存入数组中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iastore</a:t>
            </a:r>
            <a:endParaRPr lang="en-US" altLang="zh-CN" dirty="0" smtClean="0"/>
          </a:p>
          <a:p>
            <a:pPr lvl="3"/>
            <a:r>
              <a:rPr lang="zh-CN" altLang="en-US" dirty="0"/>
              <a:t>执行</a:t>
            </a:r>
            <a:r>
              <a:rPr lang="zh-CN" altLang="en-US" dirty="0" smtClean="0"/>
              <a:t>前，栈：</a:t>
            </a:r>
            <a:r>
              <a:rPr lang="en-US" altLang="zh-CN" dirty="0" smtClean="0"/>
              <a:t>...,</a:t>
            </a:r>
            <a:r>
              <a:rPr lang="en-US" altLang="zh-CN" dirty="0" err="1" smtClean="0"/>
              <a:t>arrayref</a:t>
            </a:r>
            <a:r>
              <a:rPr lang="en-US" altLang="zh-CN" dirty="0" smtClean="0"/>
              <a:t>, index, value</a:t>
            </a:r>
          </a:p>
          <a:p>
            <a:pPr lvl="3"/>
            <a:r>
              <a:rPr lang="zh-CN" altLang="en-US" dirty="0" smtClean="0"/>
              <a:t>执行后，栈：</a:t>
            </a:r>
            <a:r>
              <a:rPr lang="en-US" altLang="zh-CN" dirty="0" smtClean="0"/>
              <a:t>...</a:t>
            </a:r>
          </a:p>
          <a:p>
            <a:pPr lvl="3"/>
            <a:r>
              <a:rPr lang="zh-CN" altLang="en-US" dirty="0" smtClean="0"/>
              <a:t>将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存入</a:t>
            </a:r>
            <a:r>
              <a:rPr lang="en-US" altLang="zh-CN" dirty="0" err="1" smtClean="0"/>
              <a:t>arrayref</a:t>
            </a:r>
            <a:r>
              <a:rPr lang="en-US" altLang="zh-CN" dirty="0" smtClean="0"/>
              <a:t>[index]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8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通用栈操作（无类型）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pop</a:t>
            </a:r>
          </a:p>
          <a:p>
            <a:pPr lvl="2"/>
            <a:r>
              <a:rPr lang="zh-CN" altLang="en-US" dirty="0"/>
              <a:t>弹</a:t>
            </a:r>
            <a:r>
              <a:rPr lang="zh-CN" altLang="en-US" dirty="0" smtClean="0"/>
              <a:t>出栈顶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dup</a:t>
            </a:r>
          </a:p>
          <a:p>
            <a:pPr lvl="2"/>
            <a:r>
              <a:rPr lang="zh-CN" altLang="en-US" dirty="0" smtClean="0"/>
              <a:t>复制栈顶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个字长，复制内容压入栈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6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2035731" cy="5041187"/>
          </a:xfrm>
        </p:spPr>
        <p:txBody>
          <a:bodyPr/>
          <a:lstStyle/>
          <a:p>
            <a:r>
              <a:rPr lang="zh-CN" altLang="en-US" dirty="0" smtClean="0"/>
              <a:t>类型转化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i2l</a:t>
            </a:r>
          </a:p>
          <a:p>
            <a:pPr lvl="1"/>
            <a:r>
              <a:rPr lang="en-US" altLang="zh-CN" dirty="0" smtClean="0"/>
              <a:t>i2f</a:t>
            </a:r>
          </a:p>
          <a:p>
            <a:pPr lvl="1"/>
            <a:r>
              <a:rPr lang="en-US" altLang="zh-CN" dirty="0" smtClean="0"/>
              <a:t>l2i</a:t>
            </a:r>
          </a:p>
          <a:p>
            <a:pPr lvl="1"/>
            <a:r>
              <a:rPr lang="en-US" altLang="zh-CN" dirty="0" smtClean="0"/>
              <a:t>l2f</a:t>
            </a:r>
          </a:p>
          <a:p>
            <a:pPr lvl="1"/>
            <a:r>
              <a:rPr lang="en-US" altLang="zh-CN" dirty="0" smtClean="0"/>
              <a:t>l2d</a:t>
            </a:r>
          </a:p>
          <a:p>
            <a:pPr lvl="1"/>
            <a:r>
              <a:rPr lang="en-US" altLang="zh-CN" dirty="0" smtClean="0"/>
              <a:t>f2i</a:t>
            </a:r>
          </a:p>
          <a:p>
            <a:pPr lvl="1"/>
            <a:r>
              <a:rPr lang="en-US" altLang="zh-CN" dirty="0" smtClean="0"/>
              <a:t>f2d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798365" y="1701602"/>
            <a:ext cx="2035731" cy="467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smtClean="0"/>
              <a:t>d2i</a:t>
            </a:r>
          </a:p>
          <a:p>
            <a:pPr lvl="1"/>
            <a:r>
              <a:rPr lang="en-US" altLang="zh-CN" dirty="0" smtClean="0"/>
              <a:t>d2l</a:t>
            </a:r>
          </a:p>
          <a:p>
            <a:pPr lvl="1"/>
            <a:r>
              <a:rPr lang="en-US" altLang="zh-CN" dirty="0" smtClean="0"/>
              <a:t>d2f</a:t>
            </a:r>
          </a:p>
          <a:p>
            <a:pPr lvl="1"/>
            <a:r>
              <a:rPr lang="en-US" altLang="zh-CN" dirty="0" smtClean="0"/>
              <a:t>i2b</a:t>
            </a:r>
          </a:p>
          <a:p>
            <a:pPr lvl="1"/>
            <a:r>
              <a:rPr lang="en-US" altLang="zh-CN" dirty="0" smtClean="0"/>
              <a:t>i2c</a:t>
            </a:r>
          </a:p>
          <a:p>
            <a:pPr lvl="1"/>
            <a:r>
              <a:rPr lang="en-US" altLang="zh-CN" dirty="0" smtClean="0"/>
              <a:t>i2s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814318" y="1656219"/>
            <a:ext cx="5904656" cy="450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i2l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long</a:t>
            </a:r>
          </a:p>
          <a:p>
            <a:pPr lvl="1"/>
            <a:r>
              <a:rPr lang="zh-CN" altLang="en-US" dirty="0" smtClean="0"/>
              <a:t>执行前，栈：</a:t>
            </a:r>
            <a:r>
              <a:rPr lang="en-US" altLang="zh-CN" dirty="0" smtClean="0"/>
              <a:t>..., value</a:t>
            </a:r>
          </a:p>
          <a:p>
            <a:pPr lvl="1"/>
            <a:r>
              <a:rPr lang="zh-CN" altLang="en-US" dirty="0" smtClean="0"/>
              <a:t>执行后，栈：</a:t>
            </a:r>
            <a:r>
              <a:rPr lang="en-US" altLang="zh-CN" dirty="0" smtClean="0"/>
              <a:t>...,result.word1,result.word2</a:t>
            </a:r>
          </a:p>
          <a:p>
            <a:pPr lvl="1"/>
            <a:r>
              <a:rPr lang="zh-CN" altLang="en-US" dirty="0"/>
              <a:t>弹</a:t>
            </a:r>
            <a:r>
              <a:rPr lang="zh-CN" altLang="en-US" dirty="0" smtClean="0"/>
              <a:t>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，扩展为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，并入栈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3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2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2611795" cy="5041187"/>
          </a:xfrm>
        </p:spPr>
        <p:txBody>
          <a:bodyPr/>
          <a:lstStyle/>
          <a:p>
            <a:r>
              <a:rPr lang="zh-CN" altLang="en-US" dirty="0" smtClean="0"/>
              <a:t>整数运算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iadd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ladd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isub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lsub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idiv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ldiv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imul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lmul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iinc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166462" y="1197546"/>
            <a:ext cx="2611795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浮点运算</a:t>
            </a:r>
            <a:endParaRPr lang="en-US" altLang="zh-CN" dirty="0" smtClean="0"/>
          </a:p>
          <a:p>
            <a:pPr lvl="1"/>
            <a:r>
              <a:rPr lang="en-US" altLang="zh-CN" dirty="0" err="1"/>
              <a:t>f</a:t>
            </a:r>
            <a:r>
              <a:rPr lang="en-US" altLang="zh-CN" dirty="0" err="1" smtClean="0"/>
              <a:t>add</a:t>
            </a:r>
            <a:endParaRPr lang="en-US" altLang="zh-CN" dirty="0" smtClean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add</a:t>
            </a:r>
            <a:endParaRPr lang="en-US" altLang="zh-CN" dirty="0" smtClean="0"/>
          </a:p>
          <a:p>
            <a:pPr lvl="1"/>
            <a:r>
              <a:rPr lang="en-US" altLang="zh-CN" dirty="0" err="1"/>
              <a:t>f</a:t>
            </a:r>
            <a:r>
              <a:rPr lang="en-US" altLang="zh-CN" dirty="0" err="1" smtClean="0"/>
              <a:t>sub</a:t>
            </a:r>
            <a:endParaRPr lang="en-US" altLang="zh-CN" dirty="0" smtClean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sub</a:t>
            </a:r>
            <a:endParaRPr lang="en-US" altLang="zh-CN" dirty="0" smtClean="0"/>
          </a:p>
          <a:p>
            <a:pPr lvl="1"/>
            <a:r>
              <a:rPr lang="en-US" altLang="zh-CN" dirty="0" err="1"/>
              <a:t>f</a:t>
            </a:r>
            <a:r>
              <a:rPr lang="en-US" altLang="zh-CN" dirty="0" err="1" smtClean="0"/>
              <a:t>div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ddiv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fmul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dmul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1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对象操作指令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</a:t>
            </a:r>
          </a:p>
          <a:p>
            <a:pPr lvl="1"/>
            <a:r>
              <a:rPr lang="en-US" altLang="zh-CN" dirty="0" err="1" smtClean="0"/>
              <a:t>getfield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putfield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getstatic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putstatic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3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4700027" cy="5041187"/>
          </a:xfrm>
        </p:spPr>
        <p:txBody>
          <a:bodyPr/>
          <a:lstStyle/>
          <a:p>
            <a:r>
              <a:rPr lang="zh-CN" altLang="en-US" dirty="0" smtClean="0"/>
              <a:t>条件控制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ifeq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如果为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，则跳转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ifne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如果不为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，则跳转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iflt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如果小于</a:t>
            </a:r>
            <a:r>
              <a:rPr lang="en-US" altLang="zh-CN" dirty="0" smtClean="0"/>
              <a:t>0 </a:t>
            </a:r>
            <a:r>
              <a:rPr lang="zh-CN" altLang="en-US" dirty="0" smtClean="0"/>
              <a:t>，则跳转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ifge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如果大于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，则跳转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if_icmpeq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如果两个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相同，则跳转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74358" y="1197546"/>
            <a:ext cx="4700027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ifeq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</a:t>
            </a:r>
            <a:r>
              <a:rPr lang="en-US" altLang="zh-CN" dirty="0" smtClean="0"/>
              <a:t> byte1,byte2</a:t>
            </a:r>
          </a:p>
          <a:p>
            <a:pPr lvl="1"/>
            <a:r>
              <a:rPr lang="en-US" altLang="zh-CN" dirty="0" smtClean="0"/>
              <a:t>value</a:t>
            </a:r>
            <a:r>
              <a:rPr lang="zh-CN" altLang="en-US" dirty="0" smtClean="0"/>
              <a:t>出栈 ，如果栈顶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则跳转到</a:t>
            </a:r>
            <a:r>
              <a:rPr lang="en-US" altLang="zh-CN" dirty="0" smtClean="0"/>
              <a:t>(byte1&lt;&lt;8)|byte2</a:t>
            </a:r>
          </a:p>
          <a:p>
            <a:pPr lvl="1"/>
            <a:r>
              <a:rPr lang="zh-CN" altLang="en-US" dirty="0" smtClean="0"/>
              <a:t>执行前，栈：</a:t>
            </a:r>
            <a:r>
              <a:rPr lang="en-US" altLang="zh-CN" dirty="0" smtClean="0"/>
              <a:t>...,value</a:t>
            </a:r>
          </a:p>
          <a:p>
            <a:pPr lvl="1"/>
            <a:r>
              <a:rPr lang="zh-CN" altLang="en-US" dirty="0" smtClean="0"/>
              <a:t>执行后，栈：</a:t>
            </a:r>
            <a:r>
              <a:rPr lang="en-US" altLang="zh-CN" dirty="0" smtClean="0"/>
              <a:t>...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方法调用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invokevirtual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invokespecial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invokestatic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invokeinterface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xreturn</a:t>
            </a:r>
            <a:r>
              <a:rPr lang="en-US" altLang="zh-CN" dirty="0" smtClean="0"/>
              <a:t>(x</a:t>
            </a:r>
            <a:r>
              <a:rPr lang="zh-CN" altLang="en-US" dirty="0" smtClean="0"/>
              <a:t>为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l f d a </a:t>
            </a:r>
            <a:r>
              <a:rPr lang="zh-CN" altLang="en-US" dirty="0" smtClean="0"/>
              <a:t>或为空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0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ASM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字节码操作框架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可以用于修改现有类或者动态产生新类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AspectJ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Clojure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Ecplise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spring</a:t>
            </a:r>
          </a:p>
          <a:p>
            <a:pPr lvl="2"/>
            <a:r>
              <a:rPr lang="en-US" altLang="zh-CN" dirty="0" err="1" smtClean="0"/>
              <a:t>cglib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hibernate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197545"/>
            <a:ext cx="9725804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err="1"/>
              <a:t>ClassWriter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cw</a:t>
            </a:r>
            <a:r>
              <a:rPr lang="en-US" altLang="zh-CN" sz="1600" dirty="0"/>
              <a:t> = new </a:t>
            </a:r>
            <a:r>
              <a:rPr lang="en-US" altLang="zh-CN" sz="1600" b="1" dirty="0" err="1"/>
              <a:t>ClassWriter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ClassWriter.COMPUTE_MAXS|ClassWriter.COMPUTE_FRAMES</a:t>
            </a:r>
            <a:r>
              <a:rPr lang="en-US" altLang="zh-CN" sz="1600" dirty="0"/>
              <a:t>);  </a:t>
            </a:r>
          </a:p>
          <a:p>
            <a:r>
              <a:rPr lang="en-US" altLang="zh-CN" sz="1600" dirty="0" err="1"/>
              <a:t>cw.visit</a:t>
            </a:r>
            <a:r>
              <a:rPr lang="en-US" altLang="zh-CN" sz="1600" dirty="0"/>
              <a:t>(V1_7, ACC_PUBLIC, "</a:t>
            </a:r>
            <a:r>
              <a:rPr lang="en-US" altLang="zh-CN" sz="1600" b="1" dirty="0"/>
              <a:t>Example</a:t>
            </a:r>
            <a:r>
              <a:rPr lang="en-US" altLang="zh-CN" sz="1600" dirty="0"/>
              <a:t>", null, "java/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/Object", null);  </a:t>
            </a:r>
          </a:p>
          <a:p>
            <a:r>
              <a:rPr lang="en-US" altLang="zh-CN" sz="1600" dirty="0" err="1"/>
              <a:t>MethodVisitor</a:t>
            </a:r>
            <a:r>
              <a:rPr lang="en-US" altLang="zh-CN" sz="1600" dirty="0"/>
              <a:t> mw = </a:t>
            </a:r>
            <a:r>
              <a:rPr lang="en-US" altLang="zh-CN" sz="1600" dirty="0" err="1"/>
              <a:t>cw.visitMethod</a:t>
            </a:r>
            <a:r>
              <a:rPr lang="en-US" altLang="zh-CN" sz="1600" dirty="0"/>
              <a:t>(ACC_PUBLIC, "&lt;</a:t>
            </a:r>
            <a:r>
              <a:rPr lang="en-US" altLang="zh-CN" sz="1600" b="1" dirty="0" err="1"/>
              <a:t>init</a:t>
            </a:r>
            <a:r>
              <a:rPr lang="en-US" altLang="zh-CN" sz="1600" dirty="0"/>
              <a:t>&gt;", "()V", null,  </a:t>
            </a:r>
            <a:r>
              <a:rPr lang="en-US" altLang="zh-CN" sz="1600" dirty="0" smtClean="0"/>
              <a:t>null</a:t>
            </a:r>
            <a:r>
              <a:rPr lang="en-US" altLang="zh-CN" sz="1600" dirty="0"/>
              <a:t>);  </a:t>
            </a:r>
          </a:p>
          <a:p>
            <a:r>
              <a:rPr lang="en-US" altLang="zh-CN" sz="1600" dirty="0" err="1"/>
              <a:t>mw.visitVarInsn</a:t>
            </a:r>
            <a:r>
              <a:rPr lang="en-US" altLang="zh-CN" sz="1600" dirty="0"/>
              <a:t>(ALOAD, 0);  </a:t>
            </a:r>
            <a:r>
              <a:rPr lang="en-US" altLang="zh-CN" sz="1600" dirty="0" smtClean="0"/>
              <a:t>//this </a:t>
            </a:r>
            <a:r>
              <a:rPr lang="zh-CN" altLang="en-US" sz="1600" dirty="0" smtClean="0"/>
              <a:t>入栈</a:t>
            </a:r>
            <a:endParaRPr lang="en-US" altLang="zh-CN" sz="1600" dirty="0"/>
          </a:p>
          <a:p>
            <a:r>
              <a:rPr lang="en-US" altLang="zh-CN" sz="1600" dirty="0" err="1"/>
              <a:t>mw.visitMethodInsn</a:t>
            </a:r>
            <a:r>
              <a:rPr lang="en-US" altLang="zh-CN" sz="1600" dirty="0"/>
              <a:t>(INVOKESPECIAL, "java/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/Object", "&lt;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&gt;", "()V");  </a:t>
            </a:r>
          </a:p>
          <a:p>
            <a:r>
              <a:rPr lang="en-US" altLang="zh-CN" sz="1600" dirty="0" err="1"/>
              <a:t>mw.visitInsn</a:t>
            </a:r>
            <a:r>
              <a:rPr lang="en-US" altLang="zh-CN" sz="1600" dirty="0"/>
              <a:t>(RETURN);  </a:t>
            </a:r>
          </a:p>
          <a:p>
            <a:r>
              <a:rPr lang="en-US" altLang="zh-CN" sz="1600" dirty="0" err="1"/>
              <a:t>mw.visitMaxs</a:t>
            </a:r>
            <a:r>
              <a:rPr lang="en-US" altLang="zh-CN" sz="1600" dirty="0"/>
              <a:t>(0, 0);  </a:t>
            </a:r>
          </a:p>
          <a:p>
            <a:r>
              <a:rPr lang="en-US" altLang="zh-CN" sz="1600" dirty="0" err="1"/>
              <a:t>mw.visitEnd</a:t>
            </a:r>
            <a:r>
              <a:rPr lang="en-US" altLang="zh-CN" sz="1600" dirty="0"/>
              <a:t>();  </a:t>
            </a:r>
          </a:p>
          <a:p>
            <a:r>
              <a:rPr lang="en-US" altLang="zh-CN" sz="1600" dirty="0"/>
              <a:t>mw = </a:t>
            </a:r>
            <a:r>
              <a:rPr lang="en-US" altLang="zh-CN" sz="1600" dirty="0" err="1"/>
              <a:t>cw.visitMethod</a:t>
            </a:r>
            <a:r>
              <a:rPr lang="en-US" altLang="zh-CN" sz="1600" dirty="0"/>
              <a:t>(ACC_PUBLIC + ACC_STATIC, "</a:t>
            </a:r>
            <a:r>
              <a:rPr lang="en-US" altLang="zh-CN" sz="1600" b="1" dirty="0"/>
              <a:t>main</a:t>
            </a:r>
            <a:r>
              <a:rPr lang="en-US" altLang="zh-CN" sz="1600" dirty="0"/>
              <a:t>",  </a:t>
            </a:r>
            <a:r>
              <a:rPr lang="en-US" altLang="zh-CN" sz="1600" dirty="0" smtClean="0"/>
              <a:t>"([</a:t>
            </a:r>
            <a:r>
              <a:rPr lang="en-US" altLang="zh-CN" sz="1600" dirty="0" err="1"/>
              <a:t>Ljava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/String;)V", null, null);  </a:t>
            </a:r>
          </a:p>
          <a:p>
            <a:r>
              <a:rPr lang="en-US" altLang="zh-CN" sz="1600" dirty="0" err="1"/>
              <a:t>mw.visitFieldInsn</a:t>
            </a:r>
            <a:r>
              <a:rPr lang="en-US" altLang="zh-CN" sz="1600" dirty="0"/>
              <a:t>(</a:t>
            </a:r>
            <a:r>
              <a:rPr lang="en-US" altLang="zh-CN" sz="1600" b="1" dirty="0"/>
              <a:t>GETSTATIC</a:t>
            </a:r>
            <a:r>
              <a:rPr lang="en-US" altLang="zh-CN" sz="1600" dirty="0"/>
              <a:t>, "java/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/System", "out",  </a:t>
            </a:r>
            <a:r>
              <a:rPr lang="en-US" altLang="zh-CN" sz="1600" dirty="0" smtClean="0"/>
              <a:t>"</a:t>
            </a:r>
            <a:r>
              <a:rPr lang="en-US" altLang="zh-CN" sz="1600" dirty="0" err="1"/>
              <a:t>Ljava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io</a:t>
            </a:r>
            <a:r>
              <a:rPr lang="en-US" altLang="zh-CN" sz="1600" dirty="0"/>
              <a:t>/</a:t>
            </a:r>
            <a:r>
              <a:rPr lang="en-US" altLang="zh-CN" sz="1600" dirty="0" err="1"/>
              <a:t>PrintStream</a:t>
            </a:r>
            <a:r>
              <a:rPr lang="en-US" altLang="zh-CN" sz="1600" dirty="0"/>
              <a:t>;");  </a:t>
            </a:r>
          </a:p>
          <a:p>
            <a:r>
              <a:rPr lang="en-US" altLang="zh-CN" sz="1600" dirty="0" err="1"/>
              <a:t>mw.visitLdcInsn</a:t>
            </a:r>
            <a:r>
              <a:rPr lang="en-US" altLang="zh-CN" sz="1600" dirty="0"/>
              <a:t>("Hello world!");  </a:t>
            </a:r>
          </a:p>
          <a:p>
            <a:r>
              <a:rPr lang="en-US" altLang="zh-CN" sz="1600" dirty="0" err="1"/>
              <a:t>mw.visitMethodInsn</a:t>
            </a:r>
            <a:r>
              <a:rPr lang="en-US" altLang="zh-CN" sz="1600" dirty="0"/>
              <a:t>(</a:t>
            </a:r>
            <a:r>
              <a:rPr lang="en-US" altLang="zh-CN" sz="1600" b="1" dirty="0"/>
              <a:t>INVOKEVIRTUAL</a:t>
            </a:r>
            <a:r>
              <a:rPr lang="en-US" altLang="zh-CN" sz="1600" dirty="0"/>
              <a:t>, "java/</a:t>
            </a:r>
            <a:r>
              <a:rPr lang="en-US" altLang="zh-CN" sz="1600" dirty="0" err="1"/>
              <a:t>io</a:t>
            </a:r>
            <a:r>
              <a:rPr lang="en-US" altLang="zh-CN" sz="1600" dirty="0"/>
              <a:t>/</a:t>
            </a:r>
            <a:r>
              <a:rPr lang="en-US" altLang="zh-CN" sz="1600" dirty="0" err="1"/>
              <a:t>PrintStream</a:t>
            </a:r>
            <a:r>
              <a:rPr lang="en-US" altLang="zh-CN" sz="1600" dirty="0"/>
              <a:t>", "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",  </a:t>
            </a:r>
            <a:r>
              <a:rPr lang="en-US" altLang="zh-CN" sz="1600" dirty="0" smtClean="0"/>
              <a:t>"(</a:t>
            </a:r>
            <a:r>
              <a:rPr lang="en-US" altLang="zh-CN" sz="1600" dirty="0" err="1"/>
              <a:t>Ljava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/String;)V");  </a:t>
            </a:r>
          </a:p>
          <a:p>
            <a:r>
              <a:rPr lang="en-US" altLang="zh-CN" sz="1600" dirty="0" err="1"/>
              <a:t>mw.visitInsn</a:t>
            </a:r>
            <a:r>
              <a:rPr lang="en-US" altLang="zh-CN" sz="1600" dirty="0"/>
              <a:t>(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);  </a:t>
            </a:r>
          </a:p>
          <a:p>
            <a:r>
              <a:rPr lang="en-US" altLang="zh-CN" sz="1600" dirty="0" err="1"/>
              <a:t>mw.visitMaxs</a:t>
            </a:r>
            <a:r>
              <a:rPr lang="en-US" altLang="zh-CN" sz="1600" dirty="0"/>
              <a:t>(0,0);  </a:t>
            </a:r>
          </a:p>
          <a:p>
            <a:r>
              <a:rPr lang="en-US" altLang="zh-CN" sz="1600" dirty="0" err="1"/>
              <a:t>mw.visitEnd</a:t>
            </a:r>
            <a:r>
              <a:rPr lang="en-US" altLang="zh-CN" sz="1600" dirty="0"/>
              <a:t>();  </a:t>
            </a:r>
          </a:p>
          <a:p>
            <a:r>
              <a:rPr lang="en-US" altLang="zh-CN" sz="1600" dirty="0"/>
              <a:t>byte[] code = </a:t>
            </a:r>
            <a:r>
              <a:rPr lang="en-US" altLang="zh-CN" sz="1600" dirty="0" err="1"/>
              <a:t>cw.toByteArray</a:t>
            </a:r>
            <a:r>
              <a:rPr lang="en-US" altLang="zh-CN" sz="1600" dirty="0"/>
              <a:t>();  </a:t>
            </a:r>
          </a:p>
          <a:p>
            <a:r>
              <a:rPr lang="en-US" altLang="zh-CN" sz="1600" dirty="0" err="1" smtClean="0"/>
              <a:t>AsmHelloWorld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loader = new </a:t>
            </a:r>
            <a:r>
              <a:rPr lang="en-US" altLang="zh-CN" sz="1600" dirty="0" err="1"/>
              <a:t>AsmHelloWorld</a:t>
            </a:r>
            <a:r>
              <a:rPr lang="en-US" altLang="zh-CN" sz="1600" dirty="0"/>
              <a:t>();  </a:t>
            </a:r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exampleClass</a:t>
            </a:r>
            <a:r>
              <a:rPr lang="en-US" altLang="zh-CN" sz="1600" dirty="0"/>
              <a:t> = loader  </a:t>
            </a:r>
          </a:p>
          <a:p>
            <a:r>
              <a:rPr lang="en-US" altLang="zh-CN" sz="1600" dirty="0"/>
              <a:t>    .</a:t>
            </a:r>
            <a:r>
              <a:rPr lang="en-US" altLang="zh-CN" sz="1600" dirty="0" err="1"/>
              <a:t>defineClass</a:t>
            </a:r>
            <a:r>
              <a:rPr lang="en-US" altLang="zh-CN" sz="1600" dirty="0"/>
              <a:t>("Example", code, 0, </a:t>
            </a:r>
            <a:r>
              <a:rPr lang="en-US" altLang="zh-CN" sz="1600" dirty="0" err="1"/>
              <a:t>code.length</a:t>
            </a:r>
            <a:r>
              <a:rPr lang="en-US" altLang="zh-CN" sz="1600" dirty="0"/>
              <a:t>);  </a:t>
            </a:r>
          </a:p>
          <a:p>
            <a:r>
              <a:rPr lang="en-US" altLang="zh-CN" sz="1600" dirty="0" err="1"/>
              <a:t>exampleClass.getMethods</a:t>
            </a:r>
            <a:r>
              <a:rPr lang="en-US" altLang="zh-CN" sz="1600" dirty="0"/>
              <a:t>()[0].invoke(null, new Object[] { null }); 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9702750" y="5734050"/>
            <a:ext cx="139012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208663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728192"/>
          </a:xfrm>
        </p:spPr>
        <p:txBody>
          <a:bodyPr/>
          <a:lstStyle/>
          <a:p>
            <a:r>
              <a:rPr lang="zh-CN" altLang="en-US" dirty="0" smtClean="0"/>
              <a:t>模拟实现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字节码织入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在函数开始部分或者结束部分嵌入字节码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可用于进行鉴权、日志等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5766" y="3789834"/>
            <a:ext cx="61023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public class Account { </a:t>
            </a:r>
          </a:p>
          <a:p>
            <a:r>
              <a:rPr lang="en-US" altLang="zh-CN" dirty="0"/>
              <a:t>	 public void operation() { </a:t>
            </a:r>
          </a:p>
          <a:p>
            <a:r>
              <a:rPr lang="en-US" altLang="zh-CN" dirty="0"/>
              <a:t>		 </a:t>
            </a:r>
            <a:r>
              <a:rPr lang="en-US" altLang="zh-CN" dirty="0" err="1"/>
              <a:t>System.out.println</a:t>
            </a:r>
            <a:r>
              <a:rPr lang="en-US" altLang="zh-CN" dirty="0"/>
              <a:t>("operation...."); </a:t>
            </a:r>
          </a:p>
          <a:p>
            <a:r>
              <a:rPr lang="en-US" altLang="zh-CN" dirty="0"/>
              <a:t>	 }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4478" y="3789834"/>
            <a:ext cx="29546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在操作前加上鉴权或者日志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8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2054" y="2925738"/>
            <a:ext cx="7416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SecurityChecker</a:t>
            </a:r>
            <a:r>
              <a:rPr lang="en-US" altLang="zh-CN" dirty="0"/>
              <a:t> { </a:t>
            </a:r>
          </a:p>
          <a:p>
            <a:r>
              <a:rPr lang="en-US" altLang="zh-CN" dirty="0"/>
              <a:t> public static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checkSecurity</a:t>
            </a:r>
            <a:r>
              <a:rPr lang="en-US" altLang="zh-CN" dirty="0"/>
              <a:t>() {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en-US" altLang="zh-CN" i="1" dirty="0" err="1"/>
              <a:t>SecurityChecker.checkSecurity</a:t>
            </a:r>
            <a:r>
              <a:rPr lang="en-US" altLang="zh-CN" i="1" dirty="0"/>
              <a:t> ...");</a:t>
            </a:r>
          </a:p>
          <a:p>
            <a:pPr lvl="1"/>
            <a:r>
              <a:rPr lang="en-US" altLang="zh-CN" dirty="0"/>
              <a:t> return true;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522" y="1926918"/>
            <a:ext cx="28695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我们要嵌入的内容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1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718" y="1107318"/>
            <a:ext cx="9649071" cy="517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AddSecurityCheckClassAdapter</a:t>
            </a:r>
            <a:r>
              <a:rPr lang="en-US" altLang="zh-CN" sz="1600" dirty="0"/>
              <a:t> extends </a:t>
            </a:r>
            <a:r>
              <a:rPr lang="en-US" altLang="zh-CN" sz="1600" b="1" dirty="0" err="1"/>
              <a:t>ClassVisitor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public </a:t>
            </a:r>
            <a:r>
              <a:rPr lang="en-US" altLang="zh-CN" sz="1600" dirty="0" err="1"/>
              <a:t>AddSecurityCheckClassAdapter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ClassVisitor</a:t>
            </a:r>
            <a:r>
              <a:rPr lang="en-US" altLang="zh-CN" sz="1600" dirty="0"/>
              <a:t> cv) {</a:t>
            </a:r>
          </a:p>
          <a:p>
            <a:r>
              <a:rPr lang="en-US" altLang="zh-CN" sz="1600" dirty="0"/>
              <a:t>		super(Opcodes.ASM5, cv);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 smtClean="0"/>
              <a:t>    // </a:t>
            </a:r>
            <a:r>
              <a:rPr lang="zh-CN" altLang="en-US" sz="1600" dirty="0"/>
              <a:t>重写 </a:t>
            </a:r>
            <a:r>
              <a:rPr lang="en-US" altLang="zh-CN" sz="1600" dirty="0" err="1"/>
              <a:t>visitMethod</a:t>
            </a:r>
            <a:r>
              <a:rPr lang="zh-CN" altLang="en-US" sz="1600" dirty="0"/>
              <a:t>，访问到 </a:t>
            </a:r>
            <a:r>
              <a:rPr lang="en-US" altLang="zh-CN" sz="1600" dirty="0"/>
              <a:t>"operation" </a:t>
            </a:r>
            <a:r>
              <a:rPr lang="zh-CN" altLang="en-US" sz="1600" dirty="0"/>
              <a:t>方法时，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// </a:t>
            </a:r>
            <a:r>
              <a:rPr lang="zh-CN" altLang="en-US" sz="1600" dirty="0"/>
              <a:t>给出自定义 </a:t>
            </a:r>
            <a:r>
              <a:rPr lang="en-US" altLang="zh-CN" sz="1600" dirty="0" err="1"/>
              <a:t>MethodVisitor</a:t>
            </a:r>
            <a:r>
              <a:rPr lang="zh-CN" altLang="en-US" sz="1600" dirty="0"/>
              <a:t>，实际改写方法内容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public </a:t>
            </a:r>
            <a:r>
              <a:rPr lang="en-US" altLang="zh-CN" sz="1600" dirty="0" err="1"/>
              <a:t>MethodVisitor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visitMethod</a:t>
            </a:r>
            <a:r>
              <a:rPr lang="en-US" altLang="zh-CN" sz="1600" dirty="0"/>
              <a:t>(final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access, final String name, </a:t>
            </a:r>
          </a:p>
          <a:p>
            <a:r>
              <a:rPr lang="en-US" altLang="zh-CN" sz="1600" dirty="0"/>
              <a:t>        final String </a:t>
            </a:r>
            <a:r>
              <a:rPr lang="en-US" altLang="zh-CN" sz="1600" dirty="0" err="1"/>
              <a:t>desc</a:t>
            </a:r>
            <a:r>
              <a:rPr lang="en-US" altLang="zh-CN" sz="1600" dirty="0"/>
              <a:t>, final String signature, final String[] exceptions) { 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MethodVisitor</a:t>
            </a:r>
            <a:r>
              <a:rPr lang="en-US" altLang="zh-CN" sz="1600" dirty="0"/>
              <a:t> mv = </a:t>
            </a:r>
            <a:r>
              <a:rPr lang="en-US" altLang="zh-CN" sz="1600" dirty="0" err="1"/>
              <a:t>cv.visitMethod</a:t>
            </a:r>
            <a:r>
              <a:rPr lang="en-US" altLang="zh-CN" sz="1600" dirty="0"/>
              <a:t>(access, name, </a:t>
            </a:r>
            <a:r>
              <a:rPr lang="en-US" altLang="zh-CN" sz="1600" dirty="0" err="1"/>
              <a:t>desc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signature,exceptions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MethodVisitor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wrappedMv</a:t>
            </a:r>
            <a:r>
              <a:rPr lang="en-US" altLang="zh-CN" sz="1600" dirty="0"/>
              <a:t> = mv; </a:t>
            </a:r>
          </a:p>
          <a:p>
            <a:r>
              <a:rPr lang="en-US" altLang="zh-CN" sz="1600" dirty="0"/>
              <a:t>        if (mv != null) { </a:t>
            </a:r>
          </a:p>
          <a:p>
            <a:r>
              <a:rPr lang="en-US" altLang="zh-CN" sz="1600" dirty="0"/>
              <a:t>            // </a:t>
            </a:r>
            <a:r>
              <a:rPr lang="zh-CN" altLang="en-US" sz="1600" dirty="0"/>
              <a:t>对于 </a:t>
            </a:r>
            <a:r>
              <a:rPr lang="en-US" altLang="zh-CN" sz="1600" dirty="0"/>
              <a:t>"operation" </a:t>
            </a:r>
            <a:r>
              <a:rPr lang="zh-CN" altLang="en-US" sz="1600" dirty="0"/>
              <a:t>方法</a:t>
            </a:r>
          </a:p>
          <a:p>
            <a:r>
              <a:rPr lang="zh-CN" altLang="en-US" sz="1600" dirty="0"/>
              <a:t>            </a:t>
            </a:r>
            <a:r>
              <a:rPr lang="en-US" altLang="zh-CN" sz="1600" dirty="0"/>
              <a:t>if (</a:t>
            </a:r>
            <a:r>
              <a:rPr lang="en-US" altLang="zh-CN" sz="1600" dirty="0" err="1"/>
              <a:t>name.equals</a:t>
            </a:r>
            <a:r>
              <a:rPr lang="en-US" altLang="zh-CN" sz="1600" dirty="0"/>
              <a:t>("</a:t>
            </a:r>
            <a:r>
              <a:rPr lang="en-US" altLang="zh-CN" sz="1600" b="1" dirty="0"/>
              <a:t>operation</a:t>
            </a:r>
            <a:r>
              <a:rPr lang="en-US" altLang="zh-CN" sz="1600" dirty="0"/>
              <a:t>")) { </a:t>
            </a:r>
          </a:p>
          <a:p>
            <a:r>
              <a:rPr lang="en-US" altLang="zh-CN" sz="1600" dirty="0"/>
              <a:t>                // </a:t>
            </a:r>
            <a:r>
              <a:rPr lang="zh-CN" altLang="en-US" sz="1600" dirty="0"/>
              <a:t>使用自定义 </a:t>
            </a:r>
            <a:r>
              <a:rPr lang="en-US" altLang="zh-CN" sz="1600" dirty="0" err="1"/>
              <a:t>MethodVisitor</a:t>
            </a:r>
            <a:r>
              <a:rPr lang="zh-CN" altLang="en-US" sz="1600" dirty="0"/>
              <a:t>，实际改写方法内容</a:t>
            </a:r>
          </a:p>
          <a:p>
            <a:r>
              <a:rPr lang="zh-CN" altLang="en-US" sz="1600" dirty="0"/>
              <a:t>                </a:t>
            </a:r>
            <a:r>
              <a:rPr lang="en-US" altLang="zh-CN" sz="1600" dirty="0" err="1"/>
              <a:t>wrappedMv</a:t>
            </a:r>
            <a:r>
              <a:rPr lang="en-US" altLang="zh-CN" sz="1600" dirty="0"/>
              <a:t> = new </a:t>
            </a:r>
            <a:r>
              <a:rPr lang="en-US" altLang="zh-CN" sz="1600" b="1" dirty="0" err="1"/>
              <a:t>AddSecurityCheckMethodAdapter</a:t>
            </a:r>
            <a:r>
              <a:rPr lang="en-US" altLang="zh-CN" sz="1600" dirty="0"/>
              <a:t>(mv); </a:t>
            </a:r>
          </a:p>
          <a:p>
            <a:r>
              <a:rPr lang="en-US" altLang="zh-CN" sz="1600" dirty="0"/>
              <a:t>            } </a:t>
            </a:r>
          </a:p>
          <a:p>
            <a:r>
              <a:rPr lang="en-US" altLang="zh-CN" sz="1600" dirty="0"/>
              <a:t>        } </a:t>
            </a:r>
          </a:p>
          <a:p>
            <a:r>
              <a:rPr lang="en-US" altLang="zh-CN" sz="1600" dirty="0"/>
              <a:t>        return </a:t>
            </a:r>
            <a:r>
              <a:rPr lang="en-US" altLang="zh-CN" sz="1600" dirty="0" err="1"/>
              <a:t>wrappedMv</a:t>
            </a:r>
            <a:r>
              <a:rPr lang="en-US" altLang="zh-CN" sz="1600" dirty="0"/>
              <a:t>; </a:t>
            </a:r>
          </a:p>
          <a:p>
            <a:r>
              <a:rPr lang="en-US" altLang="zh-CN" sz="1600" dirty="0"/>
              <a:t>    } 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50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718" y="1489188"/>
            <a:ext cx="8352928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AddSecurityCheckMethodAdapter</a:t>
            </a:r>
            <a:r>
              <a:rPr lang="en-US" altLang="zh-CN" dirty="0"/>
              <a:t> extends </a:t>
            </a:r>
            <a:r>
              <a:rPr lang="en-US" altLang="zh-CN" dirty="0" err="1"/>
              <a:t>MethodVisitor</a:t>
            </a:r>
            <a:r>
              <a:rPr lang="en-US" altLang="zh-CN" dirty="0"/>
              <a:t> { </a:t>
            </a:r>
          </a:p>
          <a:p>
            <a:r>
              <a:rPr lang="en-US" altLang="zh-CN" dirty="0"/>
              <a:t>	 public </a:t>
            </a:r>
            <a:r>
              <a:rPr lang="en-US" altLang="zh-CN" dirty="0" err="1"/>
              <a:t>AddSecurityCheckMethodAdapter</a:t>
            </a:r>
            <a:r>
              <a:rPr lang="en-US" altLang="zh-CN" dirty="0"/>
              <a:t>(</a:t>
            </a:r>
            <a:r>
              <a:rPr lang="en-US" altLang="zh-CN" dirty="0" err="1"/>
              <a:t>MethodVisitor</a:t>
            </a:r>
            <a:r>
              <a:rPr lang="en-US" altLang="zh-CN" dirty="0"/>
              <a:t> mv) { </a:t>
            </a:r>
          </a:p>
          <a:p>
            <a:r>
              <a:rPr lang="en-US" altLang="zh-CN" dirty="0"/>
              <a:t>		 super(Opcodes.ASM5,mv); </a:t>
            </a:r>
          </a:p>
          <a:p>
            <a:r>
              <a:rPr lang="en-US" altLang="zh-CN" dirty="0"/>
              <a:t>	 } </a:t>
            </a:r>
          </a:p>
          <a:p>
            <a:r>
              <a:rPr lang="en-US" altLang="zh-CN" dirty="0"/>
              <a:t>	 public void </a:t>
            </a:r>
            <a:r>
              <a:rPr lang="en-US" altLang="zh-CN" b="1" dirty="0" err="1"/>
              <a:t>visitCode</a:t>
            </a:r>
            <a:r>
              <a:rPr lang="en-US" altLang="zh-CN" dirty="0"/>
              <a:t>() { </a:t>
            </a:r>
          </a:p>
          <a:p>
            <a:r>
              <a:rPr lang="en-US" altLang="zh-CN" dirty="0"/>
              <a:t>		 </a:t>
            </a:r>
            <a:r>
              <a:rPr lang="en-US" altLang="zh-CN" dirty="0" err="1"/>
              <a:t>visitMethodInsn</a:t>
            </a:r>
            <a:r>
              <a:rPr lang="en-US" altLang="zh-CN" dirty="0"/>
              <a:t>(</a:t>
            </a:r>
            <a:r>
              <a:rPr lang="en-US" altLang="zh-CN" dirty="0" err="1"/>
              <a:t>Opcodes.</a:t>
            </a:r>
            <a:r>
              <a:rPr lang="en-US" altLang="zh-CN" b="1" dirty="0" err="1"/>
              <a:t>INVOKESTATIC</a:t>
            </a:r>
            <a:r>
              <a:rPr lang="en-US" altLang="zh-CN" dirty="0" smtClean="0"/>
              <a:t>, "</a:t>
            </a:r>
            <a:r>
              <a:rPr lang="en-US" altLang="zh-CN" dirty="0" err="1"/>
              <a:t>geym</a:t>
            </a:r>
            <a:r>
              <a:rPr lang="en-US" altLang="zh-CN" dirty="0"/>
              <a:t>/</a:t>
            </a:r>
            <a:r>
              <a:rPr lang="en-US" altLang="zh-CN" dirty="0" err="1"/>
              <a:t>jvm</a:t>
            </a:r>
            <a:r>
              <a:rPr lang="en-US" altLang="zh-CN" dirty="0"/>
              <a:t>/ch10/</a:t>
            </a:r>
            <a:r>
              <a:rPr lang="en-US" altLang="zh-CN" dirty="0" err="1"/>
              <a:t>asm</a:t>
            </a:r>
            <a:r>
              <a:rPr lang="en-US" altLang="zh-CN" dirty="0"/>
              <a:t>/</a:t>
            </a:r>
            <a:r>
              <a:rPr lang="en-US" altLang="zh-CN" dirty="0" err="1"/>
              <a:t>SecurityChecker</a:t>
            </a:r>
            <a:r>
              <a:rPr lang="en-US" altLang="zh-CN" dirty="0"/>
              <a:t>", </a:t>
            </a:r>
          </a:p>
          <a:p>
            <a:r>
              <a:rPr lang="en-US" altLang="zh-CN" dirty="0"/>
              <a:t>			"</a:t>
            </a:r>
            <a:r>
              <a:rPr lang="en-US" altLang="zh-CN" dirty="0" err="1"/>
              <a:t>checkSecurity</a:t>
            </a:r>
            <a:r>
              <a:rPr lang="en-US" altLang="zh-CN" dirty="0"/>
              <a:t>", "()Z"); </a:t>
            </a:r>
          </a:p>
          <a:p>
            <a:r>
              <a:rPr lang="en-US" altLang="zh-CN" dirty="0"/>
              <a:t>		 </a:t>
            </a:r>
            <a:r>
              <a:rPr lang="en-US" altLang="zh-CN" b="1" dirty="0" err="1"/>
              <a:t>super.visitCode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	 }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0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字节码执行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javap</a:t>
            </a:r>
            <a:endParaRPr lang="en-US" altLang="zh-CN" dirty="0" smtClean="0"/>
          </a:p>
          <a:p>
            <a:r>
              <a:rPr lang="zh-CN" altLang="en-US" dirty="0" smtClean="0"/>
              <a:t>简单的字节码执行过程</a:t>
            </a:r>
            <a:endParaRPr lang="en-US" altLang="zh-CN" dirty="0" smtClean="0"/>
          </a:p>
          <a:p>
            <a:r>
              <a:rPr lang="zh-CN" altLang="en-US" dirty="0" smtClean="0"/>
              <a:t>常用的字节码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ASM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字节码</a:t>
            </a:r>
            <a:endParaRPr lang="en-US" altLang="zh-CN" dirty="0" smtClean="0"/>
          </a:p>
          <a:p>
            <a:r>
              <a:rPr lang="en-US" altLang="zh-CN" dirty="0"/>
              <a:t>JIT</a:t>
            </a:r>
            <a:r>
              <a:rPr lang="zh-CN" altLang="en-US" dirty="0"/>
              <a:t>及其相关参数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43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5726" y="1197546"/>
            <a:ext cx="10369152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class Generator{ </a:t>
            </a:r>
          </a:p>
          <a:p>
            <a:r>
              <a:rPr lang="en-US" altLang="zh-CN" dirty="0"/>
              <a:t>	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throws Exception { </a:t>
            </a:r>
          </a:p>
          <a:p>
            <a:r>
              <a:rPr lang="en-US" altLang="zh-CN" dirty="0"/>
              <a:t>		 </a:t>
            </a:r>
            <a:r>
              <a:rPr lang="en-US" altLang="zh-CN" dirty="0" err="1"/>
              <a:t>ClassReader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cr</a:t>
            </a:r>
            <a:r>
              <a:rPr lang="en-US" altLang="zh-CN" dirty="0"/>
              <a:t> = new </a:t>
            </a:r>
            <a:r>
              <a:rPr lang="en-US" altLang="zh-CN" dirty="0" err="1"/>
              <a:t>ClassReader</a:t>
            </a:r>
            <a:r>
              <a:rPr lang="en-US" altLang="zh-CN" dirty="0"/>
              <a:t>("geym.jvm.ch10.asm.Account"); </a:t>
            </a:r>
          </a:p>
          <a:p>
            <a:r>
              <a:rPr lang="en-US" altLang="zh-CN" dirty="0"/>
              <a:t>		 </a:t>
            </a:r>
            <a:r>
              <a:rPr lang="en-US" altLang="zh-CN" dirty="0" err="1"/>
              <a:t>ClassWriter</a:t>
            </a:r>
            <a:r>
              <a:rPr lang="en-US" altLang="zh-CN" dirty="0"/>
              <a:t> </a:t>
            </a:r>
            <a:r>
              <a:rPr lang="en-US" altLang="zh-CN" dirty="0" err="1"/>
              <a:t>cw</a:t>
            </a:r>
            <a:r>
              <a:rPr lang="en-US" altLang="zh-CN" dirty="0"/>
              <a:t> = new </a:t>
            </a:r>
            <a:r>
              <a:rPr lang="en-US" altLang="zh-CN" dirty="0" err="1"/>
              <a:t>ClassWriter</a:t>
            </a:r>
            <a:r>
              <a:rPr lang="en-US" altLang="zh-CN" dirty="0"/>
              <a:t>(</a:t>
            </a:r>
            <a:r>
              <a:rPr lang="en-US" altLang="zh-CN" dirty="0" err="1"/>
              <a:t>ClassWriter.COMPUTE_MAXS|ClassWriter.COMPUTE_FRAMES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		 </a:t>
            </a:r>
            <a:r>
              <a:rPr lang="en-US" altLang="zh-CN" dirty="0" err="1"/>
              <a:t>AddSecurityCheckClassAdapter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classAdapter</a:t>
            </a:r>
            <a:r>
              <a:rPr lang="en-US" altLang="zh-CN" dirty="0"/>
              <a:t> = new </a:t>
            </a:r>
            <a:r>
              <a:rPr lang="en-US" altLang="zh-CN" b="1" dirty="0" err="1"/>
              <a:t>AddSecurityCheckClassAdapter</a:t>
            </a:r>
            <a:r>
              <a:rPr lang="en-US" altLang="zh-CN" dirty="0"/>
              <a:t>(</a:t>
            </a:r>
            <a:r>
              <a:rPr lang="en-US" altLang="zh-CN" dirty="0" err="1"/>
              <a:t>cw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		 </a:t>
            </a:r>
            <a:r>
              <a:rPr lang="en-US" altLang="zh-CN" dirty="0" err="1">
                <a:solidFill>
                  <a:srgbClr val="C00000"/>
                </a:solidFill>
              </a:rPr>
              <a:t>cr</a:t>
            </a:r>
            <a:r>
              <a:rPr lang="en-US" altLang="zh-CN" dirty="0" err="1"/>
              <a:t>.accept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classAdapter</a:t>
            </a:r>
            <a:r>
              <a:rPr lang="en-US" altLang="zh-CN" dirty="0"/>
              <a:t>, </a:t>
            </a:r>
            <a:r>
              <a:rPr lang="en-US" altLang="zh-CN" dirty="0" err="1"/>
              <a:t>ClassReader.SKIP_DEBUG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		 byte[] data = </a:t>
            </a:r>
            <a:r>
              <a:rPr lang="en-US" altLang="zh-CN" dirty="0" err="1"/>
              <a:t>cw.toByteArray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		 File </a:t>
            </a:r>
            <a:r>
              <a:rPr lang="en-US" altLang="zh-CN" dirty="0" err="1"/>
              <a:t>file</a:t>
            </a:r>
            <a:r>
              <a:rPr lang="en-US" altLang="zh-CN" dirty="0"/>
              <a:t> = new File("bin/</a:t>
            </a:r>
            <a:r>
              <a:rPr lang="en-US" altLang="zh-CN" dirty="0" err="1"/>
              <a:t>geym</a:t>
            </a:r>
            <a:r>
              <a:rPr lang="en-US" altLang="zh-CN" dirty="0"/>
              <a:t>/</a:t>
            </a:r>
            <a:r>
              <a:rPr lang="en-US" altLang="zh-CN" dirty="0" err="1"/>
              <a:t>jvm</a:t>
            </a:r>
            <a:r>
              <a:rPr lang="en-US" altLang="zh-CN" dirty="0"/>
              <a:t>/ch10/</a:t>
            </a:r>
            <a:r>
              <a:rPr lang="en-US" altLang="zh-CN" dirty="0" err="1"/>
              <a:t>asm</a:t>
            </a:r>
            <a:r>
              <a:rPr lang="en-US" altLang="zh-CN" dirty="0"/>
              <a:t>/</a:t>
            </a:r>
            <a:r>
              <a:rPr lang="en-US" altLang="zh-CN" dirty="0" err="1"/>
              <a:t>Account.class</a:t>
            </a:r>
            <a:r>
              <a:rPr lang="en-US" altLang="zh-CN" dirty="0"/>
              <a:t>"); </a:t>
            </a:r>
          </a:p>
          <a:p>
            <a:r>
              <a:rPr lang="en-US" altLang="zh-CN" dirty="0"/>
              <a:t>		 </a:t>
            </a:r>
            <a:r>
              <a:rPr lang="en-US" altLang="zh-CN" dirty="0" err="1"/>
              <a:t>FileOutputStream</a:t>
            </a:r>
            <a:r>
              <a:rPr lang="en-US" altLang="zh-CN" dirty="0"/>
              <a:t> </a:t>
            </a:r>
            <a:r>
              <a:rPr lang="en-US" altLang="zh-CN" dirty="0" err="1"/>
              <a:t>fout</a:t>
            </a:r>
            <a:r>
              <a:rPr lang="en-US" altLang="zh-CN" dirty="0"/>
              <a:t> = new </a:t>
            </a:r>
            <a:r>
              <a:rPr lang="en-US" altLang="zh-CN" dirty="0" err="1"/>
              <a:t>FileOutputStream</a:t>
            </a:r>
            <a:r>
              <a:rPr lang="en-US" altLang="zh-CN" dirty="0"/>
              <a:t>(file); </a:t>
            </a:r>
          </a:p>
          <a:p>
            <a:r>
              <a:rPr lang="en-US" altLang="zh-CN" dirty="0"/>
              <a:t>		 </a:t>
            </a:r>
            <a:r>
              <a:rPr lang="en-US" altLang="zh-CN" dirty="0" err="1"/>
              <a:t>fout.write</a:t>
            </a:r>
            <a:r>
              <a:rPr lang="en-US" altLang="zh-CN" dirty="0"/>
              <a:t>(data); </a:t>
            </a:r>
          </a:p>
          <a:p>
            <a:r>
              <a:rPr lang="en-US" altLang="zh-CN" dirty="0"/>
              <a:t>		 </a:t>
            </a:r>
            <a:r>
              <a:rPr lang="en-US" altLang="zh-CN" dirty="0" err="1"/>
              <a:t>fout.close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	 }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5726" y="5590034"/>
            <a:ext cx="610235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/>
              <a:t>SecurityChecker.checkSecurity</a:t>
            </a:r>
            <a:r>
              <a:rPr lang="en-US" altLang="zh-CN" dirty="0"/>
              <a:t> ...</a:t>
            </a:r>
          </a:p>
          <a:p>
            <a:r>
              <a:rPr lang="en-US" altLang="zh-CN" dirty="0"/>
              <a:t>operation....</a:t>
            </a:r>
          </a:p>
        </p:txBody>
      </p:sp>
    </p:spTree>
    <p:extLst>
      <p:ext uri="{BB962C8B-B14F-4D97-AF65-F5344CB8AC3E}">
        <p14:creationId xmlns:p14="http://schemas.microsoft.com/office/powerpoint/2010/main" val="88843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JIT</a:t>
            </a:r>
            <a:r>
              <a:rPr lang="zh-CN" altLang="en-US" dirty="0">
                <a:solidFill>
                  <a:srgbClr val="003399"/>
                </a:solidFill>
              </a:rPr>
              <a:t>及其相关参数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字节码执行性能较差，所以可以对于热点代码编译成</a:t>
            </a:r>
            <a:r>
              <a:rPr lang="zh-CN" altLang="en-US" dirty="0"/>
              <a:t>机器码再</a:t>
            </a:r>
            <a:r>
              <a:rPr lang="zh-CN" altLang="en-US" dirty="0" smtClean="0"/>
              <a:t>执行，在运行时的编译，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叫做</a:t>
            </a:r>
            <a:r>
              <a:rPr lang="en-US" altLang="zh-CN" dirty="0" smtClean="0"/>
              <a:t>JIT Just-In-Time</a:t>
            </a:r>
          </a:p>
          <a:p>
            <a:r>
              <a:rPr lang="en-US" altLang="zh-CN" dirty="0" smtClean="0"/>
              <a:t>JIT</a:t>
            </a:r>
            <a:r>
              <a:rPr lang="zh-CN" altLang="en-US" dirty="0" smtClean="0"/>
              <a:t>的基本思路是，将热点代码，就是执行比较频繁的代码，编译成机器码。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4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JIT</a:t>
            </a:r>
            <a:r>
              <a:rPr lang="zh-CN" altLang="en-US" dirty="0">
                <a:solidFill>
                  <a:srgbClr val="003399"/>
                </a:solidFill>
              </a:rPr>
              <a:t>及其相关参数</a:t>
            </a:r>
            <a:endParaRPr lang="zh-CN" altLang="en-US" dirty="0"/>
          </a:p>
        </p:txBody>
      </p:sp>
      <p:pic>
        <p:nvPicPr>
          <p:cNvPr id="1026" name="Picture 2" descr="http://img.blog.csdn.net/201401082028561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4" y="1125538"/>
            <a:ext cx="433889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2310" y="112553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JIT</a:t>
            </a:r>
          </a:p>
          <a:p>
            <a:r>
              <a:rPr lang="zh-CN" altLang="en-US" dirty="0" smtClean="0"/>
              <a:t>当</a:t>
            </a:r>
            <a:r>
              <a:rPr lang="zh-CN" altLang="en-US" dirty="0"/>
              <a:t>虚拟机发现某个方法或代码块运行特别频繁时，就会把这些代码认定为“</a:t>
            </a:r>
            <a:r>
              <a:rPr lang="en-US" altLang="zh-CN" dirty="0"/>
              <a:t>Hot Spot Code”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热点代码</a:t>
            </a:r>
            <a:r>
              <a:rPr lang="zh-CN" altLang="en-US" dirty="0"/>
              <a:t>），为了提高热点代码的执行效率，在运行时，虚拟机将会把这些代码编译成与本地平台相关的机器码）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882612" y="2205658"/>
            <a:ext cx="4608512" cy="1582435"/>
            <a:chOff x="5882612" y="2205658"/>
            <a:chExt cx="4608512" cy="1582435"/>
          </a:xfrm>
        </p:grpSpPr>
        <p:sp>
          <p:nvSpPr>
            <p:cNvPr id="6" name="TextBox 5"/>
            <p:cNvSpPr txBox="1"/>
            <p:nvPr/>
          </p:nvSpPr>
          <p:spPr>
            <a:xfrm>
              <a:off x="5882612" y="3141762"/>
              <a:ext cx="460851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调用的方法。</a:t>
              </a:r>
            </a:p>
            <a:p>
              <a:r>
                <a:rPr lang="zh-CN" altLang="en-US" dirty="0"/>
                <a:t>被多次调用的循环体。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6534398" y="2205658"/>
              <a:ext cx="360040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33998" y="3609815"/>
            <a:ext cx="7920880" cy="1535397"/>
            <a:chOff x="2933998" y="3609815"/>
            <a:chExt cx="7920880" cy="1535397"/>
          </a:xfrm>
        </p:grpSpPr>
        <p:sp>
          <p:nvSpPr>
            <p:cNvPr id="10" name="TextBox 9"/>
            <p:cNvSpPr txBox="1"/>
            <p:nvPr/>
          </p:nvSpPr>
          <p:spPr>
            <a:xfrm>
              <a:off x="5882612" y="4221882"/>
              <a:ext cx="4972266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方法调用计数</a:t>
              </a:r>
              <a:r>
                <a:rPr lang="zh-CN" altLang="en-US" dirty="0" smtClean="0"/>
                <a:t>器：方法调用次数</a:t>
              </a:r>
              <a:endParaRPr lang="en-US" altLang="zh-CN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回</a:t>
              </a:r>
              <a:r>
                <a:rPr lang="zh-CN" altLang="en-US" dirty="0"/>
                <a:t>边计数</a:t>
              </a:r>
              <a:r>
                <a:rPr lang="zh-CN" altLang="en-US" dirty="0" smtClean="0"/>
                <a:t>器：方法内循环次数</a:t>
              </a:r>
              <a:endParaRPr lang="zh-CN" altLang="en-US" dirty="0"/>
            </a:p>
          </p:txBody>
        </p:sp>
        <p:cxnSp>
          <p:nvCxnSpPr>
            <p:cNvPr id="12" name="Straight Arrow Connector 11"/>
            <p:cNvCxnSpPr>
              <a:stCxn id="10" idx="1"/>
            </p:cNvCxnSpPr>
            <p:nvPr/>
          </p:nvCxnSpPr>
          <p:spPr>
            <a:xfrm flipH="1" flipV="1">
              <a:off x="2933998" y="3609815"/>
              <a:ext cx="2948614" cy="10737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882612" y="5302002"/>
            <a:ext cx="48282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en-US" altLang="zh-CN" dirty="0" err="1"/>
              <a:t>XX:CompileThreshold</a:t>
            </a:r>
            <a:r>
              <a:rPr lang="en-US" altLang="zh-CN" dirty="0"/>
              <a:t>=1000</a:t>
            </a:r>
          </a:p>
          <a:p>
            <a:r>
              <a:rPr lang="en-US" altLang="zh-CN" dirty="0"/>
              <a:t>-XX:+</a:t>
            </a:r>
            <a:r>
              <a:rPr lang="en-US" altLang="zh-CN" dirty="0" err="1" smtClean="0"/>
              <a:t>PrintCompilation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5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JIT</a:t>
            </a:r>
            <a:r>
              <a:rPr lang="zh-CN" altLang="en-US" dirty="0">
                <a:solidFill>
                  <a:srgbClr val="003399"/>
                </a:solidFill>
              </a:rPr>
              <a:t>及其相关参数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04055"/>
          </a:xfrm>
        </p:spPr>
        <p:txBody>
          <a:bodyPr/>
          <a:lstStyle/>
          <a:p>
            <a:r>
              <a:rPr lang="en-US" altLang="zh-CN" dirty="0" smtClean="0"/>
              <a:t>JIT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917626"/>
            <a:ext cx="468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JITTest</a:t>
            </a:r>
            <a:r>
              <a:rPr lang="en-US" altLang="zh-CN" b="1" dirty="0"/>
              <a:t> {</a:t>
            </a:r>
          </a:p>
          <a:p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public static void met(){</a:t>
            </a:r>
          </a:p>
          <a:p>
            <a:r>
              <a:rPr lang="en-US" altLang="zh-CN" dirty="0"/>
              <a:t>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a=0,b=0;</a:t>
            </a:r>
          </a:p>
          <a:p>
            <a:r>
              <a:rPr lang="en-US" altLang="zh-CN" dirty="0"/>
              <a:t>        b=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for(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</a:t>
            </a:r>
            <a:r>
              <a:rPr lang="en-US" altLang="zh-CN" b="1" dirty="0">
                <a:solidFill>
                  <a:srgbClr val="FF0000"/>
                </a:solidFill>
              </a:rPr>
              <a:t>1000</a:t>
            </a:r>
            <a:r>
              <a:rPr lang="en-US" altLang="zh-CN" b="1" dirty="0" smtClean="0"/>
              <a:t>;i</a:t>
            </a:r>
            <a:r>
              <a:rPr lang="en-US" altLang="zh-CN" b="1" dirty="0"/>
              <a:t>++){</a:t>
            </a:r>
          </a:p>
          <a:p>
            <a:r>
              <a:rPr lang="en-US" altLang="zh-CN" dirty="0"/>
              <a:t>            </a:t>
            </a:r>
            <a:r>
              <a:rPr lang="en-US" altLang="zh-CN" i="1" dirty="0"/>
              <a:t>met();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70302" y="1507240"/>
            <a:ext cx="38164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XX:CompileThreshold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1000</a:t>
            </a:r>
          </a:p>
          <a:p>
            <a:r>
              <a:rPr lang="en-US" altLang="zh-CN" dirty="0" smtClean="0"/>
              <a:t>-</a:t>
            </a:r>
            <a:r>
              <a:rPr lang="en-US" altLang="zh-CN" dirty="0"/>
              <a:t>XX:+</a:t>
            </a:r>
            <a:r>
              <a:rPr lang="en-US" altLang="zh-CN" dirty="0" err="1"/>
              <a:t>PrintCompilation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0302" y="2637706"/>
            <a:ext cx="6408712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56    </a:t>
            </a:r>
            <a:r>
              <a:rPr lang="en-US" altLang="zh-CN" dirty="0"/>
              <a:t>1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</a:t>
            </a:r>
            <a:r>
              <a:rPr lang="en-US" altLang="zh-CN" dirty="0" err="1"/>
              <a:t>hashCode</a:t>
            </a:r>
            <a:r>
              <a:rPr lang="en-US" altLang="zh-CN" dirty="0"/>
              <a:t> (55 bytes)</a:t>
            </a:r>
          </a:p>
          <a:p>
            <a:r>
              <a:rPr lang="en-US" altLang="zh-CN" dirty="0" smtClean="0"/>
              <a:t>56    </a:t>
            </a:r>
            <a:r>
              <a:rPr lang="en-US" altLang="zh-CN" dirty="0"/>
              <a:t>2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::equals (81 bytes)</a:t>
            </a:r>
          </a:p>
          <a:p>
            <a:r>
              <a:rPr lang="en-US" altLang="zh-CN" dirty="0" smtClean="0"/>
              <a:t>57    </a:t>
            </a:r>
            <a:r>
              <a:rPr lang="en-US" altLang="zh-CN" dirty="0"/>
              <a:t>3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</a:t>
            </a:r>
            <a:r>
              <a:rPr lang="en-US" altLang="zh-CN" dirty="0" err="1"/>
              <a:t>indexOf</a:t>
            </a:r>
            <a:r>
              <a:rPr lang="en-US" altLang="zh-CN" dirty="0"/>
              <a:t> (70 bytes)</a:t>
            </a:r>
          </a:p>
          <a:p>
            <a:r>
              <a:rPr lang="en-US" altLang="zh-CN" dirty="0" smtClean="0"/>
              <a:t>60    </a:t>
            </a:r>
            <a:r>
              <a:rPr lang="en-US" altLang="zh-CN" dirty="0"/>
              <a:t>4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</a:t>
            </a:r>
            <a:r>
              <a:rPr lang="en-US" altLang="zh-CN" dirty="0" err="1"/>
              <a:t>charAt</a:t>
            </a:r>
            <a:r>
              <a:rPr lang="en-US" altLang="zh-CN" dirty="0"/>
              <a:t> (29 bytes)</a:t>
            </a:r>
          </a:p>
          <a:p>
            <a:r>
              <a:rPr lang="en-US" altLang="zh-CN" dirty="0" smtClean="0"/>
              <a:t>61    </a:t>
            </a:r>
            <a:r>
              <a:rPr lang="en-US" altLang="zh-CN" dirty="0"/>
              <a:t>5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::length (6 bytes)</a:t>
            </a:r>
          </a:p>
          <a:p>
            <a:r>
              <a:rPr lang="en-US" altLang="zh-CN" dirty="0" smtClean="0"/>
              <a:t>61    </a:t>
            </a:r>
            <a:r>
              <a:rPr lang="en-US" altLang="zh-CN" dirty="0"/>
              <a:t>6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</a:t>
            </a:r>
            <a:r>
              <a:rPr lang="en-US" altLang="zh-CN" dirty="0" err="1"/>
              <a:t>lastIndexOf</a:t>
            </a:r>
            <a:r>
              <a:rPr lang="en-US" altLang="zh-CN" dirty="0"/>
              <a:t> (52 bytes)</a:t>
            </a:r>
          </a:p>
          <a:p>
            <a:r>
              <a:rPr lang="en-US" altLang="zh-CN" dirty="0" smtClean="0"/>
              <a:t>61    </a:t>
            </a:r>
            <a:r>
              <a:rPr lang="en-US" altLang="zh-CN" dirty="0"/>
              <a:t>7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</a:t>
            </a:r>
            <a:r>
              <a:rPr lang="en-US" altLang="zh-CN" dirty="0" err="1"/>
              <a:t>toLowerCase</a:t>
            </a:r>
            <a:r>
              <a:rPr lang="en-US" altLang="zh-CN" dirty="0"/>
              <a:t> (472 bytes)</a:t>
            </a:r>
          </a:p>
          <a:p>
            <a:r>
              <a:rPr lang="en-US" altLang="zh-CN" dirty="0" smtClean="0"/>
              <a:t>67    </a:t>
            </a:r>
            <a:r>
              <a:rPr lang="en-US" altLang="zh-CN" dirty="0"/>
              <a:t>8             geym.jvm.ch2.jit.JITTest::met (9 bytes)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JIT</a:t>
            </a:r>
            <a:r>
              <a:rPr lang="zh-CN" altLang="en-US" dirty="0">
                <a:solidFill>
                  <a:srgbClr val="003399"/>
                </a:solidFill>
              </a:rPr>
              <a:t>及其相关参数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Xint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解释执行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Xcomp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全部编译执行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Xmixed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默认，混合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4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字节码执行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482" y="2853730"/>
            <a:ext cx="10116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路</a:t>
            </a:r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漫漫其修</a:t>
            </a:r>
            <a:r>
              <a:rPr lang="zh-CN" altLang="en-US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远兮 吾将上下而求索</a:t>
            </a:r>
          </a:p>
        </p:txBody>
      </p:sp>
    </p:spTree>
    <p:extLst>
      <p:ext uri="{BB962C8B-B14F-4D97-AF65-F5344CB8AC3E}">
        <p14:creationId xmlns:p14="http://schemas.microsoft.com/office/powerpoint/2010/main" val="19979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36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3399"/>
                </a:solidFill>
              </a:rPr>
              <a:t>javap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javap</a:t>
            </a:r>
            <a:endParaRPr lang="en-US" altLang="zh-CN" dirty="0"/>
          </a:p>
          <a:p>
            <a:pPr lvl="1"/>
            <a:r>
              <a:rPr lang="en-US" altLang="zh-CN" dirty="0" smtClean="0"/>
              <a:t>class</a:t>
            </a:r>
            <a:r>
              <a:rPr lang="zh-CN" altLang="en-US" smtClean="0"/>
              <a:t>文件</a:t>
            </a:r>
            <a:r>
              <a:rPr lang="zh-CN" altLang="en-US" smtClean="0"/>
              <a:t>反汇编工具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javap</a:t>
            </a:r>
            <a:r>
              <a:rPr lang="en-US" altLang="zh-CN" dirty="0" smtClean="0"/>
              <a:t> –verbose </a:t>
            </a:r>
            <a:r>
              <a:rPr lang="en-US" altLang="zh-CN" dirty="0" err="1" smtClean="0"/>
              <a:t>Calc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814" y="2205658"/>
            <a:ext cx="432048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Calc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calc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a = 500;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b = 200;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c = 50;</a:t>
            </a:r>
          </a:p>
          <a:p>
            <a:r>
              <a:rPr lang="en-US" altLang="zh-CN" dirty="0"/>
              <a:t>		return (a + b) / c;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6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3399"/>
                </a:solidFill>
              </a:rPr>
              <a:t>javap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734" y="1341562"/>
            <a:ext cx="4464496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calc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Code:</a:t>
            </a:r>
          </a:p>
          <a:p>
            <a:r>
              <a:rPr lang="en-US" altLang="zh-CN" dirty="0"/>
              <a:t>   Stack=2, Locals=4, </a:t>
            </a:r>
            <a:r>
              <a:rPr lang="en-US" altLang="zh-CN" dirty="0" err="1"/>
              <a:t>Args_size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   0: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</a:p>
          <a:p>
            <a:r>
              <a:rPr lang="en-US" altLang="zh-CN" dirty="0"/>
              <a:t>   3:   istore_1</a:t>
            </a:r>
          </a:p>
          <a:p>
            <a:r>
              <a:rPr lang="en-US" altLang="zh-CN" dirty="0"/>
              <a:t>   4: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</a:p>
          <a:p>
            <a:r>
              <a:rPr lang="en-US" altLang="zh-CN" dirty="0"/>
              <a:t>   7:   istore_2</a:t>
            </a:r>
          </a:p>
          <a:p>
            <a:r>
              <a:rPr lang="en-US" altLang="zh-CN" dirty="0"/>
              <a:t>   8: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</a:p>
          <a:p>
            <a:r>
              <a:rPr lang="en-US" altLang="zh-CN" dirty="0"/>
              <a:t>   10:  istore_3</a:t>
            </a:r>
          </a:p>
          <a:p>
            <a:r>
              <a:rPr lang="en-US" altLang="zh-CN" dirty="0"/>
              <a:t>   11:  iload_1</a:t>
            </a:r>
          </a:p>
          <a:p>
            <a:r>
              <a:rPr lang="en-US" altLang="zh-CN" dirty="0"/>
              <a:t>   12:  iload_2</a:t>
            </a:r>
          </a:p>
          <a:p>
            <a:r>
              <a:rPr lang="en-US" altLang="zh-CN" dirty="0"/>
              <a:t>   13: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 14:  iload_3</a:t>
            </a:r>
          </a:p>
          <a:p>
            <a:r>
              <a:rPr lang="en-US" altLang="zh-CN" dirty="0"/>
              <a:t>   15: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 16:  </a:t>
            </a:r>
            <a:r>
              <a:rPr lang="en-US" altLang="zh-CN" dirty="0" err="1" smtClean="0"/>
              <a:t>ireturn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438" y="1853966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:   </a:t>
            </a:r>
            <a:r>
              <a:rPr lang="en-US" altLang="zh-CN" dirty="0" err="1">
                <a:solidFill>
                  <a:srgbClr val="FF0000"/>
                </a:solidFill>
              </a:rPr>
              <a:t>sipush</a:t>
            </a:r>
            <a:r>
              <a:rPr lang="en-US" altLang="zh-CN" dirty="0">
                <a:solidFill>
                  <a:srgbClr val="FF0000"/>
                </a:solidFill>
              </a:rPr>
              <a:t>  500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en-US" altLang="zh-CN" dirty="0"/>
              <a:t>:   istore_1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14718" y="1853966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4718" y="2574046"/>
            <a:ext cx="16561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this</a:t>
            </a:r>
          </a:p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6006" y="4346956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5078" y="1857487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0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:   istore_1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75358" y="1857487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75358" y="2577567"/>
            <a:ext cx="16561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66646" y="4350477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右箭头 11"/>
          <p:cNvSpPr/>
          <p:nvPr/>
        </p:nvSpPr>
        <p:spPr>
          <a:xfrm>
            <a:off x="5094238" y="3312710"/>
            <a:ext cx="864096" cy="3331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064" y="1853966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500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en-US" altLang="zh-CN" dirty="0"/>
              <a:t>:   istore_1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:   </a:t>
            </a:r>
            <a:r>
              <a:rPr lang="en-US" altLang="zh-CN" dirty="0" err="1">
                <a:solidFill>
                  <a:srgbClr val="FF0000"/>
                </a:solidFill>
              </a:rPr>
              <a:t>sipush</a:t>
            </a:r>
            <a:r>
              <a:rPr lang="en-US" altLang="zh-CN" dirty="0">
                <a:solidFill>
                  <a:srgbClr val="FF0000"/>
                </a:solidFill>
              </a:rPr>
              <a:t>  200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344" y="1853966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344" y="2574046"/>
            <a:ext cx="16561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this</a:t>
            </a:r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632" y="4346956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7704" y="1857487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0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:   istore_1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en-US" altLang="zh-CN" dirty="0">
                <a:solidFill>
                  <a:srgbClr val="FF0000"/>
                </a:solidFill>
              </a:rPr>
              <a:t>:   istore_2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7984" y="1857487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7984" y="2577567"/>
            <a:ext cx="16561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9272" y="4350477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右箭头 11"/>
          <p:cNvSpPr/>
          <p:nvPr/>
        </p:nvSpPr>
        <p:spPr>
          <a:xfrm>
            <a:off x="5126864" y="3312710"/>
            <a:ext cx="864096" cy="3331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64" y="1853966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500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en-US" altLang="zh-CN" dirty="0"/>
              <a:t>:   istore_1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200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>
                <a:solidFill>
                  <a:srgbClr val="FF0000"/>
                </a:solidFill>
              </a:rPr>
              <a:t>:   </a:t>
            </a:r>
            <a:r>
              <a:rPr lang="en-US" altLang="zh-CN" dirty="0" err="1">
                <a:solidFill>
                  <a:srgbClr val="FF0000"/>
                </a:solidFill>
              </a:rPr>
              <a:t>bipush</a:t>
            </a:r>
            <a:r>
              <a:rPr lang="en-US" altLang="zh-CN" dirty="0">
                <a:solidFill>
                  <a:srgbClr val="FF0000"/>
                </a:solidFill>
              </a:rPr>
              <a:t>  50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344" y="1853966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344" y="2574046"/>
            <a:ext cx="16561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this</a:t>
            </a:r>
          </a:p>
          <a:p>
            <a:r>
              <a:rPr lang="en-US" altLang="zh-CN" dirty="0" smtClean="0"/>
              <a:t>1 500</a:t>
            </a:r>
          </a:p>
          <a:p>
            <a:r>
              <a:rPr lang="en-US" altLang="zh-CN" dirty="0" smtClean="0"/>
              <a:t>2 200</a:t>
            </a:r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632" y="4346956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7704" y="1857487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0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:   istore_1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:   istore_2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:  istore_3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7984" y="1857487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7984" y="2577567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</a:p>
          <a:p>
            <a:r>
              <a:rPr lang="en-US" altLang="zh-CN" dirty="0" smtClean="0"/>
              <a:t>3 50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9272" y="4350477"/>
            <a:ext cx="17675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右箭头 11"/>
          <p:cNvSpPr/>
          <p:nvPr/>
        </p:nvSpPr>
        <p:spPr>
          <a:xfrm>
            <a:off x="5126864" y="3312710"/>
            <a:ext cx="864096" cy="3331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64" y="1853966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500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en-US" altLang="zh-CN" dirty="0"/>
              <a:t>:   istore_1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200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bipush</a:t>
            </a:r>
            <a:r>
              <a:rPr lang="en-US" altLang="zh-CN" dirty="0">
                <a:solidFill>
                  <a:schemeClr val="tx1"/>
                </a:solidFill>
              </a:rPr>
              <a:t>  50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r>
              <a:rPr lang="en-US" altLang="zh-CN" dirty="0">
                <a:solidFill>
                  <a:srgbClr val="FF0000"/>
                </a:solidFill>
              </a:rPr>
              <a:t>:  iload_1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344" y="1853966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344" y="2574046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this</a:t>
            </a:r>
          </a:p>
          <a:p>
            <a:r>
              <a:rPr lang="en-US" altLang="zh-CN" dirty="0" smtClean="0"/>
              <a:t>1 500</a:t>
            </a:r>
          </a:p>
          <a:p>
            <a:r>
              <a:rPr lang="en-US" altLang="zh-CN" dirty="0" smtClean="0"/>
              <a:t>2 200</a:t>
            </a:r>
          </a:p>
          <a:p>
            <a:r>
              <a:rPr lang="en-US" altLang="zh-CN" dirty="0" smtClean="0"/>
              <a:t>3 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632" y="4346956"/>
            <a:ext cx="17675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7704" y="1857487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0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:   istore_1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:   istore_2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:  istore_3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altLang="zh-CN" dirty="0">
                <a:solidFill>
                  <a:srgbClr val="FF0000"/>
                </a:solidFill>
              </a:rPr>
              <a:t>:  iload_2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7984" y="1857487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7984" y="2577567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</a:p>
          <a:p>
            <a:r>
              <a:rPr lang="en-US" altLang="zh-CN" dirty="0" smtClean="0"/>
              <a:t>3 50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9272" y="4350477"/>
            <a:ext cx="17675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200</a:t>
            </a:r>
          </a:p>
          <a:p>
            <a:r>
              <a:rPr lang="en-US" altLang="zh-CN" dirty="0" smtClean="0"/>
              <a:t>500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126864" y="3312710"/>
            <a:ext cx="864096" cy="3331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8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C7EDCC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8189</TotalTime>
  <Words>2446</Words>
  <Application>Microsoft Office PowerPoint</Application>
  <PresentationFormat>自定义</PresentationFormat>
  <Paragraphs>627</Paragraphs>
  <Slides>36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深入JVM内核——原理、诊断与优化    第11周</vt:lpstr>
      <vt:lpstr>法律声明</vt:lpstr>
      <vt:lpstr>JVM字节码执行</vt:lpstr>
      <vt:lpstr>javap</vt:lpstr>
      <vt:lpstr>javap</vt:lpstr>
      <vt:lpstr>简单的字节码执行过程</vt:lpstr>
      <vt:lpstr>简单的字节码执行过程</vt:lpstr>
      <vt:lpstr>简单的字节码执行过程</vt:lpstr>
      <vt:lpstr>简单的字节码执行过程</vt:lpstr>
      <vt:lpstr>简单的字节码执行过程</vt:lpstr>
      <vt:lpstr>简单的字节码执行过程</vt:lpstr>
      <vt:lpstr>简单的字节码执行过程</vt:lpstr>
      <vt:lpstr>简单的字节码执行过程</vt:lpstr>
      <vt:lpstr>简单的字节码执行过程</vt:lpstr>
      <vt:lpstr>常用的字节码</vt:lpstr>
      <vt:lpstr>常用的字节码</vt:lpstr>
      <vt:lpstr>常用的字节码</vt:lpstr>
      <vt:lpstr>常用的字节码</vt:lpstr>
      <vt:lpstr>常用的字节码</vt:lpstr>
      <vt:lpstr>常用的字节码</vt:lpstr>
      <vt:lpstr>常用的字节码</vt:lpstr>
      <vt:lpstr>常用的字节码</vt:lpstr>
      <vt:lpstr>常用的字节码</vt:lpstr>
      <vt:lpstr>使用ASM生成Java字节码</vt:lpstr>
      <vt:lpstr>使用ASM生成Java字节码</vt:lpstr>
      <vt:lpstr>使用ASM生成Java字节码</vt:lpstr>
      <vt:lpstr>使用ASM生成Java字节码</vt:lpstr>
      <vt:lpstr>使用ASM生成Java字节码</vt:lpstr>
      <vt:lpstr>使用ASM生成Java字节码</vt:lpstr>
      <vt:lpstr>使用ASM生成Java字节码</vt:lpstr>
      <vt:lpstr>JIT及其相关参数</vt:lpstr>
      <vt:lpstr>JIT及其相关参数</vt:lpstr>
      <vt:lpstr>JIT及其相关参数</vt:lpstr>
      <vt:lpstr>JIT及其相关参数</vt:lpstr>
      <vt:lpstr>JVM字节码执行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微软中国</cp:lastModifiedBy>
  <cp:revision>870</cp:revision>
  <cp:lastPrinted>2012-03-16T05:44:49Z</cp:lastPrinted>
  <dcterms:modified xsi:type="dcterms:W3CDTF">2014-07-27T02:20:10Z</dcterms:modified>
</cp:coreProperties>
</file>