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85" r:id="rId4"/>
    <p:sldId id="258" r:id="rId5"/>
    <p:sldId id="287" r:id="rId6"/>
    <p:sldId id="286" r:id="rId7"/>
    <p:sldId id="289" r:id="rId8"/>
    <p:sldId id="281" r:id="rId9"/>
    <p:sldId id="276" r:id="rId10"/>
    <p:sldId id="280" r:id="rId11"/>
    <p:sldId id="277" r:id="rId12"/>
    <p:sldId id="28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99FF"/>
    <a:srgbClr val="9900CC"/>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1"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t>2019/2/20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t>‹#›</a:t>
            </a:fld>
            <a:endParaRPr lang="zh-CN" altLang="en-US"/>
          </a:p>
        </p:txBody>
      </p:sp>
    </p:spTree>
    <p:extLst>
      <p:ext uri="{BB962C8B-B14F-4D97-AF65-F5344CB8AC3E}">
        <p14:creationId xmlns:p14="http://schemas.microsoft.com/office/powerpoint/2010/main" val="201986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D564-02AA-4032-8952-9BCD4893A0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90C160-8E36-4A65-A9CC-B838015E8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FC1125-3579-4B3C-B78E-87B4E4B5DF3D}"/>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047EAB06-1CFC-4C30-8E8F-4C85C8A44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EF660-668F-440A-93CC-E3D000CE564A}"/>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44923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82B01-4D56-45E3-9FB5-BDE7B55F3D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CE03C0-0C28-4D86-8D04-B01F01B0559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14E5C7-0C8F-40B5-B39E-71F600B5B064}"/>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470CD3D1-9883-4FDF-AC10-225BD2ACD2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401FD0-F1A3-42DE-932E-96F5191DF611}"/>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60278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5B951-5F94-4A95-910E-547E968B93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EEE2AA-6392-4951-96C5-CE9EAD27AA4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86D5A3-8466-4D13-8389-EE8BC9B683BE}"/>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01E0BC41-851D-426C-867E-642A32385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03DCF4-9CF5-4973-BCCF-0C66E31ACA01}"/>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7241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CD6-497D-43E5-A6C3-2128D76A0A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484B24-1BAD-4AEA-A733-FC2215B49D9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2C8F62-73E4-4545-9E35-E433E5967674}"/>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737AE413-47E8-4D57-B340-74244B430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00DB24-A46D-4A4E-99C0-D00E5B187FE0}"/>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36115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70ACE-C9E1-4D38-B356-3205C969C9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657D0E-AF3E-4369-8EBC-D9FA1A909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CD8ECA2-DF0A-4457-9CA8-BFE5F3C651C5}"/>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AE200FC3-6B56-4738-9E73-62DB52FCF1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749B3F-FD11-4A75-B7D5-A3C3455AE45A}"/>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344134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DFAAF-697A-4D17-A5E8-66D1A87DA0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90D101-9E05-4DDF-85B5-AFDFC9A7B0C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1805129-6B6F-4FE3-A572-191D17742D0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DE2D6F5-6294-45BF-B252-AB318B86C22F}"/>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6" name="页脚占位符 5">
            <a:extLst>
              <a:ext uri="{FF2B5EF4-FFF2-40B4-BE49-F238E27FC236}">
                <a16:creationId xmlns:a16="http://schemas.microsoft.com/office/drawing/2014/main" id="{2C5C261D-6722-4C44-BAC8-421E724AE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2E0C5A-C462-4834-A5DF-DD1FF9889AC1}"/>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140837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A7732-C84D-4294-92D0-2AF054760D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89133A-C690-4820-ADF9-3EDC9D68E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7F0A03-0A4A-4EFC-AF34-BF5D93783A9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240CBC-4D0B-4C1A-92E3-26B8573EE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B1975FA-546B-499C-8102-8F6C64A217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36E446A-9FAF-481D-A878-C0BA73038D51}"/>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8" name="页脚占位符 7">
            <a:extLst>
              <a:ext uri="{FF2B5EF4-FFF2-40B4-BE49-F238E27FC236}">
                <a16:creationId xmlns:a16="http://schemas.microsoft.com/office/drawing/2014/main" id="{1243A536-2784-4930-9096-C8F01174AC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BB44FE-D236-469D-94BF-0F62C2B8C3C2}"/>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86151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7E6FE-72FA-4516-B7BE-ADCC160B08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8B3E48-5696-47CF-A6C0-BEED03C2BF1B}"/>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4" name="页脚占位符 3">
            <a:extLst>
              <a:ext uri="{FF2B5EF4-FFF2-40B4-BE49-F238E27FC236}">
                <a16:creationId xmlns:a16="http://schemas.microsoft.com/office/drawing/2014/main" id="{55B6711A-9476-466F-B7ED-4311E27F4F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EC68FB-74C8-483F-8246-A7B9B0CE2625}"/>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138605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A5F46C-3A6C-4977-97A9-5C8C1E0D851A}"/>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3" name="页脚占位符 2">
            <a:extLst>
              <a:ext uri="{FF2B5EF4-FFF2-40B4-BE49-F238E27FC236}">
                <a16:creationId xmlns:a16="http://schemas.microsoft.com/office/drawing/2014/main" id="{2888D01F-9C06-4382-985C-2B331BF364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918B2F-35C3-4984-BE5E-DDDB09F628CC}"/>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1060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16FEC-DA3D-4E97-BA07-BFD6E89B75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6E8CA1-7910-465D-868C-546C6BE3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0E5685-E373-4CB0-87BD-41AF3D737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7AD26F-3EF8-4425-878C-05425FBD70DC}"/>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6" name="页脚占位符 5">
            <a:extLst>
              <a:ext uri="{FF2B5EF4-FFF2-40B4-BE49-F238E27FC236}">
                <a16:creationId xmlns:a16="http://schemas.microsoft.com/office/drawing/2014/main" id="{3FB948A0-D41C-490F-8BC7-DE69CE1047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3CA6C4-0859-47F6-8B87-F31707C186BB}"/>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38025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75A8F-452E-4042-AFF4-098970F2AA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2649E5-1254-406F-93BC-2FF707613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0123FA-D199-4CB2-A45F-AE6EDC8BD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C1B05E6-CA8B-4DDA-B5F4-64C19CDB0FD4}"/>
              </a:ext>
            </a:extLst>
          </p:cNvPr>
          <p:cNvSpPr>
            <a:spLocks noGrp="1"/>
          </p:cNvSpPr>
          <p:nvPr>
            <p:ph type="dt" sz="half" idx="10"/>
          </p:nvPr>
        </p:nvSpPr>
        <p:spPr/>
        <p:txBody>
          <a:bodyPr/>
          <a:lstStyle/>
          <a:p>
            <a:fld id="{B2E28134-85BA-4823-BD5A-84B66F190404}" type="datetimeFigureOut">
              <a:rPr lang="zh-CN" altLang="en-US" smtClean="0"/>
              <a:t>2019/2/20</a:t>
            </a:fld>
            <a:endParaRPr lang="zh-CN" altLang="en-US"/>
          </a:p>
        </p:txBody>
      </p:sp>
      <p:sp>
        <p:nvSpPr>
          <p:cNvPr id="6" name="页脚占位符 5">
            <a:extLst>
              <a:ext uri="{FF2B5EF4-FFF2-40B4-BE49-F238E27FC236}">
                <a16:creationId xmlns:a16="http://schemas.microsoft.com/office/drawing/2014/main" id="{5A9085C4-EA51-4DE7-B8EA-AFCD66D059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283AD1-7EE5-4512-9DD4-21F8F39884A2}"/>
              </a:ext>
            </a:extLst>
          </p:cNvPr>
          <p:cNvSpPr>
            <a:spLocks noGrp="1"/>
          </p:cNvSpPr>
          <p:nvPr>
            <p:ph type="sldNum" sz="quarter" idx="12"/>
          </p:nvPr>
        </p:nvSpPr>
        <p:spPr/>
        <p:txBody>
          <a:body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157122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0DB22B-ADF8-42A6-9FFC-9B0A357C8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FE0734-A369-453D-986E-89B099BC1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3B437F-78DC-476C-81D3-73F6467D9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t>2019/2/20</a:t>
            </a:fld>
            <a:endParaRPr lang="zh-CN" altLang="en-US"/>
          </a:p>
        </p:txBody>
      </p:sp>
      <p:sp>
        <p:nvSpPr>
          <p:cNvPr id="5" name="页脚占位符 4">
            <a:extLst>
              <a:ext uri="{FF2B5EF4-FFF2-40B4-BE49-F238E27FC236}">
                <a16:creationId xmlns:a16="http://schemas.microsoft.com/office/drawing/2014/main" id="{7381526B-3E37-41C3-B4A7-F2AAD9EE2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CEFFDE-3695-4929-AFA4-3B6E1665C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t>‹#›</a:t>
            </a:fld>
            <a:endParaRPr lang="zh-CN" altLang="en-US"/>
          </a:p>
        </p:txBody>
      </p:sp>
    </p:spTree>
    <p:extLst>
      <p:ext uri="{BB962C8B-B14F-4D97-AF65-F5344CB8AC3E}">
        <p14:creationId xmlns:p14="http://schemas.microsoft.com/office/powerpoint/2010/main" val="63130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37377-A0A9-40E3-B3B2-7F5B069CB11E}"/>
              </a:ext>
            </a:extLst>
          </p:cNvPr>
          <p:cNvSpPr>
            <a:spLocks noGrp="1"/>
          </p:cNvSpPr>
          <p:nvPr>
            <p:ph type="ctrTitle"/>
          </p:nvPr>
        </p:nvSpPr>
        <p:spPr>
          <a:xfrm>
            <a:off x="1524000" y="2158337"/>
            <a:ext cx="9144000" cy="1351625"/>
          </a:xfrm>
        </p:spPr>
        <p:txBody>
          <a:bodyPr/>
          <a:lstStyle/>
          <a:p>
            <a:r>
              <a:rPr lang="en-US" altLang="zh-CN" dirty="0" err="1"/>
              <a:t>Netty</a:t>
            </a:r>
            <a:r>
              <a:rPr lang="zh-CN" altLang="en-US" dirty="0"/>
              <a:t>总结</a:t>
            </a:r>
          </a:p>
        </p:txBody>
      </p:sp>
    </p:spTree>
    <p:extLst>
      <p:ext uri="{BB962C8B-B14F-4D97-AF65-F5344CB8AC3E}">
        <p14:creationId xmlns:p14="http://schemas.microsoft.com/office/powerpoint/2010/main" val="196724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2E9A860-7AA4-4D24-8764-42A70EE2F71F}"/>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二、链路分析</a:t>
            </a:r>
          </a:p>
        </p:txBody>
      </p:sp>
      <p:sp>
        <p:nvSpPr>
          <p:cNvPr id="4" name="矩形 3">
            <a:extLst>
              <a:ext uri="{FF2B5EF4-FFF2-40B4-BE49-F238E27FC236}">
                <a16:creationId xmlns:a16="http://schemas.microsoft.com/office/drawing/2014/main" id="{0CB74957-3722-4EA5-A090-1139D6947F4A}"/>
              </a:ext>
            </a:extLst>
          </p:cNvPr>
          <p:cNvSpPr/>
          <p:nvPr/>
        </p:nvSpPr>
        <p:spPr>
          <a:xfrm>
            <a:off x="1111821" y="1133588"/>
            <a:ext cx="9546210" cy="2123658"/>
          </a:xfrm>
          <a:prstGeom prst="rect">
            <a:avLst/>
          </a:prstGeom>
        </p:spPr>
        <p:txBody>
          <a:bodyPr wrap="square">
            <a:spAutoFit/>
          </a:bodyPr>
          <a:lstStyle/>
          <a:p>
            <a:r>
              <a:rPr lang="zh-CN" altLang="en-US" sz="1200" dirty="0"/>
              <a:t>public interface ChannelInboundHandler extends ChannelHandler {</a:t>
            </a:r>
          </a:p>
          <a:p>
            <a:r>
              <a:rPr lang="zh-CN" altLang="en-US" sz="1200" dirty="0"/>
              <a:t>    void channelRegistered(ChannelHandlerContext ctx) throws Exception;</a:t>
            </a:r>
          </a:p>
          <a:p>
            <a:r>
              <a:rPr lang="zh-CN" altLang="en-US" sz="1200" dirty="0"/>
              <a:t>    void channelUnregistered(ChannelHandlerContext ctx) throws Exception;</a:t>
            </a:r>
          </a:p>
          <a:p>
            <a:r>
              <a:rPr lang="zh-CN" altLang="en-US" sz="1200" dirty="0"/>
              <a:t>    void channelActive(ChannelHandlerContext ctx) throws Exception;</a:t>
            </a:r>
          </a:p>
          <a:p>
            <a:r>
              <a:rPr lang="zh-CN" altLang="en-US" sz="1200" dirty="0"/>
              <a:t>    void channelInactive(ChannelHandlerContext ctx) throws Exception;</a:t>
            </a:r>
          </a:p>
          <a:p>
            <a:r>
              <a:rPr lang="zh-CN" altLang="en-US" sz="1200" dirty="0"/>
              <a:t>    void channelRead(ChannelHandlerContext ctx, Object msg) throws Exception;</a:t>
            </a:r>
          </a:p>
          <a:p>
            <a:r>
              <a:rPr lang="zh-CN" altLang="en-US" sz="1200" dirty="0"/>
              <a:t>    void channelReadComplete(ChannelHandlerContext ctx) throws Exception;</a:t>
            </a:r>
          </a:p>
          <a:p>
            <a:r>
              <a:rPr lang="zh-CN" altLang="en-US" sz="1200" dirty="0"/>
              <a:t>    void userEventTriggered(ChannelHandlerContext ctx, Object evt) throws Exception;</a:t>
            </a:r>
          </a:p>
          <a:p>
            <a:r>
              <a:rPr lang="zh-CN" altLang="en-US" sz="1200" dirty="0"/>
              <a:t>    void channelWritabilityChanged(ChannelHandlerContext ctx) throws Exception;</a:t>
            </a:r>
          </a:p>
          <a:p>
            <a:r>
              <a:rPr lang="zh-CN" altLang="en-US" sz="1200" dirty="0"/>
              <a:t>    void exceptionCaught(ChannelHandlerContext ctx, Throwable cause) throws Exception;</a:t>
            </a:r>
          </a:p>
          <a:p>
            <a:r>
              <a:rPr lang="zh-CN" altLang="en-US" sz="1200" dirty="0"/>
              <a:t>}</a:t>
            </a:r>
          </a:p>
        </p:txBody>
      </p:sp>
      <p:pic>
        <p:nvPicPr>
          <p:cNvPr id="8" name="图片 7">
            <a:extLst>
              <a:ext uri="{FF2B5EF4-FFF2-40B4-BE49-F238E27FC236}">
                <a16:creationId xmlns:a16="http://schemas.microsoft.com/office/drawing/2014/main" id="{0B7B07FF-8AD5-4A82-AE28-B76E628F0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21" y="3525423"/>
            <a:ext cx="9689670" cy="2042337"/>
          </a:xfrm>
          <a:prstGeom prst="rect">
            <a:avLst/>
          </a:prstGeom>
        </p:spPr>
      </p:pic>
      <p:sp>
        <p:nvSpPr>
          <p:cNvPr id="9" name="矩形 8">
            <a:extLst>
              <a:ext uri="{FF2B5EF4-FFF2-40B4-BE49-F238E27FC236}">
                <a16:creationId xmlns:a16="http://schemas.microsoft.com/office/drawing/2014/main" id="{DCB2693C-D60E-4057-9B08-7DD54BC8468A}"/>
              </a:ext>
            </a:extLst>
          </p:cNvPr>
          <p:cNvSpPr/>
          <p:nvPr/>
        </p:nvSpPr>
        <p:spPr>
          <a:xfrm>
            <a:off x="1040091" y="3217646"/>
            <a:ext cx="8551683" cy="307777"/>
          </a:xfrm>
          <a:prstGeom prst="rect">
            <a:avLst/>
          </a:prstGeom>
        </p:spPr>
        <p:txBody>
          <a:bodyPr wrap="square">
            <a:spAutoFit/>
          </a:bodyPr>
          <a:lstStyle/>
          <a:p>
            <a:r>
              <a:rPr lang="zh-CN" altLang="en-US" sz="1400" dirty="0"/>
              <a:t>而在</a:t>
            </a:r>
            <a:r>
              <a:rPr lang="en-US" altLang="zh-CN" sz="1400" dirty="0" err="1"/>
              <a:t>ChannelPipeline</a:t>
            </a:r>
            <a:r>
              <a:rPr lang="zh-CN" altLang="en-US" sz="1400" dirty="0"/>
              <a:t>和</a:t>
            </a:r>
            <a:r>
              <a:rPr lang="en-US" altLang="zh-CN" sz="1400" dirty="0" err="1"/>
              <a:t>ChannelHandlerContext</a:t>
            </a:r>
            <a:r>
              <a:rPr lang="zh-CN" altLang="en-US" sz="1400" dirty="0"/>
              <a:t>中，都定义了相同的</a:t>
            </a:r>
            <a:r>
              <a:rPr lang="en-US" altLang="zh-CN" sz="1400" dirty="0"/>
              <a:t>9</a:t>
            </a:r>
            <a:r>
              <a:rPr lang="zh-CN" altLang="en-US" sz="1400" dirty="0"/>
              <a:t>个以</a:t>
            </a:r>
            <a:r>
              <a:rPr lang="en-US" altLang="zh-CN" sz="1400" dirty="0"/>
              <a:t>fire</a:t>
            </a:r>
            <a:r>
              <a:rPr lang="zh-CN" altLang="en-US" sz="1400" dirty="0"/>
              <a:t>开头的方法，如下所示： </a:t>
            </a:r>
          </a:p>
        </p:txBody>
      </p:sp>
    </p:spTree>
    <p:extLst>
      <p:ext uri="{BB962C8B-B14F-4D97-AF65-F5344CB8AC3E}">
        <p14:creationId xmlns:p14="http://schemas.microsoft.com/office/powerpoint/2010/main" val="82251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8D82B2D-1BD1-4F3E-ADB9-5BF5BA402D0E}"/>
              </a:ext>
            </a:extLst>
          </p:cNvPr>
          <p:cNvSpPr txBox="1">
            <a:spLocks/>
          </p:cNvSpPr>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二、</a:t>
            </a:r>
            <a:r>
              <a:rPr lang="en-US" altLang="zh-CN" sz="3200" dirty="0" err="1"/>
              <a:t>ChannelHandler</a:t>
            </a:r>
            <a:endParaRPr lang="en-US" altLang="zh-CN" sz="3200" dirty="0"/>
          </a:p>
        </p:txBody>
      </p:sp>
      <p:pic>
        <p:nvPicPr>
          <p:cNvPr id="11" name="图片 10">
            <a:extLst>
              <a:ext uri="{FF2B5EF4-FFF2-40B4-BE49-F238E27FC236}">
                <a16:creationId xmlns:a16="http://schemas.microsoft.com/office/drawing/2014/main" id="{945DC1C0-4274-4FC6-A4E2-6A327CC22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797" y="1254419"/>
            <a:ext cx="7935432" cy="4258269"/>
          </a:xfrm>
          <a:prstGeom prst="rect">
            <a:avLst/>
          </a:prstGeom>
        </p:spPr>
      </p:pic>
    </p:spTree>
    <p:extLst>
      <p:ext uri="{BB962C8B-B14F-4D97-AF65-F5344CB8AC3E}">
        <p14:creationId xmlns:p14="http://schemas.microsoft.com/office/powerpoint/2010/main" val="205714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8D82B2D-1BD1-4F3E-ADB9-5BF5BA402D0E}"/>
              </a:ext>
            </a:extLst>
          </p:cNvPr>
          <p:cNvSpPr txBox="1">
            <a:spLocks/>
          </p:cNvSpPr>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三、</a:t>
            </a:r>
            <a:r>
              <a:rPr lang="en-US" altLang="zh-CN" sz="3200" dirty="0" err="1"/>
              <a:t>Bytebuf</a:t>
            </a:r>
            <a:endParaRPr lang="en-US" altLang="zh-CN" sz="3200" dirty="0"/>
          </a:p>
        </p:txBody>
      </p:sp>
      <p:pic>
        <p:nvPicPr>
          <p:cNvPr id="3" name="图片 2">
            <a:extLst>
              <a:ext uri="{FF2B5EF4-FFF2-40B4-BE49-F238E27FC236}">
                <a16:creationId xmlns:a16="http://schemas.microsoft.com/office/drawing/2014/main" id="{21A23E4C-98A6-47BC-8530-61CAA8517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527" y="1069582"/>
            <a:ext cx="6475669" cy="2359418"/>
          </a:xfrm>
          <a:prstGeom prst="rect">
            <a:avLst/>
          </a:prstGeom>
        </p:spPr>
      </p:pic>
      <p:sp>
        <p:nvSpPr>
          <p:cNvPr id="4" name="矩形 3">
            <a:extLst>
              <a:ext uri="{FF2B5EF4-FFF2-40B4-BE49-F238E27FC236}">
                <a16:creationId xmlns:a16="http://schemas.microsoft.com/office/drawing/2014/main" id="{C5F62AFC-1C9C-4965-BB49-2BE7DE9BCCF0}"/>
              </a:ext>
            </a:extLst>
          </p:cNvPr>
          <p:cNvSpPr/>
          <p:nvPr/>
        </p:nvSpPr>
        <p:spPr>
          <a:xfrm>
            <a:off x="838200" y="3297025"/>
            <a:ext cx="10064684" cy="3323987"/>
          </a:xfrm>
          <a:prstGeom prst="rect">
            <a:avLst/>
          </a:prstGeom>
        </p:spPr>
        <p:txBody>
          <a:bodyPr wrap="square">
            <a:spAutoFit/>
          </a:bodyPr>
          <a:lstStyle/>
          <a:p>
            <a:r>
              <a:rPr lang="zh-CN" altLang="en-US" sz="1400" dirty="0"/>
              <a:t>按底层实现</a:t>
            </a:r>
            <a:endParaRPr lang="en-US" altLang="zh-CN" sz="1400" dirty="0"/>
          </a:p>
          <a:p>
            <a:pPr marL="285750" indent="-285750">
              <a:buFont typeface="Arial" panose="020B0604020202020204" pitchFamily="34" charset="0"/>
              <a:buChar char="•"/>
            </a:pPr>
            <a:r>
              <a:rPr lang="en-US" altLang="zh-CN" sz="1400" dirty="0" err="1"/>
              <a:t>HeapByteBuf</a:t>
            </a:r>
            <a:r>
              <a:rPr lang="en-US" altLang="zh-CN" sz="1400" dirty="0"/>
              <a:t> </a:t>
            </a:r>
            <a:r>
              <a:rPr lang="zh-CN" altLang="en-US" sz="1400" dirty="0"/>
              <a:t>的底层实现为</a:t>
            </a:r>
            <a:r>
              <a:rPr lang="en-US" altLang="zh-CN" sz="1400" dirty="0"/>
              <a:t>JAVA</a:t>
            </a:r>
            <a:r>
              <a:rPr lang="zh-CN" altLang="en-US" sz="1400" dirty="0"/>
              <a:t>堆内的字节数组。堆缓冲区与普通堆对象类似，位于</a:t>
            </a:r>
            <a:r>
              <a:rPr lang="en-US" altLang="zh-CN" sz="1400" dirty="0"/>
              <a:t>JVM</a:t>
            </a:r>
            <a:r>
              <a:rPr lang="zh-CN" altLang="en-US" sz="1400" dirty="0"/>
              <a:t>堆内存区，可由</a:t>
            </a:r>
            <a:r>
              <a:rPr lang="en-US" altLang="zh-CN" sz="1400" dirty="0"/>
              <a:t>GC</a:t>
            </a:r>
            <a:r>
              <a:rPr lang="zh-CN" altLang="en-US" sz="1400" dirty="0"/>
              <a:t>回收，其申请和释放效率较高。常规</a:t>
            </a:r>
            <a:r>
              <a:rPr lang="en-US" altLang="zh-CN" sz="1400" dirty="0"/>
              <a:t>JAVA</a:t>
            </a:r>
            <a:r>
              <a:rPr lang="zh-CN" altLang="en-US" sz="1400" dirty="0"/>
              <a:t>程序使用建议使用该缓冲区。</a:t>
            </a:r>
            <a:endParaRPr lang="en-US" altLang="zh-CN" sz="1400" dirty="0"/>
          </a:p>
          <a:p>
            <a:pPr marL="285750" indent="-285750">
              <a:buFont typeface="Arial" panose="020B0604020202020204" pitchFamily="34" charset="0"/>
              <a:buChar char="•"/>
            </a:pPr>
            <a:r>
              <a:rPr lang="en-US" altLang="zh-CN" sz="1400" dirty="0" err="1"/>
              <a:t>DirectByteBuf</a:t>
            </a:r>
            <a:r>
              <a:rPr lang="en-US" altLang="zh-CN" sz="1400" dirty="0"/>
              <a:t> </a:t>
            </a:r>
            <a:r>
              <a:rPr lang="zh-CN" altLang="en-US" sz="1400" dirty="0"/>
              <a:t>的底层实现为操作系统内核空间的字节数组。直接缓冲区的字节数组位于</a:t>
            </a:r>
            <a:r>
              <a:rPr lang="en-US" altLang="zh-CN" sz="1400" dirty="0"/>
              <a:t>JVM</a:t>
            </a:r>
            <a:r>
              <a:rPr lang="zh-CN" altLang="en-US" sz="1400" dirty="0"/>
              <a:t>堆外的</a:t>
            </a:r>
            <a:r>
              <a:rPr lang="en-US" altLang="zh-CN" sz="1400" dirty="0"/>
              <a:t>NATIVE</a:t>
            </a:r>
            <a:r>
              <a:rPr lang="zh-CN" altLang="en-US" sz="1400" dirty="0"/>
              <a:t>堆，由操作系统管理申请和释放，而</a:t>
            </a:r>
            <a:r>
              <a:rPr lang="en-US" altLang="zh-CN" sz="1400" dirty="0" err="1"/>
              <a:t>DirectByteBuf</a:t>
            </a:r>
            <a:r>
              <a:rPr lang="zh-CN" altLang="en-US" sz="1400" dirty="0"/>
              <a:t>的引用由</a:t>
            </a:r>
            <a:r>
              <a:rPr lang="en-US" altLang="zh-CN" sz="1400" dirty="0"/>
              <a:t>JVM</a:t>
            </a:r>
            <a:r>
              <a:rPr lang="zh-CN" altLang="en-US" sz="1400" dirty="0"/>
              <a:t>管理。直接缓冲区由操作系统管理，一方面，申请和释放效率都低于堆缓冲区，另一方面，却可以大大提高</a:t>
            </a:r>
            <a:r>
              <a:rPr lang="en-US" altLang="zh-CN" sz="1400" dirty="0"/>
              <a:t>IO</a:t>
            </a:r>
            <a:r>
              <a:rPr lang="zh-CN" altLang="en-US" sz="1400" dirty="0"/>
              <a:t>效率。由于进行</a:t>
            </a:r>
            <a:r>
              <a:rPr lang="en-US" altLang="zh-CN" sz="1400" dirty="0"/>
              <a:t>IO</a:t>
            </a:r>
            <a:r>
              <a:rPr lang="zh-CN" altLang="en-US" sz="1400" dirty="0"/>
              <a:t>操作时，常规下用户空间的数据（</a:t>
            </a:r>
            <a:r>
              <a:rPr lang="en-US" altLang="zh-CN" sz="1400" dirty="0"/>
              <a:t>JAVA</a:t>
            </a:r>
            <a:r>
              <a:rPr lang="zh-CN" altLang="en-US" sz="1400" dirty="0"/>
              <a:t>即堆缓冲区）需要拷贝到内核空间（直接缓冲区），然后内核空间写到网络</a:t>
            </a:r>
            <a:r>
              <a:rPr lang="en-US" altLang="zh-CN" sz="1400" dirty="0"/>
              <a:t>SOCKET</a:t>
            </a:r>
            <a:r>
              <a:rPr lang="zh-CN" altLang="en-US" sz="1400" dirty="0"/>
              <a:t>或者文件中。如果在用户空间取得直接缓冲区，可直接向内核空间写数据，减少了一次拷贝，可大大提高</a:t>
            </a:r>
            <a:r>
              <a:rPr lang="en-US" altLang="zh-CN" sz="1400" dirty="0"/>
              <a:t>IO</a:t>
            </a:r>
            <a:r>
              <a:rPr lang="zh-CN" altLang="en-US" sz="1400" dirty="0"/>
              <a:t>效率，这也是常说的零拷贝。</a:t>
            </a:r>
            <a:endParaRPr lang="en-US" altLang="zh-CN" sz="1400" dirty="0"/>
          </a:p>
          <a:p>
            <a:pPr marL="285750" indent="-285750">
              <a:buFont typeface="Arial" panose="020B0604020202020204" pitchFamily="34" charset="0"/>
              <a:buChar char="•"/>
            </a:pPr>
            <a:r>
              <a:rPr lang="en-US" altLang="zh-CN" sz="1400" dirty="0" err="1"/>
              <a:t>CompositeByteBuf</a:t>
            </a:r>
            <a:r>
              <a:rPr lang="zh-CN" altLang="en-US" sz="1400" dirty="0"/>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en-US" altLang="zh-CN" sz="1400" dirty="0"/>
          </a:p>
          <a:p>
            <a:r>
              <a:rPr lang="zh-CN" altLang="en-US" sz="1400" dirty="0"/>
              <a:t>按是否使用对象池</a:t>
            </a:r>
            <a:endParaRPr lang="en-US" altLang="zh-CN" sz="1400" dirty="0"/>
          </a:p>
          <a:p>
            <a:pPr marL="285750" indent="-285750">
              <a:buFont typeface="Arial" panose="020B0604020202020204" pitchFamily="34" charset="0"/>
              <a:buChar char="•"/>
            </a:pPr>
            <a:r>
              <a:rPr lang="en-US" altLang="zh-CN" sz="1400" dirty="0" err="1"/>
              <a:t>UnpooledByteBuf</a:t>
            </a:r>
            <a:r>
              <a:rPr lang="zh-CN" altLang="en-US" sz="1400" dirty="0"/>
              <a:t>为不使用对象池的缓冲区，不需要创建大量缓冲区对象时建议使用该类缓冲区。</a:t>
            </a:r>
            <a:endParaRPr lang="en-US" altLang="zh-CN" sz="1400" dirty="0"/>
          </a:p>
          <a:p>
            <a:pPr marL="285750" indent="-285750">
              <a:buFont typeface="Arial" panose="020B0604020202020204" pitchFamily="34" charset="0"/>
              <a:buChar char="•"/>
            </a:pPr>
            <a:r>
              <a:rPr lang="en-US" altLang="zh-CN" sz="1400" dirty="0" err="1"/>
              <a:t>PooledByteBuf</a:t>
            </a:r>
            <a:r>
              <a:rPr lang="zh-CN" altLang="en-US" sz="1400" dirty="0"/>
              <a:t>为对象池缓冲区，当对象释放后会归还给对象池，所以可循环使用。当需要大量且频繁创建缓冲区时，建议使用该类缓冲区。</a:t>
            </a:r>
            <a:r>
              <a:rPr lang="en-US" altLang="zh-CN" sz="1400" dirty="0"/>
              <a:t>Netty4.1</a:t>
            </a:r>
            <a:r>
              <a:rPr lang="zh-CN" altLang="en-US" sz="1400" dirty="0"/>
              <a:t>默认使用对象池缓冲区，</a:t>
            </a:r>
            <a:r>
              <a:rPr lang="en-US" altLang="zh-CN" sz="1400" dirty="0"/>
              <a:t>4.0</a:t>
            </a:r>
            <a:r>
              <a:rPr lang="zh-CN" altLang="en-US" sz="1400" dirty="0"/>
              <a:t>默认使用非对象池缓冲区。</a:t>
            </a:r>
          </a:p>
        </p:txBody>
      </p:sp>
    </p:spTree>
    <p:extLst>
      <p:ext uri="{BB962C8B-B14F-4D97-AF65-F5344CB8AC3E}">
        <p14:creationId xmlns:p14="http://schemas.microsoft.com/office/powerpoint/2010/main" val="381772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F041D-C857-43B1-96B3-286620613456}"/>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一、提纲</a:t>
            </a:r>
          </a:p>
        </p:txBody>
      </p:sp>
      <p:sp>
        <p:nvSpPr>
          <p:cNvPr id="3" name="文本框 2">
            <a:extLst>
              <a:ext uri="{FF2B5EF4-FFF2-40B4-BE49-F238E27FC236}">
                <a16:creationId xmlns:a16="http://schemas.microsoft.com/office/drawing/2014/main" id="{8A9FE282-04FF-47B1-B267-CF09E8D45FB2}"/>
              </a:ext>
            </a:extLst>
          </p:cNvPr>
          <p:cNvSpPr txBox="1"/>
          <p:nvPr/>
        </p:nvSpPr>
        <p:spPr>
          <a:xfrm>
            <a:off x="980387" y="1668544"/>
            <a:ext cx="9794449"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结构演化</a:t>
            </a:r>
            <a:endParaRPr lang="en-US" altLang="zh-CN" dirty="0"/>
          </a:p>
          <a:p>
            <a:pPr marL="800100" lvl="1" indent="-342900">
              <a:buFont typeface="Arial" panose="020B0604020202020204" pitchFamily="34" charset="0"/>
              <a:buChar char="•"/>
            </a:pPr>
            <a:r>
              <a:rPr lang="en-US" altLang="zh-CN" dirty="0"/>
              <a:t>Bio   --- Stream</a:t>
            </a:r>
          </a:p>
          <a:p>
            <a:pPr marL="800100" lvl="1" indent="-342900">
              <a:buFont typeface="Arial" panose="020B0604020202020204" pitchFamily="34" charset="0"/>
              <a:buChar char="•"/>
            </a:pPr>
            <a:r>
              <a:rPr lang="en-US" altLang="zh-CN" dirty="0" err="1"/>
              <a:t>Nio</a:t>
            </a:r>
            <a:r>
              <a:rPr lang="en-US" altLang="zh-CN" dirty="0"/>
              <a:t>  --- </a:t>
            </a:r>
            <a:r>
              <a:rPr lang="en-US" altLang="zh-CN" dirty="0" err="1"/>
              <a:t>Channel,Selector</a:t>
            </a:r>
            <a:r>
              <a:rPr lang="en-US" altLang="zh-CN" dirty="0"/>
              <a:t>, Buffer</a:t>
            </a:r>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a:t>
            </a:r>
            <a:endParaRPr lang="en-US" altLang="zh-CN" dirty="0"/>
          </a:p>
          <a:p>
            <a:pPr marL="342900" indent="-342900">
              <a:buFont typeface="Arial" panose="020B0604020202020204" pitchFamily="34" charset="0"/>
              <a:buChar char="•"/>
            </a:pPr>
            <a:r>
              <a:rPr lang="en-US" altLang="zh-CN" dirty="0" err="1"/>
              <a:t>Netty</a:t>
            </a:r>
            <a:r>
              <a:rPr lang="zh-CN" altLang="en-US" dirty="0"/>
              <a:t>的结构及主要概念：</a:t>
            </a:r>
            <a:r>
              <a:rPr lang="en-US" altLang="zh-CN" dirty="0"/>
              <a:t>EventLoop,Channel,ChannelPipeline,ChannelHandler,ChannelHandlerContext,ByteBuf</a:t>
            </a:r>
          </a:p>
          <a:p>
            <a:pPr marL="342900" indent="-342900">
              <a:buFont typeface="Arial" panose="020B0604020202020204" pitchFamily="34" charset="0"/>
              <a:buChar char="•"/>
            </a:pPr>
            <a:r>
              <a:rPr lang="en-US" altLang="zh-CN" dirty="0" err="1"/>
              <a:t>Netty</a:t>
            </a:r>
            <a:r>
              <a:rPr lang="zh-CN" altLang="en-US" dirty="0"/>
              <a:t>常用的</a:t>
            </a:r>
            <a:r>
              <a:rPr lang="en-US" altLang="zh-CN" dirty="0" err="1"/>
              <a:t>ChannelHandler</a:t>
            </a:r>
            <a:r>
              <a:rPr lang="zh-CN" altLang="en-US" dirty="0"/>
              <a:t>及其应用场景（粘、拆包，编、解码，超时处理</a:t>
            </a:r>
            <a:r>
              <a:rPr lang="en-US" altLang="zh-CN" dirty="0"/>
              <a:t>,</a:t>
            </a:r>
            <a:r>
              <a:rPr lang="zh-CN" altLang="en-US" dirty="0"/>
              <a:t>业务处理，实现</a:t>
            </a:r>
            <a:r>
              <a:rPr lang="en-US" altLang="zh-CN" dirty="0"/>
              <a:t>HelloWorld</a:t>
            </a:r>
            <a:r>
              <a:rPr lang="zh-CN" altLang="en-US" dirty="0"/>
              <a:t>和</a:t>
            </a:r>
            <a:r>
              <a:rPr lang="en-US" altLang="zh-CN" dirty="0" err="1"/>
              <a:t>protoBuf</a:t>
            </a:r>
            <a:r>
              <a:rPr lang="en-US" altLang="zh-CN" dirty="0"/>
              <a:t> </a:t>
            </a:r>
            <a:r>
              <a:rPr lang="en-US" altLang="zh-CN" dirty="0" err="1"/>
              <a:t>rpc</a:t>
            </a:r>
            <a:r>
              <a:rPr lang="zh-CN" altLang="en-US" dirty="0"/>
              <a:t>）</a:t>
            </a: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p>
          <a:p>
            <a:pPr marL="342900" indent="-342900">
              <a:buFont typeface="Arial" panose="020B0604020202020204" pitchFamily="34" charset="0"/>
              <a:buChar char="•"/>
            </a:pPr>
            <a:r>
              <a:rPr lang="en-US" altLang="zh-CN" dirty="0" err="1"/>
              <a:t>Netty</a:t>
            </a:r>
            <a:r>
              <a:rPr lang="zh-CN" altLang="en-US" dirty="0"/>
              <a:t>的零</a:t>
            </a:r>
            <a:r>
              <a:rPr lang="en-US" altLang="zh-CN" dirty="0"/>
              <a:t>Copy</a:t>
            </a:r>
            <a:r>
              <a:rPr lang="zh-CN" altLang="en-US" dirty="0"/>
              <a:t>机制</a:t>
            </a:r>
            <a:endParaRPr lang="en-US" altLang="zh-CN" dirty="0"/>
          </a:p>
          <a:p>
            <a:pPr marL="342900" indent="-342900">
              <a:buFont typeface="Arial" panose="020B0604020202020204" pitchFamily="34" charset="0"/>
              <a:buChar char="•"/>
            </a:pPr>
            <a:r>
              <a:rPr lang="en-US" altLang="zh-CN" dirty="0" err="1"/>
              <a:t>writeAndFlush</a:t>
            </a:r>
            <a:r>
              <a:rPr lang="en-US" altLang="zh-CN" dirty="0"/>
              <a:t>  </a:t>
            </a:r>
            <a:r>
              <a:rPr lang="en-US" altLang="zh-CN" dirty="0" err="1"/>
              <a:t>ChannelHandlerContext</a:t>
            </a:r>
            <a:r>
              <a:rPr lang="zh-CN" altLang="en-US" dirty="0"/>
              <a:t>和</a:t>
            </a:r>
            <a:r>
              <a:rPr lang="en-US" altLang="zh-CN" dirty="0"/>
              <a:t>Channel</a:t>
            </a:r>
            <a:r>
              <a:rPr lang="zh-CN" altLang="en-US" dirty="0"/>
              <a:t>调用的区别</a:t>
            </a:r>
          </a:p>
        </p:txBody>
      </p:sp>
    </p:spTree>
    <p:extLst>
      <p:ext uri="{BB962C8B-B14F-4D97-AF65-F5344CB8AC3E}">
        <p14:creationId xmlns:p14="http://schemas.microsoft.com/office/powerpoint/2010/main" val="357598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F041D-C857-43B1-96B3-286620613456}"/>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一、</a:t>
            </a:r>
            <a:r>
              <a:rPr lang="en-US" altLang="zh-CN" sz="3200" dirty="0" err="1"/>
              <a:t>Netty</a:t>
            </a:r>
            <a:r>
              <a:rPr lang="zh-CN" altLang="en-US" sz="3200" dirty="0"/>
              <a:t>主要组件</a:t>
            </a:r>
          </a:p>
        </p:txBody>
      </p:sp>
      <p:sp>
        <p:nvSpPr>
          <p:cNvPr id="3" name="文本框 2">
            <a:extLst>
              <a:ext uri="{FF2B5EF4-FFF2-40B4-BE49-F238E27FC236}">
                <a16:creationId xmlns:a16="http://schemas.microsoft.com/office/drawing/2014/main" id="{8A9FE282-04FF-47B1-B267-CF09E8D45FB2}"/>
              </a:ext>
            </a:extLst>
          </p:cNvPr>
          <p:cNvSpPr txBox="1"/>
          <p:nvPr/>
        </p:nvSpPr>
        <p:spPr>
          <a:xfrm>
            <a:off x="838200" y="1569843"/>
            <a:ext cx="9794449" cy="2585323"/>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dirty="0"/>
              <a:t>Bootstrap or </a:t>
            </a:r>
            <a:r>
              <a:rPr lang="en-US" altLang="zh-CN" dirty="0" err="1"/>
              <a:t>ServerBootstrap</a:t>
            </a:r>
            <a:endParaRPr lang="en-US" altLang="zh-CN" dirty="0"/>
          </a:p>
          <a:p>
            <a:pPr marL="285750" indent="-285750" latinLnBrk="1">
              <a:buFont typeface="Arial" panose="020B0604020202020204" pitchFamily="34" charset="0"/>
              <a:buChar char="•"/>
            </a:pPr>
            <a:r>
              <a:rPr lang="en-US" altLang="zh-CN" dirty="0" err="1"/>
              <a:t>EventLoop</a:t>
            </a:r>
            <a:endParaRPr lang="en-US" altLang="zh-CN" dirty="0"/>
          </a:p>
          <a:p>
            <a:pPr marL="285750" indent="-285750" latinLnBrk="1">
              <a:buFont typeface="Arial" panose="020B0604020202020204" pitchFamily="34" charset="0"/>
              <a:buChar char="•"/>
            </a:pPr>
            <a:r>
              <a:rPr lang="en-US" altLang="zh-CN" dirty="0" err="1"/>
              <a:t>EventLoopGroup</a:t>
            </a:r>
            <a:endParaRPr lang="en-US" altLang="zh-CN" dirty="0"/>
          </a:p>
          <a:p>
            <a:pPr marL="285750" indent="-285750" latinLnBrk="1">
              <a:buFont typeface="Arial" panose="020B0604020202020204" pitchFamily="34" charset="0"/>
              <a:buChar char="•"/>
            </a:pPr>
            <a:r>
              <a:rPr lang="en-US" altLang="zh-CN" dirty="0" err="1"/>
              <a:t>ChannelPipeline</a:t>
            </a:r>
            <a:endParaRPr lang="en-US" altLang="zh-CN" dirty="0"/>
          </a:p>
          <a:p>
            <a:pPr marL="285750" indent="-285750" latinLnBrk="1">
              <a:buFont typeface="Arial" panose="020B0604020202020204" pitchFamily="34" charset="0"/>
              <a:buChar char="•"/>
            </a:pPr>
            <a:r>
              <a:rPr lang="en-US" altLang="zh-CN" dirty="0"/>
              <a:t>Channel</a:t>
            </a:r>
          </a:p>
          <a:p>
            <a:pPr marL="285750" indent="-285750" latinLnBrk="1">
              <a:buFont typeface="Arial" panose="020B0604020202020204" pitchFamily="34" charset="0"/>
              <a:buChar char="•"/>
            </a:pPr>
            <a:r>
              <a:rPr lang="en-US" altLang="zh-CN" dirty="0"/>
              <a:t>Future or </a:t>
            </a:r>
            <a:r>
              <a:rPr lang="en-US" altLang="zh-CN" dirty="0" err="1"/>
              <a:t>ChannelFuture</a:t>
            </a:r>
            <a:endParaRPr lang="en-US" altLang="zh-CN" dirty="0"/>
          </a:p>
          <a:p>
            <a:pPr marL="285750" indent="-285750" latinLnBrk="1">
              <a:buFont typeface="Arial" panose="020B0604020202020204" pitchFamily="34" charset="0"/>
              <a:buChar char="•"/>
            </a:pPr>
            <a:r>
              <a:rPr lang="en-US" altLang="zh-CN" dirty="0" err="1"/>
              <a:t>ChannelInitializer</a:t>
            </a:r>
            <a:endParaRPr lang="en-US" altLang="zh-CN" dirty="0"/>
          </a:p>
          <a:p>
            <a:pPr marL="285750" indent="-285750" latinLnBrk="1">
              <a:buFont typeface="Arial" panose="020B0604020202020204" pitchFamily="34" charset="0"/>
              <a:buChar char="•"/>
            </a:pPr>
            <a:r>
              <a:rPr lang="en-US" altLang="zh-CN" dirty="0" err="1"/>
              <a:t>ChannelHandler</a:t>
            </a:r>
            <a:endParaRPr lang="en-US" altLang="zh-CN" dirty="0"/>
          </a:p>
          <a:p>
            <a:pPr marL="285750" indent="-285750">
              <a:buFont typeface="Arial" panose="020B0604020202020204" pitchFamily="34" charset="0"/>
              <a:buChar char="•"/>
            </a:pPr>
            <a:endParaRPr lang="zh-CN" altLang="en-US" dirty="0"/>
          </a:p>
        </p:txBody>
      </p:sp>
      <p:sp>
        <p:nvSpPr>
          <p:cNvPr id="4" name="矩形 3">
            <a:extLst>
              <a:ext uri="{FF2B5EF4-FFF2-40B4-BE49-F238E27FC236}">
                <a16:creationId xmlns:a16="http://schemas.microsoft.com/office/drawing/2014/main" id="{D653A34A-8F93-4511-84A9-A96464B55CC8}"/>
              </a:ext>
            </a:extLst>
          </p:cNvPr>
          <p:cNvSpPr/>
          <p:nvPr/>
        </p:nvSpPr>
        <p:spPr>
          <a:xfrm>
            <a:off x="838200" y="4173816"/>
            <a:ext cx="10722991" cy="2092881"/>
          </a:xfrm>
          <a:prstGeom prst="rect">
            <a:avLst/>
          </a:prstGeom>
        </p:spPr>
        <p:txBody>
          <a:bodyPr wrap="square">
            <a:spAutoFit/>
          </a:bodyPr>
          <a:lstStyle/>
          <a:p>
            <a:r>
              <a:rPr lang="en-US" altLang="zh-CN" sz="1000" dirty="0"/>
              <a:t>Bootstrap</a:t>
            </a:r>
            <a:r>
              <a:rPr lang="zh-CN" altLang="en-US" sz="1000" dirty="0"/>
              <a:t>，一个</a:t>
            </a:r>
            <a:r>
              <a:rPr lang="en-US" altLang="zh-CN" sz="1000" dirty="0" err="1"/>
              <a:t>Netty</a:t>
            </a:r>
            <a:r>
              <a:rPr lang="zh-CN" altLang="en-US" sz="1000" dirty="0"/>
              <a:t>应用通常由一个</a:t>
            </a:r>
            <a:r>
              <a:rPr lang="en-US" altLang="zh-CN" sz="1000" dirty="0"/>
              <a:t>Bootstrap</a:t>
            </a:r>
            <a:r>
              <a:rPr lang="zh-CN" altLang="en-US" sz="1000" dirty="0"/>
              <a:t>开始，它主要作用是配置整个</a:t>
            </a:r>
            <a:r>
              <a:rPr lang="en-US" altLang="zh-CN" sz="1000" dirty="0" err="1"/>
              <a:t>Netty</a:t>
            </a:r>
            <a:r>
              <a:rPr lang="zh-CN" altLang="en-US" sz="1000" dirty="0"/>
              <a:t>程序，串联起各个组件。</a:t>
            </a:r>
          </a:p>
          <a:p>
            <a:r>
              <a:rPr lang="en-US" altLang="zh-CN" sz="1000" dirty="0"/>
              <a:t>Handler</a:t>
            </a:r>
            <a:r>
              <a:rPr lang="zh-CN" altLang="en-US" sz="1000" dirty="0"/>
              <a:t>，为了支持各种协议和处理数据的方式，便诞生了</a:t>
            </a:r>
            <a:r>
              <a:rPr lang="en-US" altLang="zh-CN" sz="1000" dirty="0"/>
              <a:t>Handler</a:t>
            </a:r>
            <a:r>
              <a:rPr lang="zh-CN" altLang="en-US" sz="1000" dirty="0"/>
              <a:t>组件。</a:t>
            </a:r>
            <a:r>
              <a:rPr lang="en-US" altLang="zh-CN" sz="1000" dirty="0"/>
              <a:t>Handler</a:t>
            </a:r>
            <a:r>
              <a:rPr lang="zh-CN" altLang="en-US" sz="1000" dirty="0"/>
              <a:t>主要用来处理各种事件，这里的事件很广泛，比如可以是粘拆包、编解码、连接、数据接收、异常、数据转换等。</a:t>
            </a:r>
          </a:p>
          <a:p>
            <a:r>
              <a:rPr lang="en-US" altLang="zh-CN" sz="1000" dirty="0" err="1"/>
              <a:t>ChannelInboundHandler</a:t>
            </a:r>
            <a:r>
              <a:rPr lang="zh-CN" altLang="en-US" sz="1000" dirty="0"/>
              <a:t>，一个最常用的</a:t>
            </a:r>
            <a:r>
              <a:rPr lang="en-US" altLang="zh-CN" sz="1000" dirty="0"/>
              <a:t>Handler</a:t>
            </a:r>
            <a:r>
              <a:rPr lang="zh-CN" altLang="en-US" sz="1000" dirty="0"/>
              <a:t>。这个</a:t>
            </a:r>
            <a:r>
              <a:rPr lang="en-US" altLang="zh-CN" sz="1000" dirty="0"/>
              <a:t>Handler</a:t>
            </a:r>
            <a:r>
              <a:rPr lang="zh-CN" altLang="en-US" sz="1000" dirty="0"/>
              <a:t>的作用就是处理接收到数据时的事件，也就是说，我们的业务逻辑一般就是写在这个</a:t>
            </a:r>
            <a:r>
              <a:rPr lang="en-US" altLang="zh-CN" sz="1000" dirty="0"/>
              <a:t>Handler</a:t>
            </a:r>
            <a:r>
              <a:rPr lang="zh-CN" altLang="en-US" sz="1000" dirty="0"/>
              <a:t>里面的，</a:t>
            </a:r>
            <a:endParaRPr lang="en-US" altLang="zh-CN" sz="1000" dirty="0"/>
          </a:p>
          <a:p>
            <a:r>
              <a:rPr lang="en-US" altLang="zh-CN" sz="1000" dirty="0" err="1"/>
              <a:t>ChannelInboundHandler</a:t>
            </a:r>
            <a:r>
              <a:rPr lang="en-US" altLang="zh-CN" sz="1000" dirty="0"/>
              <a:t> </a:t>
            </a:r>
            <a:r>
              <a:rPr lang="zh-CN" altLang="en-US" sz="1000" dirty="0"/>
              <a:t>就是用来处理我们的核心业务逻辑。</a:t>
            </a:r>
          </a:p>
          <a:p>
            <a:r>
              <a:rPr lang="en-US" altLang="zh-CN" sz="1000" dirty="0" err="1"/>
              <a:t>ChannelInitializer</a:t>
            </a:r>
            <a:r>
              <a:rPr lang="zh-CN" altLang="en-US" sz="1000" dirty="0"/>
              <a:t>，当一个链接建立时，我们需要知道怎么来接收或者发送数据，当然，我们有各种各样的</a:t>
            </a:r>
            <a:r>
              <a:rPr lang="en-US" altLang="zh-CN" sz="1000" dirty="0"/>
              <a:t>Handler</a:t>
            </a:r>
            <a:r>
              <a:rPr lang="zh-CN" altLang="en-US" sz="1000" dirty="0"/>
              <a:t>实现来处理它，那么</a:t>
            </a:r>
            <a:r>
              <a:rPr lang="en-US" altLang="zh-CN" sz="1000" dirty="0" err="1"/>
              <a:t>ChannelInitializer</a:t>
            </a:r>
            <a:r>
              <a:rPr lang="zh-CN" altLang="en-US" sz="1000" dirty="0"/>
              <a:t>便是用来配置这些</a:t>
            </a:r>
            <a:r>
              <a:rPr lang="en-US" altLang="zh-CN" sz="1000" dirty="0"/>
              <a:t>Handler</a:t>
            </a:r>
            <a:r>
              <a:rPr lang="zh-CN" altLang="en-US" sz="1000" dirty="0"/>
              <a:t>，它会提供一个</a:t>
            </a:r>
            <a:r>
              <a:rPr lang="en-US" altLang="zh-CN" sz="1000" dirty="0" err="1"/>
              <a:t>ChannelPipeline</a:t>
            </a:r>
            <a:r>
              <a:rPr lang="zh-CN" altLang="en-US" sz="1000" dirty="0"/>
              <a:t>，并把</a:t>
            </a:r>
            <a:r>
              <a:rPr lang="en-US" altLang="zh-CN" sz="1000" dirty="0"/>
              <a:t>Handler</a:t>
            </a:r>
            <a:r>
              <a:rPr lang="zh-CN" altLang="en-US" sz="1000" dirty="0"/>
              <a:t>加入到</a:t>
            </a:r>
            <a:r>
              <a:rPr lang="en-US" altLang="zh-CN" sz="1000" dirty="0" err="1"/>
              <a:t>ChannelPipeline</a:t>
            </a:r>
            <a:r>
              <a:rPr lang="zh-CN" altLang="en-US" sz="1000" dirty="0"/>
              <a:t>。</a:t>
            </a:r>
          </a:p>
          <a:p>
            <a:r>
              <a:rPr lang="en-US" altLang="zh-CN" sz="1000" dirty="0" err="1"/>
              <a:t>ChannelPipeline</a:t>
            </a:r>
            <a:r>
              <a:rPr lang="zh-CN" altLang="en-US" sz="1000" dirty="0"/>
              <a:t>，一个</a:t>
            </a:r>
            <a:r>
              <a:rPr lang="en-US" altLang="zh-CN" sz="1000" dirty="0" err="1"/>
              <a:t>Netty</a:t>
            </a:r>
            <a:r>
              <a:rPr lang="zh-CN" altLang="en-US" sz="1000" dirty="0"/>
              <a:t>应用基于</a:t>
            </a:r>
            <a:r>
              <a:rPr lang="en-US" altLang="zh-CN" sz="1000" dirty="0" err="1"/>
              <a:t>ChannelPipeline</a:t>
            </a:r>
            <a:r>
              <a:rPr lang="zh-CN" altLang="en-US" sz="1000" dirty="0"/>
              <a:t>机制，这种机制需要依赖于</a:t>
            </a:r>
            <a:r>
              <a:rPr lang="en-US" altLang="zh-CN" sz="1000" dirty="0" err="1"/>
              <a:t>EventLoop</a:t>
            </a:r>
            <a:r>
              <a:rPr lang="zh-CN" altLang="en-US" sz="1000" dirty="0"/>
              <a:t>和</a:t>
            </a:r>
            <a:r>
              <a:rPr lang="en-US" altLang="zh-CN" sz="1000" dirty="0" err="1"/>
              <a:t>EventLoopGroup</a:t>
            </a:r>
            <a:r>
              <a:rPr lang="zh-CN" altLang="en-US" sz="1000" dirty="0"/>
              <a:t>，因为它们三个都和事件或者事件处理相关。</a:t>
            </a:r>
          </a:p>
          <a:p>
            <a:r>
              <a:rPr lang="en-US" altLang="zh-CN" sz="1000" dirty="0" err="1"/>
              <a:t>EventLoops</a:t>
            </a:r>
            <a:r>
              <a:rPr lang="zh-CN" altLang="en-US" sz="1000" dirty="0"/>
              <a:t>的目的是为</a:t>
            </a:r>
            <a:r>
              <a:rPr lang="en-US" altLang="zh-CN" sz="1000" dirty="0"/>
              <a:t>Channel</a:t>
            </a:r>
            <a:r>
              <a:rPr lang="zh-CN" altLang="en-US" sz="1000" dirty="0"/>
              <a:t>处理</a:t>
            </a:r>
            <a:r>
              <a:rPr lang="en-US" altLang="zh-CN" sz="1000" dirty="0"/>
              <a:t>IO</a:t>
            </a:r>
            <a:r>
              <a:rPr lang="zh-CN" altLang="en-US" sz="1000" dirty="0"/>
              <a:t>操作，一个</a:t>
            </a:r>
            <a:r>
              <a:rPr lang="en-US" altLang="zh-CN" sz="1000" dirty="0" err="1"/>
              <a:t>EventLoop</a:t>
            </a:r>
            <a:r>
              <a:rPr lang="zh-CN" altLang="en-US" sz="1000" dirty="0"/>
              <a:t>可以为多个</a:t>
            </a:r>
            <a:r>
              <a:rPr lang="en-US" altLang="zh-CN" sz="1000" dirty="0"/>
              <a:t>Channel</a:t>
            </a:r>
            <a:r>
              <a:rPr lang="zh-CN" altLang="en-US" sz="1000" dirty="0"/>
              <a:t>服务。</a:t>
            </a:r>
          </a:p>
          <a:p>
            <a:r>
              <a:rPr lang="en-US" altLang="zh-CN" sz="1000" dirty="0" err="1"/>
              <a:t>EventLoopGroup</a:t>
            </a:r>
            <a:r>
              <a:rPr lang="zh-CN" altLang="en-US" sz="1000" dirty="0"/>
              <a:t>会包含多个</a:t>
            </a:r>
            <a:r>
              <a:rPr lang="en-US" altLang="zh-CN" sz="1000" dirty="0" err="1"/>
              <a:t>EventLoop</a:t>
            </a:r>
            <a:r>
              <a:rPr lang="zh-CN" altLang="en-US" sz="1000" dirty="0"/>
              <a:t>。</a:t>
            </a:r>
          </a:p>
          <a:p>
            <a:r>
              <a:rPr lang="en-US" altLang="zh-CN" sz="1000" dirty="0"/>
              <a:t>Channel</a:t>
            </a:r>
            <a:r>
              <a:rPr lang="zh-CN" altLang="en-US" sz="1000" dirty="0"/>
              <a:t>代表了一个</a:t>
            </a:r>
            <a:r>
              <a:rPr lang="en-US" altLang="zh-CN" sz="1000" dirty="0"/>
              <a:t>Socket</a:t>
            </a:r>
            <a:r>
              <a:rPr lang="zh-CN" altLang="en-US" sz="1000" dirty="0"/>
              <a:t>链接，或者其它和</a:t>
            </a:r>
            <a:r>
              <a:rPr lang="en-US" altLang="zh-CN" sz="1000" dirty="0"/>
              <a:t>IO</a:t>
            </a:r>
            <a:r>
              <a:rPr lang="zh-CN" altLang="en-US" sz="1000" dirty="0"/>
              <a:t>操作相关的组件，它和</a:t>
            </a:r>
            <a:r>
              <a:rPr lang="en-US" altLang="zh-CN" sz="1000" dirty="0" err="1"/>
              <a:t>EventLoop</a:t>
            </a:r>
            <a:r>
              <a:rPr lang="zh-CN" altLang="en-US" sz="1000" dirty="0"/>
              <a:t>一起用来参与</a:t>
            </a:r>
            <a:r>
              <a:rPr lang="en-US" altLang="zh-CN" sz="1000" dirty="0"/>
              <a:t>IO</a:t>
            </a:r>
            <a:r>
              <a:rPr lang="zh-CN" altLang="en-US" sz="1000" dirty="0"/>
              <a:t>处理。</a:t>
            </a:r>
          </a:p>
          <a:p>
            <a:r>
              <a:rPr lang="en-US" altLang="zh-CN" sz="1000" dirty="0"/>
              <a:t>Future</a:t>
            </a:r>
            <a:r>
              <a:rPr lang="zh-CN" altLang="en-US" sz="1000" dirty="0"/>
              <a:t>，在</a:t>
            </a:r>
            <a:r>
              <a:rPr lang="en-US" altLang="zh-CN" sz="1000" dirty="0" err="1"/>
              <a:t>Netty</a:t>
            </a:r>
            <a:r>
              <a:rPr lang="zh-CN" altLang="en-US" sz="1000" dirty="0"/>
              <a:t>中所有的</a:t>
            </a:r>
            <a:r>
              <a:rPr lang="en-US" altLang="zh-CN" sz="1000" dirty="0"/>
              <a:t>IO</a:t>
            </a:r>
            <a:r>
              <a:rPr lang="zh-CN" altLang="en-US" sz="1000" dirty="0"/>
              <a:t>操作都是异步的，因此，你不能立刻得知消息是否被正确处理，但是我们可以过一会等它执行完成或者直接注册一个监听，具体的实现就是通过</a:t>
            </a:r>
            <a:r>
              <a:rPr lang="en-US" altLang="zh-CN" sz="1000" dirty="0"/>
              <a:t>Future</a:t>
            </a:r>
            <a:r>
              <a:rPr lang="zh-CN" altLang="en-US" sz="1000" dirty="0"/>
              <a:t>和</a:t>
            </a:r>
            <a:r>
              <a:rPr lang="en-US" altLang="zh-CN" sz="1000" dirty="0" err="1"/>
              <a:t>ChannelFutures</a:t>
            </a:r>
            <a:r>
              <a:rPr lang="en-US" altLang="zh-CN" sz="1000" dirty="0"/>
              <a:t>,</a:t>
            </a:r>
            <a:r>
              <a:rPr lang="zh-CN" altLang="en-US" sz="1000" dirty="0"/>
              <a:t>他们可以注册一个监听，当操作执行成功或失败时监听会自动触发。总之，所有的操作都会返回一个</a:t>
            </a:r>
            <a:r>
              <a:rPr lang="en-US" altLang="zh-CN" sz="1000" dirty="0" err="1"/>
              <a:t>ChannelFuture</a:t>
            </a:r>
            <a:r>
              <a:rPr lang="zh-CN" altLang="en-US" sz="1000" dirty="0"/>
              <a:t>。</a:t>
            </a:r>
          </a:p>
        </p:txBody>
      </p:sp>
    </p:spTree>
    <p:extLst>
      <p:ext uri="{BB962C8B-B14F-4D97-AF65-F5344CB8AC3E}">
        <p14:creationId xmlns:p14="http://schemas.microsoft.com/office/powerpoint/2010/main" val="424775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00D5E-4C08-4FC5-9F1E-B518A15A7F13}"/>
              </a:ext>
            </a:extLst>
          </p:cNvPr>
          <p:cNvSpPr>
            <a:spLocks noGrp="1"/>
          </p:cNvSpPr>
          <p:nvPr>
            <p:ph type="title"/>
          </p:nvPr>
        </p:nvSpPr>
        <p:spPr>
          <a:xfrm>
            <a:off x="838200" y="365126"/>
            <a:ext cx="10515600" cy="889293"/>
          </a:xfrm>
        </p:spPr>
        <p:txBody>
          <a:bodyPr>
            <a:normAutofit/>
          </a:bodyPr>
          <a:lstStyle/>
          <a:p>
            <a:r>
              <a:rPr lang="zh-CN" altLang="en-US" sz="3200" dirty="0"/>
              <a:t>二、</a:t>
            </a:r>
            <a:r>
              <a:rPr lang="en-US" altLang="zh-CN" sz="3200" dirty="0" err="1"/>
              <a:t>Netty</a:t>
            </a:r>
            <a:r>
              <a:rPr lang="zh-CN" altLang="en-US" sz="3200" dirty="0"/>
              <a:t>结构及工作原理</a:t>
            </a:r>
          </a:p>
        </p:txBody>
      </p:sp>
      <p:pic>
        <p:nvPicPr>
          <p:cNvPr id="8" name="图片 7">
            <a:extLst>
              <a:ext uri="{FF2B5EF4-FFF2-40B4-BE49-F238E27FC236}">
                <a16:creationId xmlns:a16="http://schemas.microsoft.com/office/drawing/2014/main" id="{47FB6C6C-E956-4CDB-9A4E-0C6700263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a:extLst>
              <a:ext uri="{FF2B5EF4-FFF2-40B4-BE49-F238E27FC236}">
                <a16:creationId xmlns:a16="http://schemas.microsoft.com/office/drawing/2014/main" id="{27C29B5D-3101-41E3-B449-FED88E97F29D}"/>
              </a:ext>
            </a:extLst>
          </p:cNvPr>
          <p:cNvGrpSpPr/>
          <p:nvPr/>
        </p:nvGrpSpPr>
        <p:grpSpPr>
          <a:xfrm>
            <a:off x="1018095" y="5544524"/>
            <a:ext cx="9643058" cy="646331"/>
            <a:chOff x="1216058" y="5164013"/>
            <a:chExt cx="9643058" cy="646331"/>
          </a:xfrm>
        </p:grpSpPr>
        <p:sp>
          <p:nvSpPr>
            <p:cNvPr id="10" name="矩形 9">
              <a:extLst>
                <a:ext uri="{FF2B5EF4-FFF2-40B4-BE49-F238E27FC236}">
                  <a16:creationId xmlns:a16="http://schemas.microsoft.com/office/drawing/2014/main" id="{BF010D19-DAC0-4808-8995-C7E08AEA3FFA}"/>
                </a:ext>
              </a:extLst>
            </p:cNvPr>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p>
          </p:txBody>
        </p:sp>
        <p:sp>
          <p:nvSpPr>
            <p:cNvPr id="11" name="矩形 10">
              <a:extLst>
                <a:ext uri="{FF2B5EF4-FFF2-40B4-BE49-F238E27FC236}">
                  <a16:creationId xmlns:a16="http://schemas.microsoft.com/office/drawing/2014/main" id="{A2DD4EEB-3984-422E-BEA9-68B46A414F1B}"/>
                </a:ext>
              </a:extLst>
            </p:cNvPr>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122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13232DD-4D79-4622-A0CE-16103B8F9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92" y="116182"/>
            <a:ext cx="7621064" cy="2448267"/>
          </a:xfrm>
          <a:prstGeom prst="rect">
            <a:avLst/>
          </a:prstGeom>
        </p:spPr>
      </p:pic>
      <p:sp>
        <p:nvSpPr>
          <p:cNvPr id="10" name="矩形 9">
            <a:extLst>
              <a:ext uri="{FF2B5EF4-FFF2-40B4-BE49-F238E27FC236}">
                <a16:creationId xmlns:a16="http://schemas.microsoft.com/office/drawing/2014/main" id="{0E513C2B-E5EF-4493-96E5-7FE83637A82F}"/>
              </a:ext>
            </a:extLst>
          </p:cNvPr>
          <p:cNvSpPr/>
          <p:nvPr/>
        </p:nvSpPr>
        <p:spPr>
          <a:xfrm>
            <a:off x="1342192" y="2769425"/>
            <a:ext cx="7462787" cy="3631763"/>
          </a:xfrm>
          <a:prstGeom prst="rect">
            <a:avLst/>
          </a:prstGeom>
        </p:spPr>
        <p:txBody>
          <a:bodyPr wrap="square">
            <a:spAutoFit/>
          </a:bodyPr>
          <a:lstStyle/>
          <a:p>
            <a:r>
              <a:rPr lang="en-US" altLang="zh-CN" sz="1000" dirty="0"/>
              <a:t>@Override</a:t>
            </a:r>
          </a:p>
          <a:p>
            <a:r>
              <a:rPr lang="en-US" altLang="zh-CN" sz="1000" dirty="0"/>
              <a:t>void </a:t>
            </a:r>
            <a:r>
              <a:rPr lang="en-US" altLang="zh-CN" sz="1000" dirty="0" err="1"/>
              <a:t>init</a:t>
            </a:r>
            <a:r>
              <a:rPr lang="en-US" altLang="zh-CN" sz="1000" dirty="0"/>
              <a:t>(Channel channel) throws Exception {</a:t>
            </a:r>
          </a:p>
          <a:p>
            <a:r>
              <a:rPr lang="en-US" altLang="zh-CN" sz="1000" dirty="0"/>
              <a:t>    ...</a:t>
            </a:r>
          </a:p>
          <a:p>
            <a:r>
              <a:rPr lang="en-US" altLang="zh-CN" sz="1000" dirty="0"/>
              <a:t>    </a:t>
            </a:r>
            <a:r>
              <a:rPr lang="en-US" altLang="zh-CN" sz="1000" dirty="0" err="1"/>
              <a:t>ChannelPipeline</a:t>
            </a:r>
            <a:r>
              <a:rPr lang="en-US" altLang="zh-CN" sz="1000" dirty="0"/>
              <a:t> p = </a:t>
            </a:r>
            <a:r>
              <a:rPr lang="en-US" altLang="zh-CN" sz="1000" dirty="0" err="1"/>
              <a:t>channel.pipeline</a:t>
            </a:r>
            <a:r>
              <a:rPr lang="en-US" altLang="zh-CN" sz="1000" dirty="0"/>
              <a:t>();</a:t>
            </a:r>
          </a:p>
          <a:p>
            <a:endParaRPr lang="en-US" altLang="zh-CN" sz="1000" dirty="0"/>
          </a:p>
          <a:p>
            <a:r>
              <a:rPr lang="en-US" altLang="zh-CN" sz="1000" dirty="0"/>
              <a:t>    final </a:t>
            </a:r>
            <a:r>
              <a:rPr lang="en-US" altLang="zh-CN" sz="1000" dirty="0" err="1"/>
              <a:t>EventLoopGroup</a:t>
            </a:r>
            <a:r>
              <a:rPr lang="en-US" altLang="zh-CN" sz="1000" dirty="0"/>
              <a:t> </a:t>
            </a:r>
            <a:r>
              <a:rPr lang="en-US" altLang="zh-CN" sz="1000" dirty="0" err="1"/>
              <a:t>currentChildGroup</a:t>
            </a:r>
            <a:r>
              <a:rPr lang="en-US" altLang="zh-CN" sz="1000" dirty="0"/>
              <a:t> = </a:t>
            </a:r>
            <a:r>
              <a:rPr lang="en-US" altLang="zh-CN" sz="1000" dirty="0" err="1"/>
              <a:t>childGroup</a:t>
            </a:r>
            <a:r>
              <a:rPr lang="en-US" altLang="zh-CN" sz="1000" dirty="0"/>
              <a:t>;</a:t>
            </a:r>
          </a:p>
          <a:p>
            <a:r>
              <a:rPr lang="en-US" altLang="zh-CN" sz="1000" dirty="0"/>
              <a:t>    final </a:t>
            </a:r>
            <a:r>
              <a:rPr lang="en-US" altLang="zh-CN" sz="1000" dirty="0" err="1"/>
              <a:t>ChannelHandler</a:t>
            </a:r>
            <a:r>
              <a:rPr lang="en-US" altLang="zh-CN" sz="1000" dirty="0"/>
              <a:t> </a:t>
            </a:r>
            <a:r>
              <a:rPr lang="en-US" altLang="zh-CN" sz="1000" dirty="0" err="1"/>
              <a:t>currentChildHandler</a:t>
            </a:r>
            <a:r>
              <a:rPr lang="en-US" altLang="zh-CN" sz="1000" dirty="0"/>
              <a:t> = </a:t>
            </a:r>
            <a:r>
              <a:rPr lang="en-US" altLang="zh-CN" sz="1000" dirty="0" err="1"/>
              <a:t>childHandler</a:t>
            </a:r>
            <a:r>
              <a:rPr lang="en-US" altLang="zh-CN" sz="1000" dirty="0"/>
              <a:t>;</a:t>
            </a:r>
          </a:p>
          <a:p>
            <a:r>
              <a:rPr lang="en-US" altLang="zh-CN" sz="1000" dirty="0"/>
              <a:t>    final Entry&lt;</a:t>
            </a:r>
            <a:r>
              <a:rPr lang="en-US" altLang="zh-CN" sz="1000" dirty="0" err="1"/>
              <a:t>ChannelOption</a:t>
            </a:r>
            <a:r>
              <a:rPr lang="en-US" altLang="zh-CN" sz="1000" dirty="0"/>
              <a:t>&lt;?&gt;, Object&gt;[] </a:t>
            </a:r>
            <a:r>
              <a:rPr lang="en-US" altLang="zh-CN" sz="1000" dirty="0" err="1"/>
              <a:t>currentChildOptions</a:t>
            </a:r>
            <a:r>
              <a:rPr lang="en-US" altLang="zh-CN" sz="1000" dirty="0"/>
              <a:t>;</a:t>
            </a:r>
          </a:p>
          <a:p>
            <a:r>
              <a:rPr lang="en-US" altLang="zh-CN" sz="1000" dirty="0"/>
              <a:t>    final Entry&lt;</a:t>
            </a:r>
            <a:r>
              <a:rPr lang="en-US" altLang="zh-CN" sz="1000" dirty="0" err="1"/>
              <a:t>AttributeKey</a:t>
            </a:r>
            <a:r>
              <a:rPr lang="en-US" altLang="zh-CN" sz="1000" dirty="0"/>
              <a:t>&lt;?&gt;, Object&gt;[] </a:t>
            </a:r>
            <a:r>
              <a:rPr lang="en-US" altLang="zh-CN" sz="1000" dirty="0" err="1"/>
              <a:t>currentChildAttrs</a:t>
            </a:r>
            <a:r>
              <a:rPr lang="en-US" altLang="zh-CN" sz="1000" dirty="0"/>
              <a:t>;</a:t>
            </a:r>
          </a:p>
          <a:p>
            <a:endParaRPr lang="en-US" altLang="zh-CN" sz="1000" dirty="0"/>
          </a:p>
          <a:p>
            <a:r>
              <a:rPr lang="en-US" altLang="zh-CN" sz="1000" dirty="0"/>
              <a:t>    </a:t>
            </a:r>
            <a:r>
              <a:rPr lang="en-US" altLang="zh-CN" sz="1000" dirty="0" err="1"/>
              <a:t>p.addLast</a:t>
            </a:r>
            <a:r>
              <a:rPr lang="en-US" altLang="zh-CN" sz="1000" dirty="0"/>
              <a:t>(new </a:t>
            </a:r>
            <a:r>
              <a:rPr lang="en-US" altLang="zh-CN" sz="1000" dirty="0" err="1"/>
              <a:t>ChannelInitializer</a:t>
            </a:r>
            <a:r>
              <a:rPr lang="en-US" altLang="zh-CN" sz="1000" dirty="0"/>
              <a:t>&lt;Channel&gt;() {</a:t>
            </a:r>
          </a:p>
          <a:p>
            <a:r>
              <a:rPr lang="en-US" altLang="zh-CN" sz="1000" dirty="0"/>
              <a:t>        @Override</a:t>
            </a:r>
          </a:p>
          <a:p>
            <a:r>
              <a:rPr lang="en-US" altLang="zh-CN" sz="1000" dirty="0"/>
              <a:t>        public void </a:t>
            </a:r>
            <a:r>
              <a:rPr lang="en-US" altLang="zh-CN" sz="1000" dirty="0" err="1"/>
              <a:t>initChannel</a:t>
            </a:r>
            <a:r>
              <a:rPr lang="en-US" altLang="zh-CN" sz="1000" dirty="0"/>
              <a:t>(Channel </a:t>
            </a:r>
            <a:r>
              <a:rPr lang="en-US" altLang="zh-CN" sz="1000" dirty="0" err="1"/>
              <a:t>ch</a:t>
            </a:r>
            <a:r>
              <a:rPr lang="en-US" altLang="zh-CN" sz="1000" dirty="0"/>
              <a:t>) throws Exception {</a:t>
            </a:r>
          </a:p>
          <a:p>
            <a:r>
              <a:rPr lang="en-US" altLang="zh-CN" sz="1000" dirty="0"/>
              <a:t>            </a:t>
            </a:r>
            <a:r>
              <a:rPr lang="en-US" altLang="zh-CN" sz="1000" dirty="0" err="1"/>
              <a:t>ChannelPipeline</a:t>
            </a:r>
            <a:r>
              <a:rPr lang="en-US" altLang="zh-CN" sz="1000" dirty="0"/>
              <a:t> pipeline = </a:t>
            </a:r>
            <a:r>
              <a:rPr lang="en-US" altLang="zh-CN" sz="1000" dirty="0" err="1"/>
              <a:t>ch.pipeline</a:t>
            </a:r>
            <a:r>
              <a:rPr lang="en-US" altLang="zh-CN" sz="1000" dirty="0"/>
              <a:t>();</a:t>
            </a:r>
          </a:p>
          <a:p>
            <a:r>
              <a:rPr lang="en-US" altLang="zh-CN" sz="1000" dirty="0"/>
              <a:t>            </a:t>
            </a:r>
            <a:r>
              <a:rPr lang="en-US" altLang="zh-CN" sz="1000" dirty="0" err="1"/>
              <a:t>ChannelHandler</a:t>
            </a:r>
            <a:r>
              <a:rPr lang="en-US" altLang="zh-CN" sz="1000" dirty="0"/>
              <a:t> handler = handler();</a:t>
            </a:r>
          </a:p>
          <a:p>
            <a:r>
              <a:rPr lang="en-US" altLang="zh-CN" sz="1000" dirty="0"/>
              <a:t>            if (handler != null) {</a:t>
            </a:r>
          </a:p>
          <a:p>
            <a:r>
              <a:rPr lang="en-US" altLang="zh-CN" sz="1000" dirty="0"/>
              <a:t>                </a:t>
            </a:r>
            <a:r>
              <a:rPr lang="en-US" altLang="zh-CN" sz="1000" dirty="0" err="1"/>
              <a:t>pipeline.addLast</a:t>
            </a:r>
            <a:r>
              <a:rPr lang="en-US" altLang="zh-CN" sz="1000" dirty="0"/>
              <a:t>(handler);</a:t>
            </a:r>
          </a:p>
          <a:p>
            <a:r>
              <a:rPr lang="en-US" altLang="zh-CN" sz="1000" dirty="0"/>
              <a:t>            }</a:t>
            </a:r>
          </a:p>
          <a:p>
            <a:r>
              <a:rPr lang="en-US" altLang="zh-CN" sz="1000" dirty="0">
                <a:solidFill>
                  <a:srgbClr val="FF0000"/>
                </a:solidFill>
              </a:rPr>
              <a:t>            </a:t>
            </a:r>
            <a:r>
              <a:rPr lang="en-US" altLang="zh-CN" sz="1000" dirty="0" err="1">
                <a:solidFill>
                  <a:srgbClr val="FF0000"/>
                </a:solidFill>
              </a:rPr>
              <a:t>pipeline.addLast</a:t>
            </a:r>
            <a:r>
              <a:rPr lang="en-US" altLang="zh-CN" sz="1000" dirty="0">
                <a:solidFill>
                  <a:srgbClr val="FF0000"/>
                </a:solidFill>
              </a:rPr>
              <a:t>(new </a:t>
            </a:r>
            <a:r>
              <a:rPr lang="en-US" altLang="zh-CN" sz="1000" dirty="0" err="1">
                <a:solidFill>
                  <a:srgbClr val="FF0000"/>
                </a:solidFill>
              </a:rPr>
              <a:t>ServerBootstrapAcceptor</a:t>
            </a:r>
            <a:r>
              <a:rPr lang="en-US" altLang="zh-CN" sz="1000" dirty="0">
                <a:solidFill>
                  <a:srgbClr val="FF0000"/>
                </a:solidFill>
              </a:rPr>
              <a:t>( //</a:t>
            </a:r>
            <a:r>
              <a:rPr lang="zh-CN" altLang="en-US" sz="1000" dirty="0">
                <a:solidFill>
                  <a:srgbClr val="FF0000"/>
                </a:solidFill>
              </a:rPr>
              <a:t>关键的一步</a:t>
            </a:r>
            <a:endParaRPr lang="en-US" altLang="zh-CN" sz="1000" dirty="0">
              <a:solidFill>
                <a:srgbClr val="FF0000"/>
              </a:solidFill>
            </a:endParaRPr>
          </a:p>
          <a:p>
            <a:r>
              <a:rPr lang="en-US" altLang="zh-CN" sz="1000" dirty="0">
                <a:solidFill>
                  <a:srgbClr val="FF0000"/>
                </a:solidFill>
              </a:rPr>
              <a:t>                    </a:t>
            </a:r>
            <a:r>
              <a:rPr lang="en-US" altLang="zh-CN" sz="1000" dirty="0" err="1">
                <a:solidFill>
                  <a:srgbClr val="FF0000"/>
                </a:solidFill>
              </a:rPr>
              <a:t>currentChildGroup</a:t>
            </a:r>
            <a:r>
              <a:rPr lang="en-US" altLang="zh-CN" sz="1000" dirty="0">
                <a:solidFill>
                  <a:srgbClr val="FF0000"/>
                </a:solidFill>
              </a:rPr>
              <a:t>, </a:t>
            </a:r>
            <a:r>
              <a:rPr lang="en-US" altLang="zh-CN" sz="1000" dirty="0" err="1">
                <a:solidFill>
                  <a:srgbClr val="FF0000"/>
                </a:solidFill>
              </a:rPr>
              <a:t>currentChildHandler</a:t>
            </a:r>
            <a:r>
              <a:rPr lang="en-US" altLang="zh-CN" sz="1000" dirty="0">
                <a:solidFill>
                  <a:srgbClr val="FF0000"/>
                </a:solidFill>
              </a:rPr>
              <a:t>, </a:t>
            </a:r>
            <a:r>
              <a:rPr lang="en-US" altLang="zh-CN" sz="1000" dirty="0" err="1">
                <a:solidFill>
                  <a:srgbClr val="FF0000"/>
                </a:solidFill>
              </a:rPr>
              <a:t>currentChildOptions</a:t>
            </a:r>
            <a:r>
              <a:rPr lang="en-US" altLang="zh-CN" sz="1000" dirty="0">
                <a:solidFill>
                  <a:srgbClr val="FF0000"/>
                </a:solidFill>
              </a:rPr>
              <a:t>, </a:t>
            </a:r>
            <a:r>
              <a:rPr lang="en-US" altLang="zh-CN" sz="1000" dirty="0" err="1">
                <a:solidFill>
                  <a:srgbClr val="FF0000"/>
                </a:solidFill>
              </a:rPr>
              <a:t>currentChildAttrs</a:t>
            </a:r>
            <a:r>
              <a:rPr lang="en-US" altLang="zh-CN" sz="1000" dirty="0">
                <a:solidFill>
                  <a:srgbClr val="FF0000"/>
                </a:solidFill>
              </a:rPr>
              <a:t>));</a:t>
            </a:r>
          </a:p>
          <a:p>
            <a:r>
              <a:rPr lang="en-US" altLang="zh-CN" sz="1000" dirty="0"/>
              <a:t>        }</a:t>
            </a:r>
          </a:p>
          <a:p>
            <a:r>
              <a:rPr lang="en-US" altLang="zh-CN" sz="1000" dirty="0"/>
              <a:t>    });</a:t>
            </a:r>
          </a:p>
          <a:p>
            <a:r>
              <a:rPr lang="en-US" altLang="zh-CN" sz="1000" dirty="0"/>
              <a:t>}</a:t>
            </a:r>
            <a:endParaRPr lang="zh-CN" altLang="en-US" sz="1000" dirty="0"/>
          </a:p>
        </p:txBody>
      </p:sp>
    </p:spTree>
    <p:extLst>
      <p:ext uri="{BB962C8B-B14F-4D97-AF65-F5344CB8AC3E}">
        <p14:creationId xmlns:p14="http://schemas.microsoft.com/office/powerpoint/2010/main" val="149204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85AC5-F505-44BC-BD88-CAE33537D352}"/>
              </a:ext>
            </a:extLst>
          </p:cNvPr>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br>
              <a:rPr lang="en-US" altLang="zh-CN" sz="3200" dirty="0"/>
            </a:br>
            <a:endParaRPr lang="zh-CN" altLang="en-US" sz="3200" dirty="0"/>
          </a:p>
        </p:txBody>
      </p:sp>
      <p:sp>
        <p:nvSpPr>
          <p:cNvPr id="3" name="内容占位符 2">
            <a:extLst>
              <a:ext uri="{FF2B5EF4-FFF2-40B4-BE49-F238E27FC236}">
                <a16:creationId xmlns:a16="http://schemas.microsoft.com/office/drawing/2014/main" id="{2C95D82D-CDB6-48FA-9351-0A858E5899D7}"/>
              </a:ext>
            </a:extLst>
          </p:cNvPr>
          <p:cNvSpPr>
            <a:spLocks noGrp="1"/>
          </p:cNvSpPr>
          <p:nvPr>
            <p:ph idx="1"/>
          </p:nvPr>
        </p:nvSpPr>
        <p:spPr>
          <a:xfrm>
            <a:off x="838200" y="1575368"/>
            <a:ext cx="10515600" cy="4093912"/>
          </a:xfrm>
        </p:spPr>
        <p:txBody>
          <a:bodyPr>
            <a:normAutofit/>
          </a:bodyPr>
          <a:lstStyle/>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p>
          <a:p>
            <a:pPr lvl="1"/>
            <a:r>
              <a:rPr lang="en-US" altLang="zh-CN" sz="1600" dirty="0"/>
              <a:t>parent </a:t>
            </a:r>
            <a:r>
              <a:rPr lang="zh-CN" altLang="en-US" sz="1600" dirty="0"/>
              <a:t>属性置为 </a:t>
            </a:r>
            <a:r>
              <a:rPr lang="en-US" altLang="zh-CN" sz="1600" dirty="0"/>
              <a:t>null</a:t>
            </a:r>
          </a:p>
          <a:p>
            <a:pPr lvl="1"/>
            <a:r>
              <a:rPr lang="en-US" altLang="zh-CN" sz="1600" dirty="0"/>
              <a:t>unsafe </a:t>
            </a:r>
            <a:r>
              <a:rPr lang="zh-CN" altLang="en-US" sz="1600" dirty="0"/>
              <a:t>通过</a:t>
            </a:r>
            <a:r>
              <a:rPr lang="en-US" altLang="zh-CN" sz="1600" dirty="0" err="1"/>
              <a:t>newUnsafe</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p>
          <a:p>
            <a:pPr lvl="1"/>
            <a:r>
              <a:rPr lang="en-US" altLang="zh-CN" sz="1600" dirty="0"/>
              <a:t>pipeline </a:t>
            </a:r>
            <a:r>
              <a:rPr lang="zh-CN" altLang="en-US" sz="1600" dirty="0"/>
              <a:t>是 </a:t>
            </a:r>
            <a:r>
              <a:rPr lang="en-US" altLang="zh-CN" sz="1600" dirty="0"/>
              <a:t>new </a:t>
            </a:r>
            <a:r>
              <a:rPr lang="en-US" altLang="zh-CN" sz="1600" dirty="0" err="1"/>
              <a:t>DefaultChannelPipeline</a:t>
            </a:r>
            <a:r>
              <a:rPr lang="en-US" altLang="zh-CN" sz="1600" dirty="0"/>
              <a:t>(this) </a:t>
            </a:r>
            <a:r>
              <a:rPr lang="zh-CN" altLang="en-US" sz="1600" dirty="0"/>
              <a:t>新创建的实例</a:t>
            </a:r>
            <a:r>
              <a:rPr lang="en-US" altLang="zh-CN" sz="1600" dirty="0"/>
              <a:t>.</a:t>
            </a:r>
          </a:p>
          <a:p>
            <a:r>
              <a:rPr lang="en-US" altLang="zh-CN" sz="1600" dirty="0" err="1"/>
              <a:t>AbstractNioChannel</a:t>
            </a:r>
            <a:r>
              <a:rPr lang="en-US" altLang="zh-CN" sz="1600" dirty="0"/>
              <a:t> </a:t>
            </a:r>
            <a:r>
              <a:rPr lang="zh-CN" altLang="en-US" sz="1600" dirty="0"/>
              <a:t>中的属性</a:t>
            </a:r>
            <a:r>
              <a:rPr lang="en-US" altLang="zh-CN" sz="1600" dirty="0"/>
              <a:t>:</a:t>
            </a:r>
          </a:p>
          <a:p>
            <a:pPr lvl="1"/>
            <a:r>
              <a:rPr lang="en-US" altLang="zh-CN" sz="1600" dirty="0" err="1"/>
              <a:t>SelectableChannel</a:t>
            </a:r>
            <a:r>
              <a:rPr lang="en-US" altLang="zh-CN" sz="1600" dirty="0"/>
              <a:t> </a:t>
            </a:r>
            <a:r>
              <a:rPr lang="en-US" altLang="zh-CN" sz="1600" dirty="0" err="1"/>
              <a:t>ch</a:t>
            </a:r>
            <a:r>
              <a:rPr lang="en-US" altLang="zh-CN" sz="1600" dirty="0"/>
              <a:t>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a:t>
            </a:r>
            <a:r>
              <a:rPr lang="en-US" altLang="zh-CN" sz="1600" dirty="0" err="1"/>
              <a:t>ch</a:t>
            </a:r>
            <a:r>
              <a:rPr lang="en-US" altLang="zh-CN" sz="1600" dirty="0"/>
              <a:t> </a:t>
            </a:r>
            <a:r>
              <a:rPr lang="zh-CN" altLang="en-US" sz="1600" dirty="0"/>
              <a:t>被配置为非阻塞的 </a:t>
            </a:r>
            <a:r>
              <a:rPr lang="en-US" altLang="zh-CN" sz="1600" b="1" dirty="0" err="1"/>
              <a:t>ch.configureBlocking</a:t>
            </a:r>
            <a:r>
              <a:rPr lang="en-US" altLang="zh-CN" sz="1600" b="1" dirty="0"/>
              <a:t>(false)</a:t>
            </a:r>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p>
          <a:p>
            <a:endParaRPr lang="zh-CN" altLang="en-US" sz="1600" dirty="0"/>
          </a:p>
        </p:txBody>
      </p:sp>
    </p:spTree>
    <p:extLst>
      <p:ext uri="{BB962C8B-B14F-4D97-AF65-F5344CB8AC3E}">
        <p14:creationId xmlns:p14="http://schemas.microsoft.com/office/powerpoint/2010/main" val="160932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2E9A860-7AA4-4D24-8764-42A70EE2F71F}"/>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二、链路分析</a:t>
            </a:r>
            <a:endParaRPr lang="zh-CN" altLang="en-US" sz="2400" dirty="0"/>
          </a:p>
        </p:txBody>
      </p:sp>
      <p:sp>
        <p:nvSpPr>
          <p:cNvPr id="7" name="矩形 6">
            <a:extLst>
              <a:ext uri="{FF2B5EF4-FFF2-40B4-BE49-F238E27FC236}">
                <a16:creationId xmlns:a16="http://schemas.microsoft.com/office/drawing/2014/main" id="{16D25609-B467-4EBA-966D-DB97A8D33556}"/>
              </a:ext>
            </a:extLst>
          </p:cNvPr>
          <p:cNvSpPr/>
          <p:nvPr/>
        </p:nvSpPr>
        <p:spPr>
          <a:xfrm>
            <a:off x="838200" y="1918040"/>
            <a:ext cx="10111818" cy="954107"/>
          </a:xfrm>
          <a:prstGeom prst="rect">
            <a:avLst/>
          </a:prstGeom>
        </p:spPr>
        <p:txBody>
          <a:bodyPr wrap="square">
            <a:spAutoFit/>
          </a:bodyPr>
          <a:lstStyle/>
          <a:p>
            <a:pPr marL="285750" indent="-285750">
              <a:buFont typeface="Arial" panose="020B0604020202020204" pitchFamily="34" charset="0"/>
              <a:buChar char="•"/>
            </a:pPr>
            <a:r>
              <a:rPr lang="en-US" altLang="zh-CN" sz="1400" dirty="0" err="1"/>
              <a:t>AbstractChannelHandlerContect</a:t>
            </a:r>
            <a:r>
              <a:rPr lang="en-US" altLang="zh-CN" sz="1400" dirty="0"/>
              <a:t> </a:t>
            </a:r>
            <a:r>
              <a:rPr lang="zh-CN" altLang="en-US" sz="1400" dirty="0"/>
              <a:t>的双向链表是如何创建的</a:t>
            </a:r>
            <a:endParaRPr lang="en-US" altLang="zh-CN" sz="1400" dirty="0"/>
          </a:p>
          <a:p>
            <a:pPr marL="285750" indent="-285750">
              <a:buFont typeface="Arial" panose="020B0604020202020204" pitchFamily="34" charset="0"/>
              <a:buChar char="•"/>
            </a:pPr>
            <a:r>
              <a:rPr lang="en-US" altLang="zh-CN" sz="1400" dirty="0" err="1"/>
              <a:t>ChannelInitializer</a:t>
            </a:r>
            <a:r>
              <a:rPr lang="zh-CN" altLang="en-US" sz="1400" dirty="0"/>
              <a:t>是如何添加进</a:t>
            </a:r>
            <a:r>
              <a:rPr lang="en-US" altLang="zh-CN" sz="1400" dirty="0" err="1"/>
              <a:t>ChannelPipeline</a:t>
            </a:r>
            <a:r>
              <a:rPr lang="zh-CN" altLang="en-US" sz="1400" dirty="0"/>
              <a:t>的，又是如何移除的</a:t>
            </a:r>
            <a:endParaRPr lang="en-US" altLang="zh-CN" sz="1400" dirty="0"/>
          </a:p>
          <a:p>
            <a:pPr marL="285750" indent="-285750">
              <a:buFont typeface="Arial" panose="020B0604020202020204" pitchFamily="34" charset="0"/>
              <a:buChar char="•"/>
            </a:pPr>
            <a:r>
              <a:rPr lang="zh-CN" altLang="en-US" sz="1400" dirty="0"/>
              <a:t>当有消息接入时，数据流是如何通过</a:t>
            </a:r>
            <a:r>
              <a:rPr lang="en-US" altLang="zh-CN" sz="1400" dirty="0" err="1"/>
              <a:t>DefaultChannelPipeline.fireChannelRead</a:t>
            </a:r>
            <a:r>
              <a:rPr lang="en-US" altLang="zh-CN" sz="1400" dirty="0"/>
              <a:t>()</a:t>
            </a:r>
            <a:r>
              <a:rPr lang="zh-CN" altLang="en-US" sz="1400" dirty="0"/>
              <a:t>一步步遍历各个</a:t>
            </a:r>
            <a:r>
              <a:rPr lang="en-US" altLang="zh-CN" sz="1400" dirty="0" err="1"/>
              <a:t>ChannelHandler</a:t>
            </a:r>
            <a:r>
              <a:rPr lang="zh-CN" altLang="en-US" sz="1400" dirty="0"/>
              <a:t>的  </a:t>
            </a:r>
            <a:r>
              <a:rPr lang="en-US" altLang="zh-CN" sz="1400" dirty="0"/>
              <a:t>H-C-T</a:t>
            </a:r>
          </a:p>
          <a:p>
            <a:pPr marL="285750" indent="-285750">
              <a:buFont typeface="Arial" panose="020B0604020202020204" pitchFamily="34" charset="0"/>
              <a:buChar char="•"/>
            </a:pPr>
            <a:r>
              <a:rPr lang="zh-CN" altLang="en-US" sz="1400" dirty="0"/>
              <a:t>当写出消息时，数据流又是如何来传输的  </a:t>
            </a:r>
            <a:r>
              <a:rPr lang="en-US" altLang="zh-CN" sz="1400" dirty="0"/>
              <a:t>T-C-H</a:t>
            </a:r>
            <a:endParaRPr lang="zh-CN" altLang="en-US" sz="1400" dirty="0"/>
          </a:p>
        </p:txBody>
      </p:sp>
      <p:sp>
        <p:nvSpPr>
          <p:cNvPr id="4" name="矩形 3">
            <a:extLst>
              <a:ext uri="{FF2B5EF4-FFF2-40B4-BE49-F238E27FC236}">
                <a16:creationId xmlns:a16="http://schemas.microsoft.com/office/drawing/2014/main" id="{54800094-85DF-4B21-B969-4AD9BEFBD8CE}"/>
              </a:ext>
            </a:extLst>
          </p:cNvPr>
          <p:cNvSpPr/>
          <p:nvPr/>
        </p:nvSpPr>
        <p:spPr>
          <a:xfrm>
            <a:off x="1162639" y="1431088"/>
            <a:ext cx="1338828" cy="369332"/>
          </a:xfrm>
          <a:prstGeom prst="rect">
            <a:avLst/>
          </a:prstGeom>
        </p:spPr>
        <p:txBody>
          <a:bodyPr wrap="none">
            <a:spAutoFit/>
          </a:bodyPr>
          <a:lstStyle/>
          <a:p>
            <a:r>
              <a:rPr lang="zh-CN" altLang="en-US" dirty="0"/>
              <a:t>调用顺序：</a:t>
            </a:r>
            <a:endParaRPr lang="en-US" altLang="zh-CN" dirty="0"/>
          </a:p>
        </p:txBody>
      </p:sp>
      <p:pic>
        <p:nvPicPr>
          <p:cNvPr id="13" name="图片 12">
            <a:extLst>
              <a:ext uri="{FF2B5EF4-FFF2-40B4-BE49-F238E27FC236}">
                <a16:creationId xmlns:a16="http://schemas.microsoft.com/office/drawing/2014/main" id="{717D56F7-D413-475E-A17E-E41681AAF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639" y="2872147"/>
            <a:ext cx="9690533" cy="1800478"/>
          </a:xfrm>
          <a:prstGeom prst="rect">
            <a:avLst/>
          </a:prstGeom>
        </p:spPr>
      </p:pic>
      <p:pic>
        <p:nvPicPr>
          <p:cNvPr id="15" name="图片 14">
            <a:extLst>
              <a:ext uri="{FF2B5EF4-FFF2-40B4-BE49-F238E27FC236}">
                <a16:creationId xmlns:a16="http://schemas.microsoft.com/office/drawing/2014/main" id="{1B0F2FDB-1371-4660-B052-35046C9AE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639" y="4647878"/>
            <a:ext cx="8357340" cy="1957707"/>
          </a:xfrm>
          <a:prstGeom prst="rect">
            <a:avLst/>
          </a:prstGeom>
        </p:spPr>
      </p:pic>
    </p:spTree>
    <p:extLst>
      <p:ext uri="{BB962C8B-B14F-4D97-AF65-F5344CB8AC3E}">
        <p14:creationId xmlns:p14="http://schemas.microsoft.com/office/powerpoint/2010/main" val="285812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2E9A860-7AA4-4D24-8764-42A70EE2F71F}"/>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二、链路分析</a:t>
            </a:r>
            <a:r>
              <a:rPr lang="zh-CN" altLang="en-US" sz="2400" dirty="0"/>
              <a:t>（</a:t>
            </a:r>
            <a:r>
              <a:rPr lang="en-US" altLang="zh-CN" sz="2400" dirty="0" err="1"/>
              <a:t>DefaultChannelPipeline.fireChannelRead</a:t>
            </a:r>
            <a:r>
              <a:rPr lang="en-US" altLang="zh-CN" sz="2400" dirty="0"/>
              <a:t>()</a:t>
            </a:r>
            <a:r>
              <a:rPr lang="zh-CN" altLang="en-US" sz="2400" dirty="0"/>
              <a:t>）</a:t>
            </a:r>
          </a:p>
        </p:txBody>
      </p:sp>
      <p:sp>
        <p:nvSpPr>
          <p:cNvPr id="7" name="矩形 6">
            <a:extLst>
              <a:ext uri="{FF2B5EF4-FFF2-40B4-BE49-F238E27FC236}">
                <a16:creationId xmlns:a16="http://schemas.microsoft.com/office/drawing/2014/main" id="{16D25609-B467-4EBA-966D-DB97A8D33556}"/>
              </a:ext>
            </a:extLst>
          </p:cNvPr>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err="1"/>
              <a:t>ChannelPipeline</a:t>
            </a:r>
            <a:r>
              <a:rPr lang="zh-CN" altLang="en-US" sz="1400" dirty="0"/>
              <a:t>中的</a:t>
            </a:r>
            <a:r>
              <a:rPr lang="en-US" altLang="zh-CN" sz="1400" dirty="0" err="1"/>
              <a:t>fireXXX</a:t>
            </a:r>
            <a:r>
              <a:rPr lang="zh-CN" altLang="en-US" sz="1400" dirty="0"/>
              <a:t>方法被调用</a:t>
            </a:r>
            <a:r>
              <a:rPr lang="en-US" altLang="zh-CN" sz="1400" dirty="0" err="1"/>
              <a:t>ChannelPipeline</a:t>
            </a:r>
            <a:r>
              <a:rPr lang="zh-CN" altLang="en-US" sz="1400" dirty="0"/>
              <a:t>中的</a:t>
            </a:r>
            <a:r>
              <a:rPr lang="en-US" altLang="zh-CN" sz="1400" dirty="0" err="1"/>
              <a:t>fireXXX</a:t>
            </a:r>
            <a:r>
              <a:rPr lang="zh-CN" altLang="en-US" sz="1400" dirty="0"/>
              <a:t>方法接着调用</a:t>
            </a:r>
            <a:r>
              <a:rPr lang="en-US" altLang="zh-CN" sz="1400" dirty="0" err="1"/>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err="1"/>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err="1"/>
              <a:t>ChannelHandler</a:t>
            </a:r>
            <a:r>
              <a:rPr lang="zh-CN" altLang="en-US" sz="1400" dirty="0"/>
              <a:t>，因此每个</a:t>
            </a:r>
            <a:r>
              <a:rPr lang="en-US" altLang="zh-CN" sz="1400" dirty="0" err="1"/>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p>
        </p:txBody>
      </p:sp>
      <p:sp>
        <p:nvSpPr>
          <p:cNvPr id="4" name="矩形 3">
            <a:extLst>
              <a:ext uri="{FF2B5EF4-FFF2-40B4-BE49-F238E27FC236}">
                <a16:creationId xmlns:a16="http://schemas.microsoft.com/office/drawing/2014/main" id="{54800094-85DF-4B21-B969-4AD9BEFBD8CE}"/>
              </a:ext>
            </a:extLst>
          </p:cNvPr>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a:extLst>
              <a:ext uri="{FF2B5EF4-FFF2-40B4-BE49-F238E27FC236}">
                <a16:creationId xmlns:a16="http://schemas.microsoft.com/office/drawing/2014/main" id="{EAC9A85F-207D-4DE7-B284-21F919FD5217}"/>
              </a:ext>
            </a:extLst>
          </p:cNvPr>
          <p:cNvSpPr/>
          <p:nvPr/>
        </p:nvSpPr>
        <p:spPr>
          <a:xfrm>
            <a:off x="1076012" y="2734586"/>
            <a:ext cx="4520789" cy="369332"/>
          </a:xfrm>
          <a:prstGeom prst="rect">
            <a:avLst/>
          </a:prstGeom>
        </p:spPr>
        <p:txBody>
          <a:bodyPr wrap="none">
            <a:spAutoFit/>
          </a:bodyPr>
          <a:lstStyle/>
          <a:p>
            <a:r>
              <a:rPr lang="zh-CN" altLang="en-US" dirty="0"/>
              <a:t>关键节点：</a:t>
            </a:r>
            <a:r>
              <a:rPr lang="en-US" altLang="zh-CN" dirty="0" err="1"/>
              <a:t>AbstractChannelHandlerContext</a:t>
            </a:r>
            <a:endParaRPr lang="zh-CN" altLang="en-US" dirty="0"/>
          </a:p>
        </p:txBody>
      </p:sp>
      <p:sp>
        <p:nvSpPr>
          <p:cNvPr id="9" name="矩形 8">
            <a:extLst>
              <a:ext uri="{FF2B5EF4-FFF2-40B4-BE49-F238E27FC236}">
                <a16:creationId xmlns:a16="http://schemas.microsoft.com/office/drawing/2014/main" id="{001025F5-29CA-4CFB-92F4-23B300D16D1D}"/>
              </a:ext>
            </a:extLst>
          </p:cNvPr>
          <p:cNvSpPr/>
          <p:nvPr/>
        </p:nvSpPr>
        <p:spPr>
          <a:xfrm>
            <a:off x="838200" y="3307152"/>
            <a:ext cx="9291686" cy="3170099"/>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next;</a:t>
            </a:r>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dirty="0" err="1"/>
              <a:t>prev</a:t>
            </a:r>
            <a:r>
              <a:rPr lang="en-US" altLang="zh-CN" sz="1000" dirty="0"/>
              <a:t>;</a:t>
            </a:r>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p>
          <a:p>
            <a:pPr marL="285750" indent="-285750">
              <a:buFont typeface="Arial" panose="020B0604020202020204" pitchFamily="34" charset="0"/>
              <a:buChar char="•"/>
            </a:pPr>
            <a:r>
              <a:rPr lang="en-US" altLang="zh-CN" sz="1000" dirty="0"/>
              <a:t>private static final int ADD_PENDING = 1;</a:t>
            </a:r>
          </a:p>
          <a:p>
            <a:pPr marL="285750" indent="-285750">
              <a:buFont typeface="Arial" panose="020B0604020202020204" pitchFamily="34" charset="0"/>
              <a:buChar char="•"/>
            </a:pPr>
            <a:r>
              <a:rPr lang="en-US" altLang="zh-CN" sz="1000" dirty="0"/>
              <a:t>private static final int ADD_COMPLETE = 2;</a:t>
            </a:r>
          </a:p>
          <a:p>
            <a:pPr marL="285750" indent="-285750">
              <a:buFont typeface="Arial" panose="020B0604020202020204" pitchFamily="34" charset="0"/>
              <a:buChar char="•"/>
            </a:pPr>
            <a:r>
              <a:rPr lang="en-US" altLang="zh-CN" sz="1000" dirty="0"/>
              <a:t>private static final int REMOVE_COMPLETE = 3;</a:t>
            </a:r>
          </a:p>
          <a:p>
            <a:pPr marL="285750" indent="-285750">
              <a:buFont typeface="Arial" panose="020B0604020202020204" pitchFamily="34" charset="0"/>
              <a:buChar char="•"/>
            </a:pPr>
            <a:r>
              <a:rPr lang="en-US" altLang="zh-CN" sz="1000" dirty="0"/>
              <a:t>private static final int INIT = 0;</a:t>
            </a:r>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inbound;</a:t>
            </a:r>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outbound;</a:t>
            </a:r>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pipeline;</a:t>
            </a:r>
          </a:p>
          <a:p>
            <a:pPr marL="285750" indent="-285750">
              <a:buFont typeface="Arial" panose="020B0604020202020204" pitchFamily="34" charset="0"/>
              <a:buChar char="•"/>
            </a:pPr>
            <a:r>
              <a:rPr lang="en-US" altLang="zh-CN" sz="1000" dirty="0"/>
              <a:t>private final String name;</a:t>
            </a:r>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executor;</a:t>
            </a:r>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zh-CN" altLang="en-US" sz="1000" dirty="0"/>
          </a:p>
        </p:txBody>
      </p:sp>
      <p:pic>
        <p:nvPicPr>
          <p:cNvPr id="10" name="图片 9">
            <a:extLst>
              <a:ext uri="{FF2B5EF4-FFF2-40B4-BE49-F238E27FC236}">
                <a16:creationId xmlns:a16="http://schemas.microsoft.com/office/drawing/2014/main" id="{C81C2FA3-740B-4ED2-94CC-CDDCAF16FB37}"/>
              </a:ext>
            </a:extLst>
          </p:cNvPr>
          <p:cNvPicPr>
            <a:picLocks noChangeAspect="1"/>
          </p:cNvPicPr>
          <p:nvPr/>
        </p:nvPicPr>
        <p:blipFill>
          <a:blip r:embed="rId2"/>
          <a:stretch>
            <a:fillRect/>
          </a:stretch>
        </p:blipFill>
        <p:spPr>
          <a:xfrm>
            <a:off x="5057481" y="4073704"/>
            <a:ext cx="7042354" cy="2279962"/>
          </a:xfrm>
          <a:prstGeom prst="rect">
            <a:avLst/>
          </a:prstGeom>
        </p:spPr>
      </p:pic>
      <p:pic>
        <p:nvPicPr>
          <p:cNvPr id="11" name="图片 10">
            <a:extLst>
              <a:ext uri="{FF2B5EF4-FFF2-40B4-BE49-F238E27FC236}">
                <a16:creationId xmlns:a16="http://schemas.microsoft.com/office/drawing/2014/main" id="{C2092119-40B0-4E1A-9469-44F391780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801" y="2646659"/>
            <a:ext cx="5290146" cy="1398606"/>
          </a:xfrm>
          <a:prstGeom prst="rect">
            <a:avLst/>
          </a:prstGeom>
        </p:spPr>
      </p:pic>
    </p:spTree>
    <p:extLst>
      <p:ext uri="{BB962C8B-B14F-4D97-AF65-F5344CB8AC3E}">
        <p14:creationId xmlns:p14="http://schemas.microsoft.com/office/powerpoint/2010/main" val="127545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2E9A860-7AA4-4D24-8764-42A70EE2F71F}"/>
              </a:ext>
            </a:extLst>
          </p:cNvPr>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二、链路分析</a:t>
            </a:r>
          </a:p>
        </p:txBody>
      </p:sp>
      <p:pic>
        <p:nvPicPr>
          <p:cNvPr id="3" name="图片 2">
            <a:extLst>
              <a:ext uri="{FF2B5EF4-FFF2-40B4-BE49-F238E27FC236}">
                <a16:creationId xmlns:a16="http://schemas.microsoft.com/office/drawing/2014/main" id="{57CD0A14-6A2B-4970-8D5E-990BE714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77" y="1313468"/>
            <a:ext cx="8575307" cy="5121205"/>
          </a:xfrm>
          <a:prstGeom prst="rect">
            <a:avLst/>
          </a:prstGeom>
        </p:spPr>
      </p:pic>
    </p:spTree>
    <p:extLst>
      <p:ext uri="{BB962C8B-B14F-4D97-AF65-F5344CB8AC3E}">
        <p14:creationId xmlns:p14="http://schemas.microsoft.com/office/powerpoint/2010/main" val="2364781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9853</TotalTime>
  <Words>1589</Words>
  <Application>Microsoft Office PowerPoint</Application>
  <PresentationFormat>宽屏</PresentationFormat>
  <Paragraphs>122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微软雅黑</vt:lpstr>
      <vt:lpstr>Arial</vt:lpstr>
      <vt:lpstr>Office 主题​​</vt:lpstr>
      <vt:lpstr>Netty总结</vt:lpstr>
      <vt:lpstr>一、提纲</vt:lpstr>
      <vt:lpstr>一、Netty主要组件</vt:lpstr>
      <vt:lpstr>二、Netty结构及工作原理</vt:lpstr>
      <vt:lpstr>PowerPoint 演示文稿</vt:lpstr>
      <vt:lpstr>NioServerSocketChannel 实例化过程: </vt:lpstr>
      <vt:lpstr>二、链路分析</vt:lpstr>
      <vt:lpstr>二、链路分析（DefaultChannelPipeline.fireChannelRead()）</vt:lpstr>
      <vt:lpstr>二、链路分析</vt:lpstr>
      <vt:lpstr>二、链路分析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涛 罗</cp:lastModifiedBy>
  <cp:revision>86</cp:revision>
  <dcterms:created xsi:type="dcterms:W3CDTF">2019-02-13T01:35:18Z</dcterms:created>
  <dcterms:modified xsi:type="dcterms:W3CDTF">2019-02-20T09:32:07Z</dcterms:modified>
</cp:coreProperties>
</file>