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3"/>
    <p:sldId id="396" r:id="rId4"/>
    <p:sldId id="275" r:id="rId5"/>
    <p:sldId id="343" r:id="rId6"/>
    <p:sldId id="345" r:id="rId7"/>
    <p:sldId id="346" r:id="rId8"/>
    <p:sldId id="391" r:id="rId9"/>
    <p:sldId id="370" r:id="rId10"/>
    <p:sldId id="348" r:id="rId11"/>
    <p:sldId id="295" r:id="rId12"/>
    <p:sldId id="316" r:id="rId13"/>
    <p:sldId id="318"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490" r:id="rId39"/>
    <p:sldId id="500" r:id="rId40"/>
    <p:sldId id="491" r:id="rId41"/>
    <p:sldId id="499" r:id="rId42"/>
    <p:sldId id="283" r:id="rId43"/>
    <p:sldId id="474" r:id="rId44"/>
    <p:sldId id="477" r:id="rId45"/>
    <p:sldId id="480" r:id="rId46"/>
    <p:sldId id="485" r:id="rId47"/>
    <p:sldId id="511" r:id="rId48"/>
    <p:sldId id="515" r:id="rId49"/>
    <p:sldId id="516" r:id="rId50"/>
    <p:sldId id="319" r:id="rId51"/>
    <p:sldId id="482" r:id="rId52"/>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CC"/>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9.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10845" y="2217420"/>
            <a:ext cx="4915535" cy="4105910"/>
          </a:xfrm>
          <a:prstGeom prst="rect">
            <a:avLst/>
          </a:prstGeom>
        </p:spPr>
      </p:pic>
      <p:pic>
        <p:nvPicPr>
          <p:cNvPr id="5" name="图片 4"/>
          <p:cNvPicPr>
            <a:picLocks noChangeAspect="1"/>
          </p:cNvPicPr>
          <p:nvPr/>
        </p:nvPicPr>
        <p:blipFill>
          <a:blip r:embed="rId2"/>
          <a:stretch>
            <a:fillRect/>
          </a:stretch>
        </p:blipFill>
        <p:spPr>
          <a:xfrm>
            <a:off x="5624195" y="2301875"/>
            <a:ext cx="6178550" cy="4461510"/>
          </a:xfrm>
          <a:prstGeom prst="rect">
            <a:avLst/>
          </a:prstGeom>
        </p:spPr>
      </p:pic>
      <p:sp>
        <p:nvSpPr>
          <p:cNvPr id="3" name="文本框 2"/>
          <p:cNvSpPr txBox="1"/>
          <p:nvPr/>
        </p:nvSpPr>
        <p:spPr>
          <a:xfrm>
            <a:off x="676275" y="932180"/>
            <a:ext cx="10926445" cy="953135"/>
          </a:xfrm>
          <a:prstGeom prst="rect">
            <a:avLst/>
          </a:prstGeom>
          <a:noFill/>
        </p:spPr>
        <p:txBody>
          <a:bodyPr wrap="square" rtlCol="0" anchor="t">
            <a:spAutoFit/>
          </a:bodyPr>
          <a:p>
            <a:r>
              <a:rPr lang="zh-CN" altLang="en-US" sz="1400">
                <a:latin typeface="楷体" panose="02010609060101010101" charset="-122"/>
                <a:ea typeface="楷体" panose="02010609060101010101" charset="-122"/>
                <a:cs typeface="楷体" panose="02010609060101010101" charset="-122"/>
              </a:rPr>
              <a:t>selector 是 NIO 中才有的概念, 它是 Java NIO 之所以可以非阻塞地进行 IO 操作的关键.</a:t>
            </a:r>
            <a:endParaRPr lang="zh-CN" altLang="en-US" sz="1400">
              <a:latin typeface="楷体" panose="02010609060101010101" charset="-122"/>
              <a:ea typeface="楷体" panose="02010609060101010101" charset="-122"/>
              <a:cs typeface="楷体" panose="02010609060101010101" charset="-122"/>
            </a:endParaRPr>
          </a:p>
          <a:p>
            <a:r>
              <a:rPr lang="zh-CN" altLang="en-US" sz="1400">
                <a:latin typeface="楷体" panose="02010609060101010101" charset="-122"/>
                <a:ea typeface="楷体" panose="02010609060101010101" charset="-122"/>
                <a:cs typeface="楷体" panose="02010609060101010101" charset="-122"/>
              </a:rPr>
              <a:t>通过 Selector, 一个线程可以监听多个 Channel 的 IO 事件, 当我们向一个 Selector 中注册了 Channel 后, Selector 内部的机制就可以自动地为我们不断地查询(select) 这些注册的 Channel 是否有已就绪的 IO 事件(例如可读, 可写, 网络连接完成等). 通过这样的 Selector 机制, 我们就可以很简单地使用一个线程高效地管理多个 Channel 了.</a:t>
            </a:r>
            <a:endParaRPr lang="zh-CN" altLang="en-US" sz="1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200" dirty="0" err="1"/>
              <a:t>Netty</a:t>
            </a:r>
            <a:r>
              <a:rPr lang="zh-CN" altLang="en-US" sz="3200" dirty="0"/>
              <a:t>线程模型</a:t>
            </a:r>
            <a:endParaRPr lang="zh-CN" altLang="en-US" sz="32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306955"/>
          </a:xfrm>
          <a:prstGeom prst="rect">
            <a:avLst/>
          </a:prstGeom>
          <a:noFill/>
        </p:spPr>
        <p:txBody>
          <a:bodyPr wrap="square" rtlCol="0">
            <a:spAutoFit/>
          </a:bodyPr>
          <a:lstStyle/>
          <a:p>
            <a:pPr marL="285750" indent="-285750" latinLnBrk="1">
              <a:buFont typeface="Wingdings" panose="05000000000000000000" charset="0"/>
              <a:buChar char="ü"/>
            </a:pPr>
            <a:r>
              <a:rPr lang="en-US" altLang="zh-CN" dirty="0"/>
              <a:t>Bootstrap or </a:t>
            </a:r>
            <a:r>
              <a:rPr lang="en-US" altLang="zh-CN" dirty="0" err="1"/>
              <a:t>ServerBootstrap</a:t>
            </a:r>
            <a:endParaRPr lang="en-US" altLang="zh-CN" dirty="0"/>
          </a:p>
          <a:p>
            <a:pPr marL="285750" indent="-285750" latinLnBrk="1">
              <a:buFont typeface="Wingdings" panose="05000000000000000000" charset="0"/>
              <a:buChar char="ü"/>
            </a:pPr>
            <a:r>
              <a:rPr lang="en-US" altLang="zh-CN" b="1" dirty="0" err="1">
                <a:solidFill>
                  <a:srgbClr val="FF0000"/>
                </a:solidFill>
              </a:rPr>
              <a:t>EventLoop</a:t>
            </a:r>
            <a:endParaRPr lang="en-US" altLang="zh-CN" b="1" dirty="0">
              <a:solidFill>
                <a:srgbClr val="FF0000"/>
              </a:solidFill>
            </a:endParaRPr>
          </a:p>
          <a:p>
            <a:pPr marL="285750" indent="-285750" latinLnBrk="1">
              <a:buFont typeface="Wingdings" panose="05000000000000000000" charset="0"/>
              <a:buChar char="ü"/>
            </a:pPr>
            <a:r>
              <a:rPr lang="en-US" altLang="zh-CN" dirty="0" err="1">
                <a:solidFill>
                  <a:srgbClr val="FF0000"/>
                </a:solidFill>
              </a:rPr>
              <a:t>EventLoopGroup</a:t>
            </a:r>
            <a:endParaRPr lang="en-US" altLang="zh-CN" dirty="0">
              <a:solidFill>
                <a:srgbClr val="FF0000"/>
              </a:solidFill>
            </a:endParaRPr>
          </a:p>
          <a:p>
            <a:pPr marL="285750" indent="-285750" latinLnBrk="1">
              <a:buFont typeface="Wingdings" panose="05000000000000000000" charset="0"/>
              <a:buChar char="ü"/>
            </a:pPr>
            <a:r>
              <a:rPr lang="en-US" altLang="zh-CN" b="1" dirty="0">
                <a:solidFill>
                  <a:srgbClr val="FF0000"/>
                </a:solidFill>
              </a:rPr>
              <a:t>ChannelPipeline</a:t>
            </a:r>
            <a:endParaRPr lang="en-US" altLang="zh-CN" b="1" dirty="0">
              <a:solidFill>
                <a:srgbClr val="FF0000"/>
              </a:solidFill>
            </a:endParaRPr>
          </a:p>
          <a:p>
            <a:pPr marL="285750" indent="-285750" latinLnBrk="1">
              <a:buFont typeface="Wingdings" panose="05000000000000000000" charset="0"/>
              <a:buChar char="ü"/>
            </a:pPr>
            <a:r>
              <a:rPr lang="en-US" altLang="zh-CN" dirty="0"/>
              <a:t>ChannelFuture or </a:t>
            </a:r>
            <a:r>
              <a:rPr lang="en-US" altLang="zh-CN" dirty="0" err="1"/>
              <a:t>ChannelFuture</a:t>
            </a:r>
            <a:endParaRPr lang="en-US" altLang="zh-CN" dirty="0"/>
          </a:p>
          <a:p>
            <a:pPr marL="285750" indent="-285750" latinLnBrk="1">
              <a:buFont typeface="Wingdings" panose="05000000000000000000" charset="0"/>
              <a:buChar char="ü"/>
            </a:pPr>
            <a:r>
              <a:rPr lang="en-US" altLang="zh-CN" dirty="0"/>
              <a:t>ChannelInitializer</a:t>
            </a:r>
            <a:endParaRPr lang="en-US" altLang="zh-CN" dirty="0"/>
          </a:p>
          <a:p>
            <a:pPr marL="285750" indent="-285750" latinLnBrk="1">
              <a:buFont typeface="Wingdings" panose="05000000000000000000" charset="0"/>
              <a:buChar char="ü"/>
            </a:pPr>
            <a:r>
              <a:rPr lang="en-US" altLang="zh-CN" b="1" dirty="0">
                <a:solidFill>
                  <a:srgbClr val="FF0000"/>
                </a:solidFill>
              </a:rPr>
              <a:t>ChannelHandler</a:t>
            </a:r>
            <a:endParaRPr lang="en-US" altLang="zh-CN" dirty="0"/>
          </a:p>
          <a:p>
            <a:pPr marL="285750" indent="-285750" latinLnBrk="1">
              <a:buFont typeface="Wingdings" panose="05000000000000000000" charset="0"/>
              <a:buChar char="ü"/>
            </a:pPr>
            <a:r>
              <a:rPr lang="en-US" altLang="zh-CN" b="1" dirty="0" err="1">
                <a:solidFill>
                  <a:srgbClr val="FF0000"/>
                </a:solidFill>
              </a:rPr>
              <a:t>ChannelHandlerContext</a:t>
            </a: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165735"/>
            <a:ext cx="10515600" cy="973481"/>
          </a:xfrm>
        </p:spPr>
        <p:txBody>
          <a:bodyPr>
            <a:normAutofit/>
          </a:bodyPr>
          <a:lstStyle/>
          <a:p>
            <a:r>
              <a:rPr lang="zh-CN" altLang="en-US" sz="3200" dirty="0">
                <a:latin typeface="微软雅黑" panose="020B0503020204020204" charset="-122"/>
                <a:ea typeface="微软雅黑" panose="020B0503020204020204" charset="-122"/>
                <a:sym typeface="+mn-ea"/>
              </a:rPr>
              <a:t>了解</a:t>
            </a:r>
            <a:r>
              <a:rPr lang="zh-CN" altLang="en-US" sz="3200" dirty="0">
                <a:latin typeface="微软雅黑" panose="020B0503020204020204" charset="-122"/>
                <a:ea typeface="微软雅黑" panose="020B0503020204020204" charset="-122"/>
                <a:cs typeface="微软雅黑" panose="020B0503020204020204" charset="-122"/>
                <a:sym typeface="+mn-ea"/>
              </a:rPr>
              <a:t>对象</a:t>
            </a:r>
            <a:r>
              <a:rPr lang="en-US" altLang="zh-CN" sz="3200" dirty="0" err="1">
                <a:latin typeface="微软雅黑" panose="020B0503020204020204" charset="-122"/>
                <a:ea typeface="微软雅黑" panose="020B0503020204020204" charset="-122"/>
                <a:cs typeface="微软雅黑" panose="020B0503020204020204" charset="-122"/>
              </a:rPr>
              <a:t>NioServerSocketChannel</a:t>
            </a:r>
            <a:endParaRPr lang="zh-CN" altLang="en-US" sz="3200" dirty="0" err="1">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200" dirty="0">
                <a:latin typeface="微软雅黑" panose="020B0503020204020204" charset="-122"/>
                <a:ea typeface="微软雅黑" panose="020B0503020204020204" charset="-122"/>
              </a:rPr>
              <a:t>了解对象</a:t>
            </a:r>
            <a:r>
              <a:rPr lang="en-US" altLang="zh-CN" sz="3200" dirty="0">
                <a:latin typeface="微软雅黑" panose="020B0503020204020204" charset="-122"/>
                <a:ea typeface="微软雅黑" panose="020B0503020204020204" charset="-122"/>
              </a:rPr>
              <a:t>DefaultChannelPipeline</a:t>
            </a:r>
            <a:endParaRPr lang="en-US" altLang="zh-CN" sz="32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zh-CN" altLang="en-US" sz="2400" dirty="0">
                <a:latin typeface="微软雅黑" panose="020B0503020204020204" charset="-122"/>
                <a:ea typeface="微软雅黑" panose="020B0503020204020204" charset="-122"/>
                <a:sym typeface="+mn-ea"/>
              </a:rPr>
              <a:t>了解对象</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095"/>
            <a:ext cx="10515600" cy="973481"/>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了解线程底层对象</a:t>
            </a:r>
            <a:r>
              <a:rPr lang="en-US" altLang="zh-CN" sz="3200" dirty="0" err="1">
                <a:latin typeface="微软雅黑" panose="020B0503020204020204" charset="-122"/>
                <a:ea typeface="微软雅黑" panose="020B0503020204020204" charset="-122"/>
                <a:cs typeface="微软雅黑" panose="020B0503020204020204" charset="-122"/>
              </a:rPr>
              <a:t>NioEventLoop</a:t>
            </a:r>
            <a:r>
              <a:rPr lang="en-US" altLang="zh-CN" sz="3200" dirty="0">
                <a:latin typeface="微软雅黑" panose="020B0503020204020204" charset="-122"/>
                <a:ea typeface="微软雅黑" panose="020B0503020204020204" charset="-122"/>
                <a:cs typeface="微软雅黑" panose="020B0503020204020204" charset="-122"/>
              </a:rPr>
              <a:t>(final)</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1700"/>
          </a:xfrm>
        </p:spPr>
        <p:txBody>
          <a:bodyPr/>
          <a:lstStyle/>
          <a:p>
            <a:r>
              <a:rPr lang="en-US" altLang="zh-CN" sz="3200"/>
              <a:t>NioEventLoop</a:t>
            </a:r>
            <a:r>
              <a:rPr lang="zh-CN" altLang="en-US" sz="3200"/>
              <a:t>的轮询</a:t>
            </a:r>
            <a:endParaRPr lang="zh-CN" altLang="en-US" sz="3200"/>
          </a:p>
        </p:txBody>
      </p:sp>
      <p:sp>
        <p:nvSpPr>
          <p:cNvPr id="4" name="文本框 3"/>
          <p:cNvSpPr txBox="1"/>
          <p:nvPr/>
        </p:nvSpPr>
        <p:spPr>
          <a:xfrm>
            <a:off x="838200"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6720840" y="1397635"/>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200" dirty="0" err="1"/>
              <a:t>Netty</a:t>
            </a:r>
            <a:r>
              <a:rPr lang="zh-CN" altLang="en-US" sz="3200" dirty="0"/>
              <a:t>服务器启动</a:t>
            </a:r>
            <a:endParaRPr lang="zh-CN" altLang="en-US" sz="32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9538"/>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200">
                <a:sym typeface="+mn-ea"/>
              </a:rPr>
              <a:t>bind()</a:t>
            </a:r>
            <a:r>
              <a:rPr lang="zh-CN" altLang="en-US" sz="3200">
                <a:sym typeface="+mn-ea"/>
              </a:rPr>
              <a:t>方法做了些什么？</a:t>
            </a:r>
            <a:endParaRPr lang="zh-CN" altLang="zh-CN" sz="32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ChannelInitializer:</a:t>
            </a: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523105"/>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Tail</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Head</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8890635" y="3483610"/>
            <a:ext cx="2710180" cy="368300"/>
          </a:xfrm>
          <a:prstGeom prst="rect">
            <a:avLst/>
          </a:prstGeom>
          <a:noFill/>
        </p:spPr>
        <p:txBody>
          <a:bodyPr wrap="none" rtlCol="0">
            <a:spAutoFit/>
          </a:bodyPr>
          <a:p>
            <a:r>
              <a:rPr lang="en-US" altLang="zh-CN"/>
              <a:t>writeAndFlush/disconnect</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280160"/>
            <a:ext cx="4183380" cy="3162300"/>
          </a:xfrm>
          <a:prstGeom prst="rect">
            <a:avLst/>
          </a:prstGeom>
        </p:spPr>
      </p:pic>
      <p:sp>
        <p:nvSpPr>
          <p:cNvPr id="3" name="文本框 2"/>
          <p:cNvSpPr txBox="1"/>
          <p:nvPr/>
        </p:nvSpPr>
        <p:spPr>
          <a:xfrm>
            <a:off x="5390515" y="130492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819650"/>
            <a:ext cx="11174730" cy="1383665"/>
          </a:xfrm>
          <a:prstGeom prst="rect">
            <a:avLst/>
          </a:prstGeom>
          <a:solidFill>
            <a:schemeClr val="bg1">
              <a:lumMod val="95000"/>
            </a:schemeClr>
          </a:solidFill>
        </p:spPr>
        <p:txBody>
          <a:bodyPr wrap="square" rtlCol="0">
            <a:spAutoFit/>
          </a:bodyPr>
          <a:p>
            <a:pPr marL="285750" indent="-285750">
              <a:buFont typeface="Wingdings" panose="05000000000000000000" charset="0"/>
              <a:buChar char="Ø"/>
            </a:pPr>
            <a:r>
              <a:rPr lang="en-US" altLang="zh-CN" sz="1400">
                <a:latin typeface="+mn-ea"/>
                <a:cs typeface="+mn-ea"/>
              </a:rPr>
              <a:t>SimpleChannelInboundHandler</a:t>
            </a:r>
            <a:r>
              <a:rPr lang="zh-CN" altLang="en-US" sz="1400">
                <a:latin typeface="+mn-ea"/>
                <a:cs typeface="+mn-ea"/>
              </a:rPr>
              <a:t>继承了</a:t>
            </a:r>
            <a:r>
              <a:rPr lang="en-US" altLang="zh-CN" sz="1400">
                <a:latin typeface="+mn-ea"/>
                <a:cs typeface="+mn-ea"/>
              </a:rPr>
              <a:t>ChannelInboundHandlerAdapter</a:t>
            </a:r>
            <a:endParaRPr lang="en-US" altLang="zh-CN" sz="1400">
              <a:latin typeface="+mn-ea"/>
              <a:cs typeface="+mn-ea"/>
            </a:endParaRPr>
          </a:p>
          <a:p>
            <a:pPr marL="285750" indent="-285750">
              <a:buFont typeface="Wingdings" panose="05000000000000000000" charset="0"/>
              <a:buChar char="Ø"/>
            </a:pPr>
            <a:r>
              <a:rPr lang="en-US" altLang="zh-CN" sz="1400">
                <a:latin typeface="+mn-ea"/>
                <a:cs typeface="+mn-ea"/>
                <a:sym typeface="+mn-ea"/>
              </a:rPr>
              <a:t>SimpleChannelInboundHandler</a:t>
            </a:r>
            <a:r>
              <a:rPr lang="zh-CN" altLang="en-US" sz="1400">
                <a:latin typeface="+mn-ea"/>
                <a:cs typeface="+mn-ea"/>
                <a:sym typeface="+mn-ea"/>
              </a:rPr>
              <a:t>加入了泛型，当接收到的消息为泛型类时，才触发channelRead0</a:t>
            </a:r>
            <a:endParaRPr lang="zh-CN" altLang="en-US"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SimpleChannelInboundHandler在</a:t>
            </a:r>
            <a:r>
              <a:rPr lang="zh-CN" altLang="en-US" sz="1400">
                <a:latin typeface="+mn-ea"/>
                <a:cs typeface="+mn-ea"/>
                <a:sym typeface="+mn-ea"/>
              </a:rPr>
              <a:t>处理完</a:t>
            </a:r>
            <a:r>
              <a:rPr lang="en-US" altLang="zh-CN" sz="1400">
                <a:latin typeface="+mn-ea"/>
                <a:cs typeface="+mn-ea"/>
                <a:sym typeface="+mn-ea"/>
              </a:rPr>
              <a:t>channelRead</a:t>
            </a:r>
            <a:r>
              <a:rPr lang="zh-CN" altLang="en-US" sz="1400">
                <a:latin typeface="+mn-ea"/>
                <a:cs typeface="+mn-ea"/>
                <a:sym typeface="+mn-ea"/>
              </a:rPr>
              <a:t>方法</a:t>
            </a:r>
            <a:r>
              <a:rPr lang="en-US" altLang="zh-CN" sz="1400">
                <a:latin typeface="+mn-ea"/>
                <a:cs typeface="+mn-ea"/>
                <a:sym typeface="+mn-ea"/>
              </a:rPr>
              <a:t>后会自动release掉数据占用的Bytebuffer资源,自动调用Bytebuffer.release()</a:t>
            </a:r>
            <a:endParaRPr lang="en-US" altLang="zh-CN"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Client端我们的业务Handler继承的是SimpleChannelInboundHandler，而在服务器端继承的是ChannelInboundHandlerAdapter</a:t>
            </a:r>
            <a:endParaRPr lang="en-US" altLang="zh-CN" sz="1400">
              <a:latin typeface="+mn-ea"/>
              <a:cs typeface="+mn-ea"/>
              <a:sym typeface="+mn-ea"/>
            </a:endParaRPr>
          </a:p>
          <a:p>
            <a:pPr indent="0">
              <a:buFont typeface="Wingdings" panose="05000000000000000000" charset="0"/>
              <a:buNone/>
            </a:pPr>
            <a:r>
              <a:rPr lang="zh-CN" altLang="en-US" sz="1400">
                <a:latin typeface="+mn-ea"/>
                <a:cs typeface="+mn-ea"/>
              </a:rPr>
              <a:t>注意：</a:t>
            </a:r>
            <a:r>
              <a:rPr lang="en-US" altLang="zh-CN" sz="1400">
                <a:latin typeface="+mn-ea"/>
                <a:cs typeface="+mn-ea"/>
              </a:rPr>
              <a:t>如果说channelRead都是同步操作的话，SimpleChannelInboundHandler是不错的选择，如果操作是异步的话，那他的逻辑就有点麻烦了，例如你把数据交给另外的线程处理了，还没处理</a:t>
            </a:r>
            <a:r>
              <a:rPr lang="zh-CN" altLang="en-US" sz="1400">
                <a:latin typeface="+mn-ea"/>
                <a:cs typeface="+mn-ea"/>
              </a:rPr>
              <a:t>完</a:t>
            </a:r>
            <a:r>
              <a:rPr lang="en-US" altLang="zh-CN" sz="1400">
                <a:latin typeface="+mn-ea"/>
                <a:cs typeface="+mn-ea"/>
              </a:rPr>
              <a:t>就会释放了</a:t>
            </a:r>
            <a:endParaRPr lang="zh-CN" altLang="en-US" sz="1400">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BIO</a:t>
            </a:r>
            <a:endParaRPr lang="en-US" altLang="zh-CN" sz="3200"/>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ChannelHandler</a:t>
            </a:r>
            <a:r>
              <a:rPr lang="zh-CN" altLang="en-US" sz="3200" dirty="0" err="1"/>
              <a:t>主要方法的流程控制</a:t>
            </a:r>
            <a:endParaRPr lang="zh-CN" altLang="en-US" sz="3200" dirty="0" err="1"/>
          </a:p>
        </p:txBody>
      </p:sp>
      <p:sp>
        <p:nvSpPr>
          <p:cNvPr id="3" name="文本框 2"/>
          <p:cNvSpPr txBox="1"/>
          <p:nvPr/>
        </p:nvSpPr>
        <p:spPr>
          <a:xfrm>
            <a:off x="666750" y="937260"/>
            <a:ext cx="11083925" cy="5446395"/>
          </a:xfrm>
          <a:prstGeom prst="rect">
            <a:avLst/>
          </a:prstGeom>
          <a:solidFill>
            <a:schemeClr val="bg1">
              <a:lumMod val="95000"/>
            </a:schemeClr>
          </a:solidFill>
        </p:spPr>
        <p:txBody>
          <a:bodyPr wrap="square" rtlCol="0">
            <a:spAutoFit/>
          </a:bodyPr>
          <a:p>
            <a:pPr marL="171450" indent="-171450">
              <a:buFont typeface="Wingdings" panose="05000000000000000000" charset="0"/>
              <a:buChar char="Ø"/>
            </a:pPr>
            <a:r>
              <a:rPr lang="zh-CN" altLang="en-US" sz="1200">
                <a:solidFill>
                  <a:schemeClr val="tx1">
                    <a:lumMod val="95000"/>
                    <a:lumOff val="5000"/>
                  </a:schemeClr>
                </a:solidFill>
                <a:latin typeface="+mn-ea"/>
                <a:cs typeface="+mn-ea"/>
              </a:rPr>
              <a:t>Abstract</a:t>
            </a:r>
            <a:r>
              <a:rPr lang="en-US" altLang="zh-CN" sz="1200">
                <a:solidFill>
                  <a:schemeClr val="tx1">
                    <a:lumMod val="95000"/>
                    <a:lumOff val="5000"/>
                  </a:schemeClr>
                </a:solidFill>
                <a:latin typeface="+mn-ea"/>
                <a:cs typeface="+mn-ea"/>
              </a:rPr>
              <a:t>Channel.</a:t>
            </a:r>
            <a:r>
              <a:rPr lang="zh-CN" altLang="en-US" sz="1200">
                <a:solidFill>
                  <a:schemeClr val="tx1">
                    <a:lumMod val="95000"/>
                    <a:lumOff val="5000"/>
                  </a:schemeClr>
                </a:solidFill>
                <a:latin typeface="+mn-ea"/>
                <a:cs typeface="+mn-ea"/>
              </a:rPr>
              <a:t>AbstractUnsafe</a:t>
            </a:r>
            <a:r>
              <a:rPr lang="en-US" altLang="zh-CN" sz="1200">
                <a:solidFill>
                  <a:schemeClr val="tx1">
                    <a:lumMod val="95000"/>
                    <a:lumOff val="5000"/>
                  </a:schemeClr>
                </a:solidFill>
                <a:latin typeface="+mn-ea"/>
                <a:cs typeface="+mn-ea"/>
              </a:rPr>
              <a:t>.register0()</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ServerBootstrap.ServerBootstrapAcceptor.channelRead-childGroup.register(child).addListener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EventLoopGroup.register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SingleThreadEventLoop.register-promise.channel().unsafe().register(this, promise)</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AbstractChannel.AbstractUnsafe#register0</a:t>
            </a:r>
            <a:endParaRPr lang="en-US" altLang="zh-CN" sz="1200">
              <a:solidFill>
                <a:schemeClr val="tx1">
                  <a:lumMod val="95000"/>
                  <a:lumOff val="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pipeline.fireChannelRegistered()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channelRegister</a:t>
            </a:r>
            <a:endParaRPr lang="en-US" altLang="zh-CN" sz="1200" b="1">
              <a:solidFill>
                <a:schemeClr val="accent2"/>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pipeline.fireChannelActive()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NioEventLoop#processSelectedKey(SelectionKey k, AbstractNioChannel ch)</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SingleThreadEventExecutor#doStartThread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b="1">
                <a:solidFill>
                  <a:schemeClr val="accent2"/>
                </a:solidFill>
                <a:latin typeface="+mn-ea"/>
                <a:cs typeface="+mn-ea"/>
              </a:rPr>
              <a:t>NioEventLoop#run //</a:t>
            </a:r>
            <a:r>
              <a:rPr lang="zh-CN" altLang="en-US" sz="1200" b="1">
                <a:solidFill>
                  <a:schemeClr val="accent2"/>
                </a:solidFill>
                <a:latin typeface="+mn-ea"/>
                <a:cs typeface="+mn-ea"/>
              </a:rPr>
              <a:t>事件循环</a:t>
            </a:r>
            <a:endParaRPr lang="zh-CN" altLang="en-US"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NioEventLoop#processSelectedKeysOptimized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NioEventLoop#processSelectedKey(SelectionKey k, AbstractNioChannel ch)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unsafe.read()		</a:t>
            </a:r>
            <a:r>
              <a:rPr lang="en-US" altLang="zh-CN" sz="1200" b="1">
                <a:solidFill>
                  <a:schemeClr val="accent2"/>
                </a:solidFill>
                <a:latin typeface="+mn-ea"/>
                <a:cs typeface="+mn-ea"/>
                <a:sym typeface="+mn-ea"/>
              </a:rPr>
              <a:t>//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channelRead</a:t>
            </a:r>
            <a:endParaRPr lang="en-US" altLang="zh-CN" sz="1200">
              <a:solidFill>
                <a:schemeClr val="accent2"/>
              </a:solidFill>
              <a:latin typeface="+mn-ea"/>
              <a:cs typeface="+mn-ea"/>
            </a:endParaRPr>
          </a:p>
          <a:p>
            <a:pPr marL="1200150" lvl="2" indent="-285750">
              <a:buFont typeface="Wingdings" panose="05000000000000000000" charset="0"/>
              <a:buChar char="ü"/>
            </a:pPr>
            <a:r>
              <a:rPr lang="en-US" altLang="zh-CN" sz="1200">
                <a:solidFill>
                  <a:schemeClr val="tx1"/>
                </a:solidFill>
                <a:latin typeface="+mn-ea"/>
                <a:cs typeface="+mn-ea"/>
              </a:rPr>
              <a:t>ch.unsafe().forceFlush();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unsafe.close(unsafe.voidPromise()) // 触发channelInactive</a:t>
            </a:r>
            <a:r>
              <a:rPr lang="en-US" altLang="zh-CN" sz="1200" b="1">
                <a:solidFill>
                  <a:schemeClr val="accent2"/>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**ChannelHandler#userEventTriggered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IdleStateHandler#IdleStateHandler(int, int, int)</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IdleStateHandler#channelRegistered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IdleStateHandler#initialize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IdleStateHandler.ReaderIdleTimeoutTask#run</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IdleStateHandler#channelIdle  </a:t>
            </a:r>
            <a:endParaRPr lang="en-US" altLang="zh-CN" sz="1200">
              <a:solidFill>
                <a:schemeClr val="tx1"/>
              </a:solidFill>
              <a:latin typeface="+mn-ea"/>
              <a:cs typeface="+mn-ea"/>
            </a:endParaRPr>
          </a:p>
          <a:p>
            <a:pPr marL="1085850" lvl="2" indent="-171450">
              <a:buFont typeface="Wingdings" panose="05000000000000000000" charset="0"/>
              <a:buChar char="ü"/>
            </a:pPr>
            <a:r>
              <a:rPr lang="en-US" altLang="zh-CN" sz="1200" b="1">
                <a:solidFill>
                  <a:schemeClr val="accent2"/>
                </a:solidFill>
                <a:latin typeface="+mn-ea"/>
                <a:cs typeface="+mn-ea"/>
              </a:rPr>
              <a:t> ctx.fireUserEventTriggered(evt)  //</a:t>
            </a:r>
            <a:r>
              <a:rPr lang="zh-CN" altLang="en-US" sz="1200" b="1">
                <a:solidFill>
                  <a:schemeClr val="accent2"/>
                </a:solidFill>
                <a:latin typeface="+mn-ea"/>
                <a:cs typeface="+mn-ea"/>
              </a:rPr>
              <a:t>触发</a:t>
            </a:r>
            <a:r>
              <a:rPr lang="en-US" altLang="zh-CN" sz="1200" b="1">
                <a:solidFill>
                  <a:schemeClr val="accent2"/>
                </a:solidFill>
                <a:latin typeface="+mn-ea"/>
                <a:cs typeface="+mn-ea"/>
              </a:rPr>
              <a:t>userEventTrigger</a:t>
            </a:r>
            <a:r>
              <a:rPr lang="zh-CN" altLang="en-US" sz="1200" b="1">
                <a:solidFill>
                  <a:schemeClr val="accent2"/>
                </a:solidFill>
                <a:latin typeface="+mn-ea"/>
                <a:cs typeface="+mn-ea"/>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640705" y="6020435"/>
            <a:ext cx="6109970"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com.demo.netty.component.idlestate.MyIdleServerHandler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sp>
        <p:nvSpPr>
          <p:cNvPr id="4" name="矩形 3"/>
          <p:cNvSpPr/>
          <p:nvPr/>
        </p:nvSpPr>
        <p:spPr>
          <a:xfrm>
            <a:off x="558165" y="1229995"/>
            <a:ext cx="10955020" cy="4615815"/>
          </a:xfrm>
          <a:prstGeom prst="rect">
            <a:avLst/>
          </a:prstGeom>
          <a:solidFill>
            <a:schemeClr val="bg1">
              <a:lumMod val="95000"/>
            </a:schemeClr>
          </a:solidFill>
        </p:spPr>
        <p:txBody>
          <a:bodyPr wrap="square">
            <a:spAutoFit/>
          </a:bodyPr>
          <a:lstStyle/>
          <a:p>
            <a:r>
              <a:rPr lang="zh-CN" altLang="en-US" sz="1400" b="1" dirty="0"/>
              <a:t>按底层实现</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HeapByteBuf</a:t>
            </a:r>
            <a:r>
              <a:rPr lang="en-US" altLang="zh-CN" sz="1400" dirty="0">
                <a:latin typeface="+mn-ea"/>
                <a:cs typeface="+mn-ea"/>
              </a:rPr>
              <a:t> </a:t>
            </a:r>
            <a:r>
              <a:rPr lang="zh-CN" altLang="en-US" sz="1400" dirty="0">
                <a:latin typeface="+mn-ea"/>
                <a:cs typeface="+mn-ea"/>
              </a:rPr>
              <a:t>的底层实现为</a:t>
            </a:r>
            <a:r>
              <a:rPr lang="en-US" altLang="zh-CN" sz="1400" dirty="0">
                <a:latin typeface="+mn-ea"/>
                <a:cs typeface="+mn-ea"/>
              </a:rPr>
              <a:t>JAVA</a:t>
            </a:r>
            <a:r>
              <a:rPr lang="zh-CN" altLang="en-US" sz="1400" dirty="0">
                <a:latin typeface="+mn-ea"/>
                <a:cs typeface="+mn-ea"/>
              </a:rPr>
              <a:t>堆内的字节数组。堆缓冲区与普通堆对象类似，位于</a:t>
            </a:r>
            <a:r>
              <a:rPr lang="en-US" altLang="zh-CN" sz="1400" dirty="0">
                <a:latin typeface="+mn-ea"/>
                <a:cs typeface="+mn-ea"/>
              </a:rPr>
              <a:t>JVM</a:t>
            </a:r>
            <a:r>
              <a:rPr lang="zh-CN" altLang="en-US" sz="1400" dirty="0">
                <a:latin typeface="+mn-ea"/>
                <a:cs typeface="+mn-ea"/>
              </a:rPr>
              <a:t>堆内存区，可由</a:t>
            </a:r>
            <a:r>
              <a:rPr lang="en-US" altLang="zh-CN" sz="1400" dirty="0">
                <a:latin typeface="+mn-ea"/>
                <a:cs typeface="+mn-ea"/>
              </a:rPr>
              <a:t>GC</a:t>
            </a:r>
            <a:r>
              <a:rPr lang="zh-CN" altLang="en-US" sz="1400" dirty="0">
                <a:latin typeface="+mn-ea"/>
                <a:cs typeface="+mn-ea"/>
              </a:rPr>
              <a:t>回收，其申请和释放效率较高。常规</a:t>
            </a:r>
            <a:r>
              <a:rPr lang="en-US" altLang="zh-CN" sz="1400" dirty="0">
                <a:latin typeface="+mn-ea"/>
                <a:cs typeface="+mn-ea"/>
              </a:rPr>
              <a:t>JAVA</a:t>
            </a:r>
            <a:r>
              <a:rPr lang="zh-CN" altLang="en-US" sz="1400" dirty="0">
                <a:latin typeface="+mn-ea"/>
                <a:cs typeface="+mn-ea"/>
              </a:rPr>
              <a:t>程序使用建议使用该缓冲区。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DirectByteBuf</a:t>
            </a:r>
            <a:r>
              <a:rPr lang="en-US" altLang="zh-CN" sz="1400" dirty="0">
                <a:latin typeface="+mn-ea"/>
                <a:cs typeface="+mn-ea"/>
              </a:rPr>
              <a:t> </a:t>
            </a:r>
            <a:r>
              <a:rPr lang="zh-CN" altLang="en-US" sz="1400" dirty="0">
                <a:latin typeface="+mn-ea"/>
                <a:cs typeface="+mn-ea"/>
              </a:rPr>
              <a:t>的底层实现为操作系统内核空间的字节数组。直接缓冲区的字节数组位于</a:t>
            </a:r>
            <a:r>
              <a:rPr lang="en-US" altLang="zh-CN" sz="1400" dirty="0">
                <a:latin typeface="+mn-ea"/>
                <a:cs typeface="+mn-ea"/>
              </a:rPr>
              <a:t>JVM</a:t>
            </a:r>
            <a:r>
              <a:rPr lang="zh-CN" altLang="en-US" sz="1400" b="1" dirty="0">
                <a:solidFill>
                  <a:srgbClr val="FF0000"/>
                </a:solidFill>
                <a:latin typeface="+mn-ea"/>
                <a:cs typeface="+mn-ea"/>
              </a:rPr>
              <a:t>堆外的</a:t>
            </a:r>
            <a:r>
              <a:rPr lang="en-US" altLang="zh-CN" sz="1400" b="1" dirty="0">
                <a:solidFill>
                  <a:srgbClr val="FF0000"/>
                </a:solidFill>
                <a:latin typeface="+mn-ea"/>
                <a:cs typeface="+mn-ea"/>
              </a:rPr>
              <a:t>NATIVE</a:t>
            </a:r>
            <a:r>
              <a:rPr lang="zh-CN" altLang="en-US" sz="1400" b="1" dirty="0">
                <a:solidFill>
                  <a:srgbClr val="FF0000"/>
                </a:solidFill>
                <a:latin typeface="+mn-ea"/>
                <a:cs typeface="+mn-ea"/>
              </a:rPr>
              <a:t>堆</a:t>
            </a:r>
            <a:r>
              <a:rPr lang="zh-CN" altLang="en-US" sz="1400" dirty="0">
                <a:latin typeface="+mn-ea"/>
                <a:cs typeface="+mn-ea"/>
              </a:rPr>
              <a:t>，由操作系统管理申请和释放，而</a:t>
            </a:r>
            <a:r>
              <a:rPr lang="en-US" altLang="zh-CN" sz="1400" b="1" dirty="0" err="1">
                <a:solidFill>
                  <a:srgbClr val="FF0000"/>
                </a:solidFill>
                <a:latin typeface="+mn-ea"/>
                <a:cs typeface="+mn-ea"/>
              </a:rPr>
              <a:t>DirectByteBuf</a:t>
            </a:r>
            <a:r>
              <a:rPr lang="zh-CN" altLang="en-US" sz="1400" dirty="0">
                <a:latin typeface="+mn-ea"/>
                <a:cs typeface="+mn-ea"/>
              </a:rPr>
              <a:t>的引用由</a:t>
            </a:r>
            <a:r>
              <a:rPr lang="en-US" altLang="zh-CN" sz="1400" dirty="0">
                <a:latin typeface="+mn-ea"/>
                <a:cs typeface="+mn-ea"/>
              </a:rPr>
              <a:t>JVM</a:t>
            </a:r>
            <a:r>
              <a:rPr lang="zh-CN" altLang="en-US" sz="1400" dirty="0">
                <a:latin typeface="+mn-ea"/>
                <a:cs typeface="+mn-ea"/>
              </a:rPr>
              <a:t>管理。直接缓冲区由操作系统管理，一方面，申请和释放效率都低于堆缓冲区，另一方面，却可以大大提高</a:t>
            </a:r>
            <a:r>
              <a:rPr lang="en-US" altLang="zh-CN" sz="1400" dirty="0">
                <a:latin typeface="+mn-ea"/>
                <a:cs typeface="+mn-ea"/>
              </a:rPr>
              <a:t>IO</a:t>
            </a:r>
            <a:r>
              <a:rPr lang="zh-CN" altLang="en-US" sz="1400" dirty="0">
                <a:latin typeface="+mn-ea"/>
                <a:cs typeface="+mn-ea"/>
              </a:rPr>
              <a:t>效率。由于进行</a:t>
            </a:r>
            <a:r>
              <a:rPr lang="en-US" altLang="zh-CN" sz="1400" dirty="0">
                <a:latin typeface="+mn-ea"/>
                <a:cs typeface="+mn-ea"/>
              </a:rPr>
              <a:t>IO</a:t>
            </a:r>
            <a:r>
              <a:rPr lang="zh-CN" altLang="en-US" sz="1400" dirty="0">
                <a:latin typeface="+mn-ea"/>
                <a:cs typeface="+mn-ea"/>
              </a:rPr>
              <a:t>操作时，常规下用户空间的数据（</a:t>
            </a:r>
            <a:r>
              <a:rPr lang="en-US" altLang="zh-CN" sz="1400" dirty="0">
                <a:latin typeface="+mn-ea"/>
                <a:cs typeface="+mn-ea"/>
              </a:rPr>
              <a:t>JAVA</a:t>
            </a:r>
            <a:r>
              <a:rPr lang="zh-CN" altLang="en-US" sz="1400" dirty="0">
                <a:latin typeface="+mn-ea"/>
                <a:cs typeface="+mn-ea"/>
              </a:rPr>
              <a:t>即堆缓冲区）需要拷贝到内核空间（直接缓冲区），然后内核空间写到网络</a:t>
            </a:r>
            <a:r>
              <a:rPr lang="en-US" altLang="zh-CN" sz="1400" dirty="0">
                <a:latin typeface="+mn-ea"/>
                <a:cs typeface="+mn-ea"/>
              </a:rPr>
              <a:t>SOCKET</a:t>
            </a:r>
            <a:r>
              <a:rPr lang="zh-CN" altLang="en-US" sz="1400" dirty="0">
                <a:latin typeface="+mn-ea"/>
                <a:cs typeface="+mn-ea"/>
              </a:rPr>
              <a:t>或者文件中。如果在用户空间取得直接缓冲区，可直接向内核空间写数据，减少了一次拷贝，可大大提高</a:t>
            </a:r>
            <a:r>
              <a:rPr lang="en-US" altLang="zh-CN" sz="1400" dirty="0">
                <a:latin typeface="+mn-ea"/>
                <a:cs typeface="+mn-ea"/>
              </a:rPr>
              <a:t>IO</a:t>
            </a:r>
            <a:r>
              <a:rPr lang="zh-CN" altLang="en-US" sz="1400" dirty="0">
                <a:latin typeface="+mn-ea"/>
                <a:cs typeface="+mn-ea"/>
              </a:rPr>
              <a:t>效率，这也是常说的零拷贝。</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CompositeByteBuf</a:t>
            </a:r>
            <a:r>
              <a:rPr lang="zh-CN" altLang="en-US" sz="1400" dirty="0">
                <a:latin typeface="+mn-ea"/>
                <a:cs typeface="+mn-ea"/>
              </a:rPr>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zh-CN" altLang="en-US" sz="1400" dirty="0"/>
          </a:p>
          <a:p>
            <a:pPr marL="285750" indent="-285750">
              <a:buFont typeface="Arial" panose="020B0604020202020204" pitchFamily="34" charset="0"/>
              <a:buChar char="•"/>
            </a:pPr>
            <a:endParaRPr lang="en-US" altLang="zh-CN" sz="1400" dirty="0"/>
          </a:p>
          <a:p>
            <a:r>
              <a:rPr lang="zh-CN" altLang="en-US" sz="1400" b="1" dirty="0"/>
              <a:t>按是否使用对象池</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UnpooledByteBuf</a:t>
            </a:r>
            <a:r>
              <a:rPr lang="zh-CN" altLang="en-US" sz="1400" dirty="0">
                <a:latin typeface="+mn-ea"/>
                <a:cs typeface="+mn-ea"/>
              </a:rPr>
              <a:t>为不使用对象池的缓冲区，不需要创建大量缓冲区对象时建议使用该类缓冲区。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PooledByteBuf</a:t>
            </a:r>
            <a:r>
              <a:rPr lang="zh-CN" altLang="en-US" sz="1400" dirty="0">
                <a:latin typeface="+mn-ea"/>
                <a:cs typeface="+mn-ea"/>
              </a:rPr>
              <a:t>为对象池缓冲区，当对象释放后会归还给对象池，所以可循环使用。当需要大量且频繁创建缓冲区时，建议使用该类缓冲区。</a:t>
            </a:r>
            <a:r>
              <a:rPr lang="en-US" altLang="zh-CN" sz="1400" dirty="0">
                <a:latin typeface="+mn-ea"/>
                <a:cs typeface="+mn-ea"/>
              </a:rPr>
              <a:t>Netty4.1</a:t>
            </a:r>
            <a:r>
              <a:rPr lang="zh-CN" altLang="en-US" sz="1400" dirty="0">
                <a:latin typeface="+mn-ea"/>
                <a:cs typeface="+mn-ea"/>
              </a:rPr>
              <a:t>默认使用对象池缓冲区，</a:t>
            </a:r>
            <a:r>
              <a:rPr lang="en-US" altLang="zh-CN" sz="1400" dirty="0">
                <a:latin typeface="+mn-ea"/>
                <a:cs typeface="+mn-ea"/>
              </a:rPr>
              <a:t>4.0</a:t>
            </a:r>
            <a:r>
              <a:rPr lang="zh-CN" altLang="en-US" sz="1400" dirty="0">
                <a:latin typeface="+mn-ea"/>
                <a:cs typeface="+mn-ea"/>
              </a:rPr>
              <a:t>默认使用非对象池缓冲区。</a:t>
            </a:r>
            <a:endParaRPr lang="zh-CN" altLang="en-US" sz="1400" dirty="0">
              <a:latin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53285"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3" name="右箭头 2">
            <a:hlinkClick r:id="rId2" action="ppaction://hlinksldjump"/>
          </p:cNvPr>
          <p:cNvSpPr/>
          <p:nvPr/>
        </p:nvSpPr>
        <p:spPr>
          <a:xfrm flipV="1">
            <a:off x="11700510" y="6414135"/>
            <a:ext cx="298450" cy="337185"/>
          </a:xfrm>
          <a:prstGeom prst="righ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542280" y="641413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com.demo.netty.basic.bytebuf.ByteBufTest</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1080135"/>
            <a:ext cx="11302365" cy="5692775"/>
          </a:xfrm>
          <a:prstGeom prst="rect">
            <a:avLst/>
          </a:prstGeom>
          <a:solidFill>
            <a:schemeClr val="bg1">
              <a:lumMod val="95000"/>
            </a:schemeClr>
          </a:solidFill>
        </p:spPr>
        <p:txBody>
          <a:bodyPr wrap="square" rtlCol="0">
            <a:spAutoFit/>
          </a:bodyPr>
          <a:p>
            <a:pPr algn="l"/>
            <a:r>
              <a:rPr lang="zh-CN" altLang="en-US" sz="1400">
                <a:latin typeface="+mn-ea"/>
                <a:cs typeface="+mn-ea"/>
              </a:rPr>
              <a:t>解决思路（ByteToMessageDecoder实现类）：</a:t>
            </a:r>
            <a:endParaRPr lang="zh-CN" altLang="en-US" sz="1400">
              <a:latin typeface="+mn-ea"/>
              <a:cs typeface="+mn-ea"/>
            </a:endParaRPr>
          </a:p>
          <a:p>
            <a:pPr algn="l"/>
            <a:endParaRPr lang="zh-CN" altLang="en-US" sz="1400">
              <a:latin typeface="+mn-ea"/>
              <a:cs typeface="+mn-ea"/>
            </a:endParaRPr>
          </a:p>
          <a:p>
            <a:pPr marL="285750" indent="-285750" algn="l">
              <a:buFont typeface="Wingdings" panose="05000000000000000000" charset="0"/>
              <a:buChar char="Ø"/>
            </a:pPr>
            <a:r>
              <a:rPr lang="zh-CN" altLang="en-US" sz="1400">
                <a:latin typeface="+mn-ea"/>
                <a:cs typeface="+mn-ea"/>
              </a:rPr>
              <a:t>消息定长，如报文大小固定为200字节，不够用空格补位</a:t>
            </a:r>
            <a:r>
              <a:rPr lang="en-US" altLang="zh-CN" sz="1400">
                <a:latin typeface="+mn-ea"/>
                <a:cs typeface="+mn-ea"/>
              </a:rPr>
              <a:t>——FixedLengthFrameDecoder</a:t>
            </a: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r>
              <a:rPr lang="zh-CN" altLang="en-US" sz="1400">
                <a:latin typeface="+mn-ea"/>
                <a:cs typeface="+mn-ea"/>
              </a:rPr>
              <a:t>按特殊字符切分</a:t>
            </a:r>
            <a:r>
              <a:rPr lang="zh-CN" altLang="en-US" sz="1400">
                <a:latin typeface="+mn-ea"/>
                <a:cs typeface="+mn-ea"/>
                <a:sym typeface="+mn-ea"/>
              </a:rPr>
              <a:t>——DelimiterBasedFrameDecoder</a:t>
            </a:r>
            <a:r>
              <a:rPr lang="en-US" altLang="zh-CN" sz="1400">
                <a:latin typeface="+mn-ea"/>
                <a:cs typeface="+mn-ea"/>
                <a:sym typeface="+mn-ea"/>
              </a:rPr>
              <a:t>&gt;&gt;</a:t>
            </a: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消息头</a:t>
            </a:r>
            <a:r>
              <a:rPr lang="en-US" altLang="zh-CN" sz="1400">
                <a:latin typeface="+mn-ea"/>
                <a:cs typeface="+mn-ea"/>
              </a:rPr>
              <a:t>+</a:t>
            </a:r>
            <a:r>
              <a:rPr lang="zh-CN" altLang="en-US" sz="1400">
                <a:latin typeface="+mn-ea"/>
                <a:cs typeface="+mn-ea"/>
              </a:rPr>
              <a:t>消息体模式，消息头包含消息总长度</a:t>
            </a: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自定义的应用层协议  如：</a:t>
            </a:r>
            <a:r>
              <a:rPr lang="en-US" altLang="zh-CN" sz="1400">
                <a:latin typeface="+mn-ea"/>
                <a:cs typeface="+mn-ea"/>
              </a:rPr>
              <a:t>OTU-</a:t>
            </a:r>
            <a:r>
              <a:rPr lang="zh-CN" altLang="en-US" sz="1400">
                <a:latin typeface="+mn-ea"/>
                <a:cs typeface="+mn-ea"/>
              </a:rPr>
              <a:t>（</a:t>
            </a:r>
            <a:r>
              <a:rPr lang="en-US" altLang="zh-CN" sz="1400">
                <a:latin typeface="+mn-ea"/>
                <a:cs typeface="+mn-ea"/>
              </a:rPr>
              <a:t>*xx|7|10c,100,100,....|</a:t>
            </a:r>
            <a:r>
              <a:rPr lang="zh-CN" altLang="en-US" sz="1400">
                <a:latin typeface="+mn-ea"/>
                <a:cs typeface="+mn-ea"/>
              </a:rPr>
              <a:t>）</a:t>
            </a: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p:txBody>
      </p:sp>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1054100" y="1917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5559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93827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85191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34784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com.demo.netty.component.idlestate.IdleStateServer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AttributeMap</a:t>
            </a:r>
            <a:r>
              <a:rPr lang="zh-CN" altLang="en-US" sz="3200" dirty="0"/>
              <a:t>与</a:t>
            </a:r>
            <a:r>
              <a:rPr lang="en-US" altLang="zh-CN" sz="3200" dirty="0"/>
              <a:t>NettySession</a:t>
            </a:r>
            <a:endParaRPr lang="en-US" altLang="zh-CN" sz="3200" dirty="0"/>
          </a:p>
        </p:txBody>
      </p:sp>
      <p:sp>
        <p:nvSpPr>
          <p:cNvPr id="3" name="内容占位符 2"/>
          <p:cNvSpPr>
            <a:spLocks noGrp="1"/>
          </p:cNvSpPr>
          <p:nvPr>
            <p:ph idx="1"/>
          </p:nvPr>
        </p:nvSpPr>
        <p:spPr>
          <a:xfrm>
            <a:off x="838200" y="1575368"/>
            <a:ext cx="10515600" cy="4093912"/>
          </a:xfrm>
        </p:spPr>
        <p:txBody>
          <a:bodyPr>
            <a:normAutofit/>
          </a:bodyPr>
          <a:lstStyle/>
          <a:p>
            <a:r>
              <a:rPr lang="zh-CN" altLang="en-US" sz="1600" dirty="0"/>
              <a:t>类似</a:t>
            </a:r>
            <a:r>
              <a:rPr lang="en-US" altLang="zh-CN" sz="1600" dirty="0"/>
              <a:t>key-value</a:t>
            </a:r>
            <a:r>
              <a:rPr lang="zh-CN" altLang="en-US" sz="1600" dirty="0"/>
              <a:t>形式  </a:t>
            </a:r>
            <a:r>
              <a:rPr lang="en-US" altLang="zh-CN" sz="1600" dirty="0"/>
              <a:t>AttributeKey - Attributes</a:t>
            </a:r>
            <a:endParaRPr lang="zh-CN" altLang="en-US" sz="1600" dirty="0"/>
          </a:p>
          <a:p>
            <a:r>
              <a:rPr lang="zh-CN" altLang="en-US" sz="1600" dirty="0"/>
              <a:t>范型</a:t>
            </a:r>
            <a:endParaRPr lang="zh-CN" altLang="en-US" sz="1600" dirty="0"/>
          </a:p>
          <a:p>
            <a:r>
              <a:rPr lang="en-US" altLang="zh-CN" sz="1600" dirty="0"/>
              <a:t>Channel</a:t>
            </a:r>
            <a:r>
              <a:rPr lang="zh-CN" altLang="en-US" sz="1600" dirty="0"/>
              <a:t>继承了</a:t>
            </a:r>
            <a:r>
              <a:rPr lang="en-US" altLang="zh-CN" sz="1600" dirty="0"/>
              <a:t>AttributeMap</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NettySession</a:t>
            </a:r>
            <a:r>
              <a:rPr lang="zh-CN" altLang="en-US" sz="1600" dirty="0"/>
              <a:t>中的某些信息是在</a:t>
            </a:r>
            <a:r>
              <a:rPr lang="en-US" altLang="zh-CN" sz="1600" dirty="0"/>
              <a:t>Channel</a:t>
            </a:r>
            <a:r>
              <a:rPr lang="zh-CN" altLang="en-US" sz="1600" dirty="0"/>
              <a:t>中设置了一个</a:t>
            </a:r>
            <a:r>
              <a:rPr lang="en-US" altLang="zh-CN" sz="1600" dirty="0"/>
              <a:t>AttributeKey</a:t>
            </a:r>
            <a:r>
              <a:rPr lang="zh-CN" altLang="en-US" sz="1600" dirty="0"/>
              <a:t>为</a:t>
            </a:r>
            <a:r>
              <a:rPr lang="en-US" altLang="zh-CN" sz="1600" dirty="0"/>
              <a:t>“blacktea”</a:t>
            </a:r>
            <a:r>
              <a:rPr lang="zh-CN" altLang="en-US" sz="1600" dirty="0"/>
              <a:t>的ConcurrentHashMap，用于存储设备的重要信息，如：</a:t>
            </a:r>
            <a:r>
              <a:rPr lang="en-US" altLang="zh-CN" sz="1600" dirty="0"/>
              <a:t>ENTITYID,CLIENTTYPE,WATCHEDMSG,TTL</a:t>
            </a:r>
            <a:endParaRPr lang="en-US" altLang="zh-CN" sz="1600" dirty="0"/>
          </a:p>
          <a:p>
            <a:r>
              <a:rPr lang="zh-CN" altLang="en-US" sz="1600" dirty="0"/>
              <a:t>一个小案例</a:t>
            </a:r>
            <a:endParaRPr lang="zh-CN" altLang="en-US" sz="1600" dirty="0"/>
          </a:p>
        </p:txBody>
      </p:sp>
      <p:pic>
        <p:nvPicPr>
          <p:cNvPr id="4" name="图片 3"/>
          <p:cNvPicPr>
            <a:picLocks noChangeAspect="1"/>
          </p:cNvPicPr>
          <p:nvPr/>
        </p:nvPicPr>
        <p:blipFill>
          <a:blip r:embed="rId1"/>
          <a:stretch>
            <a:fillRect/>
          </a:stretch>
        </p:blipFill>
        <p:spPr>
          <a:xfrm>
            <a:off x="1004570" y="2705100"/>
            <a:ext cx="5013960" cy="1638300"/>
          </a:xfrm>
          <a:prstGeom prst="rect">
            <a:avLst/>
          </a:prstGeom>
        </p:spPr>
      </p:pic>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com.demo.netty.component.attributemap.AttrDemo</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330" y="424180"/>
            <a:ext cx="10515600" cy="586105"/>
          </a:xfrm>
        </p:spPr>
        <p:txBody>
          <a:bodyPr vert="horz" lIns="91440" tIns="45720" rIns="91440" bIns="45720" rtlCol="0" anchor="ctr">
            <a:normAutofit/>
          </a:bodyPr>
          <a:lstStyle/>
          <a:p>
            <a:r>
              <a:rPr lang="zh-CN" altLang="en-US" sz="3200" dirty="0"/>
              <a:t>消息监听</a:t>
            </a:r>
            <a:endParaRPr lang="zh-CN" altLang="en-US" sz="3200" dirty="0"/>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7" name="圆角矩形 6"/>
          <p:cNvSpPr/>
          <p:nvPr/>
        </p:nvSpPr>
        <p:spPr>
          <a:xfrm>
            <a:off x="115697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MsgSender</a:t>
            </a:r>
            <a:endParaRPr lang="en-US" altLang="zh-CN" sz="1400">
              <a:solidFill>
                <a:schemeClr val="tx1"/>
              </a:solidFill>
            </a:endParaRPr>
          </a:p>
        </p:txBody>
      </p:sp>
      <p:sp>
        <p:nvSpPr>
          <p:cNvPr id="8" name="圆柱形 7"/>
          <p:cNvSpPr/>
          <p:nvPr/>
        </p:nvSpPr>
        <p:spPr>
          <a:xfrm>
            <a:off x="4153535" y="3429635"/>
            <a:ext cx="1436370" cy="628650"/>
          </a:xfrm>
          <a:prstGeom prst="can">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MQ</a:t>
            </a:r>
            <a:endParaRPr lang="en-US" altLang="zh-CN" sz="1400">
              <a:solidFill>
                <a:schemeClr val="tx1"/>
              </a:solidFill>
            </a:endParaRPr>
          </a:p>
        </p:txBody>
      </p:sp>
      <p:cxnSp>
        <p:nvCxnSpPr>
          <p:cNvPr id="9" name="直接箭头连接符 8"/>
          <p:cNvCxnSpPr>
            <a:stCxn id="7" idx="3"/>
            <a:endCxn id="8" idx="2"/>
          </p:cNvCxnSpPr>
          <p:nvPr/>
        </p:nvCxnSpPr>
        <p:spPr>
          <a:xfrm>
            <a:off x="2681605" y="2157095"/>
            <a:ext cx="1471930"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3326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DM_msg_down</a:t>
            </a:r>
            <a:endParaRPr lang="en-US" altLang="zh-CN" sz="1400">
              <a:solidFill>
                <a:schemeClr val="tx1"/>
              </a:solidFill>
            </a:endParaRPr>
          </a:p>
        </p:txBody>
      </p:sp>
      <p:cxnSp>
        <p:nvCxnSpPr>
          <p:cNvPr id="12" name="直接箭头连接符 11"/>
          <p:cNvCxnSpPr>
            <a:stCxn id="8" idx="4"/>
            <a:endCxn id="11" idx="1"/>
          </p:cNvCxnSpPr>
          <p:nvPr/>
        </p:nvCxnSpPr>
        <p:spPr>
          <a:xfrm flipV="1">
            <a:off x="5589905" y="2157095"/>
            <a:ext cx="1443355"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368915" y="3348355"/>
            <a:ext cx="1186815" cy="709930"/>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仿宋" panose="02010609060101010101" charset="-122"/>
                <a:ea typeface="仿宋" panose="02010609060101010101" charset="-122"/>
              </a:rPr>
              <a:t>Device</a:t>
            </a:r>
            <a:endParaRPr lang="en-US" altLang="zh-CN" sz="1400">
              <a:solidFill>
                <a:schemeClr val="tx1"/>
              </a:solidFill>
              <a:latin typeface="仿宋" panose="02010609060101010101" charset="-122"/>
              <a:ea typeface="仿宋" panose="02010609060101010101" charset="-122"/>
            </a:endParaRPr>
          </a:p>
        </p:txBody>
      </p:sp>
      <p:cxnSp>
        <p:nvCxnSpPr>
          <p:cNvPr id="14" name="直接箭头连接符 13"/>
          <p:cNvCxnSpPr>
            <a:stCxn id="11" idx="3"/>
            <a:endCxn id="13" idx="1"/>
          </p:cNvCxnSpPr>
          <p:nvPr/>
        </p:nvCxnSpPr>
        <p:spPr>
          <a:xfrm>
            <a:off x="8557895" y="2157095"/>
            <a:ext cx="1811020" cy="154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559550" y="4993005"/>
            <a:ext cx="2472055" cy="87820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Acceptor-channelRead-hadleWatched-</a:t>
            </a:r>
            <a:endParaRPr lang="en-US" altLang="zh-CN" sz="1400">
              <a:solidFill>
                <a:schemeClr val="tx1"/>
              </a:solidFill>
            </a:endParaRPr>
          </a:p>
          <a:p>
            <a:pPr algn="ctr"/>
            <a:r>
              <a:rPr lang="en-US" altLang="zh-CN" sz="1400">
                <a:solidFill>
                  <a:schemeClr val="tx1"/>
                </a:solidFill>
              </a:rPr>
              <a:t>MsgProducer.batchProduce</a:t>
            </a:r>
            <a:endParaRPr lang="en-US" altLang="zh-CN" sz="1400">
              <a:solidFill>
                <a:schemeClr val="tx1"/>
              </a:solidFill>
            </a:endParaRPr>
          </a:p>
          <a:p>
            <a:pPr algn="ctr"/>
            <a:endParaRPr lang="en-US" altLang="zh-CN" sz="1400">
              <a:solidFill>
                <a:schemeClr val="tx1"/>
              </a:solidFill>
            </a:endParaRPr>
          </a:p>
        </p:txBody>
      </p:sp>
      <p:sp>
        <p:nvSpPr>
          <p:cNvPr id="16" name="圆角矩形 15"/>
          <p:cNvSpPr/>
          <p:nvPr/>
        </p:nvSpPr>
        <p:spPr>
          <a:xfrm>
            <a:off x="1088390" y="5102860"/>
            <a:ext cx="1583690" cy="76898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DM_watchedMsg.consumeImpl</a:t>
            </a:r>
            <a:endParaRPr lang="en-US" altLang="zh-CN" sz="1400">
              <a:solidFill>
                <a:schemeClr val="tx1"/>
              </a:solidFill>
            </a:endParaRPr>
          </a:p>
          <a:p>
            <a:pPr algn="ctr"/>
            <a:r>
              <a:rPr lang="en-US" altLang="zh-CN" sz="1400">
                <a:solidFill>
                  <a:schemeClr val="tx1"/>
                </a:solidFill>
              </a:rPr>
              <a:t>terminal-service</a:t>
            </a:r>
            <a:endParaRPr lang="en-US" altLang="zh-CN" sz="1400">
              <a:solidFill>
                <a:schemeClr val="tx1"/>
              </a:solidFill>
            </a:endParaRPr>
          </a:p>
          <a:p>
            <a:pPr algn="ctr"/>
            <a:r>
              <a:rPr lang="en-US" altLang="zh-CN" sz="1400">
                <a:solidFill>
                  <a:schemeClr val="tx1"/>
                </a:solidFill>
              </a:rPr>
              <a:t>handleWatched</a:t>
            </a:r>
            <a:endParaRPr lang="en-US" altLang="zh-CN" sz="1400">
              <a:solidFill>
                <a:schemeClr val="tx1"/>
              </a:solidFill>
            </a:endParaRPr>
          </a:p>
        </p:txBody>
      </p:sp>
      <p:cxnSp>
        <p:nvCxnSpPr>
          <p:cNvPr id="17" name="直接箭头连接符 16"/>
          <p:cNvCxnSpPr>
            <a:stCxn id="13" idx="1"/>
            <a:endCxn id="15" idx="3"/>
          </p:cNvCxnSpPr>
          <p:nvPr/>
        </p:nvCxnSpPr>
        <p:spPr>
          <a:xfrm flipH="1">
            <a:off x="9031605" y="3703320"/>
            <a:ext cx="1337310" cy="172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a:endCxn id="8" idx="4"/>
          </p:cNvCxnSpPr>
          <p:nvPr/>
        </p:nvCxnSpPr>
        <p:spPr>
          <a:xfrm flipH="1" flipV="1">
            <a:off x="5589905" y="3743960"/>
            <a:ext cx="969645" cy="1688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6" idx="3"/>
          </p:cNvCxnSpPr>
          <p:nvPr/>
        </p:nvCxnSpPr>
        <p:spPr>
          <a:xfrm flipH="1">
            <a:off x="2672080" y="3743960"/>
            <a:ext cx="1481455" cy="174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37605"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81330"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748030" y="6270625"/>
            <a:ext cx="2540000" cy="368300"/>
          </a:xfrm>
          <a:prstGeom prst="rect">
            <a:avLst/>
          </a:prstGeom>
          <a:noFill/>
        </p:spPr>
        <p:txBody>
          <a:bodyPr wrap="square" rtlCol="0" anchor="t">
            <a:spAutoFit/>
          </a:bodyPr>
          <a:p>
            <a:pPr algn="ctr"/>
            <a:r>
              <a:rPr lang="en-US" altLang="zh-CN"/>
              <a:t>terminal-service/ops</a:t>
            </a:r>
            <a:endParaRPr lang="en-US" altLang="zh-CN"/>
          </a:p>
        </p:txBody>
      </p:sp>
      <p:sp>
        <p:nvSpPr>
          <p:cNvPr id="23" name="文本框 22"/>
          <p:cNvSpPr txBox="1"/>
          <p:nvPr/>
        </p:nvSpPr>
        <p:spPr>
          <a:xfrm>
            <a:off x="6579235" y="6279515"/>
            <a:ext cx="2540000" cy="368300"/>
          </a:xfrm>
          <a:prstGeom prst="rect">
            <a:avLst/>
          </a:prstGeom>
          <a:noFill/>
        </p:spPr>
        <p:txBody>
          <a:bodyPr wrap="square" rtlCol="0" anchor="t">
            <a:spAutoFit/>
          </a:bodyPr>
          <a:p>
            <a:pPr algn="ctr"/>
            <a:r>
              <a:rPr lang="en-US" altLang="zh-CN"/>
              <a:t>acceptor</a:t>
            </a:r>
            <a:endParaRPr lang="en-US" altLang="zh-CN"/>
          </a:p>
        </p:txBody>
      </p:sp>
      <p:sp>
        <p:nvSpPr>
          <p:cNvPr id="24" name="文本框 23"/>
          <p:cNvSpPr txBox="1"/>
          <p:nvPr/>
        </p:nvSpPr>
        <p:spPr>
          <a:xfrm>
            <a:off x="6903720" y="2620645"/>
            <a:ext cx="1783080" cy="306705"/>
          </a:xfrm>
          <a:prstGeom prst="rect">
            <a:avLst/>
          </a:prstGeom>
          <a:noFill/>
        </p:spPr>
        <p:txBody>
          <a:bodyPr wrap="none" rtlCol="0">
            <a:spAutoFit/>
          </a:bodyPr>
          <a:p>
            <a:r>
              <a:rPr lang="zh-CN" altLang="en-US" sz="1400">
                <a:latin typeface="楷体" panose="02010609060101010101" charset="-122"/>
                <a:ea typeface="楷体" panose="02010609060101010101" charset="-122"/>
              </a:rPr>
              <a:t>记录监听消息的特征</a:t>
            </a:r>
            <a:endParaRPr lang="zh-CN" altLang="en-US" sz="1400">
              <a:latin typeface="楷体" panose="02010609060101010101" charset="-122"/>
              <a:ea typeface="楷体" panose="02010609060101010101" charset="-122"/>
            </a:endParaRPr>
          </a:p>
        </p:txBody>
      </p:sp>
      <p:sp>
        <p:nvSpPr>
          <p:cNvPr id="25" name="文本框 24"/>
          <p:cNvSpPr txBox="1"/>
          <p:nvPr/>
        </p:nvSpPr>
        <p:spPr>
          <a:xfrm>
            <a:off x="6579235" y="4316730"/>
            <a:ext cx="2494280" cy="521970"/>
          </a:xfrm>
          <a:prstGeom prst="rect">
            <a:avLst/>
          </a:prstGeom>
          <a:noFill/>
        </p:spPr>
        <p:txBody>
          <a:bodyPr wrap="none" rtlCol="0">
            <a:spAutoFit/>
          </a:bodyPr>
          <a:p>
            <a:r>
              <a:rPr lang="zh-CN" altLang="en-US" sz="1400">
                <a:latin typeface="楷体" panose="02010609060101010101" charset="-122"/>
                <a:ea typeface="楷体" panose="02010609060101010101" charset="-122"/>
              </a:rPr>
              <a:t>根据特征筛选消息，如果符合</a:t>
            </a:r>
            <a:endParaRPr lang="zh-CN" altLang="en-US" sz="1400">
              <a:latin typeface="楷体" panose="02010609060101010101" charset="-122"/>
              <a:ea typeface="楷体" panose="02010609060101010101" charset="-122"/>
            </a:endParaRPr>
          </a:p>
          <a:p>
            <a:r>
              <a:rPr lang="zh-CN" altLang="en-US" sz="1400">
                <a:latin typeface="楷体" panose="02010609060101010101" charset="-122"/>
                <a:ea typeface="楷体" panose="02010609060101010101" charset="-122"/>
              </a:rPr>
              <a:t>就通知通知监听消息的消费者</a:t>
            </a:r>
            <a:endParaRPr lang="zh-CN" altLang="en-US" sz="1400">
              <a:latin typeface="楷体" panose="02010609060101010101" charset="-122"/>
              <a:ea typeface="楷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a:t>
            </a:r>
            <a:r>
              <a:rPr lang="en-US" sz="3200" dirty="0"/>
              <a:t>cceptor</a:t>
            </a:r>
            <a:r>
              <a:rPr lang="zh-CN" altLang="en-US" sz="3200" dirty="0"/>
              <a:t>如何实现消息的监听</a:t>
            </a:r>
            <a:endParaRPr lang="zh-CN" altLang="en-US" sz="3200" dirty="0"/>
          </a:p>
        </p:txBody>
      </p:sp>
      <p:sp>
        <p:nvSpPr>
          <p:cNvPr id="3" name="内容占位符 2"/>
          <p:cNvSpPr>
            <a:spLocks noGrp="1"/>
          </p:cNvSpPr>
          <p:nvPr>
            <p:ph idx="1"/>
          </p:nvPr>
        </p:nvSpPr>
        <p:spPr>
          <a:xfrm>
            <a:off x="809625" y="1529715"/>
            <a:ext cx="10010140" cy="2966720"/>
          </a:xfrm>
          <a:solidFill>
            <a:schemeClr val="bg1">
              <a:lumMod val="95000"/>
            </a:schemeClr>
          </a:solidFill>
        </p:spPr>
        <p:txBody>
          <a:bodyPr>
            <a:normAutofit fontScale="90000" lnSpcReduction="10000"/>
          </a:bodyPr>
          <a:lstStyle/>
          <a:p>
            <a:pPr marL="0" indent="0">
              <a:buNone/>
            </a:pPr>
            <a:r>
              <a:rPr lang="zh-CN" altLang="en-US" sz="1600" b="1" i="1" dirty="0">
                <a:latin typeface="微软雅黑" panose="020B0503020204020204" charset="-122"/>
                <a:ea typeface="微软雅黑" panose="020B0503020204020204" charset="-122"/>
              </a:rPr>
              <a:t>记录监听消息特征</a:t>
            </a:r>
            <a:endParaRPr lang="en-US" sz="1600" dirty="0"/>
          </a:p>
          <a:p>
            <a:endParaRPr lang="en-US" sz="1600" dirty="0"/>
          </a:p>
          <a:p>
            <a:r>
              <a:rPr lang="en-US" sz="1600" dirty="0"/>
              <a:t>Acceptor</a:t>
            </a:r>
            <a:r>
              <a:rPr lang="zh-CN" altLang="en-US" sz="1600" dirty="0"/>
              <a:t>启动时，向</a:t>
            </a:r>
            <a:r>
              <a:rPr lang="en-US" altLang="zh-CN" sz="1600" dirty="0"/>
              <a:t>MQ</a:t>
            </a:r>
            <a:r>
              <a:rPr lang="zh-CN" altLang="en-US" sz="1600" dirty="0"/>
              <a:t>注册下行消息的消费者DM_msg_down，关联</a:t>
            </a:r>
            <a:r>
              <a:rPr lang="en-US" altLang="zh-CN" sz="1600" dirty="0"/>
              <a:t>topic</a:t>
            </a:r>
            <a:endParaRPr lang="en-US" altLang="zh-CN" sz="1600" dirty="0"/>
          </a:p>
          <a:p>
            <a:r>
              <a:rPr lang="en-US" altLang="zh-CN" sz="1600" dirty="0"/>
              <a:t>MQ</a:t>
            </a:r>
            <a:r>
              <a:rPr lang="zh-CN" altLang="en-US" sz="1600" dirty="0"/>
              <a:t>一旦接收到相关消息，就会根据</a:t>
            </a:r>
            <a:r>
              <a:rPr lang="en-US" altLang="zh-CN" sz="1600" dirty="0"/>
              <a:t>topic,</a:t>
            </a:r>
            <a:r>
              <a:rPr lang="zh-CN" altLang="en-US" sz="1600" dirty="0"/>
              <a:t>调用方法找到消费者并调用其消费方法     </a:t>
            </a:r>
            <a:r>
              <a:rPr lang="en-US" altLang="zh-CN" sz="1600" dirty="0"/>
              <a:t>//</a:t>
            </a:r>
            <a:r>
              <a:rPr lang="zh-CN" altLang="en-US" sz="1600" dirty="0"/>
              <a:t>可能会将消息发送到断连的</a:t>
            </a:r>
            <a:r>
              <a:rPr lang="en-US" altLang="zh-CN" sz="1600" dirty="0"/>
              <a:t>channel</a:t>
            </a:r>
            <a:endParaRPr lang="zh-CN" altLang="en-US" sz="1600" dirty="0"/>
          </a:p>
          <a:p>
            <a:r>
              <a:rPr lang="zh-CN" altLang="en-US" sz="1600" dirty="0">
                <a:sym typeface="+mn-ea"/>
              </a:rPr>
              <a:t>DM_msg_down在</a:t>
            </a:r>
            <a:r>
              <a:rPr lang="zh-CN" altLang="en-US" sz="1400" dirty="0">
                <a:sym typeface="+mn-ea"/>
              </a:rPr>
              <a:t>消费</a:t>
            </a:r>
            <a:r>
              <a:rPr lang="zh-CN" altLang="en-US" sz="1600" dirty="0">
                <a:sym typeface="+mn-ea"/>
              </a:rPr>
              <a:t>下行消息时将监听消息记录到了</a:t>
            </a:r>
            <a:r>
              <a:rPr lang="en-US" altLang="zh-CN" sz="1600" dirty="0">
                <a:sym typeface="+mn-ea"/>
              </a:rPr>
              <a:t>NettySession</a:t>
            </a:r>
            <a:r>
              <a:rPr lang="zh-CN" altLang="en-US" sz="1600" dirty="0">
                <a:sym typeface="+mn-ea"/>
              </a:rPr>
              <a:t>中</a:t>
            </a:r>
            <a:endParaRPr lang="zh-CN" altLang="en-US" sz="1600" dirty="0">
              <a:sym typeface="+mn-ea"/>
            </a:endParaRPr>
          </a:p>
          <a:p>
            <a:pPr lvl="1">
              <a:buFont typeface="Wingdings" panose="05000000000000000000" charset="0"/>
              <a:buChar char="ü"/>
            </a:pPr>
            <a:r>
              <a:rPr lang="en-US" altLang="zh-CN" sz="1365" dirty="0">
                <a:sym typeface="+mn-ea"/>
              </a:rPr>
              <a:t>mq.consumer.ConsumerConfig#register</a:t>
            </a:r>
            <a:endParaRPr lang="en-US" altLang="zh-CN" sz="1365" dirty="0"/>
          </a:p>
          <a:p>
            <a:pPr lvl="1">
              <a:buFont typeface="Wingdings" panose="05000000000000000000" charset="0"/>
              <a:buChar char="ü"/>
            </a:pPr>
            <a:r>
              <a:rPr lang="zh-CN" altLang="en-US" sz="1365" dirty="0">
                <a:sym typeface="+mn-ea"/>
              </a:rPr>
              <a:t>mq.consumer.MQMsgCosumerFactory#create</a:t>
            </a:r>
            <a:endParaRPr lang="zh-CN" altLang="en-US" sz="1365" dirty="0">
              <a:sym typeface="+mn-ea"/>
            </a:endParaRPr>
          </a:p>
          <a:p>
            <a:pPr lvl="1">
              <a:buFont typeface="Wingdings" panose="05000000000000000000" charset="0"/>
              <a:buChar char="ü"/>
            </a:pPr>
            <a:r>
              <a:rPr lang="zh-CN" altLang="en-US" sz="1370" dirty="0">
                <a:sym typeface="+mn-ea"/>
              </a:rPr>
              <a:t>mq.consumer.BaseMQMsgConsumer#consume</a:t>
            </a:r>
            <a:endParaRPr lang="zh-CN" altLang="en-US" sz="1370" dirty="0">
              <a:sym typeface="+mn-ea"/>
            </a:endParaRPr>
          </a:p>
          <a:p>
            <a:pPr lvl="1">
              <a:buFont typeface="Wingdings" panose="05000000000000000000" charset="0"/>
              <a:buChar char="ü"/>
            </a:pPr>
            <a:r>
              <a:rPr lang="zh-CN" altLang="en-US" sz="1370" dirty="0">
                <a:sym typeface="+mn-ea"/>
              </a:rPr>
              <a:t>mq.consumer.BaseMQMsgConsumer#filterMsgAndConsume</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com.blackTea.acceptor.mq.DM_msg_down#consumeImpl</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com.blackTea.acceptor.mq.DM_msg_down#recordWatchedMsg</a:t>
            </a:r>
            <a:endParaRPr lang="zh-CN" altLang="en-US" sz="1370" dirty="0">
              <a:sym typeface="+mn-ea"/>
            </a:endParaRPr>
          </a:p>
          <a:p>
            <a:pPr lvl="1">
              <a:buFont typeface="Wingdings" panose="05000000000000000000" charset="0"/>
              <a:buChar char="ü"/>
            </a:pPr>
            <a:r>
              <a:rPr lang="zh-CN" altLang="en-US" sz="1370" dirty="0">
                <a:sym typeface="+mn-ea"/>
              </a:rPr>
              <a:t>com.blackTea.acceptor.netty.session.NettySession#recordWatchedMsg2Session</a:t>
            </a:r>
            <a:endParaRPr lang="zh-CN" altLang="en-US" sz="1370" dirty="0">
              <a:sym typeface="+mn-ea"/>
            </a:endParaRPr>
          </a:p>
        </p:txBody>
      </p:sp>
      <p:sp>
        <p:nvSpPr>
          <p:cNvPr id="32" name="文本框 31"/>
          <p:cNvSpPr txBox="1"/>
          <p:nvPr/>
        </p:nvSpPr>
        <p:spPr>
          <a:xfrm>
            <a:off x="4098925" y="6402070"/>
            <a:ext cx="770699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com.blackTea.acceptor.netty.server.handler.NettyServerMsgHandler#handleWatchedMsg</a:t>
            </a:r>
            <a:endParaRPr lang="zh-CN" altLang="en-US" sz="1400" i="1" u="sng">
              <a:solidFill>
                <a:srgbClr val="0000FF"/>
              </a:solidFill>
              <a:latin typeface="微软雅黑" panose="020B0503020204020204" charset="-122"/>
              <a:ea typeface="微软雅黑" panose="020B0503020204020204" charset="-122"/>
            </a:endParaRPr>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6" name="文本框 5"/>
          <p:cNvSpPr txBox="1"/>
          <p:nvPr/>
        </p:nvSpPr>
        <p:spPr>
          <a:xfrm>
            <a:off x="838200" y="4987925"/>
            <a:ext cx="10699115" cy="1168400"/>
          </a:xfrm>
          <a:prstGeom prst="rect">
            <a:avLst/>
          </a:prstGeom>
          <a:solidFill>
            <a:schemeClr val="bg1">
              <a:lumMod val="95000"/>
            </a:schemeClr>
          </a:solidFill>
        </p:spPr>
        <p:txBody>
          <a:bodyPr wrap="square" rtlCol="0" anchor="t">
            <a:spAutoFit/>
          </a:bodyPr>
          <a:p>
            <a:pPr indent="0">
              <a:buNone/>
            </a:pPr>
            <a:r>
              <a:rPr lang="zh-CN" altLang="en-US" sz="1400" b="1" i="1" dirty="0">
                <a:latin typeface="微软雅黑" panose="020B0503020204020204" charset="-122"/>
                <a:ea typeface="微软雅黑" panose="020B0503020204020204" charset="-122"/>
                <a:sym typeface="+mn-ea"/>
              </a:rPr>
              <a:t>根据特征筛选是否监听消息</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com.blackTea.acceptor.netty.server.handler.NettyServerMsgHandler#channelRead0</a:t>
            </a:r>
            <a:endParaRPr lang="zh-CN" altLang="en-US" sz="1400"/>
          </a:p>
          <a:p>
            <a:pPr marL="285750" indent="-285750">
              <a:buFont typeface="Wingdings" panose="05000000000000000000" charset="0"/>
              <a:buChar char="Ø"/>
            </a:pPr>
            <a:r>
              <a:rPr lang="zh-CN" altLang="en-US" sz="1400"/>
              <a:t>com.blackTea.acceptor.netty.server.handler.NettyServerMsgHandler#handleWatchedMsg</a:t>
            </a:r>
            <a:endParaRPr lang="zh-CN" altLang="en-US" sz="1400"/>
          </a:p>
          <a:p>
            <a:pPr marL="285750" indent="-285750">
              <a:buFont typeface="Wingdings" panose="05000000000000000000" charset="0"/>
              <a:buChar char="Ø"/>
            </a:pPr>
            <a:r>
              <a:rPr lang="zh-CN" altLang="en-US" sz="1400"/>
              <a:t>mq.producer.MsgProducer#batchProduce(mq.m.MsgT, mq.m.MsgB, T, int)</a:t>
            </a:r>
            <a:endParaRPr lang="zh-CN"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a:t>Netty</a:t>
            </a:r>
            <a:r>
              <a:rPr lang="zh-CN" altLang="en-US" dirty="0"/>
              <a:t>对</a:t>
            </a:r>
            <a:r>
              <a:rPr lang="en-US" altLang="zh-CN" dirty="0"/>
              <a:t>JUC</a:t>
            </a:r>
            <a:r>
              <a:rPr lang="zh-CN" altLang="en-US" dirty="0"/>
              <a:t>的优化</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3200" dirty="0"/>
              <a:t>BIO</a:t>
            </a:r>
            <a:r>
              <a:rPr lang="zh-CN" altLang="en-US" sz="3200" dirty="0"/>
              <a:t>改进</a:t>
            </a:r>
            <a:endParaRPr lang="zh-CN" altLang="en-US" sz="3200"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1464310"/>
            <a:ext cx="10515600" cy="3014345"/>
          </a:xfrm>
          <a:solidFill>
            <a:schemeClr val="bg1">
              <a:lumMod val="85000"/>
            </a:schemeClr>
          </a:solidFill>
        </p:spPr>
        <p:txBody>
          <a:bodyPr>
            <a:normAutofit/>
          </a:bodyPr>
          <a:p>
            <a:r>
              <a:rPr lang="zh-CN" altLang="en-US" sz="1400"/>
              <a:t>netty的通道是和机器的硬件绑定的，无法序列化</a:t>
            </a:r>
            <a:endParaRPr lang="zh-CN" altLang="en-US" sz="1400"/>
          </a:p>
          <a:p>
            <a:r>
              <a:rPr lang="zh-CN" altLang="en-US" sz="1400"/>
              <a:t>挑选Netty服务器给客户端发送是可以做到的，不过不是通过序列化和反序列化的方式。</a:t>
            </a:r>
            <a:endParaRPr lang="zh-CN" altLang="en-US" sz="1400"/>
          </a:p>
          <a:p>
            <a:endParaRPr lang="zh-CN" altLang="en-US" sz="1400"/>
          </a:p>
          <a:p>
            <a:r>
              <a:rPr lang="zh-CN" altLang="en-US" sz="1400"/>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sz="1400"/>
          </a:p>
          <a:p>
            <a:endParaRPr lang="zh-CN" altLang="en-US" sz="1400"/>
          </a:p>
          <a:p>
            <a:r>
              <a:rPr lang="zh-CN" altLang="en-US" sz="1400"/>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sz="1400"/>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sz="3200"/>
              <a:t>NIO</a:t>
            </a:r>
            <a:endParaRPr lang="en-US" altLang="zh-CN" sz="3200"/>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200" dirty="0" err="1"/>
              <a:t>NIO</a:t>
            </a:r>
            <a:r>
              <a:rPr lang="zh-CN" altLang="en-US" sz="3200" dirty="0"/>
              <a:t>线程模型</a:t>
            </a:r>
            <a:endParaRPr lang="zh-CN" altLang="en-US" sz="32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NIO + </a:t>
            </a:r>
            <a:r>
              <a:rPr lang="zh-CN" altLang="en-US" sz="3200" dirty="0" err="1"/>
              <a:t>线程池</a:t>
            </a:r>
            <a:endParaRPr lang="zh-CN" altLang="en-US" sz="3200" dirty="0"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sz="3200"/>
              <a:t>Buffer</a:t>
            </a:r>
            <a:endParaRPr lang="en-US" altLang="zh-CN" sz="3200"/>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
        <p:nvSpPr>
          <p:cNvPr id="3" name="左箭头 2">
            <a:hlinkClick r:id="" action="ppaction://hlinkshowjump?jump=lastslideviewed"/>
          </p:cNvPr>
          <p:cNvSpPr/>
          <p:nvPr/>
        </p:nvSpPr>
        <p:spPr>
          <a:xfrm>
            <a:off x="11480800" y="6228715"/>
            <a:ext cx="316230" cy="288925"/>
          </a:xfrm>
          <a:prstGeom prst="lef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33492</Words>
  <Application>WPS 演示</Application>
  <PresentationFormat>宽屏</PresentationFormat>
  <Paragraphs>1350</Paragraphs>
  <Slides>50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Arial</vt:lpstr>
      <vt:lpstr>宋体</vt:lpstr>
      <vt:lpstr>Wingdings</vt:lpstr>
      <vt:lpstr>Calibri</vt:lpstr>
      <vt:lpstr>Wingdings</vt:lpstr>
      <vt:lpstr>楷体</vt:lpstr>
      <vt:lpstr>等线 Light</vt:lpstr>
      <vt:lpstr>微软雅黑</vt:lpstr>
      <vt:lpstr>Arial Unicode MS</vt:lpstr>
      <vt:lpstr>等线</vt:lpstr>
      <vt:lpstr>Mongolian Baiti</vt:lpstr>
      <vt:lpstr>仿宋</vt:lpstr>
      <vt:lpstr>Gadugi</vt:lpstr>
      <vt:lpstr>Latha</vt:lpstr>
      <vt:lpstr>Segoe Print</vt:lpstr>
      <vt:lpstr>Office 主题​​</vt:lpstr>
      <vt:lpstr>Netty总结</vt:lpstr>
      <vt:lpstr>背景</vt:lpstr>
      <vt:lpstr>提纲</vt:lpstr>
      <vt:lpstr>BIO</vt:lpstr>
      <vt:lpstr>BIO改进</vt:lpstr>
      <vt:lpstr>NIO</vt:lpstr>
      <vt:lpstr>NIO线程模型</vt:lpstr>
      <vt:lpstr>PowerPoint 演示文稿</vt:lpstr>
      <vt:lpstr>Buffer</vt:lpstr>
      <vt:lpstr>selector</vt:lpstr>
      <vt:lpstr>Reactor模式</vt:lpstr>
      <vt:lpstr>Reactor模式的处理流程</vt:lpstr>
      <vt:lpstr>Netty结构及工作原理</vt:lpstr>
      <vt:lpstr>Netty线程模型</vt:lpstr>
      <vt:lpstr>Netty主要组件</vt:lpstr>
      <vt:lpstr>了解对象NioServerSocketChannel</vt:lpstr>
      <vt:lpstr>了解对象DefaultChannelPipeline</vt:lpstr>
      <vt:lpstr>了解对象AbstractChannelHandlerContext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vt:lpstr>
      <vt:lpstr>bind()方法做了些什么？</vt:lpstr>
      <vt:lpstr>PowerPoint 演示文稿</vt:lpstr>
      <vt:lpstr>ChannelInitializer: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AttributeMap与NettySession</vt:lpstr>
      <vt:lpstr>AttributeMap与NettySession</vt:lpstr>
      <vt:lpstr>Acceptor如何实现消息的监听</vt:lpstr>
      <vt:lpstr>更深入的学习方向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257</cp:revision>
  <dcterms:created xsi:type="dcterms:W3CDTF">2019-02-13T01:35:00Z</dcterms:created>
  <dcterms:modified xsi:type="dcterms:W3CDTF">2019-07-13T07:26:51Z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