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3"/>
    <p:sldId id="396" r:id="rId4"/>
    <p:sldId id="275" r:id="rId5"/>
    <p:sldId id="343" r:id="rId6"/>
    <p:sldId id="345" r:id="rId7"/>
    <p:sldId id="346" r:id="rId8"/>
    <p:sldId id="391" r:id="rId9"/>
    <p:sldId id="316" r:id="rId10"/>
    <p:sldId id="318" r:id="rId11"/>
    <p:sldId id="295" r:id="rId12"/>
    <p:sldId id="348" r:id="rId13"/>
    <p:sldId id="370"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490" r:id="rId39"/>
    <p:sldId id="500" r:id="rId40"/>
    <p:sldId id="491" r:id="rId41"/>
    <p:sldId id="499" r:id="rId42"/>
    <p:sldId id="283" r:id="rId43"/>
    <p:sldId id="474" r:id="rId44"/>
    <p:sldId id="477" r:id="rId45"/>
    <p:sldId id="480" r:id="rId46"/>
    <p:sldId id="485" r:id="rId47"/>
    <p:sldId id="482" r:id="rId48"/>
    <p:sldId id="319" r:id="rId49"/>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00FF"/>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64820" y="1358900"/>
            <a:ext cx="4915535" cy="4105910"/>
          </a:xfrm>
          <a:prstGeom prst="rect">
            <a:avLst/>
          </a:prstGeom>
        </p:spPr>
      </p:pic>
      <p:pic>
        <p:nvPicPr>
          <p:cNvPr id="5" name="图片 4"/>
          <p:cNvPicPr>
            <a:picLocks noChangeAspect="1"/>
          </p:cNvPicPr>
          <p:nvPr/>
        </p:nvPicPr>
        <p:blipFill>
          <a:blip r:embed="rId2"/>
          <a:stretch>
            <a:fillRect/>
          </a:stretch>
        </p:blipFill>
        <p:spPr>
          <a:xfrm>
            <a:off x="5641975" y="1358900"/>
            <a:ext cx="6178550" cy="4461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a:t>Buffer</a:t>
            </a:r>
            <a:endParaRPr lang="en-US" altLang="zh-CN"/>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err="1"/>
              <a:t>NIO + </a:t>
            </a:r>
            <a:r>
              <a:rPr lang="zh-CN" altLang="en-US" sz="3600" dirty="0" err="1"/>
              <a:t>线程池</a:t>
            </a:r>
            <a:endParaRPr lang="zh-CN" altLang="en-US" sz="3600" dirty="0" err="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600" dirty="0" err="1"/>
              <a:t>Netty</a:t>
            </a:r>
            <a:r>
              <a:rPr lang="zh-CN" altLang="en-US" sz="3600" dirty="0"/>
              <a:t>线程模型</a:t>
            </a:r>
            <a:endParaRPr lang="zh-CN" altLang="en-US" sz="36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585323"/>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dirty="0"/>
              <a:t>Bootstrap or </a:t>
            </a:r>
            <a:r>
              <a:rPr lang="en-US" altLang="zh-CN" dirty="0" err="1"/>
              <a:t>ServerBootstrap</a:t>
            </a:r>
            <a:endParaRPr lang="en-US" altLang="zh-CN" dirty="0"/>
          </a:p>
          <a:p>
            <a:pPr marL="285750" indent="-285750" latinLnBrk="1">
              <a:buFont typeface="Arial" panose="020B0604020202020204" pitchFamily="34" charset="0"/>
              <a:buChar char="•"/>
            </a:pPr>
            <a:r>
              <a:rPr lang="en-US" altLang="zh-CN" b="1" dirty="0" err="1">
                <a:solidFill>
                  <a:srgbClr val="FF0000"/>
                </a:solidFill>
              </a:rPr>
              <a:t>EventLoop</a:t>
            </a:r>
            <a:endParaRPr lang="en-US" altLang="zh-CN" b="1" dirty="0">
              <a:solidFill>
                <a:srgbClr val="FF0000"/>
              </a:solidFill>
            </a:endParaRPr>
          </a:p>
          <a:p>
            <a:pPr marL="285750" indent="-285750" latinLnBrk="1">
              <a:buFont typeface="Arial" panose="020B0604020202020204" pitchFamily="34" charset="0"/>
              <a:buChar char="•"/>
            </a:pPr>
            <a:r>
              <a:rPr lang="en-US" altLang="zh-CN" dirty="0" err="1">
                <a:solidFill>
                  <a:srgbClr val="FF0000"/>
                </a:solidFill>
              </a:rPr>
              <a:t>EventLoopGroup</a:t>
            </a:r>
            <a:endParaRPr lang="en-US" altLang="zh-CN" dirty="0">
              <a:solidFill>
                <a:srgbClr val="FF0000"/>
              </a:solidFill>
            </a:endParaRPr>
          </a:p>
          <a:p>
            <a:pPr marL="285750" indent="-285750" latinLnBrk="1">
              <a:buFont typeface="Arial" panose="020B0604020202020204" pitchFamily="34" charset="0"/>
              <a:buChar char="•"/>
            </a:pPr>
            <a:r>
              <a:rPr lang="en-US" altLang="zh-CN" b="1" dirty="0">
                <a:solidFill>
                  <a:srgbClr val="FF0000"/>
                </a:solidFill>
              </a:rPr>
              <a:t>ChannelPipeline</a:t>
            </a:r>
            <a:endParaRPr lang="en-US" altLang="zh-CN" b="1" dirty="0">
              <a:solidFill>
                <a:srgbClr val="FF0000"/>
              </a:solidFill>
            </a:endParaRPr>
          </a:p>
          <a:p>
            <a:pPr marL="285750" indent="-285750" latinLnBrk="1">
              <a:buFont typeface="Arial" panose="020B0604020202020204" pitchFamily="34" charset="0"/>
              <a:buChar char="•"/>
            </a:pPr>
            <a:r>
              <a:rPr lang="en-US" altLang="zh-CN" dirty="0"/>
              <a:t>ChannelFuture or </a:t>
            </a:r>
            <a:r>
              <a:rPr lang="en-US" altLang="zh-CN" dirty="0" err="1"/>
              <a:t>ChannelFuture</a:t>
            </a:r>
            <a:endParaRPr lang="en-US" altLang="zh-CN" dirty="0"/>
          </a:p>
          <a:p>
            <a:pPr marL="285750" indent="-285750" latinLnBrk="1">
              <a:buFont typeface="Arial" panose="020B0604020202020204" pitchFamily="34" charset="0"/>
              <a:buChar char="•"/>
            </a:pPr>
            <a:r>
              <a:rPr lang="en-US" altLang="zh-CN" dirty="0"/>
              <a:t>ChannelInitializer</a:t>
            </a:r>
            <a:endParaRPr lang="en-US" altLang="zh-CN" dirty="0"/>
          </a:p>
          <a:p>
            <a:pPr marL="285750" indent="-285750" latinLnBrk="1">
              <a:buFont typeface="Arial" panose="020B0604020202020204" pitchFamily="34" charset="0"/>
              <a:buChar char="•"/>
            </a:pPr>
            <a:r>
              <a:rPr lang="en-US" altLang="zh-CN" dirty="0"/>
              <a:t>ChannelHandler</a:t>
            </a:r>
            <a:endParaRPr lang="en-US" altLang="zh-CN" dirty="0"/>
          </a:p>
          <a:p>
            <a:pPr marL="285750" indent="-285750" latinLnBrk="1">
              <a:buFont typeface="Arial" panose="020B0604020202020204" pitchFamily="34" charset="0"/>
              <a:buChar char="•"/>
            </a:pPr>
            <a:r>
              <a:rPr lang="en-US" altLang="zh-CN" b="1" dirty="0" err="1">
                <a:solidFill>
                  <a:srgbClr val="FF0000"/>
                </a:solidFill>
              </a:rPr>
              <a:t>ChannelHandlerContext</a:t>
            </a:r>
            <a:endParaRPr lang="en-US" altLang="zh-CN" b="1" dirty="0">
              <a:solidFill>
                <a:srgbClr val="FF0000"/>
              </a:solidFill>
            </a:endParaRPr>
          </a:p>
          <a:p>
            <a:pPr marL="285750" indent="-285750">
              <a:buFont typeface="Arial" panose="020B0604020202020204" pitchFamily="34" charset="0"/>
              <a:buChar char="•"/>
            </a:pP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pic>
        <p:nvPicPr>
          <p:cNvPr id="5" name="图片 4"/>
          <p:cNvPicPr>
            <a:picLocks noChangeAspect="1"/>
          </p:cNvPicPr>
          <p:nvPr/>
        </p:nvPicPr>
        <p:blipFill>
          <a:blip r:embed="rId1"/>
          <a:stretch>
            <a:fillRect/>
          </a:stretch>
        </p:blipFill>
        <p:spPr>
          <a:xfrm>
            <a:off x="6992380" y="342024"/>
            <a:ext cx="4042455" cy="3813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了解对象</a:t>
            </a:r>
            <a:r>
              <a:rPr lang="en-US" altLang="zh-CN" sz="3600" dirty="0" err="1"/>
              <a:t>NioServerSocketChannel</a:t>
            </a:r>
            <a:endParaRPr lang="zh-CN" altLang="en-US" sz="3600" dirty="0"/>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latin typeface="微软雅黑" panose="020B0503020204020204" charset="-122"/>
                <a:ea typeface="微软雅黑" panose="020B0503020204020204" charset="-122"/>
              </a:rPr>
              <a:t>了解对象</a:t>
            </a:r>
            <a:r>
              <a:rPr lang="en-US" altLang="zh-CN" sz="3600" dirty="0">
                <a:latin typeface="微软雅黑" panose="020B0503020204020204" charset="-122"/>
                <a:ea typeface="微软雅黑" panose="020B0503020204020204" charset="-122"/>
              </a:rPr>
              <a:t>DefaultChannelPipeline</a:t>
            </a:r>
            <a:endParaRPr lang="en-US" altLang="zh-CN" sz="36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en-US" altLang="zh-CN" sz="2400" b="1" dirty="0" err="1">
                <a:latin typeface="微软雅黑" panose="020B0503020204020204" charset="-122"/>
                <a:ea typeface="微软雅黑" panose="020B0503020204020204" charset="-122"/>
              </a:rPr>
              <a:t>DefaultChannelPipeline</a:t>
            </a:r>
            <a:r>
              <a:rPr lang="en-US" altLang="zh-CN" sz="2400" b="1" dirty="0">
                <a:latin typeface="微软雅黑" panose="020B0503020204020204" charset="-122"/>
                <a:ea typeface="微软雅黑" panose="020B0503020204020204" charset="-122"/>
              </a:rPr>
              <a:t> &amp; </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600" dirty="0"/>
              <a:t>了解线程底层对象</a:t>
            </a:r>
            <a:r>
              <a:rPr lang="en-US" altLang="zh-CN" sz="3600" dirty="0" err="1"/>
              <a:t>NioEventLoop</a:t>
            </a:r>
            <a:r>
              <a:rPr lang="en-US" altLang="zh-CN" sz="3600" dirty="0"/>
              <a:t>(final)</a:t>
            </a:r>
            <a:endParaRPr lang="zh-CN" altLang="en-US" sz="3600" dirty="0"/>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NioEventLoop</a:t>
            </a:r>
            <a:r>
              <a:rPr lang="zh-CN" altLang="en-US" sz="3600"/>
              <a:t>的轮询</a:t>
            </a:r>
            <a:endParaRPr lang="zh-CN" altLang="en-US" sz="3600"/>
          </a:p>
        </p:txBody>
      </p:sp>
      <p:sp>
        <p:nvSpPr>
          <p:cNvPr id="4" name="文本框 3"/>
          <p:cNvSpPr txBox="1"/>
          <p:nvPr/>
        </p:nvSpPr>
        <p:spPr>
          <a:xfrm>
            <a:off x="779145"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7190105" y="1099820"/>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600" dirty="0" err="1"/>
              <a:t>Netty</a:t>
            </a:r>
            <a:r>
              <a:rPr lang="zh-CN" altLang="en-US" sz="3600" dirty="0"/>
              <a:t>服务器启动</a:t>
            </a:r>
            <a:endParaRPr lang="zh-CN" altLang="en-US" sz="36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600">
                <a:sym typeface="+mn-ea"/>
              </a:rPr>
              <a:t>bind()</a:t>
            </a:r>
            <a:r>
              <a:rPr lang="zh-CN" altLang="en-US" sz="3600">
                <a:sym typeface="+mn-ea"/>
              </a:rPr>
              <a:t>方法做了些什么？</a:t>
            </a:r>
            <a:endParaRPr lang="zh-CN" altLang="zh-CN" sz="36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38463"/>
            <a:ext cx="10515600" cy="414520"/>
          </a:xfrm>
        </p:spPr>
        <p:txBody>
          <a:bodyPr vert="horz" lIns="91440" tIns="45720" rIns="91440" bIns="45720" rtlCol="0" anchor="ctr">
            <a:normAutofit fontScale="90000"/>
          </a:bodyPr>
          <a:lstStyle/>
          <a:p>
            <a:r>
              <a:rPr lang="en-US" altLang="zh-CN" sz="3200" dirty="0"/>
              <a:t>ChannelInitializer:</a:t>
            </a:r>
            <a:br>
              <a:rPr lang="en-US" altLang="zh-CN" sz="3200" dirty="0"/>
            </a:b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939030"/>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9550400" y="3493770"/>
            <a:ext cx="1569085" cy="368300"/>
          </a:xfrm>
          <a:prstGeom prst="rect">
            <a:avLst/>
          </a:prstGeom>
          <a:noFill/>
        </p:spPr>
        <p:txBody>
          <a:bodyPr wrap="none" rtlCol="0">
            <a:spAutoFit/>
          </a:bodyPr>
          <a:p>
            <a:r>
              <a:rPr lang="en-US" altLang="zh-CN"/>
              <a:t>writeAndFlush</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137920"/>
            <a:ext cx="4183380" cy="3162300"/>
          </a:xfrm>
          <a:prstGeom prst="rect">
            <a:avLst/>
          </a:prstGeom>
        </p:spPr>
      </p:pic>
      <p:sp>
        <p:nvSpPr>
          <p:cNvPr id="3" name="文本框 2"/>
          <p:cNvSpPr txBox="1"/>
          <p:nvPr/>
        </p:nvSpPr>
        <p:spPr>
          <a:xfrm>
            <a:off x="5390515" y="116268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499610"/>
            <a:ext cx="11174730" cy="2306955"/>
          </a:xfrm>
          <a:prstGeom prst="rect">
            <a:avLst/>
          </a:prstGeom>
          <a:noFill/>
        </p:spPr>
        <p:txBody>
          <a:bodyPr wrap="square" rtlCol="0">
            <a:spAutoFit/>
          </a:bodyPr>
          <a:p>
            <a:pPr marL="285750" indent="-285750">
              <a:buFont typeface="Wingdings" panose="05000000000000000000" charset="0"/>
              <a:buChar char="Ø"/>
            </a:pPr>
            <a:r>
              <a:rPr lang="en-US" altLang="zh-CN">
                <a:latin typeface="Mongolian Baiti" panose="03000500000000000000" charset="0"/>
                <a:ea typeface="楷体" panose="02010609060101010101" charset="-122"/>
                <a:cs typeface="Mongolian Baiti" panose="03000500000000000000" charset="0"/>
              </a:rPr>
              <a:t>SimpleChannelInboundHandler</a:t>
            </a:r>
            <a:r>
              <a:rPr lang="zh-CN" altLang="en-US">
                <a:latin typeface="楷体" panose="02010609060101010101" charset="-122"/>
                <a:ea typeface="楷体" panose="02010609060101010101" charset="-122"/>
                <a:cs typeface="楷体" panose="02010609060101010101" charset="-122"/>
              </a:rPr>
              <a:t>继承了</a:t>
            </a:r>
            <a:r>
              <a:rPr lang="en-US" altLang="zh-CN">
                <a:latin typeface="Mongolian Baiti" panose="03000500000000000000" charset="0"/>
                <a:ea typeface="楷体" panose="02010609060101010101" charset="-122"/>
                <a:cs typeface="Mongolian Baiti" panose="03000500000000000000" charset="0"/>
              </a:rPr>
              <a:t>ChannelInboundHandlerAdapter</a:t>
            </a:r>
            <a:endParaRPr lang="en-US" altLang="zh-CN">
              <a:latin typeface="楷体" panose="02010609060101010101" charset="-122"/>
              <a:ea typeface="楷体" panose="02010609060101010101" charset="-122"/>
              <a:cs typeface="楷体" panose="02010609060101010101" charset="-122"/>
            </a:endParaRPr>
          </a:p>
          <a:p>
            <a:pPr marL="285750" indent="-285750">
              <a:buFont typeface="Wingdings" panose="05000000000000000000" charset="0"/>
              <a:buChar char="Ø"/>
            </a:pPr>
            <a:r>
              <a:rPr lang="en-US" altLang="zh-CN">
                <a:latin typeface="Mongolian Baiti" panose="03000500000000000000" charset="0"/>
                <a:ea typeface="楷体" panose="02010609060101010101" charset="-122"/>
                <a:cs typeface="Mongolian Baiti" panose="03000500000000000000" charset="0"/>
                <a:sym typeface="+mn-ea"/>
              </a:rPr>
              <a:t>SimpleChannelInboundHandler</a:t>
            </a:r>
            <a:r>
              <a:rPr lang="zh-CN" altLang="en-US">
                <a:latin typeface="楷体" panose="02010609060101010101" charset="-122"/>
                <a:ea typeface="楷体" panose="02010609060101010101" charset="-122"/>
                <a:cs typeface="楷体" panose="02010609060101010101" charset="-122"/>
                <a:sym typeface="+mn-ea"/>
              </a:rPr>
              <a:t>加入了泛型，当接收到的消息为泛型类时，才触发</a:t>
            </a:r>
            <a:r>
              <a:rPr lang="zh-CN" altLang="en-US">
                <a:latin typeface="Mongolian Baiti" panose="03000500000000000000" charset="0"/>
                <a:ea typeface="楷体" panose="02010609060101010101" charset="-122"/>
                <a:cs typeface="Mongolian Baiti" panose="03000500000000000000" charset="0"/>
                <a:sym typeface="+mn-ea"/>
              </a:rPr>
              <a:t>channelRead0</a:t>
            </a:r>
            <a:endParaRPr lang="zh-CN" altLang="en-US">
              <a:latin typeface="楷体" panose="02010609060101010101" charset="-122"/>
              <a:ea typeface="楷体" panose="02010609060101010101" charset="-122"/>
              <a:cs typeface="楷体" panose="02010609060101010101" charset="-122"/>
              <a:sym typeface="+mn-ea"/>
            </a:endParaRPr>
          </a:p>
          <a:p>
            <a:pPr marL="285750" indent="-285750">
              <a:buFont typeface="Wingdings" panose="05000000000000000000" charset="0"/>
              <a:buChar char="Ø"/>
            </a:pPr>
            <a:r>
              <a:rPr lang="en-US" altLang="zh-CN">
                <a:latin typeface="Mongolian Baiti" panose="03000500000000000000" charset="0"/>
                <a:ea typeface="楷体" panose="02010609060101010101" charset="-122"/>
                <a:cs typeface="Mongolian Baiti" panose="03000500000000000000" charset="0"/>
                <a:sym typeface="+mn-ea"/>
              </a:rPr>
              <a:t>SimpleChannelInboundHandler</a:t>
            </a:r>
            <a:r>
              <a:rPr lang="en-US" altLang="zh-CN">
                <a:latin typeface="楷体" panose="02010609060101010101" charset="-122"/>
                <a:ea typeface="楷体" panose="02010609060101010101" charset="-122"/>
                <a:cs typeface="楷体" panose="02010609060101010101" charset="-122"/>
                <a:sym typeface="+mn-ea"/>
              </a:rPr>
              <a:t>在</a:t>
            </a:r>
            <a:r>
              <a:rPr lang="zh-CN" altLang="en-US">
                <a:latin typeface="楷体" panose="02010609060101010101" charset="-122"/>
                <a:ea typeface="楷体" panose="02010609060101010101" charset="-122"/>
                <a:cs typeface="楷体" panose="02010609060101010101" charset="-122"/>
                <a:sym typeface="+mn-ea"/>
              </a:rPr>
              <a:t>处理完</a:t>
            </a:r>
            <a:r>
              <a:rPr lang="en-US" altLang="zh-CN">
                <a:latin typeface="Mongolian Baiti" panose="03000500000000000000" charset="0"/>
                <a:ea typeface="楷体" panose="02010609060101010101" charset="-122"/>
                <a:cs typeface="Mongolian Baiti" panose="03000500000000000000" charset="0"/>
                <a:sym typeface="+mn-ea"/>
              </a:rPr>
              <a:t>channelRead</a:t>
            </a:r>
            <a:r>
              <a:rPr lang="zh-CN" altLang="en-US">
                <a:latin typeface="楷体" panose="02010609060101010101" charset="-122"/>
                <a:ea typeface="楷体" panose="02010609060101010101" charset="-122"/>
                <a:cs typeface="楷体" panose="02010609060101010101" charset="-122"/>
                <a:sym typeface="+mn-ea"/>
              </a:rPr>
              <a:t>方法</a:t>
            </a:r>
            <a:r>
              <a:rPr lang="en-US" altLang="zh-CN">
                <a:latin typeface="楷体" panose="02010609060101010101" charset="-122"/>
                <a:ea typeface="楷体" panose="02010609060101010101" charset="-122"/>
                <a:cs typeface="楷体" panose="02010609060101010101" charset="-122"/>
                <a:sym typeface="+mn-ea"/>
              </a:rPr>
              <a:t>后会自动</a:t>
            </a:r>
            <a:r>
              <a:rPr lang="en-US" altLang="zh-CN">
                <a:latin typeface="Mongolian Baiti" panose="03000500000000000000" charset="0"/>
                <a:ea typeface="楷体" panose="02010609060101010101" charset="-122"/>
                <a:cs typeface="Mongolian Baiti" panose="03000500000000000000" charset="0"/>
                <a:sym typeface="+mn-ea"/>
              </a:rPr>
              <a:t>release</a:t>
            </a:r>
            <a:r>
              <a:rPr lang="en-US" altLang="zh-CN">
                <a:latin typeface="楷体" panose="02010609060101010101" charset="-122"/>
                <a:ea typeface="楷体" panose="02010609060101010101" charset="-122"/>
                <a:cs typeface="楷体" panose="02010609060101010101" charset="-122"/>
                <a:sym typeface="+mn-ea"/>
              </a:rPr>
              <a:t>掉数据占用的</a:t>
            </a:r>
            <a:r>
              <a:rPr lang="en-US" altLang="zh-CN">
                <a:latin typeface="Mongolian Baiti" panose="03000500000000000000" charset="0"/>
                <a:ea typeface="楷体" panose="02010609060101010101" charset="-122"/>
                <a:cs typeface="Mongolian Baiti" panose="03000500000000000000" charset="0"/>
                <a:sym typeface="+mn-ea"/>
              </a:rPr>
              <a:t>Bytebuffer</a:t>
            </a:r>
            <a:r>
              <a:rPr lang="en-US" altLang="zh-CN">
                <a:latin typeface="楷体" panose="02010609060101010101" charset="-122"/>
                <a:ea typeface="楷体" panose="02010609060101010101" charset="-122"/>
                <a:cs typeface="楷体" panose="02010609060101010101" charset="-122"/>
                <a:sym typeface="+mn-ea"/>
              </a:rPr>
              <a:t>资源,自动调用</a:t>
            </a:r>
            <a:r>
              <a:rPr lang="en-US" altLang="zh-CN">
                <a:latin typeface="Mongolian Baiti" panose="03000500000000000000" charset="0"/>
                <a:ea typeface="楷体" panose="02010609060101010101" charset="-122"/>
                <a:cs typeface="Mongolian Baiti" panose="03000500000000000000" charset="0"/>
                <a:sym typeface="+mn-ea"/>
              </a:rPr>
              <a:t>Bytebuffer.release()</a:t>
            </a:r>
            <a:endParaRPr lang="en-US" altLang="zh-CN">
              <a:latin typeface="Mongolian Baiti" panose="03000500000000000000" charset="0"/>
              <a:ea typeface="楷体" panose="02010609060101010101" charset="-122"/>
              <a:cs typeface="Mongolian Baiti" panose="03000500000000000000" charset="0"/>
              <a:sym typeface="+mn-ea"/>
            </a:endParaRPr>
          </a:p>
          <a:p>
            <a:pPr marL="285750" indent="-285750">
              <a:buFont typeface="Wingdings" panose="05000000000000000000" charset="0"/>
              <a:buChar char="Ø"/>
            </a:pPr>
            <a:r>
              <a:rPr lang="en-US" altLang="zh-CN">
                <a:latin typeface="Mongolian Baiti" panose="03000500000000000000" charset="0"/>
                <a:ea typeface="楷体" panose="02010609060101010101" charset="-122"/>
                <a:cs typeface="Mongolian Baiti" panose="03000500000000000000" charset="0"/>
                <a:sym typeface="+mn-ea"/>
              </a:rPr>
              <a:t>Client端我们的业务Handler继承的是SimpleChannelInboundHandler，而在服务器端继承的是ChannelInboundHandlerAdapter</a:t>
            </a:r>
            <a:endParaRPr lang="en-US" altLang="zh-CN">
              <a:latin typeface="Mongolian Baiti" panose="03000500000000000000" charset="0"/>
              <a:ea typeface="楷体" panose="02010609060101010101" charset="-122"/>
              <a:cs typeface="Mongolian Baiti" panose="03000500000000000000" charset="0"/>
              <a:sym typeface="+mn-ea"/>
            </a:endParaRPr>
          </a:p>
          <a:p>
            <a:pPr indent="0">
              <a:buFont typeface="Wingdings" panose="05000000000000000000" charset="0"/>
              <a:buNone/>
            </a:pPr>
            <a:r>
              <a:rPr lang="zh-CN" altLang="en-US">
                <a:latin typeface="楷体" panose="02010609060101010101" charset="-122"/>
                <a:ea typeface="楷体" panose="02010609060101010101" charset="-122"/>
                <a:cs typeface="楷体" panose="02010609060101010101" charset="-122"/>
              </a:rPr>
              <a:t>注意：</a:t>
            </a:r>
            <a:r>
              <a:rPr lang="en-US" altLang="zh-CN">
                <a:latin typeface="楷体" panose="02010609060101010101" charset="-122"/>
                <a:ea typeface="楷体" panose="02010609060101010101" charset="-122"/>
                <a:cs typeface="楷体" panose="02010609060101010101" charset="-122"/>
              </a:rPr>
              <a:t>如果说</a:t>
            </a:r>
            <a:r>
              <a:rPr lang="en-US" altLang="zh-CN">
                <a:latin typeface="Mongolian Baiti" panose="03000500000000000000" charset="0"/>
                <a:ea typeface="楷体" panose="02010609060101010101" charset="-122"/>
                <a:cs typeface="Mongolian Baiti" panose="03000500000000000000" charset="0"/>
              </a:rPr>
              <a:t>channelRead</a:t>
            </a:r>
            <a:r>
              <a:rPr lang="en-US" altLang="zh-CN">
                <a:latin typeface="楷体" panose="02010609060101010101" charset="-122"/>
                <a:ea typeface="楷体" panose="02010609060101010101" charset="-122"/>
                <a:cs typeface="楷体" panose="02010609060101010101" charset="-122"/>
              </a:rPr>
              <a:t>都是同步操作的话，</a:t>
            </a:r>
            <a:r>
              <a:rPr lang="en-US" altLang="zh-CN">
                <a:latin typeface="Mongolian Baiti" panose="03000500000000000000" charset="0"/>
                <a:ea typeface="楷体" panose="02010609060101010101" charset="-122"/>
                <a:cs typeface="Mongolian Baiti" panose="03000500000000000000" charset="0"/>
              </a:rPr>
              <a:t>SimpleChannelInboundHandler</a:t>
            </a:r>
            <a:r>
              <a:rPr lang="en-US" altLang="zh-CN">
                <a:latin typeface="楷体" panose="02010609060101010101" charset="-122"/>
                <a:ea typeface="楷体" panose="02010609060101010101" charset="-122"/>
                <a:cs typeface="楷体" panose="02010609060101010101" charset="-122"/>
              </a:rPr>
              <a:t>是不错的选择，如果操作是异步的话，那他的逻辑就有点麻烦了，例如你把数据交给另外的线程处理了，还没处理</a:t>
            </a:r>
            <a:r>
              <a:rPr lang="zh-CN" altLang="en-US">
                <a:latin typeface="楷体" panose="02010609060101010101" charset="-122"/>
                <a:ea typeface="楷体" panose="02010609060101010101" charset="-122"/>
                <a:cs typeface="楷体" panose="02010609060101010101" charset="-122"/>
              </a:rPr>
              <a:t>完</a:t>
            </a:r>
            <a:r>
              <a:rPr lang="en-US" altLang="zh-CN">
                <a:latin typeface="楷体" panose="02010609060101010101" charset="-122"/>
                <a:ea typeface="楷体" panose="02010609060101010101" charset="-122"/>
                <a:cs typeface="楷体" panose="02010609060101010101" charset="-122"/>
              </a:rPr>
              <a:t>就会释放了</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BIO</a:t>
            </a:r>
            <a:endParaRPr lang="en-US" altLang="zh-CN"/>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err="1"/>
              <a:t>ChannelHandler</a:t>
            </a:r>
            <a:r>
              <a:rPr lang="zh-CN" altLang="en-US" sz="2000" dirty="0" err="1"/>
              <a:t>主要方法的流程控制</a:t>
            </a:r>
            <a:endParaRPr lang="zh-CN" altLang="en-US" sz="2000" dirty="0" err="1"/>
          </a:p>
        </p:txBody>
      </p:sp>
      <p:sp>
        <p:nvSpPr>
          <p:cNvPr id="3" name="文本框 2"/>
          <p:cNvSpPr txBox="1"/>
          <p:nvPr/>
        </p:nvSpPr>
        <p:spPr>
          <a:xfrm>
            <a:off x="657860" y="875030"/>
            <a:ext cx="11083925" cy="5631180"/>
          </a:xfrm>
          <a:prstGeom prst="rect">
            <a:avLst/>
          </a:prstGeom>
          <a:solidFill>
            <a:schemeClr val="bg2">
              <a:lumMod val="25000"/>
            </a:schemeClr>
          </a:solidFill>
        </p:spPr>
        <p:txBody>
          <a:bodyPr wrap="square" rtlCol="0">
            <a:spAutoFit/>
          </a:bodyPr>
          <a:p>
            <a:pPr marL="171450" indent="-171450">
              <a:buFont typeface="Wingdings" panose="05000000000000000000" charset="0"/>
              <a:buChar char="Ø"/>
            </a:pPr>
            <a:r>
              <a:rPr lang="zh-CN" altLang="en-US" sz="1200">
                <a:solidFill>
                  <a:schemeClr val="bg1">
                    <a:lumMod val="95000"/>
                  </a:schemeClr>
                </a:solidFill>
                <a:latin typeface="楷体" panose="02010609060101010101" charset="-122"/>
                <a:ea typeface="楷体" panose="02010609060101010101" charset="-122"/>
                <a:cs typeface="楷体" panose="02010609060101010101" charset="-122"/>
              </a:rPr>
              <a:t>Abstract</a:t>
            </a: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Channel.</a:t>
            </a:r>
            <a:r>
              <a:rPr lang="zh-CN" altLang="en-US" sz="1200">
                <a:solidFill>
                  <a:schemeClr val="bg1">
                    <a:lumMod val="95000"/>
                  </a:schemeClr>
                </a:solidFill>
                <a:latin typeface="楷体" panose="02010609060101010101" charset="-122"/>
                <a:ea typeface="楷体" panose="02010609060101010101" charset="-122"/>
                <a:cs typeface="楷体" panose="02010609060101010101" charset="-122"/>
              </a:rPr>
              <a:t>AbstractUnsafe</a:t>
            </a: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.register0()</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sym typeface="+mn-ea"/>
              </a:rPr>
              <a:t>ServerBootstrap.ServerBootstrapAcceptor.channelRead-</a:t>
            </a:r>
            <a:r>
              <a:rPr lang="en-US" altLang="zh-CN" sz="1200">
                <a:solidFill>
                  <a:srgbClr val="00B050"/>
                </a:solidFill>
                <a:latin typeface="楷体" panose="02010609060101010101" charset="-122"/>
                <a:ea typeface="楷体" panose="02010609060101010101" charset="-122"/>
                <a:cs typeface="楷体" panose="02010609060101010101" charset="-122"/>
                <a:sym typeface="+mn-ea"/>
              </a:rPr>
              <a:t>childGroup.register(child).addListener</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sym typeface="+mn-ea"/>
              </a:rPr>
              <a:t>EventLoopGroup.register</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sym typeface="+mn-ea"/>
              </a:rPr>
              <a:t>SingleThreadEventLoop.register-</a:t>
            </a:r>
            <a:r>
              <a:rPr lang="en-US" altLang="zh-CN" sz="1200">
                <a:solidFill>
                  <a:srgbClr val="00B050"/>
                </a:solidFill>
                <a:latin typeface="楷体" panose="02010609060101010101" charset="-122"/>
                <a:ea typeface="楷体" panose="02010609060101010101" charset="-122"/>
                <a:cs typeface="楷体" panose="02010609060101010101" charset="-122"/>
                <a:sym typeface="+mn-ea"/>
              </a:rPr>
              <a:t>promise.channel().unsafe().register(this, promise)</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sym typeface="+mn-ea"/>
              </a:rPr>
              <a:t>AbstractChannel.AbstractUnsafe#register</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sym typeface="+mn-ea"/>
              </a:rPr>
              <a:t>AbstractChannel.AbstractUnsafe#register0</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pipeline.fireChannelRegistered() == </a:t>
            </a:r>
            <a:r>
              <a:rPr lang="zh-CN" altLang="en-US" sz="1200">
                <a:solidFill>
                  <a:schemeClr val="accent2"/>
                </a:solidFill>
                <a:latin typeface="楷体" panose="02010609060101010101" charset="-122"/>
                <a:ea typeface="楷体" panose="02010609060101010101" charset="-122"/>
                <a:cs typeface="楷体" panose="02010609060101010101" charset="-122"/>
                <a:sym typeface="+mn-ea"/>
              </a:rPr>
              <a:t>触发</a:t>
            </a: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channelRegister</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pipeline.fireChannelActive()	== </a:t>
            </a:r>
            <a:r>
              <a:rPr lang="zh-CN" altLang="en-US" sz="1200">
                <a:solidFill>
                  <a:schemeClr val="accent2"/>
                </a:solidFill>
                <a:latin typeface="楷体" panose="02010609060101010101" charset="-122"/>
                <a:ea typeface="楷体" panose="02010609060101010101" charset="-122"/>
                <a:cs typeface="楷体" panose="02010609060101010101" charset="-122"/>
                <a:sym typeface="+mn-ea"/>
              </a:rPr>
              <a:t>触发</a:t>
            </a: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NioEventLoop#processSelectedKey(SelectionKey k, AbstractNioChannel ch)</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Executor#execute</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SingleThreadEventExecutor#execute</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SingleThreadEventExecutor#startThread</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SingleThreadEventExecutor#doStartThread</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accent2"/>
                </a:solidFill>
                <a:latin typeface="楷体" panose="02010609060101010101" charset="-122"/>
                <a:ea typeface="楷体" panose="02010609060101010101" charset="-122"/>
                <a:cs typeface="楷体" panose="02010609060101010101" charset="-122"/>
              </a:rPr>
              <a:t>NioEventLoop#run //</a:t>
            </a:r>
            <a:r>
              <a:rPr lang="zh-CN" altLang="en-US" sz="1200">
                <a:solidFill>
                  <a:schemeClr val="accent2"/>
                </a:solidFill>
                <a:latin typeface="楷体" panose="02010609060101010101" charset="-122"/>
                <a:ea typeface="楷体" panose="02010609060101010101" charset="-122"/>
                <a:cs typeface="楷体" panose="02010609060101010101" charset="-122"/>
              </a:rPr>
              <a:t>事件循环</a:t>
            </a:r>
            <a:endParaRPr lang="zh-CN" altLang="en-US" sz="1200">
              <a:solidFill>
                <a:schemeClr val="accent2"/>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NioEventLoop#processSelectedKeys</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NioEventLoop#processSelectedKeysOptimized</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NioEventLoop#processSelectedKey(SelectionKey k, AbstractNioChannel ch)</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r>
              <a:rPr lang="en-US" altLang="zh-CN" sz="1200">
                <a:solidFill>
                  <a:schemeClr val="accent2"/>
                </a:solidFill>
                <a:latin typeface="楷体" panose="02010609060101010101" charset="-122"/>
                <a:ea typeface="楷体" panose="02010609060101010101" charset="-122"/>
                <a:cs typeface="楷体" panose="02010609060101010101" charset="-122"/>
              </a:rPr>
              <a:t>unsafe.read()		</a:t>
            </a: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 </a:t>
            </a:r>
            <a:r>
              <a:rPr lang="zh-CN" altLang="en-US" sz="1200">
                <a:solidFill>
                  <a:schemeClr val="accent2"/>
                </a:solidFill>
                <a:latin typeface="楷体" panose="02010609060101010101" charset="-122"/>
                <a:ea typeface="楷体" panose="02010609060101010101" charset="-122"/>
                <a:cs typeface="楷体" panose="02010609060101010101" charset="-122"/>
                <a:sym typeface="+mn-ea"/>
              </a:rPr>
              <a:t>触发</a:t>
            </a:r>
            <a:r>
              <a:rPr lang="en-US" altLang="zh-CN" sz="1200">
                <a:solidFill>
                  <a:schemeClr val="accent2"/>
                </a:solidFill>
                <a:latin typeface="楷体" panose="02010609060101010101" charset="-122"/>
                <a:ea typeface="楷体" panose="02010609060101010101" charset="-122"/>
                <a:cs typeface="楷体" panose="02010609060101010101" charset="-122"/>
                <a:sym typeface="+mn-ea"/>
              </a:rPr>
              <a:t>channelRead</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ch.unsafe().forceFlush();</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r>
              <a:rPr lang="en-US" altLang="zh-CN" sz="1200">
                <a:solidFill>
                  <a:schemeClr val="accent2"/>
                </a:solidFill>
                <a:latin typeface="楷体" panose="02010609060101010101" charset="-122"/>
                <a:ea typeface="楷体" panose="02010609060101010101" charset="-122"/>
                <a:cs typeface="楷体" panose="02010609060101010101" charset="-122"/>
              </a:rPr>
              <a:t>unsafe.close(unsafe.voidPromise())</a:t>
            </a: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 </a:t>
            </a:r>
            <a:r>
              <a:rPr lang="en-US" altLang="zh-CN" sz="1200">
                <a:solidFill>
                  <a:schemeClr val="accent2"/>
                </a:solidFill>
                <a:latin typeface="楷体" panose="02010609060101010101" charset="-122"/>
                <a:ea typeface="楷体" panose="02010609060101010101" charset="-122"/>
                <a:cs typeface="楷体" panose="02010609060101010101" charset="-122"/>
              </a:rPr>
              <a:t>// 触发channelInactive</a:t>
            </a: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**ChannelHandler#userEventTriggered</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IdleStateHandler#IdleStateHandler(int, int, int)</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IdleStateHandler#channelRegistered</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IdleStateHandler#initialize</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IdleStateHandler.ReaderIdleTimeoutTask#run</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742950" lvl="1" indent="-285750">
              <a:buFont typeface="Arial" panose="020B0604020202020204" pitchFamily="34" charset="0"/>
              <a:buChar char="•"/>
            </a:pPr>
            <a:r>
              <a:rPr lang="en-US" altLang="zh-CN" sz="1200">
                <a:solidFill>
                  <a:schemeClr val="bg1">
                    <a:lumMod val="95000"/>
                  </a:schemeClr>
                </a:solidFill>
                <a:latin typeface="楷体" panose="02010609060101010101" charset="-122"/>
                <a:ea typeface="楷体" panose="02010609060101010101" charset="-122"/>
                <a:cs typeface="楷体" panose="02010609060101010101" charset="-122"/>
              </a:rPr>
              <a:t>IdleStateHandler#channelIdle  </a:t>
            </a:r>
            <a:endParaRPr lang="en-US" altLang="zh-CN" sz="1200">
              <a:solidFill>
                <a:schemeClr val="tx1"/>
              </a:solidFill>
              <a:latin typeface="楷体" panose="02010609060101010101" charset="-122"/>
              <a:ea typeface="楷体" panose="02010609060101010101" charset="-122"/>
              <a:cs typeface="楷体" panose="02010609060101010101" charset="-122"/>
            </a:endParaRPr>
          </a:p>
          <a:p>
            <a:pPr marL="1085850" lvl="2" indent="-171450">
              <a:buFont typeface="Wingdings" panose="05000000000000000000" charset="0"/>
              <a:buChar char="ü"/>
            </a:pPr>
            <a:r>
              <a:rPr lang="en-US" altLang="zh-CN" sz="1200">
                <a:solidFill>
                  <a:schemeClr val="accent2"/>
                </a:solidFill>
                <a:latin typeface="楷体" panose="02010609060101010101" charset="-122"/>
                <a:ea typeface="楷体" panose="02010609060101010101" charset="-122"/>
                <a:cs typeface="楷体" panose="02010609060101010101" charset="-122"/>
              </a:rPr>
              <a:t> ctx.fireUserEventTriggered(evt)  //</a:t>
            </a:r>
            <a:r>
              <a:rPr lang="zh-CN" altLang="en-US" sz="1200">
                <a:solidFill>
                  <a:schemeClr val="accent2"/>
                </a:solidFill>
                <a:latin typeface="楷体" panose="02010609060101010101" charset="-122"/>
                <a:ea typeface="楷体" panose="02010609060101010101" charset="-122"/>
                <a:cs typeface="楷体" panose="02010609060101010101" charset="-122"/>
              </a:rPr>
              <a:t>触发</a:t>
            </a:r>
            <a:r>
              <a:rPr lang="en-US" altLang="zh-CN" sz="1200">
                <a:solidFill>
                  <a:schemeClr val="accent2"/>
                </a:solidFill>
                <a:latin typeface="楷体" panose="02010609060101010101" charset="-122"/>
                <a:ea typeface="楷体" panose="02010609060101010101" charset="-122"/>
                <a:cs typeface="楷体" panose="02010609060101010101" charset="-122"/>
              </a:rPr>
              <a:t>userEventTrigger</a:t>
            </a:r>
            <a:r>
              <a:rPr lang="zh-CN" altLang="en-US" sz="1200">
                <a:solidFill>
                  <a:schemeClr val="accent2"/>
                </a:solidFill>
                <a:latin typeface="楷体" panose="02010609060101010101" charset="-122"/>
                <a:ea typeface="楷体" panose="02010609060101010101" charset="-122"/>
                <a:cs typeface="楷体" panose="02010609060101010101" charset="-122"/>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200150" lvl="2" indent="-285750">
              <a:buFont typeface="Wingdings" panose="05000000000000000000" charset="0"/>
              <a:buChar char="ü"/>
            </a:pP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11850" y="1311910"/>
            <a:ext cx="6089015" cy="2698750"/>
          </a:xfrm>
          <a:prstGeom prst="rect">
            <a:avLst/>
          </a:prstGeom>
        </p:spPr>
      </p:pic>
      <p:sp>
        <p:nvSpPr>
          <p:cNvPr id="4" name="矩形 3"/>
          <p:cNvSpPr/>
          <p:nvPr/>
        </p:nvSpPr>
        <p:spPr>
          <a:xfrm>
            <a:off x="558165" y="1022350"/>
            <a:ext cx="5353685" cy="5692775"/>
          </a:xfrm>
          <a:prstGeom prst="rect">
            <a:avLst/>
          </a:prstGeom>
        </p:spPr>
        <p:txBody>
          <a:bodyPr wrap="square">
            <a:spAutoFit/>
          </a:bodyPr>
          <a:lstStyle/>
          <a:p>
            <a:r>
              <a:rPr lang="zh-CN" altLang="en-US" sz="1400" dirty="0"/>
              <a:t>按底层实现</a:t>
            </a:r>
            <a:endParaRPr lang="en-US" altLang="zh-CN" sz="1400" dirty="0"/>
          </a:p>
          <a:p>
            <a:pPr marL="285750" indent="-285750">
              <a:buFont typeface="Arial" panose="020B0604020202020204" pitchFamily="34" charset="0"/>
              <a:buChar char="•"/>
            </a:pPr>
            <a:r>
              <a:rPr lang="en-US" altLang="zh-CN" sz="1400" dirty="0" err="1"/>
              <a:t>HeapByteBuf</a:t>
            </a:r>
            <a:r>
              <a:rPr lang="en-US" altLang="zh-CN" sz="1400" dirty="0"/>
              <a:t> </a:t>
            </a:r>
            <a:r>
              <a:rPr lang="zh-CN" altLang="en-US" sz="1400" dirty="0"/>
              <a:t>的底层实现为</a:t>
            </a:r>
            <a:r>
              <a:rPr lang="en-US" altLang="zh-CN" sz="1400" dirty="0"/>
              <a:t>JAVA</a:t>
            </a:r>
            <a:r>
              <a:rPr lang="zh-CN" altLang="en-US" sz="1400" dirty="0"/>
              <a:t>堆内的字节数组。堆缓冲区与普通堆对象类似，位于</a:t>
            </a:r>
            <a:r>
              <a:rPr lang="en-US" altLang="zh-CN" sz="1400" dirty="0"/>
              <a:t>JVM</a:t>
            </a:r>
            <a:r>
              <a:rPr lang="zh-CN" altLang="en-US" sz="1400" dirty="0"/>
              <a:t>堆内存区，可由</a:t>
            </a:r>
            <a:r>
              <a:rPr lang="en-US" altLang="zh-CN" sz="1400" dirty="0"/>
              <a:t>GC</a:t>
            </a:r>
            <a:r>
              <a:rPr lang="zh-CN" altLang="en-US" sz="1400" dirty="0"/>
              <a:t>回收，其申请和释放效率较高。常规</a:t>
            </a:r>
            <a:r>
              <a:rPr lang="en-US" altLang="zh-CN" sz="1400" dirty="0"/>
              <a:t>JAVA</a:t>
            </a:r>
            <a:r>
              <a:rPr lang="zh-CN" altLang="en-US" sz="1400" dirty="0"/>
              <a:t>程序使用建议使用该缓冲区。</a:t>
            </a:r>
            <a:endParaRPr lang="en-US" altLang="zh-CN" sz="1400" dirty="0"/>
          </a:p>
          <a:p>
            <a:pPr marL="285750" indent="-285750">
              <a:buFont typeface="Arial" panose="020B0604020202020204" pitchFamily="34" charset="0"/>
              <a:buChar char="•"/>
            </a:pPr>
            <a:r>
              <a:rPr lang="en-US" altLang="zh-CN" sz="1400" dirty="0" err="1"/>
              <a:t>DirectByteBuf</a:t>
            </a:r>
            <a:r>
              <a:rPr lang="en-US" altLang="zh-CN" sz="1400" dirty="0"/>
              <a:t> </a:t>
            </a:r>
            <a:r>
              <a:rPr lang="zh-CN" altLang="en-US" sz="1400" dirty="0"/>
              <a:t>的底层实现为操作系统内核空间的字节数组。直接缓冲区的字节数组位于</a:t>
            </a:r>
            <a:r>
              <a:rPr lang="en-US" altLang="zh-CN" sz="1400" dirty="0"/>
              <a:t>JVM</a:t>
            </a:r>
            <a:r>
              <a:rPr lang="zh-CN" altLang="en-US" sz="1400" b="1" dirty="0">
                <a:solidFill>
                  <a:srgbClr val="FF0000"/>
                </a:solidFill>
              </a:rPr>
              <a:t>堆外的</a:t>
            </a:r>
            <a:r>
              <a:rPr lang="en-US" altLang="zh-CN" sz="1400" b="1" dirty="0">
                <a:solidFill>
                  <a:srgbClr val="FF0000"/>
                </a:solidFill>
              </a:rPr>
              <a:t>NATIVE</a:t>
            </a:r>
            <a:r>
              <a:rPr lang="zh-CN" altLang="en-US" sz="1400" b="1" dirty="0">
                <a:solidFill>
                  <a:srgbClr val="FF0000"/>
                </a:solidFill>
              </a:rPr>
              <a:t>堆</a:t>
            </a:r>
            <a:r>
              <a:rPr lang="zh-CN" altLang="en-US" sz="1400" dirty="0"/>
              <a:t>，由操作系统管理申请和释放，而</a:t>
            </a:r>
            <a:r>
              <a:rPr lang="en-US" altLang="zh-CN" sz="1400" b="1" dirty="0" err="1">
                <a:solidFill>
                  <a:srgbClr val="FF0000"/>
                </a:solidFill>
              </a:rPr>
              <a:t>DirectByteBuf</a:t>
            </a:r>
            <a:r>
              <a:rPr lang="zh-CN" altLang="en-US" sz="1400" dirty="0"/>
              <a:t>的引用由</a:t>
            </a:r>
            <a:r>
              <a:rPr lang="en-US" altLang="zh-CN" sz="1400" dirty="0"/>
              <a:t>JVM</a:t>
            </a:r>
            <a:r>
              <a:rPr lang="zh-CN" altLang="en-US" sz="1400" dirty="0"/>
              <a:t>管理。直接缓冲区由操作系统管理，一方面，申请和释放效率都低于堆缓冲区，另一方面，却可以大大提高</a:t>
            </a:r>
            <a:r>
              <a:rPr lang="en-US" altLang="zh-CN" sz="1400" dirty="0"/>
              <a:t>IO</a:t>
            </a:r>
            <a:r>
              <a:rPr lang="zh-CN" altLang="en-US" sz="1400" dirty="0"/>
              <a:t>效率。由于进行</a:t>
            </a:r>
            <a:r>
              <a:rPr lang="en-US" altLang="zh-CN" sz="1400" dirty="0"/>
              <a:t>IO</a:t>
            </a:r>
            <a:r>
              <a:rPr lang="zh-CN" altLang="en-US" sz="1400" dirty="0"/>
              <a:t>操作时，常规下用户空间的数据（</a:t>
            </a:r>
            <a:r>
              <a:rPr lang="en-US" altLang="zh-CN" sz="1400" dirty="0"/>
              <a:t>JAVA</a:t>
            </a:r>
            <a:r>
              <a:rPr lang="zh-CN" altLang="en-US" sz="1400" dirty="0"/>
              <a:t>即堆缓冲区）需要拷贝到内核空间（直接缓冲区），然后内核空间写到网络</a:t>
            </a:r>
            <a:r>
              <a:rPr lang="en-US" altLang="zh-CN" sz="1400" dirty="0"/>
              <a:t>SOCKET</a:t>
            </a:r>
            <a:r>
              <a:rPr lang="zh-CN" altLang="en-US" sz="1400" dirty="0"/>
              <a:t>或者文件中。如果在用户空间取得直接缓冲区，可直接向内核空间写数据，减少了一次拷贝，可大大提高</a:t>
            </a:r>
            <a:r>
              <a:rPr lang="en-US" altLang="zh-CN" sz="1400" dirty="0"/>
              <a:t>IO</a:t>
            </a:r>
            <a:r>
              <a:rPr lang="zh-CN" altLang="en-US" sz="1400" dirty="0"/>
              <a:t>效率，这也是常说的零拷贝。</a:t>
            </a:r>
            <a:endParaRPr lang="en-US" altLang="zh-CN" sz="1400" dirty="0"/>
          </a:p>
          <a:p>
            <a:pPr marL="285750" indent="-285750">
              <a:buFont typeface="Arial" panose="020B0604020202020204" pitchFamily="34" charset="0"/>
              <a:buChar char="•"/>
            </a:pPr>
            <a:r>
              <a:rPr lang="en-US" altLang="zh-CN" sz="1400" dirty="0" err="1"/>
              <a:t>CompositeByteBuf</a:t>
            </a:r>
            <a:r>
              <a:rPr lang="zh-CN" altLang="en-US" sz="1400" dirty="0"/>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en-US" altLang="zh-CN" sz="1400" dirty="0"/>
          </a:p>
          <a:p>
            <a:r>
              <a:rPr lang="zh-CN" altLang="en-US" sz="1400" dirty="0"/>
              <a:t>按是否使用对象池</a:t>
            </a:r>
            <a:endParaRPr lang="en-US" altLang="zh-CN" sz="1400" dirty="0"/>
          </a:p>
          <a:p>
            <a:pPr marL="285750" indent="-285750">
              <a:buFont typeface="Arial" panose="020B0604020202020204" pitchFamily="34" charset="0"/>
              <a:buChar char="•"/>
            </a:pPr>
            <a:r>
              <a:rPr lang="en-US" altLang="zh-CN" sz="1400" dirty="0" err="1"/>
              <a:t>UnpooledByteBuf</a:t>
            </a:r>
            <a:r>
              <a:rPr lang="zh-CN" altLang="en-US" sz="1400" dirty="0"/>
              <a:t>为不使用对象池的缓冲区，不需要创建大量缓冲区对象时建议使用该类缓冲区。</a:t>
            </a:r>
            <a:endParaRPr lang="en-US" altLang="zh-CN" sz="1400" dirty="0"/>
          </a:p>
          <a:p>
            <a:pPr marL="285750" indent="-285750">
              <a:buFont typeface="Arial" panose="020B0604020202020204" pitchFamily="34" charset="0"/>
              <a:buChar char="•"/>
            </a:pPr>
            <a:r>
              <a:rPr lang="en-US" altLang="zh-CN" sz="1400" dirty="0" err="1"/>
              <a:t>PooledByteBuf</a:t>
            </a:r>
            <a:r>
              <a:rPr lang="zh-CN" altLang="en-US" sz="1400" dirty="0"/>
              <a:t>为对象池缓冲区，当对象释放后会归还给对象池，所以可循环使用。当需要大量且频繁创建缓冲区时，建议使用该类缓冲区。</a:t>
            </a:r>
            <a:r>
              <a:rPr lang="en-US" altLang="zh-CN" sz="1400" dirty="0"/>
              <a:t>Netty4.1</a:t>
            </a:r>
            <a:r>
              <a:rPr lang="zh-CN" altLang="en-US" sz="1400" dirty="0"/>
              <a:t>默认使用对象池缓冲区，</a:t>
            </a:r>
            <a:r>
              <a:rPr lang="en-US" altLang="zh-CN" sz="1400" dirty="0"/>
              <a:t>4.0</a:t>
            </a:r>
            <a:r>
              <a:rPr lang="zh-CN" altLang="en-US" sz="1400" dirty="0"/>
              <a:t>默认使用非对象池缓冲区。</a:t>
            </a:r>
            <a:endParaRPr lang="zh-CN" altLang="en-US"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60270"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2" name="文本框 1"/>
          <p:cNvSpPr txBox="1"/>
          <p:nvPr/>
        </p:nvSpPr>
        <p:spPr>
          <a:xfrm>
            <a:off x="677545" y="1080135"/>
            <a:ext cx="9181465" cy="2861310"/>
          </a:xfrm>
          <a:prstGeom prst="rect">
            <a:avLst/>
          </a:prstGeom>
          <a:noFill/>
        </p:spPr>
        <p:txBody>
          <a:bodyPr wrap="none" rtlCol="0">
            <a:spAutoFit/>
          </a:bodyPr>
          <a:p>
            <a:pPr algn="l"/>
            <a:r>
              <a:rPr lang="zh-CN" altLang="en-US"/>
              <a:t>解决思路（ByteToMessageDecoder实现类）：</a:t>
            </a:r>
            <a:endParaRPr lang="zh-CN" altLang="en-US"/>
          </a:p>
          <a:p>
            <a:pPr algn="l"/>
            <a:endParaRPr lang="zh-CN" altLang="en-US"/>
          </a:p>
          <a:p>
            <a:pPr marL="285750" indent="-285750" algn="l">
              <a:buFont typeface="Wingdings" panose="05000000000000000000" charset="0"/>
              <a:buChar char="Ø"/>
            </a:pPr>
            <a:r>
              <a:rPr lang="zh-CN" altLang="en-US"/>
              <a:t>消息定长，如报文大小固定为200字节，不够用空格补位</a:t>
            </a:r>
            <a:r>
              <a:rPr lang="en-US" altLang="zh-CN"/>
              <a:t>——FixedLengthFrameDecoder</a:t>
            </a: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endParaRPr lang="en-US" altLang="zh-CN"/>
          </a:p>
          <a:p>
            <a:pPr marL="285750" indent="-285750" algn="l">
              <a:buFont typeface="Wingdings" panose="05000000000000000000" charset="0"/>
              <a:buChar char="Ø"/>
            </a:pPr>
            <a:r>
              <a:rPr lang="zh-CN" altLang="en-US"/>
              <a:t>按特殊字符切分</a:t>
            </a:r>
            <a:r>
              <a:rPr lang="zh-CN" altLang="en-US">
                <a:sym typeface="+mn-ea"/>
              </a:rPr>
              <a:t>——DelimiterBasedFrameDecoder</a:t>
            </a:r>
            <a:r>
              <a:rPr lang="en-US" altLang="zh-CN">
                <a:sym typeface="+mn-ea"/>
              </a:rPr>
              <a:t>&gt;&gt;</a:t>
            </a:r>
            <a:endParaRPr lang="en-US" altLang="zh-CN">
              <a:sym typeface="+mn-ea"/>
            </a:endParaRPr>
          </a:p>
          <a:p>
            <a:pPr marL="285750" indent="-285750" algn="l">
              <a:buFont typeface="Wingdings" panose="05000000000000000000" charset="0"/>
              <a:buChar char="Ø"/>
            </a:pPr>
            <a:endParaRPr lang="en-US" altLang="zh-CN">
              <a:sym typeface="+mn-ea"/>
            </a:endParaRPr>
          </a:p>
          <a:p>
            <a:pPr marL="342900" indent="-342900" algn="l">
              <a:buFont typeface="Wingdings" panose="05000000000000000000" charset="0"/>
              <a:buChar char="Ø"/>
            </a:pPr>
            <a:endParaRPr lang="zh-CN" altLang="en-US"/>
          </a:p>
          <a:p>
            <a:pPr marL="342900" indent="-342900" algn="l">
              <a:buFont typeface="Wingdings" panose="05000000000000000000" charset="0"/>
              <a:buChar char="Ø"/>
            </a:pPr>
            <a:r>
              <a:rPr lang="zh-CN" altLang="en-US"/>
              <a:t>消息头</a:t>
            </a:r>
            <a:r>
              <a:rPr lang="en-US" altLang="zh-CN"/>
              <a:t>+</a:t>
            </a:r>
            <a:r>
              <a:rPr lang="zh-CN" altLang="en-US"/>
              <a:t>消息体模式，消息头包含消息总长度</a:t>
            </a:r>
            <a:endParaRPr lang="zh-CN" altLang="en-US"/>
          </a:p>
          <a:p>
            <a:pPr marL="342900" indent="-342900" algn="l">
              <a:buFont typeface="Wingdings" panose="05000000000000000000" charset="0"/>
              <a:buChar char="Ø"/>
            </a:pPr>
            <a:r>
              <a:rPr lang="zh-CN" altLang="en-US"/>
              <a:t>自定义的应用层协议  如：</a:t>
            </a:r>
            <a:r>
              <a:rPr lang="en-US" altLang="zh-CN"/>
              <a:t>OTU-</a:t>
            </a:r>
            <a:r>
              <a:rPr lang="zh-CN" altLang="en-US"/>
              <a:t>（</a:t>
            </a:r>
            <a:r>
              <a:rPr lang="en-US" altLang="zh-CN"/>
              <a:t>*xx</a:t>
            </a:r>
            <a:r>
              <a:rPr lang="en-US" altLang="zh-CN"/>
              <a:t>|7|10c,100,100,....|</a:t>
            </a:r>
            <a:r>
              <a:rPr lang="zh-CN" altLang="en-US"/>
              <a:t>）</a:t>
            </a:r>
            <a:endParaRPr lang="zh-CN" altLang="en-US"/>
          </a:p>
        </p:txBody>
      </p:sp>
      <p:sp>
        <p:nvSpPr>
          <p:cNvPr id="3" name="文本框 2"/>
          <p:cNvSpPr txBox="1"/>
          <p:nvPr/>
        </p:nvSpPr>
        <p:spPr>
          <a:xfrm>
            <a:off x="1054100" y="198882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0225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88493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949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44563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70000"/>
          </a:bodyPr>
          <a:p>
            <a:r>
              <a:rPr lang="zh-CN" altLang="en-US"/>
              <a:t>netty的通道是和机器的硬件绑定的，无法序列化</a:t>
            </a:r>
            <a:endParaRPr lang="zh-CN" altLang="en-US"/>
          </a:p>
          <a:p>
            <a:r>
              <a:rPr lang="zh-CN" altLang="en-US"/>
              <a:t>挑选Netty服务器给客户端发送是可以做到的，不过不是通过序列化和反序列化的方式。</a:t>
            </a:r>
            <a:endParaRPr lang="zh-CN" altLang="en-US"/>
          </a:p>
          <a:p>
            <a:endParaRPr lang="zh-CN" altLang="en-US"/>
          </a:p>
          <a:p>
            <a:r>
              <a:rPr lang="zh-CN" altLang="en-US"/>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a:p>
          <a:p>
            <a:endParaRPr lang="zh-CN" altLang="en-US"/>
          </a:p>
          <a:p>
            <a:r>
              <a:rPr lang="zh-CN" altLang="en-US"/>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030095"/>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BIO</a:t>
            </a:r>
            <a:r>
              <a:rPr lang="zh-CN" altLang="en-US" dirty="0"/>
              <a:t>改进</a:t>
            </a:r>
            <a:endParaRPr lang="zh-CN" altLang="en-US"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a:t>NIO</a:t>
            </a:r>
            <a:endParaRPr lang="en-US" altLang="zh-CN"/>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600" dirty="0" err="1"/>
              <a:t>NIO</a:t>
            </a:r>
            <a:r>
              <a:rPr lang="zh-CN" altLang="en-US" sz="3600" dirty="0"/>
              <a:t>线程模型</a:t>
            </a:r>
            <a:endParaRPr lang="zh-CN" altLang="en-US" sz="36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31814</Words>
  <Application>WPS 演示</Application>
  <PresentationFormat>宽屏</PresentationFormat>
  <Paragraphs>1254</Paragraphs>
  <Slides>47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47</vt:i4>
      </vt:variant>
    </vt:vector>
  </HeadingPairs>
  <TitlesOfParts>
    <vt:vector size="63" baseType="lpstr">
      <vt:lpstr>Arial</vt:lpstr>
      <vt:lpstr>宋体</vt:lpstr>
      <vt:lpstr>Wingdings</vt:lpstr>
      <vt:lpstr>Calibri</vt:lpstr>
      <vt:lpstr>Wingdings</vt:lpstr>
      <vt:lpstr>等线 Light</vt:lpstr>
      <vt:lpstr>微软雅黑</vt:lpstr>
      <vt:lpstr>Arial Unicode MS</vt:lpstr>
      <vt:lpstr>等线</vt:lpstr>
      <vt:lpstr>仿宋</vt:lpstr>
      <vt:lpstr>Gadugi</vt:lpstr>
      <vt:lpstr>楷体</vt:lpstr>
      <vt:lpstr>Latha</vt:lpstr>
      <vt:lpstr>Segoe Print</vt:lpstr>
      <vt:lpstr>Mongolian Baiti</vt:lpstr>
      <vt:lpstr>Office 主题​​</vt:lpstr>
      <vt:lpstr>Netty总结</vt:lpstr>
      <vt:lpstr>背景</vt:lpstr>
      <vt:lpstr>提纲</vt:lpstr>
      <vt:lpstr>BIO</vt:lpstr>
      <vt:lpstr>BIO改进</vt:lpstr>
      <vt:lpstr>NIO</vt:lpstr>
      <vt:lpstr>NIO线程模型</vt:lpstr>
      <vt:lpstr>Reactor模式</vt:lpstr>
      <vt:lpstr>Reactor模式的处理流程</vt:lpstr>
      <vt:lpstr>selector</vt:lpstr>
      <vt:lpstr>Buffer</vt:lpstr>
      <vt:lpstr>PowerPoint 演示文稿</vt:lpstr>
      <vt:lpstr>Netty结构及工作原理</vt:lpstr>
      <vt:lpstr>Netty线程模型</vt:lpstr>
      <vt:lpstr>Netty主要组件</vt:lpstr>
      <vt:lpstr>了解对象NioServerSocketChannel</vt:lpstr>
      <vt:lpstr>了解对象DefaultChannelPipeline</vt:lpstr>
      <vt:lpstr>DefaultChannelPipeline &amp; 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 </vt:lpstr>
      <vt:lpstr>bind()方法做了些什么？</vt:lpstr>
      <vt:lpstr>PowerPoint 演示文稿</vt:lpstr>
      <vt:lpstr>ChannelInitializer: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更深入的学习方向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235</cp:revision>
  <dcterms:created xsi:type="dcterms:W3CDTF">2019-02-13T01:35:00Z</dcterms:created>
  <dcterms:modified xsi:type="dcterms:W3CDTF">2019-07-05T03:53:09Z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