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handoutMasterIdLst>
    <p:handoutMasterId r:id="rId52"/>
  </p:handoutMasterIdLst>
  <p:sldIdLst>
    <p:sldId id="256" r:id="rId3"/>
    <p:sldId id="396" r:id="rId4"/>
    <p:sldId id="275" r:id="rId5"/>
    <p:sldId id="343" r:id="rId6"/>
    <p:sldId id="345" r:id="rId7"/>
    <p:sldId id="346" r:id="rId8"/>
    <p:sldId id="391" r:id="rId9"/>
    <p:sldId id="370" r:id="rId10"/>
    <p:sldId id="348" r:id="rId11"/>
    <p:sldId id="295" r:id="rId12"/>
    <p:sldId id="316" r:id="rId13"/>
    <p:sldId id="318" r:id="rId14"/>
    <p:sldId id="258" r:id="rId15"/>
    <p:sldId id="371" r:id="rId16"/>
    <p:sldId id="372" r:id="rId17"/>
    <p:sldId id="426" r:id="rId18"/>
    <p:sldId id="425" r:id="rId19"/>
    <p:sldId id="433" r:id="rId20"/>
    <p:sldId id="443" r:id="rId21"/>
    <p:sldId id="452" r:id="rId22"/>
    <p:sldId id="442" r:id="rId23"/>
    <p:sldId id="450" r:id="rId24"/>
    <p:sldId id="445" r:id="rId25"/>
    <p:sldId id="447" r:id="rId26"/>
    <p:sldId id="449" r:id="rId27"/>
    <p:sldId id="456" r:id="rId28"/>
    <p:sldId id="454" r:id="rId29"/>
    <p:sldId id="373" r:id="rId30"/>
    <p:sldId id="340" r:id="rId31"/>
    <p:sldId id="339" r:id="rId32"/>
    <p:sldId id="394" r:id="rId33"/>
    <p:sldId id="306" r:id="rId34"/>
    <p:sldId id="286" r:id="rId35"/>
    <p:sldId id="389" r:id="rId36"/>
    <p:sldId id="277" r:id="rId37"/>
    <p:sldId id="321" r:id="rId38"/>
    <p:sldId id="490" r:id="rId39"/>
    <p:sldId id="500" r:id="rId40"/>
    <p:sldId id="491" r:id="rId41"/>
    <p:sldId id="499" r:id="rId42"/>
    <p:sldId id="283" r:id="rId43"/>
    <p:sldId id="474" r:id="rId44"/>
    <p:sldId id="477" r:id="rId45"/>
    <p:sldId id="480" r:id="rId46"/>
    <p:sldId id="485" r:id="rId47"/>
    <p:sldId id="511" r:id="rId48"/>
    <p:sldId id="482" r:id="rId49"/>
    <p:sldId id="319" r:id="rId50"/>
  </p:sldIdLst>
  <p:sldSz cx="12192000" cy="6858000"/>
  <p:notesSz cx="6858000" cy="9144000"/>
  <p:custDataLst>
    <p:tags r:id="rId5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0000FF"/>
    <a:srgbClr val="FF0066"/>
    <a:srgbClr val="CC66FF"/>
    <a:srgbClr val="E8DDEB"/>
    <a:srgbClr val="FFCAC9"/>
    <a:srgbClr val="D4E3FF"/>
    <a:srgbClr val="EEFED8"/>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9801" autoAdjust="0"/>
  </p:normalViewPr>
  <p:slideViewPr>
    <p:cSldViewPr snapToGrid="0">
      <p:cViewPr varScale="1">
        <p:scale>
          <a:sx n="103" d="100"/>
          <a:sy n="103" d="100"/>
        </p:scale>
        <p:origin x="138"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tags" Target="tags/tag1.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handoutMaster" Target="handoutMasters/handoutMaster1.xml"/><Relationship Id="rId51" Type="http://schemas.openxmlformats.org/officeDocument/2006/relationships/notesMaster" Target="notesMasters/notesMaster1.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B9AB2-1707-4C22-9941-88376436A44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709BF-55E0-4B69-BB23-3C17D7F7BC9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E28134-85BA-4823-BD5A-84B66F19040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F856E-974B-4DC9-A396-B7893FD4416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936087"/>
            <a:ext cx="9144000" cy="1351625"/>
          </a:xfrm>
        </p:spPr>
        <p:txBody>
          <a:bodyPr/>
          <a:lstStyle/>
          <a:p>
            <a:r>
              <a:rPr lang="en-US" altLang="zh-CN" dirty="0" err="1"/>
              <a:t>Netty</a:t>
            </a:r>
            <a:r>
              <a:rPr lang="zh-CN" altLang="en-US" dirty="0"/>
              <a:t>总结</a:t>
            </a:r>
            <a:endParaRPr lang="zh-CN" altLang="en-US" dirty="0"/>
          </a:p>
        </p:txBody>
      </p:sp>
      <p:sp>
        <p:nvSpPr>
          <p:cNvPr id="4" name="标题 1"/>
          <p:cNvSpPr>
            <a:spLocks noGrp="1"/>
          </p:cNvSpPr>
          <p:nvPr/>
        </p:nvSpPr>
        <p:spPr>
          <a:xfrm>
            <a:off x="3956050" y="3634105"/>
            <a:ext cx="3845560" cy="7829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zh-CN" sz="3600" dirty="0"/>
              <a:t>罗 涛</a:t>
            </a:r>
            <a:endParaRPr lang="zh-CN" altLang="zh-CN"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6275" y="109855"/>
            <a:ext cx="10515600" cy="1036320"/>
          </a:xfrm>
        </p:spPr>
        <p:txBody>
          <a:bodyPr/>
          <a:lstStyle/>
          <a:p>
            <a:r>
              <a:rPr lang="en-US" altLang="zh-CN"/>
              <a:t>selector</a:t>
            </a:r>
            <a:endParaRPr lang="en-US" altLang="zh-CN"/>
          </a:p>
        </p:txBody>
      </p:sp>
      <p:pic>
        <p:nvPicPr>
          <p:cNvPr id="4" name="图片 3" descr="1652012-31cb977fef2532ae"/>
          <p:cNvPicPr>
            <a:picLocks noChangeAspect="1"/>
          </p:cNvPicPr>
          <p:nvPr/>
        </p:nvPicPr>
        <p:blipFill>
          <a:blip r:embed="rId1"/>
          <a:stretch>
            <a:fillRect/>
          </a:stretch>
        </p:blipFill>
        <p:spPr>
          <a:xfrm>
            <a:off x="410845" y="2217420"/>
            <a:ext cx="4915535" cy="4105910"/>
          </a:xfrm>
          <a:prstGeom prst="rect">
            <a:avLst/>
          </a:prstGeom>
        </p:spPr>
      </p:pic>
      <p:pic>
        <p:nvPicPr>
          <p:cNvPr id="5" name="图片 4"/>
          <p:cNvPicPr>
            <a:picLocks noChangeAspect="1"/>
          </p:cNvPicPr>
          <p:nvPr/>
        </p:nvPicPr>
        <p:blipFill>
          <a:blip r:embed="rId2"/>
          <a:stretch>
            <a:fillRect/>
          </a:stretch>
        </p:blipFill>
        <p:spPr>
          <a:xfrm>
            <a:off x="5624195" y="2301875"/>
            <a:ext cx="6178550" cy="4461510"/>
          </a:xfrm>
          <a:prstGeom prst="rect">
            <a:avLst/>
          </a:prstGeom>
        </p:spPr>
      </p:pic>
      <p:sp>
        <p:nvSpPr>
          <p:cNvPr id="3" name="文本框 2"/>
          <p:cNvSpPr txBox="1"/>
          <p:nvPr/>
        </p:nvSpPr>
        <p:spPr>
          <a:xfrm>
            <a:off x="676275" y="932180"/>
            <a:ext cx="10926445" cy="953135"/>
          </a:xfrm>
          <a:prstGeom prst="rect">
            <a:avLst/>
          </a:prstGeom>
          <a:noFill/>
        </p:spPr>
        <p:txBody>
          <a:bodyPr wrap="square" rtlCol="0" anchor="t">
            <a:spAutoFit/>
          </a:bodyPr>
          <a:p>
            <a:r>
              <a:rPr lang="zh-CN" altLang="en-US" sz="1400">
                <a:latin typeface="楷体" panose="02010609060101010101" charset="-122"/>
                <a:ea typeface="楷体" panose="02010609060101010101" charset="-122"/>
                <a:cs typeface="楷体" panose="02010609060101010101" charset="-122"/>
              </a:rPr>
              <a:t>selector 是 NIO 中才有的概念, 它是 Java NIO 之所以可以非阻塞地进行 IO 操作的关键.</a:t>
            </a:r>
            <a:endParaRPr lang="zh-CN" altLang="en-US" sz="1400">
              <a:latin typeface="楷体" panose="02010609060101010101" charset="-122"/>
              <a:ea typeface="楷体" panose="02010609060101010101" charset="-122"/>
              <a:cs typeface="楷体" panose="02010609060101010101" charset="-122"/>
            </a:endParaRPr>
          </a:p>
          <a:p>
            <a:r>
              <a:rPr lang="zh-CN" altLang="en-US" sz="1400">
                <a:latin typeface="楷体" panose="02010609060101010101" charset="-122"/>
                <a:ea typeface="楷体" panose="02010609060101010101" charset="-122"/>
                <a:cs typeface="楷体" panose="02010609060101010101" charset="-122"/>
              </a:rPr>
              <a:t>通过 Selector, 一个线程可以监听多个 Channel 的 IO 事件, 当我们向一个 Selector 中注册了 Channel 后, Selector 内部的机制就可以自动地为我们不断地查询(select) 这些注册的 Channel 是否有已就绪的 IO 事件(例如可读, 可写, 网络连接完成等). 通过这样的 Selector 机制, 我们就可以很简单地使用一个线程高效地管理多个 Channel 了.</a:t>
            </a:r>
            <a:endParaRPr lang="zh-CN" altLang="en-US" sz="1400">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72490"/>
          </a:xfrm>
        </p:spPr>
        <p:txBody>
          <a:bodyPr vert="horz" lIns="91440" tIns="45720" rIns="91440" bIns="45720" rtlCol="0" anchor="ctr">
            <a:normAutofit/>
          </a:bodyPr>
          <a:lstStyle/>
          <a:p>
            <a:pPr lvl="0" algn="l"/>
            <a:r>
              <a:rPr lang="zh-CN" altLang="en-US" sz="3200" dirty="0">
                <a:sym typeface="+mn-ea"/>
              </a:rPr>
              <a:t>Reactor模式</a:t>
            </a:r>
            <a:endParaRPr lang="zh-CN" altLang="en-US" sz="3200" dirty="0">
              <a:sym typeface="+mn-ea"/>
            </a:endParaRPr>
          </a:p>
        </p:txBody>
      </p:sp>
      <p:sp>
        <p:nvSpPr>
          <p:cNvPr id="4" name="文本框 3"/>
          <p:cNvSpPr txBox="1"/>
          <p:nvPr/>
        </p:nvSpPr>
        <p:spPr>
          <a:xfrm>
            <a:off x="831215" y="1431290"/>
            <a:ext cx="10441940" cy="4184650"/>
          </a:xfrm>
          <a:prstGeom prst="rect">
            <a:avLst/>
          </a:prstGeom>
          <a:noFill/>
        </p:spPr>
        <p:txBody>
          <a:bodyPr wrap="square" rtlCol="0">
            <a:spAutoFit/>
          </a:bodyPr>
          <a:lstStyle/>
          <a:p>
            <a:pPr marL="342900" indent="-342900">
              <a:buAutoNum type="arabicPeriod"/>
            </a:pPr>
            <a:r>
              <a:rPr lang="en-US" altLang="zh-CN" sz="1400" dirty="0"/>
              <a:t>Handle(</a:t>
            </a:r>
            <a:r>
              <a:rPr lang="zh-CN" altLang="en-US" sz="1400" dirty="0"/>
              <a:t>句柄或是描述符</a:t>
            </a:r>
            <a:r>
              <a:rPr lang="en-US" altLang="zh-CN" sz="1400" dirty="0"/>
              <a:t>)</a:t>
            </a:r>
            <a:r>
              <a:rPr lang="zh-CN" altLang="en-US" sz="1400" dirty="0"/>
              <a:t>：本质上表示一种资源，是由操作系统提供的，该资源表示一个个事件，比如文件描述符，或者针对网络编程中的</a:t>
            </a:r>
            <a:r>
              <a:rPr lang="en-US" altLang="zh-CN" sz="1400" dirty="0"/>
              <a:t>Socket</a:t>
            </a:r>
            <a:r>
              <a:rPr lang="zh-CN" altLang="en-US" sz="1400" dirty="0"/>
              <a:t>描述符。事件既可以来自外部也可以来自内部</a:t>
            </a:r>
            <a:r>
              <a:rPr lang="en-US" altLang="zh-CN" sz="1400" dirty="0"/>
              <a:t>;</a:t>
            </a:r>
            <a:r>
              <a:rPr lang="zh-CN" altLang="en-US" sz="1400" dirty="0"/>
              <a:t>外部事件比如客户端的请求，客户端发送过来的数据等；内部事件比如操作系统的定时器事件等，本质上就是一个文件描述符。</a:t>
            </a:r>
            <a:r>
              <a:rPr lang="en-US" altLang="zh-CN" sz="1400" dirty="0"/>
              <a:t>Handle</a:t>
            </a:r>
            <a:r>
              <a:rPr lang="zh-CN" altLang="en-US" sz="1400" dirty="0"/>
              <a:t>本身是事件的发源地，相当于</a:t>
            </a:r>
            <a:r>
              <a:rPr lang="en-US" altLang="zh-CN" sz="1400" dirty="0"/>
              <a:t>Java </a:t>
            </a:r>
            <a:r>
              <a:rPr lang="en-US" altLang="zh-CN" sz="1400" dirty="0" err="1"/>
              <a:t>Nio</a:t>
            </a:r>
            <a:r>
              <a:rPr lang="zh-CN" altLang="en-US" sz="1400" dirty="0"/>
              <a:t>中的</a:t>
            </a:r>
            <a:r>
              <a:rPr lang="en-US" altLang="zh-CN" sz="1400" b="1" dirty="0" err="1">
                <a:solidFill>
                  <a:srgbClr val="FF0000"/>
                </a:solidFill>
              </a:rPr>
              <a:t>SelectionKey</a:t>
            </a:r>
            <a:r>
              <a:rPr lang="zh-CN" altLang="en-US" sz="1400" dirty="0"/>
              <a:t>。</a:t>
            </a:r>
            <a:endParaRPr lang="zh-CN" altLang="en-US" sz="1400" dirty="0"/>
          </a:p>
          <a:p>
            <a:pPr marL="342900" indent="-342900">
              <a:buAutoNum type="arabicPeriod"/>
            </a:pPr>
            <a:r>
              <a:rPr lang="en-US" altLang="zh-CN" sz="1400" dirty="0"/>
              <a:t>Synchronous Event Demultiplexer</a:t>
            </a:r>
            <a:r>
              <a:rPr lang="zh-CN" altLang="en-US" sz="1400" dirty="0"/>
              <a:t>（同步事件分离器）：它本身是一个系统调用，用于等待事件发生（事件可能是一个，也可能是多个）；调用方在调用它的时候会阻塞，一直阻塞到同步事件分离器上有事件产生为止。对于</a:t>
            </a:r>
            <a:r>
              <a:rPr lang="en-US" altLang="zh-CN" sz="1400" dirty="0"/>
              <a:t>Linux</a:t>
            </a:r>
            <a:r>
              <a:rPr lang="zh-CN" altLang="en-US" sz="1400" dirty="0"/>
              <a:t>系统来说，同步事件分离器就是常用的</a:t>
            </a:r>
            <a:r>
              <a:rPr lang="en-US" altLang="zh-CN" sz="1400" dirty="0"/>
              <a:t>I/O</a:t>
            </a:r>
            <a:r>
              <a:rPr lang="zh-CN" altLang="en-US" sz="1400" dirty="0"/>
              <a:t>多路复用机制，比如：</a:t>
            </a:r>
            <a:r>
              <a:rPr lang="en-US" altLang="zh-CN" sz="1400" dirty="0" err="1"/>
              <a:t>select,epoll,poll</a:t>
            </a:r>
            <a:r>
              <a:rPr lang="zh-CN" altLang="en-US" sz="1400" dirty="0"/>
              <a:t>等，而在</a:t>
            </a:r>
            <a:r>
              <a:rPr lang="en-US" altLang="zh-CN" sz="1400" dirty="0"/>
              <a:t>Java </a:t>
            </a:r>
            <a:r>
              <a:rPr lang="en-US" altLang="zh-CN" sz="1400" dirty="0" err="1"/>
              <a:t>Nio</a:t>
            </a:r>
            <a:r>
              <a:rPr lang="zh-CN" altLang="en-US" sz="1400" dirty="0"/>
              <a:t>中它对应的组件就是</a:t>
            </a:r>
            <a:r>
              <a:rPr lang="en-US" altLang="zh-CN" sz="1400" b="1" dirty="0">
                <a:solidFill>
                  <a:srgbClr val="FF0000"/>
                </a:solidFill>
              </a:rPr>
              <a:t>Selector</a:t>
            </a:r>
            <a:r>
              <a:rPr lang="zh-CN" altLang="en-US" sz="1400" dirty="0"/>
              <a:t>，对应的阻塞方法就是</a:t>
            </a:r>
            <a:r>
              <a:rPr lang="en-US" altLang="zh-CN" sz="1400" dirty="0"/>
              <a:t>select()</a:t>
            </a:r>
            <a:endParaRPr lang="en-US" altLang="zh-CN" sz="1400" dirty="0"/>
          </a:p>
          <a:p>
            <a:pPr marL="342900" indent="-342900">
              <a:buAutoNum type="arabicPeriod"/>
            </a:pPr>
            <a:r>
              <a:rPr lang="en-US" altLang="zh-CN" sz="1400" dirty="0"/>
              <a:t>Event Handler(</a:t>
            </a:r>
            <a:r>
              <a:rPr lang="zh-CN" altLang="en-US" sz="1400" dirty="0"/>
              <a:t>事件处理器</a:t>
            </a:r>
            <a:r>
              <a:rPr lang="en-US" altLang="zh-CN" sz="1400" dirty="0"/>
              <a:t>)</a:t>
            </a:r>
            <a:r>
              <a:rPr lang="zh-CN" altLang="en-US" sz="1400" dirty="0"/>
              <a:t>：本身由多个回调方法构成，这些回调方法构成了与应用相关的对于某个事件的反馈机制。</a:t>
            </a:r>
            <a:r>
              <a:rPr lang="en-US" altLang="zh-CN" sz="1400" dirty="0"/>
              <a:t>Java </a:t>
            </a:r>
            <a:r>
              <a:rPr lang="en-US" altLang="zh-CN" sz="1400" dirty="0" err="1"/>
              <a:t>Nio</a:t>
            </a:r>
            <a:r>
              <a:rPr lang="zh-CN" altLang="en-US" sz="1400" dirty="0"/>
              <a:t>中没有对应的角色，而</a:t>
            </a:r>
            <a:r>
              <a:rPr lang="en-US" altLang="zh-CN" sz="1400" dirty="0" err="1"/>
              <a:t>Netty</a:t>
            </a:r>
            <a:r>
              <a:rPr lang="zh-CN" altLang="en-US" sz="1400" dirty="0"/>
              <a:t>中，事件处理器就对应的组件就是</a:t>
            </a:r>
            <a:r>
              <a:rPr lang="en-US" altLang="zh-CN" sz="1400" b="1" dirty="0">
                <a:solidFill>
                  <a:srgbClr val="FF0000"/>
                </a:solidFill>
              </a:rPr>
              <a:t>ChannelHandler</a:t>
            </a:r>
            <a:r>
              <a:rPr lang="en-US" altLang="zh-CN" sz="1400" dirty="0"/>
              <a:t>,</a:t>
            </a:r>
            <a:r>
              <a:rPr lang="zh-CN" altLang="en-US" sz="1400" dirty="0"/>
              <a:t>相较于</a:t>
            </a:r>
            <a:r>
              <a:rPr lang="en-US" altLang="zh-CN" sz="1400" dirty="0"/>
              <a:t>Java </a:t>
            </a:r>
            <a:r>
              <a:rPr lang="en-US" altLang="zh-CN" sz="1400" dirty="0" err="1"/>
              <a:t>Nio</a:t>
            </a:r>
            <a:r>
              <a:rPr lang="zh-CN" altLang="en-US" sz="1400" dirty="0"/>
              <a:t>，</a:t>
            </a:r>
            <a:r>
              <a:rPr lang="en-US" altLang="zh-CN" sz="1400" dirty="0" err="1"/>
              <a:t>Netty</a:t>
            </a:r>
            <a:r>
              <a:rPr lang="zh-CN" altLang="en-US" sz="1400" dirty="0"/>
              <a:t>提供了大量的回调方法，供开发者在特定事件产生时，调用相关的方法进行业务处理。</a:t>
            </a:r>
            <a:endParaRPr lang="zh-CN" altLang="en-US" sz="1400" dirty="0"/>
          </a:p>
          <a:p>
            <a:pPr marL="342900" indent="-342900">
              <a:buAutoNum type="arabicPeriod"/>
            </a:pPr>
            <a:r>
              <a:rPr lang="en-US" altLang="zh-CN" sz="1400" dirty="0"/>
              <a:t>Concrete Handler(</a:t>
            </a:r>
            <a:r>
              <a:rPr lang="zh-CN" altLang="en-US" sz="1400" dirty="0"/>
              <a:t>具体事件处理器</a:t>
            </a:r>
            <a:r>
              <a:rPr lang="en-US" altLang="zh-CN" sz="1400" dirty="0"/>
              <a:t>)</a:t>
            </a:r>
            <a:r>
              <a:rPr lang="zh-CN" altLang="en-US" sz="1400" dirty="0"/>
              <a:t>：是事件处理器的实现，它本身实现了事件处理器提供的各个回调方法，从而实现特定的业务逻辑，在</a:t>
            </a:r>
            <a:r>
              <a:rPr lang="en-US" altLang="zh-CN" sz="1400" dirty="0" err="1"/>
              <a:t>Netty</a:t>
            </a:r>
            <a:r>
              <a:rPr lang="zh-CN" altLang="en-US" sz="1400" dirty="0"/>
              <a:t>中对应的组件就是自己实现的</a:t>
            </a:r>
            <a:r>
              <a:rPr lang="en-US" altLang="zh-CN" sz="1400" dirty="0"/>
              <a:t>ChannelHandler;</a:t>
            </a:r>
            <a:endParaRPr lang="en-US" altLang="zh-CN" sz="1400" dirty="0"/>
          </a:p>
          <a:p>
            <a:pPr marL="342900" indent="-342900">
              <a:buAutoNum type="arabicPeriod"/>
            </a:pPr>
            <a:r>
              <a:rPr lang="en-US" altLang="zh-CN" sz="1400" dirty="0"/>
              <a:t>Initiation </a:t>
            </a:r>
            <a:r>
              <a:rPr lang="en-US" altLang="zh-CN" sz="1400" dirty="0" err="1"/>
              <a:t>Dispacher</a:t>
            </a:r>
            <a:r>
              <a:rPr lang="en-US" altLang="zh-CN" sz="1400" dirty="0"/>
              <a:t>(</a:t>
            </a:r>
            <a:r>
              <a:rPr lang="zh-CN" altLang="en-US" sz="1400" dirty="0"/>
              <a:t>初始分发器</a:t>
            </a:r>
            <a:r>
              <a:rPr lang="en-US" altLang="zh-CN" sz="1400" dirty="0"/>
              <a:t>)</a:t>
            </a:r>
            <a:r>
              <a:rPr lang="zh-CN" altLang="en-US" sz="1400" dirty="0"/>
              <a:t>，其实就是</a:t>
            </a:r>
            <a:r>
              <a:rPr lang="en-US" altLang="zh-CN" sz="1400" dirty="0"/>
              <a:t>Reactor</a:t>
            </a:r>
            <a:r>
              <a:rPr lang="zh-CN" altLang="en-US" sz="1400" dirty="0"/>
              <a:t>。它本身定义了一些规范，用于定义事件的高度方式，同时又提供了应用进行事件处理器的注册，删除等设施；它本身是整个事件处理器的核心所在，</a:t>
            </a:r>
            <a:r>
              <a:rPr lang="en-US" altLang="zh-CN" sz="1400" dirty="0"/>
              <a:t>Initiation Dispatcher</a:t>
            </a:r>
            <a:r>
              <a:rPr lang="zh-CN" altLang="en-US" sz="1400" dirty="0"/>
              <a:t>会通过同步事件分离器来等待事件的发生，一旦事件发生，</a:t>
            </a:r>
            <a:r>
              <a:rPr lang="en-US" altLang="zh-CN" sz="1400" dirty="0"/>
              <a:t>Initiation Dispatcher</a:t>
            </a:r>
            <a:r>
              <a:rPr lang="zh-CN" altLang="en-US" sz="1400" dirty="0"/>
              <a:t>首先会分离出每个事件，然后调用事件处理器，最后调用相关的回调方法来处理这些事件。（</a:t>
            </a:r>
            <a:r>
              <a:rPr lang="en-US" altLang="zh-CN" sz="1400" b="1" dirty="0" err="1">
                <a:solidFill>
                  <a:srgbClr val="FF0000"/>
                </a:solidFill>
              </a:rPr>
              <a:t>SelectionKeys</a:t>
            </a:r>
            <a:r>
              <a:rPr lang="zh-CN" altLang="en-US" sz="1400" b="1" dirty="0">
                <a:solidFill>
                  <a:srgbClr val="FF0000"/>
                </a:solidFill>
              </a:rPr>
              <a:t>的遍历及分发处理</a:t>
            </a:r>
            <a:r>
              <a:rPr lang="en-US" altLang="zh-CN" sz="1400" b="1" dirty="0">
                <a:solidFill>
                  <a:srgbClr val="FF0000"/>
                </a:solidFill>
              </a:rPr>
              <a:t>-Worker</a:t>
            </a:r>
            <a:r>
              <a:rPr lang="zh-CN" altLang="en-US" sz="1400" dirty="0"/>
              <a:t>）</a:t>
            </a:r>
            <a:endParaRPr lang="zh-CN" altLang="en-US" sz="1400" dirty="0"/>
          </a:p>
          <a:p>
            <a:pPr marL="342900" indent="-342900">
              <a:buAutoNum type="arabicPeriod"/>
            </a:pPr>
            <a:endParaRPr lang="zh-CN" altLang="en-US" sz="1400" dirty="0"/>
          </a:p>
          <a:p>
            <a:pPr marL="342900" indent="-342900">
              <a:buAutoNum type="arabicPeriod"/>
            </a:pPr>
            <a:endParaRPr lang="zh-CN" alt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642620" y="1237615"/>
            <a:ext cx="11446510" cy="2759075"/>
          </a:xfrm>
          <a:prstGeom prst="rect">
            <a:avLst/>
          </a:prstGeom>
        </p:spPr>
      </p:pic>
      <p:sp>
        <p:nvSpPr>
          <p:cNvPr id="2" name="标题 1"/>
          <p:cNvSpPr>
            <a:spLocks noGrp="1"/>
          </p:cNvSpPr>
          <p:nvPr>
            <p:ph type="title"/>
          </p:nvPr>
        </p:nvSpPr>
        <p:spPr>
          <a:xfrm>
            <a:off x="838200" y="365125"/>
            <a:ext cx="10515600" cy="872490"/>
          </a:xfrm>
        </p:spPr>
        <p:txBody>
          <a:bodyPr vert="horz" lIns="91440" tIns="45720" rIns="91440" bIns="45720" rtlCol="0" anchor="ctr">
            <a:normAutofit/>
          </a:bodyPr>
          <a:lstStyle/>
          <a:p>
            <a:pPr lvl="0" algn="l"/>
            <a:r>
              <a:rPr lang="zh-CN" altLang="en-US" sz="3200" dirty="0">
                <a:sym typeface="+mn-ea"/>
              </a:rPr>
              <a:t>Reactor模式的处理流程</a:t>
            </a:r>
            <a:endParaRPr lang="zh-CN" altLang="en-US" sz="3200" dirty="0">
              <a:sym typeface="+mn-ea"/>
            </a:endParaRPr>
          </a:p>
        </p:txBody>
      </p:sp>
      <p:sp>
        <p:nvSpPr>
          <p:cNvPr id="5" name="文本框 4"/>
          <p:cNvSpPr txBox="1"/>
          <p:nvPr/>
        </p:nvSpPr>
        <p:spPr>
          <a:xfrm>
            <a:off x="777875" y="4510405"/>
            <a:ext cx="5313680" cy="1753235"/>
          </a:xfrm>
          <a:prstGeom prst="rect">
            <a:avLst/>
          </a:prstGeom>
          <a:noFill/>
        </p:spPr>
        <p:txBody>
          <a:bodyPr wrap="square" rtlCol="0" anchor="t">
            <a:spAutoFit/>
          </a:bodyPr>
          <a:p>
            <a:r>
              <a:rPr lang="zh-CN" altLang="en-US">
                <a:latin typeface="微软雅黑" panose="020B0503020204020204" charset="-122"/>
                <a:ea typeface="微软雅黑" panose="020B0503020204020204" charset="-122"/>
                <a:cs typeface="微软雅黑" panose="020B0503020204020204" charset="-122"/>
              </a:rPr>
              <a:t>SelectionKey事件常量</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Ø"/>
            </a:pPr>
            <a:r>
              <a:rPr lang="zh-CN" altLang="en-US">
                <a:latin typeface="Mongolian Baiti" panose="03000500000000000000" charset="0"/>
                <a:ea typeface="微软雅黑" panose="020B0503020204020204" charset="-122"/>
                <a:cs typeface="Mongolian Baiti" panose="03000500000000000000" charset="0"/>
              </a:rPr>
              <a:t>OP_READ： </a:t>
            </a:r>
            <a:r>
              <a:rPr lang="en-US" altLang="zh-CN">
                <a:latin typeface="Mongolian Baiti" panose="03000500000000000000" charset="0"/>
                <a:ea typeface="微软雅黑" panose="020B0503020204020204" charset="-122"/>
                <a:cs typeface="Mongolian Baiti" panose="03000500000000000000" charset="0"/>
              </a:rPr>
              <a:t>1&lt;&lt;0 = </a:t>
            </a:r>
            <a:r>
              <a:rPr lang="zh-CN" altLang="en-US">
                <a:latin typeface="Mongolian Baiti" panose="03000500000000000000" charset="0"/>
                <a:ea typeface="微软雅黑" panose="020B0503020204020204" charset="-122"/>
                <a:cs typeface="Mongolian Baiti" panose="03000500000000000000" charset="0"/>
              </a:rPr>
              <a:t>1</a:t>
            </a:r>
            <a:endParaRPr lang="zh-CN" altLang="en-US">
              <a:latin typeface="Mongolian Baiti" panose="03000500000000000000" charset="0"/>
              <a:ea typeface="微软雅黑" panose="020B0503020204020204" charset="-122"/>
              <a:cs typeface="Mongolian Baiti" panose="03000500000000000000" charset="0"/>
            </a:endParaRPr>
          </a:p>
          <a:p>
            <a:pPr marL="285750" indent="-285750">
              <a:buFont typeface="Wingdings" panose="05000000000000000000" charset="0"/>
              <a:buChar char="Ø"/>
            </a:pPr>
            <a:r>
              <a:rPr lang="zh-CN" altLang="en-US">
                <a:latin typeface="Mongolian Baiti" panose="03000500000000000000" charset="0"/>
                <a:ea typeface="微软雅黑" panose="020B0503020204020204" charset="-122"/>
                <a:cs typeface="Mongolian Baiti" panose="03000500000000000000" charset="0"/>
              </a:rPr>
              <a:t>OP_WRITE： </a:t>
            </a:r>
            <a:r>
              <a:rPr lang="en-US" altLang="zh-CN">
                <a:latin typeface="Mongolian Baiti" panose="03000500000000000000" charset="0"/>
                <a:ea typeface="微软雅黑" panose="020B0503020204020204" charset="-122"/>
                <a:cs typeface="Mongolian Baiti" panose="03000500000000000000" charset="0"/>
                <a:sym typeface="+mn-ea"/>
              </a:rPr>
              <a:t>1&lt;&lt;2 = </a:t>
            </a:r>
            <a:r>
              <a:rPr lang="zh-CN" altLang="en-US">
                <a:latin typeface="Mongolian Baiti" panose="03000500000000000000" charset="0"/>
                <a:ea typeface="微软雅黑" panose="020B0503020204020204" charset="-122"/>
                <a:cs typeface="Mongolian Baiti" panose="03000500000000000000" charset="0"/>
              </a:rPr>
              <a:t>4</a:t>
            </a:r>
            <a:endParaRPr lang="zh-CN" altLang="en-US">
              <a:latin typeface="Mongolian Baiti" panose="03000500000000000000" charset="0"/>
              <a:ea typeface="微软雅黑" panose="020B0503020204020204" charset="-122"/>
              <a:cs typeface="Mongolian Baiti" panose="03000500000000000000" charset="0"/>
            </a:endParaRPr>
          </a:p>
          <a:p>
            <a:pPr marL="285750" indent="-285750">
              <a:buFont typeface="Wingdings" panose="05000000000000000000" charset="0"/>
              <a:buChar char="Ø"/>
            </a:pPr>
            <a:r>
              <a:rPr lang="zh-CN" altLang="en-US">
                <a:latin typeface="Mongolian Baiti" panose="03000500000000000000" charset="0"/>
                <a:ea typeface="微软雅黑" panose="020B0503020204020204" charset="-122"/>
                <a:cs typeface="Mongolian Baiti" panose="03000500000000000000" charset="0"/>
              </a:rPr>
              <a:t>OP_CONNECT：</a:t>
            </a:r>
            <a:r>
              <a:rPr lang="en-US" altLang="zh-CN">
                <a:latin typeface="Mongolian Baiti" panose="03000500000000000000" charset="0"/>
                <a:ea typeface="微软雅黑" panose="020B0503020204020204" charset="-122"/>
                <a:cs typeface="Mongolian Baiti" panose="03000500000000000000" charset="0"/>
                <a:sym typeface="+mn-ea"/>
              </a:rPr>
              <a:t>1&lt;&lt;3= </a:t>
            </a:r>
            <a:r>
              <a:rPr lang="zh-CN" altLang="en-US">
                <a:latin typeface="Mongolian Baiti" panose="03000500000000000000" charset="0"/>
                <a:ea typeface="微软雅黑" panose="020B0503020204020204" charset="-122"/>
                <a:cs typeface="Mongolian Baiti" panose="03000500000000000000" charset="0"/>
              </a:rPr>
              <a:t>8</a:t>
            </a:r>
            <a:endParaRPr lang="zh-CN" altLang="en-US">
              <a:latin typeface="Mongolian Baiti" panose="03000500000000000000" charset="0"/>
              <a:ea typeface="微软雅黑" panose="020B0503020204020204" charset="-122"/>
              <a:cs typeface="Mongolian Baiti" panose="03000500000000000000" charset="0"/>
            </a:endParaRPr>
          </a:p>
          <a:p>
            <a:pPr marL="285750" indent="-285750">
              <a:buFont typeface="Wingdings" panose="05000000000000000000" charset="0"/>
              <a:buChar char="Ø"/>
            </a:pPr>
            <a:r>
              <a:rPr lang="zh-CN" altLang="en-US">
                <a:latin typeface="Mongolian Baiti" panose="03000500000000000000" charset="0"/>
                <a:ea typeface="微软雅黑" panose="020B0503020204020204" charset="-122"/>
                <a:cs typeface="Mongolian Baiti" panose="03000500000000000000" charset="0"/>
              </a:rPr>
              <a:t>OP_ACCEPT：</a:t>
            </a:r>
            <a:r>
              <a:rPr lang="en-US" altLang="zh-CN">
                <a:latin typeface="Mongolian Baiti" panose="03000500000000000000" charset="0"/>
                <a:ea typeface="微软雅黑" panose="020B0503020204020204" charset="-122"/>
                <a:cs typeface="Mongolian Baiti" panose="03000500000000000000" charset="0"/>
                <a:sym typeface="+mn-ea"/>
              </a:rPr>
              <a:t>1&lt;&lt;4 = </a:t>
            </a:r>
            <a:r>
              <a:rPr lang="zh-CN" altLang="en-US">
                <a:latin typeface="Mongolian Baiti" panose="03000500000000000000" charset="0"/>
                <a:ea typeface="微软雅黑" panose="020B0503020204020204" charset="-122"/>
                <a:cs typeface="Mongolian Baiti" panose="03000500000000000000" charset="0"/>
              </a:rPr>
              <a:t>16</a:t>
            </a:r>
            <a:endParaRPr lang="zh-CN" altLang="en-US">
              <a:latin typeface="Mongolian Baiti" panose="03000500000000000000" charset="0"/>
              <a:ea typeface="微软雅黑" panose="020B0503020204020204" charset="-122"/>
              <a:cs typeface="Mongolian Baiti" panose="03000500000000000000"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89293"/>
          </a:xfrm>
        </p:spPr>
        <p:txBody>
          <a:bodyPr>
            <a:normAutofit/>
          </a:bodyPr>
          <a:lstStyle/>
          <a:p>
            <a:r>
              <a:rPr lang="en-US" altLang="zh-CN" sz="3200" dirty="0" err="1"/>
              <a:t>Netty</a:t>
            </a:r>
            <a:r>
              <a:rPr lang="zh-CN" altLang="en-US" sz="3200" dirty="0"/>
              <a:t>结构及工作原理</a:t>
            </a:r>
            <a:endParaRPr lang="zh-CN" altLang="en-US" sz="3200" dirty="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46568" y="1313476"/>
            <a:ext cx="8507012" cy="3791479"/>
          </a:xfrm>
          <a:prstGeom prst="rect">
            <a:avLst/>
          </a:prstGeom>
        </p:spPr>
      </p:pic>
      <p:grpSp>
        <p:nvGrpSpPr>
          <p:cNvPr id="13" name="组合 12"/>
          <p:cNvGrpSpPr/>
          <p:nvPr/>
        </p:nvGrpSpPr>
        <p:grpSpPr>
          <a:xfrm>
            <a:off x="1018095" y="5544524"/>
            <a:ext cx="9643058" cy="646331"/>
            <a:chOff x="1216058" y="5164013"/>
            <a:chExt cx="9643058" cy="646331"/>
          </a:xfrm>
        </p:grpSpPr>
        <p:sp>
          <p:nvSpPr>
            <p:cNvPr id="10" name="矩形 9"/>
            <p:cNvSpPr/>
            <p:nvPr/>
          </p:nvSpPr>
          <p:spPr>
            <a:xfrm>
              <a:off x="1332884" y="5164013"/>
              <a:ext cx="9526232" cy="646331"/>
            </a:xfrm>
            <a:prstGeom prst="rect">
              <a:avLst/>
            </a:prstGeom>
            <a:solidFill>
              <a:schemeClr val="bg1">
                <a:lumMod val="95000"/>
              </a:schemeClr>
            </a:solidFill>
          </p:spPr>
          <p:txBody>
            <a:bodyPr wrap="square">
              <a:spAutoFit/>
            </a:bodyPr>
            <a:lstStyle/>
            <a:p>
              <a:r>
                <a:rPr lang="zh-CN" altLang="en-US" sz="1200" dirty="0">
                  <a:latin typeface="微软雅黑" panose="020B0503020204020204" charset="-122"/>
                  <a:ea typeface="微软雅黑" panose="020B0503020204020204" charset="-122"/>
                </a:rPr>
                <a:t>在监听一个端口的情况下，一个NioEventLoop通过一个NioServerSocketChannel监听端口，处理TCP连接。后端多个工作线程NioEventLoop处理IO事件。每个Channel绑定一个NioEventLoop线程，1个NioEventLoop线程关联一个selector来为多个注册到它的Channel监听IO就绪事件。NioEventLoop是单线程执行，保证Channel的pipline在单线程中执行，保证了ChannelHandler的执行顺序。</a:t>
              </a:r>
              <a:endParaRPr lang="zh-CN" altLang="en-US" sz="1200" dirty="0">
                <a:latin typeface="微软雅黑" panose="020B0503020204020204" charset="-122"/>
                <a:ea typeface="微软雅黑" panose="020B0503020204020204" charset="-122"/>
              </a:endParaRPr>
            </a:p>
          </p:txBody>
        </p:sp>
        <p:sp>
          <p:nvSpPr>
            <p:cNvPr id="11" name="矩形 10"/>
            <p:cNvSpPr/>
            <p:nvPr/>
          </p:nvSpPr>
          <p:spPr>
            <a:xfrm>
              <a:off x="1216058" y="5164013"/>
              <a:ext cx="117388" cy="646331"/>
            </a:xfrm>
            <a:prstGeom prst="rect">
              <a:avLst/>
            </a:prstGeom>
            <a:solidFill>
              <a:schemeClr val="bg1">
                <a:lumMod val="85000"/>
              </a:schemeClr>
            </a:solidFill>
            <a:ln>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sp>
        <p:nvSpPr>
          <p:cNvPr id="3" name="文本框 2"/>
          <p:cNvSpPr txBox="1"/>
          <p:nvPr/>
        </p:nvSpPr>
        <p:spPr>
          <a:xfrm>
            <a:off x="3861435" y="5104765"/>
            <a:ext cx="6712585" cy="368300"/>
          </a:xfrm>
          <a:prstGeom prst="rect">
            <a:avLst/>
          </a:prstGeom>
          <a:noFill/>
        </p:spPr>
        <p:txBody>
          <a:bodyPr wrap="square" rtlCol="0">
            <a:spAutoFit/>
          </a:bodyPr>
          <a:lstStyle/>
          <a:p>
            <a:pPr algn="r"/>
            <a:r>
              <a:rPr lang="zh-CN" altLang="en-US" b="1">
                <a:solidFill>
                  <a:srgbClr val="FF0000"/>
                </a:solidFill>
              </a:rPr>
              <a:t>代码</a:t>
            </a:r>
            <a:r>
              <a:rPr lang="zh-CN" altLang="en-US" b="1">
                <a:solidFill>
                  <a:srgbClr val="FF0000"/>
                </a:solidFill>
                <a:sym typeface="+mn-ea"/>
              </a:rPr>
              <a:t>见</a:t>
            </a:r>
            <a:r>
              <a:rPr lang="zh-CN" altLang="en-US" b="1">
                <a:solidFill>
                  <a:srgbClr val="FF0000"/>
                </a:solidFill>
              </a:rPr>
              <a:t>：com.demo.netty.chat.server.ChatServer</a:t>
            </a:r>
            <a:endParaRPr lang="zh-CN" altLang="en-US" b="1">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444837" y="1354285"/>
            <a:ext cx="6830985" cy="4351338"/>
          </a:xfrm>
        </p:spPr>
      </p:pic>
      <p:sp>
        <p:nvSpPr>
          <p:cNvPr id="2" name="标题 1"/>
          <p:cNvSpPr>
            <a:spLocks noGrp="1"/>
          </p:cNvSpPr>
          <p:nvPr>
            <p:ph type="title"/>
          </p:nvPr>
        </p:nvSpPr>
        <p:spPr>
          <a:xfrm>
            <a:off x="838200" y="365125"/>
            <a:ext cx="10515600" cy="1045845"/>
          </a:xfrm>
        </p:spPr>
        <p:txBody>
          <a:bodyPr/>
          <a:lstStyle/>
          <a:p>
            <a:r>
              <a:rPr lang="en-US" altLang="zh-CN" sz="3200" dirty="0" err="1"/>
              <a:t>Netty</a:t>
            </a:r>
            <a:r>
              <a:rPr lang="zh-CN" altLang="en-US" sz="3200" dirty="0"/>
              <a:t>线程模型</a:t>
            </a:r>
            <a:endParaRPr lang="zh-CN" altLang="en-US" sz="3200" dirty="0"/>
          </a:p>
        </p:txBody>
      </p:sp>
      <p:sp>
        <p:nvSpPr>
          <p:cNvPr id="4" name="文本框 3"/>
          <p:cNvSpPr txBox="1"/>
          <p:nvPr/>
        </p:nvSpPr>
        <p:spPr>
          <a:xfrm>
            <a:off x="2444750" y="5963920"/>
            <a:ext cx="6712585" cy="368300"/>
          </a:xfrm>
          <a:prstGeom prst="rect">
            <a:avLst/>
          </a:prstGeom>
          <a:noFill/>
        </p:spPr>
        <p:txBody>
          <a:bodyPr wrap="square" rtlCol="0">
            <a:spAutoFit/>
          </a:bodyPr>
          <a:lstStyle/>
          <a:p>
            <a:pPr algn="r"/>
            <a:r>
              <a:rPr lang="zh-CN" altLang="en-US" b="1">
                <a:solidFill>
                  <a:srgbClr val="FF0000"/>
                </a:solidFill>
              </a:rPr>
              <a:t>代码</a:t>
            </a:r>
            <a:r>
              <a:rPr lang="zh-CN" altLang="en-US" b="1">
                <a:solidFill>
                  <a:srgbClr val="FF0000"/>
                </a:solidFill>
                <a:sym typeface="+mn-ea"/>
              </a:rPr>
              <a:t>见</a:t>
            </a:r>
            <a:r>
              <a:rPr lang="zh-CN" altLang="en-US" b="1">
                <a:solidFill>
                  <a:srgbClr val="FF0000"/>
                </a:solidFill>
              </a:rPr>
              <a:t>：com.demo.netty.echo.server.NettyServer</a:t>
            </a:r>
            <a:endParaRPr lang="zh-CN" altLang="en-US" b="1">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96548"/>
            <a:ext cx="10515600" cy="916920"/>
          </a:xfrm>
        </p:spPr>
        <p:txBody>
          <a:bodyPr vert="horz" lIns="91440" tIns="45720" rIns="91440" bIns="45720" rtlCol="0" anchor="ctr">
            <a:normAutofit/>
          </a:bodyPr>
          <a:lstStyle/>
          <a:p>
            <a:r>
              <a:rPr lang="en-US" altLang="zh-CN" sz="3200" dirty="0" err="1"/>
              <a:t>Netty</a:t>
            </a:r>
            <a:r>
              <a:rPr lang="zh-CN" altLang="en-US" sz="3200" dirty="0"/>
              <a:t>主要组件</a:t>
            </a:r>
            <a:endParaRPr lang="zh-CN" altLang="en-US" sz="3200" dirty="0"/>
          </a:p>
        </p:txBody>
      </p:sp>
      <p:sp>
        <p:nvSpPr>
          <p:cNvPr id="3" name="文本框 2"/>
          <p:cNvSpPr txBox="1"/>
          <p:nvPr/>
        </p:nvSpPr>
        <p:spPr>
          <a:xfrm>
            <a:off x="838200" y="1569843"/>
            <a:ext cx="9794449" cy="2306955"/>
          </a:xfrm>
          <a:prstGeom prst="rect">
            <a:avLst/>
          </a:prstGeom>
          <a:noFill/>
        </p:spPr>
        <p:txBody>
          <a:bodyPr wrap="square" rtlCol="0">
            <a:spAutoFit/>
          </a:bodyPr>
          <a:lstStyle/>
          <a:p>
            <a:pPr marL="285750" indent="-285750" latinLnBrk="1">
              <a:buFont typeface="Wingdings" panose="05000000000000000000" charset="0"/>
              <a:buChar char="ü"/>
            </a:pPr>
            <a:r>
              <a:rPr lang="en-US" altLang="zh-CN" dirty="0"/>
              <a:t>Bootstrap or </a:t>
            </a:r>
            <a:r>
              <a:rPr lang="en-US" altLang="zh-CN" dirty="0" err="1"/>
              <a:t>ServerBootstrap</a:t>
            </a:r>
            <a:endParaRPr lang="en-US" altLang="zh-CN" dirty="0"/>
          </a:p>
          <a:p>
            <a:pPr marL="285750" indent="-285750" latinLnBrk="1">
              <a:buFont typeface="Wingdings" panose="05000000000000000000" charset="0"/>
              <a:buChar char="ü"/>
            </a:pPr>
            <a:r>
              <a:rPr lang="en-US" altLang="zh-CN" b="1" dirty="0" err="1">
                <a:solidFill>
                  <a:srgbClr val="FF0000"/>
                </a:solidFill>
              </a:rPr>
              <a:t>EventLoop</a:t>
            </a:r>
            <a:endParaRPr lang="en-US" altLang="zh-CN" b="1" dirty="0">
              <a:solidFill>
                <a:srgbClr val="FF0000"/>
              </a:solidFill>
            </a:endParaRPr>
          </a:p>
          <a:p>
            <a:pPr marL="285750" indent="-285750" latinLnBrk="1">
              <a:buFont typeface="Wingdings" panose="05000000000000000000" charset="0"/>
              <a:buChar char="ü"/>
            </a:pPr>
            <a:r>
              <a:rPr lang="en-US" altLang="zh-CN" dirty="0" err="1">
                <a:solidFill>
                  <a:srgbClr val="FF0000"/>
                </a:solidFill>
              </a:rPr>
              <a:t>EventLoopGroup</a:t>
            </a:r>
            <a:endParaRPr lang="en-US" altLang="zh-CN" dirty="0">
              <a:solidFill>
                <a:srgbClr val="FF0000"/>
              </a:solidFill>
            </a:endParaRPr>
          </a:p>
          <a:p>
            <a:pPr marL="285750" indent="-285750" latinLnBrk="1">
              <a:buFont typeface="Wingdings" panose="05000000000000000000" charset="0"/>
              <a:buChar char="ü"/>
            </a:pPr>
            <a:r>
              <a:rPr lang="en-US" altLang="zh-CN" b="1" dirty="0">
                <a:solidFill>
                  <a:srgbClr val="FF0000"/>
                </a:solidFill>
              </a:rPr>
              <a:t>ChannelPipeline</a:t>
            </a:r>
            <a:endParaRPr lang="en-US" altLang="zh-CN" b="1" dirty="0">
              <a:solidFill>
                <a:srgbClr val="FF0000"/>
              </a:solidFill>
            </a:endParaRPr>
          </a:p>
          <a:p>
            <a:pPr marL="285750" indent="-285750" latinLnBrk="1">
              <a:buFont typeface="Wingdings" panose="05000000000000000000" charset="0"/>
              <a:buChar char="ü"/>
            </a:pPr>
            <a:r>
              <a:rPr lang="en-US" altLang="zh-CN" dirty="0"/>
              <a:t>ChannelFuture or </a:t>
            </a:r>
            <a:r>
              <a:rPr lang="en-US" altLang="zh-CN" dirty="0" err="1"/>
              <a:t>ChannelFuture</a:t>
            </a:r>
            <a:endParaRPr lang="en-US" altLang="zh-CN" dirty="0"/>
          </a:p>
          <a:p>
            <a:pPr marL="285750" indent="-285750" latinLnBrk="1">
              <a:buFont typeface="Wingdings" panose="05000000000000000000" charset="0"/>
              <a:buChar char="ü"/>
            </a:pPr>
            <a:r>
              <a:rPr lang="en-US" altLang="zh-CN" dirty="0"/>
              <a:t>ChannelInitializer</a:t>
            </a:r>
            <a:endParaRPr lang="en-US" altLang="zh-CN" dirty="0"/>
          </a:p>
          <a:p>
            <a:pPr marL="285750" indent="-285750" latinLnBrk="1">
              <a:buFont typeface="Wingdings" panose="05000000000000000000" charset="0"/>
              <a:buChar char="ü"/>
            </a:pPr>
            <a:r>
              <a:rPr lang="en-US" altLang="zh-CN" b="1" dirty="0">
                <a:solidFill>
                  <a:srgbClr val="FF0000"/>
                </a:solidFill>
              </a:rPr>
              <a:t>ChannelHandler</a:t>
            </a:r>
            <a:endParaRPr lang="en-US" altLang="zh-CN" dirty="0"/>
          </a:p>
          <a:p>
            <a:pPr marL="285750" indent="-285750" latinLnBrk="1">
              <a:buFont typeface="Wingdings" panose="05000000000000000000" charset="0"/>
              <a:buChar char="ü"/>
            </a:pPr>
            <a:r>
              <a:rPr lang="en-US" altLang="zh-CN" b="1" dirty="0" err="1">
                <a:solidFill>
                  <a:srgbClr val="FF0000"/>
                </a:solidFill>
              </a:rPr>
              <a:t>ChannelHandlerContext</a:t>
            </a:r>
            <a:endParaRPr lang="zh-CN" altLang="en-US" dirty="0"/>
          </a:p>
        </p:txBody>
      </p:sp>
      <p:sp>
        <p:nvSpPr>
          <p:cNvPr id="4" name="矩形 3"/>
          <p:cNvSpPr/>
          <p:nvPr/>
        </p:nvSpPr>
        <p:spPr>
          <a:xfrm>
            <a:off x="838200" y="4173816"/>
            <a:ext cx="10722991" cy="2091690"/>
          </a:xfrm>
          <a:prstGeom prst="rect">
            <a:avLst/>
          </a:prstGeom>
        </p:spPr>
        <p:txBody>
          <a:bodyPr wrap="square">
            <a:spAutoFit/>
          </a:bodyPr>
          <a:lstStyle/>
          <a:p>
            <a:r>
              <a:rPr lang="en-US" altLang="zh-CN" sz="1000" dirty="0">
                <a:latin typeface="仿宋" panose="02010609060101010101" charset="-122"/>
                <a:ea typeface="仿宋" panose="02010609060101010101" charset="-122"/>
                <a:cs typeface="仿宋" panose="02010609060101010101" charset="-122"/>
              </a:rPr>
              <a:t>Bootstrap</a:t>
            </a:r>
            <a:r>
              <a:rPr lang="zh-CN" altLang="en-US" sz="1000" dirty="0">
                <a:latin typeface="仿宋" panose="02010609060101010101" charset="-122"/>
                <a:ea typeface="仿宋" panose="02010609060101010101" charset="-122"/>
                <a:cs typeface="仿宋" panose="02010609060101010101" charset="-122"/>
              </a:rPr>
              <a:t>，一个</a:t>
            </a:r>
            <a:r>
              <a:rPr lang="en-US" altLang="zh-CN" sz="1000" dirty="0" err="1">
                <a:latin typeface="仿宋" panose="02010609060101010101" charset="-122"/>
                <a:ea typeface="仿宋" panose="02010609060101010101" charset="-122"/>
                <a:cs typeface="仿宋" panose="02010609060101010101" charset="-122"/>
              </a:rPr>
              <a:t>Netty</a:t>
            </a:r>
            <a:r>
              <a:rPr lang="zh-CN" altLang="en-US" sz="1000" dirty="0">
                <a:latin typeface="仿宋" panose="02010609060101010101" charset="-122"/>
                <a:ea typeface="仿宋" panose="02010609060101010101" charset="-122"/>
                <a:cs typeface="仿宋" panose="02010609060101010101" charset="-122"/>
              </a:rPr>
              <a:t>应用通常由一个</a:t>
            </a:r>
            <a:r>
              <a:rPr lang="en-US" altLang="zh-CN" sz="1000" dirty="0">
                <a:latin typeface="仿宋" panose="02010609060101010101" charset="-122"/>
                <a:ea typeface="仿宋" panose="02010609060101010101" charset="-122"/>
                <a:cs typeface="仿宋" panose="02010609060101010101" charset="-122"/>
              </a:rPr>
              <a:t>Bootstrap</a:t>
            </a:r>
            <a:r>
              <a:rPr lang="zh-CN" altLang="en-US" sz="1000" dirty="0">
                <a:latin typeface="仿宋" panose="02010609060101010101" charset="-122"/>
                <a:ea typeface="仿宋" panose="02010609060101010101" charset="-122"/>
                <a:cs typeface="仿宋" panose="02010609060101010101" charset="-122"/>
              </a:rPr>
              <a:t>开始，它主要作用是配置整个</a:t>
            </a:r>
            <a:r>
              <a:rPr lang="en-US" altLang="zh-CN" sz="1000" dirty="0" err="1">
                <a:latin typeface="仿宋" panose="02010609060101010101" charset="-122"/>
                <a:ea typeface="仿宋" panose="02010609060101010101" charset="-122"/>
                <a:cs typeface="仿宋" panose="02010609060101010101" charset="-122"/>
              </a:rPr>
              <a:t>Netty</a:t>
            </a:r>
            <a:r>
              <a:rPr lang="zh-CN" altLang="en-US" sz="1000" dirty="0">
                <a:latin typeface="仿宋" panose="02010609060101010101" charset="-122"/>
                <a:ea typeface="仿宋" panose="02010609060101010101" charset="-122"/>
                <a:cs typeface="仿宋" panose="02010609060101010101" charset="-122"/>
              </a:rPr>
              <a:t>程序，串联起各个组件。</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，为了支持各种协议和处理数据的方式，便诞生了</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组件。</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主要用来处理各种事件，这里的事件很广泛，比如可以是粘拆包、编解码、连接、数据接收、异常、数据转换等。</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err="1">
                <a:latin typeface="仿宋" panose="02010609060101010101" charset="-122"/>
                <a:ea typeface="仿宋" panose="02010609060101010101" charset="-122"/>
                <a:cs typeface="仿宋" panose="02010609060101010101" charset="-122"/>
              </a:rPr>
              <a:t>ChannelInboundHandler</a:t>
            </a:r>
            <a:r>
              <a:rPr lang="zh-CN" altLang="en-US" sz="1000" dirty="0">
                <a:latin typeface="仿宋" panose="02010609060101010101" charset="-122"/>
                <a:ea typeface="仿宋" panose="02010609060101010101" charset="-122"/>
                <a:cs typeface="仿宋" panose="02010609060101010101" charset="-122"/>
              </a:rPr>
              <a:t>，一个最常用的</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。这个</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的作用就是处理接收到数据时的事件，也就是说，我们的业务逻辑一般就是写在这个</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里面的，</a:t>
            </a:r>
            <a:endParaRPr lang="en-US" altLang="zh-CN" sz="1000" dirty="0">
              <a:latin typeface="仿宋" panose="02010609060101010101" charset="-122"/>
              <a:ea typeface="仿宋" panose="02010609060101010101" charset="-122"/>
              <a:cs typeface="仿宋" panose="02010609060101010101" charset="-122"/>
            </a:endParaRPr>
          </a:p>
          <a:p>
            <a:r>
              <a:rPr lang="en-US" altLang="zh-CN" sz="1000" dirty="0" err="1">
                <a:latin typeface="仿宋" panose="02010609060101010101" charset="-122"/>
                <a:ea typeface="仿宋" panose="02010609060101010101" charset="-122"/>
                <a:cs typeface="仿宋" panose="02010609060101010101" charset="-122"/>
              </a:rPr>
              <a:t>ChannelInboundHandler</a:t>
            </a:r>
            <a:r>
              <a:rPr lang="en-US" altLang="zh-CN" sz="1000" dirty="0">
                <a:latin typeface="仿宋" panose="02010609060101010101" charset="-122"/>
                <a:ea typeface="仿宋" panose="02010609060101010101" charset="-122"/>
                <a:cs typeface="仿宋" panose="02010609060101010101" charset="-122"/>
              </a:rPr>
              <a:t> </a:t>
            </a:r>
            <a:r>
              <a:rPr lang="zh-CN" altLang="en-US" sz="1000" dirty="0">
                <a:latin typeface="仿宋" panose="02010609060101010101" charset="-122"/>
                <a:ea typeface="仿宋" panose="02010609060101010101" charset="-122"/>
                <a:cs typeface="仿宋" panose="02010609060101010101" charset="-122"/>
              </a:rPr>
              <a:t>就是用来处理我们的核心业务逻辑。</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ChannelInitializer</a:t>
            </a:r>
            <a:r>
              <a:rPr lang="zh-CN" altLang="en-US" sz="1000" dirty="0">
                <a:latin typeface="仿宋" panose="02010609060101010101" charset="-122"/>
                <a:ea typeface="仿宋" panose="02010609060101010101" charset="-122"/>
                <a:cs typeface="仿宋" panose="02010609060101010101" charset="-122"/>
              </a:rPr>
              <a:t>，当一个链接建立时，我们需要知道怎么来接收或者发送数据，当然，我们有各种各样的</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实现来处理它，那么</a:t>
            </a:r>
            <a:r>
              <a:rPr lang="en-US" altLang="zh-CN" sz="1000" dirty="0">
                <a:latin typeface="仿宋" panose="02010609060101010101" charset="-122"/>
                <a:ea typeface="仿宋" panose="02010609060101010101" charset="-122"/>
                <a:cs typeface="仿宋" panose="02010609060101010101" charset="-122"/>
              </a:rPr>
              <a:t>ChannelInitializer</a:t>
            </a:r>
            <a:r>
              <a:rPr lang="zh-CN" altLang="en-US" sz="1000" dirty="0">
                <a:latin typeface="仿宋" panose="02010609060101010101" charset="-122"/>
                <a:ea typeface="仿宋" panose="02010609060101010101" charset="-122"/>
                <a:cs typeface="仿宋" panose="02010609060101010101" charset="-122"/>
              </a:rPr>
              <a:t>便是用来配置这些</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，它会提供一个</a:t>
            </a:r>
            <a:r>
              <a:rPr lang="en-US" altLang="zh-CN" sz="1000" dirty="0">
                <a:latin typeface="仿宋" panose="02010609060101010101" charset="-122"/>
                <a:ea typeface="仿宋" panose="02010609060101010101" charset="-122"/>
                <a:cs typeface="仿宋" panose="02010609060101010101" charset="-122"/>
              </a:rPr>
              <a:t>ChannelPipeline</a:t>
            </a:r>
            <a:r>
              <a:rPr lang="zh-CN" altLang="en-US" sz="1000" dirty="0">
                <a:latin typeface="仿宋" panose="02010609060101010101" charset="-122"/>
                <a:ea typeface="仿宋" panose="02010609060101010101" charset="-122"/>
                <a:cs typeface="仿宋" panose="02010609060101010101" charset="-122"/>
              </a:rPr>
              <a:t>，并把</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加入到</a:t>
            </a:r>
            <a:r>
              <a:rPr lang="en-US" altLang="zh-CN" sz="1000" dirty="0">
                <a:latin typeface="仿宋" panose="02010609060101010101" charset="-122"/>
                <a:ea typeface="仿宋" panose="02010609060101010101" charset="-122"/>
                <a:cs typeface="仿宋" panose="02010609060101010101" charset="-122"/>
              </a:rPr>
              <a:t>ChannelPipeline</a:t>
            </a:r>
            <a:r>
              <a:rPr lang="zh-CN" altLang="en-US" sz="1000" dirty="0">
                <a:latin typeface="仿宋" panose="02010609060101010101" charset="-122"/>
                <a:ea typeface="仿宋" panose="02010609060101010101" charset="-122"/>
                <a:cs typeface="仿宋" panose="02010609060101010101" charset="-122"/>
              </a:rPr>
              <a:t>。</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ChannelPipeline</a:t>
            </a:r>
            <a:r>
              <a:rPr lang="zh-CN" altLang="en-US" sz="1000" dirty="0">
                <a:latin typeface="仿宋" panose="02010609060101010101" charset="-122"/>
                <a:ea typeface="仿宋" panose="02010609060101010101" charset="-122"/>
                <a:cs typeface="仿宋" panose="02010609060101010101" charset="-122"/>
              </a:rPr>
              <a:t>，一个</a:t>
            </a:r>
            <a:r>
              <a:rPr lang="en-US" altLang="zh-CN" sz="1000" dirty="0" err="1">
                <a:latin typeface="仿宋" panose="02010609060101010101" charset="-122"/>
                <a:ea typeface="仿宋" panose="02010609060101010101" charset="-122"/>
                <a:cs typeface="仿宋" panose="02010609060101010101" charset="-122"/>
              </a:rPr>
              <a:t>Netty</a:t>
            </a:r>
            <a:r>
              <a:rPr lang="zh-CN" altLang="en-US" sz="1000" dirty="0">
                <a:latin typeface="仿宋" panose="02010609060101010101" charset="-122"/>
                <a:ea typeface="仿宋" panose="02010609060101010101" charset="-122"/>
                <a:cs typeface="仿宋" panose="02010609060101010101" charset="-122"/>
              </a:rPr>
              <a:t>应用基于</a:t>
            </a:r>
            <a:r>
              <a:rPr lang="en-US" altLang="zh-CN" sz="1000" dirty="0">
                <a:latin typeface="仿宋" panose="02010609060101010101" charset="-122"/>
                <a:ea typeface="仿宋" panose="02010609060101010101" charset="-122"/>
                <a:cs typeface="仿宋" panose="02010609060101010101" charset="-122"/>
              </a:rPr>
              <a:t>ChannelPipeline</a:t>
            </a:r>
            <a:r>
              <a:rPr lang="zh-CN" altLang="en-US" sz="1000" dirty="0">
                <a:latin typeface="仿宋" panose="02010609060101010101" charset="-122"/>
                <a:ea typeface="仿宋" panose="02010609060101010101" charset="-122"/>
                <a:cs typeface="仿宋" panose="02010609060101010101" charset="-122"/>
              </a:rPr>
              <a:t>机制，这种机制需要依赖于</a:t>
            </a:r>
            <a:r>
              <a:rPr lang="en-US" altLang="zh-CN" sz="1000" dirty="0" err="1">
                <a:latin typeface="仿宋" panose="02010609060101010101" charset="-122"/>
                <a:ea typeface="仿宋" panose="02010609060101010101" charset="-122"/>
                <a:cs typeface="仿宋" panose="02010609060101010101" charset="-122"/>
              </a:rPr>
              <a:t>EventLoop</a:t>
            </a:r>
            <a:r>
              <a:rPr lang="zh-CN" altLang="en-US" sz="1000" dirty="0">
                <a:latin typeface="仿宋" panose="02010609060101010101" charset="-122"/>
                <a:ea typeface="仿宋" panose="02010609060101010101" charset="-122"/>
                <a:cs typeface="仿宋" panose="02010609060101010101" charset="-122"/>
              </a:rPr>
              <a:t>和</a:t>
            </a:r>
            <a:r>
              <a:rPr lang="en-US" altLang="zh-CN" sz="1000" dirty="0" err="1">
                <a:latin typeface="仿宋" panose="02010609060101010101" charset="-122"/>
                <a:ea typeface="仿宋" panose="02010609060101010101" charset="-122"/>
                <a:cs typeface="仿宋" panose="02010609060101010101" charset="-122"/>
              </a:rPr>
              <a:t>EventLoopGroup</a:t>
            </a:r>
            <a:r>
              <a:rPr lang="zh-CN" altLang="en-US" sz="1000" dirty="0">
                <a:latin typeface="仿宋" panose="02010609060101010101" charset="-122"/>
                <a:ea typeface="仿宋" panose="02010609060101010101" charset="-122"/>
                <a:cs typeface="仿宋" panose="02010609060101010101" charset="-122"/>
              </a:rPr>
              <a:t>，因为它们三个都和事件或者事件处理相关。</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err="1">
                <a:latin typeface="仿宋" panose="02010609060101010101" charset="-122"/>
                <a:ea typeface="仿宋" panose="02010609060101010101" charset="-122"/>
                <a:cs typeface="仿宋" panose="02010609060101010101" charset="-122"/>
              </a:rPr>
              <a:t>EventLoops</a:t>
            </a:r>
            <a:r>
              <a:rPr lang="zh-CN" altLang="en-US" sz="1000" dirty="0">
                <a:latin typeface="仿宋" panose="02010609060101010101" charset="-122"/>
                <a:ea typeface="仿宋" panose="02010609060101010101" charset="-122"/>
                <a:cs typeface="仿宋" panose="02010609060101010101" charset="-122"/>
              </a:rPr>
              <a:t>的目的是为</a:t>
            </a:r>
            <a:r>
              <a:rPr lang="en-US" altLang="zh-CN" sz="1000" dirty="0">
                <a:latin typeface="仿宋" panose="02010609060101010101" charset="-122"/>
                <a:ea typeface="仿宋" panose="02010609060101010101" charset="-122"/>
                <a:cs typeface="仿宋" panose="02010609060101010101" charset="-122"/>
              </a:rPr>
              <a:t>Channel</a:t>
            </a:r>
            <a:r>
              <a:rPr lang="zh-CN" altLang="en-US" sz="1000" dirty="0">
                <a:latin typeface="仿宋" panose="02010609060101010101" charset="-122"/>
                <a:ea typeface="仿宋" panose="02010609060101010101" charset="-122"/>
                <a:cs typeface="仿宋" panose="02010609060101010101" charset="-122"/>
              </a:rPr>
              <a:t>处理</a:t>
            </a:r>
            <a:r>
              <a:rPr lang="en-US" altLang="zh-CN" sz="1000" dirty="0">
                <a:latin typeface="仿宋" panose="02010609060101010101" charset="-122"/>
                <a:ea typeface="仿宋" panose="02010609060101010101" charset="-122"/>
                <a:cs typeface="仿宋" panose="02010609060101010101" charset="-122"/>
              </a:rPr>
              <a:t>IO</a:t>
            </a:r>
            <a:r>
              <a:rPr lang="zh-CN" altLang="en-US" sz="1000" dirty="0">
                <a:latin typeface="仿宋" panose="02010609060101010101" charset="-122"/>
                <a:ea typeface="仿宋" panose="02010609060101010101" charset="-122"/>
                <a:cs typeface="仿宋" panose="02010609060101010101" charset="-122"/>
              </a:rPr>
              <a:t>操作，一个</a:t>
            </a:r>
            <a:r>
              <a:rPr lang="en-US" altLang="zh-CN" sz="1000" dirty="0" err="1">
                <a:latin typeface="仿宋" panose="02010609060101010101" charset="-122"/>
                <a:ea typeface="仿宋" panose="02010609060101010101" charset="-122"/>
                <a:cs typeface="仿宋" panose="02010609060101010101" charset="-122"/>
              </a:rPr>
              <a:t>EventLoop</a:t>
            </a:r>
            <a:r>
              <a:rPr lang="zh-CN" altLang="en-US" sz="1000" dirty="0">
                <a:latin typeface="仿宋" panose="02010609060101010101" charset="-122"/>
                <a:ea typeface="仿宋" panose="02010609060101010101" charset="-122"/>
                <a:cs typeface="仿宋" panose="02010609060101010101" charset="-122"/>
              </a:rPr>
              <a:t>可以为多个</a:t>
            </a:r>
            <a:r>
              <a:rPr lang="en-US" altLang="zh-CN" sz="1000" dirty="0">
                <a:latin typeface="仿宋" panose="02010609060101010101" charset="-122"/>
                <a:ea typeface="仿宋" panose="02010609060101010101" charset="-122"/>
                <a:cs typeface="仿宋" panose="02010609060101010101" charset="-122"/>
              </a:rPr>
              <a:t>Channel</a:t>
            </a:r>
            <a:r>
              <a:rPr lang="zh-CN" altLang="en-US" sz="1000" dirty="0">
                <a:latin typeface="仿宋" panose="02010609060101010101" charset="-122"/>
                <a:ea typeface="仿宋" panose="02010609060101010101" charset="-122"/>
                <a:cs typeface="仿宋" panose="02010609060101010101" charset="-122"/>
              </a:rPr>
              <a:t>服务。</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err="1">
                <a:latin typeface="仿宋" panose="02010609060101010101" charset="-122"/>
                <a:ea typeface="仿宋" panose="02010609060101010101" charset="-122"/>
                <a:cs typeface="仿宋" panose="02010609060101010101" charset="-122"/>
              </a:rPr>
              <a:t>EventLoopGroup</a:t>
            </a:r>
            <a:r>
              <a:rPr lang="zh-CN" altLang="en-US" sz="1000" dirty="0">
                <a:latin typeface="仿宋" panose="02010609060101010101" charset="-122"/>
                <a:ea typeface="仿宋" panose="02010609060101010101" charset="-122"/>
                <a:cs typeface="仿宋" panose="02010609060101010101" charset="-122"/>
              </a:rPr>
              <a:t>会包含多个</a:t>
            </a:r>
            <a:r>
              <a:rPr lang="en-US" altLang="zh-CN" sz="1000" dirty="0" err="1">
                <a:latin typeface="仿宋" panose="02010609060101010101" charset="-122"/>
                <a:ea typeface="仿宋" panose="02010609060101010101" charset="-122"/>
                <a:cs typeface="仿宋" panose="02010609060101010101" charset="-122"/>
              </a:rPr>
              <a:t>EventLoop</a:t>
            </a:r>
            <a:r>
              <a:rPr lang="zh-CN" altLang="en-US" sz="1000" dirty="0">
                <a:latin typeface="仿宋" panose="02010609060101010101" charset="-122"/>
                <a:ea typeface="仿宋" panose="02010609060101010101" charset="-122"/>
                <a:cs typeface="仿宋" panose="02010609060101010101" charset="-122"/>
              </a:rPr>
              <a:t>。</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Channel</a:t>
            </a:r>
            <a:r>
              <a:rPr lang="zh-CN" altLang="en-US" sz="1000" dirty="0">
                <a:latin typeface="仿宋" panose="02010609060101010101" charset="-122"/>
                <a:ea typeface="仿宋" panose="02010609060101010101" charset="-122"/>
                <a:cs typeface="仿宋" panose="02010609060101010101" charset="-122"/>
              </a:rPr>
              <a:t>代表了一个</a:t>
            </a:r>
            <a:r>
              <a:rPr lang="en-US" altLang="zh-CN" sz="1000" dirty="0">
                <a:latin typeface="仿宋" panose="02010609060101010101" charset="-122"/>
                <a:ea typeface="仿宋" panose="02010609060101010101" charset="-122"/>
                <a:cs typeface="仿宋" panose="02010609060101010101" charset="-122"/>
              </a:rPr>
              <a:t>Socket</a:t>
            </a:r>
            <a:r>
              <a:rPr lang="zh-CN" altLang="en-US" sz="1000" dirty="0">
                <a:latin typeface="仿宋" panose="02010609060101010101" charset="-122"/>
                <a:ea typeface="仿宋" panose="02010609060101010101" charset="-122"/>
                <a:cs typeface="仿宋" panose="02010609060101010101" charset="-122"/>
              </a:rPr>
              <a:t>链接，或者其它和</a:t>
            </a:r>
            <a:r>
              <a:rPr lang="en-US" altLang="zh-CN" sz="1000" dirty="0">
                <a:latin typeface="仿宋" panose="02010609060101010101" charset="-122"/>
                <a:ea typeface="仿宋" panose="02010609060101010101" charset="-122"/>
                <a:cs typeface="仿宋" panose="02010609060101010101" charset="-122"/>
              </a:rPr>
              <a:t>IO</a:t>
            </a:r>
            <a:r>
              <a:rPr lang="zh-CN" altLang="en-US" sz="1000" dirty="0">
                <a:latin typeface="仿宋" panose="02010609060101010101" charset="-122"/>
                <a:ea typeface="仿宋" panose="02010609060101010101" charset="-122"/>
                <a:cs typeface="仿宋" panose="02010609060101010101" charset="-122"/>
              </a:rPr>
              <a:t>操作相关的组件，它和</a:t>
            </a:r>
            <a:r>
              <a:rPr lang="en-US" altLang="zh-CN" sz="1000" dirty="0" err="1">
                <a:latin typeface="仿宋" panose="02010609060101010101" charset="-122"/>
                <a:ea typeface="仿宋" panose="02010609060101010101" charset="-122"/>
                <a:cs typeface="仿宋" panose="02010609060101010101" charset="-122"/>
              </a:rPr>
              <a:t>EventLoop</a:t>
            </a:r>
            <a:r>
              <a:rPr lang="zh-CN" altLang="en-US" sz="1000" dirty="0">
                <a:latin typeface="仿宋" panose="02010609060101010101" charset="-122"/>
                <a:ea typeface="仿宋" panose="02010609060101010101" charset="-122"/>
                <a:cs typeface="仿宋" panose="02010609060101010101" charset="-122"/>
              </a:rPr>
              <a:t>一起用来参与</a:t>
            </a:r>
            <a:r>
              <a:rPr lang="en-US" altLang="zh-CN" sz="1000" dirty="0">
                <a:latin typeface="仿宋" panose="02010609060101010101" charset="-122"/>
                <a:ea typeface="仿宋" panose="02010609060101010101" charset="-122"/>
                <a:cs typeface="仿宋" panose="02010609060101010101" charset="-122"/>
              </a:rPr>
              <a:t>IO</a:t>
            </a:r>
            <a:r>
              <a:rPr lang="zh-CN" altLang="en-US" sz="1000" dirty="0">
                <a:latin typeface="仿宋" panose="02010609060101010101" charset="-122"/>
                <a:ea typeface="仿宋" panose="02010609060101010101" charset="-122"/>
                <a:cs typeface="仿宋" panose="02010609060101010101" charset="-122"/>
              </a:rPr>
              <a:t>处理。</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Future</a:t>
            </a:r>
            <a:r>
              <a:rPr lang="zh-CN" altLang="en-US" sz="1000" dirty="0">
                <a:latin typeface="仿宋" panose="02010609060101010101" charset="-122"/>
                <a:ea typeface="仿宋" panose="02010609060101010101" charset="-122"/>
                <a:cs typeface="仿宋" panose="02010609060101010101" charset="-122"/>
              </a:rPr>
              <a:t>，在</a:t>
            </a:r>
            <a:r>
              <a:rPr lang="en-US" altLang="zh-CN" sz="1000" dirty="0" err="1">
                <a:latin typeface="仿宋" panose="02010609060101010101" charset="-122"/>
                <a:ea typeface="仿宋" panose="02010609060101010101" charset="-122"/>
                <a:cs typeface="仿宋" panose="02010609060101010101" charset="-122"/>
              </a:rPr>
              <a:t>Netty</a:t>
            </a:r>
            <a:r>
              <a:rPr lang="zh-CN" altLang="en-US" sz="1000" dirty="0">
                <a:latin typeface="仿宋" panose="02010609060101010101" charset="-122"/>
                <a:ea typeface="仿宋" panose="02010609060101010101" charset="-122"/>
                <a:cs typeface="仿宋" panose="02010609060101010101" charset="-122"/>
              </a:rPr>
              <a:t>中所有的</a:t>
            </a:r>
            <a:r>
              <a:rPr lang="en-US" altLang="zh-CN" sz="1000" dirty="0">
                <a:latin typeface="仿宋" panose="02010609060101010101" charset="-122"/>
                <a:ea typeface="仿宋" panose="02010609060101010101" charset="-122"/>
                <a:cs typeface="仿宋" panose="02010609060101010101" charset="-122"/>
              </a:rPr>
              <a:t>IO</a:t>
            </a:r>
            <a:r>
              <a:rPr lang="zh-CN" altLang="en-US" sz="1000" dirty="0">
                <a:latin typeface="仿宋" panose="02010609060101010101" charset="-122"/>
                <a:ea typeface="仿宋" panose="02010609060101010101" charset="-122"/>
                <a:cs typeface="仿宋" panose="02010609060101010101" charset="-122"/>
              </a:rPr>
              <a:t>操作都是异步的，因此，你不能立刻得知消息是否被正确处理，但是我们可以过一会等它执行完成或者直接注册一个监听，具体的实现就是通过</a:t>
            </a:r>
            <a:r>
              <a:rPr lang="en-US" altLang="zh-CN" sz="1000" dirty="0">
                <a:latin typeface="仿宋" panose="02010609060101010101" charset="-122"/>
                <a:ea typeface="仿宋" panose="02010609060101010101" charset="-122"/>
                <a:cs typeface="仿宋" panose="02010609060101010101" charset="-122"/>
              </a:rPr>
              <a:t>Future</a:t>
            </a:r>
            <a:r>
              <a:rPr lang="zh-CN" altLang="en-US" sz="1000" dirty="0">
                <a:latin typeface="仿宋" panose="02010609060101010101" charset="-122"/>
                <a:ea typeface="仿宋" panose="02010609060101010101" charset="-122"/>
                <a:cs typeface="仿宋" panose="02010609060101010101" charset="-122"/>
              </a:rPr>
              <a:t>和</a:t>
            </a:r>
            <a:r>
              <a:rPr lang="en-US" altLang="zh-CN" sz="1000" dirty="0" err="1">
                <a:latin typeface="仿宋" panose="02010609060101010101" charset="-122"/>
                <a:ea typeface="仿宋" panose="02010609060101010101" charset="-122"/>
                <a:cs typeface="仿宋" panose="02010609060101010101" charset="-122"/>
              </a:rPr>
              <a:t>ChannelFutures</a:t>
            </a:r>
            <a:r>
              <a:rPr lang="en-US" altLang="zh-CN" sz="1000" dirty="0">
                <a:latin typeface="仿宋" panose="02010609060101010101" charset="-122"/>
                <a:ea typeface="仿宋" panose="02010609060101010101" charset="-122"/>
                <a:cs typeface="仿宋" panose="02010609060101010101" charset="-122"/>
              </a:rPr>
              <a:t>,</a:t>
            </a:r>
            <a:r>
              <a:rPr lang="zh-CN" altLang="en-US" sz="1000" dirty="0">
                <a:latin typeface="仿宋" panose="02010609060101010101" charset="-122"/>
                <a:ea typeface="仿宋" panose="02010609060101010101" charset="-122"/>
                <a:cs typeface="仿宋" panose="02010609060101010101" charset="-122"/>
              </a:rPr>
              <a:t>他们可以注册一个监听，当操作执行成功或失败时监听会自动触发。总之，所有的操作都会返回一个</a:t>
            </a:r>
            <a:r>
              <a:rPr lang="en-US" altLang="zh-CN" sz="1000" dirty="0" err="1">
                <a:latin typeface="仿宋" panose="02010609060101010101" charset="-122"/>
                <a:ea typeface="仿宋" panose="02010609060101010101" charset="-122"/>
                <a:cs typeface="仿宋" panose="02010609060101010101" charset="-122"/>
              </a:rPr>
              <a:t>ChannelFuture</a:t>
            </a:r>
            <a:r>
              <a:rPr lang="zh-CN" altLang="en-US" sz="1000" dirty="0">
                <a:latin typeface="仿宋" panose="02010609060101010101" charset="-122"/>
                <a:ea typeface="仿宋" panose="02010609060101010101" charset="-122"/>
                <a:cs typeface="仿宋" panose="02010609060101010101" charset="-122"/>
              </a:rPr>
              <a:t>。</a:t>
            </a:r>
            <a:endParaRPr lang="zh-CN" altLang="en-US" sz="1000" dirty="0">
              <a:latin typeface="仿宋" panose="02010609060101010101" charset="-122"/>
              <a:ea typeface="仿宋" panose="02010609060101010101" charset="-122"/>
              <a:cs typeface="仿宋" panose="0201060906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4700" y="165735"/>
            <a:ext cx="10515600" cy="973481"/>
          </a:xfrm>
        </p:spPr>
        <p:txBody>
          <a:bodyPr>
            <a:normAutofit/>
          </a:bodyPr>
          <a:lstStyle/>
          <a:p>
            <a:r>
              <a:rPr lang="zh-CN" altLang="en-US" sz="3200" dirty="0">
                <a:latin typeface="微软雅黑" panose="020B0503020204020204" charset="-122"/>
                <a:ea typeface="微软雅黑" panose="020B0503020204020204" charset="-122"/>
                <a:sym typeface="+mn-ea"/>
              </a:rPr>
              <a:t>了解</a:t>
            </a:r>
            <a:r>
              <a:rPr lang="zh-CN" altLang="en-US" sz="3200" dirty="0">
                <a:latin typeface="微软雅黑" panose="020B0503020204020204" charset="-122"/>
                <a:ea typeface="微软雅黑" panose="020B0503020204020204" charset="-122"/>
                <a:cs typeface="微软雅黑" panose="020B0503020204020204" charset="-122"/>
                <a:sym typeface="+mn-ea"/>
              </a:rPr>
              <a:t>对象</a:t>
            </a:r>
            <a:r>
              <a:rPr lang="en-US" altLang="zh-CN" sz="3200" dirty="0" err="1">
                <a:latin typeface="微软雅黑" panose="020B0503020204020204" charset="-122"/>
                <a:ea typeface="微软雅黑" panose="020B0503020204020204" charset="-122"/>
                <a:cs typeface="微软雅黑" panose="020B0503020204020204" charset="-122"/>
              </a:rPr>
              <a:t>NioServerSocketChannel</a:t>
            </a:r>
            <a:endParaRPr lang="zh-CN" altLang="en-US" sz="3200" dirty="0" err="1">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7558640" y="4820422"/>
            <a:ext cx="4311977" cy="424206"/>
          </a:xfrm>
        </p:spPr>
        <p:txBody>
          <a:bodyPr>
            <a:normAutofit/>
          </a:bodyPr>
          <a:lstStyle/>
          <a:p>
            <a:pPr marL="0" indent="0">
              <a:buNone/>
            </a:pPr>
            <a:r>
              <a:rPr lang="zh-CN" altLang="en-US" sz="2000" dirty="0"/>
              <a:t>抽象父类AbstractChannel</a:t>
            </a:r>
            <a:endParaRPr lang="zh-CN" altLang="en-US" sz="2000" dirty="0"/>
          </a:p>
        </p:txBody>
      </p:sp>
      <p:sp>
        <p:nvSpPr>
          <p:cNvPr id="4" name="文本框 3"/>
          <p:cNvSpPr txBox="1"/>
          <p:nvPr/>
        </p:nvSpPr>
        <p:spPr>
          <a:xfrm>
            <a:off x="673735" y="1139190"/>
            <a:ext cx="8230235" cy="5631180"/>
          </a:xfrm>
          <a:prstGeom prst="rect">
            <a:avLst/>
          </a:prstGeom>
          <a:noFill/>
        </p:spPr>
        <p:txBody>
          <a:bodyPr wrap="square" rtlCol="0">
            <a:spAutoFit/>
          </a:bodyPr>
          <a:lstStyle/>
          <a:p>
            <a:r>
              <a:rPr lang="en-US" altLang="zh-CN" sz="1200" dirty="0"/>
              <a:t>    private static final </a:t>
            </a:r>
            <a:r>
              <a:rPr lang="en-US" altLang="zh-CN" sz="1200" dirty="0" err="1"/>
              <a:t>ChannelMetadata</a:t>
            </a:r>
            <a:r>
              <a:rPr lang="en-US" altLang="zh-CN" sz="1200" dirty="0"/>
              <a:t> METADATA = new </a:t>
            </a:r>
            <a:r>
              <a:rPr lang="en-US" altLang="zh-CN" sz="1200" dirty="0" err="1"/>
              <a:t>ChannelMetadata</a:t>
            </a:r>
            <a:r>
              <a:rPr lang="en-US" altLang="zh-CN" sz="1200" dirty="0"/>
              <a:t>(false, 16);</a:t>
            </a:r>
            <a:endParaRPr lang="en-US" altLang="zh-CN" sz="1200" dirty="0"/>
          </a:p>
          <a:p>
            <a:r>
              <a:rPr lang="en-US" altLang="zh-CN" sz="1200" dirty="0"/>
              <a:t>    private static final </a:t>
            </a:r>
            <a:r>
              <a:rPr lang="en-US" altLang="zh-CN" sz="1200" dirty="0" err="1"/>
              <a:t>SelectorProvider</a:t>
            </a:r>
            <a:r>
              <a:rPr lang="en-US" altLang="zh-CN" sz="1200" dirty="0"/>
              <a:t> DEFAULT_SELECTOR_PROVIDER = </a:t>
            </a:r>
            <a:r>
              <a:rPr lang="en-US" altLang="zh-CN" sz="1200" dirty="0" err="1"/>
              <a:t>SelectorProvider.provider</a:t>
            </a:r>
            <a:r>
              <a:rPr lang="en-US" altLang="zh-CN" sz="1200" dirty="0"/>
              <a:t>();</a:t>
            </a:r>
            <a:endParaRPr lang="en-US" altLang="zh-CN" sz="1200" dirty="0"/>
          </a:p>
          <a:p>
            <a:r>
              <a:rPr lang="en-US" altLang="zh-CN" sz="1200" dirty="0"/>
              <a:t>    -------------------------------------------------</a:t>
            </a:r>
            <a:endParaRPr lang="en-US" altLang="zh-CN" sz="1200" dirty="0"/>
          </a:p>
          <a:p>
            <a:r>
              <a:rPr lang="en-US" altLang="zh-CN" sz="1200" dirty="0"/>
              <a:t>    </a:t>
            </a:r>
            <a:r>
              <a:rPr lang="en-US" altLang="zh-CN" sz="1200" dirty="0" err="1"/>
              <a:t>boolean</a:t>
            </a:r>
            <a:r>
              <a:rPr lang="en-US" altLang="zh-CN" sz="1200" dirty="0"/>
              <a:t> </a:t>
            </a:r>
            <a:r>
              <a:rPr lang="en-US" altLang="zh-CN" sz="1200" dirty="0" err="1"/>
              <a:t>inputShutdown</a:t>
            </a:r>
            <a:r>
              <a:rPr lang="en-US" altLang="zh-CN" sz="1200" dirty="0"/>
              <a:t>;</a:t>
            </a:r>
            <a:endParaRPr lang="en-US" altLang="zh-CN" sz="1200" dirty="0"/>
          </a:p>
          <a:p>
            <a:r>
              <a:rPr lang="en-US" altLang="zh-CN" sz="1200" dirty="0"/>
              <a:t>   -------------------------------------------------</a:t>
            </a:r>
            <a:endParaRPr lang="en-US" altLang="zh-CN" sz="1200" dirty="0"/>
          </a:p>
          <a:p>
            <a:r>
              <a:rPr lang="en-US" altLang="zh-CN" sz="1200" dirty="0"/>
              <a:t>    private final </a:t>
            </a:r>
            <a:r>
              <a:rPr lang="en-US" altLang="zh-CN" sz="1200" dirty="0" err="1"/>
              <a:t>SelectableChannel</a:t>
            </a:r>
            <a:r>
              <a:rPr lang="en-US" altLang="zh-CN" sz="1200" dirty="0"/>
              <a:t> </a:t>
            </a:r>
            <a:r>
              <a:rPr lang="en-US" altLang="zh-CN" sz="1200" b="1" dirty="0">
                <a:solidFill>
                  <a:srgbClr val="FF0000"/>
                </a:solidFill>
              </a:rPr>
              <a:t>ch</a:t>
            </a:r>
            <a:r>
              <a:rPr lang="en-US" altLang="zh-CN" sz="1200" dirty="0"/>
              <a:t>;</a:t>
            </a:r>
            <a:endParaRPr lang="en-US" altLang="zh-CN" sz="1200" dirty="0"/>
          </a:p>
          <a:p>
            <a:r>
              <a:rPr lang="en-US" altLang="zh-CN" sz="1200" dirty="0"/>
              <a:t>    protected final int </a:t>
            </a:r>
            <a:r>
              <a:rPr lang="en-US" altLang="zh-CN" sz="1200" b="1" dirty="0" err="1">
                <a:solidFill>
                  <a:srgbClr val="FF0000"/>
                </a:solidFill>
              </a:rPr>
              <a:t>readInterestOp</a:t>
            </a:r>
            <a:r>
              <a:rPr lang="en-US" altLang="zh-CN" sz="1200" dirty="0"/>
              <a:t>;</a:t>
            </a:r>
            <a:endParaRPr lang="en-US" altLang="zh-CN" sz="1200" dirty="0"/>
          </a:p>
          <a:p>
            <a:r>
              <a:rPr lang="en-US" altLang="zh-CN" sz="1200" dirty="0"/>
              <a:t>    volatile </a:t>
            </a:r>
            <a:r>
              <a:rPr lang="en-US" altLang="zh-CN" sz="1200" dirty="0" err="1"/>
              <a:t>SelectionKey</a:t>
            </a:r>
            <a:r>
              <a:rPr lang="en-US" altLang="zh-CN" sz="1200" dirty="0"/>
              <a:t> </a:t>
            </a:r>
            <a:r>
              <a:rPr lang="en-US" altLang="zh-CN" sz="1200" b="1" dirty="0" err="1">
                <a:solidFill>
                  <a:srgbClr val="FF0000"/>
                </a:solidFill>
              </a:rPr>
              <a:t>selectionKey</a:t>
            </a:r>
            <a:r>
              <a:rPr lang="en-US" altLang="zh-CN" sz="1200" b="1" dirty="0">
                <a:solidFill>
                  <a:srgbClr val="FF0000"/>
                </a:solidFill>
              </a:rPr>
              <a:t>;</a:t>
            </a:r>
            <a:endParaRPr lang="en-US" altLang="zh-CN" sz="1200" b="1" dirty="0">
              <a:solidFill>
                <a:srgbClr val="FF0000"/>
              </a:solidFill>
            </a:endParaRPr>
          </a:p>
          <a:p>
            <a:r>
              <a:rPr lang="en-US" altLang="zh-CN" sz="1200" dirty="0"/>
              <a:t>    </a:t>
            </a:r>
            <a:r>
              <a:rPr lang="en-US" altLang="zh-CN" sz="1200" dirty="0" err="1"/>
              <a:t>boolean</a:t>
            </a:r>
            <a:r>
              <a:rPr lang="en-US" altLang="zh-CN" sz="1200" dirty="0"/>
              <a:t> </a:t>
            </a:r>
            <a:r>
              <a:rPr lang="en-US" altLang="zh-CN" sz="1200" dirty="0" err="1"/>
              <a:t>readPending</a:t>
            </a:r>
            <a:r>
              <a:rPr lang="en-US" altLang="zh-CN" sz="1200" dirty="0"/>
              <a:t>;</a:t>
            </a:r>
            <a:endParaRPr lang="en-US" altLang="zh-CN" sz="1200" dirty="0"/>
          </a:p>
          <a:p>
            <a:r>
              <a:rPr lang="en-US" altLang="zh-CN" sz="1200" dirty="0"/>
              <a:t>    private final Runnable </a:t>
            </a:r>
            <a:r>
              <a:rPr lang="en-US" altLang="zh-CN" sz="1200" dirty="0" err="1"/>
              <a:t>clearReadPendingRunnable</a:t>
            </a:r>
            <a:endParaRPr lang="en-US" altLang="zh-CN" sz="1200" dirty="0"/>
          </a:p>
          <a:p>
            <a:r>
              <a:rPr lang="en-US" altLang="zh-CN" sz="1200" dirty="0"/>
              <a:t>    private </a:t>
            </a:r>
            <a:r>
              <a:rPr lang="en-US" altLang="zh-CN" sz="1200" dirty="0" err="1"/>
              <a:t>ChannelPromise</a:t>
            </a:r>
            <a:r>
              <a:rPr lang="en-US" altLang="zh-CN" sz="1200" dirty="0"/>
              <a:t> </a:t>
            </a:r>
            <a:r>
              <a:rPr lang="en-US" altLang="zh-CN" sz="1200" dirty="0" err="1"/>
              <a:t>connectPromise</a:t>
            </a:r>
            <a:r>
              <a:rPr lang="en-US" altLang="zh-CN" sz="1200" dirty="0"/>
              <a:t>;</a:t>
            </a:r>
            <a:endParaRPr lang="en-US" altLang="zh-CN" sz="1200" dirty="0"/>
          </a:p>
          <a:p>
            <a:r>
              <a:rPr lang="en-US" altLang="zh-CN" sz="1200" dirty="0"/>
              <a:t>    private </a:t>
            </a:r>
            <a:r>
              <a:rPr lang="en-US" altLang="zh-CN" sz="1200" dirty="0" err="1"/>
              <a:t>ScheduledFuture</a:t>
            </a:r>
            <a:r>
              <a:rPr lang="en-US" altLang="zh-CN" sz="1200" dirty="0"/>
              <a:t>&lt;?&gt; </a:t>
            </a:r>
            <a:r>
              <a:rPr lang="en-US" altLang="zh-CN" sz="1200" dirty="0" err="1"/>
              <a:t>connectTimeoutFuture</a:t>
            </a:r>
            <a:r>
              <a:rPr lang="en-US" altLang="zh-CN" sz="1200" dirty="0"/>
              <a:t>;</a:t>
            </a:r>
            <a:endParaRPr lang="en-US" altLang="zh-CN" sz="1200" dirty="0"/>
          </a:p>
          <a:p>
            <a:r>
              <a:rPr lang="en-US" altLang="zh-CN" sz="1200" dirty="0"/>
              <a:t>    private </a:t>
            </a:r>
            <a:r>
              <a:rPr lang="en-US" altLang="zh-CN" sz="1200" dirty="0" err="1"/>
              <a:t>SocketAddress</a:t>
            </a:r>
            <a:r>
              <a:rPr lang="en-US" altLang="zh-CN" sz="1200" dirty="0"/>
              <a:t> </a:t>
            </a:r>
            <a:r>
              <a:rPr lang="en-US" altLang="zh-CN" sz="1200" dirty="0" err="1"/>
              <a:t>requestedRemoteAddress</a:t>
            </a:r>
            <a:r>
              <a:rPr lang="en-US" altLang="zh-CN" sz="1200" dirty="0"/>
              <a:t>;</a:t>
            </a:r>
            <a:endParaRPr lang="en-US" altLang="zh-CN" sz="1200" dirty="0"/>
          </a:p>
          <a:p>
            <a:r>
              <a:rPr lang="en-US" altLang="zh-CN" sz="1200" dirty="0">
                <a:sym typeface="+mn-ea"/>
              </a:rPr>
              <a:t>    -------------------------------------------------</a:t>
            </a:r>
            <a:r>
              <a:rPr lang="en-US" altLang="zh-CN" sz="1200" dirty="0"/>
              <a:t>    </a:t>
            </a:r>
            <a:endParaRPr lang="en-US" altLang="zh-CN" sz="1200" dirty="0"/>
          </a:p>
          <a:p>
            <a:r>
              <a:rPr lang="en-US" altLang="zh-CN" sz="1200" dirty="0"/>
              <a:t>    private final Channel parent;</a:t>
            </a:r>
            <a:endParaRPr lang="en-US" altLang="zh-CN" sz="1200" dirty="0"/>
          </a:p>
          <a:p>
            <a:r>
              <a:rPr lang="en-US" altLang="zh-CN" sz="1200" dirty="0"/>
              <a:t>    private final </a:t>
            </a:r>
            <a:r>
              <a:rPr lang="en-US" altLang="zh-CN" sz="1200" dirty="0" err="1"/>
              <a:t>ChannelId</a:t>
            </a:r>
            <a:r>
              <a:rPr lang="en-US" altLang="zh-CN" sz="1200" dirty="0"/>
              <a:t> id;</a:t>
            </a:r>
            <a:endParaRPr lang="en-US" altLang="zh-CN" sz="1200" dirty="0"/>
          </a:p>
          <a:p>
            <a:r>
              <a:rPr lang="en-US" altLang="zh-CN" sz="1200" dirty="0"/>
              <a:t>    private final Unsafe </a:t>
            </a:r>
            <a:r>
              <a:rPr lang="en-US" altLang="zh-CN" sz="1200" b="1" dirty="0" err="1">
                <a:solidFill>
                  <a:srgbClr val="FF0000"/>
                </a:solidFill>
              </a:rPr>
              <a:t>unsafe</a:t>
            </a:r>
            <a:r>
              <a:rPr lang="en-US" altLang="zh-CN" sz="1200" dirty="0"/>
              <a:t>;</a:t>
            </a:r>
            <a:endParaRPr lang="en-US" altLang="zh-CN" sz="1200" dirty="0"/>
          </a:p>
          <a:p>
            <a:r>
              <a:rPr lang="en-US" altLang="zh-CN" sz="1200" dirty="0"/>
              <a:t>    private final </a:t>
            </a:r>
            <a:r>
              <a:rPr lang="en-US" altLang="zh-CN" sz="1200" dirty="0" err="1"/>
              <a:t>DefaultChannelPipeline</a:t>
            </a:r>
            <a:r>
              <a:rPr lang="en-US" altLang="zh-CN" sz="1200" dirty="0"/>
              <a:t> </a:t>
            </a:r>
            <a:r>
              <a:rPr lang="en-US" altLang="zh-CN" sz="1200" b="1" dirty="0">
                <a:solidFill>
                  <a:srgbClr val="FF0000"/>
                </a:solidFill>
              </a:rPr>
              <a:t>pipeline</a:t>
            </a:r>
            <a:r>
              <a:rPr lang="en-US" altLang="zh-CN" sz="1200" dirty="0"/>
              <a:t>;</a:t>
            </a:r>
            <a:endParaRPr lang="en-US" altLang="zh-CN" sz="1200" dirty="0"/>
          </a:p>
          <a:p>
            <a:r>
              <a:rPr lang="en-US" altLang="zh-CN" sz="1200" dirty="0"/>
              <a:t>    private final </a:t>
            </a:r>
            <a:r>
              <a:rPr lang="en-US" altLang="zh-CN" sz="1200" dirty="0" err="1"/>
              <a:t>VoidChannelPromise</a:t>
            </a:r>
            <a:r>
              <a:rPr lang="en-US" altLang="zh-CN" sz="1200" dirty="0"/>
              <a:t> </a:t>
            </a:r>
            <a:r>
              <a:rPr lang="en-US" altLang="zh-CN" sz="1200" dirty="0" err="1"/>
              <a:t>unsafeVoidPromise</a:t>
            </a:r>
            <a:r>
              <a:rPr lang="en-US" altLang="zh-CN" sz="1200" dirty="0"/>
              <a:t> = new </a:t>
            </a:r>
            <a:r>
              <a:rPr lang="en-US" altLang="zh-CN" sz="1200" dirty="0" err="1"/>
              <a:t>VoidChannelPromise</a:t>
            </a:r>
            <a:r>
              <a:rPr lang="en-US" altLang="zh-CN" sz="1200" dirty="0"/>
              <a:t>(this, false);</a:t>
            </a:r>
            <a:endParaRPr lang="en-US" altLang="zh-CN" sz="1200" dirty="0"/>
          </a:p>
          <a:p>
            <a:r>
              <a:rPr lang="en-US" altLang="zh-CN" sz="1200" dirty="0"/>
              <a:t>    private final </a:t>
            </a:r>
            <a:r>
              <a:rPr lang="en-US" altLang="zh-CN" sz="1200" dirty="0" err="1"/>
              <a:t>CloseFuture</a:t>
            </a:r>
            <a:r>
              <a:rPr lang="en-US" altLang="zh-CN" sz="1200" dirty="0"/>
              <a:t> </a:t>
            </a:r>
            <a:r>
              <a:rPr lang="en-US" altLang="zh-CN" sz="1200" dirty="0" err="1"/>
              <a:t>closeFuture</a:t>
            </a:r>
            <a:r>
              <a:rPr lang="en-US" altLang="zh-CN" sz="1200" dirty="0"/>
              <a:t> = new </a:t>
            </a:r>
            <a:r>
              <a:rPr lang="en-US" altLang="zh-CN" sz="1200" dirty="0" err="1"/>
              <a:t>CloseFuture</a:t>
            </a:r>
            <a:r>
              <a:rPr lang="en-US" altLang="zh-CN" sz="1200" dirty="0"/>
              <a:t>(this);</a:t>
            </a:r>
            <a:endParaRPr lang="en-US" altLang="zh-CN" sz="1200" dirty="0"/>
          </a:p>
          <a:p>
            <a:endParaRPr lang="en-US" altLang="zh-CN" sz="1200" dirty="0"/>
          </a:p>
          <a:p>
            <a:r>
              <a:rPr lang="en-US" altLang="zh-CN" sz="1200" dirty="0"/>
              <a:t>    private volatile </a:t>
            </a:r>
            <a:r>
              <a:rPr lang="en-US" altLang="zh-CN" sz="1200" dirty="0" err="1"/>
              <a:t>SocketAddress</a:t>
            </a:r>
            <a:r>
              <a:rPr lang="en-US" altLang="zh-CN" sz="1200" dirty="0"/>
              <a:t> </a:t>
            </a:r>
            <a:r>
              <a:rPr lang="en-US" altLang="zh-CN" sz="1200" dirty="0" err="1"/>
              <a:t>localAddress</a:t>
            </a:r>
            <a:r>
              <a:rPr lang="en-US" altLang="zh-CN" sz="1200" dirty="0"/>
              <a:t>;</a:t>
            </a:r>
            <a:endParaRPr lang="en-US" altLang="zh-CN" sz="1200" dirty="0"/>
          </a:p>
          <a:p>
            <a:r>
              <a:rPr lang="en-US" altLang="zh-CN" sz="1200" dirty="0"/>
              <a:t>    private volatile </a:t>
            </a:r>
            <a:r>
              <a:rPr lang="en-US" altLang="zh-CN" sz="1200" dirty="0" err="1"/>
              <a:t>SocketAddress</a:t>
            </a:r>
            <a:r>
              <a:rPr lang="en-US" altLang="zh-CN" sz="1200" dirty="0"/>
              <a:t> </a:t>
            </a:r>
            <a:r>
              <a:rPr lang="en-US" altLang="zh-CN" sz="1200" dirty="0" err="1"/>
              <a:t>remoteAddress</a:t>
            </a:r>
            <a:r>
              <a:rPr lang="en-US" altLang="zh-CN" sz="1200" dirty="0"/>
              <a:t>;</a:t>
            </a:r>
            <a:endParaRPr lang="en-US" altLang="zh-CN" sz="1200" dirty="0"/>
          </a:p>
          <a:p>
            <a:r>
              <a:rPr lang="en-US" altLang="zh-CN" sz="1200" dirty="0"/>
              <a:t>    private volatile </a:t>
            </a:r>
            <a:r>
              <a:rPr lang="en-US" altLang="zh-CN" sz="1200" dirty="0" err="1"/>
              <a:t>EventLoop</a:t>
            </a:r>
            <a:r>
              <a:rPr lang="en-US" altLang="zh-CN" sz="1200" dirty="0"/>
              <a:t> </a:t>
            </a:r>
            <a:r>
              <a:rPr lang="en-US" altLang="zh-CN" sz="1200" b="1" dirty="0" err="1">
                <a:solidFill>
                  <a:srgbClr val="FF0000"/>
                </a:solidFill>
              </a:rPr>
              <a:t>eventLoop</a:t>
            </a:r>
            <a:r>
              <a:rPr lang="en-US" altLang="zh-CN" sz="1200" dirty="0"/>
              <a:t>;</a:t>
            </a:r>
            <a:endParaRPr lang="en-US" altLang="zh-CN" sz="1200" dirty="0"/>
          </a:p>
          <a:p>
            <a:r>
              <a:rPr lang="en-US" altLang="zh-CN" sz="1200" dirty="0"/>
              <a:t>    private volatile </a:t>
            </a:r>
            <a:r>
              <a:rPr lang="en-US" altLang="zh-CN" sz="1200" dirty="0" err="1"/>
              <a:t>boolean</a:t>
            </a:r>
            <a:r>
              <a:rPr lang="en-US" altLang="zh-CN" sz="1200" dirty="0"/>
              <a:t> registered;</a:t>
            </a:r>
            <a:endParaRPr lang="en-US" altLang="zh-CN" sz="1200" dirty="0"/>
          </a:p>
          <a:p>
            <a:r>
              <a:rPr lang="en-US" altLang="zh-CN" sz="1200" dirty="0"/>
              <a:t>    private </a:t>
            </a:r>
            <a:r>
              <a:rPr lang="en-US" altLang="zh-CN" sz="1200" dirty="0" err="1"/>
              <a:t>boolean</a:t>
            </a:r>
            <a:r>
              <a:rPr lang="en-US" altLang="zh-CN" sz="1200" dirty="0"/>
              <a:t> </a:t>
            </a:r>
            <a:r>
              <a:rPr lang="en-US" altLang="zh-CN" sz="1200" dirty="0" err="1"/>
              <a:t>closeInitiated</a:t>
            </a:r>
            <a:r>
              <a:rPr lang="en-US" altLang="zh-CN" sz="1200" dirty="0"/>
              <a:t>;</a:t>
            </a:r>
            <a:endParaRPr lang="en-US" altLang="zh-CN" sz="1200" dirty="0"/>
          </a:p>
          <a:p>
            <a:endParaRPr lang="en-US" altLang="zh-CN" sz="1200" dirty="0"/>
          </a:p>
          <a:p>
            <a:r>
              <a:rPr lang="en-US" altLang="zh-CN" sz="1200" dirty="0"/>
              <a:t>    /** Cache for the string representation of this channel */</a:t>
            </a:r>
            <a:endParaRPr lang="en-US" altLang="zh-CN" sz="1200" dirty="0"/>
          </a:p>
          <a:p>
            <a:r>
              <a:rPr lang="en-US" altLang="zh-CN" sz="1200" dirty="0"/>
              <a:t>    private </a:t>
            </a:r>
            <a:r>
              <a:rPr lang="en-US" altLang="zh-CN" sz="1200" dirty="0" err="1"/>
              <a:t>boolean</a:t>
            </a:r>
            <a:r>
              <a:rPr lang="en-US" altLang="zh-CN" sz="1200" dirty="0"/>
              <a:t> </a:t>
            </a:r>
            <a:r>
              <a:rPr lang="en-US" altLang="zh-CN" sz="1200" dirty="0" err="1"/>
              <a:t>strValActive</a:t>
            </a:r>
            <a:r>
              <a:rPr lang="en-US" altLang="zh-CN" sz="1200" dirty="0"/>
              <a:t>;</a:t>
            </a:r>
            <a:endParaRPr lang="en-US" altLang="zh-CN" sz="1200" dirty="0"/>
          </a:p>
          <a:p>
            <a:r>
              <a:rPr lang="en-US" altLang="zh-CN" sz="1200" dirty="0"/>
              <a:t>    private String </a:t>
            </a:r>
            <a:r>
              <a:rPr lang="en-US" altLang="zh-CN" sz="1200" dirty="0" err="1"/>
              <a:t>strVal</a:t>
            </a:r>
            <a:r>
              <a:rPr lang="en-US" altLang="zh-CN" sz="1200" dirty="0"/>
              <a:t>;</a:t>
            </a:r>
            <a:endParaRPr lang="en-US" altLang="zh-CN" sz="1200" dirty="0"/>
          </a:p>
        </p:txBody>
      </p:sp>
      <p:sp>
        <p:nvSpPr>
          <p:cNvPr id="13" name="内容占位符 2"/>
          <p:cNvSpPr txBox="1"/>
          <p:nvPr/>
        </p:nvSpPr>
        <p:spPr>
          <a:xfrm>
            <a:off x="7558640" y="2575947"/>
            <a:ext cx="4054312" cy="4242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t>抽象父类</a:t>
            </a:r>
            <a:r>
              <a:rPr lang="en-US" altLang="zh-CN" sz="2000" dirty="0" err="1"/>
              <a:t>AbstractNioChannel</a:t>
            </a:r>
            <a:endParaRPr lang="en-US" altLang="zh-CN" sz="2000" dirty="0" err="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73481"/>
          </a:xfrm>
        </p:spPr>
        <p:txBody>
          <a:bodyPr>
            <a:normAutofit/>
          </a:bodyPr>
          <a:lstStyle/>
          <a:p>
            <a:r>
              <a:rPr lang="zh-CN" altLang="en-US" sz="3200" dirty="0">
                <a:latin typeface="微软雅黑" panose="020B0503020204020204" charset="-122"/>
                <a:ea typeface="微软雅黑" panose="020B0503020204020204" charset="-122"/>
              </a:rPr>
              <a:t>了解对象</a:t>
            </a:r>
            <a:r>
              <a:rPr lang="en-US" altLang="zh-CN" sz="3200" dirty="0">
                <a:latin typeface="微软雅黑" panose="020B0503020204020204" charset="-122"/>
                <a:ea typeface="微软雅黑" panose="020B0503020204020204" charset="-122"/>
              </a:rPr>
              <a:t>DefaultChannelPipeline</a:t>
            </a:r>
            <a:endParaRPr lang="en-US" altLang="zh-CN" sz="3200" dirty="0">
              <a:latin typeface="微软雅黑" panose="020B0503020204020204" charset="-122"/>
              <a:ea typeface="微软雅黑" panose="020B0503020204020204" charset="-122"/>
            </a:endParaRPr>
          </a:p>
        </p:txBody>
      </p:sp>
      <p:sp>
        <p:nvSpPr>
          <p:cNvPr id="4" name="文本框 3"/>
          <p:cNvSpPr txBox="1"/>
          <p:nvPr/>
        </p:nvSpPr>
        <p:spPr>
          <a:xfrm>
            <a:off x="702945" y="1443990"/>
            <a:ext cx="8230235" cy="2861310"/>
          </a:xfrm>
          <a:prstGeom prst="rect">
            <a:avLst/>
          </a:prstGeom>
          <a:noFill/>
        </p:spPr>
        <p:txBody>
          <a:bodyPr wrap="square" rtlCol="0">
            <a:spAutoFit/>
          </a:bodyPr>
          <a:lstStyle/>
          <a:p>
            <a:r>
              <a:rPr lang="en-US" altLang="zh-CN" sz="1200" dirty="0">
                <a:latin typeface="Gadugi" panose="020B0502040204020203" charset="0"/>
                <a:cs typeface="Gadugi" panose="020B0502040204020203" charset="0"/>
              </a:rPr>
              <a:t>    private static final String HEAD_NAME = generateName0(</a:t>
            </a:r>
            <a:r>
              <a:rPr lang="en-US" altLang="zh-CN" sz="1200" dirty="0" err="1">
                <a:latin typeface="Gadugi" panose="020B0502040204020203" charset="0"/>
                <a:cs typeface="Gadugi" panose="020B0502040204020203" charset="0"/>
              </a:rPr>
              <a:t>HeadContext.class</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static final String TAIL_NAME = generateName0(</a:t>
            </a:r>
            <a:r>
              <a:rPr lang="en-US" altLang="zh-CN" sz="1200" dirty="0" err="1">
                <a:latin typeface="Gadugi" panose="020B0502040204020203" charset="0"/>
                <a:cs typeface="Gadugi" panose="020B0502040204020203" charset="0"/>
              </a:rPr>
              <a:t>TailContext.class</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static final </a:t>
            </a:r>
            <a:r>
              <a:rPr lang="en-US" altLang="zh-CN" sz="1200" dirty="0" err="1">
                <a:latin typeface="Gadugi" panose="020B0502040204020203" charset="0"/>
                <a:cs typeface="Gadugi" panose="020B0502040204020203" charset="0"/>
              </a:rPr>
              <a:t>FastThreadLocal</a:t>
            </a:r>
            <a:r>
              <a:rPr lang="en-US" altLang="zh-CN" sz="1200" dirty="0">
                <a:latin typeface="Gadugi" panose="020B0502040204020203" charset="0"/>
                <a:cs typeface="Gadugi" panose="020B0502040204020203" charset="0"/>
              </a:rPr>
              <a:t>&lt;Map&lt;Class&lt;?&gt;, String&gt;&gt; </a:t>
            </a:r>
            <a:r>
              <a:rPr lang="en-US" altLang="zh-CN" sz="1200" dirty="0" err="1">
                <a:latin typeface="Gadugi" panose="020B0502040204020203" charset="0"/>
                <a:cs typeface="Gadugi" panose="020B0502040204020203" charset="0"/>
              </a:rPr>
              <a:t>nameCaches</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final</a:t>
            </a:r>
            <a:r>
              <a:rPr lang="en-US" altLang="zh-CN" sz="1200" b="1" dirty="0">
                <a:solidFill>
                  <a:srgbClr val="FF0000"/>
                </a:solidFill>
                <a:latin typeface="Gadugi" panose="020B0502040204020203" charset="0"/>
                <a:cs typeface="Gadugi" panose="020B0502040204020203" charset="0"/>
              </a:rPr>
              <a:t> </a:t>
            </a:r>
            <a:r>
              <a:rPr lang="en-US" altLang="zh-CN" sz="1200" b="1" dirty="0" err="1">
                <a:solidFill>
                  <a:srgbClr val="FF0000"/>
                </a:solidFill>
                <a:latin typeface="Gadugi" panose="020B0502040204020203" charset="0"/>
                <a:cs typeface="Gadugi" panose="020B0502040204020203" charset="0"/>
              </a:rPr>
              <a:t>AbstractChannelHandlerContext</a:t>
            </a:r>
            <a:r>
              <a:rPr lang="en-US" altLang="zh-CN" sz="1200" b="1" dirty="0">
                <a:solidFill>
                  <a:srgbClr val="FF0000"/>
                </a:solidFill>
                <a:latin typeface="Gadugi" panose="020B0502040204020203" charset="0"/>
                <a:cs typeface="Gadugi" panose="020B0502040204020203" charset="0"/>
              </a:rPr>
              <a:t> head</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final </a:t>
            </a:r>
            <a:r>
              <a:rPr lang="en-US" altLang="zh-CN" sz="1200" b="1" dirty="0" err="1">
                <a:solidFill>
                  <a:srgbClr val="FF0000"/>
                </a:solidFill>
                <a:latin typeface="Gadugi" panose="020B0502040204020203" charset="0"/>
                <a:cs typeface="Gadugi" panose="020B0502040204020203" charset="0"/>
              </a:rPr>
              <a:t>AbstractChannelHandlerContext</a:t>
            </a:r>
            <a:r>
              <a:rPr lang="en-US" altLang="zh-CN" sz="1200" b="1" dirty="0">
                <a:solidFill>
                  <a:srgbClr val="FF0000"/>
                </a:solidFill>
                <a:latin typeface="Gadugi" panose="020B0502040204020203" charset="0"/>
                <a:cs typeface="Gadugi" panose="020B0502040204020203" charset="0"/>
              </a:rPr>
              <a:t> tail</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final Channel </a:t>
            </a:r>
            <a:r>
              <a:rPr lang="en-US" altLang="zh-CN" sz="1200" b="1" dirty="0" err="1">
                <a:solidFill>
                  <a:srgbClr val="FF0000"/>
                </a:solidFill>
                <a:latin typeface="Gadugi" panose="020B0502040204020203" charset="0"/>
                <a:cs typeface="Gadugi" panose="020B0502040204020203" charset="0"/>
              </a:rPr>
              <a:t>channel</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final </a:t>
            </a:r>
            <a:r>
              <a:rPr lang="en-US" altLang="zh-CN" sz="1200" dirty="0" err="1">
                <a:latin typeface="Gadugi" panose="020B0502040204020203" charset="0"/>
                <a:cs typeface="Gadugi" panose="020B0502040204020203" charset="0"/>
              </a:rPr>
              <a:t>ChannelFuture</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succeededFuture</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final </a:t>
            </a:r>
            <a:r>
              <a:rPr lang="en-US" altLang="zh-CN" sz="1200" dirty="0" err="1">
                <a:latin typeface="Gadugi" panose="020B0502040204020203" charset="0"/>
                <a:cs typeface="Gadugi" panose="020B0502040204020203" charset="0"/>
              </a:rPr>
              <a:t>VoidChannelPromise</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voidPromise</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final </a:t>
            </a:r>
            <a:r>
              <a:rPr lang="en-US" altLang="zh-CN" sz="1200" dirty="0" err="1">
                <a:latin typeface="Gadugi" panose="020B0502040204020203" charset="0"/>
                <a:cs typeface="Gadugi" panose="020B0502040204020203" charset="0"/>
              </a:rPr>
              <a:t>boolean</a:t>
            </a:r>
            <a:r>
              <a:rPr lang="en-US" altLang="zh-CN" sz="1200" dirty="0">
                <a:latin typeface="Gadugi" panose="020B0502040204020203" charset="0"/>
                <a:cs typeface="Gadugi" panose="020B0502040204020203" charset="0"/>
              </a:rPr>
              <a:t> touch = </a:t>
            </a:r>
            <a:r>
              <a:rPr lang="en-US" altLang="zh-CN" sz="1200" dirty="0" err="1">
                <a:latin typeface="Gadugi" panose="020B0502040204020203" charset="0"/>
                <a:cs typeface="Gadugi" panose="020B0502040204020203" charset="0"/>
              </a:rPr>
              <a:t>ResourceLeakDetector.isEnabled</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Map&lt;</a:t>
            </a:r>
            <a:r>
              <a:rPr lang="en-US" altLang="zh-CN" sz="1200" dirty="0" err="1">
                <a:latin typeface="Gadugi" panose="020B0502040204020203" charset="0"/>
                <a:cs typeface="Gadugi" panose="020B0502040204020203" charset="0"/>
              </a:rPr>
              <a:t>EventExecutorGroup</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EventExecutor</a:t>
            </a:r>
            <a:r>
              <a:rPr lang="en-US" altLang="zh-CN" sz="1200" dirty="0">
                <a:latin typeface="Gadugi" panose="020B0502040204020203" charset="0"/>
                <a:cs typeface="Gadugi" panose="020B0502040204020203" charset="0"/>
              </a:rPr>
              <a:t>&gt; </a:t>
            </a:r>
            <a:r>
              <a:rPr lang="en-US" altLang="zh-CN" sz="1200" dirty="0" err="1">
                <a:latin typeface="Gadugi" panose="020B0502040204020203" charset="0"/>
                <a:cs typeface="Gadugi" panose="020B0502040204020203" charset="0"/>
              </a:rPr>
              <a:t>childExecutors</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volatile </a:t>
            </a:r>
            <a:r>
              <a:rPr lang="en-US" altLang="zh-CN" sz="1200" dirty="0" err="1">
                <a:latin typeface="Gadugi" panose="020B0502040204020203" charset="0"/>
                <a:cs typeface="Gadugi" panose="020B0502040204020203" charset="0"/>
              </a:rPr>
              <a:t>MessageSizeEstimator.Handle</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estimatorHandle</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a:t>
            </a:r>
            <a:r>
              <a:rPr lang="en-US" altLang="zh-CN" sz="1200" dirty="0" err="1">
                <a:latin typeface="Gadugi" panose="020B0502040204020203" charset="0"/>
                <a:cs typeface="Gadugi" panose="020B0502040204020203" charset="0"/>
              </a:rPr>
              <a:t>boolean</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firstRegistration</a:t>
            </a:r>
            <a:r>
              <a:rPr lang="en-US" altLang="zh-CN" sz="1200" dirty="0">
                <a:latin typeface="Gadugi" panose="020B0502040204020203" charset="0"/>
                <a:cs typeface="Gadugi" panose="020B0502040204020203" charset="0"/>
              </a:rPr>
              <a:t> = true;</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a:t>
            </a:r>
            <a:r>
              <a:rPr lang="en-US" altLang="zh-CN" sz="1200" dirty="0" err="1">
                <a:latin typeface="Gadugi" panose="020B0502040204020203" charset="0"/>
                <a:cs typeface="Gadugi" panose="020B0502040204020203" charset="0"/>
              </a:rPr>
              <a:t>PendingHandlerCallback</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pendingHandlerCallbackHead</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a:t>
            </a:r>
            <a:r>
              <a:rPr lang="en-US" altLang="zh-CN" sz="1200" dirty="0" err="1">
                <a:latin typeface="Gadugi" panose="020B0502040204020203" charset="0"/>
                <a:cs typeface="Gadugi" panose="020B0502040204020203" charset="0"/>
              </a:rPr>
              <a:t>boolean</a:t>
            </a:r>
            <a:r>
              <a:rPr lang="en-US" altLang="zh-CN" sz="1200" dirty="0">
                <a:latin typeface="Gadugi" panose="020B0502040204020203" charset="0"/>
                <a:cs typeface="Gadugi" panose="020B0502040204020203" charset="0"/>
              </a:rPr>
              <a:t> registered;</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a:t>
            </a:r>
            <a:endParaRPr lang="en-US" altLang="zh-CN" sz="1200" dirty="0">
              <a:latin typeface="Gadugi" panose="020B0502040204020203" charset="0"/>
              <a:cs typeface="Gadugi" panose="020B0502040204020203" charset="0"/>
            </a:endParaRPr>
          </a:p>
        </p:txBody>
      </p:sp>
      <p:sp>
        <p:nvSpPr>
          <p:cNvPr id="3" name="文本框 2"/>
          <p:cNvSpPr txBox="1"/>
          <p:nvPr/>
        </p:nvSpPr>
        <p:spPr>
          <a:xfrm>
            <a:off x="838200" y="4883547"/>
            <a:ext cx="4366726" cy="1600438"/>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400" dirty="0">
                <a:latin typeface="Gadugi" panose="020B0502040204020203" charset="0"/>
                <a:ea typeface="微软雅黑" panose="020B0503020204020204" charset="-122"/>
                <a:cs typeface="Gadugi" panose="020B0502040204020203" charset="0"/>
              </a:rPr>
              <a:t>OP_READ = 1 &lt;&lt; 0  = 1</a:t>
            </a: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r>
              <a:rPr lang="en-US" altLang="zh-CN" sz="1400" dirty="0">
                <a:latin typeface="Gadugi" panose="020B0502040204020203" charset="0"/>
                <a:ea typeface="微软雅黑" panose="020B0503020204020204" charset="-122"/>
                <a:cs typeface="Gadugi" panose="020B0502040204020203" charset="0"/>
              </a:rPr>
              <a:t>OP_WRITE = 1 &lt;&lt; 2  =  4</a:t>
            </a: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r>
              <a:rPr lang="en-US" altLang="zh-CN" sz="1400" dirty="0">
                <a:latin typeface="Gadugi" panose="020B0502040204020203" charset="0"/>
                <a:ea typeface="微软雅黑" panose="020B0503020204020204" charset="-122"/>
                <a:cs typeface="Gadugi" panose="020B0502040204020203" charset="0"/>
              </a:rPr>
              <a:t>OP_CONNECT = 1 &lt;&lt; 3   = 8 </a:t>
            </a: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r>
              <a:rPr lang="en-US" altLang="zh-CN" sz="1400" dirty="0">
                <a:latin typeface="Gadugi" panose="020B0502040204020203" charset="0"/>
                <a:ea typeface="微软雅黑" panose="020B0503020204020204" charset="-122"/>
                <a:cs typeface="Gadugi" panose="020B0502040204020203" charset="0"/>
              </a:rPr>
              <a:t>OP_ACCEPT = 1 &lt;&lt; 4   = 16</a:t>
            </a:r>
            <a:endParaRPr lang="zh-CN" altLang="en-US" sz="1400" dirty="0">
              <a:latin typeface="Gadugi" panose="020B0502040204020203" charset="0"/>
              <a:ea typeface="微软雅黑" panose="020B0503020204020204" charset="-122"/>
              <a:cs typeface="Gadugi" panose="020B0502040204020203" charset="0"/>
            </a:endParaRPr>
          </a:p>
        </p:txBody>
      </p:sp>
      <p:sp>
        <p:nvSpPr>
          <p:cNvPr id="6" name="文本框 5"/>
          <p:cNvSpPr txBox="1"/>
          <p:nvPr/>
        </p:nvSpPr>
        <p:spPr>
          <a:xfrm>
            <a:off x="838200" y="4410989"/>
            <a:ext cx="2256067" cy="338554"/>
          </a:xfrm>
          <a:prstGeom prst="rect">
            <a:avLst/>
          </a:prstGeom>
          <a:noFill/>
        </p:spPr>
        <p:txBody>
          <a:bodyPr wrap="none" rtlCol="0">
            <a:spAutoFit/>
          </a:bodyPr>
          <a:lstStyle/>
          <a:p>
            <a:r>
              <a:rPr lang="en-US" altLang="zh-CN" sz="1600" dirty="0" err="1">
                <a:latin typeface="微软雅黑" panose="020B0503020204020204" charset="-122"/>
                <a:ea typeface="微软雅黑" panose="020B0503020204020204" charset="-122"/>
              </a:rPr>
              <a:t>SelectionKey</a:t>
            </a:r>
            <a:r>
              <a:rPr lang="zh-CN" altLang="en-US" sz="1600" dirty="0">
                <a:latin typeface="微软雅黑" panose="020B0503020204020204" charset="-122"/>
                <a:ea typeface="微软雅黑" panose="020B0503020204020204" charset="-122"/>
              </a:rPr>
              <a:t>事件常量</a:t>
            </a:r>
            <a:endParaRPr lang="zh-CN" altLang="en-US" sz="1600" dirty="0">
              <a:latin typeface="微软雅黑" panose="020B0503020204020204" charset="-122"/>
              <a:ea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838200" y="396548"/>
            <a:ext cx="10721830" cy="916920"/>
          </a:xfrm>
        </p:spPr>
        <p:txBody>
          <a:bodyPr vert="horz" lIns="91440" tIns="45720" rIns="91440" bIns="45720" rtlCol="0" anchor="ctr">
            <a:noAutofit/>
          </a:bodyPr>
          <a:lstStyle/>
          <a:p>
            <a:r>
              <a:rPr lang="zh-CN" altLang="en-US" sz="2400" dirty="0">
                <a:latin typeface="微软雅黑" panose="020B0503020204020204" charset="-122"/>
                <a:ea typeface="微软雅黑" panose="020B0503020204020204" charset="-122"/>
                <a:sym typeface="+mn-ea"/>
              </a:rPr>
              <a:t>了解对象</a:t>
            </a:r>
            <a:r>
              <a:rPr lang="en-US" altLang="zh-CN" sz="2400" b="1" dirty="0" err="1">
                <a:latin typeface="微软雅黑" panose="020B0503020204020204" charset="-122"/>
                <a:ea typeface="微软雅黑" panose="020B0503020204020204" charset="-122"/>
              </a:rPr>
              <a:t>AbstractChannelHandlerContext</a:t>
            </a:r>
            <a:endParaRPr lang="zh-CN" altLang="en-US" sz="2400" dirty="0">
              <a:latin typeface="微软雅黑" panose="020B0503020204020204" charset="-122"/>
              <a:ea typeface="微软雅黑" panose="020B0503020204020204" charset="-122"/>
            </a:endParaRPr>
          </a:p>
        </p:txBody>
      </p:sp>
      <p:sp>
        <p:nvSpPr>
          <p:cNvPr id="7" name="矩形 6"/>
          <p:cNvSpPr/>
          <p:nvPr/>
        </p:nvSpPr>
        <p:spPr>
          <a:xfrm>
            <a:off x="838200" y="1552826"/>
            <a:ext cx="10111818" cy="1169551"/>
          </a:xfrm>
          <a:prstGeom prst="rect">
            <a:avLst/>
          </a:prstGeom>
        </p:spPr>
        <p:txBody>
          <a:bodyPr wrap="square">
            <a:spAutoFit/>
          </a:bodyPr>
          <a:lstStyle/>
          <a:p>
            <a:pPr marL="285750" indent="-285750">
              <a:buFont typeface="Arial" panose="020B0604020202020204" pitchFamily="34" charset="0"/>
              <a:buChar char="•"/>
            </a:pPr>
            <a:r>
              <a:rPr lang="zh-CN" altLang="en-US" sz="1400" dirty="0"/>
              <a:t>先是</a:t>
            </a:r>
            <a:r>
              <a:rPr lang="en-US" altLang="zh-CN" sz="1400" dirty="0"/>
              <a:t>ChannelPipeline</a:t>
            </a:r>
            <a:r>
              <a:rPr lang="zh-CN" altLang="en-US" sz="1400" dirty="0"/>
              <a:t>中的</a:t>
            </a:r>
            <a:r>
              <a:rPr lang="en-US" altLang="zh-CN" sz="1400" dirty="0" err="1"/>
              <a:t>fireXXX</a:t>
            </a:r>
            <a:r>
              <a:rPr lang="zh-CN" altLang="en-US" sz="1400" dirty="0"/>
              <a:t>方法被调用</a:t>
            </a:r>
            <a:r>
              <a:rPr lang="en-US" altLang="zh-CN" sz="1400" dirty="0"/>
              <a:t>ChannelPipeline</a:t>
            </a:r>
            <a:r>
              <a:rPr lang="zh-CN" altLang="en-US" sz="1400" dirty="0"/>
              <a:t>中的</a:t>
            </a:r>
            <a:r>
              <a:rPr lang="en-US" altLang="zh-CN" sz="1400" dirty="0" err="1"/>
              <a:t>fireXXX</a:t>
            </a:r>
            <a:r>
              <a:rPr lang="zh-CN" altLang="en-US" sz="1400" dirty="0"/>
              <a:t>方法接着调用</a:t>
            </a:r>
            <a:r>
              <a:rPr lang="en-US" altLang="zh-CN" sz="1400" dirty="0"/>
              <a:t>ChannelPipeline</a:t>
            </a:r>
            <a:r>
              <a:rPr lang="zh-CN" altLang="en-US" sz="1400" dirty="0"/>
              <a:t>维护的</a:t>
            </a:r>
            <a:r>
              <a:rPr lang="en-US" altLang="zh-CN" sz="1400" dirty="0" err="1"/>
              <a:t>ChannelHandlerContext</a:t>
            </a:r>
            <a:r>
              <a:rPr lang="zh-CN" altLang="en-US" sz="1400" dirty="0"/>
              <a:t>链表中的第一个节点即</a:t>
            </a:r>
            <a:r>
              <a:rPr lang="en-US" altLang="zh-CN" sz="1400" dirty="0" err="1"/>
              <a:t>HeadContext</a:t>
            </a:r>
            <a:r>
              <a:rPr lang="en-US" altLang="zh-CN" sz="1400" dirty="0"/>
              <a:t> </a:t>
            </a:r>
            <a:r>
              <a:rPr lang="zh-CN" altLang="en-US" sz="1400" dirty="0"/>
              <a:t>的</a:t>
            </a:r>
            <a:r>
              <a:rPr lang="en-US" altLang="zh-CN" sz="1400" dirty="0" err="1"/>
              <a:t>fireXXX</a:t>
            </a:r>
            <a:r>
              <a:rPr lang="zh-CN" altLang="en-US" sz="1400" dirty="0"/>
              <a:t>方法</a:t>
            </a:r>
            <a:endParaRPr lang="en-US" altLang="zh-CN" sz="1400" dirty="0"/>
          </a:p>
          <a:p>
            <a:pPr marL="285750" indent="-285750">
              <a:buFont typeface="Arial" panose="020B0604020202020204" pitchFamily="34" charset="0"/>
              <a:buChar char="•"/>
            </a:pPr>
            <a:r>
              <a:rPr lang="en-US" altLang="zh-CN" sz="1400" dirty="0" err="1"/>
              <a:t>ChannelHandlerContext</a:t>
            </a:r>
            <a:r>
              <a:rPr lang="en-US" altLang="zh-CN" sz="1400" dirty="0"/>
              <a:t> </a:t>
            </a:r>
            <a:r>
              <a:rPr lang="zh-CN" altLang="en-US" sz="1400" dirty="0"/>
              <a:t>中的</a:t>
            </a:r>
            <a:r>
              <a:rPr lang="en-US" altLang="zh-CN" sz="1400" dirty="0" err="1"/>
              <a:t>fireXXX</a:t>
            </a:r>
            <a:r>
              <a:rPr lang="zh-CN" altLang="en-US" sz="1400" dirty="0"/>
              <a:t>方法调用</a:t>
            </a:r>
            <a:r>
              <a:rPr lang="en-US" altLang="zh-CN" sz="1400" dirty="0"/>
              <a:t>ChannelHandler</a:t>
            </a:r>
            <a:r>
              <a:rPr lang="zh-CN" altLang="en-US" sz="1400" dirty="0"/>
              <a:t>中对应的</a:t>
            </a:r>
            <a:r>
              <a:rPr lang="en-US" altLang="zh-CN" sz="1400" dirty="0"/>
              <a:t>XXX</a:t>
            </a:r>
            <a:r>
              <a:rPr lang="zh-CN" altLang="en-US" sz="1400" dirty="0"/>
              <a:t>方法。</a:t>
            </a:r>
            <a:endParaRPr lang="en-US" altLang="zh-CN" sz="1400" dirty="0"/>
          </a:p>
          <a:p>
            <a:pPr marL="285750" indent="-285750">
              <a:buFont typeface="Arial" panose="020B0604020202020204" pitchFamily="34" charset="0"/>
              <a:buChar char="•"/>
            </a:pPr>
            <a:r>
              <a:rPr lang="zh-CN" altLang="en-US" sz="1400" dirty="0"/>
              <a:t>由于可能存在多个</a:t>
            </a:r>
            <a:r>
              <a:rPr lang="en-US" altLang="zh-CN" sz="1400" dirty="0"/>
              <a:t>ChannelHandler</a:t>
            </a:r>
            <a:r>
              <a:rPr lang="zh-CN" altLang="en-US" sz="1400" dirty="0"/>
              <a:t>，因此每个</a:t>
            </a:r>
            <a:r>
              <a:rPr lang="en-US" altLang="zh-CN" sz="1400" dirty="0"/>
              <a:t>ChannelHandler</a:t>
            </a:r>
            <a:r>
              <a:rPr lang="zh-CN" altLang="en-US" sz="1400" dirty="0"/>
              <a:t>的</a:t>
            </a:r>
            <a:r>
              <a:rPr lang="en-US" altLang="zh-CN" sz="1400" dirty="0"/>
              <a:t>xxx</a:t>
            </a:r>
            <a:r>
              <a:rPr lang="zh-CN" altLang="en-US" sz="1400" dirty="0"/>
              <a:t>方法又要负责调用下一个</a:t>
            </a:r>
            <a:r>
              <a:rPr lang="en-US" altLang="zh-CN" sz="1400" dirty="0" err="1"/>
              <a:t>ChannelHandlerContext</a:t>
            </a:r>
            <a:r>
              <a:rPr lang="zh-CN" altLang="en-US" sz="1400" dirty="0"/>
              <a:t>的</a:t>
            </a:r>
            <a:r>
              <a:rPr lang="en-US" altLang="zh-CN" sz="1400" dirty="0" err="1"/>
              <a:t>fireXXX</a:t>
            </a:r>
            <a:r>
              <a:rPr lang="zh-CN" altLang="en-US" sz="1400" dirty="0"/>
              <a:t>方法，直到整个调用链完成</a:t>
            </a:r>
            <a:endParaRPr lang="zh-CN" altLang="en-US" sz="1400" dirty="0"/>
          </a:p>
        </p:txBody>
      </p:sp>
      <p:sp>
        <p:nvSpPr>
          <p:cNvPr id="4" name="矩形 3"/>
          <p:cNvSpPr/>
          <p:nvPr/>
        </p:nvSpPr>
        <p:spPr>
          <a:xfrm>
            <a:off x="1076012" y="1187612"/>
            <a:ext cx="1338828" cy="369332"/>
          </a:xfrm>
          <a:prstGeom prst="rect">
            <a:avLst/>
          </a:prstGeom>
        </p:spPr>
        <p:txBody>
          <a:bodyPr wrap="none">
            <a:spAutoFit/>
          </a:bodyPr>
          <a:lstStyle/>
          <a:p>
            <a:r>
              <a:rPr lang="zh-CN" altLang="en-US" dirty="0"/>
              <a:t>调用顺序：</a:t>
            </a:r>
            <a:endParaRPr lang="en-US" altLang="zh-CN" dirty="0"/>
          </a:p>
        </p:txBody>
      </p:sp>
      <p:sp>
        <p:nvSpPr>
          <p:cNvPr id="8" name="矩形 7"/>
          <p:cNvSpPr/>
          <p:nvPr/>
        </p:nvSpPr>
        <p:spPr>
          <a:xfrm>
            <a:off x="902657" y="2722521"/>
            <a:ext cx="4677410" cy="368300"/>
          </a:xfrm>
          <a:prstGeom prst="rect">
            <a:avLst/>
          </a:prstGeom>
        </p:spPr>
        <p:txBody>
          <a:bodyPr wrap="none">
            <a:spAutoFit/>
          </a:bodyPr>
          <a:lstStyle/>
          <a:p>
            <a:r>
              <a:rPr lang="zh-CN" altLang="en-US" dirty="0"/>
              <a:t>关键节点：</a:t>
            </a:r>
            <a:r>
              <a:rPr lang="en-US" altLang="zh-CN" b="1" u="sng" dirty="0" err="1"/>
              <a:t>AbstractChannelHandlerContext</a:t>
            </a:r>
            <a:endParaRPr lang="en-US" altLang="zh-CN" b="1" u="sng" dirty="0" err="1"/>
          </a:p>
        </p:txBody>
      </p:sp>
      <p:sp>
        <p:nvSpPr>
          <p:cNvPr id="9" name="矩形 8"/>
          <p:cNvSpPr/>
          <p:nvPr/>
        </p:nvSpPr>
        <p:spPr>
          <a:xfrm>
            <a:off x="838200" y="3307152"/>
            <a:ext cx="9291686" cy="3476625"/>
          </a:xfrm>
          <a:prstGeom prst="rect">
            <a:avLst/>
          </a:prstGeom>
        </p:spPr>
        <p:txBody>
          <a:bodyPr wrap="square">
            <a:spAutoFit/>
          </a:bodyPr>
          <a:lstStyle/>
          <a:p>
            <a:pPr marL="285750" indent="-285750">
              <a:buFont typeface="Arial" panose="020B0604020202020204" pitchFamily="34" charset="0"/>
              <a:buChar char="•"/>
            </a:pPr>
            <a:r>
              <a:rPr lang="en-US" altLang="zh-CN" sz="1000" dirty="0"/>
              <a:t>/**handler</a:t>
            </a:r>
            <a:r>
              <a:rPr lang="zh-CN" altLang="en-US" sz="1000" dirty="0"/>
              <a:t>双向链表*</a:t>
            </a:r>
            <a:r>
              <a:rPr lang="en-US" altLang="zh-CN" sz="1000" dirty="0"/>
              <a:t>/  </a:t>
            </a:r>
            <a:endParaRPr lang="en-US" altLang="zh-CN" sz="1000" dirty="0"/>
          </a:p>
          <a:p>
            <a:pPr marL="285750" indent="-285750">
              <a:buFont typeface="Arial" panose="020B0604020202020204" pitchFamily="34" charset="0"/>
              <a:buChar char="•"/>
            </a:pPr>
            <a:r>
              <a:rPr lang="en-US" altLang="zh-CN" sz="1000" dirty="0"/>
              <a:t>volatile </a:t>
            </a:r>
            <a:r>
              <a:rPr lang="en-US" altLang="zh-CN" sz="1000" dirty="0" err="1"/>
              <a:t>AbstractChannelHandlerContext</a:t>
            </a:r>
            <a:r>
              <a:rPr lang="en-US" altLang="zh-CN" sz="1000" dirty="0"/>
              <a:t> </a:t>
            </a:r>
            <a:r>
              <a:rPr lang="en-US" altLang="zh-CN" sz="1000" b="1" dirty="0">
                <a:solidFill>
                  <a:srgbClr val="FF0000"/>
                </a:solidFill>
              </a:rPr>
              <a:t>next</a:t>
            </a:r>
            <a:r>
              <a:rPr lang="en-US" altLang="zh-CN" sz="1000" dirty="0"/>
              <a:t>;</a:t>
            </a:r>
            <a:endParaRPr lang="en-US" altLang="zh-CN" sz="1000" dirty="0"/>
          </a:p>
          <a:p>
            <a:pPr marL="285750" indent="-285750">
              <a:buFont typeface="Arial" panose="020B0604020202020204" pitchFamily="34" charset="0"/>
              <a:buChar char="•"/>
            </a:pPr>
            <a:r>
              <a:rPr lang="en-US" altLang="zh-CN" sz="1000" dirty="0"/>
              <a:t>volatile </a:t>
            </a:r>
            <a:r>
              <a:rPr lang="en-US" altLang="zh-CN" sz="1000" dirty="0" err="1"/>
              <a:t>AbstractChannelHandlerContext</a:t>
            </a:r>
            <a:r>
              <a:rPr lang="en-US" altLang="zh-CN" sz="1000" dirty="0"/>
              <a:t> </a:t>
            </a:r>
            <a:r>
              <a:rPr lang="en-US" altLang="zh-CN" sz="1000" b="1" dirty="0" err="1">
                <a:solidFill>
                  <a:srgbClr val="FF0000"/>
                </a:solidFill>
              </a:rPr>
              <a:t>prev</a:t>
            </a:r>
            <a:r>
              <a:rPr lang="en-US" altLang="zh-CN" sz="1000" dirty="0"/>
              <a:t>;</a:t>
            </a:r>
            <a:endParaRPr lang="en-US" altLang="zh-CN" sz="1000" dirty="0"/>
          </a:p>
          <a:p>
            <a:pPr marL="285750" indent="-285750">
              <a:buFont typeface="Arial" panose="020B0604020202020204" pitchFamily="34" charset="0"/>
              <a:buChar char="•"/>
            </a:pPr>
            <a:r>
              <a:rPr lang="en-US" altLang="zh-CN" sz="1000" dirty="0"/>
              <a:t>/**</a:t>
            </a:r>
            <a:r>
              <a:rPr lang="en-US" altLang="zh-CN" sz="1000" dirty="0" err="1"/>
              <a:t>handlerState</a:t>
            </a:r>
            <a:r>
              <a:rPr lang="zh-CN" altLang="en-US" sz="1000" dirty="0"/>
              <a:t>状态*</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static final int ADD_PENDING = 1;</a:t>
            </a:r>
            <a:endParaRPr lang="en-US" altLang="zh-CN" sz="1000" dirty="0"/>
          </a:p>
          <a:p>
            <a:pPr marL="285750" indent="-285750">
              <a:buFont typeface="Arial" panose="020B0604020202020204" pitchFamily="34" charset="0"/>
              <a:buChar char="•"/>
            </a:pPr>
            <a:r>
              <a:rPr lang="en-US" altLang="zh-CN" sz="1000" dirty="0"/>
              <a:t>private static final int ADD_COMPLETE = 2;</a:t>
            </a:r>
            <a:endParaRPr lang="en-US" altLang="zh-CN" sz="1000" dirty="0"/>
          </a:p>
          <a:p>
            <a:pPr marL="285750" indent="-285750">
              <a:buFont typeface="Arial" panose="020B0604020202020204" pitchFamily="34" charset="0"/>
              <a:buChar char="•"/>
            </a:pPr>
            <a:r>
              <a:rPr lang="en-US" altLang="zh-CN" sz="1000" dirty="0"/>
              <a:t>private static final int REMOVE_COMPLETE = 3;</a:t>
            </a:r>
            <a:endParaRPr lang="en-US" altLang="zh-CN" sz="1000" dirty="0"/>
          </a:p>
          <a:p>
            <a:pPr marL="285750" indent="-285750">
              <a:buFont typeface="Arial" panose="020B0604020202020204" pitchFamily="34" charset="0"/>
              <a:buChar char="•"/>
            </a:pPr>
            <a:r>
              <a:rPr lang="en-US" altLang="zh-CN" sz="1000" dirty="0"/>
              <a:t>private static final int INIT = 0;</a:t>
            </a:r>
            <a:endParaRPr lang="en-US" altLang="zh-CN" sz="1000" dirty="0"/>
          </a:p>
          <a:p>
            <a:pPr marL="285750" indent="-285750">
              <a:buFont typeface="Arial" panose="020B0604020202020204" pitchFamily="34" charset="0"/>
              <a:buChar char="•"/>
            </a:pPr>
            <a:r>
              <a:rPr lang="en-US" altLang="zh-CN" sz="1000" dirty="0"/>
              <a:t>private final </a:t>
            </a:r>
            <a:r>
              <a:rPr lang="en-US" altLang="zh-CN" sz="1000" dirty="0" err="1"/>
              <a:t>boolean</a:t>
            </a:r>
            <a:r>
              <a:rPr lang="en-US" altLang="zh-CN" sz="1000" dirty="0"/>
              <a:t> </a:t>
            </a:r>
            <a:r>
              <a:rPr lang="en-US" altLang="zh-CN" sz="1000" b="1" dirty="0">
                <a:solidFill>
                  <a:srgbClr val="FF0000"/>
                </a:solidFill>
              </a:rPr>
              <a:t>inbound</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final </a:t>
            </a:r>
            <a:r>
              <a:rPr lang="en-US" altLang="zh-CN" sz="1000" dirty="0" err="1"/>
              <a:t>boolean</a:t>
            </a:r>
            <a:r>
              <a:rPr lang="en-US" altLang="zh-CN" sz="1000" dirty="0"/>
              <a:t> </a:t>
            </a:r>
            <a:r>
              <a:rPr lang="en-US" altLang="zh-CN" sz="1000" b="1" dirty="0">
                <a:solidFill>
                  <a:srgbClr val="FF0000"/>
                </a:solidFill>
              </a:rPr>
              <a:t>outbound</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final </a:t>
            </a:r>
            <a:r>
              <a:rPr lang="en-US" altLang="zh-CN" sz="1000" dirty="0" err="1"/>
              <a:t>DefaultChannelPipeline</a:t>
            </a:r>
            <a:r>
              <a:rPr lang="en-US" altLang="zh-CN" sz="1000" dirty="0"/>
              <a:t> </a:t>
            </a:r>
            <a:r>
              <a:rPr lang="en-US" altLang="zh-CN" sz="1000" b="1" dirty="0">
                <a:solidFill>
                  <a:srgbClr val="FF0000"/>
                </a:solidFill>
              </a:rPr>
              <a:t>pipeline</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final String name;</a:t>
            </a:r>
            <a:endParaRPr lang="en-US" altLang="zh-CN" sz="1000" dirty="0"/>
          </a:p>
          <a:p>
            <a:pPr marL="285750" indent="-285750">
              <a:buFont typeface="Arial" panose="020B0604020202020204" pitchFamily="34" charset="0"/>
              <a:buChar char="•"/>
            </a:pPr>
            <a:r>
              <a:rPr lang="en-US" altLang="zh-CN" sz="1000" dirty="0"/>
              <a:t>private final </a:t>
            </a:r>
            <a:r>
              <a:rPr lang="en-US" altLang="zh-CN" sz="1000" dirty="0" err="1"/>
              <a:t>boolean</a:t>
            </a:r>
            <a:r>
              <a:rPr lang="en-US" altLang="zh-CN" sz="1000" dirty="0"/>
              <a:t> ordered;</a:t>
            </a:r>
            <a:endParaRPr lang="en-US" altLang="zh-CN" sz="1000" dirty="0"/>
          </a:p>
          <a:p>
            <a:pPr marL="285750" indent="-285750">
              <a:buFont typeface="Arial" panose="020B0604020202020204" pitchFamily="34" charset="0"/>
              <a:buChar char="•"/>
            </a:pPr>
            <a:r>
              <a:rPr lang="en-US" altLang="zh-CN" sz="1000" dirty="0"/>
              <a:t>final </a:t>
            </a:r>
            <a:r>
              <a:rPr lang="en-US" altLang="zh-CN" sz="1000" dirty="0" err="1"/>
              <a:t>EventExecutor</a:t>
            </a:r>
            <a:r>
              <a:rPr lang="en-US" altLang="zh-CN" sz="1000" dirty="0"/>
              <a:t> </a:t>
            </a:r>
            <a:r>
              <a:rPr lang="en-US" altLang="zh-CN" sz="1000" b="1" dirty="0">
                <a:solidFill>
                  <a:srgbClr val="FF0000"/>
                </a:solidFill>
              </a:rPr>
              <a:t>executor</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a:t>
            </a:r>
            <a:r>
              <a:rPr lang="en-US" altLang="zh-CN" sz="1000" dirty="0" err="1"/>
              <a:t>ChannelFuture</a:t>
            </a:r>
            <a:r>
              <a:rPr lang="en-US" altLang="zh-CN" sz="1000" dirty="0"/>
              <a:t> </a:t>
            </a:r>
            <a:r>
              <a:rPr lang="en-US" altLang="zh-CN" sz="1000" dirty="0" err="1"/>
              <a:t>succeededFuture</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Runnable </a:t>
            </a:r>
            <a:r>
              <a:rPr lang="en-US" altLang="zh-CN" sz="1000" dirty="0" err="1"/>
              <a:t>invokeChannelReadCompleteTask</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Runnable </a:t>
            </a:r>
            <a:r>
              <a:rPr lang="en-US" altLang="zh-CN" sz="1000" dirty="0" err="1"/>
              <a:t>invokeReadTask</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Runnable </a:t>
            </a:r>
            <a:r>
              <a:rPr lang="en-US" altLang="zh-CN" sz="1000" dirty="0" err="1"/>
              <a:t>invokeChannelWritableStateChangedTask</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Runnable </a:t>
            </a:r>
            <a:r>
              <a:rPr lang="en-US" altLang="zh-CN" sz="1000" dirty="0" err="1"/>
              <a:t>invokeFlushTask</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volatile int </a:t>
            </a:r>
            <a:r>
              <a:rPr lang="en-US" altLang="zh-CN" sz="1000" dirty="0" err="1"/>
              <a:t>handlerState</a:t>
            </a:r>
            <a:r>
              <a:rPr lang="en-US" altLang="zh-CN" sz="1000" dirty="0"/>
              <a:t> = INIT;</a:t>
            </a:r>
            <a:endParaRPr lang="en-US" altLang="zh-CN" sz="1000" dirty="0"/>
          </a:p>
          <a:p>
            <a:pPr marL="285750" indent="-285750">
              <a:buFont typeface="Arial" panose="020B0604020202020204" pitchFamily="34" charset="0"/>
              <a:buChar char="•"/>
            </a:pPr>
            <a:r>
              <a:rPr lang="en-US" altLang="zh-CN" sz="1000" dirty="0"/>
              <a:t>———————————————————————————</a:t>
            </a:r>
            <a:endParaRPr lang="en-US" altLang="zh-CN" sz="1000" dirty="0"/>
          </a:p>
          <a:p>
            <a:pPr marL="285750" indent="-285750">
              <a:buFont typeface="Arial" panose="020B0604020202020204" pitchFamily="34" charset="0"/>
              <a:buChar char="•"/>
            </a:pPr>
            <a:r>
              <a:rPr lang="en-US" altLang="zh-CN" sz="1000" dirty="0"/>
              <a:t>private final ChannelHandler </a:t>
            </a:r>
            <a:r>
              <a:rPr lang="en-US" altLang="zh-CN" sz="1000" b="1" dirty="0">
                <a:solidFill>
                  <a:srgbClr val="FF0000"/>
                </a:solidFill>
              </a:rPr>
              <a:t>handler</a:t>
            </a:r>
            <a:r>
              <a:rPr lang="en-US" altLang="zh-CN" sz="1000" dirty="0"/>
              <a:t>;    </a:t>
            </a:r>
            <a:r>
              <a:rPr lang="zh-CN" altLang="en-US" sz="1000" dirty="0"/>
              <a:t>子类</a:t>
            </a:r>
            <a:r>
              <a:rPr lang="en-US" altLang="zh-CN" sz="1000" dirty="0"/>
              <a:t>DefaulChannelHandlerContext</a:t>
            </a:r>
            <a:endParaRPr lang="en-US" altLang="zh-CN" sz="1000" dirty="0"/>
          </a:p>
        </p:txBody>
      </p:sp>
      <p:grpSp>
        <p:nvGrpSpPr>
          <p:cNvPr id="12" name="组合 11"/>
          <p:cNvGrpSpPr/>
          <p:nvPr/>
        </p:nvGrpSpPr>
        <p:grpSpPr>
          <a:xfrm>
            <a:off x="5337175" y="3756660"/>
            <a:ext cx="5708650" cy="1831340"/>
            <a:chOff x="9210" y="5379"/>
            <a:chExt cx="8990" cy="2884"/>
          </a:xfrm>
        </p:grpSpPr>
        <p:pic>
          <p:nvPicPr>
            <p:cNvPr id="11" name="图片 10"/>
            <p:cNvPicPr>
              <a:picLocks noChangeAspect="1"/>
            </p:cNvPicPr>
            <p:nvPr/>
          </p:nvPicPr>
          <p:blipFill>
            <a:blip r:embed="rId1">
              <a:extLst>
                <a:ext uri="{28A0092B-C50C-407E-A947-70E740481C1C}">
                  <a14:useLocalDpi xmlns:a14="http://schemas.microsoft.com/office/drawing/2010/main" val="0"/>
                </a:ext>
              </a:extLst>
            </a:blip>
            <a:srcRect l="21809"/>
            <a:stretch>
              <a:fillRect/>
            </a:stretch>
          </p:blipFill>
          <p:spPr>
            <a:xfrm>
              <a:off x="10010" y="5963"/>
              <a:ext cx="6805" cy="2301"/>
            </a:xfrm>
            <a:prstGeom prst="rect">
              <a:avLst/>
            </a:prstGeom>
          </p:spPr>
        </p:pic>
        <p:sp>
          <p:nvSpPr>
            <p:cNvPr id="5" name="立方体 4"/>
            <p:cNvSpPr/>
            <p:nvPr/>
          </p:nvSpPr>
          <p:spPr>
            <a:xfrm>
              <a:off x="9210" y="5379"/>
              <a:ext cx="8991" cy="288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7034530" y="3756660"/>
            <a:ext cx="1942465" cy="368300"/>
          </a:xfrm>
          <a:prstGeom prst="rect">
            <a:avLst/>
          </a:prstGeom>
          <a:noFill/>
        </p:spPr>
        <p:txBody>
          <a:bodyPr wrap="square" rtlCol="0">
            <a:spAutoFit/>
          </a:bodyPr>
          <a:lstStyle/>
          <a:p>
            <a:pPr algn="ctr"/>
            <a:r>
              <a:rPr lang="en-US" altLang="zh-CN"/>
              <a:t>Channel</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6055"/>
            <a:ext cx="10515600" cy="611505"/>
          </a:xfrm>
        </p:spPr>
        <p:txBody>
          <a:bodyPr/>
          <a:lstStyle/>
          <a:p>
            <a:r>
              <a:rPr lang="en-US" altLang="zh-CN" sz="3200" dirty="0">
                <a:latin typeface="微软雅黑" panose="020B0503020204020204" charset="-122"/>
                <a:ea typeface="微软雅黑" panose="020B0503020204020204" charset="-122"/>
              </a:rPr>
              <a:t>ChannelPipeline</a:t>
            </a:r>
            <a:endParaRPr lang="en-US" altLang="zh-CN" sz="3200" dirty="0">
              <a:latin typeface="微软雅黑" panose="020B0503020204020204" charset="-122"/>
              <a:ea typeface="微软雅黑" panose="020B0503020204020204" charset="-122"/>
            </a:endParaRPr>
          </a:p>
        </p:txBody>
      </p:sp>
      <p:sp>
        <p:nvSpPr>
          <p:cNvPr id="180" name=" 180"/>
          <p:cNvSpPr/>
          <p:nvPr/>
        </p:nvSpPr>
        <p:spPr>
          <a:xfrm>
            <a:off x="957580" y="1454150"/>
            <a:ext cx="3749040" cy="954405"/>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protected AbstractChannel(Channel parent)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this.parent = parent;</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unsafe = newUnsafe();</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pipeline</a:t>
            </a:r>
            <a:r>
              <a:rPr lang="zh-CN" altLang="en-US" sz="900">
                <a:solidFill>
                  <a:schemeClr val="tx1"/>
                </a:solidFill>
                <a:latin typeface="Gadugi" panose="020B0502040204020203" charset="0"/>
                <a:cs typeface="Gadugi" panose="020B0502040204020203" charset="0"/>
              </a:rPr>
              <a:t> = new DefaultChannelPipeline(this);</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a:t>
            </a:r>
            <a:endParaRPr lang="zh-CN" altLang="en-US" sz="900">
              <a:solidFill>
                <a:schemeClr val="tx1"/>
              </a:solidFill>
              <a:latin typeface="Gadugi" panose="020B0502040204020203" charset="0"/>
              <a:cs typeface="Gadugi" panose="020B0502040204020203" charset="0"/>
            </a:endParaRPr>
          </a:p>
        </p:txBody>
      </p:sp>
      <p:sp>
        <p:nvSpPr>
          <p:cNvPr id="4" name="文本框 3"/>
          <p:cNvSpPr txBox="1"/>
          <p:nvPr/>
        </p:nvSpPr>
        <p:spPr>
          <a:xfrm>
            <a:off x="957580" y="993775"/>
            <a:ext cx="3714750" cy="460375"/>
          </a:xfrm>
          <a:prstGeom prst="rect">
            <a:avLst/>
          </a:prstGeom>
          <a:noFill/>
        </p:spPr>
        <p:txBody>
          <a:bodyPr wrap="square" rtlCol="0">
            <a:spAutoFit/>
          </a:bodyPr>
          <a:lstStyle/>
          <a:p>
            <a:r>
              <a:rPr lang="en-US" altLang="zh-CN" sz="1200">
                <a:latin typeface="微软雅黑" panose="020B0503020204020204" charset="-122"/>
                <a:ea typeface="微软雅黑" panose="020B0503020204020204" charset="-122"/>
                <a:cs typeface="微软雅黑" panose="020B0503020204020204" charset="-122"/>
              </a:rPr>
              <a:t>Q: </a:t>
            </a:r>
            <a:r>
              <a:rPr lang="zh-CN" altLang="en-US" sz="1200">
                <a:latin typeface="微软雅黑" panose="020B0503020204020204" charset="-122"/>
                <a:ea typeface="微软雅黑" panose="020B0503020204020204" charset="-122"/>
                <a:cs typeface="微软雅黑" panose="020B0503020204020204" charset="-122"/>
              </a:rPr>
              <a:t>对象</a:t>
            </a:r>
            <a:r>
              <a:rPr lang="zh-CN" altLang="zh-CN" sz="1200">
                <a:latin typeface="微软雅黑" panose="020B0503020204020204" charset="-122"/>
                <a:ea typeface="微软雅黑" panose="020B0503020204020204" charset="-122"/>
                <a:cs typeface="微软雅黑" panose="020B0503020204020204" charset="-122"/>
              </a:rPr>
              <a:t>何时被创建？  </a:t>
            </a:r>
            <a:endParaRPr lang="zh-CN" altLang="zh-CN" sz="1200">
              <a:latin typeface="微软雅黑" panose="020B0503020204020204" charset="-122"/>
              <a:ea typeface="微软雅黑" panose="020B0503020204020204" charset="-122"/>
              <a:cs typeface="微软雅黑" panose="020B0503020204020204" charset="-122"/>
            </a:endParaRPr>
          </a:p>
          <a:p>
            <a:r>
              <a:rPr lang="en-US" altLang="zh-CN" sz="1200">
                <a:latin typeface="微软雅黑" panose="020B0503020204020204" charset="-122"/>
                <a:ea typeface="微软雅黑" panose="020B0503020204020204" charset="-122"/>
                <a:cs typeface="微软雅黑" panose="020B0503020204020204" charset="-122"/>
              </a:rPr>
              <a:t>A: </a:t>
            </a:r>
            <a:r>
              <a:rPr lang="zh-CN" altLang="zh-CN" sz="1200">
                <a:latin typeface="微软雅黑" panose="020B0503020204020204" charset="-122"/>
                <a:ea typeface="微软雅黑" panose="020B0503020204020204" charset="-122"/>
                <a:cs typeface="微软雅黑" panose="020B0503020204020204" charset="-122"/>
              </a:rPr>
              <a:t>AbstractChannel 构造器</a:t>
            </a:r>
            <a:endParaRPr lang="zh-CN" altLang="zh-CN" sz="120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838200" y="3245485"/>
            <a:ext cx="3714750" cy="460375"/>
          </a:xfrm>
          <a:prstGeom prst="rect">
            <a:avLst/>
          </a:prstGeom>
          <a:noFill/>
        </p:spPr>
        <p:txBody>
          <a:bodyPr wrap="square" rtlCol="0">
            <a:spAutoFit/>
          </a:bodyPr>
          <a:lstStyle/>
          <a:p>
            <a:r>
              <a:rPr lang="en-US" altLang="zh-CN" sz="1200">
                <a:latin typeface="微软雅黑" panose="020B0503020204020204" charset="-122"/>
                <a:ea typeface="微软雅黑" panose="020B0503020204020204" charset="-122"/>
                <a:cs typeface="微软雅黑" panose="020B0503020204020204" charset="-122"/>
              </a:rPr>
              <a:t>Q: </a:t>
            </a:r>
            <a:r>
              <a:rPr lang="zh-CN" altLang="zh-CN" sz="1200">
                <a:latin typeface="微软雅黑" panose="020B0503020204020204" charset="-122"/>
                <a:ea typeface="微软雅黑" panose="020B0503020204020204" charset="-122"/>
                <a:cs typeface="微软雅黑" panose="020B0503020204020204" charset="-122"/>
              </a:rPr>
              <a:t>实例化过程？  </a:t>
            </a:r>
            <a:endParaRPr lang="zh-CN" altLang="zh-CN" sz="1200">
              <a:latin typeface="微软雅黑" panose="020B0503020204020204" charset="-122"/>
              <a:ea typeface="微软雅黑" panose="020B0503020204020204" charset="-122"/>
              <a:cs typeface="微软雅黑" panose="020B0503020204020204" charset="-122"/>
            </a:endParaRPr>
          </a:p>
          <a:p>
            <a:r>
              <a:rPr lang="en-US" altLang="zh-CN" sz="1200">
                <a:latin typeface="微软雅黑" panose="020B0503020204020204" charset="-122"/>
                <a:ea typeface="微软雅黑" panose="020B0503020204020204" charset="-122"/>
                <a:cs typeface="微软雅黑" panose="020B0503020204020204" charset="-122"/>
              </a:rPr>
              <a:t>A: </a:t>
            </a:r>
            <a:r>
              <a:rPr lang="zh-CN" altLang="zh-CN" sz="1200">
                <a:latin typeface="微软雅黑" panose="020B0503020204020204" charset="-122"/>
                <a:ea typeface="微软雅黑" panose="020B0503020204020204" charset="-122"/>
                <a:cs typeface="微软雅黑" panose="020B0503020204020204" charset="-122"/>
              </a:rPr>
              <a:t>DefaultChannelPipeline 构造器</a:t>
            </a:r>
            <a:endParaRPr lang="zh-CN" altLang="zh-CN" sz="1200">
              <a:latin typeface="微软雅黑" panose="020B0503020204020204" charset="-122"/>
              <a:ea typeface="微软雅黑" panose="020B0503020204020204" charset="-122"/>
              <a:cs typeface="微软雅黑" panose="020B0503020204020204" charset="-122"/>
            </a:endParaRPr>
          </a:p>
        </p:txBody>
      </p:sp>
      <p:sp>
        <p:nvSpPr>
          <p:cNvPr id="6" name=" 180"/>
          <p:cNvSpPr/>
          <p:nvPr/>
        </p:nvSpPr>
        <p:spPr>
          <a:xfrm>
            <a:off x="821055" y="3774440"/>
            <a:ext cx="3749040" cy="1558290"/>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public DefaultChannelPipeline(AbstractChannel channel)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if (channel == null)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throw new NullPointerException("channel");</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this.</a:t>
            </a:r>
            <a:r>
              <a:rPr lang="zh-CN" altLang="en-US" sz="900">
                <a:solidFill>
                  <a:srgbClr val="FF0000"/>
                </a:solidFill>
                <a:latin typeface="Gadugi" panose="020B0502040204020203" charset="0"/>
                <a:cs typeface="Gadugi" panose="020B0502040204020203" charset="0"/>
              </a:rPr>
              <a:t>channel</a:t>
            </a:r>
            <a:r>
              <a:rPr lang="zh-CN" altLang="en-US" sz="900">
                <a:solidFill>
                  <a:schemeClr val="tx1"/>
                </a:solidFill>
                <a:latin typeface="Gadugi" panose="020B0502040204020203" charset="0"/>
                <a:cs typeface="Gadugi" panose="020B0502040204020203" charset="0"/>
              </a:rPr>
              <a:t> = channel;</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tail</a:t>
            </a:r>
            <a:r>
              <a:rPr lang="zh-CN" altLang="en-US" sz="900">
                <a:solidFill>
                  <a:schemeClr val="tx1"/>
                </a:solidFill>
                <a:latin typeface="Gadugi" panose="020B0502040204020203" charset="0"/>
                <a:cs typeface="Gadugi" panose="020B0502040204020203" charset="0"/>
              </a:rPr>
              <a:t> = new TailContext(this);</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head</a:t>
            </a:r>
            <a:r>
              <a:rPr lang="zh-CN" altLang="en-US" sz="900">
                <a:solidFill>
                  <a:schemeClr val="tx1"/>
                </a:solidFill>
                <a:latin typeface="Gadugi" panose="020B0502040204020203" charset="0"/>
                <a:cs typeface="Gadugi" panose="020B0502040204020203" charset="0"/>
              </a:rPr>
              <a:t> = new HeadContext(this);</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head.next = tail;</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tail.prev = head;</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a:t>
            </a:r>
            <a:endParaRPr lang="zh-CN" altLang="en-US" sz="900">
              <a:solidFill>
                <a:schemeClr val="tx1"/>
              </a:solidFill>
              <a:latin typeface="Gadugi" panose="020B0502040204020203" charset="0"/>
              <a:cs typeface="Gadugi" panose="020B0502040204020203" charset="0"/>
            </a:endParaRPr>
          </a:p>
        </p:txBody>
      </p:sp>
      <p:sp>
        <p:nvSpPr>
          <p:cNvPr id="7" name="文本框 6"/>
          <p:cNvSpPr txBox="1"/>
          <p:nvPr/>
        </p:nvSpPr>
        <p:spPr>
          <a:xfrm>
            <a:off x="676910" y="5389245"/>
            <a:ext cx="4335145" cy="398780"/>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a:t>
            </a:r>
            <a:r>
              <a:rPr lang="en-US" altLang="zh-CN" sz="1000" dirty="0">
                <a:latin typeface="楷体" panose="02010609060101010101" charset="-122"/>
                <a:ea typeface="楷体" panose="02010609060101010101" charset="-122"/>
                <a:cs typeface="楷体" panose="02010609060101010101" charset="-122"/>
              </a:rPr>
              <a:t>:</a:t>
            </a:r>
            <a:r>
              <a:rPr lang="zh-CN" altLang="en-US" sz="1000" dirty="0">
                <a:latin typeface="楷体" panose="02010609060101010101" charset="-122"/>
                <a:ea typeface="楷体" panose="02010609060101010101" charset="-122"/>
                <a:cs typeface="楷体" panose="02010609060101010101" charset="-122"/>
              </a:rPr>
              <a:t>HeadContext和TailContex</a:t>
            </a:r>
            <a:r>
              <a:rPr lang="en-US" altLang="zh-CN" sz="1000" dirty="0">
                <a:latin typeface="楷体" panose="02010609060101010101" charset="-122"/>
                <a:ea typeface="楷体" panose="02010609060101010101" charset="-122"/>
                <a:cs typeface="楷体" panose="02010609060101010101" charset="-122"/>
              </a:rPr>
              <a:t>t</a:t>
            </a:r>
            <a:r>
              <a:rPr lang="zh-CN" altLang="en-US" sz="1000" dirty="0">
                <a:latin typeface="楷体" panose="02010609060101010101" charset="-122"/>
                <a:ea typeface="楷体" panose="02010609060101010101" charset="-122"/>
                <a:cs typeface="楷体" panose="02010609060101010101" charset="-122"/>
              </a:rPr>
              <a:t>继承了AbstractChannelHandlerContext</a:t>
            </a:r>
            <a:r>
              <a:rPr lang="en-US" altLang="zh-CN" sz="1000" dirty="0">
                <a:latin typeface="楷体" panose="02010609060101010101" charset="-122"/>
                <a:ea typeface="楷体" panose="02010609060101010101" charset="-122"/>
                <a:cs typeface="楷体" panose="02010609060101010101" charset="-122"/>
              </a:rPr>
              <a:t>,</a:t>
            </a:r>
            <a:r>
              <a:rPr lang="zh-CN" altLang="en-US" sz="1000" dirty="0">
                <a:latin typeface="楷体" panose="02010609060101010101" charset="-122"/>
                <a:ea typeface="楷体" panose="02010609060101010101" charset="-122"/>
                <a:cs typeface="楷体" panose="02010609060101010101" charset="-122"/>
              </a:rPr>
              <a:t>同时还实现了ChannelHandler 接口，所以</a:t>
            </a:r>
            <a:r>
              <a:rPr lang="zh-CN" altLang="en-US" sz="1000" dirty="0">
                <a:solidFill>
                  <a:srgbClr val="FF0066"/>
                </a:solidFill>
                <a:latin typeface="楷体" panose="02010609060101010101" charset="-122"/>
                <a:ea typeface="楷体" panose="02010609060101010101" charset="-122"/>
                <a:cs typeface="楷体" panose="02010609060101010101" charset="-122"/>
              </a:rPr>
              <a:t>有Context和Handler 的双重属性</a:t>
            </a:r>
            <a:r>
              <a:rPr lang="zh-CN" altLang="en-US" sz="1000" dirty="0">
                <a:latin typeface="楷体" panose="02010609060101010101" charset="-122"/>
                <a:ea typeface="楷体" panose="02010609060101010101" charset="-122"/>
                <a:cs typeface="楷体" panose="02010609060101010101" charset="-122"/>
              </a:rPr>
              <a:t>.</a:t>
            </a:r>
            <a:endParaRPr lang="zh-CN" altLang="en-US" sz="1000" dirty="0">
              <a:latin typeface="楷体" panose="02010609060101010101" charset="-122"/>
              <a:ea typeface="楷体" panose="02010609060101010101" charset="-122"/>
              <a:cs typeface="楷体" panose="02010609060101010101" charset="-122"/>
            </a:endParaRPr>
          </a:p>
        </p:txBody>
      </p:sp>
      <p:sp>
        <p:nvSpPr>
          <p:cNvPr id="3" name="文本框 2"/>
          <p:cNvSpPr txBox="1"/>
          <p:nvPr/>
        </p:nvSpPr>
        <p:spPr>
          <a:xfrm>
            <a:off x="695960" y="5915025"/>
            <a:ext cx="4335145" cy="400110"/>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a:t>
            </a:r>
            <a:r>
              <a:rPr sz="1000" dirty="0" err="1">
                <a:latin typeface="楷体" panose="02010609060101010101" charset="-122"/>
                <a:ea typeface="楷体" panose="02010609060101010101" charset="-122"/>
                <a:cs typeface="楷体" panose="02010609060101010101" charset="-122"/>
              </a:rPr>
              <a:t>head是</a:t>
            </a:r>
            <a:r>
              <a:rPr lang="zh-CN" altLang="en-US" sz="1000" dirty="0">
                <a:solidFill>
                  <a:srgbClr val="FF0066"/>
                </a:solidFill>
                <a:latin typeface="楷体" panose="02010609060101010101" charset="-122"/>
                <a:ea typeface="楷体" panose="02010609060101010101" charset="-122"/>
                <a:cs typeface="楷体" panose="02010609060101010101" charset="-122"/>
              </a:rPr>
              <a:t>既是</a:t>
            </a:r>
            <a:r>
              <a:rPr lang="en-US" altLang="zh-CN" sz="1000" dirty="0" err="1">
                <a:solidFill>
                  <a:srgbClr val="FF0066"/>
                </a:solidFill>
                <a:latin typeface="楷体" panose="02010609060101010101" charset="-122"/>
                <a:ea typeface="楷体" panose="02010609060101010101" charset="-122"/>
                <a:cs typeface="楷体" panose="02010609060101010101" charset="-122"/>
              </a:rPr>
              <a:t>inboundHandler</a:t>
            </a:r>
            <a:r>
              <a:rPr lang="en-US" altLang="zh-CN" sz="1000" dirty="0">
                <a:solidFill>
                  <a:srgbClr val="FF0066"/>
                </a:solidFill>
                <a:latin typeface="楷体" panose="02010609060101010101" charset="-122"/>
                <a:ea typeface="楷体" panose="02010609060101010101" charset="-122"/>
                <a:cs typeface="楷体" panose="02010609060101010101" charset="-122"/>
              </a:rPr>
              <a:t>,</a:t>
            </a:r>
            <a:r>
              <a:rPr lang="zh-CN" altLang="en-US" sz="1000" dirty="0">
                <a:solidFill>
                  <a:srgbClr val="FF0066"/>
                </a:solidFill>
                <a:latin typeface="楷体" panose="02010609060101010101" charset="-122"/>
                <a:ea typeface="楷体" panose="02010609060101010101" charset="-122"/>
                <a:cs typeface="楷体" panose="02010609060101010101" charset="-122"/>
              </a:rPr>
              <a:t>也是</a:t>
            </a:r>
            <a:r>
              <a:rPr sz="1000" dirty="0" err="1">
                <a:solidFill>
                  <a:srgbClr val="FF0066"/>
                </a:solidFill>
                <a:latin typeface="楷体" panose="02010609060101010101" charset="-122"/>
                <a:ea typeface="楷体" panose="02010609060101010101" charset="-122"/>
                <a:cs typeface="楷体" panose="02010609060101010101" charset="-122"/>
              </a:rPr>
              <a:t>outboundHandler</a:t>
            </a:r>
            <a:r>
              <a:rPr sz="1000" dirty="0">
                <a:latin typeface="楷体" panose="02010609060101010101" charset="-122"/>
                <a:ea typeface="楷体" panose="02010609060101010101" charset="-122"/>
                <a:cs typeface="楷体" panose="02010609060101010101" charset="-122"/>
              </a:rPr>
              <a:t>, </a:t>
            </a:r>
            <a:r>
              <a:rPr sz="1000" dirty="0" err="1">
                <a:latin typeface="楷体" panose="02010609060101010101" charset="-122"/>
                <a:ea typeface="楷体" panose="02010609060101010101" charset="-122"/>
                <a:cs typeface="楷体" panose="02010609060101010101" charset="-122"/>
              </a:rPr>
              <a:t>而tail</a:t>
            </a:r>
            <a:r>
              <a:rPr lang="zh-CN" altLang="en-US" sz="1000" dirty="0">
                <a:latin typeface="楷体" panose="02010609060101010101" charset="-122"/>
                <a:ea typeface="楷体" panose="02010609060101010101" charset="-122"/>
                <a:cs typeface="楷体" panose="02010609060101010101" charset="-122"/>
              </a:rPr>
              <a:t>只</a:t>
            </a:r>
            <a:r>
              <a:rPr sz="1000" dirty="0" err="1">
                <a:latin typeface="楷体" panose="02010609060101010101" charset="-122"/>
                <a:ea typeface="楷体" panose="02010609060101010101" charset="-122"/>
                <a:cs typeface="楷体" panose="02010609060101010101" charset="-122"/>
              </a:rPr>
              <a:t>是一个</a:t>
            </a:r>
            <a:r>
              <a:rPr sz="1000" dirty="0" err="1">
                <a:solidFill>
                  <a:srgbClr val="FF0000"/>
                </a:solidFill>
                <a:latin typeface="楷体" panose="02010609060101010101" charset="-122"/>
                <a:ea typeface="楷体" panose="02010609060101010101" charset="-122"/>
                <a:cs typeface="楷体" panose="02010609060101010101" charset="-122"/>
              </a:rPr>
              <a:t>inboundHandler</a:t>
            </a:r>
            <a:endParaRPr sz="1000" dirty="0">
              <a:solidFill>
                <a:srgbClr val="FF0000"/>
              </a:solidFill>
              <a:latin typeface="楷体" panose="02010609060101010101" charset="-122"/>
              <a:ea typeface="楷体" panose="02010609060101010101" charset="-122"/>
              <a:cs typeface="楷体" panose="02010609060101010101" charset="-122"/>
            </a:endParaRPr>
          </a:p>
        </p:txBody>
      </p:sp>
      <p:pic>
        <p:nvPicPr>
          <p:cNvPr id="8" name="图片 7"/>
          <p:cNvPicPr>
            <a:picLocks noChangeAspect="1"/>
          </p:cNvPicPr>
          <p:nvPr/>
        </p:nvPicPr>
        <p:blipFill>
          <a:blip r:embed="rId1"/>
          <a:stretch>
            <a:fillRect/>
          </a:stretch>
        </p:blipFill>
        <p:spPr>
          <a:xfrm>
            <a:off x="5403785" y="993775"/>
            <a:ext cx="5950015" cy="2005287"/>
          </a:xfrm>
          <a:prstGeom prst="rect">
            <a:avLst/>
          </a:prstGeom>
        </p:spPr>
      </p:pic>
      <p:pic>
        <p:nvPicPr>
          <p:cNvPr id="9" name="图片 8"/>
          <p:cNvPicPr>
            <a:picLocks noChangeAspect="1"/>
          </p:cNvPicPr>
          <p:nvPr/>
        </p:nvPicPr>
        <p:blipFill>
          <a:blip r:embed="rId2"/>
          <a:stretch>
            <a:fillRect/>
          </a:stretch>
        </p:blipFill>
        <p:spPr>
          <a:xfrm>
            <a:off x="5946418" y="3475672"/>
            <a:ext cx="5950015" cy="217287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96548"/>
            <a:ext cx="10515600" cy="916920"/>
          </a:xfrm>
        </p:spPr>
        <p:txBody>
          <a:bodyPr vert="horz" lIns="91440" tIns="45720" rIns="91440" bIns="45720" rtlCol="0" anchor="ctr">
            <a:normAutofit/>
          </a:bodyPr>
          <a:lstStyle/>
          <a:p>
            <a:r>
              <a:rPr lang="zh-CN" altLang="en-US" sz="3200" dirty="0"/>
              <a:t>背景</a:t>
            </a:r>
            <a:endParaRPr lang="zh-CN" altLang="en-US" sz="3200" dirty="0"/>
          </a:p>
        </p:txBody>
      </p:sp>
      <p:sp>
        <p:nvSpPr>
          <p:cNvPr id="3" name="文本框 2"/>
          <p:cNvSpPr txBox="1"/>
          <p:nvPr/>
        </p:nvSpPr>
        <p:spPr>
          <a:xfrm>
            <a:off x="838200" y="1426590"/>
            <a:ext cx="9794449" cy="4801314"/>
          </a:xfrm>
          <a:prstGeom prst="rect">
            <a:avLst/>
          </a:prstGeom>
          <a:noFill/>
        </p:spPr>
        <p:txBody>
          <a:bodyPr wrap="square" rtlCol="0">
            <a:spAutoFit/>
          </a:bodyPr>
          <a:lstStyle/>
          <a:p>
            <a:pPr marL="342900" indent="-342900">
              <a:buFont typeface="Arial" panose="020B0604020202020204" pitchFamily="34" charset="0"/>
              <a:buChar char="•"/>
            </a:pPr>
            <a:r>
              <a:rPr lang="en-US" altLang="zh-CN" dirty="0" err="1"/>
              <a:t>Netty</a:t>
            </a:r>
            <a:r>
              <a:rPr lang="zh-CN" altLang="en-US" dirty="0"/>
              <a:t>是什么？</a:t>
            </a:r>
            <a:endParaRPr lang="en-US" altLang="zh-CN" dirty="0"/>
          </a:p>
          <a:p>
            <a:pPr marL="800100" lvl="1" indent="-342900">
              <a:buFont typeface="Arial" panose="020B0604020202020204" pitchFamily="34" charset="0"/>
              <a:buChar char="•"/>
            </a:pPr>
            <a:r>
              <a:rPr lang="zh-CN" altLang="en-US" dirty="0"/>
              <a:t>处理高并发的访问请求的基于</a:t>
            </a:r>
            <a:r>
              <a:rPr lang="en-US" altLang="zh-CN" dirty="0"/>
              <a:t>Java NIO</a:t>
            </a:r>
            <a:r>
              <a:rPr lang="zh-CN" altLang="en-US" dirty="0"/>
              <a:t>的高性能网络框架</a:t>
            </a:r>
            <a:endParaRPr lang="en-US" altLang="zh-CN" dirty="0"/>
          </a:p>
          <a:p>
            <a:pPr marL="800100" lvl="1" indent="-342900">
              <a:buFont typeface="Arial" panose="020B0604020202020204" pitchFamily="34" charset="0"/>
              <a:buChar char="•"/>
            </a:pPr>
            <a:r>
              <a:rPr lang="en-US" altLang="zh-CN" dirty="0" err="1"/>
              <a:t>Netty</a:t>
            </a:r>
            <a:r>
              <a:rPr lang="zh-CN" altLang="en-US" dirty="0"/>
              <a:t>就是一个小型的</a:t>
            </a:r>
            <a:r>
              <a:rPr lang="en-US" altLang="zh-CN" dirty="0"/>
              <a:t>FZK , </a:t>
            </a:r>
            <a:r>
              <a:rPr lang="zh-CN" altLang="en-US" dirty="0"/>
              <a:t>或者说</a:t>
            </a:r>
            <a:r>
              <a:rPr lang="en-US" altLang="zh-CN" dirty="0"/>
              <a:t>FZK</a:t>
            </a:r>
            <a:r>
              <a:rPr lang="zh-CN" altLang="en-US" dirty="0"/>
              <a:t>就是一个大号的</a:t>
            </a:r>
            <a:r>
              <a:rPr lang="en-US" altLang="zh-CN" dirty="0" err="1"/>
              <a:t>Netty</a:t>
            </a:r>
            <a:endParaRPr lang="en-US" altLang="zh-CN" dirty="0"/>
          </a:p>
          <a:p>
            <a:pPr marL="800100" lvl="1"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计算机的发展</a:t>
            </a:r>
            <a:endParaRPr lang="en-US" altLang="zh-CN" dirty="0"/>
          </a:p>
          <a:p>
            <a:pPr marL="800100" lvl="1" indent="-342900">
              <a:buFont typeface="Arial" panose="020B0604020202020204" pitchFamily="34" charset="0"/>
              <a:buChar char="•"/>
            </a:pPr>
            <a:r>
              <a:rPr lang="zh-CN" altLang="en-US" dirty="0"/>
              <a:t>十几年前，那时主流的 </a:t>
            </a:r>
            <a:r>
              <a:rPr lang="en-US" altLang="zh-CN" dirty="0"/>
              <a:t>CPU </a:t>
            </a:r>
            <a:r>
              <a:rPr lang="zh-CN" altLang="en-US" dirty="0"/>
              <a:t>都还是单核（除了商用高性能的小机），</a:t>
            </a:r>
            <a:r>
              <a:rPr lang="en-US" altLang="zh-CN" dirty="0"/>
              <a:t>CPU </a:t>
            </a:r>
            <a:r>
              <a:rPr lang="zh-CN" altLang="en-US" dirty="0"/>
              <a:t>的核心频率是机器最重要的指标之一</a:t>
            </a:r>
            <a:endParaRPr lang="en-US" altLang="zh-CN" dirty="0"/>
          </a:p>
          <a:p>
            <a:pPr marL="800100" lvl="1" indent="-342900">
              <a:buFont typeface="Arial" panose="020B0604020202020204" pitchFamily="34" charset="0"/>
              <a:buChar char="•"/>
            </a:pPr>
            <a:r>
              <a:rPr lang="zh-CN" altLang="en-US" dirty="0"/>
              <a:t>随着硬件性能的提升，</a:t>
            </a:r>
            <a:r>
              <a:rPr lang="en-US" altLang="zh-CN" dirty="0"/>
              <a:t>CPU </a:t>
            </a:r>
            <a:r>
              <a:rPr lang="zh-CN" altLang="en-US" dirty="0"/>
              <a:t>的核数越来越越多，很多服务器标配已经达到 </a:t>
            </a:r>
            <a:r>
              <a:rPr lang="en-US" altLang="zh-CN" dirty="0"/>
              <a:t>32 </a:t>
            </a:r>
            <a:r>
              <a:rPr lang="zh-CN" altLang="en-US" dirty="0"/>
              <a:t>或 </a:t>
            </a:r>
            <a:r>
              <a:rPr lang="en-US" altLang="zh-CN" dirty="0"/>
              <a:t>64 </a:t>
            </a:r>
            <a:r>
              <a:rPr lang="zh-CN" altLang="en-US" dirty="0"/>
              <a:t>核。通过多线程并发编程，可以充分利用多核 </a:t>
            </a:r>
            <a:r>
              <a:rPr lang="en-US" altLang="zh-CN" dirty="0"/>
              <a:t>CPU </a:t>
            </a:r>
            <a:r>
              <a:rPr lang="zh-CN" altLang="en-US" dirty="0"/>
              <a:t>的处理能力，提升系统的处理效率和并发性能。</a:t>
            </a:r>
            <a:endParaRPr lang="en-US" altLang="zh-CN" dirty="0"/>
          </a:p>
          <a:p>
            <a:pPr marL="800100" lvl="1" indent="-342900">
              <a:buFont typeface="Arial" panose="020B0604020202020204" pitchFamily="34" charset="0"/>
              <a:buChar char="•"/>
            </a:pPr>
            <a:r>
              <a:rPr lang="zh-CN" altLang="en-US" dirty="0"/>
              <a:t>从 </a:t>
            </a:r>
            <a:r>
              <a:rPr lang="en-US" altLang="zh-CN" dirty="0"/>
              <a:t>2005 </a:t>
            </a:r>
            <a:r>
              <a:rPr lang="zh-CN" altLang="en-US" dirty="0"/>
              <a:t>年开始，随着多核处理器的逐步普及，</a:t>
            </a:r>
            <a:r>
              <a:rPr lang="en-US" altLang="zh-CN" dirty="0"/>
              <a:t>java </a:t>
            </a:r>
            <a:r>
              <a:rPr lang="zh-CN" altLang="en-US" dirty="0"/>
              <a:t>的多线程并发编程也逐渐流行起来</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en-US" altLang="zh-CN" dirty="0"/>
              <a:t>JDK</a:t>
            </a:r>
            <a:r>
              <a:rPr lang="zh-CN" altLang="en-US" dirty="0"/>
              <a:t>的迭代</a:t>
            </a:r>
            <a:endParaRPr lang="en-US" altLang="zh-CN" dirty="0"/>
          </a:p>
          <a:p>
            <a:pPr marL="800100" lvl="1" indent="-342900">
              <a:buFont typeface="Arial" panose="020B0604020202020204" pitchFamily="34" charset="0"/>
              <a:buChar char="•"/>
            </a:pPr>
            <a:r>
              <a:rPr lang="en-US" altLang="zh-CN" dirty="0"/>
              <a:t>JDK 1.4</a:t>
            </a:r>
            <a:r>
              <a:rPr lang="zh-CN" altLang="en-US" dirty="0"/>
              <a:t>，用户可以通过 </a:t>
            </a:r>
            <a:r>
              <a:rPr lang="en-US" altLang="zh-CN" dirty="0"/>
              <a:t>new Thread</a:t>
            </a:r>
            <a:r>
              <a:rPr lang="zh-CN" altLang="en-US" dirty="0"/>
              <a:t>（）的方式创建新的线程</a:t>
            </a:r>
            <a:endParaRPr lang="en-US" altLang="zh-CN" dirty="0"/>
          </a:p>
          <a:p>
            <a:pPr marL="800100" lvl="1" indent="-342900">
              <a:buFont typeface="Arial" panose="020B0604020202020204" pitchFamily="34" charset="0"/>
              <a:buChar char="•"/>
            </a:pPr>
            <a:r>
              <a:rPr lang="en-US" altLang="zh-CN" dirty="0"/>
              <a:t>JDK1.5 </a:t>
            </a:r>
            <a:r>
              <a:rPr lang="zh-CN" altLang="en-US" dirty="0"/>
              <a:t>推出了 </a:t>
            </a:r>
            <a:r>
              <a:rPr lang="en-US" altLang="zh-CN" dirty="0" err="1"/>
              <a:t>java.util.concurrent</a:t>
            </a:r>
            <a:r>
              <a:rPr lang="en-US" altLang="zh-CN" dirty="0"/>
              <a:t> </a:t>
            </a:r>
            <a:r>
              <a:rPr lang="zh-CN" altLang="en-US" dirty="0"/>
              <a:t>并发编程包。在并发编程类库中，提供了线程池、线程安全容器、原子类等新的类库，极大提升了 </a:t>
            </a:r>
            <a:r>
              <a:rPr lang="en-US" altLang="zh-CN" dirty="0"/>
              <a:t>Java </a:t>
            </a:r>
            <a:r>
              <a:rPr lang="zh-CN" altLang="en-US" dirty="0"/>
              <a:t>多线程编程的效率，降低了开发难度</a:t>
            </a:r>
            <a:endParaRPr lang="en-US" altLang="zh-CN" dirty="0"/>
          </a:p>
          <a:p>
            <a:pPr marL="800100" lvl="1" indent="-342900">
              <a:buFont typeface="Arial" panose="020B0604020202020204" pitchFamily="34" charset="0"/>
              <a:buChar char="•"/>
            </a:pPr>
            <a:r>
              <a:rPr lang="zh-CN" altLang="en-US" dirty="0"/>
              <a:t>从 </a:t>
            </a:r>
            <a:r>
              <a:rPr lang="en-US" altLang="zh-CN" dirty="0"/>
              <a:t>JDK1.5 </a:t>
            </a:r>
            <a:r>
              <a:rPr lang="zh-CN" altLang="en-US" dirty="0"/>
              <a:t>开始，基于线程池的并发编程已经成为 </a:t>
            </a:r>
            <a:r>
              <a:rPr lang="en-US" altLang="zh-CN" dirty="0"/>
              <a:t>Java </a:t>
            </a:r>
            <a:r>
              <a:rPr lang="zh-CN" altLang="en-US" dirty="0"/>
              <a:t>多核编程的主流</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327768" y="1469518"/>
            <a:ext cx="4258183" cy="1264423"/>
            <a:chOff x="3677802" y="3055773"/>
            <a:chExt cx="4258183" cy="1264423"/>
          </a:xfrm>
        </p:grpSpPr>
        <p:sp>
          <p:nvSpPr>
            <p:cNvPr id="3" name="矩形: 圆角 2"/>
            <p:cNvSpPr/>
            <p:nvPr/>
          </p:nvSpPr>
          <p:spPr>
            <a:xfrm>
              <a:off x="3677802" y="3055773"/>
              <a:ext cx="4258183" cy="1264423"/>
            </a:xfrm>
            <a:prstGeom prst="roundRect">
              <a:avLst/>
            </a:prstGeom>
            <a:solidFill>
              <a:srgbClr val="EEFED8"/>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242523" y="3079233"/>
              <a:ext cx="875561" cy="307777"/>
            </a:xfrm>
            <a:prstGeom prst="rect">
              <a:avLst/>
            </a:prstGeom>
            <a:noFill/>
          </p:spPr>
          <p:txBody>
            <a:bodyPr wrap="none" rtlCol="0">
              <a:spAutoFit/>
            </a:bodyPr>
            <a:lstStyle/>
            <a:p>
              <a:r>
                <a:rPr lang="en-US" altLang="zh-CN" sz="1400" dirty="0">
                  <a:latin typeface="微软雅黑" panose="020B0503020204020204" charset="-122"/>
                  <a:ea typeface="微软雅黑" panose="020B0503020204020204" charset="-122"/>
                </a:rPr>
                <a:t>pipeline</a:t>
              </a:r>
              <a:endParaRPr lang="zh-CN" altLang="en-US" sz="1400" dirty="0">
                <a:latin typeface="微软雅黑" panose="020B0503020204020204" charset="-122"/>
                <a:ea typeface="微软雅黑" panose="020B0503020204020204" charset="-122"/>
              </a:endParaRPr>
            </a:p>
          </p:txBody>
        </p:sp>
      </p:grpSp>
      <p:sp>
        <p:nvSpPr>
          <p:cNvPr id="2" name="标题 1"/>
          <p:cNvSpPr>
            <a:spLocks noGrp="1"/>
          </p:cNvSpPr>
          <p:nvPr>
            <p:ph type="title"/>
          </p:nvPr>
        </p:nvSpPr>
        <p:spPr>
          <a:xfrm>
            <a:off x="838200" y="195580"/>
            <a:ext cx="10515600" cy="611505"/>
          </a:xfrm>
        </p:spPr>
        <p:txBody>
          <a:bodyPr/>
          <a:lstStyle/>
          <a:p>
            <a:r>
              <a:rPr lang="en-US" altLang="zh-CN" sz="3200" dirty="0">
                <a:latin typeface="微软雅黑" panose="020B0503020204020204" charset="-122"/>
                <a:ea typeface="微软雅黑" panose="020B0503020204020204" charset="-122"/>
              </a:rPr>
              <a:t>ChannelPipeline</a:t>
            </a:r>
            <a:r>
              <a:rPr lang="zh-CN" altLang="en-US" sz="3200" dirty="0">
                <a:latin typeface="微软雅黑" panose="020B0503020204020204" charset="-122"/>
                <a:ea typeface="微软雅黑" panose="020B0503020204020204" charset="-122"/>
              </a:rPr>
              <a:t>结构演示</a:t>
            </a:r>
            <a:endParaRPr lang="en-US" altLang="zh-CN" sz="3200" dirty="0">
              <a:latin typeface="微软雅黑" panose="020B0503020204020204" charset="-122"/>
              <a:ea typeface="微软雅黑" panose="020B0503020204020204" charset="-122"/>
            </a:endParaRPr>
          </a:p>
        </p:txBody>
      </p:sp>
      <p:grpSp>
        <p:nvGrpSpPr>
          <p:cNvPr id="9" name="组合 8"/>
          <p:cNvGrpSpPr/>
          <p:nvPr/>
        </p:nvGrpSpPr>
        <p:grpSpPr>
          <a:xfrm>
            <a:off x="2825658" y="956721"/>
            <a:ext cx="5709285" cy="1831975"/>
            <a:chOff x="3043968" y="2525890"/>
            <a:chExt cx="5709285" cy="1831975"/>
          </a:xfrm>
        </p:grpSpPr>
        <p:sp>
          <p:nvSpPr>
            <p:cNvPr id="16" name="立方体 15"/>
            <p:cNvSpPr/>
            <p:nvPr/>
          </p:nvSpPr>
          <p:spPr>
            <a:xfrm>
              <a:off x="3043968" y="2525890"/>
              <a:ext cx="5709285" cy="183197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668997" y="2558638"/>
              <a:ext cx="1942465" cy="338554"/>
            </a:xfrm>
            <a:prstGeom prst="rect">
              <a:avLst/>
            </a:prstGeom>
            <a:noFill/>
          </p:spPr>
          <p:txBody>
            <a:bodyPr wrap="square" rtlCol="0">
              <a:spAutoFit/>
            </a:bodyPr>
            <a:lstStyle/>
            <a:p>
              <a:pPr algn="ctr"/>
              <a:r>
                <a:rPr lang="en-US" altLang="zh-CN" sz="1600" dirty="0">
                  <a:latin typeface="微软雅黑" panose="020B0503020204020204" charset="-122"/>
                  <a:ea typeface="微软雅黑" panose="020B0503020204020204" charset="-122"/>
                </a:rPr>
                <a:t>Channel</a:t>
              </a:r>
              <a:endParaRPr lang="en-US" altLang="zh-CN" sz="1600" dirty="0">
                <a:latin typeface="微软雅黑" panose="020B0503020204020204" charset="-122"/>
                <a:ea typeface="微软雅黑" panose="020B0503020204020204" charset="-122"/>
              </a:endParaRPr>
            </a:p>
          </p:txBody>
        </p:sp>
      </p:grpSp>
      <p:grpSp>
        <p:nvGrpSpPr>
          <p:cNvPr id="23" name="组合 22"/>
          <p:cNvGrpSpPr/>
          <p:nvPr/>
        </p:nvGrpSpPr>
        <p:grpSpPr>
          <a:xfrm>
            <a:off x="3446416" y="1896932"/>
            <a:ext cx="802433" cy="820574"/>
            <a:chOff x="3763928" y="3452114"/>
            <a:chExt cx="802433" cy="820574"/>
          </a:xfrm>
        </p:grpSpPr>
        <p:sp>
          <p:nvSpPr>
            <p:cNvPr id="5" name="矩形: 圆角 4"/>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矩形: 圆角 7"/>
            <p:cNvSpPr/>
            <p:nvPr/>
          </p:nvSpPr>
          <p:spPr>
            <a:xfrm>
              <a:off x="3806888" y="3797560"/>
              <a:ext cx="712818" cy="363894"/>
            </a:xfrm>
            <a:prstGeom prst="roundRect">
              <a:avLst/>
            </a:prstGeom>
            <a:solidFill>
              <a:srgbClr val="FFCAC9"/>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200" dirty="0">
                  <a:solidFill>
                    <a:schemeClr val="tx1"/>
                  </a:solidFill>
                  <a:latin typeface="微软雅黑" panose="020B0503020204020204" charset="-122"/>
                  <a:ea typeface="微软雅黑" panose="020B0503020204020204" charset="-122"/>
                </a:rPr>
                <a:t>head</a:t>
              </a:r>
              <a:endParaRPr lang="zh-CN" altLang="en-US" sz="1200" dirty="0">
                <a:solidFill>
                  <a:schemeClr val="tx1"/>
                </a:solidFill>
                <a:latin typeface="微软雅黑" panose="020B0503020204020204" charset="-122"/>
                <a:ea typeface="微软雅黑" panose="020B0503020204020204" charset="-122"/>
              </a:endParaRPr>
            </a:p>
          </p:txBody>
        </p:sp>
        <p:sp>
          <p:nvSpPr>
            <p:cNvPr id="22" name="文本框 21"/>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25" name="组合 24"/>
          <p:cNvGrpSpPr/>
          <p:nvPr/>
        </p:nvGrpSpPr>
        <p:grpSpPr>
          <a:xfrm>
            <a:off x="6711735" y="1896597"/>
            <a:ext cx="802433" cy="820574"/>
            <a:chOff x="3763928" y="3452114"/>
            <a:chExt cx="802433" cy="820574"/>
          </a:xfrm>
        </p:grpSpPr>
        <p:sp>
          <p:nvSpPr>
            <p:cNvPr id="26" name="矩形: 圆角 25"/>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矩形: 圆角 26"/>
            <p:cNvSpPr/>
            <p:nvPr/>
          </p:nvSpPr>
          <p:spPr>
            <a:xfrm>
              <a:off x="3806888" y="3797560"/>
              <a:ext cx="712818" cy="363894"/>
            </a:xfrm>
            <a:prstGeom prst="roundRect">
              <a:avLst/>
            </a:prstGeom>
            <a:solidFill>
              <a:srgbClr val="FFCAC9"/>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200" dirty="0">
                  <a:solidFill>
                    <a:schemeClr val="tx1"/>
                  </a:solidFill>
                  <a:latin typeface="微软雅黑" panose="020B0503020204020204" charset="-122"/>
                  <a:ea typeface="微软雅黑" panose="020B0503020204020204" charset="-122"/>
                </a:rPr>
                <a:t>tail</a:t>
              </a:r>
              <a:endParaRPr lang="zh-CN" altLang="en-US" sz="1200" dirty="0">
                <a:solidFill>
                  <a:schemeClr val="tx1"/>
                </a:solidFill>
                <a:latin typeface="微软雅黑" panose="020B0503020204020204" charset="-122"/>
                <a:ea typeface="微软雅黑" panose="020B0503020204020204" charset="-122"/>
              </a:endParaRPr>
            </a:p>
          </p:txBody>
        </p:sp>
        <p:sp>
          <p:nvSpPr>
            <p:cNvPr id="28" name="文本框 27"/>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44" name="组合 43"/>
          <p:cNvGrpSpPr/>
          <p:nvPr/>
        </p:nvGrpSpPr>
        <p:grpSpPr>
          <a:xfrm>
            <a:off x="2916855" y="4491558"/>
            <a:ext cx="802433" cy="820574"/>
            <a:chOff x="3763928" y="3452114"/>
            <a:chExt cx="802433" cy="820574"/>
          </a:xfrm>
        </p:grpSpPr>
        <p:sp>
          <p:nvSpPr>
            <p:cNvPr id="45" name="矩形: 圆角 44"/>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6" name="矩形: 圆角 45"/>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900" dirty="0">
                  <a:solidFill>
                    <a:schemeClr val="tx1"/>
                  </a:solidFill>
                  <a:latin typeface="微软雅黑" panose="020B0503020204020204" charset="-122"/>
                  <a:ea typeface="微软雅黑" panose="020B0503020204020204" charset="-122"/>
                </a:rPr>
                <a:t>initializer</a:t>
              </a:r>
              <a:endParaRPr lang="zh-CN" altLang="en-US" sz="900" dirty="0">
                <a:solidFill>
                  <a:schemeClr val="tx1"/>
                </a:solidFill>
                <a:latin typeface="微软雅黑" panose="020B0503020204020204" charset="-122"/>
                <a:ea typeface="微软雅黑" panose="020B0503020204020204" charset="-122"/>
              </a:endParaRPr>
            </a:p>
          </p:txBody>
        </p:sp>
        <p:sp>
          <p:nvSpPr>
            <p:cNvPr id="47" name="文本框 46"/>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48" name="组合 47"/>
          <p:cNvGrpSpPr/>
          <p:nvPr/>
        </p:nvGrpSpPr>
        <p:grpSpPr>
          <a:xfrm>
            <a:off x="4854291" y="1901576"/>
            <a:ext cx="802433" cy="820574"/>
            <a:chOff x="3763928" y="3452114"/>
            <a:chExt cx="802433" cy="820574"/>
          </a:xfrm>
        </p:grpSpPr>
        <p:sp>
          <p:nvSpPr>
            <p:cNvPr id="49"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0"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900" dirty="0">
                  <a:solidFill>
                    <a:schemeClr val="tx1"/>
                  </a:solidFill>
                  <a:latin typeface="微软雅黑" panose="020B0503020204020204" charset="-122"/>
                  <a:ea typeface="微软雅黑" panose="020B0503020204020204" charset="-122"/>
                </a:rPr>
                <a:t>handler</a:t>
              </a:r>
              <a:endParaRPr lang="zh-CN" altLang="en-US" sz="900" dirty="0">
                <a:solidFill>
                  <a:schemeClr val="tx1"/>
                </a:solidFill>
                <a:latin typeface="微软雅黑" panose="020B0503020204020204" charset="-122"/>
                <a:ea typeface="微软雅黑" panose="020B0503020204020204" charset="-122"/>
              </a:endParaRPr>
            </a:p>
          </p:txBody>
        </p:sp>
        <p:sp>
          <p:nvSpPr>
            <p:cNvPr id="51" name="文本框 50"/>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59" name="组合 58"/>
          <p:cNvGrpSpPr/>
          <p:nvPr/>
        </p:nvGrpSpPr>
        <p:grpSpPr>
          <a:xfrm>
            <a:off x="7844122" y="4693487"/>
            <a:ext cx="718457" cy="583713"/>
            <a:chOff x="4590663" y="5614824"/>
            <a:chExt cx="718457" cy="583713"/>
          </a:xfrm>
        </p:grpSpPr>
        <p:cxnSp>
          <p:nvCxnSpPr>
            <p:cNvPr id="60" name="直接箭头连接符 59"/>
            <p:cNvCxnSpPr/>
            <p:nvPr/>
          </p:nvCxnSpPr>
          <p:spPr>
            <a:xfrm>
              <a:off x="4590663" y="5830602"/>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H="1">
              <a:off x="4590663" y="6027578"/>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4590663" y="5614824"/>
              <a:ext cx="718457" cy="246221"/>
            </a:xfrm>
            <a:prstGeom prst="rect">
              <a:avLst/>
            </a:prstGeom>
            <a:noFill/>
          </p:spPr>
          <p:txBody>
            <a:bodyPr wrap="square" rtlCol="0">
              <a:spAutoFit/>
            </a:bodyPr>
            <a:lstStyle/>
            <a:p>
              <a:pPr algn="ctr"/>
              <a:r>
                <a:rPr lang="en-US" altLang="zh-CN" sz="1000" dirty="0"/>
                <a:t>next</a:t>
              </a:r>
              <a:endParaRPr lang="zh-CN" altLang="en-US" sz="1000" dirty="0"/>
            </a:p>
          </p:txBody>
        </p:sp>
        <p:sp>
          <p:nvSpPr>
            <p:cNvPr id="63" name="文本框 62"/>
            <p:cNvSpPr txBox="1"/>
            <p:nvPr/>
          </p:nvSpPr>
          <p:spPr>
            <a:xfrm>
              <a:off x="4590663" y="5952316"/>
              <a:ext cx="718457" cy="246221"/>
            </a:xfrm>
            <a:prstGeom prst="rect">
              <a:avLst/>
            </a:prstGeom>
            <a:noFill/>
          </p:spPr>
          <p:txBody>
            <a:bodyPr wrap="square" rtlCol="0">
              <a:spAutoFit/>
            </a:bodyPr>
            <a:lstStyle/>
            <a:p>
              <a:pPr algn="ctr"/>
              <a:r>
                <a:rPr lang="en-US" altLang="zh-CN" sz="1000" dirty="0" err="1"/>
                <a:t>prev</a:t>
              </a:r>
              <a:endParaRPr lang="zh-CN" altLang="en-US" sz="1000" dirty="0"/>
            </a:p>
          </p:txBody>
        </p:sp>
      </p:grpSp>
      <p:grpSp>
        <p:nvGrpSpPr>
          <p:cNvPr id="175" name="组合 174"/>
          <p:cNvGrpSpPr/>
          <p:nvPr/>
        </p:nvGrpSpPr>
        <p:grpSpPr>
          <a:xfrm>
            <a:off x="1912766" y="5868531"/>
            <a:ext cx="933058" cy="755928"/>
            <a:chOff x="1063691" y="5374431"/>
            <a:chExt cx="933058" cy="755928"/>
          </a:xfrm>
        </p:grpSpPr>
        <p:cxnSp>
          <p:nvCxnSpPr>
            <p:cNvPr id="172" name="直接箭头连接符 171"/>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4" name="文本框 173"/>
            <p:cNvSpPr txBox="1"/>
            <p:nvPr/>
          </p:nvSpPr>
          <p:spPr>
            <a:xfrm>
              <a:off x="1063691" y="5822582"/>
              <a:ext cx="933058" cy="307777"/>
            </a:xfrm>
            <a:prstGeom prst="rect">
              <a:avLst/>
            </a:prstGeom>
            <a:noFill/>
            <a:ln>
              <a:solidFill>
                <a:schemeClr val="tx1"/>
              </a:solidFill>
            </a:ln>
          </p:spPr>
          <p:txBody>
            <a:bodyPr wrap="square" rtlCol="0">
              <a:spAutoFit/>
            </a:bodyPr>
            <a:lstStyle/>
            <a:p>
              <a:pPr algn="ctr"/>
              <a:r>
                <a:rPr lang="zh-CN" altLang="en-US" sz="1400" dirty="0">
                  <a:latin typeface="微软雅黑" panose="020B0503020204020204" charset="-122"/>
                  <a:ea typeface="微软雅黑" panose="020B0503020204020204" charset="-122"/>
                </a:rPr>
                <a:t>实例化时</a:t>
              </a:r>
              <a:endParaRPr lang="zh-CN" altLang="en-US" sz="1400" dirty="0">
                <a:latin typeface="微软雅黑" panose="020B0503020204020204" charset="-122"/>
                <a:ea typeface="微软雅黑" panose="020B0503020204020204" charset="-122"/>
              </a:endParaRPr>
            </a:p>
          </p:txBody>
        </p:sp>
      </p:grpSp>
      <p:grpSp>
        <p:nvGrpSpPr>
          <p:cNvPr id="71" name="组合 70"/>
          <p:cNvGrpSpPr/>
          <p:nvPr/>
        </p:nvGrpSpPr>
        <p:grpSpPr>
          <a:xfrm>
            <a:off x="3589582" y="5709967"/>
            <a:ext cx="933058" cy="848261"/>
            <a:chOff x="1063691" y="5374431"/>
            <a:chExt cx="933058" cy="848261"/>
          </a:xfrm>
        </p:grpSpPr>
        <p:cxnSp>
          <p:nvCxnSpPr>
            <p:cNvPr id="72" name="直接箭头连接符 71"/>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1063691" y="5822582"/>
              <a:ext cx="933058" cy="400110"/>
            </a:xfrm>
            <a:prstGeom prst="rect">
              <a:avLst/>
            </a:prstGeom>
            <a:noFill/>
            <a:ln>
              <a:solidFill>
                <a:schemeClr val="tx1"/>
              </a:solidFill>
            </a:ln>
          </p:spPr>
          <p:txBody>
            <a:bodyPr wrap="square" rtlCol="0">
              <a:spAutoFit/>
            </a:bodyPr>
            <a:lstStyle/>
            <a:p>
              <a:pPr algn="ctr"/>
              <a:r>
                <a:rPr lang="en-US" altLang="zh-CN" sz="1000" dirty="0" err="1">
                  <a:latin typeface="微软雅黑" panose="020B0503020204020204" charset="-122"/>
                  <a:ea typeface="微软雅黑" panose="020B0503020204020204" charset="-122"/>
                </a:rPr>
                <a:t>ServerBootstrap.init</a:t>
              </a:r>
              <a:endParaRPr lang="zh-CN" altLang="en-US" sz="1000" dirty="0">
                <a:latin typeface="微软雅黑" panose="020B0503020204020204" charset="-122"/>
                <a:ea typeface="微软雅黑" panose="020B0503020204020204" charset="-122"/>
              </a:endParaRPr>
            </a:p>
          </p:txBody>
        </p:sp>
      </p:grpSp>
      <p:grpSp>
        <p:nvGrpSpPr>
          <p:cNvPr id="74" name="组合 73"/>
          <p:cNvGrpSpPr/>
          <p:nvPr/>
        </p:nvGrpSpPr>
        <p:grpSpPr>
          <a:xfrm>
            <a:off x="5270554" y="5903558"/>
            <a:ext cx="933058" cy="755928"/>
            <a:chOff x="1063691" y="5374431"/>
            <a:chExt cx="933058" cy="755928"/>
          </a:xfrm>
        </p:grpSpPr>
        <p:cxnSp>
          <p:nvCxnSpPr>
            <p:cNvPr id="75" name="直接箭头连接符 74"/>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1063691" y="5822582"/>
              <a:ext cx="933058" cy="307777"/>
            </a:xfrm>
            <a:prstGeom prst="rect">
              <a:avLst/>
            </a:prstGeom>
            <a:noFill/>
            <a:ln>
              <a:solidFill>
                <a:schemeClr val="tx1"/>
              </a:solidFill>
            </a:ln>
          </p:spPr>
          <p:txBody>
            <a:bodyPr wrap="square" rtlCol="0">
              <a:spAutoFit/>
            </a:bodyPr>
            <a:lstStyle/>
            <a:p>
              <a:pPr algn="ctr"/>
              <a:r>
                <a:rPr lang="zh-CN" altLang="en-US" sz="1400" dirty="0">
                  <a:latin typeface="微软雅黑" panose="020B0503020204020204" charset="-122"/>
                  <a:ea typeface="微软雅黑" panose="020B0503020204020204" charset="-122"/>
                </a:rPr>
                <a:t>实例化时</a:t>
              </a:r>
              <a:endParaRPr lang="zh-CN" altLang="en-US" sz="1400" dirty="0">
                <a:latin typeface="微软雅黑" panose="020B0503020204020204" charset="-122"/>
                <a:ea typeface="微软雅黑" panose="020B0503020204020204" charset="-122"/>
              </a:endParaRPr>
            </a:p>
          </p:txBody>
        </p:sp>
      </p:grpSp>
      <p:grpSp>
        <p:nvGrpSpPr>
          <p:cNvPr id="77" name="组合 76"/>
          <p:cNvGrpSpPr/>
          <p:nvPr/>
        </p:nvGrpSpPr>
        <p:grpSpPr>
          <a:xfrm>
            <a:off x="4373410" y="4677862"/>
            <a:ext cx="718457" cy="583713"/>
            <a:chOff x="4590663" y="5614824"/>
            <a:chExt cx="718457" cy="583713"/>
          </a:xfrm>
        </p:grpSpPr>
        <p:cxnSp>
          <p:nvCxnSpPr>
            <p:cNvPr id="78" name="直接箭头连接符 77"/>
            <p:cNvCxnSpPr/>
            <p:nvPr/>
          </p:nvCxnSpPr>
          <p:spPr>
            <a:xfrm>
              <a:off x="4590663" y="5830602"/>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H="1">
              <a:off x="4590663" y="6027578"/>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4590663" y="5614824"/>
              <a:ext cx="718457" cy="246221"/>
            </a:xfrm>
            <a:prstGeom prst="rect">
              <a:avLst/>
            </a:prstGeom>
            <a:noFill/>
          </p:spPr>
          <p:txBody>
            <a:bodyPr wrap="square" rtlCol="0">
              <a:spAutoFit/>
            </a:bodyPr>
            <a:lstStyle/>
            <a:p>
              <a:pPr algn="ctr"/>
              <a:r>
                <a:rPr lang="en-US" altLang="zh-CN" sz="1000" dirty="0"/>
                <a:t>next</a:t>
              </a:r>
              <a:endParaRPr lang="zh-CN" altLang="en-US" sz="1000" dirty="0"/>
            </a:p>
          </p:txBody>
        </p:sp>
        <p:sp>
          <p:nvSpPr>
            <p:cNvPr id="81" name="文本框 80"/>
            <p:cNvSpPr txBox="1"/>
            <p:nvPr/>
          </p:nvSpPr>
          <p:spPr>
            <a:xfrm>
              <a:off x="4590663" y="5952316"/>
              <a:ext cx="718457" cy="246221"/>
            </a:xfrm>
            <a:prstGeom prst="rect">
              <a:avLst/>
            </a:prstGeom>
            <a:noFill/>
          </p:spPr>
          <p:txBody>
            <a:bodyPr wrap="square" rtlCol="0">
              <a:spAutoFit/>
            </a:bodyPr>
            <a:lstStyle/>
            <a:p>
              <a:pPr algn="ctr"/>
              <a:r>
                <a:rPr lang="en-US" altLang="zh-CN" sz="1000" dirty="0" err="1"/>
                <a:t>prev</a:t>
              </a:r>
              <a:endParaRPr lang="zh-CN" altLang="en-US" sz="1000" dirty="0"/>
            </a:p>
          </p:txBody>
        </p:sp>
      </p:grpSp>
      <p:grpSp>
        <p:nvGrpSpPr>
          <p:cNvPr id="82" name="组合 81"/>
          <p:cNvGrpSpPr/>
          <p:nvPr/>
        </p:nvGrpSpPr>
        <p:grpSpPr>
          <a:xfrm>
            <a:off x="5847257" y="1933961"/>
            <a:ext cx="802433" cy="820574"/>
            <a:chOff x="3763928" y="3452114"/>
            <a:chExt cx="802433" cy="820574"/>
          </a:xfrm>
        </p:grpSpPr>
        <p:sp>
          <p:nvSpPr>
            <p:cNvPr id="83" name="矩形: 圆角 82"/>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矩形: 圆角 83"/>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900" dirty="0">
                  <a:solidFill>
                    <a:schemeClr val="tx1"/>
                  </a:solidFill>
                  <a:latin typeface="微软雅黑" panose="020B0503020204020204" charset="-122"/>
                  <a:ea typeface="微软雅黑" panose="020B0503020204020204" charset="-122"/>
                </a:rPr>
                <a:t>acceptor</a:t>
              </a:r>
              <a:endParaRPr lang="zh-CN" altLang="en-US" sz="900" dirty="0">
                <a:solidFill>
                  <a:schemeClr val="tx1"/>
                </a:solidFill>
                <a:latin typeface="微软雅黑" panose="020B0503020204020204" charset="-122"/>
                <a:ea typeface="微软雅黑" panose="020B0503020204020204" charset="-122"/>
              </a:endParaRPr>
            </a:p>
          </p:txBody>
        </p:sp>
        <p:sp>
          <p:nvSpPr>
            <p:cNvPr id="85" name="文本框 84"/>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86" name="组合 85"/>
          <p:cNvGrpSpPr/>
          <p:nvPr/>
        </p:nvGrpSpPr>
        <p:grpSpPr>
          <a:xfrm>
            <a:off x="6145348" y="4684583"/>
            <a:ext cx="718457" cy="583713"/>
            <a:chOff x="4590663" y="5614824"/>
            <a:chExt cx="718457" cy="583713"/>
          </a:xfrm>
        </p:grpSpPr>
        <p:cxnSp>
          <p:nvCxnSpPr>
            <p:cNvPr id="87" name="直接箭头连接符 86"/>
            <p:cNvCxnSpPr/>
            <p:nvPr/>
          </p:nvCxnSpPr>
          <p:spPr>
            <a:xfrm>
              <a:off x="4590663" y="5830602"/>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flipH="1">
              <a:off x="4590663" y="6027578"/>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4590663" y="5614824"/>
              <a:ext cx="718457" cy="246221"/>
            </a:xfrm>
            <a:prstGeom prst="rect">
              <a:avLst/>
            </a:prstGeom>
            <a:noFill/>
          </p:spPr>
          <p:txBody>
            <a:bodyPr wrap="square" rtlCol="0">
              <a:spAutoFit/>
            </a:bodyPr>
            <a:lstStyle/>
            <a:p>
              <a:pPr algn="ctr"/>
              <a:r>
                <a:rPr lang="en-US" altLang="zh-CN" sz="1000" dirty="0"/>
                <a:t>next</a:t>
              </a:r>
              <a:endParaRPr lang="zh-CN" altLang="en-US" sz="1000" dirty="0"/>
            </a:p>
          </p:txBody>
        </p:sp>
        <p:sp>
          <p:nvSpPr>
            <p:cNvPr id="90" name="文本框 89"/>
            <p:cNvSpPr txBox="1"/>
            <p:nvPr/>
          </p:nvSpPr>
          <p:spPr>
            <a:xfrm>
              <a:off x="4590663" y="5952316"/>
              <a:ext cx="718457" cy="246221"/>
            </a:xfrm>
            <a:prstGeom prst="rect">
              <a:avLst/>
            </a:prstGeom>
            <a:noFill/>
          </p:spPr>
          <p:txBody>
            <a:bodyPr wrap="square" rtlCol="0">
              <a:spAutoFit/>
            </a:bodyPr>
            <a:lstStyle/>
            <a:p>
              <a:pPr algn="ctr"/>
              <a:r>
                <a:rPr lang="en-US" altLang="zh-CN" sz="1000" dirty="0" err="1"/>
                <a:t>prev</a:t>
              </a:r>
              <a:endParaRPr lang="zh-CN" altLang="en-US" sz="1000" dirty="0"/>
            </a:p>
          </p:txBody>
        </p:sp>
      </p:grpSp>
      <p:grpSp>
        <p:nvGrpSpPr>
          <p:cNvPr id="92" name="组合 91"/>
          <p:cNvGrpSpPr/>
          <p:nvPr/>
        </p:nvGrpSpPr>
        <p:grpSpPr>
          <a:xfrm>
            <a:off x="6878520" y="5826837"/>
            <a:ext cx="974766" cy="1002149"/>
            <a:chOff x="1021983" y="5374431"/>
            <a:chExt cx="974766" cy="1002149"/>
          </a:xfrm>
        </p:grpSpPr>
        <p:cxnSp>
          <p:nvCxnSpPr>
            <p:cNvPr id="93" name="直接箭头连接符 92"/>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文本框 93"/>
            <p:cNvSpPr txBox="1"/>
            <p:nvPr/>
          </p:nvSpPr>
          <p:spPr>
            <a:xfrm>
              <a:off x="1021983" y="5822582"/>
              <a:ext cx="974766" cy="553998"/>
            </a:xfrm>
            <a:prstGeom prst="rect">
              <a:avLst/>
            </a:prstGeom>
            <a:noFill/>
            <a:ln>
              <a:solidFill>
                <a:schemeClr val="tx1"/>
              </a:solidFill>
            </a:ln>
          </p:spPr>
          <p:txBody>
            <a:bodyPr wrap="square" rtlCol="0">
              <a:spAutoFit/>
            </a:bodyPr>
            <a:lstStyle/>
            <a:p>
              <a:pPr algn="ctr"/>
              <a:r>
                <a:rPr lang="en-US" altLang="zh-CN" sz="1000" dirty="0" err="1">
                  <a:latin typeface="微软雅黑" panose="020B0503020204020204" charset="-122"/>
                  <a:ea typeface="微软雅黑" panose="020B0503020204020204" charset="-122"/>
                </a:rPr>
                <a:t>NioEventloop.run</a:t>
              </a:r>
              <a:r>
                <a:rPr lang="en-US" altLang="zh-CN" sz="1000" dirty="0">
                  <a:latin typeface="微软雅黑" panose="020B0503020204020204" charset="-122"/>
                  <a:ea typeface="微软雅黑" panose="020B0503020204020204" charset="-122"/>
                </a:rPr>
                <a:t>-&gt;</a:t>
              </a:r>
              <a:r>
                <a:rPr lang="en-US" altLang="zh-CN" sz="1000" dirty="0" err="1">
                  <a:latin typeface="微软雅黑" panose="020B0503020204020204" charset="-122"/>
                  <a:ea typeface="微软雅黑" panose="020B0503020204020204" charset="-122"/>
                </a:rPr>
                <a:t>runAllTask</a:t>
              </a:r>
              <a:endParaRPr lang="zh-CN" altLang="en-US" sz="1000" dirty="0">
                <a:latin typeface="微软雅黑" panose="020B0503020204020204" charset="-122"/>
                <a:ea typeface="微软雅黑" panose="020B0503020204020204" charset="-122"/>
              </a:endParaRPr>
            </a:p>
          </p:txBody>
        </p:sp>
      </p:grpSp>
      <p:grpSp>
        <p:nvGrpSpPr>
          <p:cNvPr id="96" name="组合 95"/>
          <p:cNvGrpSpPr/>
          <p:nvPr/>
        </p:nvGrpSpPr>
        <p:grpSpPr>
          <a:xfrm>
            <a:off x="10598511" y="4491402"/>
            <a:ext cx="933058" cy="955982"/>
            <a:chOff x="1063691" y="5374431"/>
            <a:chExt cx="933058" cy="955982"/>
          </a:xfrm>
        </p:grpSpPr>
        <p:cxnSp>
          <p:nvCxnSpPr>
            <p:cNvPr id="97" name="直接箭头连接符 96"/>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文本框 97"/>
            <p:cNvSpPr txBox="1"/>
            <p:nvPr/>
          </p:nvSpPr>
          <p:spPr>
            <a:xfrm>
              <a:off x="1063691" y="5822582"/>
              <a:ext cx="933058" cy="507831"/>
            </a:xfrm>
            <a:prstGeom prst="rect">
              <a:avLst/>
            </a:prstGeom>
            <a:noFill/>
            <a:ln>
              <a:solidFill>
                <a:schemeClr val="tx1"/>
              </a:solidFill>
            </a:ln>
          </p:spPr>
          <p:txBody>
            <a:bodyPr wrap="square" rtlCol="0">
              <a:spAutoFit/>
            </a:bodyPr>
            <a:lstStyle/>
            <a:p>
              <a:pPr algn="ctr"/>
              <a:r>
                <a:rPr lang="en-US" altLang="zh-CN" sz="900" dirty="0" err="1">
                  <a:latin typeface="微软雅黑" panose="020B0503020204020204" charset="-122"/>
                  <a:ea typeface="微软雅黑" panose="020B0503020204020204" charset="-122"/>
                </a:rPr>
                <a:t>pipeline.invokeHandlerAddedIfNeeded</a:t>
              </a:r>
              <a:endParaRPr lang="zh-CN" altLang="en-US" sz="900" dirty="0">
                <a:latin typeface="微软雅黑" panose="020B0503020204020204" charset="-122"/>
                <a:ea typeface="微软雅黑" panose="020B0503020204020204" charset="-122"/>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5580"/>
            <a:ext cx="10515600" cy="611505"/>
          </a:xfrm>
        </p:spPr>
        <p:txBody>
          <a:bodyPr/>
          <a:lstStyle/>
          <a:p>
            <a:r>
              <a:rPr lang="en-US" altLang="zh-CN" sz="3200" dirty="0">
                <a:latin typeface="微软雅黑" panose="020B0503020204020204" charset="-122"/>
                <a:ea typeface="微软雅黑" panose="020B0503020204020204" charset="-122"/>
              </a:rPr>
              <a:t>ChannelPipeline</a:t>
            </a:r>
            <a:endParaRPr lang="en-US" altLang="zh-CN" sz="3200" dirty="0">
              <a:latin typeface="微软雅黑" panose="020B0503020204020204" charset="-122"/>
              <a:ea typeface="微软雅黑" panose="020B0503020204020204" charset="-122"/>
            </a:endParaRPr>
          </a:p>
        </p:txBody>
      </p:sp>
      <p:sp>
        <p:nvSpPr>
          <p:cNvPr id="180" name=" 180"/>
          <p:cNvSpPr/>
          <p:nvPr/>
        </p:nvSpPr>
        <p:spPr>
          <a:xfrm>
            <a:off x="957580" y="1454150"/>
            <a:ext cx="5099685" cy="2276475"/>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EventLoopGroup boss = new NioEventLoopGroup(1);</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EventLoopGroup worker = new NioEventLoopGroup();</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try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ServerBootstrap bootstrap = new ServerBootstrap();</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final MyChannelHandler echoHandler = new MyChannelHandler();</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bootstrap.group(boss,worker).channel(NioServerSocketChannel.class)</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handler</a:t>
            </a:r>
            <a:r>
              <a:rPr lang="zh-CN" altLang="en-US" sz="900">
                <a:solidFill>
                  <a:schemeClr val="tx1"/>
                </a:solidFill>
                <a:latin typeface="Gadugi" panose="020B0502040204020203" charset="0"/>
                <a:cs typeface="Gadugi" panose="020B0502040204020203" charset="0"/>
              </a:rPr>
              <a:t>(new LoggingHandler(LogLevel.WARN))</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childHandler</a:t>
            </a:r>
            <a:r>
              <a:rPr lang="zh-CN" altLang="en-US" sz="900">
                <a:solidFill>
                  <a:schemeClr val="tx1"/>
                </a:solidFill>
                <a:latin typeface="Gadugi" panose="020B0502040204020203" charset="0"/>
                <a:cs typeface="Gadugi" panose="020B0502040204020203" charset="0"/>
              </a:rPr>
              <a:t>(new ChannelInitializer&lt;SocketChannel&gt;()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@Override</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protected void initChannel(SocketChannel ch){</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ChannelPipeline pipeline = ch.pipeline();</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pipeline.addLast(new MyDecoder());</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pipeline.addLast(echoHandler);</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endParaRPr lang="zh-CN" altLang="en-US" sz="900">
              <a:solidFill>
                <a:schemeClr val="tx1"/>
              </a:solidFill>
              <a:latin typeface="Gadugi" panose="020B0502040204020203" charset="0"/>
              <a:cs typeface="Gadugi" panose="020B0502040204020203" charset="0"/>
            </a:endParaRPr>
          </a:p>
        </p:txBody>
      </p:sp>
      <p:sp>
        <p:nvSpPr>
          <p:cNvPr id="4" name="文本框 3"/>
          <p:cNvSpPr txBox="1"/>
          <p:nvPr/>
        </p:nvSpPr>
        <p:spPr>
          <a:xfrm>
            <a:off x="957580" y="993775"/>
            <a:ext cx="3714750" cy="460375"/>
          </a:xfrm>
          <a:prstGeom prst="rect">
            <a:avLst/>
          </a:prstGeom>
          <a:noFill/>
        </p:spPr>
        <p:txBody>
          <a:bodyPr wrap="square" rtlCol="0">
            <a:spAutoFit/>
          </a:bodyPr>
          <a:lstStyle/>
          <a:p>
            <a:r>
              <a:rPr lang="en-US" altLang="zh-CN" sz="1200">
                <a:latin typeface="微软雅黑" panose="020B0503020204020204" charset="-122"/>
                <a:ea typeface="微软雅黑" panose="020B0503020204020204" charset="-122"/>
                <a:cs typeface="微软雅黑" panose="020B0503020204020204" charset="-122"/>
              </a:rPr>
              <a:t>Q: </a:t>
            </a:r>
            <a:r>
              <a:rPr lang="zh-CN" sz="1200">
                <a:latin typeface="微软雅黑" panose="020B0503020204020204" charset="-122"/>
                <a:ea typeface="微软雅黑" panose="020B0503020204020204" charset="-122"/>
                <a:cs typeface="微软雅黑" panose="020B0503020204020204" charset="-122"/>
              </a:rPr>
              <a:t>ChannelInitializer 何时实添加进</a:t>
            </a:r>
            <a:r>
              <a:rPr lang="en-US" altLang="zh-CN" sz="1200">
                <a:latin typeface="微软雅黑" panose="020B0503020204020204" charset="-122"/>
                <a:ea typeface="微软雅黑" panose="020B0503020204020204" charset="-122"/>
                <a:cs typeface="微软雅黑" panose="020B0503020204020204" charset="-122"/>
              </a:rPr>
              <a:t>pipeline</a:t>
            </a:r>
            <a:r>
              <a:rPr lang="zh-CN" altLang="zh-CN" sz="1200">
                <a:latin typeface="微软雅黑" panose="020B0503020204020204" charset="-122"/>
                <a:ea typeface="微软雅黑" panose="020B0503020204020204" charset="-122"/>
                <a:cs typeface="微软雅黑" panose="020B0503020204020204" charset="-122"/>
              </a:rPr>
              <a:t>？  </a:t>
            </a:r>
            <a:endParaRPr lang="zh-CN" altLang="zh-CN" sz="1200">
              <a:latin typeface="微软雅黑" panose="020B0503020204020204" charset="-122"/>
              <a:ea typeface="微软雅黑" panose="020B0503020204020204" charset="-122"/>
              <a:cs typeface="微软雅黑" panose="020B0503020204020204" charset="-122"/>
            </a:endParaRPr>
          </a:p>
          <a:p>
            <a:r>
              <a:rPr lang="en-US" altLang="zh-CN" sz="1200">
                <a:latin typeface="微软雅黑" panose="020B0503020204020204" charset="-122"/>
                <a:ea typeface="微软雅黑" panose="020B0503020204020204" charset="-122"/>
                <a:cs typeface="微软雅黑" panose="020B0503020204020204" charset="-122"/>
              </a:rPr>
              <a:t>A: </a:t>
            </a:r>
            <a:r>
              <a:rPr lang="zh-CN" altLang="zh-CN" sz="1200">
                <a:latin typeface="微软雅黑" panose="020B0503020204020204" charset="-122"/>
                <a:ea typeface="微软雅黑" panose="020B0503020204020204" charset="-122"/>
                <a:cs typeface="微软雅黑" panose="020B0503020204020204" charset="-122"/>
              </a:rPr>
              <a:t>初始化 Bootstrap时定义，</a:t>
            </a:r>
            <a:r>
              <a:rPr lang="en-US" altLang="zh-CN" sz="1200">
                <a:latin typeface="微软雅黑" panose="020B0503020204020204" charset="-122"/>
                <a:ea typeface="微软雅黑" panose="020B0503020204020204" charset="-122"/>
                <a:cs typeface="微软雅黑" panose="020B0503020204020204" charset="-122"/>
              </a:rPr>
              <a:t>init</a:t>
            </a:r>
            <a:r>
              <a:rPr lang="zh-CN" altLang="en-US" sz="1200">
                <a:latin typeface="微软雅黑" panose="020B0503020204020204" charset="-122"/>
                <a:ea typeface="微软雅黑" panose="020B0503020204020204" charset="-122"/>
                <a:cs typeface="微软雅黑" panose="020B0503020204020204" charset="-122"/>
              </a:rPr>
              <a:t>时添加</a:t>
            </a:r>
            <a:endParaRPr lang="zh-CN" altLang="en-US" sz="1200">
              <a:latin typeface="微软雅黑" panose="020B0503020204020204" charset="-122"/>
              <a:ea typeface="微软雅黑" panose="020B0503020204020204" charset="-122"/>
              <a:cs typeface="微软雅黑" panose="020B0503020204020204" charset="-122"/>
            </a:endParaRPr>
          </a:p>
        </p:txBody>
      </p:sp>
      <p:sp>
        <p:nvSpPr>
          <p:cNvPr id="6" name=" 180"/>
          <p:cNvSpPr/>
          <p:nvPr/>
        </p:nvSpPr>
        <p:spPr>
          <a:xfrm>
            <a:off x="902017" y="4080452"/>
            <a:ext cx="5210810" cy="2777548"/>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900" dirty="0">
                <a:solidFill>
                  <a:srgbClr val="FF0066"/>
                </a:solidFill>
                <a:latin typeface="Gadugi" panose="020B0502040204020203" charset="0"/>
                <a:cs typeface="Gadugi" panose="020B0502040204020203" charset="0"/>
              </a:rPr>
              <a:t>p.addLast(new ChannelInitializer</a:t>
            </a:r>
            <a:r>
              <a:rPr lang="en-US" altLang="zh-CN" sz="900" dirty="0">
                <a:solidFill>
                  <a:schemeClr val="tx1"/>
                </a:solidFill>
                <a:latin typeface="Gadugi" panose="020B0502040204020203" charset="0"/>
                <a:cs typeface="Gadugi" panose="020B0502040204020203" charset="0"/>
              </a:rPr>
              <a:t>&lt;Channel&gt;() { //</a:t>
            </a:r>
            <a:r>
              <a:rPr lang="en-US" altLang="zh-CN" sz="900" dirty="0" err="1">
                <a:solidFill>
                  <a:srgbClr val="FF0000"/>
                </a:solidFill>
                <a:latin typeface="Gadugi" panose="020B0502040204020203" charset="0"/>
                <a:cs typeface="Gadugi" panose="020B0502040204020203" charset="0"/>
              </a:rPr>
              <a:t>AbstractBootstrap</a:t>
            </a:r>
            <a:r>
              <a:rPr lang="zh-CN" altLang="en-US" sz="900" dirty="0">
                <a:solidFill>
                  <a:srgbClr val="FF0000"/>
                </a:solidFill>
                <a:latin typeface="Gadugi" panose="020B0502040204020203" charset="0"/>
                <a:cs typeface="Gadugi" panose="020B0502040204020203" charset="0"/>
              </a:rPr>
              <a:t>调用</a:t>
            </a:r>
            <a:r>
              <a:rPr lang="en-US" altLang="zh-CN" sz="900" dirty="0" err="1">
                <a:solidFill>
                  <a:srgbClr val="FF0000"/>
                </a:solidFill>
                <a:latin typeface="Gadugi" panose="020B0502040204020203" charset="0"/>
                <a:cs typeface="Gadugi" panose="020B0502040204020203" charset="0"/>
              </a:rPr>
              <a:t>init</a:t>
            </a:r>
            <a:r>
              <a:rPr lang="en-US" altLang="zh-CN" sz="900" dirty="0">
                <a:solidFill>
                  <a:srgbClr val="FF0000"/>
                </a:solidFill>
                <a:latin typeface="Gadugi" panose="020B0502040204020203" charset="0"/>
                <a:cs typeface="Gadugi" panose="020B0502040204020203" charset="0"/>
              </a:rPr>
              <a:t>(ch)</a:t>
            </a:r>
            <a:r>
              <a:rPr lang="zh-CN" altLang="en-US" sz="900" dirty="0">
                <a:solidFill>
                  <a:srgbClr val="FF0000"/>
                </a:solidFill>
                <a:latin typeface="Gadugi" panose="020B0502040204020203" charset="0"/>
                <a:cs typeface="Gadugi" panose="020B0502040204020203" charset="0"/>
              </a:rPr>
              <a:t>方法时才加入</a:t>
            </a:r>
            <a:endParaRPr lang="en-US" altLang="zh-CN" sz="900" dirty="0">
              <a:solidFill>
                <a:srgbClr val="FF0000"/>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@Override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public void initChannel(final Channel ch) throws Exception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final ChannelPipeline pipeline = ch.pipeline();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ChannelHandler handler = config.handler();</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if (handler != null)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a:solidFill>
                  <a:srgbClr val="FF0066"/>
                </a:solidFill>
                <a:latin typeface="Gadugi" panose="020B0502040204020203" charset="0"/>
                <a:cs typeface="Gadugi" panose="020B0502040204020203" charset="0"/>
              </a:rPr>
              <a:t>pipeline.addLast(handler)</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ch.eventLoop().execute(new Runnable()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@Override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public void run()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pipeline.addLast(new ServerBootstrapAcceptor(</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ch, currentChildGroup, currentChildHandler, 		      currentChildOptions, currentChildAttrs));</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zh-CN" altLang="en-US" sz="900" dirty="0">
              <a:solidFill>
                <a:schemeClr val="tx1"/>
              </a:solidFill>
              <a:latin typeface="Gadugi" panose="020B0502040204020203" charset="0"/>
              <a:cs typeface="Gadugi" panose="020B0502040204020203" charset="0"/>
            </a:endParaRPr>
          </a:p>
        </p:txBody>
      </p:sp>
      <p:sp>
        <p:nvSpPr>
          <p:cNvPr id="7" name="文本框 6"/>
          <p:cNvSpPr txBox="1"/>
          <p:nvPr/>
        </p:nvSpPr>
        <p:spPr>
          <a:xfrm>
            <a:off x="957580" y="3761105"/>
            <a:ext cx="5210810" cy="246221"/>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ps:handler</a:t>
            </a:r>
            <a:r>
              <a:rPr lang="zh-CN" altLang="en-US" sz="1000" dirty="0">
                <a:latin typeface="楷体" panose="02010609060101010101" charset="-122"/>
                <a:ea typeface="楷体" panose="02010609060101010101" charset="-122"/>
                <a:cs typeface="楷体" panose="02010609060101010101" charset="-122"/>
              </a:rPr>
              <a:t>定义了</a:t>
            </a:r>
            <a:r>
              <a:rPr lang="en-US" altLang="zh-CN" sz="1000" dirty="0">
                <a:latin typeface="楷体" panose="02010609060101010101" charset="-122"/>
                <a:ea typeface="楷体" panose="02010609060101010101" charset="-122"/>
                <a:cs typeface="楷体" panose="02010609060101010101" charset="-122"/>
              </a:rPr>
              <a:t>boss</a:t>
            </a:r>
            <a:r>
              <a:rPr lang="zh-CN" altLang="en-US" sz="1000" dirty="0">
                <a:latin typeface="楷体" panose="02010609060101010101" charset="-122"/>
                <a:ea typeface="楷体" panose="02010609060101010101" charset="-122"/>
                <a:cs typeface="楷体" panose="02010609060101010101" charset="-122"/>
              </a:rPr>
              <a:t>的</a:t>
            </a:r>
            <a:r>
              <a:rPr lang="en-US" altLang="zh-CN" sz="1000" dirty="0" err="1">
                <a:latin typeface="楷体" panose="02010609060101010101" charset="-122"/>
                <a:ea typeface="楷体" panose="02010609060101010101" charset="-122"/>
                <a:cs typeface="楷体" panose="02010609060101010101" charset="-122"/>
              </a:rPr>
              <a:t>Handler,childHandler</a:t>
            </a:r>
            <a:r>
              <a:rPr lang="zh-CN" altLang="en-US" sz="1000" dirty="0">
                <a:latin typeface="楷体" panose="02010609060101010101" charset="-122"/>
                <a:ea typeface="楷体" panose="02010609060101010101" charset="-122"/>
                <a:cs typeface="楷体" panose="02010609060101010101" charset="-122"/>
              </a:rPr>
              <a:t>定义了</a:t>
            </a:r>
            <a:r>
              <a:rPr lang="en-US" altLang="zh-CN" sz="1000" dirty="0">
                <a:latin typeface="楷体" panose="02010609060101010101" charset="-122"/>
                <a:ea typeface="楷体" panose="02010609060101010101" charset="-122"/>
                <a:cs typeface="楷体" panose="02010609060101010101" charset="-122"/>
              </a:rPr>
              <a:t>worker</a:t>
            </a:r>
            <a:r>
              <a:rPr lang="zh-CN" altLang="en-US" sz="1000" dirty="0">
                <a:latin typeface="楷体" panose="02010609060101010101" charset="-122"/>
                <a:ea typeface="楷体" panose="02010609060101010101" charset="-122"/>
                <a:cs typeface="楷体" panose="02010609060101010101" charset="-122"/>
              </a:rPr>
              <a:t>的</a:t>
            </a:r>
            <a:r>
              <a:rPr lang="en-US" altLang="zh-CN" sz="1000" dirty="0">
                <a:latin typeface="楷体" panose="02010609060101010101" charset="-122"/>
                <a:ea typeface="楷体" panose="02010609060101010101" charset="-122"/>
                <a:cs typeface="楷体" panose="02010609060101010101" charset="-122"/>
              </a:rPr>
              <a:t>Initializer </a:t>
            </a:r>
            <a:r>
              <a:rPr lang="zh-CN" altLang="en-US" sz="1000" dirty="0">
                <a:latin typeface="楷体" panose="02010609060101010101" charset="-122"/>
                <a:ea typeface="楷体" panose="02010609060101010101" charset="-122"/>
                <a:cs typeface="楷体" panose="02010609060101010101" charset="-122"/>
              </a:rPr>
              <a:t>和 </a:t>
            </a:r>
            <a:r>
              <a:rPr lang="en-US" altLang="zh-CN" sz="1000" dirty="0">
                <a:latin typeface="楷体" panose="02010609060101010101" charset="-122"/>
                <a:ea typeface="楷体" panose="02010609060101010101" charset="-122"/>
                <a:cs typeface="楷体" panose="02010609060101010101" charset="-122"/>
              </a:rPr>
              <a:t>Handler</a:t>
            </a:r>
            <a:endParaRPr lang="en-US" altLang="zh-CN" sz="1000" dirty="0">
              <a:latin typeface="楷体" panose="02010609060101010101" charset="-122"/>
              <a:ea typeface="楷体" panose="02010609060101010101" charset="-122"/>
              <a:cs typeface="楷体" panose="02010609060101010101" charset="-122"/>
            </a:endParaRPr>
          </a:p>
        </p:txBody>
      </p:sp>
      <p:sp>
        <p:nvSpPr>
          <p:cNvPr id="12" name=" 180"/>
          <p:cNvSpPr/>
          <p:nvPr/>
        </p:nvSpPr>
        <p:spPr>
          <a:xfrm>
            <a:off x="6770539" y="1572511"/>
            <a:ext cx="5100320" cy="1868170"/>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@Override</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public ChannelPipeline </a:t>
            </a:r>
            <a:r>
              <a:rPr lang="en-US" altLang="zh-CN" sz="900" dirty="0" err="1">
                <a:solidFill>
                  <a:schemeClr val="tx1"/>
                </a:solidFill>
                <a:latin typeface="Gadugi" panose="020B0502040204020203" charset="0"/>
                <a:ea typeface="楷体" panose="02010609060101010101" charset="-122"/>
                <a:cs typeface="Gadugi" panose="020B0502040204020203" charset="0"/>
              </a:rPr>
              <a:t>addLast</a:t>
            </a:r>
            <a:r>
              <a:rPr lang="en-US" altLang="zh-CN" sz="900" dirty="0">
                <a:solidFill>
                  <a:schemeClr val="tx1"/>
                </a:solidFill>
                <a:latin typeface="Gadugi" panose="020B0502040204020203" charset="0"/>
                <a:ea typeface="楷体" panose="02010609060101010101" charset="-122"/>
                <a:cs typeface="Gadugi" panose="020B0502040204020203" charset="0"/>
              </a:rPr>
              <a:t>(</a:t>
            </a:r>
            <a:r>
              <a:rPr lang="en-US" altLang="zh-CN" sz="900" dirty="0" err="1">
                <a:solidFill>
                  <a:schemeClr val="tx1"/>
                </a:solidFill>
                <a:latin typeface="Gadugi" panose="020B0502040204020203" charset="0"/>
                <a:ea typeface="楷体" panose="02010609060101010101" charset="-122"/>
                <a:cs typeface="Gadugi" panose="020B0502040204020203" charset="0"/>
              </a:rPr>
              <a:t>EventExecutorGroup</a:t>
            </a:r>
            <a:r>
              <a:rPr lang="en-US" altLang="zh-CN" sz="900" dirty="0">
                <a:solidFill>
                  <a:schemeClr val="tx1"/>
                </a:solidFill>
                <a:latin typeface="Gadugi" panose="020B0502040204020203" charset="0"/>
                <a:ea typeface="楷体" panose="02010609060101010101" charset="-122"/>
                <a:cs typeface="Gadugi" panose="020B0502040204020203" charset="0"/>
              </a:rPr>
              <a:t> group, final String name, ChannelHandler handler)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synchronized (this)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checkDuplicateName</a:t>
            </a:r>
            <a:r>
              <a:rPr lang="en-US" altLang="zh-CN" sz="900" dirty="0">
                <a:solidFill>
                  <a:schemeClr val="tx1"/>
                </a:solidFill>
                <a:latin typeface="Gadugi" panose="020B0502040204020203" charset="0"/>
                <a:ea typeface="楷体" panose="02010609060101010101" charset="-122"/>
                <a:cs typeface="Gadugi" panose="020B0502040204020203" charset="0"/>
              </a:rPr>
              <a:t>(name); // </a:t>
            </a:r>
            <a:r>
              <a:rPr lang="en-US" altLang="zh-CN" sz="900" dirty="0" err="1">
                <a:solidFill>
                  <a:schemeClr val="tx1"/>
                </a:solidFill>
                <a:latin typeface="Gadugi" panose="020B0502040204020203" charset="0"/>
                <a:ea typeface="楷体" panose="02010609060101010101" charset="-122"/>
                <a:cs typeface="Gadugi" panose="020B0502040204020203" charset="0"/>
              </a:rPr>
              <a:t>handler名字</a:t>
            </a:r>
            <a:r>
              <a:rPr lang="zh-CN" altLang="en-US" sz="900" dirty="0">
                <a:solidFill>
                  <a:schemeClr val="tx1"/>
                </a:solidFill>
                <a:latin typeface="Gadugi" panose="020B0502040204020203" charset="0"/>
                <a:ea typeface="楷体" panose="02010609060101010101" charset="-122"/>
                <a:cs typeface="Gadugi" panose="020B0502040204020203" charset="0"/>
              </a:rPr>
              <a:t>去重，延伸创建默认名称</a:t>
            </a:r>
            <a:r>
              <a:rPr lang="en-US" altLang="zh-CN" sz="900" dirty="0">
                <a:solidFill>
                  <a:schemeClr val="tx1"/>
                </a:solidFill>
                <a:latin typeface="Gadugi" panose="020B0502040204020203" charset="0"/>
                <a:ea typeface="楷体" panose="02010609060101010101" charset="-122"/>
                <a:cs typeface="Gadugi" panose="020B0502040204020203" charset="0"/>
              </a:rPr>
              <a:t>+“#0”</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AbstractChannelHandlerContext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newCtx</a:t>
            </a:r>
            <a:r>
              <a:rPr lang="en-US" altLang="zh-CN" sz="900" dirty="0">
                <a:solidFill>
                  <a:schemeClr val="tx1"/>
                </a:solidFill>
                <a:latin typeface="Gadugi" panose="020B0502040204020203" charset="0"/>
                <a:ea typeface="楷体" panose="02010609060101010101" charset="-122"/>
                <a:cs typeface="Gadugi" panose="020B0502040204020203" charset="0"/>
              </a:rPr>
              <a:t> = </a:t>
            </a:r>
            <a:r>
              <a:rPr lang="en-US" altLang="zh-CN" sz="900" dirty="0">
                <a:solidFill>
                  <a:srgbClr val="FF0000"/>
                </a:solidFill>
                <a:latin typeface="Gadugi" panose="020B0502040204020203" charset="0"/>
                <a:ea typeface="楷体" panose="02010609060101010101" charset="-122"/>
                <a:cs typeface="Gadugi" panose="020B0502040204020203" charset="0"/>
              </a:rPr>
              <a:t>new 	</a:t>
            </a:r>
            <a:r>
              <a:rPr lang="en-US" altLang="zh-CN" sz="900" dirty="0" err="1">
                <a:solidFill>
                  <a:srgbClr val="FF0000"/>
                </a:solidFill>
                <a:latin typeface="Gadugi" panose="020B0502040204020203" charset="0"/>
                <a:ea typeface="楷体" panose="02010609060101010101" charset="-122"/>
                <a:cs typeface="Gadugi" panose="020B0502040204020203" charset="0"/>
              </a:rPr>
              <a:t>DefaultChannelHandlerContext</a:t>
            </a:r>
            <a:r>
              <a:rPr lang="en-US" altLang="zh-CN" sz="900" dirty="0">
                <a:solidFill>
                  <a:srgbClr val="FF0000"/>
                </a:solidFill>
                <a:latin typeface="Gadugi" panose="020B0502040204020203" charset="0"/>
                <a:ea typeface="楷体" panose="02010609060101010101" charset="-122"/>
                <a:cs typeface="Gadugi" panose="020B0502040204020203" charset="0"/>
              </a:rPr>
              <a:t>(this, group, name, handler);</a:t>
            </a:r>
            <a:endParaRPr lang="en-US" altLang="zh-CN" sz="900" dirty="0">
              <a:solidFill>
                <a:srgbClr val="FF0000"/>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a:solidFill>
                  <a:srgbClr val="FF0000"/>
                </a:solidFill>
                <a:latin typeface="Gadugi" panose="020B0502040204020203" charset="0"/>
                <a:ea typeface="楷体" panose="02010609060101010101" charset="-122"/>
                <a:cs typeface="Gadugi" panose="020B0502040204020203" charset="0"/>
              </a:rPr>
              <a:t>addLast0(name, </a:t>
            </a:r>
            <a:r>
              <a:rPr lang="en-US" altLang="zh-CN" sz="900" dirty="0" err="1">
                <a:solidFill>
                  <a:srgbClr val="FF0000"/>
                </a:solidFill>
                <a:latin typeface="Gadugi" panose="020B0502040204020203" charset="0"/>
                <a:ea typeface="楷体" panose="02010609060101010101" charset="-122"/>
                <a:cs typeface="Gadugi" panose="020B0502040204020203" charset="0"/>
              </a:rPr>
              <a:t>newCtx</a:t>
            </a:r>
            <a:r>
              <a:rPr lang="en-US" altLang="zh-CN" sz="900" dirty="0">
                <a:solidFill>
                  <a:srgbClr val="FF0000"/>
                </a:solidFill>
                <a:latin typeface="Gadugi" panose="020B0502040204020203" charset="0"/>
                <a:ea typeface="楷体" panose="02010609060101010101" charset="-122"/>
                <a:cs typeface="Gadugi" panose="020B0502040204020203" charset="0"/>
              </a:rPr>
              <a:t>)</a:t>
            </a: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return this;</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p:txBody>
      </p:sp>
      <p:sp>
        <p:nvSpPr>
          <p:cNvPr id="13" name="文本框 12"/>
          <p:cNvSpPr txBox="1"/>
          <p:nvPr/>
        </p:nvSpPr>
        <p:spPr>
          <a:xfrm>
            <a:off x="6770539" y="3547996"/>
            <a:ext cx="5100955" cy="398780"/>
          </a:xfrm>
          <a:prstGeom prst="rect">
            <a:avLst/>
          </a:prstGeom>
          <a:noFill/>
        </p:spPr>
        <p:txBody>
          <a:bodyPr wrap="square" rtlCol="0" anchor="t">
            <a:spAutoFit/>
          </a:bodyPr>
          <a:lstStyle/>
          <a:p>
            <a:r>
              <a:rPr lang="en-US" altLang="zh-CN" sz="1000">
                <a:latin typeface="楷体" panose="02010609060101010101" charset="-122"/>
                <a:ea typeface="楷体" panose="02010609060101010101" charset="-122"/>
                <a:cs typeface="楷体" panose="02010609060101010101" charset="-122"/>
              </a:rPr>
              <a:t>ps:</a:t>
            </a:r>
            <a:r>
              <a:rPr lang="en-US" sz="1000">
                <a:latin typeface="楷体" panose="02010609060101010101" charset="-122"/>
                <a:ea typeface="楷体" panose="02010609060101010101" charset="-122"/>
                <a:cs typeface="楷体" panose="02010609060101010101" charset="-122"/>
              </a:rPr>
              <a:t>addLast</a:t>
            </a:r>
            <a:r>
              <a:rPr lang="zh-CN" altLang="en-US" sz="1000">
                <a:latin typeface="楷体" panose="02010609060101010101" charset="-122"/>
                <a:ea typeface="楷体" panose="02010609060101010101" charset="-122"/>
                <a:cs typeface="楷体" panose="02010609060101010101" charset="-122"/>
              </a:rPr>
              <a:t>方法，实际上封装了一个</a:t>
            </a:r>
            <a:r>
              <a:rPr lang="en-US" altLang="zh-CN" sz="1000">
                <a:latin typeface="楷体" panose="02010609060101010101" charset="-122"/>
                <a:ea typeface="楷体" panose="02010609060101010101" charset="-122"/>
                <a:cs typeface="楷体" panose="02010609060101010101" charset="-122"/>
              </a:rPr>
              <a:t>ChannelHandlerContext</a:t>
            </a:r>
            <a:r>
              <a:rPr lang="zh-CN" altLang="en-US" sz="1000">
                <a:latin typeface="楷体" panose="02010609060101010101" charset="-122"/>
                <a:ea typeface="楷体" panose="02010609060101010101" charset="-122"/>
                <a:cs typeface="楷体" panose="02010609060101010101" charset="-122"/>
              </a:rPr>
              <a:t>对象，最终添加进</a:t>
            </a:r>
            <a:r>
              <a:rPr lang="en-US" altLang="zh-CN" sz="1000">
                <a:latin typeface="楷体" panose="02010609060101010101" charset="-122"/>
                <a:ea typeface="楷体" panose="02010609060101010101" charset="-122"/>
                <a:cs typeface="楷体" panose="02010609060101010101" charset="-122"/>
              </a:rPr>
              <a:t>pipeline;</a:t>
            </a:r>
            <a:endParaRPr lang="en-US" altLang="zh-CN" sz="1000">
              <a:latin typeface="楷体" panose="02010609060101010101" charset="-122"/>
              <a:ea typeface="楷体" panose="02010609060101010101" charset="-122"/>
              <a:cs typeface="楷体" panose="02010609060101010101" charset="-122"/>
            </a:endParaRPr>
          </a:p>
          <a:p>
            <a:r>
              <a:rPr lang="zh-CN" altLang="en-US" sz="1000">
                <a:latin typeface="楷体" panose="02010609060101010101" charset="-122"/>
                <a:ea typeface="楷体" panose="02010609060101010101" charset="-122"/>
                <a:cs typeface="楷体" panose="02010609060101010101" charset="-122"/>
              </a:rPr>
              <a:t>再进入</a:t>
            </a:r>
            <a:r>
              <a:rPr lang="en-US" altLang="zh-CN" sz="1000">
                <a:latin typeface="楷体" panose="02010609060101010101" charset="-122"/>
                <a:ea typeface="楷体" panose="02010609060101010101" charset="-122"/>
                <a:cs typeface="楷体" panose="02010609060101010101" charset="-122"/>
              </a:rPr>
              <a:t>addLast0</a:t>
            </a:r>
            <a:r>
              <a:rPr lang="zh-CN" altLang="en-US" sz="1000">
                <a:latin typeface="楷体" panose="02010609060101010101" charset="-122"/>
                <a:ea typeface="楷体" panose="02010609060101010101" charset="-122"/>
                <a:cs typeface="楷体" panose="02010609060101010101" charset="-122"/>
              </a:rPr>
              <a:t>方法，看</a:t>
            </a:r>
            <a:r>
              <a:rPr lang="en-US" altLang="zh-CN" sz="1000">
                <a:latin typeface="楷体" panose="02010609060101010101" charset="-122"/>
                <a:ea typeface="楷体" panose="02010609060101010101" charset="-122"/>
                <a:cs typeface="楷体" panose="02010609060101010101" charset="-122"/>
              </a:rPr>
              <a:t>ctx</a:t>
            </a:r>
            <a:r>
              <a:rPr lang="zh-CN" altLang="en-US" sz="1000">
                <a:latin typeface="楷体" panose="02010609060101010101" charset="-122"/>
                <a:ea typeface="楷体" panose="02010609060101010101" charset="-122"/>
                <a:cs typeface="楷体" panose="02010609060101010101" charset="-122"/>
              </a:rPr>
              <a:t>被加入双向链表</a:t>
            </a:r>
            <a:endParaRPr lang="zh-CN" altLang="en-US" sz="1000">
              <a:latin typeface="楷体" panose="02010609060101010101" charset="-122"/>
              <a:ea typeface="楷体" panose="02010609060101010101" charset="-122"/>
              <a:cs typeface="楷体" panose="02010609060101010101" charset="-122"/>
            </a:endParaRPr>
          </a:p>
        </p:txBody>
      </p:sp>
      <p:grpSp>
        <p:nvGrpSpPr>
          <p:cNvPr id="18" name="组合 17"/>
          <p:cNvGrpSpPr/>
          <p:nvPr/>
        </p:nvGrpSpPr>
        <p:grpSpPr>
          <a:xfrm>
            <a:off x="6407954" y="4604636"/>
            <a:ext cx="5708650" cy="1831340"/>
            <a:chOff x="10012" y="6538"/>
            <a:chExt cx="8990" cy="2884"/>
          </a:xfrm>
        </p:grpSpPr>
        <p:grpSp>
          <p:nvGrpSpPr>
            <p:cNvPr id="14" name="组合 13"/>
            <p:cNvGrpSpPr/>
            <p:nvPr/>
          </p:nvGrpSpPr>
          <p:grpSpPr>
            <a:xfrm>
              <a:off x="10012" y="6538"/>
              <a:ext cx="8990" cy="2884"/>
              <a:chOff x="9210" y="5379"/>
              <a:chExt cx="8990" cy="2884"/>
            </a:xfrm>
          </p:grpSpPr>
          <p:pic>
            <p:nvPicPr>
              <p:cNvPr id="15" name="图片 14"/>
              <p:cNvPicPr>
                <a:picLocks noChangeAspect="1"/>
              </p:cNvPicPr>
              <p:nvPr/>
            </p:nvPicPr>
            <p:blipFill>
              <a:blip r:embed="rId1">
                <a:extLst>
                  <a:ext uri="{28A0092B-C50C-407E-A947-70E740481C1C}">
                    <a14:useLocalDpi xmlns:a14="http://schemas.microsoft.com/office/drawing/2010/main" val="0"/>
                  </a:ext>
                </a:extLst>
              </a:blip>
              <a:srcRect l="21809"/>
              <a:stretch>
                <a:fillRect/>
              </a:stretch>
            </p:blipFill>
            <p:spPr>
              <a:xfrm>
                <a:off x="10010" y="5963"/>
                <a:ext cx="6805" cy="2301"/>
              </a:xfrm>
              <a:prstGeom prst="rect">
                <a:avLst/>
              </a:prstGeom>
            </p:spPr>
          </p:pic>
          <p:sp>
            <p:nvSpPr>
              <p:cNvPr id="16" name="立方体 15"/>
              <p:cNvSpPr/>
              <p:nvPr/>
            </p:nvSpPr>
            <p:spPr>
              <a:xfrm>
                <a:off x="9210" y="5379"/>
                <a:ext cx="8991" cy="288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12568" y="6542"/>
              <a:ext cx="3059" cy="580"/>
            </a:xfrm>
            <a:prstGeom prst="rect">
              <a:avLst/>
            </a:prstGeom>
            <a:noFill/>
          </p:spPr>
          <p:txBody>
            <a:bodyPr wrap="square" rtlCol="0">
              <a:spAutoFit/>
            </a:bodyPr>
            <a:lstStyle/>
            <a:p>
              <a:pPr algn="ctr"/>
              <a:r>
                <a:rPr lang="en-US" altLang="zh-CN"/>
                <a:t>Channel</a:t>
              </a:r>
              <a:endParaRPr lang="en-US" altLang="zh-CN"/>
            </a:p>
          </p:txBody>
        </p:sp>
      </p:grpSp>
      <p:sp>
        <p:nvSpPr>
          <p:cNvPr id="19" name="下箭头 18"/>
          <p:cNvSpPr/>
          <p:nvPr/>
        </p:nvSpPr>
        <p:spPr>
          <a:xfrm>
            <a:off x="8158014" y="4033771"/>
            <a:ext cx="2442210" cy="347980"/>
          </a:xfrm>
          <a:prstGeom prst="down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 180"/>
          <p:cNvSpPr/>
          <p:nvPr/>
        </p:nvSpPr>
        <p:spPr>
          <a:xfrm>
            <a:off x="6636292" y="336484"/>
            <a:ext cx="5100320" cy="1182370"/>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900" dirty="0" err="1">
                <a:solidFill>
                  <a:schemeClr val="tx1"/>
                </a:solidFill>
                <a:latin typeface="Gadugi" panose="020B0502040204020203" charset="0"/>
                <a:ea typeface="楷体" panose="02010609060101010101" charset="-122"/>
                <a:cs typeface="Gadugi" panose="020B0502040204020203" charset="0"/>
              </a:rPr>
              <a:t>Bootstrap.init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方法中添加到</a:t>
            </a:r>
            <a:r>
              <a:rPr lang="en-US" altLang="zh-CN" sz="900" dirty="0">
                <a:solidFill>
                  <a:schemeClr val="tx1"/>
                </a:solidFill>
                <a:latin typeface="Gadugi" panose="020B0502040204020203" charset="0"/>
                <a:ea typeface="楷体" panose="02010609060101010101" charset="-122"/>
                <a:cs typeface="Gadugi" panose="020B0502040204020203" charset="0"/>
              </a:rPr>
              <a:t> ChannelPipeline </a:t>
            </a:r>
            <a:r>
              <a:rPr lang="en-US" altLang="zh-CN" sz="900" dirty="0" err="1">
                <a:solidFill>
                  <a:schemeClr val="tx1"/>
                </a:solidFill>
                <a:latin typeface="Gadugi" panose="020B0502040204020203" charset="0"/>
                <a:ea typeface="楷体" panose="02010609060101010101" charset="-122"/>
                <a:cs typeface="Gadugi" panose="020B0502040204020203" charset="0"/>
              </a:rPr>
              <a:t>中的</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endParaRPr lang="zh-CN" altLang="en-US"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@SuppressWarnings("unchecked") </a:t>
            </a:r>
            <a:r>
              <a:rPr lang="zh-CN" altLang="en-US" sz="900" dirty="0">
                <a:solidFill>
                  <a:schemeClr val="tx1"/>
                </a:solidFill>
                <a:latin typeface="Gadugi" panose="020B0502040204020203" charset="0"/>
                <a:ea typeface="楷体" panose="02010609060101010101" charset="-122"/>
                <a:cs typeface="Gadugi" panose="020B0502040204020203" charset="0"/>
                <a:sym typeface="+mn-ea"/>
              </a:rPr>
              <a:t>@Override</a:t>
            </a:r>
            <a:endParaRPr lang="zh-CN" altLang="en-US" sz="900" dirty="0">
              <a:solidFill>
                <a:schemeClr val="tx1"/>
              </a:solidFill>
              <a:latin typeface="Gadugi" panose="020B0502040204020203" charset="0"/>
              <a:ea typeface="楷体" panose="02010609060101010101" charset="-122"/>
              <a:cs typeface="Gadugi" panose="020B0502040204020203" charset="0"/>
              <a:sym typeface="+mn-ea"/>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void init(Channel channel) throws Exception {</a:t>
            </a:r>
            <a:endParaRPr lang="zh-CN" altLang="en-US" sz="900" dirty="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    ChannelPipeline p = channel.pipeline();</a:t>
            </a:r>
            <a:endParaRPr lang="zh-CN" altLang="en-US" sz="900" dirty="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    </a:t>
            </a:r>
            <a:r>
              <a:rPr lang="zh-CN" altLang="en-US" sz="900" dirty="0">
                <a:solidFill>
                  <a:srgbClr val="FF0000"/>
                </a:solidFill>
                <a:latin typeface="Gadugi" panose="020B0502040204020203" charset="0"/>
                <a:cs typeface="Gadugi" panose="020B0502040204020203" charset="0"/>
              </a:rPr>
              <a:t>p.addLast(config.handler())</a:t>
            </a:r>
            <a:r>
              <a:rPr lang="zh-CN" altLang="en-US" sz="900" dirty="0">
                <a:solidFill>
                  <a:schemeClr val="tx1"/>
                </a:solidFill>
                <a:latin typeface="Gadugi" panose="020B0502040204020203" charset="0"/>
                <a:cs typeface="Gadugi" panose="020B0502040204020203" charset="0"/>
              </a:rPr>
              <a:t>;</a:t>
            </a:r>
            <a:endParaRPr lang="zh-CN" altLang="en-US" sz="900" dirty="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    ...</a:t>
            </a:r>
            <a:endParaRPr lang="zh-CN" altLang="en-US" sz="900" dirty="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a:t>
            </a:r>
            <a:endParaRPr lang="zh-CN" altLang="en-US" sz="900" dirty="0">
              <a:solidFill>
                <a:schemeClr val="tx1"/>
              </a:solidFill>
              <a:latin typeface="Gadugi" panose="020B0502040204020203" charset="0"/>
              <a:cs typeface="Gadugi" panose="020B0502040204020203"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zh-CN" altLang="en-US" sz="3200" dirty="0">
                <a:latin typeface="微软雅黑" panose="020B0503020204020204" charset="-122"/>
                <a:ea typeface="微软雅黑" panose="020B0503020204020204" charset="-122"/>
                <a:cs typeface="微软雅黑" panose="020B0503020204020204" charset="-122"/>
              </a:rPr>
              <a:t>channel 的注册过程</a:t>
            </a:r>
            <a:endParaRPr lang="en-US" altLang="zh-CN" sz="3200" dirty="0">
              <a:latin typeface="微软雅黑" panose="020B0503020204020204" charset="-122"/>
              <a:ea typeface="微软雅黑" panose="020B0503020204020204" charset="-122"/>
              <a:sym typeface="+mn-ea"/>
            </a:endParaRPr>
          </a:p>
        </p:txBody>
      </p:sp>
      <p:sp>
        <p:nvSpPr>
          <p:cNvPr id="5" name="文本框 4"/>
          <p:cNvSpPr txBox="1"/>
          <p:nvPr/>
        </p:nvSpPr>
        <p:spPr>
          <a:xfrm>
            <a:off x="838200" y="1282759"/>
            <a:ext cx="10059099" cy="1938992"/>
          </a:xfrm>
          <a:prstGeom prst="rect">
            <a:avLst/>
          </a:prstGeom>
          <a:solidFill>
            <a:schemeClr val="bg1">
              <a:lumMod val="85000"/>
            </a:schemeClr>
          </a:solidFill>
        </p:spPr>
        <p:txBody>
          <a:bodyPr wrap="square" rtlCol="0" anchor="t">
            <a:spAutoFit/>
          </a:bodyPr>
          <a:lstStyle/>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首先在 AbstractBootstrap.initAndRegister中, 通过 group().register(channel), 调用 MultithreadEventLoopGroup.register 方法</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在MultithreadEventLoopGroup.register 中, 通过 next() 获取一个可用的 SingleThreadEventLoop, 然后调用它的 register</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在 SingleThreadEventLoop.register 中, 通过 channel.unsafe().register(this, promise) 来获取 channel 的 unsafe() 底层操作对象, 然后调用它的 register.</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在 AbstractUnsafe.register 方法中, 调用 register0 方法注册 Channel</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在 AbstractUnsafe.register0 中, 调用 AbstractNioChannel#doRegister 方法</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AbstractNioChannel.doRegister 方法通过 javaChannel().register(eventLoop().selector, 0, this) 将 Channel 对应的 Java NIO SockerChannel 注册到一个 eventLoop 的 Selector 中, 并且将当前 Channel 作为 attachment.</a:t>
            </a: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838200" y="3451584"/>
            <a:ext cx="1290738" cy="369332"/>
          </a:xfrm>
          <a:prstGeom prst="rect">
            <a:avLst/>
          </a:prstGeom>
          <a:noFill/>
        </p:spPr>
        <p:txBody>
          <a:bodyPr wrap="none" rtlCol="0">
            <a:spAutoFit/>
          </a:bodyPr>
          <a:lstStyle/>
          <a:p>
            <a:r>
              <a:rPr lang="en-US" altLang="zh-CN" dirty="0"/>
              <a:t>debug</a:t>
            </a:r>
            <a:r>
              <a:rPr lang="zh-CN" altLang="en-US" dirty="0"/>
              <a:t>路线</a:t>
            </a:r>
            <a:endParaRPr lang="zh-CN" altLang="en-US" dirty="0"/>
          </a:p>
        </p:txBody>
      </p:sp>
      <p:sp>
        <p:nvSpPr>
          <p:cNvPr id="9" name="文本框 8"/>
          <p:cNvSpPr txBox="1"/>
          <p:nvPr/>
        </p:nvSpPr>
        <p:spPr>
          <a:xfrm>
            <a:off x="838200" y="3892491"/>
            <a:ext cx="10059099" cy="2554545"/>
          </a:xfrm>
          <a:prstGeom prst="rect">
            <a:avLst/>
          </a:prstGeom>
          <a:solidFill>
            <a:schemeClr val="bg1">
              <a:lumMod val="85000"/>
            </a:schemeClr>
          </a:solidFill>
        </p:spPr>
        <p:txBody>
          <a:bodyPr wrap="square" rtlCol="0" anchor="t">
            <a:spAutoFit/>
          </a:bodyPr>
          <a:lstStyle/>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AbstractBootstrap.initAndRegister中, group().register(channel),</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MultithreadEventLoopGroup.register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en-US" altLang="zh-CN" sz="1000" dirty="0">
                <a:latin typeface="微软雅黑" panose="020B0503020204020204" charset="-122"/>
                <a:ea typeface="微软雅黑" panose="020B0503020204020204" charset="-122"/>
                <a:cs typeface="微软雅黑" panose="020B0503020204020204" charset="-122"/>
              </a:rPr>
              <a:t>next().register(channel)  </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SingleThreadEventLoop</a:t>
            </a:r>
            <a:r>
              <a:rPr lang="en-US" altLang="zh-CN" sz="1000" dirty="0">
                <a:latin typeface="微软雅黑" panose="020B0503020204020204" charset="-122"/>
                <a:ea typeface="微软雅黑" panose="020B0503020204020204" charset="-122"/>
                <a:cs typeface="微软雅黑" panose="020B0503020204020204" charset="-122"/>
              </a:rPr>
              <a:t>.</a:t>
            </a:r>
            <a:r>
              <a:rPr lang="zh-CN" altLang="en-US" sz="1000" dirty="0">
                <a:latin typeface="微软雅黑" panose="020B0503020204020204" charset="-122"/>
                <a:ea typeface="微软雅黑" panose="020B0503020204020204" charset="-122"/>
                <a:cs typeface="微软雅黑" panose="020B0503020204020204" charset="-122"/>
              </a:rPr>
              <a:t>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en-US" altLang="zh-CN" sz="1000" dirty="0">
                <a:latin typeface="微软雅黑" panose="020B0503020204020204" charset="-122"/>
                <a:ea typeface="微软雅黑" panose="020B0503020204020204" charset="-122"/>
                <a:cs typeface="微软雅黑" panose="020B0503020204020204" charset="-122"/>
              </a:rPr>
              <a:t>promise.</a:t>
            </a:r>
            <a:r>
              <a:rPr lang="zh-CN" altLang="en-US" sz="1000" dirty="0">
                <a:latin typeface="微软雅黑" panose="020B0503020204020204" charset="-122"/>
                <a:ea typeface="微软雅黑" panose="020B0503020204020204" charset="-122"/>
                <a:cs typeface="微软雅黑" panose="020B0503020204020204" charset="-122"/>
              </a:rPr>
              <a:t>channel.unsafe().register(this, promise) 来获取 channel 的 unsafe() 底层操作对象, 然后调用它的 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AbstractUnsafe.register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AbstractNioChannel#doRegister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javaChannel().register(eventLoop().selector, 0, this) 将 Channel 对应的 Java NIO SockerChannel 注册到一个 eventLoop 的 Selector 中, 并且将当前 Channel 作为 attachment.</a:t>
            </a:r>
            <a:endParaRPr lang="zh-CN" altLang="en-US" sz="1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5580"/>
            <a:ext cx="10515600" cy="611505"/>
          </a:xfrm>
        </p:spPr>
        <p:txBody>
          <a:bodyPr/>
          <a:lstStyle/>
          <a:p>
            <a:r>
              <a:rPr lang="en-US" altLang="zh-CN" sz="3200" dirty="0">
                <a:latin typeface="微软雅黑" panose="020B0503020204020204" charset="-122"/>
                <a:ea typeface="微软雅黑" panose="020B0503020204020204" charset="-122"/>
              </a:rPr>
              <a:t>ChannelPipeline</a:t>
            </a:r>
            <a:endParaRPr lang="en-US" altLang="zh-CN" sz="3200" dirty="0">
              <a:latin typeface="微软雅黑" panose="020B0503020204020204" charset="-122"/>
              <a:ea typeface="微软雅黑" panose="020B0503020204020204" charset="-122"/>
            </a:endParaRPr>
          </a:p>
        </p:txBody>
      </p:sp>
      <p:sp>
        <p:nvSpPr>
          <p:cNvPr id="180" name=" 180"/>
          <p:cNvSpPr/>
          <p:nvPr/>
        </p:nvSpPr>
        <p:spPr>
          <a:xfrm>
            <a:off x="5774690" y="569167"/>
            <a:ext cx="5099685" cy="2666719"/>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@Override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public </a:t>
            </a:r>
            <a:r>
              <a:rPr lang="en-US" altLang="zh-CN" sz="900" dirty="0" err="1">
                <a:solidFill>
                  <a:schemeClr val="tx1"/>
                </a:solidFill>
                <a:latin typeface="Gadugi" panose="020B0502040204020203" charset="0"/>
                <a:cs typeface="Gadugi" panose="020B0502040204020203" charset="0"/>
              </a:rPr>
              <a:t>ChannelHandlerContext</a:t>
            </a: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fireChannelRegistered</a:t>
            </a: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invokeChannelRegistered</a:t>
            </a:r>
            <a:r>
              <a:rPr lang="en-US" altLang="zh-CN" sz="900" dirty="0">
                <a:solidFill>
                  <a:schemeClr val="tx1"/>
                </a:solidFill>
                <a:latin typeface="Gadugi" panose="020B0502040204020203" charset="0"/>
                <a:cs typeface="Gadugi" panose="020B0502040204020203" charset="0"/>
              </a:rPr>
              <a:t>(</a:t>
            </a:r>
            <a:r>
              <a:rPr lang="en-US" altLang="zh-CN" sz="900" dirty="0" err="1">
                <a:solidFill>
                  <a:srgbClr val="FF0066"/>
                </a:solidFill>
                <a:latin typeface="Gadugi" panose="020B0502040204020203" charset="0"/>
                <a:cs typeface="Gadugi" panose="020B0502040204020203" charset="0"/>
              </a:rPr>
              <a:t>findContextInbound</a:t>
            </a:r>
            <a:r>
              <a:rPr lang="en-US" altLang="zh-CN" sz="900" dirty="0">
                <a:solidFill>
                  <a:srgbClr val="FF0066"/>
                </a:solidFill>
                <a:latin typeface="Gadugi" panose="020B0502040204020203" charset="0"/>
                <a:cs typeface="Gadugi" panose="020B0502040204020203" charset="0"/>
              </a:rPr>
              <a:t>()</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return this;</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static void </a:t>
            </a:r>
            <a:r>
              <a:rPr lang="en-US" altLang="zh-CN" sz="900" dirty="0" err="1">
                <a:solidFill>
                  <a:schemeClr val="tx1"/>
                </a:solidFill>
                <a:latin typeface="Gadugi" panose="020B0502040204020203" charset="0"/>
                <a:cs typeface="Gadugi" panose="020B0502040204020203" charset="0"/>
              </a:rPr>
              <a:t>invokeChannelRegistered</a:t>
            </a:r>
            <a:r>
              <a:rPr lang="en-US" altLang="zh-CN" sz="900" dirty="0">
                <a:solidFill>
                  <a:schemeClr val="tx1"/>
                </a:solidFill>
                <a:latin typeface="Gadugi" panose="020B0502040204020203" charset="0"/>
                <a:cs typeface="Gadugi" panose="020B0502040204020203" charset="0"/>
              </a:rPr>
              <a:t>(final </a:t>
            </a:r>
            <a:r>
              <a:rPr lang="en-US" altLang="zh-CN" sz="900" dirty="0" err="1">
                <a:solidFill>
                  <a:schemeClr val="tx1"/>
                </a:solidFill>
                <a:latin typeface="Gadugi" panose="020B0502040204020203" charset="0"/>
                <a:cs typeface="Gadugi" panose="020B0502040204020203" charset="0"/>
              </a:rPr>
              <a:t>AbstractChannelHandlerContext</a:t>
            </a:r>
            <a:r>
              <a:rPr lang="en-US" altLang="zh-CN" sz="900" dirty="0">
                <a:solidFill>
                  <a:schemeClr val="tx1"/>
                </a:solidFill>
                <a:latin typeface="Gadugi" panose="020B0502040204020203" charset="0"/>
                <a:cs typeface="Gadugi" panose="020B0502040204020203" charset="0"/>
              </a:rPr>
              <a:t> next)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EventExecutor</a:t>
            </a:r>
            <a:r>
              <a:rPr lang="en-US" altLang="zh-CN" sz="900" dirty="0">
                <a:solidFill>
                  <a:schemeClr val="tx1"/>
                </a:solidFill>
                <a:latin typeface="Gadugi" panose="020B0502040204020203" charset="0"/>
                <a:cs typeface="Gadugi" panose="020B0502040204020203" charset="0"/>
              </a:rPr>
              <a:t> executor = </a:t>
            </a:r>
            <a:r>
              <a:rPr lang="en-US" altLang="zh-CN" sz="900" dirty="0" err="1">
                <a:solidFill>
                  <a:schemeClr val="tx1"/>
                </a:solidFill>
                <a:latin typeface="Gadugi" panose="020B0502040204020203" charset="0"/>
                <a:cs typeface="Gadugi" panose="020B0502040204020203" charset="0"/>
              </a:rPr>
              <a:t>next.executor</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if (</a:t>
            </a:r>
            <a:r>
              <a:rPr lang="en-US" altLang="zh-CN" sz="900" dirty="0" err="1">
                <a:solidFill>
                  <a:schemeClr val="tx1"/>
                </a:solidFill>
                <a:latin typeface="Gadugi" panose="020B0502040204020203" charset="0"/>
                <a:cs typeface="Gadugi" panose="020B0502040204020203" charset="0"/>
              </a:rPr>
              <a:t>executor.inEventLoop</a:t>
            </a: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next.</a:t>
            </a:r>
            <a:r>
              <a:rPr lang="en-US" altLang="zh-CN" sz="900" dirty="0" err="1">
                <a:solidFill>
                  <a:srgbClr val="FF0066"/>
                </a:solidFill>
                <a:latin typeface="Gadugi" panose="020B0502040204020203" charset="0"/>
                <a:cs typeface="Gadugi" panose="020B0502040204020203" charset="0"/>
              </a:rPr>
              <a:t>invokeChannelRegistered</a:t>
            </a:r>
            <a:r>
              <a:rPr lang="en-US" altLang="zh-CN" sz="900" dirty="0">
                <a:solidFill>
                  <a:srgbClr val="FF0066"/>
                </a:solidFill>
                <a:latin typeface="Gadugi" panose="020B0502040204020203" charset="0"/>
                <a:cs typeface="Gadugi" panose="020B0502040204020203" charset="0"/>
              </a:rPr>
              <a:t>()</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 else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executor.execute</a:t>
            </a:r>
            <a:r>
              <a:rPr lang="en-US" altLang="zh-CN" sz="900" dirty="0">
                <a:solidFill>
                  <a:schemeClr val="tx1"/>
                </a:solidFill>
                <a:latin typeface="Gadugi" panose="020B0502040204020203" charset="0"/>
                <a:cs typeface="Gadugi" panose="020B0502040204020203" charset="0"/>
              </a:rPr>
              <a:t>(new Runnable()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@Override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public void run()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next.invokeChannelRegistered</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zh-CN" altLang="en-US" sz="900" dirty="0">
              <a:solidFill>
                <a:schemeClr val="tx1"/>
              </a:solidFill>
              <a:latin typeface="Gadugi" panose="020B0502040204020203" charset="0"/>
              <a:cs typeface="Gadugi" panose="020B0502040204020203" charset="0"/>
            </a:endParaRPr>
          </a:p>
        </p:txBody>
      </p:sp>
      <p:sp>
        <p:nvSpPr>
          <p:cNvPr id="4" name="文本框 3"/>
          <p:cNvSpPr txBox="1"/>
          <p:nvPr/>
        </p:nvSpPr>
        <p:spPr>
          <a:xfrm>
            <a:off x="957580" y="993775"/>
            <a:ext cx="3849370" cy="1569660"/>
          </a:xfrm>
          <a:prstGeom prst="rect">
            <a:avLst/>
          </a:prstGeom>
          <a:noFill/>
        </p:spPr>
        <p:txBody>
          <a:bodyPr wrap="square" rtlCol="0">
            <a:spAutoFit/>
          </a:bodyPr>
          <a:lstStyle/>
          <a:p>
            <a:r>
              <a:rPr lang="en-US" altLang="zh-CN" sz="1200" dirty="0">
                <a:latin typeface="微软雅黑" panose="020B0503020204020204" charset="-122"/>
                <a:ea typeface="微软雅黑" panose="020B0503020204020204" charset="-122"/>
                <a:cs typeface="微软雅黑" panose="020B0503020204020204" charset="-122"/>
              </a:rPr>
              <a:t>Q: </a:t>
            </a:r>
            <a:r>
              <a:rPr lang="zh-CN" sz="1200" dirty="0">
                <a:latin typeface="微软雅黑" panose="020B0503020204020204" charset="-122"/>
                <a:ea typeface="微软雅黑" panose="020B0503020204020204" charset="-122"/>
                <a:cs typeface="微软雅黑" panose="020B0503020204020204" charset="-122"/>
              </a:rPr>
              <a:t>ChannelInitializer</a:t>
            </a:r>
            <a:r>
              <a:rPr lang="en-US" altLang="zh-CN" sz="1200" dirty="0">
                <a:latin typeface="微软雅黑" panose="020B0503020204020204" charset="-122"/>
                <a:ea typeface="微软雅黑" panose="020B0503020204020204" charset="-122"/>
                <a:cs typeface="微软雅黑" panose="020B0503020204020204" charset="-122"/>
              </a:rPr>
              <a:t>.initChannel</a:t>
            </a:r>
            <a:r>
              <a:rPr lang="zh-CN" altLang="en-US" sz="1200" dirty="0">
                <a:latin typeface="微软雅黑" panose="020B0503020204020204" charset="-122"/>
                <a:ea typeface="微软雅黑" panose="020B0503020204020204" charset="-122"/>
                <a:cs typeface="微软雅黑" panose="020B0503020204020204" charset="-122"/>
              </a:rPr>
              <a:t>何时被调用</a:t>
            </a:r>
            <a:r>
              <a:rPr lang="zh-CN" altLang="zh-CN" sz="1200" dirty="0">
                <a:latin typeface="微软雅黑" panose="020B0503020204020204" charset="-122"/>
                <a:ea typeface="微软雅黑" panose="020B0503020204020204" charset="-122"/>
                <a:cs typeface="微软雅黑" panose="020B0503020204020204" charset="-122"/>
              </a:rPr>
              <a:t>？  </a:t>
            </a:r>
            <a:endParaRPr lang="zh-CN" altLang="zh-CN" sz="1200" dirty="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A: -- AbstractUnsafe.register0 </a:t>
            </a:r>
            <a:endParaRPr lang="en-US" altLang="zh-CN" sz="1200" dirty="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     -- pipeline.</a:t>
            </a:r>
            <a:r>
              <a:rPr lang="en-US" altLang="zh-CN" sz="1000" dirty="0">
                <a:latin typeface="微软雅黑" panose="020B0503020204020204" charset="-122"/>
                <a:ea typeface="微软雅黑" panose="020B0503020204020204" charset="-122"/>
                <a:cs typeface="微软雅黑" panose="020B0503020204020204" charset="-122"/>
              </a:rPr>
              <a:t> </a:t>
            </a:r>
            <a:r>
              <a:rPr lang="en-US" altLang="zh-CN" sz="1000" dirty="0" err="1">
                <a:latin typeface="微软雅黑" panose="020B0503020204020204" charset="-122"/>
                <a:ea typeface="微软雅黑" panose="020B0503020204020204" charset="-122"/>
                <a:cs typeface="微软雅黑" panose="020B0503020204020204" charset="-122"/>
              </a:rPr>
              <a:t>invokeHandlerAddedIfNeeded</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pipeline. </a:t>
            </a:r>
            <a:r>
              <a:rPr lang="en-US" altLang="zh-CN" sz="1000" dirty="0" err="1">
                <a:latin typeface="微软雅黑" panose="020B0503020204020204" charset="-122"/>
                <a:ea typeface="微软雅黑" panose="020B0503020204020204" charset="-122"/>
                <a:cs typeface="微软雅黑" panose="020B0503020204020204" charset="-122"/>
              </a:rPr>
              <a:t>callHandlerAddedForAllHandlers</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a:t>
            </a:r>
            <a:r>
              <a:rPr lang="en-US" altLang="zh-CN" sz="1000" dirty="0" err="1">
                <a:latin typeface="微软雅黑" panose="020B0503020204020204" charset="-122"/>
                <a:ea typeface="微软雅黑" panose="020B0503020204020204" charset="-122"/>
                <a:cs typeface="微软雅黑" panose="020B0503020204020204" charset="-122"/>
              </a:rPr>
              <a:t>PendingHandlerCallback.execute</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pipeline. callHandlerAdded0</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a:t>
            </a:r>
            <a:r>
              <a:rPr lang="en-US" altLang="zh-CN" sz="1000" dirty="0" err="1">
                <a:latin typeface="微软雅黑" panose="020B0503020204020204" charset="-122"/>
                <a:ea typeface="微软雅黑" panose="020B0503020204020204" charset="-122"/>
                <a:cs typeface="微软雅黑" panose="020B0503020204020204" charset="-122"/>
              </a:rPr>
              <a:t>ctx.handler</a:t>
            </a:r>
            <a:r>
              <a:rPr lang="en-US" altLang="zh-CN" sz="1000" dirty="0">
                <a:latin typeface="微软雅黑" panose="020B0503020204020204" charset="-122"/>
                <a:ea typeface="微软雅黑" panose="020B0503020204020204" charset="-122"/>
                <a:cs typeface="微软雅黑" panose="020B0503020204020204" charset="-122"/>
              </a:rPr>
              <a:t>().</a:t>
            </a:r>
            <a:r>
              <a:rPr lang="en-US" altLang="zh-CN" sz="1000" dirty="0" err="1">
                <a:latin typeface="微软雅黑" panose="020B0503020204020204" charset="-122"/>
                <a:ea typeface="微软雅黑" panose="020B0503020204020204" charset="-122"/>
                <a:cs typeface="微软雅黑" panose="020B0503020204020204" charset="-122"/>
              </a:rPr>
              <a:t>handlerAdded</a:t>
            </a:r>
            <a:r>
              <a:rPr lang="en-US" altLang="zh-CN" sz="1000" dirty="0">
                <a:latin typeface="微软雅黑" panose="020B0503020204020204" charset="-122"/>
                <a:ea typeface="微软雅黑" panose="020B0503020204020204" charset="-122"/>
                <a:cs typeface="微软雅黑" panose="020B0503020204020204" charset="-122"/>
              </a:rPr>
              <a:t>(</a:t>
            </a:r>
            <a:r>
              <a:rPr lang="en-US" altLang="zh-CN" sz="1000" dirty="0" err="1">
                <a:latin typeface="微软雅黑" panose="020B0503020204020204" charset="-122"/>
                <a:ea typeface="微软雅黑" panose="020B0503020204020204" charset="-122"/>
                <a:cs typeface="微软雅黑" panose="020B0503020204020204" charset="-122"/>
              </a:rPr>
              <a:t>ctx</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a:t>
            </a:r>
            <a:r>
              <a:rPr lang="en-US" altLang="zh-CN" sz="1000" dirty="0" err="1">
                <a:latin typeface="微软雅黑" panose="020B0503020204020204" charset="-122"/>
                <a:ea typeface="微软雅黑" panose="020B0503020204020204" charset="-122"/>
                <a:cs typeface="微软雅黑" panose="020B0503020204020204" charset="-122"/>
              </a:rPr>
              <a:t>ChannelInitializer.handlerAdded</a:t>
            </a:r>
            <a:r>
              <a:rPr lang="en-US" altLang="zh-CN" sz="1000" dirty="0">
                <a:latin typeface="微软雅黑" panose="020B0503020204020204" charset="-122"/>
                <a:ea typeface="微软雅黑" panose="020B0503020204020204" charset="-122"/>
                <a:cs typeface="微软雅黑" panose="020B0503020204020204" charset="-122"/>
              </a:rPr>
              <a:t>(</a:t>
            </a:r>
            <a:r>
              <a:rPr lang="en-US" altLang="zh-CN" sz="1000" dirty="0" err="1">
                <a:latin typeface="微软雅黑" panose="020B0503020204020204" charset="-122"/>
                <a:ea typeface="微软雅黑" panose="020B0503020204020204" charset="-122"/>
                <a:cs typeface="微软雅黑" panose="020B0503020204020204" charset="-122"/>
              </a:rPr>
              <a:t>ctx</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ChannelInitializer. initChannel(</a:t>
            </a:r>
            <a:r>
              <a:rPr lang="en-US" altLang="zh-CN" sz="1000" dirty="0" err="1">
                <a:latin typeface="微软雅黑" panose="020B0503020204020204" charset="-122"/>
                <a:ea typeface="微软雅黑" panose="020B0503020204020204" charset="-122"/>
                <a:cs typeface="微软雅黑" panose="020B0503020204020204" charset="-122"/>
              </a:rPr>
              <a:t>ctx</a:t>
            </a:r>
            <a:r>
              <a:rPr lang="en-US" altLang="zh-CN" sz="1000" dirty="0">
                <a:latin typeface="微软雅黑" panose="020B0503020204020204" charset="-122"/>
                <a:ea typeface="微软雅黑" panose="020B0503020204020204" charset="-122"/>
                <a:cs typeface="微软雅黑" panose="020B0503020204020204" charset="-122"/>
              </a:rPr>
              <a:t>) //</a:t>
            </a:r>
            <a:r>
              <a:rPr lang="en-US" altLang="zh-CN" sz="1000" dirty="0" err="1">
                <a:latin typeface="微软雅黑" panose="020B0503020204020204" charset="-122"/>
                <a:ea typeface="微软雅黑" panose="020B0503020204020204" charset="-122"/>
                <a:cs typeface="微软雅黑" panose="020B0503020204020204" charset="-122"/>
              </a:rPr>
              <a:t>finally.remove</a:t>
            </a:r>
            <a:r>
              <a:rPr lang="en-US" altLang="zh-CN" sz="1000" dirty="0">
                <a:latin typeface="微软雅黑" panose="020B0503020204020204" charset="-122"/>
                <a:ea typeface="微软雅黑" panose="020B0503020204020204" charset="-122"/>
                <a:cs typeface="微软雅黑" panose="020B0503020204020204" charset="-122"/>
              </a:rPr>
              <a:t>(</a:t>
            </a:r>
            <a:r>
              <a:rPr lang="en-US" altLang="zh-CN" sz="1000" dirty="0" err="1">
                <a:latin typeface="微软雅黑" panose="020B0503020204020204" charset="-122"/>
                <a:ea typeface="微软雅黑" panose="020B0503020204020204" charset="-122"/>
                <a:cs typeface="微软雅黑" panose="020B0503020204020204" charset="-122"/>
              </a:rPr>
              <a:t>init</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p:txBody>
      </p:sp>
      <p:sp>
        <p:nvSpPr>
          <p:cNvPr id="6" name=" 180"/>
          <p:cNvSpPr/>
          <p:nvPr/>
        </p:nvSpPr>
        <p:spPr>
          <a:xfrm>
            <a:off x="6848386" y="3488417"/>
            <a:ext cx="5100320" cy="1182370"/>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private </a:t>
            </a:r>
            <a:r>
              <a:rPr lang="en-US" altLang="zh-CN" sz="900" dirty="0" err="1">
                <a:solidFill>
                  <a:schemeClr val="tx1"/>
                </a:solidFill>
                <a:latin typeface="Gadugi" panose="020B0502040204020203" charset="0"/>
                <a:ea typeface="楷体" panose="02010609060101010101" charset="-122"/>
                <a:cs typeface="Gadugi" panose="020B0502040204020203" charset="0"/>
              </a:rPr>
              <a:t>AbstractChannelHandlerContext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findContextInbound</a:t>
            </a: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AbstractChannelHandlerContext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 this;</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do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 </a:t>
            </a:r>
            <a:r>
              <a:rPr lang="en-US" altLang="zh-CN" sz="900" dirty="0" err="1">
                <a:solidFill>
                  <a:schemeClr val="tx1"/>
                </a:solidFill>
                <a:latin typeface="Gadugi" panose="020B0502040204020203" charset="0"/>
                <a:ea typeface="楷体" panose="02010609060101010101" charset="-122"/>
                <a:cs typeface="Gadugi" panose="020B0502040204020203" charset="0"/>
              </a:rPr>
              <a:t>ctx.next</a:t>
            </a: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 while (!</a:t>
            </a:r>
            <a:r>
              <a:rPr lang="en-US" altLang="zh-CN" sz="900" dirty="0" err="1">
                <a:solidFill>
                  <a:schemeClr val="tx1"/>
                </a:solidFill>
                <a:latin typeface="Gadugi" panose="020B0502040204020203" charset="0"/>
                <a:ea typeface="楷体" panose="02010609060101010101" charset="-122"/>
                <a:cs typeface="Gadugi" panose="020B0502040204020203" charset="0"/>
              </a:rPr>
              <a:t>ctx.inbound</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rgbClr val="FF0000"/>
                </a:solidFill>
                <a:latin typeface="Gadugi" panose="020B0502040204020203" charset="0"/>
                <a:ea typeface="楷体" panose="02010609060101010101" charset="-122"/>
                <a:cs typeface="Gadugi" panose="020B0502040204020203" charset="0"/>
              </a:rPr>
              <a:t>找到</a:t>
            </a:r>
            <a:r>
              <a:rPr lang="zh-CN" altLang="en-US" sz="900" dirty="0">
                <a:solidFill>
                  <a:srgbClr val="FF0000"/>
                </a:solidFill>
                <a:latin typeface="Gadugi" panose="020B0502040204020203" charset="0"/>
                <a:ea typeface="楷体" panose="02010609060101010101" charset="-122"/>
                <a:cs typeface="Gadugi" panose="020B0502040204020203" charset="0"/>
              </a:rPr>
              <a:t>下</a:t>
            </a:r>
            <a:r>
              <a:rPr lang="en-US" altLang="zh-CN" sz="900" dirty="0" err="1">
                <a:solidFill>
                  <a:srgbClr val="FF0000"/>
                </a:solidFill>
                <a:latin typeface="Gadugi" panose="020B0502040204020203" charset="0"/>
                <a:ea typeface="楷体" panose="02010609060101010101" charset="-122"/>
                <a:cs typeface="Gadugi" panose="020B0502040204020203" charset="0"/>
              </a:rPr>
              <a:t>一个inbound为true的ChannelHandlerContext实例</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return </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p:txBody>
      </p:sp>
      <p:sp>
        <p:nvSpPr>
          <p:cNvPr id="7" name="文本框 6"/>
          <p:cNvSpPr txBox="1"/>
          <p:nvPr/>
        </p:nvSpPr>
        <p:spPr>
          <a:xfrm>
            <a:off x="838200" y="5741670"/>
            <a:ext cx="4335145" cy="245110"/>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ps:handler</a:t>
            </a:r>
            <a:r>
              <a:rPr lang="zh-CN" altLang="en-US" sz="1000" dirty="0">
                <a:latin typeface="楷体" panose="02010609060101010101" charset="-122"/>
                <a:ea typeface="楷体" panose="02010609060101010101" charset="-122"/>
                <a:cs typeface="楷体" panose="02010609060101010101" charset="-122"/>
              </a:rPr>
              <a:t>定义了</a:t>
            </a:r>
            <a:r>
              <a:rPr lang="en-US" altLang="zh-CN" sz="1000" dirty="0">
                <a:latin typeface="楷体" panose="02010609060101010101" charset="-122"/>
                <a:ea typeface="楷体" panose="02010609060101010101" charset="-122"/>
                <a:cs typeface="楷体" panose="02010609060101010101" charset="-122"/>
              </a:rPr>
              <a:t>boss</a:t>
            </a:r>
            <a:r>
              <a:rPr lang="zh-CN" altLang="en-US" sz="1000" dirty="0">
                <a:latin typeface="楷体" panose="02010609060101010101" charset="-122"/>
                <a:ea typeface="楷体" panose="02010609060101010101" charset="-122"/>
                <a:cs typeface="楷体" panose="02010609060101010101" charset="-122"/>
              </a:rPr>
              <a:t>的</a:t>
            </a:r>
            <a:r>
              <a:rPr lang="en-US" altLang="zh-CN" sz="1000" dirty="0" err="1">
                <a:latin typeface="楷体" panose="02010609060101010101" charset="-122"/>
                <a:ea typeface="楷体" panose="02010609060101010101" charset="-122"/>
                <a:cs typeface="楷体" panose="02010609060101010101" charset="-122"/>
              </a:rPr>
              <a:t>Handler,childHandler</a:t>
            </a:r>
            <a:r>
              <a:rPr lang="zh-CN" altLang="en-US" sz="1000" dirty="0">
                <a:latin typeface="楷体" panose="02010609060101010101" charset="-122"/>
                <a:ea typeface="楷体" panose="02010609060101010101" charset="-122"/>
                <a:cs typeface="楷体" panose="02010609060101010101" charset="-122"/>
              </a:rPr>
              <a:t>定义了</a:t>
            </a:r>
            <a:r>
              <a:rPr lang="en-US" altLang="zh-CN" sz="1000" dirty="0">
                <a:latin typeface="楷体" panose="02010609060101010101" charset="-122"/>
                <a:ea typeface="楷体" panose="02010609060101010101" charset="-122"/>
                <a:cs typeface="楷体" panose="02010609060101010101" charset="-122"/>
              </a:rPr>
              <a:t>worker</a:t>
            </a:r>
            <a:r>
              <a:rPr lang="zh-CN" altLang="en-US" sz="1000" dirty="0">
                <a:latin typeface="楷体" panose="02010609060101010101" charset="-122"/>
                <a:ea typeface="楷体" panose="02010609060101010101" charset="-122"/>
                <a:cs typeface="楷体" panose="02010609060101010101" charset="-122"/>
              </a:rPr>
              <a:t>的</a:t>
            </a:r>
            <a:r>
              <a:rPr lang="en-US" altLang="zh-CN" sz="1000" dirty="0">
                <a:latin typeface="楷体" panose="02010609060101010101" charset="-122"/>
                <a:ea typeface="楷体" panose="02010609060101010101" charset="-122"/>
                <a:cs typeface="楷体" panose="02010609060101010101" charset="-122"/>
              </a:rPr>
              <a:t>Handler</a:t>
            </a:r>
            <a:endParaRPr lang="en-US" altLang="zh-CN" sz="1000" dirty="0">
              <a:latin typeface="楷体" panose="02010609060101010101" charset="-122"/>
              <a:ea typeface="楷体" panose="02010609060101010101" charset="-122"/>
              <a:cs typeface="楷体" panose="02010609060101010101" charset="-122"/>
            </a:endParaRPr>
          </a:p>
        </p:txBody>
      </p:sp>
      <p:pic>
        <p:nvPicPr>
          <p:cNvPr id="3" name="图片 2" descr="channelInitializer"/>
          <p:cNvPicPr>
            <a:picLocks noChangeAspect="1"/>
          </p:cNvPicPr>
          <p:nvPr/>
        </p:nvPicPr>
        <p:blipFill>
          <a:blip r:embed="rId1"/>
          <a:stretch>
            <a:fillRect/>
          </a:stretch>
        </p:blipFill>
        <p:spPr>
          <a:xfrm>
            <a:off x="838200" y="2589530"/>
            <a:ext cx="4494530" cy="3029585"/>
          </a:xfrm>
          <a:prstGeom prst="rect">
            <a:avLst/>
          </a:prstGeom>
        </p:spPr>
      </p:pic>
      <p:sp>
        <p:nvSpPr>
          <p:cNvPr id="8" name="矩形 7"/>
          <p:cNvSpPr/>
          <p:nvPr/>
        </p:nvSpPr>
        <p:spPr>
          <a:xfrm>
            <a:off x="3005772" y="3533522"/>
            <a:ext cx="1863090" cy="302805"/>
          </a:xfrm>
          <a:prstGeom prst="rect">
            <a:avLst/>
          </a:prstGeom>
          <a:noFill/>
          <a:ln w="25400">
            <a:solidFill>
              <a:schemeClr val="accent2">
                <a:lumMod val="40000"/>
                <a:lumOff val="60000"/>
              </a:schemeClr>
            </a:solidFill>
          </a:ln>
          <a:extLst>
            <a:ext uri="{909E8E84-426E-40DD-AFC4-6F175D3DCCD1}">
              <a14:hiddenFill xmlns:a14="http://schemas.microsoft.com/office/drawing/2010/main">
                <a:solidFill>
                  <a:schemeClr val="accent2">
                    <a:lumMod val="40000"/>
                    <a:lumOff val="6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 180"/>
          <p:cNvSpPr/>
          <p:nvPr/>
        </p:nvSpPr>
        <p:spPr>
          <a:xfrm>
            <a:off x="5989015" y="4928356"/>
            <a:ext cx="5100320" cy="1631906"/>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private </a:t>
            </a:r>
            <a:r>
              <a:rPr lang="en-US" altLang="zh-CN" sz="900" dirty="0" err="1">
                <a:solidFill>
                  <a:schemeClr val="tx1"/>
                </a:solidFill>
                <a:latin typeface="Gadugi" panose="020B0502040204020203" charset="0"/>
                <a:ea typeface="楷体" panose="02010609060101010101" charset="-122"/>
                <a:cs typeface="Gadugi" panose="020B0502040204020203" charset="0"/>
              </a:rPr>
              <a:t>boolean</a:t>
            </a:r>
            <a:r>
              <a:rPr lang="en-US" altLang="zh-CN" sz="900" dirty="0">
                <a:solidFill>
                  <a:schemeClr val="tx1"/>
                </a:solidFill>
                <a:latin typeface="Gadugi" panose="020B0502040204020203" charset="0"/>
                <a:ea typeface="楷体" panose="02010609060101010101" charset="-122"/>
                <a:cs typeface="Gadugi" panose="020B0502040204020203" charset="0"/>
              </a:rPr>
              <a:t> initChannel(</a:t>
            </a:r>
            <a:r>
              <a:rPr lang="en-US" altLang="zh-CN" sz="900" dirty="0" err="1">
                <a:solidFill>
                  <a:schemeClr val="tx1"/>
                </a:solidFill>
                <a:latin typeface="Gadugi" panose="020B0502040204020203" charset="0"/>
                <a:ea typeface="楷体" panose="02010609060101010101" charset="-122"/>
                <a:cs typeface="Gadugi" panose="020B0502040204020203" charset="0"/>
              </a:rPr>
              <a:t>ChannelHandlerContext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throws Exception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if (</a:t>
            </a:r>
            <a:r>
              <a:rPr lang="en-US" altLang="zh-CN" sz="900" dirty="0" err="1">
                <a:solidFill>
                  <a:schemeClr val="tx1"/>
                </a:solidFill>
                <a:latin typeface="Gadugi" panose="020B0502040204020203" charset="0"/>
                <a:ea typeface="楷体" panose="02010609060101010101" charset="-122"/>
                <a:cs typeface="Gadugi" panose="020B0502040204020203" charset="0"/>
              </a:rPr>
              <a:t>initMap.putIfAbsent</a:t>
            </a:r>
            <a:r>
              <a:rPr lang="en-US" altLang="zh-CN" sz="900" dirty="0">
                <a:solidFill>
                  <a:schemeClr val="tx1"/>
                </a:solidFill>
                <a:latin typeface="Gadugi" panose="020B0502040204020203" charset="0"/>
                <a:ea typeface="楷体" panose="02010609060101010101" charset="-122"/>
                <a:cs typeface="Gadugi" panose="020B0502040204020203" charset="0"/>
              </a:rPr>
              <a:t>(</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Boolean.TRUE</a:t>
            </a:r>
            <a:r>
              <a:rPr lang="en-US" altLang="zh-CN" sz="900" dirty="0">
                <a:solidFill>
                  <a:schemeClr val="tx1"/>
                </a:solidFill>
                <a:latin typeface="Gadugi" panose="020B0502040204020203" charset="0"/>
                <a:ea typeface="楷体" panose="02010609060101010101" charset="-122"/>
                <a:cs typeface="Gadugi" panose="020B0502040204020203" charset="0"/>
              </a:rPr>
              <a:t>) == null) try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a:solidFill>
                  <a:srgbClr val="FF0066"/>
                </a:solidFill>
                <a:latin typeface="Gadugi" panose="020B0502040204020203" charset="0"/>
                <a:ea typeface="楷体" panose="02010609060101010101" charset="-122"/>
                <a:cs typeface="Gadugi" panose="020B0502040204020203" charset="0"/>
              </a:rPr>
              <a:t>initChannel((C) </a:t>
            </a:r>
            <a:r>
              <a:rPr lang="en-US" altLang="zh-CN" sz="900" dirty="0" err="1">
                <a:solidFill>
                  <a:srgbClr val="FF0066"/>
                </a:solidFill>
                <a:latin typeface="Gadugi" panose="020B0502040204020203" charset="0"/>
                <a:ea typeface="楷体" panose="02010609060101010101" charset="-122"/>
                <a:cs typeface="Gadugi" panose="020B0502040204020203" charset="0"/>
              </a:rPr>
              <a:t>ctx.channel</a:t>
            </a:r>
            <a:r>
              <a:rPr lang="en-US" altLang="zh-CN" sz="900" dirty="0">
                <a:solidFill>
                  <a:srgbClr val="FF0066"/>
                </a:solidFill>
                <a:latin typeface="Gadugi" panose="020B0502040204020203" charset="0"/>
                <a:ea typeface="楷体" panose="02010609060101010101" charset="-122"/>
                <a:cs typeface="Gadugi" panose="020B0502040204020203" charset="0"/>
              </a:rPr>
              <a:t>())</a:t>
            </a: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 catch (Throwable cause)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exceptionCaught</a:t>
            </a:r>
            <a:r>
              <a:rPr lang="en-US" altLang="zh-CN" sz="900" dirty="0">
                <a:solidFill>
                  <a:schemeClr val="tx1"/>
                </a:solidFill>
                <a:latin typeface="Gadugi" panose="020B0502040204020203" charset="0"/>
                <a:ea typeface="楷体" panose="02010609060101010101" charset="-122"/>
                <a:cs typeface="Gadugi" panose="020B0502040204020203" charset="0"/>
              </a:rPr>
              <a:t>(</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cause);</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 finally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a:solidFill>
                  <a:srgbClr val="FF0066"/>
                </a:solidFill>
                <a:latin typeface="Gadugi" panose="020B0502040204020203" charset="0"/>
                <a:ea typeface="楷体" panose="02010609060101010101" charset="-122"/>
                <a:cs typeface="Gadugi" panose="020B0502040204020203" charset="0"/>
              </a:rPr>
              <a:t>remove(</a:t>
            </a:r>
            <a:r>
              <a:rPr lang="en-US" altLang="zh-CN" sz="900" dirty="0" err="1">
                <a:solidFill>
                  <a:srgbClr val="FF0066"/>
                </a:solidFill>
                <a:latin typeface="Gadugi" panose="020B0502040204020203" charset="0"/>
                <a:ea typeface="楷体" panose="02010609060101010101" charset="-122"/>
                <a:cs typeface="Gadugi" panose="020B0502040204020203" charset="0"/>
              </a:rPr>
              <a:t>ctx</a:t>
            </a:r>
            <a:r>
              <a:rPr lang="en-US" altLang="zh-CN" sz="900" dirty="0">
                <a:solidFill>
                  <a:srgbClr val="FF0066"/>
                </a:solidFill>
                <a:latin typeface="Gadugi" panose="020B0502040204020203" charset="0"/>
                <a:ea typeface="楷体" panose="02010609060101010101" charset="-122"/>
                <a:cs typeface="Gadugi" panose="020B0502040204020203" charset="0"/>
              </a:rPr>
              <a:t>)</a:t>
            </a: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p:txBody>
      </p:sp>
      <p:sp>
        <p:nvSpPr>
          <p:cNvPr id="11" name="文本框 10"/>
          <p:cNvSpPr txBox="1"/>
          <p:nvPr/>
        </p:nvSpPr>
        <p:spPr>
          <a:xfrm>
            <a:off x="224155" y="6223077"/>
            <a:ext cx="5871845" cy="337185"/>
          </a:xfrm>
          <a:prstGeom prst="rect">
            <a:avLst/>
          </a:prstGeom>
          <a:noFill/>
        </p:spPr>
        <p:txBody>
          <a:bodyPr wrap="none" rtlCol="0">
            <a:spAutoFit/>
          </a:bodyPr>
          <a:lstStyle/>
          <a:p>
            <a:pPr algn="l"/>
            <a:r>
              <a:rPr lang="zh-CN" altLang="en-US" sz="1600">
                <a:latin typeface="微软雅黑" panose="020B0503020204020204" charset="-122"/>
                <a:ea typeface="微软雅黑" panose="020B0503020204020204" charset="-122"/>
                <a:cs typeface="微软雅黑" panose="020B0503020204020204" charset="-122"/>
              </a:rPr>
              <a:t>参考文献：</a:t>
            </a:r>
            <a:r>
              <a:rPr lang="zh-CN" altLang="en-US" sz="1600" u="sng">
                <a:solidFill>
                  <a:schemeClr val="accent2">
                    <a:lumMod val="60000"/>
                    <a:lumOff val="40000"/>
                  </a:schemeClr>
                </a:solidFill>
                <a:latin typeface="微软雅黑" panose="020B0503020204020204" charset="-122"/>
                <a:ea typeface="微软雅黑" panose="020B0503020204020204" charset="-122"/>
                <a:cs typeface="微软雅黑" panose="020B0503020204020204" charset="-122"/>
              </a:rPr>
              <a:t>https://segmentfault.com/a/1190000007308934</a:t>
            </a:r>
            <a:endParaRPr lang="zh-CN" altLang="en-US" sz="1600" u="sng">
              <a:solidFill>
                <a:schemeClr val="accent2">
                  <a:lumMod val="60000"/>
                  <a:lumOff val="4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en-US" altLang="zh-CN" sz="3200" dirty="0" err="1">
                <a:latin typeface="微软雅黑" panose="020B0503020204020204" charset="-122"/>
                <a:ea typeface="微软雅黑" panose="020B0503020204020204" charset="-122"/>
                <a:sym typeface="+mn-ea"/>
              </a:rPr>
              <a:t>ChannelPipeline事件传输机制</a:t>
            </a:r>
            <a:endParaRPr lang="en-US" altLang="zh-CN" sz="3200" dirty="0">
              <a:latin typeface="微软雅黑" panose="020B0503020204020204" charset="-122"/>
              <a:ea typeface="微软雅黑" panose="020B0503020204020204" charset="-122"/>
              <a:sym typeface="+mn-ea"/>
            </a:endParaRPr>
          </a:p>
        </p:txBody>
      </p:sp>
      <p:pic>
        <p:nvPicPr>
          <p:cNvPr id="4" name="图片 3"/>
          <p:cNvPicPr>
            <a:picLocks noChangeAspect="1"/>
          </p:cNvPicPr>
          <p:nvPr/>
        </p:nvPicPr>
        <p:blipFill>
          <a:blip r:embed="rId1"/>
          <a:stretch>
            <a:fillRect/>
          </a:stretch>
        </p:blipFill>
        <p:spPr>
          <a:xfrm>
            <a:off x="8114030" y="591185"/>
            <a:ext cx="3595370" cy="6026150"/>
          </a:xfrm>
          <a:prstGeom prst="rect">
            <a:avLst/>
          </a:prstGeom>
        </p:spPr>
      </p:pic>
      <p:sp>
        <p:nvSpPr>
          <p:cNvPr id="5" name="文本框 4"/>
          <p:cNvSpPr txBox="1"/>
          <p:nvPr/>
        </p:nvSpPr>
        <p:spPr>
          <a:xfrm>
            <a:off x="838200" y="1380490"/>
            <a:ext cx="5849620" cy="1753235"/>
          </a:xfrm>
          <a:prstGeom prst="rect">
            <a:avLst/>
          </a:prstGeom>
          <a:solidFill>
            <a:schemeClr val="bg1">
              <a:lumMod val="85000"/>
            </a:schemeClr>
          </a:solidFill>
        </p:spPr>
        <p:txBody>
          <a:bodyPr wrap="square" rtlCol="0" anchor="t">
            <a:spAutoFit/>
          </a:bodyPr>
          <a:lstStyle/>
          <a:p>
            <a:r>
              <a:rPr lang="zh-CN" altLang="en-US" sz="1200">
                <a:latin typeface="Gadugi" panose="020B0502040204020203" charset="0"/>
                <a:cs typeface="Gadugi" panose="020B0502040204020203" charset="0"/>
              </a:rPr>
              <a:t>ChannelHandlerContext.fireChannelRegistered()</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ChannelHandlerContext.fireChannelActive()</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ChannelHandlerContext.fireChannelRead(Object)</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ChannelHandlerContext.fireChannelReadComplete()</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ChannelHandlerContext.fireExceptionCaught(Throwable)</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ChannelHandlerContext.fireUserEventTriggered(Object)</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ChannelHandlerContext.fireChannelWritabilityChanged()</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ChannelHandlerContext.fireChannelInactive()</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ChannelHandlerContext.fireChannelUnregistered()</a:t>
            </a:r>
            <a:endParaRPr lang="zh-CN" altLang="en-US" sz="1200">
              <a:latin typeface="Gadugi" panose="020B0502040204020203" charset="0"/>
              <a:cs typeface="Gadugi" panose="020B0502040204020203" charset="0"/>
            </a:endParaRPr>
          </a:p>
        </p:txBody>
      </p:sp>
      <p:sp>
        <p:nvSpPr>
          <p:cNvPr id="6" name="文本框 5"/>
          <p:cNvSpPr txBox="1"/>
          <p:nvPr/>
        </p:nvSpPr>
        <p:spPr>
          <a:xfrm>
            <a:off x="838200" y="4189730"/>
            <a:ext cx="5849620" cy="1383665"/>
          </a:xfrm>
          <a:prstGeom prst="rect">
            <a:avLst/>
          </a:prstGeom>
          <a:solidFill>
            <a:schemeClr val="bg1">
              <a:lumMod val="85000"/>
            </a:schemeClr>
          </a:solidFill>
        </p:spPr>
        <p:txBody>
          <a:bodyPr wrap="square" rtlCol="0" anchor="t">
            <a:spAutoFit/>
          </a:bodyPr>
          <a:lstStyle/>
          <a:p>
            <a:r>
              <a:rPr lang="zh-CN" altLang="en-US" sz="1200">
                <a:latin typeface="Gadugi" panose="020B0502040204020203" charset="0"/>
                <a:ea typeface="微软雅黑" panose="020B0503020204020204" charset="-122"/>
                <a:cs typeface="Gadugi" panose="020B0502040204020203" charset="0"/>
              </a:rPr>
              <a:t>ChannelHandlerContext.bind(SocketAddress, ChannelPromise)</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ChannelHandlerContext.connect(SocketAddress, SocketAddress, ChannelPromise)</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ChannelHandlerContext.write(Object, ChannelPromise)</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ChannelHandlerContext.flush()</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ChannelHandlerContext.read()</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ChannelHandlerContext.disconnect(ChannelPromise)</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ChannelHandlerContext.close(ChannelPromise)</a:t>
            </a:r>
            <a:endParaRPr lang="zh-CN" altLang="en-US" sz="1200">
              <a:latin typeface="Gadugi" panose="020B0502040204020203" charset="0"/>
              <a:ea typeface="微软雅黑" panose="020B0503020204020204" charset="-122"/>
              <a:cs typeface="Gadugi" panose="020B0502040204020203" charset="0"/>
            </a:endParaRPr>
          </a:p>
        </p:txBody>
      </p:sp>
      <p:sp>
        <p:nvSpPr>
          <p:cNvPr id="7" name="文本框 6"/>
          <p:cNvSpPr txBox="1"/>
          <p:nvPr/>
        </p:nvSpPr>
        <p:spPr>
          <a:xfrm>
            <a:off x="838200" y="3888105"/>
            <a:ext cx="2030095"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Oubound 事件传输方法有:</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838200" y="1080135"/>
            <a:ext cx="1950720"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Inbound 事件传播方法有:</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nvSpPr>
        <p:spPr>
          <a:xfrm>
            <a:off x="838200" y="3133725"/>
            <a:ext cx="7198360" cy="861774"/>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a:t>
            </a:r>
            <a:r>
              <a:rPr lang="en-US" altLang="zh-CN" sz="1000" dirty="0">
                <a:latin typeface="楷体" panose="02010609060101010101" charset="-122"/>
                <a:ea typeface="楷体" panose="02010609060101010101" charset="-122"/>
                <a:cs typeface="楷体" panose="02010609060101010101" charset="-122"/>
              </a:rPr>
              <a:t>:</a:t>
            </a:r>
            <a:r>
              <a:rPr lang="zh-CN" altLang="en-US" sz="1000" dirty="0">
                <a:latin typeface="楷体" panose="02010609060101010101" charset="-122"/>
                <a:ea typeface="楷体" panose="02010609060101010101" charset="-122"/>
                <a:cs typeface="楷体" panose="02010609060101010101" charset="-122"/>
              </a:rPr>
              <a:t> </a:t>
            </a:r>
            <a:r>
              <a:rPr lang="zh-CN" altLang="en-US" sz="1000" dirty="0">
                <a:solidFill>
                  <a:srgbClr val="FF0000"/>
                </a:solidFill>
                <a:latin typeface="楷体" panose="02010609060101010101" charset="-122"/>
                <a:ea typeface="楷体" panose="02010609060101010101" charset="-122"/>
                <a:cs typeface="楷体" panose="02010609060101010101" charset="-122"/>
              </a:rPr>
              <a:t>Inbound 的特点是它传播方向是 head -&gt; custom</a:t>
            </a:r>
            <a:r>
              <a:rPr lang="en-US" altLang="zh-CN" sz="1000" dirty="0">
                <a:solidFill>
                  <a:srgbClr val="FF0000"/>
                </a:solidFill>
                <a:latin typeface="楷体" panose="02010609060101010101" charset="-122"/>
                <a:ea typeface="楷体" panose="02010609060101010101" charset="-122"/>
                <a:cs typeface="楷体" panose="02010609060101010101" charset="-122"/>
              </a:rPr>
              <a:t>Inbound</a:t>
            </a:r>
            <a:r>
              <a:rPr lang="zh-CN" altLang="en-US" sz="1000" dirty="0">
                <a:solidFill>
                  <a:srgbClr val="FF0000"/>
                </a:solidFill>
                <a:latin typeface="楷体" panose="02010609060101010101" charset="-122"/>
                <a:ea typeface="楷体" panose="02010609060101010101" charset="-122"/>
                <a:cs typeface="楷体" panose="02010609060101010101" charset="-122"/>
              </a:rPr>
              <a:t>Context -&gt; tail</a:t>
            </a:r>
            <a:r>
              <a:rPr lang="zh-CN" altLang="en-US" sz="1000" dirty="0">
                <a:latin typeface="楷体" panose="02010609060101010101" charset="-122"/>
                <a:ea typeface="楷体" panose="02010609060101010101" charset="-122"/>
                <a:cs typeface="楷体" panose="02010609060101010101" charset="-122"/>
              </a:rPr>
              <a:t> 如果我们捕获了一个事件, 并且想让这个事件继续传递下去, 那么需要调用 Context 相应的传播方法.</a:t>
            </a:r>
            <a:r>
              <a:rPr lang="en-US" altLang="zh-CN" sz="1000" dirty="0" err="1">
                <a:solidFill>
                  <a:srgbClr val="FF0000"/>
                </a:solidFill>
                <a:latin typeface="楷体" panose="02010609060101010101" charset="-122"/>
                <a:ea typeface="楷体" panose="02010609060101010101" charset="-122"/>
                <a:cs typeface="楷体" panose="02010609060101010101" charset="-122"/>
              </a:rPr>
              <a:t>ctx.fireChannelActive</a:t>
            </a:r>
            <a:r>
              <a:rPr lang="en-US" altLang="zh-CN" sz="1000" dirty="0">
                <a:solidFill>
                  <a:srgbClr val="FF0000"/>
                </a:solidFill>
                <a:latin typeface="楷体" panose="02010609060101010101" charset="-122"/>
                <a:ea typeface="楷体" panose="02010609060101010101" charset="-122"/>
                <a:cs typeface="楷体" panose="02010609060101010101" charset="-122"/>
              </a:rPr>
              <a:t>()</a:t>
            </a:r>
            <a:r>
              <a:rPr lang="zh-CN" altLang="en-US" sz="1000" dirty="0">
                <a:solidFill>
                  <a:srgbClr val="FF0000"/>
                </a:solidFill>
                <a:latin typeface="楷体" panose="02010609060101010101" charset="-122"/>
                <a:ea typeface="楷体" panose="02010609060101010101" charset="-122"/>
                <a:cs typeface="楷体" panose="02010609060101010101" charset="-122"/>
              </a:rPr>
              <a:t>表示传递</a:t>
            </a:r>
            <a:r>
              <a:rPr lang="en-US" altLang="zh-CN" sz="1000" dirty="0">
                <a:solidFill>
                  <a:srgbClr val="FF0000"/>
                </a:solidFill>
                <a:latin typeface="楷体" panose="02010609060101010101" charset="-122"/>
                <a:ea typeface="楷体" panose="02010609060101010101" charset="-122"/>
                <a:cs typeface="楷体" panose="02010609060101010101" charset="-122"/>
              </a:rPr>
              <a:t>,</a:t>
            </a:r>
            <a:r>
              <a:rPr lang="zh-CN" altLang="en-US" sz="1000" dirty="0">
                <a:solidFill>
                  <a:srgbClr val="FF0000"/>
                </a:solidFill>
                <a:latin typeface="楷体" panose="02010609060101010101" charset="-122"/>
                <a:ea typeface="楷体" panose="02010609060101010101" charset="-122"/>
                <a:cs typeface="楷体" panose="02010609060101010101" charset="-122"/>
              </a:rPr>
              <a:t>而</a:t>
            </a:r>
            <a:r>
              <a:rPr lang="en-US" altLang="zh-CN" sz="1000" dirty="0" err="1">
                <a:solidFill>
                  <a:srgbClr val="FF0000"/>
                </a:solidFill>
                <a:latin typeface="楷体" panose="02010609060101010101" charset="-122"/>
                <a:ea typeface="楷体" panose="02010609060101010101" charset="-122"/>
                <a:cs typeface="楷体" panose="02010609060101010101" charset="-122"/>
              </a:rPr>
              <a:t>pipeline.fireChannelActive</a:t>
            </a:r>
            <a:r>
              <a:rPr lang="en-US" altLang="zh-CN" sz="1000" dirty="0">
                <a:solidFill>
                  <a:srgbClr val="FF0000"/>
                </a:solidFill>
                <a:latin typeface="楷体" panose="02010609060101010101" charset="-122"/>
                <a:ea typeface="楷体" panose="02010609060101010101" charset="-122"/>
                <a:cs typeface="楷体" panose="02010609060101010101" charset="-122"/>
              </a:rPr>
              <a:t>()</a:t>
            </a:r>
            <a:r>
              <a:rPr lang="zh-CN" altLang="en-US" sz="1000" dirty="0">
                <a:solidFill>
                  <a:srgbClr val="FF0000"/>
                </a:solidFill>
                <a:latin typeface="楷体" panose="02010609060101010101" charset="-122"/>
                <a:ea typeface="楷体" panose="02010609060101010101" charset="-122"/>
                <a:cs typeface="楷体" panose="02010609060101010101" charset="-122"/>
              </a:rPr>
              <a:t>是从头到尾遍历链表执行</a:t>
            </a:r>
            <a:r>
              <a:rPr lang="en-US" altLang="zh-CN" sz="1000" dirty="0">
                <a:solidFill>
                  <a:srgbClr val="FF0000"/>
                </a:solidFill>
                <a:latin typeface="楷体" panose="02010609060101010101" charset="-122"/>
                <a:ea typeface="楷体" panose="02010609060101010101" charset="-122"/>
                <a:cs typeface="楷体" panose="02010609060101010101" charset="-122"/>
              </a:rPr>
              <a:t>	</a:t>
            </a:r>
            <a:r>
              <a:rPr lang="zh-CN" altLang="en-US" sz="1000" dirty="0">
                <a:solidFill>
                  <a:srgbClr val="FF0000"/>
                </a:solidFill>
                <a:latin typeface="楷体" panose="02010609060101010101" charset="-122"/>
                <a:ea typeface="楷体" panose="02010609060101010101" charset="-122"/>
                <a:cs typeface="楷体" panose="02010609060101010101" charset="-122"/>
              </a:rPr>
              <a:t>Context.fireChannelActive -&gt; Connect.findContextInbound -&gt; nextContext.invokeChannelActive -&gt; nextHandler.channelActive -&gt; nextContext.fireChannelActive</a:t>
            </a:r>
            <a:endParaRPr lang="zh-CN" altLang="en-US" sz="1000" dirty="0">
              <a:solidFill>
                <a:srgbClr val="FF0000"/>
              </a:solidFill>
              <a:latin typeface="楷体" panose="02010609060101010101" charset="-122"/>
              <a:ea typeface="楷体" panose="02010609060101010101" charset="-122"/>
              <a:cs typeface="楷体" panose="02010609060101010101" charset="-122"/>
            </a:endParaRPr>
          </a:p>
        </p:txBody>
      </p:sp>
      <p:sp>
        <p:nvSpPr>
          <p:cNvPr id="10" name="文本框 9"/>
          <p:cNvSpPr txBox="1"/>
          <p:nvPr/>
        </p:nvSpPr>
        <p:spPr>
          <a:xfrm>
            <a:off x="838200" y="5573395"/>
            <a:ext cx="4683125" cy="245110"/>
          </a:xfrm>
          <a:prstGeom prst="rect">
            <a:avLst/>
          </a:prstGeom>
          <a:noFill/>
        </p:spPr>
        <p:txBody>
          <a:bodyPr wrap="square" rtlCol="0" anchor="t">
            <a:spAutoFit/>
          </a:bodyPr>
          <a:lstStyle/>
          <a:p>
            <a:r>
              <a:rPr lang="en-US" altLang="zh-CN" sz="1000" dirty="0" err="1">
                <a:solidFill>
                  <a:srgbClr val="FF0000"/>
                </a:solidFill>
                <a:latin typeface="楷体" panose="02010609060101010101" charset="-122"/>
                <a:ea typeface="楷体" panose="02010609060101010101" charset="-122"/>
                <a:cs typeface="楷体" panose="02010609060101010101" charset="-122"/>
              </a:rPr>
              <a:t>ps</a:t>
            </a:r>
            <a:r>
              <a:rPr lang="en-US" altLang="zh-CN" sz="1000" dirty="0">
                <a:solidFill>
                  <a:srgbClr val="FF0000"/>
                </a:solidFill>
                <a:latin typeface="楷体" panose="02010609060101010101" charset="-122"/>
                <a:ea typeface="楷体" panose="02010609060101010101" charset="-122"/>
                <a:cs typeface="楷体" panose="02010609060101010101" charset="-122"/>
              </a:rPr>
              <a:t>:</a:t>
            </a:r>
            <a:r>
              <a:rPr lang="zh-CN" altLang="en-US" sz="1000" dirty="0">
                <a:solidFill>
                  <a:srgbClr val="FF0000"/>
                </a:solidFill>
                <a:latin typeface="楷体" panose="02010609060101010101" charset="-122"/>
                <a:ea typeface="楷体" panose="02010609060101010101" charset="-122"/>
                <a:cs typeface="楷体" panose="02010609060101010101" charset="-122"/>
              </a:rPr>
              <a:t>Outbound 事件的传播方向是 tail -&gt; custom</a:t>
            </a:r>
            <a:r>
              <a:rPr lang="en-US" altLang="zh-CN" sz="1000" dirty="0">
                <a:solidFill>
                  <a:srgbClr val="FF0000"/>
                </a:solidFill>
                <a:latin typeface="楷体" panose="02010609060101010101" charset="-122"/>
                <a:ea typeface="楷体" panose="02010609060101010101" charset="-122"/>
                <a:cs typeface="楷体" panose="02010609060101010101" charset="-122"/>
              </a:rPr>
              <a:t>Outbound</a:t>
            </a:r>
            <a:r>
              <a:rPr lang="zh-CN" altLang="en-US" sz="1000" dirty="0">
                <a:solidFill>
                  <a:srgbClr val="FF0000"/>
                </a:solidFill>
                <a:latin typeface="楷体" panose="02010609060101010101" charset="-122"/>
                <a:ea typeface="楷体" panose="02010609060101010101" charset="-122"/>
                <a:cs typeface="楷体" panose="02010609060101010101" charset="-122"/>
              </a:rPr>
              <a:t>Context -&gt; head.</a:t>
            </a:r>
            <a:endParaRPr lang="zh-CN" altLang="en-US" sz="1000" dirty="0">
              <a:solidFill>
                <a:srgbClr val="FF0000"/>
              </a:solidFill>
              <a:latin typeface="楷体" panose="02010609060101010101" charset="-122"/>
              <a:ea typeface="楷体" panose="02010609060101010101" charset="-122"/>
              <a:cs typeface="楷体" panose="02010609060101010101" charset="-122"/>
            </a:endParaRPr>
          </a:p>
        </p:txBody>
      </p:sp>
      <p:sp>
        <p:nvSpPr>
          <p:cNvPr id="11" name="文本框 10"/>
          <p:cNvSpPr txBox="1"/>
          <p:nvPr/>
        </p:nvSpPr>
        <p:spPr>
          <a:xfrm>
            <a:off x="838200" y="5818505"/>
            <a:ext cx="6489065" cy="706755"/>
          </a:xfrm>
          <a:prstGeom prst="rect">
            <a:avLst/>
          </a:prstGeom>
          <a:noFill/>
        </p:spPr>
        <p:txBody>
          <a:bodyPr wrap="square" rtlCol="0" anchor="t">
            <a:spAutoFit/>
          </a:bodyPr>
          <a:lstStyle/>
          <a:p>
            <a:r>
              <a:rPr lang="zh-CN" altLang="en-US" sz="1000" dirty="0">
                <a:latin typeface="楷体" panose="02010609060101010101" charset="-122"/>
                <a:ea typeface="楷体" panose="02010609060101010101" charset="-122"/>
              </a:rPr>
              <a:t>代码分析：追踪客户端的</a:t>
            </a:r>
            <a:r>
              <a:rPr lang="en-US" altLang="zh-CN" sz="1000" dirty="0">
                <a:latin typeface="楷体" panose="02010609060101010101" charset="-122"/>
                <a:ea typeface="楷体" panose="02010609060101010101" charset="-122"/>
              </a:rPr>
              <a:t>connect</a:t>
            </a:r>
            <a:r>
              <a:rPr lang="zh-CN" altLang="en-US" sz="1000" dirty="0">
                <a:latin typeface="楷体" panose="02010609060101010101" charset="-122"/>
                <a:ea typeface="楷体" panose="02010609060101010101" charset="-122"/>
              </a:rPr>
              <a:t>事件 Bootstrap.connect -&gt; Bootstrap.doConnect -&gt; Bootstrap.doConnect0 -&gt; AbstractChannel.connect</a:t>
            </a:r>
            <a:endParaRPr lang="zh-CN" altLang="en-US" sz="1000" dirty="0">
              <a:latin typeface="楷体" panose="02010609060101010101" charset="-122"/>
              <a:ea typeface="楷体" panose="02010609060101010101" charset="-122"/>
            </a:endParaRPr>
          </a:p>
          <a:p>
            <a:r>
              <a:rPr lang="zh-CN" altLang="en-US" sz="1000" dirty="0">
                <a:latin typeface="楷体" panose="02010609060101010101" charset="-122"/>
                <a:ea typeface="楷体" panose="02010609060101010101" charset="-122"/>
              </a:rPr>
              <a:t>Context.connect -&gt; Connect.findContextOutbound -&gt; next.invokeConnect -&gt; handler.connect -&gt; Context.connect</a:t>
            </a:r>
            <a:endParaRPr lang="zh-CN" altLang="en-US" sz="1000" dirty="0">
              <a:latin typeface="楷体" panose="02010609060101010101" charset="-122"/>
              <a:ea typeface="楷体" panose="02010609060101010101" charset="-122"/>
            </a:endParaRPr>
          </a:p>
        </p:txBody>
      </p:sp>
      <p:pic>
        <p:nvPicPr>
          <p:cNvPr id="12" name="图片 11"/>
          <p:cNvPicPr>
            <a:picLocks noChangeAspect="1"/>
          </p:cNvPicPr>
          <p:nvPr/>
        </p:nvPicPr>
        <p:blipFill>
          <a:blip r:embed="rId2"/>
          <a:stretch>
            <a:fillRect/>
          </a:stretch>
        </p:blipFill>
        <p:spPr>
          <a:xfrm>
            <a:off x="7327265" y="5366385"/>
            <a:ext cx="593725" cy="452120"/>
          </a:xfrm>
          <a:prstGeom prst="rect">
            <a:avLst/>
          </a:prstGeom>
          <a:ln w="28575">
            <a:solidFill>
              <a:schemeClr val="accent1"/>
            </a:solidFill>
          </a:ln>
        </p:spPr>
      </p:pic>
      <p:pic>
        <p:nvPicPr>
          <p:cNvPr id="13" name="图片 12" descr="outbound-connect"/>
          <p:cNvPicPr>
            <a:picLocks noChangeAspect="1"/>
          </p:cNvPicPr>
          <p:nvPr/>
        </p:nvPicPr>
        <p:blipFill>
          <a:blip r:embed="rId3"/>
          <a:stretch>
            <a:fillRect/>
          </a:stretch>
        </p:blipFill>
        <p:spPr>
          <a:xfrm>
            <a:off x="7007860" y="6123305"/>
            <a:ext cx="1028700" cy="240665"/>
          </a:xfrm>
          <a:prstGeom prst="rect">
            <a:avLst/>
          </a:prstGeom>
          <a:ln w="25400">
            <a:solidFill>
              <a:schemeClr val="accent1"/>
            </a:solidFill>
          </a:ln>
        </p:spPr>
      </p:pic>
      <p:pic>
        <p:nvPicPr>
          <p:cNvPr id="14" name="图片 13" descr="inbound-bindReady"/>
          <p:cNvPicPr>
            <a:picLocks noChangeAspect="1"/>
          </p:cNvPicPr>
          <p:nvPr/>
        </p:nvPicPr>
        <p:blipFill>
          <a:blip r:embed="rId4"/>
          <a:stretch>
            <a:fillRect/>
          </a:stretch>
        </p:blipFill>
        <p:spPr>
          <a:xfrm>
            <a:off x="7056120" y="3840480"/>
            <a:ext cx="932180" cy="173355"/>
          </a:xfrm>
          <a:prstGeom prst="rect">
            <a:avLst/>
          </a:prstGeom>
          <a:ln w="25400">
            <a:solidFill>
              <a:schemeClr val="accent1"/>
            </a:solid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en-US" altLang="zh-CN" sz="3200" dirty="0" err="1">
                <a:latin typeface="微软雅黑" panose="020B0503020204020204" charset="-122"/>
                <a:ea typeface="微软雅黑" panose="020B0503020204020204" charset="-122"/>
                <a:sym typeface="+mn-ea"/>
              </a:rPr>
              <a:t>ChannelPipeline事件传输机制</a:t>
            </a:r>
            <a:r>
              <a:rPr lang="zh-CN" altLang="en-US" sz="3200" dirty="0">
                <a:latin typeface="微软雅黑" panose="020B0503020204020204" charset="-122"/>
                <a:ea typeface="微软雅黑" panose="020B0503020204020204" charset="-122"/>
                <a:cs typeface="楷体" panose="02010609060101010101" charset="-122"/>
                <a:sym typeface="+mn-ea"/>
              </a:rPr>
              <a:t>总结</a:t>
            </a:r>
            <a:endParaRPr lang="en-US" altLang="zh-CN" sz="3200" dirty="0">
              <a:latin typeface="微软雅黑" panose="020B0503020204020204" charset="-122"/>
              <a:ea typeface="微软雅黑" panose="020B0503020204020204" charset="-122"/>
              <a:sym typeface="+mn-ea"/>
            </a:endParaRPr>
          </a:p>
        </p:txBody>
      </p:sp>
      <p:sp>
        <p:nvSpPr>
          <p:cNvPr id="5" name="文本框 4"/>
          <p:cNvSpPr txBox="1"/>
          <p:nvPr/>
        </p:nvSpPr>
        <p:spPr>
          <a:xfrm>
            <a:off x="838200" y="1517650"/>
            <a:ext cx="8785225" cy="1753235"/>
          </a:xfrm>
          <a:prstGeom prst="rect">
            <a:avLst/>
          </a:prstGeom>
          <a:solidFill>
            <a:schemeClr val="bg1">
              <a:lumMod val="85000"/>
            </a:schemeClr>
          </a:solidFill>
        </p:spPr>
        <p:txBody>
          <a:bodyPr wrap="square" rtlCol="0" anchor="t">
            <a:spAutoFit/>
          </a:bodyPr>
          <a:lstStyle/>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Inbound 事件是通知事件, 当某件事情已经就绪后, 通知上层.</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Inbound 事件发起者是 unsafe</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Inbound 事件的处理者是 Channel, 如果用户没有实现自定义的处理方法, 那么Inbound 事件默认的处理者是 TailContext, 并且其处理方法是空实现.</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Inbound 事件在 Pipeline 中传输方向是 head -&gt; tail</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在 ChannelHandler 中处理事件时, 如果这个 Handler 不是最后一个 Hnalder, 则需要调用 ctx.fireIN_EVT (例如 ctx.fireChannelActive) 将此事件继续传播下去. 如果不这样做, 那么此事件的传播会提前终止.</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en-US" altLang="zh-CN" sz="1200">
                <a:latin typeface="楷体" panose="02010609060101010101" charset="-122"/>
                <a:ea typeface="楷体" panose="02010609060101010101" charset="-122"/>
                <a:cs typeface="楷体" panose="02010609060101010101" charset="-122"/>
                <a:sym typeface="+mn-ea"/>
              </a:rPr>
              <a:t>In</a:t>
            </a:r>
            <a:r>
              <a:rPr lang="zh-CN" altLang="en-US" sz="1200">
                <a:latin typeface="楷体" panose="02010609060101010101" charset="-122"/>
                <a:ea typeface="楷体" panose="02010609060101010101" charset="-122"/>
                <a:cs typeface="楷体" panose="02010609060101010101" charset="-122"/>
                <a:sym typeface="+mn-ea"/>
              </a:rPr>
              <a:t>bound 事件流: Context.fireIN_EVT -&gt; Connect.findContextInbound -&gt; nextContext.invokeIN_EVT -&gt; nextHandler.IN_EVT -&gt; nextContext.fireIN_EVT</a:t>
            </a:r>
            <a:endParaRPr lang="zh-CN" altLang="en-US" sz="1200">
              <a:latin typeface="Latha" panose="020B0604020202020204" pitchFamily="34" charset="0"/>
              <a:cs typeface="Latha" panose="020B0604020202020204" pitchFamily="34" charset="0"/>
            </a:endParaRPr>
          </a:p>
        </p:txBody>
      </p:sp>
      <p:sp>
        <p:nvSpPr>
          <p:cNvPr id="6" name="文本框 5"/>
          <p:cNvSpPr txBox="1"/>
          <p:nvPr/>
        </p:nvSpPr>
        <p:spPr>
          <a:xfrm>
            <a:off x="838200" y="4113530"/>
            <a:ext cx="8785225" cy="1568450"/>
          </a:xfrm>
          <a:prstGeom prst="rect">
            <a:avLst/>
          </a:prstGeom>
          <a:solidFill>
            <a:schemeClr val="bg1">
              <a:lumMod val="85000"/>
            </a:schemeClr>
          </a:solidFill>
        </p:spPr>
        <p:txBody>
          <a:bodyPr wrap="square" rtlCol="0" anchor="t">
            <a:spAutoFit/>
          </a:bodyPr>
          <a:lstStyle/>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事件是请求事件(由Connect发起一个请求, 并最终由unsafe处理这个请求)</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事件的发起者是 Channel</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事件的处理者是 unsafe</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事件在 Pipeline 中的传输方向是 tail -&gt; head.</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在 ChannelHandler 中处理事件时, 如果这个 Handler 不是最后一个 Hnalder, 则需  要调用 ctx.xxx (例如 ctx.connect) 将此事件继续传播下去. 如果不这样做, 那么此事件的传播会提前终止.</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事件流: Context.OUT_EVT -&gt; Connect.findContextOutbound -&gt; nextContext.invokeOUT_EVT -&gt; nextHandler.OUT_EVT -&gt; nextContext.OUT_EVT</a:t>
            </a:r>
            <a:endParaRPr lang="zh-CN" altLang="en-US" sz="1200" dirty="0">
              <a:latin typeface="Latha" panose="020B0604020202020204" pitchFamily="34" charset="0"/>
              <a:ea typeface="微软雅黑" panose="020B0503020204020204" charset="-122"/>
              <a:cs typeface="Latha" panose="020B0604020202020204" pitchFamily="34" charset="0"/>
            </a:endParaRPr>
          </a:p>
        </p:txBody>
      </p:sp>
      <p:sp>
        <p:nvSpPr>
          <p:cNvPr id="7" name="文本框 6"/>
          <p:cNvSpPr txBox="1"/>
          <p:nvPr/>
        </p:nvSpPr>
        <p:spPr>
          <a:xfrm>
            <a:off x="838200" y="3715385"/>
            <a:ext cx="1268095"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Oubound 事件:</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838200" y="1101725"/>
            <a:ext cx="1188720"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Inbound 事件:</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en-US" altLang="zh-CN" sz="3200" dirty="0">
                <a:latin typeface="微软雅黑" panose="020B0503020204020204" charset="-122"/>
                <a:ea typeface="微软雅黑" panose="020B0503020204020204" charset="-122"/>
                <a:sym typeface="+mn-ea"/>
              </a:rPr>
              <a:t>ChannelPipeline</a:t>
            </a:r>
            <a:r>
              <a:rPr lang="zh-CN" altLang="en-US" sz="3200" dirty="0">
                <a:latin typeface="微软雅黑" panose="020B0503020204020204" charset="-122"/>
                <a:ea typeface="微软雅黑" panose="020B0503020204020204" charset="-122"/>
                <a:sym typeface="+mn-ea"/>
              </a:rPr>
              <a:t>问题</a:t>
            </a:r>
            <a:endParaRPr lang="en-US" altLang="zh-CN" sz="3200" dirty="0">
              <a:latin typeface="微软雅黑" panose="020B0503020204020204" charset="-122"/>
              <a:ea typeface="微软雅黑" panose="020B0503020204020204" charset="-122"/>
              <a:sym typeface="+mn-ea"/>
            </a:endParaRPr>
          </a:p>
        </p:txBody>
      </p:sp>
      <p:sp>
        <p:nvSpPr>
          <p:cNvPr id="5" name="文本框 4"/>
          <p:cNvSpPr txBox="1"/>
          <p:nvPr/>
        </p:nvSpPr>
        <p:spPr>
          <a:xfrm>
            <a:off x="838200" y="1517650"/>
            <a:ext cx="8785225" cy="646331"/>
          </a:xfrm>
          <a:prstGeom prst="rect">
            <a:avLst/>
          </a:prstGeom>
          <a:solidFill>
            <a:schemeClr val="bg1">
              <a:lumMod val="85000"/>
            </a:schemeClr>
          </a:solidFill>
        </p:spPr>
        <p:txBody>
          <a:bodyPr wrap="square" rtlCol="0" anchor="t">
            <a:spAutoFit/>
          </a:bodyPr>
          <a:lstStyle/>
          <a:p>
            <a:pPr marL="171450" indent="-171450">
              <a:buFont typeface="Wingdings" panose="05000000000000000000" charset="0"/>
              <a:buChar char="Ø"/>
            </a:pPr>
            <a:r>
              <a:rPr lang="zh-CN" altLang="zh-CN" sz="1200" dirty="0">
                <a:latin typeface="宋体" panose="02010600030101010101" pitchFamily="2" charset="-122"/>
                <a:ea typeface="宋体" panose="02010600030101010101" pitchFamily="2" charset="-122"/>
              </a:rPr>
              <a:t>if ((interestOps &amp; readInterestOp) == 0) {</a:t>
            </a:r>
            <a:br>
              <a:rPr lang="zh-CN" altLang="zh-CN" sz="1200" dirty="0">
                <a:latin typeface="宋体" panose="02010600030101010101" pitchFamily="2" charset="-122"/>
                <a:ea typeface="宋体" panose="02010600030101010101" pitchFamily="2" charset="-122"/>
              </a:rPr>
            </a:br>
            <a:r>
              <a:rPr lang="zh-CN" altLang="zh-CN" sz="1200" dirty="0">
                <a:latin typeface="宋体" panose="02010600030101010101" pitchFamily="2" charset="-122"/>
                <a:ea typeface="宋体" panose="02010600030101010101" pitchFamily="2" charset="-122"/>
              </a:rPr>
              <a:t>    selectionKey.interestOps(interestOps | readInterestOp);</a:t>
            </a:r>
            <a:br>
              <a:rPr lang="zh-CN" altLang="zh-CN" sz="1200" dirty="0">
                <a:latin typeface="宋体" panose="02010600030101010101" pitchFamily="2" charset="-122"/>
                <a:ea typeface="宋体" panose="02010600030101010101" pitchFamily="2" charset="-122"/>
              </a:rPr>
            </a:br>
            <a:r>
              <a:rPr lang="zh-CN" altLang="zh-CN" sz="1200" dirty="0">
                <a:latin typeface="宋体" panose="02010600030101010101" pitchFamily="2" charset="-122"/>
                <a:ea typeface="宋体" panose="02010600030101010101" pitchFamily="2" charset="-122"/>
              </a:rPr>
              <a:t>}</a:t>
            </a:r>
            <a:endParaRPr lang="zh-CN" altLang="en-US" sz="1200" dirty="0">
              <a:latin typeface="Latha" panose="020B0604020202020204" pitchFamily="34" charset="0"/>
              <a:cs typeface="Latha" panose="020B0604020202020204" pitchFamily="34" charset="0"/>
            </a:endParaRPr>
          </a:p>
        </p:txBody>
      </p:sp>
      <p:sp>
        <p:nvSpPr>
          <p:cNvPr id="8" name="文本框 7"/>
          <p:cNvSpPr txBox="1"/>
          <p:nvPr/>
        </p:nvSpPr>
        <p:spPr>
          <a:xfrm>
            <a:off x="838200" y="1101725"/>
            <a:ext cx="990977" cy="276999"/>
          </a:xfrm>
          <a:prstGeom prst="rect">
            <a:avLst/>
          </a:prstGeom>
          <a:noFill/>
        </p:spPr>
        <p:txBody>
          <a:bodyPr wrap="none" rtlCol="0" anchor="t">
            <a:spAutoFit/>
          </a:bodyPr>
          <a:lstStyle/>
          <a:p>
            <a:r>
              <a:rPr lang="zh-CN" altLang="en-US" sz="1200" dirty="0">
                <a:latin typeface="微软雅黑" panose="020B0503020204020204" charset="-122"/>
                <a:ea typeface="微软雅黑" panose="020B0503020204020204" charset="-122"/>
                <a:cs typeface="微软雅黑" panose="020B0503020204020204" charset="-122"/>
                <a:sym typeface="+mn-ea"/>
              </a:rPr>
              <a:t>按位与操作:</a:t>
            </a:r>
            <a:endParaRPr lang="zh-CN" altLang="en-US" sz="1200" dirty="0">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nvSpPr>
        <p:spPr>
          <a:xfrm>
            <a:off x="838200" y="2782669"/>
            <a:ext cx="8785226" cy="3784600"/>
          </a:xfrm>
          <a:prstGeom prst="rect">
            <a:avLst/>
          </a:prstGeom>
          <a:solidFill>
            <a:schemeClr val="bg1">
              <a:lumMod val="85000"/>
            </a:schemeClr>
          </a:solidFill>
        </p:spPr>
        <p:txBody>
          <a:bodyPr wrap="square" rtlCol="0" anchor="t">
            <a:spAutoFit/>
          </a:bodyPr>
          <a:lstStyle/>
          <a:p>
            <a:pPr marL="171450" indent="-171450">
              <a:buFont typeface="Wingdings" panose="05000000000000000000" charset="0"/>
              <a:buChar char="Ø"/>
            </a:pPr>
            <a:r>
              <a:rPr lang="zh-CN" altLang="en-US" sz="1200" dirty="0">
                <a:latin typeface="Gadugi" panose="020B0502040204020203" charset="0"/>
                <a:cs typeface="Gadugi" panose="020B0502040204020203" charset="0"/>
              </a:rPr>
              <a:t>当</a:t>
            </a:r>
            <a:r>
              <a:rPr lang="en-US" altLang="zh-CN" sz="1200" dirty="0">
                <a:latin typeface="Gadugi" panose="020B0502040204020203" charset="0"/>
                <a:cs typeface="Gadugi" panose="020B0502040204020203" charset="0"/>
              </a:rPr>
              <a:t>server</a:t>
            </a:r>
            <a:r>
              <a:rPr lang="zh-CN" altLang="en-US" sz="1200" dirty="0">
                <a:latin typeface="Gadugi" panose="020B0502040204020203" charset="0"/>
                <a:cs typeface="Gadugi" panose="020B0502040204020203" charset="0"/>
              </a:rPr>
              <a:t>的</a:t>
            </a:r>
            <a:r>
              <a:rPr lang="en-US" altLang="zh-CN" sz="1200" dirty="0">
                <a:latin typeface="Gadugi" panose="020B0502040204020203" charset="0"/>
                <a:cs typeface="Gadugi" panose="020B0502040204020203" charset="0"/>
              </a:rPr>
              <a:t>bind</a:t>
            </a:r>
            <a:r>
              <a:rPr lang="zh-CN" altLang="en-US" sz="1200" dirty="0">
                <a:latin typeface="Gadugi" panose="020B0502040204020203" charset="0"/>
                <a:cs typeface="Gadugi" panose="020B0502040204020203" charset="0"/>
              </a:rPr>
              <a:t>操作完成时，</a:t>
            </a:r>
            <a:r>
              <a:rPr lang="en-US" altLang="zh-CN" sz="1200" dirty="0" err="1">
                <a:latin typeface="Gadugi" panose="020B0502040204020203" charset="0"/>
                <a:cs typeface="Gadugi" panose="020B0502040204020203" charset="0"/>
              </a:rPr>
              <a:t>NioServerSockectChannel</a:t>
            </a:r>
            <a:r>
              <a:rPr lang="zh-CN" altLang="en-US" sz="1200" dirty="0">
                <a:latin typeface="Gadugi" panose="020B0502040204020203" charset="0"/>
                <a:cs typeface="Gadugi" panose="020B0502040204020203" charset="0"/>
              </a:rPr>
              <a:t>中的</a:t>
            </a:r>
            <a:r>
              <a:rPr lang="en-US" altLang="zh-CN" sz="1200" dirty="0">
                <a:latin typeface="Gadugi" panose="020B0502040204020203" charset="0"/>
                <a:cs typeface="Gadugi" panose="020B0502040204020203" charset="0"/>
              </a:rPr>
              <a:t>pipeline </a:t>
            </a:r>
            <a:r>
              <a:rPr lang="zh-CN" altLang="en-US" sz="1200" dirty="0">
                <a:latin typeface="Gadugi" panose="020B0502040204020203" charset="0"/>
                <a:cs typeface="Gadugi" panose="020B0502040204020203" charset="0"/>
              </a:rPr>
              <a:t>包含</a:t>
            </a:r>
            <a:r>
              <a:rPr lang="en-US" altLang="zh-CN" sz="1200" dirty="0">
                <a:latin typeface="Gadugi" panose="020B0502040204020203" charset="0"/>
                <a:cs typeface="Gadugi" panose="020B0502040204020203" charset="0"/>
              </a:rPr>
              <a:t>head-&gt;</a:t>
            </a:r>
            <a:r>
              <a:rPr lang="en-US" altLang="zh-CN" sz="1200" dirty="0" err="1">
                <a:latin typeface="Gadugi" panose="020B0502040204020203" charset="0"/>
                <a:cs typeface="Gadugi" panose="020B0502040204020203" charset="0"/>
              </a:rPr>
              <a:t>customHandler</a:t>
            </a:r>
            <a:r>
              <a:rPr lang="en-US" altLang="zh-CN" sz="1200" dirty="0">
                <a:latin typeface="Gadugi" panose="020B0502040204020203" charset="0"/>
                <a:cs typeface="Gadugi" panose="020B0502040204020203" charset="0"/>
              </a:rPr>
              <a:t>-&gt;acceptor-&gt;tail</a:t>
            </a:r>
            <a:r>
              <a:rPr lang="zh-CN" altLang="en-US" sz="1200" dirty="0">
                <a:latin typeface="Gadugi" panose="020B0502040204020203" charset="0"/>
                <a:cs typeface="Gadugi" panose="020B0502040204020203" charset="0"/>
              </a:rPr>
              <a:t> 双向</a:t>
            </a:r>
            <a:r>
              <a:rPr lang="en-US" altLang="zh-CN" sz="1200" dirty="0" err="1">
                <a:latin typeface="Gadugi" panose="020B0502040204020203" charset="0"/>
                <a:cs typeface="Gadugi" panose="020B0502040204020203" charset="0"/>
              </a:rPr>
              <a:t>HandlerContext</a:t>
            </a:r>
            <a:r>
              <a:rPr lang="zh-CN" altLang="en-US" sz="1200" dirty="0">
                <a:latin typeface="Gadugi" panose="020B0502040204020203" charset="0"/>
                <a:cs typeface="Gadugi" panose="020B0502040204020203" charset="0"/>
              </a:rPr>
              <a:t>链表，同时</a:t>
            </a:r>
            <a:r>
              <a:rPr lang="en-US" altLang="zh-CN" sz="1200" dirty="0" err="1">
                <a:latin typeface="Gadugi" panose="020B0502040204020203" charset="0"/>
                <a:cs typeface="Gadugi" panose="020B0502040204020203" charset="0"/>
              </a:rPr>
              <a:t>NioServerSockectChannel</a:t>
            </a:r>
            <a:r>
              <a:rPr lang="zh-CN" altLang="en-US" sz="1200" dirty="0">
                <a:latin typeface="Gadugi" panose="020B0502040204020203" charset="0"/>
                <a:cs typeface="Gadugi" panose="020B0502040204020203" charset="0"/>
              </a:rPr>
              <a:t>中的</a:t>
            </a:r>
            <a:r>
              <a:rPr lang="en-US" altLang="zh-CN" sz="1200" dirty="0" err="1">
                <a:latin typeface="Gadugi" panose="020B0502040204020203" charset="0"/>
                <a:cs typeface="Gadugi" panose="020B0502040204020203" charset="0"/>
              </a:rPr>
              <a:t>Eventloop</a:t>
            </a:r>
            <a:r>
              <a:rPr lang="zh-CN" altLang="en-US" sz="1200" dirty="0">
                <a:latin typeface="Gadugi" panose="020B0502040204020203" charset="0"/>
                <a:cs typeface="Gadugi" panose="020B0502040204020203" charset="0"/>
              </a:rPr>
              <a:t>开启事件循环，监听是否有任务需要执行，并按照一定的比例来分配执行</a:t>
            </a:r>
            <a:r>
              <a:rPr lang="en-US" altLang="zh-CN" sz="1200" dirty="0">
                <a:latin typeface="Gadugi" panose="020B0502040204020203" charset="0"/>
                <a:cs typeface="Gadugi" panose="020B0502040204020203" charset="0"/>
              </a:rPr>
              <a:t>I/O</a:t>
            </a:r>
            <a:r>
              <a:rPr lang="zh-CN" altLang="en-US" sz="1200" dirty="0">
                <a:latin typeface="Gadugi" panose="020B0502040204020203" charset="0"/>
                <a:cs typeface="Gadugi" panose="020B0502040204020203" charset="0"/>
              </a:rPr>
              <a:t>任务和执行普通任务的时间</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zh-CN" altLang="en-US" sz="1200" dirty="0">
                <a:latin typeface="Gadugi" panose="020B0502040204020203" charset="0"/>
                <a:cs typeface="Gadugi" panose="020B0502040204020203" charset="0"/>
              </a:rPr>
              <a:t>如果有准备好的事件，就从</a:t>
            </a:r>
            <a:r>
              <a:rPr lang="en-US" altLang="zh-CN" sz="1200" dirty="0" err="1">
                <a:latin typeface="Gadugi" panose="020B0502040204020203" charset="0"/>
                <a:cs typeface="Gadugi" panose="020B0502040204020203" charset="0"/>
              </a:rPr>
              <a:t>SelectionKey</a:t>
            </a:r>
            <a:r>
              <a:rPr lang="zh-CN" altLang="en-US" sz="1200" dirty="0">
                <a:latin typeface="Gadugi" panose="020B0502040204020203" charset="0"/>
                <a:cs typeface="Gadugi" panose="020B0502040204020203" charset="0"/>
              </a:rPr>
              <a:t>中获取附件（即</a:t>
            </a:r>
            <a:r>
              <a:rPr lang="en-US" altLang="zh-CN" sz="1200" dirty="0" err="1">
                <a:latin typeface="Gadugi" panose="020B0502040204020203" charset="0"/>
                <a:cs typeface="Gadugi" panose="020B0502040204020203" charset="0"/>
              </a:rPr>
              <a:t>NioSeverSocketChannel</a:t>
            </a:r>
            <a:r>
              <a:rPr lang="en-US" altLang="zh-CN" sz="1200" dirty="0">
                <a:latin typeface="Gadugi" panose="020B0502040204020203" charset="0"/>
                <a:cs typeface="Gadugi" panose="020B0502040204020203" charset="0"/>
              </a:rPr>
              <a:t>)</a:t>
            </a:r>
            <a:r>
              <a:rPr lang="zh-CN" altLang="en-US" sz="1200" dirty="0">
                <a:latin typeface="Gadugi" panose="020B0502040204020203" charset="0"/>
                <a:cs typeface="Gadugi" panose="020B0502040204020203" charset="0"/>
              </a:rPr>
              <a:t>，然后用该对象封装的成员</a:t>
            </a:r>
            <a:r>
              <a:rPr lang="en-US" altLang="zh-CN" sz="1200" dirty="0">
                <a:latin typeface="Gadugi" panose="020B0502040204020203" charset="0"/>
                <a:cs typeface="Gadugi" panose="020B0502040204020203" charset="0"/>
              </a:rPr>
              <a:t>unsafe</a:t>
            </a:r>
            <a:r>
              <a:rPr lang="zh-CN" altLang="en-US" sz="1200" dirty="0">
                <a:latin typeface="Gadugi" panose="020B0502040204020203" charset="0"/>
                <a:cs typeface="Gadugi" panose="020B0502040204020203" charset="0"/>
              </a:rPr>
              <a:t>进行相关的读写操作</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zh-CN" altLang="en-US" sz="1200" dirty="0">
                <a:latin typeface="Gadugi" panose="020B0502040204020203" charset="0"/>
                <a:cs typeface="Gadugi" panose="020B0502040204020203" charset="0"/>
              </a:rPr>
              <a:t>如果有外部连接进来，就执行</a:t>
            </a:r>
            <a:r>
              <a:rPr lang="en-US" altLang="zh-CN" sz="1200" dirty="0" err="1">
                <a:latin typeface="Gadugi" panose="020B0502040204020203" charset="0"/>
                <a:cs typeface="Gadugi" panose="020B0502040204020203" charset="0"/>
              </a:rPr>
              <a:t>unsafe.read</a:t>
            </a:r>
            <a:r>
              <a:rPr lang="en-US" altLang="zh-CN" sz="1200" dirty="0">
                <a:latin typeface="Gadugi" panose="020B0502040204020203" charset="0"/>
                <a:cs typeface="Gadugi" panose="020B0502040204020203" charset="0"/>
              </a:rPr>
              <a:t>() -&gt; </a:t>
            </a:r>
            <a:r>
              <a:rPr lang="en-US" altLang="zh-CN" sz="1200" dirty="0" err="1">
                <a:latin typeface="Gadugi" panose="020B0502040204020203" charset="0"/>
                <a:cs typeface="Gadugi" panose="020B0502040204020203" charset="0"/>
              </a:rPr>
              <a:t>AbstractNioMessageChannel#NioMessageUnsafe.read</a:t>
            </a:r>
            <a:r>
              <a:rPr lang="en-US" altLang="zh-CN" sz="1200" dirty="0">
                <a:latin typeface="Gadugi" panose="020B0502040204020203" charset="0"/>
                <a:cs typeface="Gadugi" panose="020B0502040204020203" charset="0"/>
              </a:rPr>
              <a:t>() -&gt; </a:t>
            </a:r>
            <a:r>
              <a:rPr lang="en-US" altLang="zh-CN" sz="1200" dirty="0" err="1">
                <a:latin typeface="Gadugi" panose="020B0502040204020203" charset="0"/>
                <a:cs typeface="Gadugi" panose="020B0502040204020203" charset="0"/>
              </a:rPr>
              <a:t>AbstractNioMessage</a:t>
            </a:r>
            <a:r>
              <a:rPr lang="en-US" altLang="zh-CN" sz="1200" dirty="0">
                <a:latin typeface="Gadugi" panose="020B0502040204020203" charset="0"/>
                <a:cs typeface="Gadugi" panose="020B0502040204020203" charset="0"/>
              </a:rPr>
              <a:t>-Channel .</a:t>
            </a:r>
            <a:r>
              <a:rPr lang="en-US" altLang="zh-CN" sz="1200" dirty="0" err="1">
                <a:latin typeface="Gadugi" panose="020B0502040204020203" charset="0"/>
                <a:cs typeface="Gadugi" panose="020B0502040204020203" charset="0"/>
              </a:rPr>
              <a:t>doReadMessages</a:t>
            </a:r>
            <a:r>
              <a:rPr lang="en-US" altLang="zh-CN" sz="1200" dirty="0">
                <a:latin typeface="Gadugi" panose="020B0502040204020203" charset="0"/>
                <a:cs typeface="Gadugi" panose="020B0502040204020203" charset="0"/>
              </a:rPr>
              <a:t>(</a:t>
            </a:r>
            <a:r>
              <a:rPr lang="en-US" altLang="zh-CN" sz="1200" dirty="0" err="1">
                <a:latin typeface="Gadugi" panose="020B0502040204020203" charset="0"/>
                <a:cs typeface="Gadugi" panose="020B0502040204020203" charset="0"/>
              </a:rPr>
              <a:t>readBuf</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en-US" altLang="zh-CN" sz="1200" dirty="0" err="1">
                <a:latin typeface="Gadugi" panose="020B0502040204020203" charset="0"/>
                <a:cs typeface="Gadugi" panose="020B0502040204020203" charset="0"/>
              </a:rPr>
              <a:t>NioServerSocketChannel</a:t>
            </a:r>
            <a:r>
              <a:rPr lang="zh-CN" altLang="en-US" sz="1200" dirty="0">
                <a:latin typeface="Gadugi" panose="020B0502040204020203" charset="0"/>
                <a:cs typeface="Gadugi" panose="020B0502040204020203" charset="0"/>
              </a:rPr>
              <a:t>将</a:t>
            </a:r>
            <a:r>
              <a:rPr lang="en-US" altLang="zh-CN" sz="1200" dirty="0">
                <a:latin typeface="Gadugi" panose="020B0502040204020203" charset="0"/>
                <a:cs typeface="Gadugi" panose="020B0502040204020203" charset="0"/>
              </a:rPr>
              <a:t>accept</a:t>
            </a:r>
            <a:r>
              <a:rPr lang="zh-CN" altLang="en-US" sz="1200" dirty="0">
                <a:latin typeface="Gadugi" panose="020B0502040204020203" charset="0"/>
                <a:cs typeface="Gadugi" panose="020B0502040204020203" charset="0"/>
              </a:rPr>
              <a:t>到的</a:t>
            </a:r>
            <a:r>
              <a:rPr lang="en-US" altLang="zh-CN" sz="1200" dirty="0" err="1">
                <a:latin typeface="Gadugi" panose="020B0502040204020203" charset="0"/>
                <a:cs typeface="Gadugi" panose="020B0502040204020203" charset="0"/>
              </a:rPr>
              <a:t>SocketChannel</a:t>
            </a:r>
            <a:r>
              <a:rPr lang="zh-CN" altLang="en-US" sz="1200" dirty="0">
                <a:latin typeface="Gadugi" panose="020B0502040204020203" charset="0"/>
                <a:cs typeface="Gadugi" panose="020B0502040204020203" charset="0"/>
              </a:rPr>
              <a:t>，封装成</a:t>
            </a:r>
            <a:r>
              <a:rPr lang="en-US" altLang="zh-CN" sz="1200" dirty="0" err="1">
                <a:latin typeface="Gadugi" panose="020B0502040204020203" charset="0"/>
                <a:cs typeface="Gadugi" panose="020B0502040204020203" charset="0"/>
              </a:rPr>
              <a:t>NioSocketChannel</a:t>
            </a:r>
            <a:r>
              <a:rPr lang="zh-CN" altLang="en-US" sz="1200" dirty="0">
                <a:latin typeface="Gadugi" panose="020B0502040204020203" charset="0"/>
                <a:cs typeface="Gadugi" panose="020B0502040204020203" charset="0"/>
              </a:rPr>
              <a:t>（过程同</a:t>
            </a:r>
            <a:r>
              <a:rPr lang="en-US" altLang="zh-CN" sz="1200" dirty="0" err="1">
                <a:latin typeface="Gadugi" panose="020B0502040204020203" charset="0"/>
                <a:cs typeface="Gadugi" panose="020B0502040204020203" charset="0"/>
              </a:rPr>
              <a:t>NioServerSocketChannel</a:t>
            </a:r>
            <a:r>
              <a:rPr lang="zh-CN" altLang="en-US" sz="1200" dirty="0">
                <a:latin typeface="Gadugi" panose="020B0502040204020203" charset="0"/>
                <a:cs typeface="Gadugi" panose="020B0502040204020203" charset="0"/>
              </a:rPr>
              <a:t>类型，关注事件</a:t>
            </a:r>
            <a:r>
              <a:rPr lang="en-US" altLang="zh-CN" sz="1200" dirty="0">
                <a:latin typeface="Gadugi" panose="020B0502040204020203" charset="0"/>
                <a:cs typeface="Gadugi" panose="020B0502040204020203" charset="0"/>
              </a:rPr>
              <a:t>OP_READ,</a:t>
            </a:r>
            <a:r>
              <a:rPr lang="zh-CN" altLang="en-US" sz="1200" dirty="0">
                <a:latin typeface="Gadugi" panose="020B0502040204020203" charset="0"/>
                <a:cs typeface="Gadugi" panose="020B0502040204020203" charset="0"/>
              </a:rPr>
              <a:t>创建</a:t>
            </a:r>
            <a:r>
              <a:rPr lang="en-US" altLang="zh-CN" sz="1200" dirty="0">
                <a:latin typeface="Gadugi" panose="020B0502040204020203" charset="0"/>
                <a:cs typeface="Gadugi" panose="020B0502040204020203" charset="0"/>
              </a:rPr>
              <a:t>ChannelPipeline</a:t>
            </a:r>
            <a:r>
              <a:rPr lang="zh-CN" altLang="en-US" sz="1200" dirty="0">
                <a:latin typeface="Gadugi" panose="020B0502040204020203" charset="0"/>
                <a:cs typeface="Gadugi" panose="020B0502040204020203" charset="0"/>
              </a:rPr>
              <a:t>），并添加到</a:t>
            </a:r>
            <a:r>
              <a:rPr lang="en-US" altLang="zh-CN" sz="1200" dirty="0" err="1">
                <a:latin typeface="Gadugi" panose="020B0502040204020203" charset="0"/>
                <a:cs typeface="Gadugi" panose="020B0502040204020203" charset="0"/>
              </a:rPr>
              <a:t>buf</a:t>
            </a:r>
            <a:r>
              <a:rPr lang="zh-CN" altLang="en-US" sz="1200" dirty="0">
                <a:latin typeface="Gadugi" panose="020B0502040204020203" charset="0"/>
                <a:cs typeface="Gadugi" panose="020B0502040204020203" charset="0"/>
              </a:rPr>
              <a:t>中</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en-US" altLang="zh-CN" sz="1200" dirty="0" err="1">
                <a:latin typeface="Gadugi" panose="020B0502040204020203" charset="0"/>
                <a:cs typeface="Gadugi" panose="020B0502040204020203" charset="0"/>
              </a:rPr>
              <a:t>AbstractNioMessageChannel#NioMessageUnsafe.read</a:t>
            </a:r>
            <a:r>
              <a:rPr lang="en-US" altLang="zh-CN" sz="1200" dirty="0">
                <a:latin typeface="Gadugi" panose="020B0502040204020203" charset="0"/>
                <a:cs typeface="Gadugi" panose="020B0502040204020203" charset="0"/>
              </a:rPr>
              <a:t>()</a:t>
            </a:r>
            <a:r>
              <a:rPr lang="zh-CN" altLang="en-US" sz="1200" dirty="0">
                <a:latin typeface="Gadugi" panose="020B0502040204020203" charset="0"/>
                <a:cs typeface="Gadugi" panose="020B0502040204020203" charset="0"/>
              </a:rPr>
              <a:t>调用</a:t>
            </a:r>
            <a:r>
              <a:rPr lang="en-US" altLang="zh-CN" sz="1200" dirty="0">
                <a:latin typeface="Gadugi" panose="020B0502040204020203" charset="0"/>
                <a:cs typeface="Gadugi" panose="020B0502040204020203" charset="0"/>
              </a:rPr>
              <a:t>pipeline. </a:t>
            </a:r>
            <a:r>
              <a:rPr lang="en-US" altLang="zh-CN" sz="1200" dirty="0" err="1">
                <a:latin typeface="Gadugi" panose="020B0502040204020203" charset="0"/>
                <a:cs typeface="Gadugi" panose="020B0502040204020203" charset="0"/>
              </a:rPr>
              <a:t>fireChannelRead</a:t>
            </a:r>
            <a:r>
              <a:rPr lang="en-US" altLang="zh-CN" sz="1200" dirty="0">
                <a:latin typeface="Gadugi" panose="020B0502040204020203" charset="0"/>
                <a:cs typeface="Gadugi" panose="020B0502040204020203" charset="0"/>
              </a:rPr>
              <a:t>(</a:t>
            </a:r>
            <a:r>
              <a:rPr lang="en-US" altLang="zh-CN" sz="1200" dirty="0" err="1">
                <a:latin typeface="Gadugi" panose="020B0502040204020203" charset="0"/>
                <a:cs typeface="Gadugi" panose="020B0502040204020203" charset="0"/>
              </a:rPr>
              <a:t>readBuf.get</a:t>
            </a:r>
            <a:r>
              <a:rPr lang="en-US" altLang="zh-CN" sz="1200" dirty="0">
                <a:latin typeface="Gadugi" panose="020B0502040204020203" charset="0"/>
                <a:cs typeface="Gadugi" panose="020B0502040204020203" charset="0"/>
              </a:rPr>
              <a:t>(</a:t>
            </a:r>
            <a:r>
              <a:rPr lang="en-US" altLang="zh-CN" sz="1200" dirty="0" err="1">
                <a:latin typeface="Gadugi" panose="020B0502040204020203" charset="0"/>
                <a:cs typeface="Gadugi" panose="020B0502040204020203" charset="0"/>
              </a:rPr>
              <a:t>i</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en-US" altLang="zh-CN" sz="1200" dirty="0">
                <a:latin typeface="Gadugi" panose="020B0502040204020203" charset="0"/>
                <a:cs typeface="Gadugi" panose="020B0502040204020203" charset="0"/>
              </a:rPr>
              <a:t>pipeline</a:t>
            </a:r>
            <a:r>
              <a:rPr lang="zh-CN" altLang="en-US" sz="1200" dirty="0">
                <a:latin typeface="Gadugi" panose="020B0502040204020203" charset="0"/>
                <a:cs typeface="Gadugi" panose="020B0502040204020203" charset="0"/>
              </a:rPr>
              <a:t>遍历</a:t>
            </a:r>
            <a:r>
              <a:rPr lang="en-US" altLang="zh-CN" sz="1200" dirty="0">
                <a:latin typeface="Gadugi" panose="020B0502040204020203" charset="0"/>
                <a:cs typeface="Gadugi" panose="020B0502040204020203" charset="0"/>
              </a:rPr>
              <a:t>context</a:t>
            </a:r>
            <a:r>
              <a:rPr lang="zh-CN" altLang="en-US" sz="1200" dirty="0">
                <a:latin typeface="Gadugi" panose="020B0502040204020203" charset="0"/>
                <a:cs typeface="Gadugi" panose="020B0502040204020203" charset="0"/>
              </a:rPr>
              <a:t>双向链表，执行分别执行各个</a:t>
            </a:r>
            <a:r>
              <a:rPr lang="en-US" altLang="zh-CN" sz="1200" dirty="0">
                <a:latin typeface="Gadugi" panose="020B0502040204020203" charset="0"/>
                <a:cs typeface="Gadugi" panose="020B0502040204020203" charset="0"/>
              </a:rPr>
              <a:t>handler</a:t>
            </a:r>
            <a:r>
              <a:rPr lang="zh-CN" altLang="en-US" sz="1200" dirty="0">
                <a:latin typeface="Gadugi" panose="020B0502040204020203" charset="0"/>
                <a:cs typeface="Gadugi" panose="020B0502040204020203" charset="0"/>
              </a:rPr>
              <a:t>的</a:t>
            </a:r>
            <a:r>
              <a:rPr lang="en-US" altLang="zh-CN" sz="1200" dirty="0" err="1">
                <a:latin typeface="Gadugi" panose="020B0502040204020203" charset="0"/>
                <a:cs typeface="Gadugi" panose="020B0502040204020203" charset="0"/>
              </a:rPr>
              <a:t>channelRead</a:t>
            </a:r>
            <a:r>
              <a:rPr lang="zh-CN" altLang="en-US" sz="1200" dirty="0">
                <a:latin typeface="Gadugi" panose="020B0502040204020203" charset="0"/>
                <a:cs typeface="Gadugi" panose="020B0502040204020203" charset="0"/>
              </a:rPr>
              <a:t>方法，其中最重要的是</a:t>
            </a:r>
            <a:r>
              <a:rPr lang="en-US" altLang="zh-CN" sz="1200" dirty="0">
                <a:latin typeface="Gadugi" panose="020B0502040204020203" charset="0"/>
                <a:cs typeface="Gadugi" panose="020B0502040204020203" charset="0"/>
              </a:rPr>
              <a:t>acceptor</a:t>
            </a:r>
            <a:r>
              <a:rPr lang="zh-CN" altLang="en-US" sz="1200" dirty="0">
                <a:latin typeface="Gadugi" panose="020B0502040204020203" charset="0"/>
                <a:cs typeface="Gadugi" panose="020B0502040204020203" charset="0"/>
              </a:rPr>
              <a:t>的</a:t>
            </a:r>
            <a:r>
              <a:rPr lang="en-US" altLang="zh-CN" sz="1200" dirty="0" err="1">
                <a:latin typeface="Gadugi" panose="020B0502040204020203" charset="0"/>
                <a:cs typeface="Gadugi" panose="020B0502040204020203" charset="0"/>
              </a:rPr>
              <a:t>channelRead</a:t>
            </a:r>
            <a:r>
              <a:rPr lang="zh-CN" altLang="en-US" sz="1200" dirty="0">
                <a:latin typeface="Gadugi" panose="020B0502040204020203" charset="0"/>
                <a:cs typeface="Gadugi" panose="020B0502040204020203" charset="0"/>
              </a:rPr>
              <a:t>方法</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en-US" altLang="zh-CN" sz="1200" dirty="0">
                <a:latin typeface="Gadugi" panose="020B0502040204020203" charset="0"/>
                <a:cs typeface="Gadugi" panose="020B0502040204020203" charset="0"/>
              </a:rPr>
              <a:t>acceptor</a:t>
            </a:r>
            <a:r>
              <a:rPr lang="zh-CN" altLang="en-US" sz="1200" dirty="0">
                <a:latin typeface="Gadugi" panose="020B0502040204020203" charset="0"/>
                <a:cs typeface="Gadugi" panose="020B0502040204020203" charset="0"/>
              </a:rPr>
              <a:t>的</a:t>
            </a:r>
            <a:r>
              <a:rPr lang="en-US" altLang="zh-CN" sz="1200" dirty="0" err="1">
                <a:latin typeface="Gadugi" panose="020B0502040204020203" charset="0"/>
                <a:cs typeface="Gadugi" panose="020B0502040204020203" charset="0"/>
              </a:rPr>
              <a:t>channelRead</a:t>
            </a:r>
            <a:r>
              <a:rPr lang="zh-CN" altLang="en-US" sz="1200" dirty="0">
                <a:latin typeface="Gadugi" panose="020B0502040204020203" charset="0"/>
                <a:cs typeface="Gadugi" panose="020B0502040204020203" charset="0"/>
              </a:rPr>
              <a:t>方法将初始定义的</a:t>
            </a:r>
            <a:r>
              <a:rPr lang="en-US" altLang="zh-CN" sz="1200" dirty="0" err="1">
                <a:latin typeface="Gadugi" panose="020B0502040204020203" charset="0"/>
                <a:cs typeface="Gadugi" panose="020B0502040204020203" charset="0"/>
              </a:rPr>
              <a:t>childHandler</a:t>
            </a:r>
            <a:r>
              <a:rPr lang="zh-CN" altLang="en-US" sz="1200" dirty="0">
                <a:latin typeface="Gadugi" panose="020B0502040204020203" charset="0"/>
                <a:cs typeface="Gadugi" panose="020B0502040204020203" charset="0"/>
              </a:rPr>
              <a:t>加入</a:t>
            </a:r>
            <a:r>
              <a:rPr lang="en-US" altLang="zh-CN" sz="1200" dirty="0">
                <a:latin typeface="Gadugi" panose="020B0502040204020203" charset="0"/>
                <a:cs typeface="Gadugi" panose="020B0502040204020203" charset="0"/>
              </a:rPr>
              <a:t>pipeline, </a:t>
            </a:r>
            <a:r>
              <a:rPr lang="zh-CN" altLang="en-US" sz="1200" dirty="0">
                <a:latin typeface="Gadugi" panose="020B0502040204020203" charset="0"/>
                <a:cs typeface="Gadugi" panose="020B0502040204020203" charset="0"/>
              </a:rPr>
              <a:t>再执行</a:t>
            </a:r>
            <a:r>
              <a:rPr lang="en-US" altLang="zh-CN" sz="1200" dirty="0" err="1">
                <a:latin typeface="Gadugi" panose="020B0502040204020203" charset="0"/>
                <a:cs typeface="Gadugi" panose="020B0502040204020203" charset="0"/>
              </a:rPr>
              <a:t>childGroup.register</a:t>
            </a:r>
            <a:r>
              <a:rPr lang="en-US" altLang="zh-CN" sz="1200" dirty="0">
                <a:latin typeface="Gadugi" panose="020B0502040204020203" charset="0"/>
                <a:cs typeface="Gadugi" panose="020B0502040204020203" charset="0"/>
              </a:rPr>
              <a:t>(ch)-Multi-</a:t>
            </a:r>
            <a:r>
              <a:rPr lang="en-US" altLang="zh-CN" sz="1200" dirty="0" err="1">
                <a:latin typeface="Gadugi" panose="020B0502040204020203" charset="0"/>
                <a:cs typeface="Gadugi" panose="020B0502040204020203" charset="0"/>
              </a:rPr>
              <a:t>SingleThread.register</a:t>
            </a:r>
            <a:r>
              <a:rPr lang="en-US" altLang="zh-CN" sz="1200" dirty="0">
                <a:latin typeface="Gadugi" panose="020B0502040204020203" charset="0"/>
                <a:cs typeface="Gadugi" panose="020B0502040204020203" charset="0"/>
              </a:rPr>
              <a:t>-</a:t>
            </a:r>
            <a:r>
              <a:rPr lang="en-US" altLang="zh-CN" sz="1200" dirty="0" err="1">
                <a:latin typeface="Gadugi" panose="020B0502040204020203" charset="0"/>
                <a:cs typeface="Gadugi" panose="020B0502040204020203" charset="0"/>
              </a:rPr>
              <a:t>unsafe.register</a:t>
            </a:r>
            <a:r>
              <a:rPr lang="en-US" altLang="zh-CN" sz="1200" dirty="0">
                <a:latin typeface="Gadugi" panose="020B0502040204020203" charset="0"/>
                <a:cs typeface="Gadugi" panose="020B0502040204020203" charset="0"/>
              </a:rPr>
              <a:t> </a:t>
            </a:r>
            <a:r>
              <a:rPr lang="zh-CN" altLang="en-US" sz="1200" dirty="0">
                <a:latin typeface="Gadugi" panose="020B0502040204020203" charset="0"/>
                <a:cs typeface="Gadugi" panose="020B0502040204020203" charset="0"/>
              </a:rPr>
              <a:t>后续步骤同</a:t>
            </a:r>
            <a:r>
              <a:rPr lang="en-US" altLang="zh-CN" sz="1200" dirty="0">
                <a:latin typeface="Gadugi" panose="020B0502040204020203" charset="0"/>
                <a:cs typeface="Gadugi" panose="020B0502040204020203" charset="0"/>
              </a:rPr>
              <a:t>boss</a:t>
            </a:r>
            <a:r>
              <a:rPr lang="zh-CN" altLang="en-US" sz="1200" dirty="0">
                <a:latin typeface="Gadugi" panose="020B0502040204020203" charset="0"/>
                <a:cs typeface="Gadugi" panose="020B0502040204020203" charset="0"/>
              </a:rPr>
              <a:t>的</a:t>
            </a:r>
            <a:r>
              <a:rPr lang="en-US" altLang="zh-CN" sz="1200" dirty="0">
                <a:latin typeface="Gadugi" panose="020B0502040204020203" charset="0"/>
                <a:cs typeface="Gadugi" panose="020B0502040204020203" charset="0"/>
              </a:rPr>
              <a:t>pipeline</a:t>
            </a:r>
            <a:r>
              <a:rPr lang="zh-CN" altLang="en-US" sz="1200" dirty="0">
                <a:latin typeface="Gadugi" panose="020B0502040204020203" charset="0"/>
                <a:cs typeface="Gadugi" panose="020B0502040204020203" charset="0"/>
              </a:rPr>
              <a:t>的</a:t>
            </a:r>
            <a:r>
              <a:rPr lang="en-US" altLang="zh-CN" sz="1200" dirty="0" err="1">
                <a:latin typeface="Gadugi" panose="020B0502040204020203" charset="0"/>
                <a:cs typeface="Gadugi" panose="020B0502040204020203" charset="0"/>
              </a:rPr>
              <a:t>register,active</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p:txBody>
      </p:sp>
      <p:sp>
        <p:nvSpPr>
          <p:cNvPr id="10" name="文本框 9"/>
          <p:cNvSpPr txBox="1"/>
          <p:nvPr/>
        </p:nvSpPr>
        <p:spPr>
          <a:xfrm>
            <a:off x="838200" y="2366744"/>
            <a:ext cx="2522870" cy="276999"/>
          </a:xfrm>
          <a:prstGeom prst="rect">
            <a:avLst/>
          </a:prstGeom>
          <a:noFill/>
        </p:spPr>
        <p:txBody>
          <a:bodyPr wrap="none" rtlCol="0" anchor="t">
            <a:spAutoFit/>
          </a:bodyPr>
          <a:lstStyle/>
          <a:p>
            <a:r>
              <a:rPr lang="en-US" altLang="zh-CN" sz="1200" dirty="0">
                <a:latin typeface="微软雅黑" panose="020B0503020204020204" charset="-122"/>
                <a:ea typeface="微软雅黑" panose="020B0503020204020204" charset="-122"/>
                <a:cs typeface="微软雅黑" panose="020B0503020204020204" charset="-122"/>
                <a:sym typeface="+mn-ea"/>
              </a:rPr>
              <a:t>boss</a:t>
            </a:r>
            <a:r>
              <a:rPr lang="zh-CN" altLang="en-US" sz="1200" dirty="0">
                <a:latin typeface="微软雅黑" panose="020B0503020204020204" charset="-122"/>
                <a:ea typeface="微软雅黑" panose="020B0503020204020204" charset="-122"/>
                <a:cs typeface="微软雅黑" panose="020B0503020204020204" charset="-122"/>
                <a:sym typeface="+mn-ea"/>
              </a:rPr>
              <a:t>与</a:t>
            </a:r>
            <a:r>
              <a:rPr lang="en-US" altLang="zh-CN" sz="1200" dirty="0">
                <a:latin typeface="微软雅黑" panose="020B0503020204020204" charset="-122"/>
                <a:ea typeface="微软雅黑" panose="020B0503020204020204" charset="-122"/>
                <a:cs typeface="微软雅黑" panose="020B0503020204020204" charset="-122"/>
                <a:sym typeface="+mn-ea"/>
              </a:rPr>
              <a:t>worker</a:t>
            </a:r>
            <a:r>
              <a:rPr lang="zh-CN" altLang="en-US" sz="1200" dirty="0">
                <a:latin typeface="微软雅黑" panose="020B0503020204020204" charset="-122"/>
                <a:ea typeface="微软雅黑" panose="020B0503020204020204" charset="-122"/>
                <a:cs typeface="微软雅黑" panose="020B0503020204020204" charset="-122"/>
                <a:sym typeface="+mn-ea"/>
              </a:rPr>
              <a:t>中间的</a:t>
            </a:r>
            <a:r>
              <a:rPr lang="en-US" altLang="zh-CN" sz="1200" dirty="0">
                <a:latin typeface="微软雅黑" panose="020B0503020204020204" charset="-122"/>
                <a:ea typeface="微软雅黑" panose="020B0503020204020204" charset="-122"/>
                <a:cs typeface="微软雅黑" panose="020B0503020204020204" charset="-122"/>
                <a:sym typeface="+mn-ea"/>
              </a:rPr>
              <a:t>channel</a:t>
            </a:r>
            <a:r>
              <a:rPr lang="zh-CN" altLang="en-US" sz="1200" dirty="0">
                <a:latin typeface="微软雅黑" panose="020B0503020204020204" charset="-122"/>
                <a:ea typeface="微软雅黑" panose="020B0503020204020204" charset="-122"/>
                <a:cs typeface="微软雅黑" panose="020B0503020204020204" charset="-122"/>
                <a:sym typeface="+mn-ea"/>
              </a:rPr>
              <a:t>传递</a:t>
            </a:r>
            <a:endParaRPr lang="zh-CN" altLang="en-US" sz="120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en-US" altLang="zh-CN" sz="3200" dirty="0" err="1">
                <a:latin typeface="微软雅黑" panose="020B0503020204020204" charset="-122"/>
                <a:ea typeface="微软雅黑" panose="020B0503020204020204" charset="-122"/>
                <a:sym typeface="+mn-ea"/>
              </a:rPr>
              <a:t>ChannelPipeline事件</a:t>
            </a:r>
            <a:r>
              <a:rPr lang="zh-CN" altLang="en-US" sz="3200" dirty="0">
                <a:latin typeface="微软雅黑" panose="020B0503020204020204" charset="-122"/>
                <a:ea typeface="微软雅黑" panose="020B0503020204020204" charset="-122"/>
                <a:sym typeface="+mn-ea"/>
              </a:rPr>
              <a:t>的触发</a:t>
            </a:r>
            <a:endParaRPr lang="en-US" altLang="zh-CN" sz="3200" dirty="0">
              <a:latin typeface="微软雅黑" panose="020B0503020204020204" charset="-122"/>
              <a:ea typeface="微软雅黑" panose="020B0503020204020204" charset="-122"/>
              <a:sym typeface="+mn-ea"/>
            </a:endParaRPr>
          </a:p>
        </p:txBody>
      </p:sp>
      <p:sp>
        <p:nvSpPr>
          <p:cNvPr id="5" name="文本框 4"/>
          <p:cNvSpPr txBox="1"/>
          <p:nvPr/>
        </p:nvSpPr>
        <p:spPr>
          <a:xfrm>
            <a:off x="838199" y="1380490"/>
            <a:ext cx="6831563" cy="1753235"/>
          </a:xfrm>
          <a:prstGeom prst="rect">
            <a:avLst/>
          </a:prstGeom>
          <a:solidFill>
            <a:schemeClr val="bg1">
              <a:lumMod val="85000"/>
            </a:schemeClr>
          </a:solidFill>
        </p:spPr>
        <p:txBody>
          <a:bodyPr wrap="square" rtlCol="0" anchor="t">
            <a:spAutoFit/>
          </a:bodyPr>
          <a:lstStyle/>
          <a:p>
            <a:r>
              <a:rPr lang="zh-CN" altLang="en-US" sz="1200" dirty="0">
                <a:latin typeface="Gadugi" panose="020B0502040204020203" charset="0"/>
                <a:cs typeface="Gadugi" panose="020B0502040204020203" charset="0"/>
              </a:rPr>
              <a:t>ChannelHandlerContext.fireChannelRegistered()</a:t>
            </a:r>
            <a:r>
              <a:rPr lang="en-US" altLang="zh-CN" sz="1200" dirty="0">
                <a:latin typeface="Gadugi" panose="020B0502040204020203" charset="0"/>
                <a:cs typeface="Gadugi" panose="020B0502040204020203" charset="0"/>
              </a:rPr>
              <a:t>	//</a:t>
            </a:r>
            <a:r>
              <a:rPr lang="en-US" altLang="zh-CN" sz="1200" dirty="0">
                <a:solidFill>
                  <a:srgbClr val="FF0066"/>
                </a:solidFill>
                <a:latin typeface="Gadugi" panose="020B0502040204020203" charset="0"/>
                <a:cs typeface="Gadugi" panose="020B0502040204020203" charset="0"/>
              </a:rPr>
              <a:t>AbstractChannel.register0</a:t>
            </a:r>
            <a:r>
              <a:rPr lang="zh-CN" altLang="en-US" sz="1200" dirty="0">
                <a:solidFill>
                  <a:srgbClr val="FF0066"/>
                </a:solidFill>
                <a:latin typeface="Gadugi" panose="020B0502040204020203" charset="0"/>
                <a:cs typeface="Gadugi" panose="020B0502040204020203" charset="0"/>
              </a:rPr>
              <a:t>触发</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ChannelHandlerContext.fireChannelActive()</a:t>
            </a:r>
            <a:r>
              <a:rPr lang="en-US" altLang="zh-CN" sz="1200" dirty="0">
                <a:latin typeface="Gadugi" panose="020B0502040204020203" charset="0"/>
                <a:cs typeface="Gadugi" panose="020B0502040204020203" charset="0"/>
              </a:rPr>
              <a:t>		//</a:t>
            </a:r>
            <a:r>
              <a:rPr lang="en-US" altLang="zh-CN" sz="1200" dirty="0" err="1">
                <a:solidFill>
                  <a:srgbClr val="FF0066"/>
                </a:solidFill>
                <a:latin typeface="Gadugi" panose="020B0502040204020203" charset="0"/>
                <a:cs typeface="Gadugi" panose="020B0502040204020203" charset="0"/>
              </a:rPr>
              <a:t>AbstractChannel.bind</a:t>
            </a:r>
            <a:r>
              <a:rPr lang="zh-CN" altLang="en-US" sz="1200" dirty="0">
                <a:solidFill>
                  <a:srgbClr val="FF0066"/>
                </a:solidFill>
                <a:latin typeface="Gadugi" panose="020B0502040204020203" charset="0"/>
                <a:cs typeface="Gadugi" panose="020B0502040204020203" charset="0"/>
              </a:rPr>
              <a:t>触发</a:t>
            </a:r>
            <a:endParaRPr lang="zh-CN" altLang="en-US" sz="1200" dirty="0">
              <a:solidFill>
                <a:srgbClr val="FF0066"/>
              </a:solidFill>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ChannelHandlerContext.fireChannelRead(Object)</a:t>
            </a:r>
            <a:r>
              <a:rPr lang="en-US" altLang="zh-CN" sz="1200" dirty="0">
                <a:latin typeface="Gadugi" panose="020B0502040204020203" charset="0"/>
                <a:cs typeface="Gadugi" panose="020B0502040204020203" charset="0"/>
              </a:rPr>
              <a:t>	//</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ChannelHandlerContext.fireChannelReadComplete()</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ChannelHandlerContext.fireExceptionCaught(Throwable)</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ChannelHandlerContext.fireUserEventTriggered(Object)</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ChannelHandlerContext.fireChannelWritabilityChanged()</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ChannelHandlerContext.fireChannelInactive()</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ChannelHandlerContext.fireChannelUnregistered()</a:t>
            </a:r>
            <a:endParaRPr lang="zh-CN" altLang="en-US" sz="1200" dirty="0">
              <a:latin typeface="Gadugi" panose="020B0502040204020203" charset="0"/>
              <a:cs typeface="Gadugi" panose="020B0502040204020203" charset="0"/>
            </a:endParaRPr>
          </a:p>
        </p:txBody>
      </p:sp>
      <p:sp>
        <p:nvSpPr>
          <p:cNvPr id="6" name="文本框 5"/>
          <p:cNvSpPr txBox="1"/>
          <p:nvPr/>
        </p:nvSpPr>
        <p:spPr>
          <a:xfrm>
            <a:off x="838200" y="4189730"/>
            <a:ext cx="6831562" cy="1383665"/>
          </a:xfrm>
          <a:prstGeom prst="rect">
            <a:avLst/>
          </a:prstGeom>
          <a:solidFill>
            <a:schemeClr val="bg1">
              <a:lumMod val="85000"/>
            </a:schemeClr>
          </a:solidFill>
        </p:spPr>
        <p:txBody>
          <a:bodyPr wrap="square" rtlCol="0" anchor="t">
            <a:spAutoFit/>
          </a:bodyPr>
          <a:lstStyle/>
          <a:p>
            <a:r>
              <a:rPr lang="zh-CN" altLang="en-US" sz="1200" dirty="0">
                <a:latin typeface="Gadugi" panose="020B0502040204020203" charset="0"/>
                <a:ea typeface="微软雅黑" panose="020B0503020204020204" charset="-122"/>
                <a:cs typeface="Gadugi" panose="020B0502040204020203" charset="0"/>
              </a:rPr>
              <a:t>ChannelHandlerContext.bind(SocketAddress, ChannelPromise)</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ChannelHandlerContext.connect(SocketAddress, SocketAddress, ChannelPromise)</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ChannelHandlerContext.write(Object, ChannelPromise)</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ChannelHandlerContext.flush()</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ChannelHandlerContext.read()</a:t>
            </a:r>
            <a:r>
              <a:rPr lang="en-US" altLang="zh-CN" sz="1200" dirty="0">
                <a:latin typeface="Gadugi" panose="020B0502040204020203" charset="0"/>
                <a:ea typeface="微软雅黑" panose="020B0503020204020204" charset="-122"/>
                <a:cs typeface="Gadugi" panose="020B0502040204020203" charset="0"/>
              </a:rPr>
              <a:t>		//</a:t>
            </a:r>
            <a:r>
              <a:rPr lang="en-US" altLang="zh-CN" sz="1200" dirty="0" err="1">
                <a:latin typeface="Gadugi" panose="020B0502040204020203" charset="0"/>
                <a:ea typeface="微软雅黑" panose="020B0503020204020204" charset="-122"/>
                <a:cs typeface="Gadugi" panose="020B0502040204020203" charset="0"/>
              </a:rPr>
              <a:t>head.read</a:t>
            </a:r>
            <a:r>
              <a:rPr lang="en-US" altLang="zh-CN" sz="1200" dirty="0">
                <a:latin typeface="Gadugi" panose="020B0502040204020203" charset="0"/>
                <a:ea typeface="微软雅黑" panose="020B0503020204020204" charset="-122"/>
                <a:cs typeface="Gadugi" panose="020B0502040204020203" charset="0"/>
              </a:rPr>
              <a:t> – </a:t>
            </a:r>
            <a:r>
              <a:rPr lang="en-US" altLang="zh-CN" sz="1200" dirty="0" err="1">
                <a:latin typeface="Gadugi" panose="020B0502040204020203" charset="0"/>
                <a:ea typeface="微软雅黑" panose="020B0503020204020204" charset="-122"/>
                <a:cs typeface="Gadugi" panose="020B0502040204020203" charset="0"/>
              </a:rPr>
              <a:t>pipeline.read</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ChannelHandlerContext.disconnect(ChannelPromise)</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ChannelHandlerContext.close(ChannelPromise)</a:t>
            </a:r>
            <a:endParaRPr lang="zh-CN" altLang="en-US" sz="1200" dirty="0">
              <a:latin typeface="Gadugi" panose="020B0502040204020203" charset="0"/>
              <a:ea typeface="微软雅黑" panose="020B0503020204020204" charset="-122"/>
              <a:cs typeface="Gadugi" panose="020B0502040204020203" charset="0"/>
            </a:endParaRPr>
          </a:p>
        </p:txBody>
      </p:sp>
      <p:sp>
        <p:nvSpPr>
          <p:cNvPr id="7" name="文本框 6"/>
          <p:cNvSpPr txBox="1"/>
          <p:nvPr/>
        </p:nvSpPr>
        <p:spPr>
          <a:xfrm>
            <a:off x="838200" y="3888105"/>
            <a:ext cx="2030095" cy="275590"/>
          </a:xfrm>
          <a:prstGeom prst="rect">
            <a:avLst/>
          </a:prstGeom>
          <a:noFill/>
        </p:spPr>
        <p:txBody>
          <a:bodyPr wrap="none" rtlCol="0" anchor="t">
            <a:spAutoFit/>
          </a:bodyPr>
          <a:lstStyle/>
          <a:p>
            <a:r>
              <a:rPr lang="zh-CN" altLang="en-US" sz="1200" dirty="0">
                <a:latin typeface="微软雅黑" panose="020B0503020204020204" charset="-122"/>
                <a:ea typeface="微软雅黑" panose="020B0503020204020204" charset="-122"/>
                <a:cs typeface="微软雅黑" panose="020B0503020204020204" charset="-122"/>
                <a:sym typeface="+mn-ea"/>
              </a:rPr>
              <a:t>Oubound 事件传输方法有:</a:t>
            </a:r>
            <a:endParaRPr lang="zh-CN" altLang="en-US" sz="1200" dirty="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838200" y="1080135"/>
            <a:ext cx="1950720"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Inbound 事件传播方法有:</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52095"/>
            <a:ext cx="10515600" cy="973481"/>
          </a:xfrm>
        </p:spPr>
        <p:txBody>
          <a:bodyPr>
            <a:normAutofit/>
          </a:bodyPr>
          <a:lstStyle/>
          <a:p>
            <a:r>
              <a:rPr lang="zh-CN" altLang="en-US" sz="3200" dirty="0">
                <a:latin typeface="微软雅黑" panose="020B0503020204020204" charset="-122"/>
                <a:ea typeface="微软雅黑" panose="020B0503020204020204" charset="-122"/>
                <a:cs typeface="微软雅黑" panose="020B0503020204020204" charset="-122"/>
              </a:rPr>
              <a:t>了解线程底层对象</a:t>
            </a:r>
            <a:r>
              <a:rPr lang="en-US" altLang="zh-CN" sz="3200" dirty="0" err="1">
                <a:latin typeface="微软雅黑" panose="020B0503020204020204" charset="-122"/>
                <a:ea typeface="微软雅黑" panose="020B0503020204020204" charset="-122"/>
                <a:cs typeface="微软雅黑" panose="020B0503020204020204" charset="-122"/>
              </a:rPr>
              <a:t>NioEventLoop</a:t>
            </a:r>
            <a:r>
              <a:rPr lang="en-US" altLang="zh-CN" sz="3200" dirty="0">
                <a:latin typeface="微软雅黑" panose="020B0503020204020204" charset="-122"/>
                <a:ea typeface="微软雅黑" panose="020B0503020204020204" charset="-122"/>
                <a:cs typeface="微软雅黑" panose="020B0503020204020204" charset="-122"/>
              </a:rPr>
              <a:t>(final)</a:t>
            </a:r>
            <a:endParaRPr lang="zh-CN" altLang="en-US" sz="3200"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7780255" y="4714377"/>
            <a:ext cx="4311977" cy="424206"/>
          </a:xfrm>
        </p:spPr>
        <p:txBody>
          <a:bodyPr>
            <a:normAutofit/>
          </a:bodyPr>
          <a:lstStyle/>
          <a:p>
            <a:pPr marL="0" indent="0">
              <a:buNone/>
            </a:pPr>
            <a:r>
              <a:rPr lang="zh-CN" altLang="en-US" sz="2000" dirty="0"/>
              <a:t>抽象父类</a:t>
            </a:r>
            <a:r>
              <a:rPr lang="en-US" altLang="zh-CN" sz="2000" dirty="0" err="1"/>
              <a:t>SingleThreadEventExcutor</a:t>
            </a:r>
            <a:endParaRPr lang="zh-CN" altLang="en-US" sz="2000" dirty="0"/>
          </a:p>
        </p:txBody>
      </p:sp>
      <p:sp>
        <p:nvSpPr>
          <p:cNvPr id="4" name="文本框 3"/>
          <p:cNvSpPr txBox="1"/>
          <p:nvPr/>
        </p:nvSpPr>
        <p:spPr>
          <a:xfrm>
            <a:off x="838200" y="1225689"/>
            <a:ext cx="6599548" cy="5446395"/>
          </a:xfrm>
          <a:prstGeom prst="rect">
            <a:avLst/>
          </a:prstGeom>
          <a:noFill/>
        </p:spPr>
        <p:txBody>
          <a:bodyPr wrap="square" rtlCol="0">
            <a:spAutoFit/>
          </a:bodyPr>
          <a:lstStyle/>
          <a:p>
            <a:r>
              <a:rPr lang="en-US" altLang="zh-CN" sz="1200" dirty="0"/>
              <a:t>    private Selector </a:t>
            </a:r>
            <a:r>
              <a:rPr lang="en-US" altLang="zh-CN" sz="1200" b="1" dirty="0" err="1">
                <a:solidFill>
                  <a:srgbClr val="FF0000"/>
                </a:solidFill>
              </a:rPr>
              <a:t>selector</a:t>
            </a:r>
            <a:r>
              <a:rPr lang="en-US" altLang="zh-CN" sz="1200" dirty="0"/>
              <a:t>;</a:t>
            </a:r>
            <a:endParaRPr lang="en-US" altLang="zh-CN" sz="1200" dirty="0"/>
          </a:p>
          <a:p>
            <a:r>
              <a:rPr lang="en-US" altLang="zh-CN" sz="1200" dirty="0"/>
              <a:t>    private Selector </a:t>
            </a:r>
            <a:r>
              <a:rPr lang="en-US" altLang="zh-CN" sz="1200" b="1" dirty="0" err="1">
                <a:solidFill>
                  <a:srgbClr val="FF0000"/>
                </a:solidFill>
              </a:rPr>
              <a:t>unwrappedSelector</a:t>
            </a:r>
            <a:r>
              <a:rPr lang="en-US" altLang="zh-CN" sz="1200" dirty="0"/>
              <a:t>;</a:t>
            </a:r>
            <a:endParaRPr lang="en-US" altLang="zh-CN" sz="1200" dirty="0"/>
          </a:p>
          <a:p>
            <a:r>
              <a:rPr lang="en-US" altLang="zh-CN" sz="1200" dirty="0"/>
              <a:t>    private </a:t>
            </a:r>
            <a:r>
              <a:rPr lang="en-US" altLang="zh-CN" sz="1200" dirty="0" err="1"/>
              <a:t>SelectedSelectionKeySet</a:t>
            </a:r>
            <a:r>
              <a:rPr lang="en-US" altLang="zh-CN" sz="1200" dirty="0"/>
              <a:t> </a:t>
            </a:r>
            <a:r>
              <a:rPr lang="en-US" altLang="zh-CN" sz="1200" b="1" dirty="0" err="1">
                <a:solidFill>
                  <a:srgbClr val="FF0000"/>
                </a:solidFill>
              </a:rPr>
              <a:t>selectedKeys</a:t>
            </a:r>
            <a:r>
              <a:rPr lang="en-US" altLang="zh-CN" sz="1200" dirty="0"/>
              <a:t>;</a:t>
            </a:r>
            <a:endParaRPr lang="en-US" altLang="zh-CN" sz="1200" dirty="0"/>
          </a:p>
          <a:p>
            <a:r>
              <a:rPr lang="en-US" altLang="zh-CN" sz="1200" dirty="0"/>
              <a:t>    private final </a:t>
            </a:r>
            <a:r>
              <a:rPr lang="en-US" altLang="zh-CN" sz="1200" dirty="0" err="1"/>
              <a:t>SelectorProvider</a:t>
            </a:r>
            <a:r>
              <a:rPr lang="en-US" altLang="zh-CN" sz="1200" dirty="0"/>
              <a:t> provider;</a:t>
            </a:r>
            <a:endParaRPr lang="en-US" altLang="zh-CN" sz="1200" dirty="0"/>
          </a:p>
          <a:p>
            <a:r>
              <a:rPr lang="en-US" altLang="zh-CN" sz="1200" dirty="0"/>
              <a:t>    private final </a:t>
            </a:r>
            <a:r>
              <a:rPr lang="en-US" altLang="zh-CN" sz="1200" dirty="0" err="1"/>
              <a:t>AtomicBoolean</a:t>
            </a:r>
            <a:r>
              <a:rPr lang="en-US" altLang="zh-CN" sz="1200" dirty="0"/>
              <a:t> </a:t>
            </a:r>
            <a:r>
              <a:rPr lang="en-US" altLang="zh-CN" sz="1200" dirty="0" err="1"/>
              <a:t>wakenUp</a:t>
            </a:r>
            <a:r>
              <a:rPr lang="en-US" altLang="zh-CN" sz="1200" dirty="0"/>
              <a:t> = new </a:t>
            </a:r>
            <a:r>
              <a:rPr lang="en-US" altLang="zh-CN" sz="1200" dirty="0" err="1"/>
              <a:t>AtomicBoolean</a:t>
            </a:r>
            <a:r>
              <a:rPr lang="en-US" altLang="zh-CN" sz="1200" dirty="0"/>
              <a:t>();</a:t>
            </a:r>
            <a:endParaRPr lang="en-US" altLang="zh-CN" sz="1200" dirty="0"/>
          </a:p>
          <a:p>
            <a:r>
              <a:rPr lang="en-US" altLang="zh-CN" sz="1200" dirty="0"/>
              <a:t>    private final </a:t>
            </a:r>
            <a:r>
              <a:rPr lang="en-US" altLang="zh-CN" sz="1200" dirty="0" err="1"/>
              <a:t>SelectStrategy</a:t>
            </a:r>
            <a:r>
              <a:rPr lang="en-US" altLang="zh-CN" sz="1200" dirty="0"/>
              <a:t> </a:t>
            </a:r>
            <a:r>
              <a:rPr lang="en-US" altLang="zh-CN" sz="1200" dirty="0" err="1"/>
              <a:t>selectStrategy</a:t>
            </a:r>
            <a:r>
              <a:rPr lang="en-US" altLang="zh-CN" sz="1200" dirty="0"/>
              <a:t>;</a:t>
            </a:r>
            <a:endParaRPr lang="en-US" altLang="zh-CN" sz="1200" dirty="0"/>
          </a:p>
          <a:p>
            <a:r>
              <a:rPr lang="en-US" altLang="zh-CN" sz="1200" dirty="0"/>
              <a:t>    private volatile int </a:t>
            </a:r>
            <a:r>
              <a:rPr lang="en-US" altLang="zh-CN" sz="1200" dirty="0" err="1"/>
              <a:t>ioRatio</a:t>
            </a:r>
            <a:r>
              <a:rPr lang="en-US" altLang="zh-CN" sz="1200" dirty="0"/>
              <a:t> = 50;</a:t>
            </a:r>
            <a:endParaRPr lang="en-US" altLang="zh-CN" sz="1200" dirty="0"/>
          </a:p>
          <a:p>
            <a:r>
              <a:rPr lang="en-US" altLang="zh-CN" sz="1200" dirty="0"/>
              <a:t>    private int </a:t>
            </a:r>
            <a:r>
              <a:rPr lang="en-US" altLang="zh-CN" sz="1200" dirty="0" err="1"/>
              <a:t>cancelledKeys</a:t>
            </a:r>
            <a:r>
              <a:rPr lang="en-US" altLang="zh-CN" sz="1200" dirty="0"/>
              <a:t>;</a:t>
            </a:r>
            <a:endParaRPr lang="en-US" altLang="zh-CN" sz="1200" dirty="0"/>
          </a:p>
          <a:p>
            <a:r>
              <a:rPr lang="en-US" altLang="zh-CN" sz="1200" dirty="0"/>
              <a:t>    private </a:t>
            </a:r>
            <a:r>
              <a:rPr lang="en-US" altLang="zh-CN" sz="1200" dirty="0" err="1"/>
              <a:t>boolean</a:t>
            </a:r>
            <a:r>
              <a:rPr lang="en-US" altLang="zh-CN" sz="1200" dirty="0"/>
              <a:t> </a:t>
            </a:r>
            <a:r>
              <a:rPr lang="en-US" altLang="zh-CN" sz="1200" dirty="0" err="1"/>
              <a:t>needsToSelectAgain</a:t>
            </a:r>
            <a:r>
              <a:rPr lang="en-US" altLang="zh-CN" sz="1200" dirty="0"/>
              <a:t>;</a:t>
            </a:r>
            <a:endParaRPr lang="en-US" altLang="zh-CN" sz="1200" dirty="0"/>
          </a:p>
          <a:p>
            <a:r>
              <a:rPr lang="en-US" altLang="zh-CN" sz="1200" dirty="0"/>
              <a:t>    -------------------------------------------------</a:t>
            </a:r>
            <a:endParaRPr lang="en-US" altLang="zh-CN" sz="1200" dirty="0"/>
          </a:p>
          <a:p>
            <a:r>
              <a:rPr lang="en-US" altLang="zh-CN" sz="1200" dirty="0"/>
              <a:t>    protected static final int DEFAULT_MAX_PENDING_TASKS = </a:t>
            </a:r>
            <a:r>
              <a:rPr lang="en-US" altLang="zh-CN" sz="1200" dirty="0" err="1"/>
              <a:t>Math.max</a:t>
            </a:r>
            <a:r>
              <a:rPr lang="en-US" altLang="zh-CN" sz="1200" dirty="0"/>
              <a:t>(16,</a:t>
            </a:r>
            <a:endParaRPr lang="en-US" altLang="zh-CN" sz="1200" dirty="0"/>
          </a:p>
          <a:p>
            <a:r>
              <a:rPr lang="en-US" altLang="zh-CN" sz="1200" dirty="0"/>
              <a:t>     </a:t>
            </a:r>
            <a:r>
              <a:rPr lang="en-US" altLang="zh-CN" sz="1200" dirty="0" err="1"/>
              <a:t>SystemPropertyUtil.getInt</a:t>
            </a:r>
            <a:r>
              <a:rPr lang="en-US" altLang="zh-CN" sz="1200" dirty="0"/>
              <a:t>("</a:t>
            </a:r>
            <a:r>
              <a:rPr lang="en-US" altLang="zh-CN" sz="1200" dirty="0" err="1"/>
              <a:t>io.netty.eventLoop.maxPendingTasks</a:t>
            </a:r>
            <a:r>
              <a:rPr lang="en-US" altLang="zh-CN" sz="1200" dirty="0"/>
              <a:t>", </a:t>
            </a:r>
            <a:r>
              <a:rPr lang="en-US" altLang="zh-CN" sz="1200" dirty="0" err="1"/>
              <a:t>Integer.MAX_VALUE</a:t>
            </a:r>
            <a:r>
              <a:rPr lang="en-US" altLang="zh-CN" sz="1200" dirty="0"/>
              <a:t>));</a:t>
            </a:r>
            <a:endParaRPr lang="en-US" altLang="zh-CN" sz="1200" dirty="0"/>
          </a:p>
          <a:p>
            <a:r>
              <a:rPr lang="en-US" altLang="zh-CN" sz="1200" dirty="0"/>
              <a:t>    private final Queue&lt;Runnable&gt; </a:t>
            </a:r>
            <a:r>
              <a:rPr lang="en-US" altLang="zh-CN" sz="1200" dirty="0" err="1"/>
              <a:t>tailTasks</a:t>
            </a:r>
            <a:r>
              <a:rPr lang="en-US" altLang="zh-CN" sz="1200" dirty="0"/>
              <a:t>;</a:t>
            </a:r>
            <a:endParaRPr lang="en-US" altLang="zh-CN" sz="1200" dirty="0"/>
          </a:p>
          <a:p>
            <a:r>
              <a:rPr lang="en-US" altLang="zh-CN" sz="1200" dirty="0"/>
              <a:t>   -------------------------------------------------</a:t>
            </a:r>
            <a:endParaRPr lang="en-US" altLang="zh-CN" sz="1200" dirty="0"/>
          </a:p>
          <a:p>
            <a:r>
              <a:rPr lang="en-US" altLang="zh-CN" sz="1200" dirty="0"/>
              <a:t>    private final Queue&lt;Runnable&gt; </a:t>
            </a:r>
            <a:r>
              <a:rPr lang="en-US" altLang="zh-CN" sz="1200" b="1" dirty="0" err="1">
                <a:solidFill>
                  <a:srgbClr val="FF0000"/>
                </a:solidFill>
              </a:rPr>
              <a:t>taskQueue</a:t>
            </a:r>
            <a:r>
              <a:rPr lang="en-US" altLang="zh-CN" sz="1200" b="1" dirty="0">
                <a:solidFill>
                  <a:srgbClr val="FF0000"/>
                </a:solidFill>
              </a:rPr>
              <a:t>;</a:t>
            </a:r>
            <a:endParaRPr lang="en-US" altLang="zh-CN" sz="1200" b="1" dirty="0">
              <a:solidFill>
                <a:srgbClr val="FF0000"/>
              </a:solidFill>
            </a:endParaRPr>
          </a:p>
          <a:p>
            <a:r>
              <a:rPr lang="en-US" altLang="zh-CN" sz="1200" dirty="0"/>
              <a:t>    private volatile Thread </a:t>
            </a:r>
            <a:r>
              <a:rPr lang="en-US" altLang="zh-CN" sz="1200" b="1" dirty="0" err="1">
                <a:solidFill>
                  <a:srgbClr val="FF0000"/>
                </a:solidFill>
              </a:rPr>
              <a:t>thread</a:t>
            </a:r>
            <a:r>
              <a:rPr lang="en-US" altLang="zh-CN" sz="1200" b="1" dirty="0">
                <a:solidFill>
                  <a:srgbClr val="FF0000"/>
                </a:solidFill>
              </a:rPr>
              <a:t>;</a:t>
            </a:r>
            <a:endParaRPr lang="en-US" altLang="zh-CN" sz="1200" b="1" dirty="0">
              <a:solidFill>
                <a:srgbClr val="FF0000"/>
              </a:solidFill>
            </a:endParaRPr>
          </a:p>
          <a:p>
            <a:r>
              <a:rPr lang="en-US" altLang="zh-CN" sz="1200" dirty="0"/>
              <a:t>    private volatile </a:t>
            </a:r>
            <a:r>
              <a:rPr lang="en-US" altLang="zh-CN" sz="1200" dirty="0" err="1"/>
              <a:t>ThreadProperties</a:t>
            </a:r>
            <a:r>
              <a:rPr lang="en-US" altLang="zh-CN" sz="1200" dirty="0"/>
              <a:t> </a:t>
            </a:r>
            <a:r>
              <a:rPr lang="en-US" altLang="zh-CN" sz="1200" dirty="0" err="1"/>
              <a:t>threadProperties</a:t>
            </a:r>
            <a:r>
              <a:rPr lang="en-US" altLang="zh-CN" sz="1200" dirty="0"/>
              <a:t>;</a:t>
            </a:r>
            <a:endParaRPr lang="en-US" altLang="zh-CN" sz="1200" dirty="0"/>
          </a:p>
          <a:p>
            <a:r>
              <a:rPr lang="en-US" altLang="zh-CN" sz="1200" dirty="0"/>
              <a:t>    private final Executor </a:t>
            </a:r>
            <a:r>
              <a:rPr lang="en-US" altLang="zh-CN" sz="1200" dirty="0" err="1"/>
              <a:t>executor</a:t>
            </a:r>
            <a:r>
              <a:rPr lang="en-US" altLang="zh-CN" sz="1200" dirty="0"/>
              <a:t>;</a:t>
            </a:r>
            <a:endParaRPr lang="en-US" altLang="zh-CN" sz="1200" dirty="0"/>
          </a:p>
          <a:p>
            <a:r>
              <a:rPr lang="en-US" altLang="zh-CN" sz="1200" dirty="0"/>
              <a:t>    private volatile </a:t>
            </a:r>
            <a:r>
              <a:rPr lang="en-US" altLang="zh-CN" sz="1200" dirty="0" err="1"/>
              <a:t>boolean</a:t>
            </a:r>
            <a:r>
              <a:rPr lang="en-US" altLang="zh-CN" sz="1200" dirty="0"/>
              <a:t> interrupted;</a:t>
            </a:r>
            <a:endParaRPr lang="en-US" altLang="zh-CN" sz="1200" dirty="0"/>
          </a:p>
          <a:p>
            <a:r>
              <a:rPr lang="en-US" altLang="zh-CN" sz="1200" dirty="0"/>
              <a:t>    private final Semaphore </a:t>
            </a:r>
            <a:r>
              <a:rPr lang="en-US" altLang="zh-CN" sz="1200" dirty="0" err="1"/>
              <a:t>threadLock</a:t>
            </a:r>
            <a:r>
              <a:rPr lang="en-US" altLang="zh-CN" sz="1200" dirty="0"/>
              <a:t> = new Semaphore(0);</a:t>
            </a:r>
            <a:endParaRPr lang="en-US" altLang="zh-CN" sz="1200" dirty="0"/>
          </a:p>
          <a:p>
            <a:r>
              <a:rPr lang="en-US" altLang="zh-CN" sz="1200" dirty="0"/>
              <a:t>    private final Set&lt;Runnable&gt; </a:t>
            </a:r>
            <a:r>
              <a:rPr lang="en-US" altLang="zh-CN" sz="1200" dirty="0" err="1"/>
              <a:t>shutdownHooks</a:t>
            </a:r>
            <a:r>
              <a:rPr lang="en-US" altLang="zh-CN" sz="1200" dirty="0"/>
              <a:t> = new </a:t>
            </a:r>
            <a:r>
              <a:rPr lang="en-US" altLang="zh-CN" sz="1200" dirty="0" err="1"/>
              <a:t>LinkedHashSet</a:t>
            </a:r>
            <a:r>
              <a:rPr lang="en-US" altLang="zh-CN" sz="1200" dirty="0"/>
              <a:t>&lt;Runnable&gt;();</a:t>
            </a:r>
            <a:endParaRPr lang="en-US" altLang="zh-CN" sz="1200" dirty="0"/>
          </a:p>
          <a:p>
            <a:r>
              <a:rPr lang="en-US" altLang="zh-CN" sz="1200" dirty="0"/>
              <a:t>    private final </a:t>
            </a:r>
            <a:r>
              <a:rPr lang="en-US" altLang="zh-CN" sz="1200" dirty="0" err="1"/>
              <a:t>boolean</a:t>
            </a:r>
            <a:r>
              <a:rPr lang="en-US" altLang="zh-CN" sz="1200" dirty="0"/>
              <a:t> </a:t>
            </a:r>
            <a:r>
              <a:rPr lang="en-US" altLang="zh-CN" sz="1200" dirty="0" err="1"/>
              <a:t>addTaskWakesUp</a:t>
            </a:r>
            <a:r>
              <a:rPr lang="en-US" altLang="zh-CN" sz="1200" dirty="0"/>
              <a:t>;</a:t>
            </a:r>
            <a:endParaRPr lang="en-US" altLang="zh-CN" sz="1200" dirty="0"/>
          </a:p>
          <a:p>
            <a:r>
              <a:rPr lang="en-US" altLang="zh-CN" sz="1200" dirty="0"/>
              <a:t>    private final int </a:t>
            </a:r>
            <a:r>
              <a:rPr lang="en-US" altLang="zh-CN" sz="1200" dirty="0" err="1"/>
              <a:t>maxPendingTasks</a:t>
            </a:r>
            <a:r>
              <a:rPr lang="en-US" altLang="zh-CN" sz="1200" dirty="0"/>
              <a:t>;</a:t>
            </a:r>
            <a:endParaRPr lang="en-US" altLang="zh-CN" sz="1200" dirty="0"/>
          </a:p>
          <a:p>
            <a:r>
              <a:rPr lang="en-US" altLang="zh-CN" sz="1200" dirty="0"/>
              <a:t>    private final </a:t>
            </a:r>
            <a:r>
              <a:rPr lang="en-US" altLang="zh-CN" sz="1200" dirty="0" err="1"/>
              <a:t>RejectedExecutionHandler</a:t>
            </a:r>
            <a:r>
              <a:rPr lang="en-US" altLang="zh-CN" sz="1200" dirty="0"/>
              <a:t> </a:t>
            </a:r>
            <a:r>
              <a:rPr lang="en-US" altLang="zh-CN" sz="1200" dirty="0" err="1"/>
              <a:t>rejectedExecutionHandler</a:t>
            </a:r>
            <a:r>
              <a:rPr lang="en-US" altLang="zh-CN" sz="1200" dirty="0"/>
              <a:t>;</a:t>
            </a:r>
            <a:endParaRPr lang="en-US" altLang="zh-CN" sz="1200" dirty="0"/>
          </a:p>
          <a:p>
            <a:r>
              <a:rPr lang="en-US" altLang="zh-CN" sz="1200" dirty="0"/>
              <a:t>    private long </a:t>
            </a:r>
            <a:r>
              <a:rPr lang="en-US" altLang="zh-CN" sz="1200" dirty="0" err="1"/>
              <a:t>lastExecutionTime</a:t>
            </a:r>
            <a:r>
              <a:rPr lang="en-US" altLang="zh-CN" sz="1200" dirty="0"/>
              <a:t>;</a:t>
            </a:r>
            <a:endParaRPr lang="en-US" altLang="zh-CN" sz="1200" dirty="0"/>
          </a:p>
          <a:p>
            <a:r>
              <a:rPr lang="en-US" altLang="zh-CN" sz="1200" dirty="0"/>
              <a:t>    private volatile int state = ST_NOT_STARTED;</a:t>
            </a:r>
            <a:endParaRPr lang="en-US" altLang="zh-CN" sz="1200" dirty="0"/>
          </a:p>
          <a:p>
            <a:r>
              <a:rPr lang="en-US" altLang="zh-CN" sz="1200" dirty="0"/>
              <a:t>    private volatile long </a:t>
            </a:r>
            <a:r>
              <a:rPr lang="en-US" altLang="zh-CN" sz="1200" dirty="0" err="1"/>
              <a:t>gracefulShutdownQuietPeriod</a:t>
            </a:r>
            <a:r>
              <a:rPr lang="en-US" altLang="zh-CN" sz="1200" dirty="0"/>
              <a:t>;</a:t>
            </a:r>
            <a:endParaRPr lang="en-US" altLang="zh-CN" sz="1200" dirty="0"/>
          </a:p>
          <a:p>
            <a:r>
              <a:rPr lang="en-US" altLang="zh-CN" sz="1200" dirty="0"/>
              <a:t>    private volatile long </a:t>
            </a:r>
            <a:r>
              <a:rPr lang="en-US" altLang="zh-CN" sz="1200" dirty="0" err="1"/>
              <a:t>gracefulShutdownTimeout</a:t>
            </a:r>
            <a:r>
              <a:rPr lang="en-US" altLang="zh-CN" sz="1200" dirty="0"/>
              <a:t>;</a:t>
            </a:r>
            <a:endParaRPr lang="en-US" altLang="zh-CN" sz="1200" dirty="0"/>
          </a:p>
          <a:p>
            <a:r>
              <a:rPr lang="en-US" altLang="zh-CN" sz="1200" dirty="0"/>
              <a:t>    private long </a:t>
            </a:r>
            <a:r>
              <a:rPr lang="en-US" altLang="zh-CN" sz="1200" dirty="0" err="1"/>
              <a:t>gracefulShutdownStartTime</a:t>
            </a:r>
            <a:r>
              <a:rPr lang="en-US" altLang="zh-CN" sz="1200" dirty="0"/>
              <a:t>;</a:t>
            </a:r>
            <a:endParaRPr lang="zh-CN" altLang="en-US" sz="1200" dirty="0"/>
          </a:p>
        </p:txBody>
      </p:sp>
      <p:sp>
        <p:nvSpPr>
          <p:cNvPr id="13" name="内容占位符 2"/>
          <p:cNvSpPr txBox="1"/>
          <p:nvPr/>
        </p:nvSpPr>
        <p:spPr>
          <a:xfrm>
            <a:off x="7780255" y="2855347"/>
            <a:ext cx="4054312" cy="4242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t>抽象父类</a:t>
            </a:r>
            <a:r>
              <a:rPr lang="en-US" altLang="zh-CN" sz="2000" dirty="0" err="1"/>
              <a:t>SingleThreadEventLoop</a:t>
            </a:r>
            <a:endParaRPr lang="zh-CN" altLang="en-US" sz="2000" dirty="0"/>
          </a:p>
        </p:txBody>
      </p:sp>
      <p:pic>
        <p:nvPicPr>
          <p:cNvPr id="5" name="图片 4"/>
          <p:cNvPicPr>
            <a:picLocks noChangeAspect="1"/>
          </p:cNvPicPr>
          <p:nvPr/>
        </p:nvPicPr>
        <p:blipFill>
          <a:blip r:embed="rId1"/>
          <a:stretch>
            <a:fillRect/>
          </a:stretch>
        </p:blipFill>
        <p:spPr>
          <a:xfrm>
            <a:off x="6096000" y="3435350"/>
            <a:ext cx="5815330" cy="107188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01700"/>
          </a:xfrm>
        </p:spPr>
        <p:txBody>
          <a:bodyPr/>
          <a:lstStyle/>
          <a:p>
            <a:r>
              <a:rPr lang="en-US" altLang="zh-CN" sz="3200"/>
              <a:t>NioEventLoop</a:t>
            </a:r>
            <a:r>
              <a:rPr lang="zh-CN" altLang="en-US" sz="3200"/>
              <a:t>的轮询</a:t>
            </a:r>
            <a:endParaRPr lang="zh-CN" altLang="en-US" sz="3200"/>
          </a:p>
        </p:txBody>
      </p:sp>
      <p:sp>
        <p:nvSpPr>
          <p:cNvPr id="4" name="文本框 3"/>
          <p:cNvSpPr txBox="1"/>
          <p:nvPr/>
        </p:nvSpPr>
        <p:spPr>
          <a:xfrm>
            <a:off x="838200" y="1481455"/>
            <a:ext cx="7463790" cy="5015865"/>
          </a:xfrm>
          <a:prstGeom prst="rect">
            <a:avLst/>
          </a:prstGeom>
          <a:noFill/>
        </p:spPr>
        <p:txBody>
          <a:bodyPr wrap="square" rtlCol="0" anchor="t">
            <a:spAutoFit/>
          </a:bodyPr>
          <a:lstStyle/>
          <a:p>
            <a:r>
              <a:rPr lang="en-US" altLang="zh-CN" sz="800" dirty="0"/>
              <a:t>    </a:t>
            </a:r>
            <a:r>
              <a:rPr lang="zh-CN" altLang="en-US" sz="800" dirty="0"/>
              <a:t> protected void run() {</a:t>
            </a:r>
            <a:endParaRPr lang="zh-CN" altLang="en-US" sz="800" dirty="0"/>
          </a:p>
          <a:p>
            <a:r>
              <a:rPr lang="zh-CN" altLang="en-US" sz="800" dirty="0"/>
              <a:t>  for (;;) {</a:t>
            </a:r>
            <a:endParaRPr lang="zh-CN" altLang="en-US" sz="800" dirty="0"/>
          </a:p>
          <a:p>
            <a:endParaRPr lang="zh-CN" altLang="en-US" sz="800" dirty="0"/>
          </a:p>
          <a:p>
            <a:r>
              <a:rPr lang="zh-CN" altLang="en-US" sz="800" dirty="0"/>
              <a:t>  try {</a:t>
            </a:r>
            <a:endParaRPr lang="zh-CN" altLang="en-US" sz="800" dirty="0"/>
          </a:p>
          <a:p>
            <a:r>
              <a:rPr lang="zh-CN" altLang="en-US" sz="800" dirty="0"/>
              <a:t>      switch (selectStrategy.calculateStrategy(selectNowSupplier, hasTasks())) {</a:t>
            </a:r>
            <a:endParaRPr lang="zh-CN" altLang="en-US" sz="800" dirty="0"/>
          </a:p>
          <a:p>
            <a:r>
              <a:rPr lang="zh-CN" altLang="en-US" sz="800" dirty="0"/>
              <a:t>      case SelectStrategy.CONTINUE:</a:t>
            </a:r>
            <a:endParaRPr lang="zh-CN" altLang="en-US" sz="800" dirty="0"/>
          </a:p>
          <a:p>
            <a:r>
              <a:rPr lang="zh-CN" altLang="en-US" sz="800" dirty="0"/>
              <a:t>   continue;</a:t>
            </a:r>
            <a:endParaRPr lang="zh-CN" altLang="en-US" sz="800" dirty="0"/>
          </a:p>
          <a:p>
            <a:endParaRPr lang="zh-CN" altLang="en-US" sz="800" dirty="0"/>
          </a:p>
          <a:p>
            <a:r>
              <a:rPr lang="zh-CN" altLang="en-US" sz="800" dirty="0"/>
              <a:t>      case SelectStrategy.BUSY_WAIT:</a:t>
            </a:r>
            <a:endParaRPr lang="zh-CN" altLang="en-US" sz="800" dirty="0"/>
          </a:p>
          <a:p>
            <a:r>
              <a:rPr lang="zh-CN" altLang="en-US" sz="800" dirty="0"/>
              <a:t>   // fall-through to SELECT since the busy-wait is not supported with NIO</a:t>
            </a:r>
            <a:endParaRPr lang="zh-CN" altLang="en-US" sz="800" dirty="0"/>
          </a:p>
          <a:p>
            <a:endParaRPr lang="zh-CN" altLang="en-US" sz="800" dirty="0"/>
          </a:p>
          <a:p>
            <a:r>
              <a:rPr lang="zh-CN" altLang="en-US" sz="800" dirty="0"/>
              <a:t>      case SelectStrategy.SELECT:</a:t>
            </a:r>
            <a:endParaRPr lang="zh-CN" altLang="en-US" sz="800" dirty="0"/>
          </a:p>
          <a:p>
            <a:r>
              <a:rPr lang="zh-CN" altLang="en-US" sz="800" dirty="0"/>
              <a:t>   select(wakenUp.getAndSet(false));</a:t>
            </a:r>
            <a:endParaRPr lang="zh-CN" altLang="en-US" sz="800" dirty="0"/>
          </a:p>
          <a:p>
            <a:r>
              <a:rPr lang="zh-CN" altLang="en-US" sz="800" dirty="0"/>
              <a:t> </a:t>
            </a:r>
            <a:r>
              <a:rPr lang="en-US" altLang="zh-CN" sz="800" dirty="0"/>
              <a:t>	      </a:t>
            </a:r>
            <a:r>
              <a:rPr lang="zh-CN" altLang="en-US" sz="800" dirty="0"/>
              <a:t>if (wakenUp.get()) {</a:t>
            </a:r>
            <a:endParaRPr lang="zh-CN" altLang="en-US" sz="800" dirty="0"/>
          </a:p>
          <a:p>
            <a:r>
              <a:rPr lang="zh-CN" altLang="en-US" sz="800" dirty="0"/>
              <a:t>selector.wakeup();</a:t>
            </a:r>
            <a:endParaRPr lang="zh-CN" altLang="en-US" sz="800" dirty="0"/>
          </a:p>
          <a:p>
            <a:r>
              <a:rPr lang="zh-CN" altLang="en-US" sz="800" dirty="0"/>
              <a:t>   }</a:t>
            </a:r>
            <a:endParaRPr lang="zh-CN" altLang="en-US" sz="800" dirty="0"/>
          </a:p>
          <a:p>
            <a:r>
              <a:rPr lang="zh-CN" altLang="en-US" sz="800" dirty="0"/>
              <a:t>   // fall through</a:t>
            </a:r>
            <a:endParaRPr lang="zh-CN" altLang="en-US" sz="800" dirty="0"/>
          </a:p>
          <a:p>
            <a:r>
              <a:rPr lang="zh-CN" altLang="en-US" sz="800" dirty="0"/>
              <a:t>      default:</a:t>
            </a:r>
            <a:endParaRPr lang="zh-CN" altLang="en-US" sz="800" dirty="0"/>
          </a:p>
          <a:p>
            <a:r>
              <a:rPr lang="zh-CN" altLang="en-US" sz="800" dirty="0"/>
              <a:t>      }</a:t>
            </a:r>
            <a:endParaRPr lang="zh-CN" altLang="en-US" sz="800" dirty="0"/>
          </a:p>
          <a:p>
            <a:r>
              <a:rPr lang="zh-CN" altLang="en-US" sz="800" dirty="0"/>
              <a:t>  cancelledKeys = 0;</a:t>
            </a:r>
            <a:endParaRPr lang="zh-CN" altLang="en-US" sz="800" dirty="0"/>
          </a:p>
          <a:p>
            <a:r>
              <a:rPr lang="zh-CN" altLang="en-US" sz="800" dirty="0"/>
              <a:t>  needsToSelectAgain = false;</a:t>
            </a:r>
            <a:endParaRPr lang="zh-CN" altLang="en-US" sz="800" dirty="0"/>
          </a:p>
          <a:p>
            <a:r>
              <a:rPr lang="zh-CN" altLang="en-US" sz="800" dirty="0"/>
              <a:t>  final int ioRatio = this.ioRatio;</a:t>
            </a:r>
            <a:endParaRPr lang="zh-CN" altLang="en-US" sz="800" dirty="0"/>
          </a:p>
          <a:p>
            <a:r>
              <a:rPr lang="zh-CN" altLang="en-US" sz="800" dirty="0"/>
              <a:t>  if (ioRatio == 100) {</a:t>
            </a:r>
            <a:endParaRPr lang="zh-CN" altLang="en-US" sz="800" dirty="0"/>
          </a:p>
          <a:p>
            <a:r>
              <a:rPr lang="zh-CN" altLang="en-US" sz="800" dirty="0"/>
              <a:t>      try {</a:t>
            </a:r>
            <a:endParaRPr lang="zh-CN" altLang="en-US" sz="800" dirty="0"/>
          </a:p>
          <a:p>
            <a:r>
              <a:rPr lang="zh-CN" altLang="en-US" sz="800" dirty="0"/>
              <a:t>   </a:t>
            </a:r>
            <a:r>
              <a:rPr lang="zh-CN" altLang="en-US" sz="800" b="1" dirty="0">
                <a:solidFill>
                  <a:srgbClr val="FF0000"/>
                </a:solidFill>
              </a:rPr>
              <a:t>processSelectedKeys()</a:t>
            </a:r>
            <a:r>
              <a:rPr lang="zh-CN" altLang="en-US" sz="800" dirty="0">
                <a:solidFill>
                  <a:srgbClr val="FF0000"/>
                </a:solidFill>
              </a:rPr>
              <a:t>;</a:t>
            </a:r>
            <a:endParaRPr lang="zh-CN" altLang="en-US" sz="800" dirty="0"/>
          </a:p>
          <a:p>
            <a:r>
              <a:rPr lang="zh-CN" altLang="en-US" sz="800" dirty="0"/>
              <a:t>      } finally {</a:t>
            </a:r>
            <a:endParaRPr lang="zh-CN" altLang="en-US" sz="800" dirty="0"/>
          </a:p>
          <a:p>
            <a:r>
              <a:rPr lang="zh-CN" altLang="en-US" sz="800" dirty="0"/>
              <a:t>   // Ensure we always run tasks.</a:t>
            </a:r>
            <a:endParaRPr lang="zh-CN" altLang="en-US" sz="800" dirty="0"/>
          </a:p>
          <a:p>
            <a:r>
              <a:rPr lang="zh-CN" altLang="en-US" sz="800" dirty="0"/>
              <a:t>   </a:t>
            </a:r>
            <a:r>
              <a:rPr lang="zh-CN" altLang="en-US" sz="800" b="1" dirty="0">
                <a:solidFill>
                  <a:srgbClr val="FF0000"/>
                </a:solidFill>
              </a:rPr>
              <a:t>runAllTasks();</a:t>
            </a:r>
            <a:endParaRPr lang="zh-CN" altLang="en-US" sz="800" dirty="0"/>
          </a:p>
          <a:p>
            <a:r>
              <a:rPr lang="zh-CN" altLang="en-US" sz="800" dirty="0"/>
              <a:t>      }</a:t>
            </a:r>
            <a:endParaRPr lang="zh-CN" altLang="en-US" sz="800" dirty="0"/>
          </a:p>
          <a:p>
            <a:r>
              <a:rPr lang="zh-CN" altLang="en-US" sz="800" dirty="0"/>
              <a:t>  } else {</a:t>
            </a:r>
            <a:endParaRPr lang="zh-CN" altLang="en-US" sz="800" dirty="0"/>
          </a:p>
          <a:p>
            <a:r>
              <a:rPr lang="zh-CN" altLang="en-US" sz="800" dirty="0"/>
              <a:t>      final long ioStartTime = System.nanoTime();</a:t>
            </a:r>
            <a:endParaRPr lang="zh-CN" altLang="en-US" sz="800" dirty="0"/>
          </a:p>
          <a:p>
            <a:r>
              <a:rPr lang="zh-CN" altLang="en-US" sz="800" dirty="0"/>
              <a:t>      try {</a:t>
            </a:r>
            <a:endParaRPr lang="zh-CN" altLang="en-US" sz="800" dirty="0"/>
          </a:p>
          <a:p>
            <a:r>
              <a:rPr lang="zh-CN" altLang="en-US" sz="800" dirty="0"/>
              <a:t>   processSelectedKeys();</a:t>
            </a:r>
            <a:endParaRPr lang="zh-CN" altLang="en-US" sz="800" dirty="0"/>
          </a:p>
          <a:p>
            <a:r>
              <a:rPr lang="zh-CN" altLang="en-US" sz="800" dirty="0"/>
              <a:t>      } finally {</a:t>
            </a:r>
            <a:endParaRPr lang="zh-CN" altLang="en-US" sz="800" dirty="0"/>
          </a:p>
          <a:p>
            <a:r>
              <a:rPr lang="zh-CN" altLang="en-US" sz="800" dirty="0"/>
              <a:t>   // Ensure we always run tasks.</a:t>
            </a:r>
            <a:endParaRPr lang="zh-CN" altLang="en-US" sz="800" dirty="0"/>
          </a:p>
          <a:p>
            <a:r>
              <a:rPr lang="zh-CN" altLang="en-US" sz="800" dirty="0"/>
              <a:t>   final long ioTime = System.nanoTime() - ioStartTime;</a:t>
            </a:r>
            <a:endParaRPr lang="zh-CN" altLang="en-US" sz="800" dirty="0"/>
          </a:p>
          <a:p>
            <a:r>
              <a:rPr lang="zh-CN" altLang="en-US" sz="800" dirty="0"/>
              <a:t>   runAllTasks(ioTime * (100 - ioRatio) / ioRatio);</a:t>
            </a:r>
            <a:endParaRPr lang="zh-CN" altLang="en-US" sz="800" dirty="0"/>
          </a:p>
          <a:p>
            <a:r>
              <a:rPr lang="zh-CN" altLang="en-US" sz="800" dirty="0"/>
              <a:t>      }</a:t>
            </a:r>
            <a:endParaRPr lang="zh-CN" altLang="en-US" sz="800" dirty="0"/>
          </a:p>
          <a:p>
            <a:r>
              <a:rPr lang="zh-CN" altLang="en-US" sz="800" dirty="0"/>
              <a:t> }</a:t>
            </a:r>
            <a:endParaRPr lang="zh-CN" altLang="en-US" sz="800" dirty="0"/>
          </a:p>
          <a:p>
            <a:r>
              <a:rPr lang="en-US" altLang="zh-CN" sz="800" dirty="0"/>
              <a:t>   }</a:t>
            </a:r>
            <a:endParaRPr lang="en-US" altLang="zh-CN" sz="800" dirty="0"/>
          </a:p>
        </p:txBody>
      </p:sp>
      <p:pic>
        <p:nvPicPr>
          <p:cNvPr id="3" name="图片 2"/>
          <p:cNvPicPr>
            <a:picLocks noChangeAspect="1"/>
          </p:cNvPicPr>
          <p:nvPr/>
        </p:nvPicPr>
        <p:blipFill>
          <a:blip r:embed="rId1"/>
          <a:stretch>
            <a:fillRect/>
          </a:stretch>
        </p:blipFill>
        <p:spPr>
          <a:xfrm>
            <a:off x="6720840" y="1397635"/>
            <a:ext cx="4107815" cy="46583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96548"/>
            <a:ext cx="10515600" cy="916920"/>
          </a:xfrm>
        </p:spPr>
        <p:txBody>
          <a:bodyPr vert="horz" lIns="91440" tIns="45720" rIns="91440" bIns="45720" rtlCol="0" anchor="ctr">
            <a:normAutofit/>
          </a:bodyPr>
          <a:lstStyle/>
          <a:p>
            <a:r>
              <a:rPr lang="zh-CN" altLang="en-US" sz="3200" dirty="0"/>
              <a:t>提纲</a:t>
            </a:r>
            <a:endParaRPr lang="zh-CN" altLang="en-US" sz="3200" dirty="0"/>
          </a:p>
        </p:txBody>
      </p:sp>
      <p:sp>
        <p:nvSpPr>
          <p:cNvPr id="3" name="文本框 2"/>
          <p:cNvSpPr txBox="1"/>
          <p:nvPr/>
        </p:nvSpPr>
        <p:spPr>
          <a:xfrm>
            <a:off x="989277" y="1532019"/>
            <a:ext cx="9794449" cy="4246245"/>
          </a:xfrm>
          <a:prstGeom prst="rect">
            <a:avLst/>
          </a:prstGeom>
          <a:noFill/>
        </p:spPr>
        <p:txBody>
          <a:bodyPr wrap="square" rtlCol="0">
            <a:spAutoFit/>
          </a:bodyPr>
          <a:lstStyle/>
          <a:p>
            <a:pPr marL="342900" indent="-342900">
              <a:buFont typeface="Arial" panose="020B0604020202020204" pitchFamily="34" charset="0"/>
              <a:buChar char="•"/>
            </a:pPr>
            <a:r>
              <a:rPr lang="en-US" altLang="zh-CN" dirty="0"/>
              <a:t>Bio -&gt; </a:t>
            </a:r>
            <a:r>
              <a:rPr lang="en-US" altLang="zh-CN" dirty="0" err="1"/>
              <a:t>Nio</a:t>
            </a:r>
            <a:r>
              <a:rPr lang="en-US" altLang="zh-CN" dirty="0"/>
              <a:t> -&gt; </a:t>
            </a:r>
            <a:r>
              <a:rPr lang="en-US" altLang="zh-CN" dirty="0" err="1"/>
              <a:t>Netty</a:t>
            </a:r>
            <a:r>
              <a:rPr lang="zh-CN" altLang="en-US" dirty="0"/>
              <a:t> 线程模型演化</a:t>
            </a:r>
            <a:endParaRPr lang="en-US" altLang="zh-CN" dirty="0"/>
          </a:p>
          <a:p>
            <a:pPr marL="800100" lvl="1" indent="-342900">
              <a:buFont typeface="Arial" panose="020B0604020202020204" pitchFamily="34" charset="0"/>
              <a:buChar char="•"/>
            </a:pPr>
            <a:r>
              <a:rPr lang="en-US" altLang="zh-CN" dirty="0"/>
              <a:t>Bio   --- Stream</a:t>
            </a:r>
            <a:endParaRPr lang="en-US" altLang="zh-CN" dirty="0"/>
          </a:p>
          <a:p>
            <a:pPr marL="800100" lvl="1" indent="-342900">
              <a:buFont typeface="Arial" panose="020B0604020202020204" pitchFamily="34" charset="0"/>
              <a:buChar char="•"/>
            </a:pPr>
            <a:r>
              <a:rPr lang="en-US" altLang="zh-CN" dirty="0" err="1"/>
              <a:t>Nio</a:t>
            </a:r>
            <a:r>
              <a:rPr lang="en-US" altLang="zh-CN" dirty="0"/>
              <a:t>  ---  Buffer,</a:t>
            </a:r>
            <a:r>
              <a:rPr lang="en-US" altLang="zh-CN" dirty="0" err="1">
                <a:sym typeface="+mn-ea"/>
              </a:rPr>
              <a:t>Channel,Selector</a:t>
            </a:r>
            <a:r>
              <a:rPr lang="en-US" altLang="zh-CN" dirty="0">
                <a:sym typeface="+mn-ea"/>
              </a:rPr>
              <a:t>,SelectionKey</a:t>
            </a:r>
            <a:endParaRPr lang="en-US" altLang="zh-CN" dirty="0"/>
          </a:p>
          <a:p>
            <a:pPr marL="800100" lvl="1" indent="-342900">
              <a:buFont typeface="Arial" panose="020B0604020202020204" pitchFamily="34" charset="0"/>
              <a:buChar char="•"/>
            </a:pPr>
            <a:r>
              <a:rPr lang="en-US" altLang="zh-CN" dirty="0" err="1"/>
              <a:t>Netty</a:t>
            </a:r>
            <a:r>
              <a:rPr lang="en-US" altLang="zh-CN" dirty="0"/>
              <a:t> --- </a:t>
            </a:r>
            <a:r>
              <a:rPr lang="en-US" altLang="zh-CN" dirty="0" err="1"/>
              <a:t>Bytebuf,Channel,Pipeline,ChannelHandlerContext,</a:t>
            </a:r>
            <a:endParaRPr lang="en-US" altLang="zh-CN" dirty="0" err="1"/>
          </a:p>
          <a:p>
            <a:pPr lvl="1" indent="0">
              <a:buFont typeface="Arial" panose="020B0604020202020204" pitchFamily="34" charset="0"/>
              <a:buNone/>
            </a:pPr>
            <a:r>
              <a:rPr lang="en-US" altLang="zh-CN" dirty="0" err="1">
                <a:sym typeface="+mn-ea"/>
              </a:rPr>
              <a:t>ChannelHandler,EventLoop</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en-US" altLang="zh-CN" dirty="0"/>
              <a:t>Netty</a:t>
            </a:r>
            <a:r>
              <a:rPr lang="zh-CN" altLang="en-US" dirty="0"/>
              <a:t>的结构及重要组件</a:t>
            </a:r>
            <a:endParaRPr lang="zh-CN" altLang="en-US"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en-US" altLang="zh-CN" dirty="0" err="1"/>
              <a:t>Netty</a:t>
            </a:r>
            <a:r>
              <a:rPr lang="zh-CN" altLang="en-US" dirty="0"/>
              <a:t> 责任链设计模式及链路分析（关键节点：</a:t>
            </a:r>
            <a:r>
              <a:rPr lang="en-US" altLang="zh-CN" dirty="0" err="1"/>
              <a:t>AbstractChannelHandlerContext</a:t>
            </a:r>
            <a:r>
              <a:rPr lang="en-US" altLang="zh-CN" dirty="0"/>
              <a:t> </a:t>
            </a:r>
            <a:r>
              <a:rPr lang="zh-CN" altLang="en-US" dirty="0"/>
              <a:t>）</a:t>
            </a:r>
            <a:r>
              <a:rPr lang="en-US" altLang="zh-CN" dirty="0"/>
              <a:t>ChannelInboundHandler,ChannelOutboundHandler,ChanneDuplexHandler</a:t>
            </a:r>
            <a:endParaRPr lang="en-US" altLang="zh-CN" dirty="0"/>
          </a:p>
          <a:p>
            <a:pPr marL="342900" indent="-342900">
              <a:buFont typeface="Arial" panose="020B0604020202020204" pitchFamily="34" charset="0"/>
              <a:buChar char="•"/>
            </a:pPr>
            <a:endParaRPr lang="zh-CN" altLang="en-US" dirty="0"/>
          </a:p>
          <a:p>
            <a:pPr marL="342900" indent="-342900">
              <a:buFont typeface="Arial" panose="020B0604020202020204" pitchFamily="34" charset="0"/>
              <a:buChar char="•"/>
            </a:pPr>
            <a:r>
              <a:rPr lang="en-US" altLang="zh-CN" dirty="0" err="1">
                <a:sym typeface="+mn-ea"/>
              </a:rPr>
              <a:t>Netty</a:t>
            </a:r>
            <a:r>
              <a:rPr lang="zh-CN" altLang="en-US" dirty="0">
                <a:sym typeface="+mn-ea"/>
              </a:rPr>
              <a:t>常用的</a:t>
            </a:r>
            <a:r>
              <a:rPr lang="en-US" altLang="zh-CN" dirty="0">
                <a:sym typeface="+mn-ea"/>
              </a:rPr>
              <a:t>ChannelHandler</a:t>
            </a:r>
            <a:r>
              <a:rPr lang="zh-CN" altLang="en-US" dirty="0">
                <a:sym typeface="+mn-ea"/>
              </a:rPr>
              <a:t>及其应用场景（粘、拆包，编、解码，超时处理</a:t>
            </a:r>
            <a:r>
              <a:rPr lang="en-US" altLang="zh-CN" dirty="0">
                <a:sym typeface="+mn-ea"/>
              </a:rPr>
              <a:t>,</a:t>
            </a:r>
            <a:r>
              <a:rPr lang="zh-CN" altLang="en-US" dirty="0">
                <a:sym typeface="+mn-ea"/>
              </a:rPr>
              <a:t>业务处理，实现</a:t>
            </a:r>
            <a:r>
              <a:rPr lang="en-US" altLang="zh-CN" dirty="0">
                <a:sym typeface="+mn-ea"/>
              </a:rPr>
              <a:t>HelloWorld</a:t>
            </a:r>
            <a:r>
              <a:rPr lang="zh-CN" altLang="en-US" dirty="0">
                <a:sym typeface="+mn-ea"/>
              </a:rPr>
              <a:t>和</a:t>
            </a:r>
            <a:r>
              <a:rPr lang="en-US" altLang="zh-CN" dirty="0" err="1">
                <a:sym typeface="+mn-ea"/>
              </a:rPr>
              <a:t>protoBuf</a:t>
            </a:r>
            <a:r>
              <a:rPr lang="en-US" altLang="zh-CN" dirty="0">
                <a:sym typeface="+mn-ea"/>
              </a:rPr>
              <a:t> </a:t>
            </a:r>
            <a:r>
              <a:rPr lang="en-US" altLang="zh-CN" dirty="0" err="1">
                <a:sym typeface="+mn-ea"/>
              </a:rPr>
              <a:t>rpc</a:t>
            </a:r>
            <a:r>
              <a:rPr lang="zh-CN" altLang="en-US" dirty="0">
                <a:sym typeface="+mn-ea"/>
              </a:rPr>
              <a:t>）</a:t>
            </a:r>
            <a:endParaRPr lang="zh-CN" altLang="en-US" dirty="0">
              <a:sym typeface="+mn-ea"/>
            </a:endParaRPr>
          </a:p>
          <a:p>
            <a:pPr marL="342900" indent="-342900">
              <a:buFont typeface="Arial" panose="020B0604020202020204" pitchFamily="34" charset="0"/>
              <a:buChar char="•"/>
            </a:pPr>
            <a:endParaRPr lang="zh-CN" altLang="en-US" dirty="0"/>
          </a:p>
          <a:p>
            <a:pPr marL="342900" indent="-342900">
              <a:buFont typeface="Arial" panose="020B0604020202020204" pitchFamily="34" charset="0"/>
              <a:buChar char="•"/>
            </a:pPr>
            <a:r>
              <a:rPr lang="en-US" altLang="zh-CN" dirty="0" err="1">
                <a:sym typeface="+mn-ea"/>
              </a:rPr>
              <a:t>Netty</a:t>
            </a:r>
            <a:r>
              <a:rPr lang="zh-CN" altLang="en-US" dirty="0">
                <a:sym typeface="+mn-ea"/>
              </a:rPr>
              <a:t>的零</a:t>
            </a:r>
            <a:r>
              <a:rPr lang="en-US" altLang="zh-CN" dirty="0">
                <a:sym typeface="+mn-ea"/>
              </a:rPr>
              <a:t>Copy</a:t>
            </a:r>
            <a:r>
              <a:rPr lang="zh-CN" altLang="en-US" dirty="0">
                <a:sym typeface="+mn-ea"/>
              </a:rPr>
              <a:t>机制，高效的线程分配机制</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36320"/>
          </a:xfrm>
        </p:spPr>
        <p:txBody>
          <a:bodyPr>
            <a:normAutofit/>
          </a:bodyPr>
          <a:lstStyle/>
          <a:p>
            <a:r>
              <a:rPr lang="en-US" altLang="zh-CN" sz="3600"/>
              <a:t>EventLoop</a:t>
            </a:r>
            <a:r>
              <a:rPr lang="zh-CN" altLang="en-US" sz="3600"/>
              <a:t>详解   </a:t>
            </a:r>
            <a:endParaRPr lang="zh-CN" altLang="en-US" sz="1800" i="1" u="sng">
              <a:solidFill>
                <a:srgbClr val="7030A0"/>
              </a:solidFill>
              <a:latin typeface="Arial" panose="020B0604020202020204" pitchFamily="34" charset="0"/>
              <a:cs typeface="Arial" panose="020B0604020202020204" pitchFamily="34" charset="0"/>
            </a:endParaRPr>
          </a:p>
        </p:txBody>
      </p:sp>
      <p:sp>
        <p:nvSpPr>
          <p:cNvPr id="3" name="文本框 2"/>
          <p:cNvSpPr txBox="1"/>
          <p:nvPr/>
        </p:nvSpPr>
        <p:spPr>
          <a:xfrm>
            <a:off x="923290" y="1226185"/>
            <a:ext cx="8689340" cy="2306955"/>
          </a:xfrm>
          <a:prstGeom prst="rect">
            <a:avLst/>
          </a:prstGeom>
          <a:noFill/>
        </p:spPr>
        <p:txBody>
          <a:bodyPr wrap="square" rtlCol="0">
            <a:spAutoFit/>
          </a:bodyPr>
          <a:lstStyle/>
          <a:p>
            <a:r>
              <a:rPr lang="zh-CN" altLang="en-US" dirty="0">
                <a:latin typeface="Gadugi" panose="020B0502040204020203" charset="0"/>
                <a:cs typeface="Gadugi" panose="020B0502040204020203" charset="0"/>
              </a:rPr>
              <a:t>Executor</a:t>
            </a:r>
            <a:r>
              <a:rPr lang="en-US" altLang="zh-CN" dirty="0">
                <a:latin typeface="Gadugi" panose="020B0502040204020203" charset="0"/>
                <a:cs typeface="Gadugi" panose="020B0502040204020203" charset="0"/>
              </a:rPr>
              <a:t>.execute(Runnable task)	</a:t>
            </a:r>
            <a:endParaRPr lang="en-US" altLang="zh-CN" dirty="0">
              <a:latin typeface="Gadugi" panose="020B0502040204020203" charset="0"/>
              <a:cs typeface="Gadugi" panose="020B0502040204020203" charset="0"/>
            </a:endParaRPr>
          </a:p>
          <a:p>
            <a:r>
              <a:rPr lang="en-US" altLang="zh-CN" dirty="0">
                <a:latin typeface="Gadugi" panose="020B0502040204020203" charset="0"/>
                <a:cs typeface="Gadugi" panose="020B0502040204020203" charset="0"/>
              </a:rPr>
              <a:t>-&gt;	</a:t>
            </a:r>
            <a:r>
              <a:rPr lang="en-US" altLang="zh-CN" dirty="0" err="1">
                <a:latin typeface="Gadugi" panose="020B0502040204020203" charset="0"/>
                <a:cs typeface="Gadugi" panose="020B0502040204020203" charset="0"/>
              </a:rPr>
              <a:t>EventLoop.execute</a:t>
            </a:r>
            <a:r>
              <a:rPr lang="en-US" altLang="zh-CN" dirty="0">
                <a:latin typeface="Gadugi" panose="020B0502040204020203" charset="0"/>
                <a:cs typeface="Gadugi" panose="020B0502040204020203" charset="0"/>
              </a:rPr>
              <a:t>(task)</a:t>
            </a:r>
            <a:endParaRPr lang="en-US" altLang="zh-CN" dirty="0">
              <a:latin typeface="Gadugi" panose="020B0502040204020203" charset="0"/>
              <a:cs typeface="Gadugi" panose="020B0502040204020203" charset="0"/>
            </a:endParaRPr>
          </a:p>
          <a:p>
            <a:r>
              <a:rPr lang="en-US" altLang="zh-CN" dirty="0">
                <a:latin typeface="Gadugi" panose="020B0502040204020203" charset="0"/>
                <a:cs typeface="Gadugi" panose="020B0502040204020203" charset="0"/>
              </a:rPr>
              <a:t>-&gt;	</a:t>
            </a:r>
            <a:r>
              <a:rPr lang="en-US" altLang="zh-CN" dirty="0" err="1">
                <a:latin typeface="Gadugi" panose="020B0502040204020203" charset="0"/>
                <a:cs typeface="Gadugi" panose="020B0502040204020203" charset="0"/>
              </a:rPr>
              <a:t>SingleThreadEventExecutor.execute</a:t>
            </a:r>
            <a:r>
              <a:rPr lang="en-US" altLang="zh-CN" dirty="0">
                <a:latin typeface="Gadugi" panose="020B0502040204020203" charset="0"/>
                <a:cs typeface="Gadugi" panose="020B0502040204020203" charset="0"/>
              </a:rPr>
              <a:t>(task)--&gt;</a:t>
            </a:r>
            <a:r>
              <a:rPr lang="en-US" altLang="zh-CN" u="sng" dirty="0" err="1">
                <a:solidFill>
                  <a:srgbClr val="FF0000"/>
                </a:solidFill>
                <a:latin typeface="Gadugi" panose="020B0502040204020203" charset="0"/>
                <a:cs typeface="Gadugi" panose="020B0502040204020203" charset="0"/>
              </a:rPr>
              <a:t>taskQueue.offer</a:t>
            </a:r>
            <a:r>
              <a:rPr lang="en-US" altLang="zh-CN" u="sng" dirty="0">
                <a:solidFill>
                  <a:srgbClr val="FF0000"/>
                </a:solidFill>
                <a:latin typeface="Gadugi" panose="020B0502040204020203" charset="0"/>
                <a:cs typeface="Gadugi" panose="020B0502040204020203" charset="0"/>
              </a:rPr>
              <a:t>(task)</a:t>
            </a:r>
            <a:endParaRPr lang="en-US" altLang="zh-CN" dirty="0">
              <a:latin typeface="Gadugi" panose="020B0502040204020203" charset="0"/>
              <a:cs typeface="Gadugi" panose="020B0502040204020203" charset="0"/>
            </a:endParaRPr>
          </a:p>
          <a:p>
            <a:r>
              <a:rPr lang="en-US" altLang="zh-CN" dirty="0">
                <a:latin typeface="Gadugi" panose="020B0502040204020203" charset="0"/>
                <a:cs typeface="Gadugi" panose="020B0502040204020203" charset="0"/>
                <a:sym typeface="+mn-ea"/>
              </a:rPr>
              <a:t>-&gt;	</a:t>
            </a:r>
            <a:r>
              <a:rPr lang="en-US" altLang="zh-CN" dirty="0" err="1">
                <a:latin typeface="Gadugi" panose="020B0502040204020203" charset="0"/>
                <a:cs typeface="Gadugi" panose="020B0502040204020203" charset="0"/>
                <a:sym typeface="+mn-ea"/>
              </a:rPr>
              <a:t>SingleThreadEventExecutor.startThread</a:t>
            </a:r>
            <a:r>
              <a:rPr lang="en-US" altLang="zh-CN" dirty="0">
                <a:latin typeface="Gadugi" panose="020B0502040204020203" charset="0"/>
                <a:cs typeface="Gadugi" panose="020B0502040204020203" charset="0"/>
                <a:sym typeface="+mn-ea"/>
              </a:rPr>
              <a:t>()</a:t>
            </a:r>
            <a:endParaRPr lang="en-US" altLang="zh-CN" dirty="0">
              <a:latin typeface="Gadugi" panose="020B0502040204020203" charset="0"/>
              <a:cs typeface="Gadugi" panose="020B0502040204020203" charset="0"/>
              <a:sym typeface="+mn-ea"/>
            </a:endParaRPr>
          </a:p>
          <a:p>
            <a:r>
              <a:rPr lang="en-US" altLang="zh-CN" dirty="0">
                <a:latin typeface="Gadugi" panose="020B0502040204020203" charset="0"/>
                <a:cs typeface="Gadugi" panose="020B0502040204020203" charset="0"/>
                <a:sym typeface="+mn-ea"/>
              </a:rPr>
              <a:t>-&gt;	</a:t>
            </a:r>
            <a:r>
              <a:rPr lang="en-US" altLang="zh-CN" dirty="0" err="1">
                <a:latin typeface="Gadugi" panose="020B0502040204020203" charset="0"/>
                <a:cs typeface="Gadugi" panose="020B0502040204020203" charset="0"/>
                <a:sym typeface="+mn-ea"/>
              </a:rPr>
              <a:t>SingleThreadEventExecutor.doStartThread</a:t>
            </a:r>
            <a:r>
              <a:rPr lang="en-US" altLang="zh-CN" dirty="0">
                <a:latin typeface="Gadugi" panose="020B0502040204020203" charset="0"/>
                <a:cs typeface="Gadugi" panose="020B0502040204020203" charset="0"/>
                <a:sym typeface="+mn-ea"/>
              </a:rPr>
              <a:t>()</a:t>
            </a:r>
            <a:endParaRPr lang="en-US" altLang="zh-CN" dirty="0">
              <a:latin typeface="Gadugi" panose="020B0502040204020203" charset="0"/>
              <a:cs typeface="Gadugi" panose="020B0502040204020203" charset="0"/>
              <a:sym typeface="+mn-ea"/>
            </a:endParaRPr>
          </a:p>
          <a:p>
            <a:r>
              <a:rPr lang="en-US" altLang="zh-CN" dirty="0">
                <a:latin typeface="Gadugi" panose="020B0502040204020203" charset="0"/>
                <a:cs typeface="Gadugi" panose="020B0502040204020203" charset="0"/>
                <a:sym typeface="+mn-ea"/>
              </a:rPr>
              <a:t>-&gt;	</a:t>
            </a:r>
            <a:r>
              <a:rPr lang="en-US" altLang="zh-CN" dirty="0" err="1">
                <a:latin typeface="Gadugi" panose="020B0502040204020203" charset="0"/>
                <a:cs typeface="Gadugi" panose="020B0502040204020203" charset="0"/>
                <a:sym typeface="+mn-ea"/>
              </a:rPr>
              <a:t>SingleThreadEventExecutor.this.run</a:t>
            </a:r>
            <a:r>
              <a:rPr lang="en-US" altLang="zh-CN" dirty="0">
                <a:latin typeface="Gadugi" panose="020B0502040204020203" charset="0"/>
                <a:cs typeface="Gadugi" panose="020B0502040204020203" charset="0"/>
                <a:sym typeface="+mn-ea"/>
              </a:rPr>
              <a:t>();</a:t>
            </a:r>
            <a:endParaRPr lang="en-US" altLang="zh-CN" dirty="0">
              <a:latin typeface="Gadugi" panose="020B0502040204020203" charset="0"/>
              <a:cs typeface="Gadugi" panose="020B0502040204020203" charset="0"/>
              <a:sym typeface="+mn-ea"/>
            </a:endParaRPr>
          </a:p>
          <a:p>
            <a:r>
              <a:rPr lang="en-US" altLang="zh-CN" dirty="0">
                <a:latin typeface="Gadugi" panose="020B0502040204020203" charset="0"/>
                <a:cs typeface="Gadugi" panose="020B0502040204020203" charset="0"/>
                <a:sym typeface="+mn-ea"/>
              </a:rPr>
              <a:t>-&gt;	</a:t>
            </a:r>
            <a:r>
              <a:rPr lang="en-US" altLang="zh-CN" dirty="0" err="1">
                <a:latin typeface="Gadugi" panose="020B0502040204020203" charset="0"/>
                <a:cs typeface="Gadugi" panose="020B0502040204020203" charset="0"/>
                <a:sym typeface="+mn-ea"/>
              </a:rPr>
              <a:t>NioEventLoop.run</a:t>
            </a:r>
            <a:r>
              <a:rPr lang="en-US" altLang="zh-CN" dirty="0">
                <a:latin typeface="Gadugi" panose="020B0502040204020203" charset="0"/>
                <a:cs typeface="Gadugi" panose="020B0502040204020203" charset="0"/>
                <a:sym typeface="+mn-ea"/>
              </a:rPr>
              <a:t>() </a:t>
            </a:r>
            <a:endParaRPr lang="en-US" altLang="zh-CN" dirty="0">
              <a:latin typeface="Gadugi" panose="020B0502040204020203" charset="0"/>
              <a:cs typeface="Gadugi" panose="020B0502040204020203" charset="0"/>
              <a:sym typeface="+mn-ea"/>
            </a:endParaRPr>
          </a:p>
          <a:p>
            <a:endParaRPr lang="en-US" altLang="zh-CN" dirty="0">
              <a:latin typeface="Gadugi" panose="020B0502040204020203" charset="0"/>
              <a:cs typeface="Gadugi" panose="020B0502040204020203" charset="0"/>
              <a:sym typeface="+mn-ea"/>
            </a:endParaRPr>
          </a:p>
        </p:txBody>
      </p:sp>
      <p:sp>
        <p:nvSpPr>
          <p:cNvPr id="2050" name="齿轮"/>
          <p:cNvSpPr/>
          <p:nvPr/>
        </p:nvSpPr>
        <p:spPr bwMode="auto">
          <a:xfrm>
            <a:off x="4758055" y="3713480"/>
            <a:ext cx="2082800" cy="1311275"/>
          </a:xfrm>
          <a:custGeom>
            <a:avLst/>
            <a:gdLst>
              <a:gd name="T0" fmla="*/ 1066662 w 2063518"/>
              <a:gd name="T1" fmla="*/ 654802 h 1276454"/>
              <a:gd name="T2" fmla="*/ 1500594 w 2063518"/>
              <a:gd name="T3" fmla="*/ 654802 h 1276454"/>
              <a:gd name="T4" fmla="*/ 1255790 w 2063518"/>
              <a:gd name="T5" fmla="*/ 314944 h 1276454"/>
              <a:gd name="T6" fmla="*/ 1323568 w 2063518"/>
              <a:gd name="T7" fmla="*/ 383500 h 1276454"/>
              <a:gd name="T8" fmla="*/ 1481023 w 2063518"/>
              <a:gd name="T9" fmla="*/ 376582 h 1276454"/>
              <a:gd name="T10" fmla="*/ 1488825 w 2063518"/>
              <a:gd name="T11" fmla="*/ 472615 h 1276454"/>
              <a:gd name="T12" fmla="*/ 1613893 w 2063518"/>
              <a:gd name="T13" fmla="*/ 568404 h 1276454"/>
              <a:gd name="T14" fmla="*/ 1558067 w 2063518"/>
              <a:gd name="T15" fmla="*/ 646977 h 1276454"/>
              <a:gd name="T16" fmla="*/ 1592227 w 2063518"/>
              <a:gd name="T17" fmla="*/ 800652 h 1276454"/>
              <a:gd name="T18" fmla="*/ 1498897 w 2063518"/>
              <a:gd name="T19" fmla="*/ 825001 h 1276454"/>
              <a:gd name="T20" fmla="*/ 1426167 w 2063518"/>
              <a:gd name="T21" fmla="*/ 964655 h 1276454"/>
              <a:gd name="T22" fmla="*/ 1339000 w 2063518"/>
              <a:gd name="T23" fmla="*/ 923387 h 1276454"/>
              <a:gd name="T24" fmla="*/ 1193410 w 2063518"/>
              <a:gd name="T25" fmla="*/ 983675 h 1276454"/>
              <a:gd name="T26" fmla="*/ 1153195 w 2063518"/>
              <a:gd name="T27" fmla="*/ 896101 h 1276454"/>
              <a:gd name="T28" fmla="*/ 1002868 w 2063518"/>
              <a:gd name="T29" fmla="*/ 848812 h 1276454"/>
              <a:gd name="T30" fmla="*/ 1028421 w 2063518"/>
              <a:gd name="T31" fmla="*/ 755906 h 1276454"/>
              <a:gd name="T32" fmla="*/ 943696 w 2063518"/>
              <a:gd name="T33" fmla="*/ 623169 h 1276454"/>
              <a:gd name="T34" fmla="*/ 1023061 w 2063518"/>
              <a:gd name="T35" fmla="*/ 568405 h 1276454"/>
              <a:gd name="T36" fmla="*/ 1043583 w 2063518"/>
              <a:gd name="T37" fmla="*/ 412329 h 1276454"/>
              <a:gd name="T38" fmla="*/ 1139624 w 2063518"/>
              <a:gd name="T39" fmla="*/ 421330 h 1276454"/>
              <a:gd name="T40" fmla="*/ 1255790 w 2063518"/>
              <a:gd name="T41" fmla="*/ 314944 h 1276454"/>
              <a:gd name="T42" fmla="*/ 184450 w 2063518"/>
              <a:gd name="T43" fmla="*/ 509786 h 1276454"/>
              <a:gd name="T44" fmla="*/ 835347 w 2063518"/>
              <a:gd name="T45" fmla="*/ 509786 h 1276454"/>
              <a:gd name="T46" fmla="*/ 468140 w 2063518"/>
              <a:gd name="T47" fmla="*/ 0 h 1276454"/>
              <a:gd name="T48" fmla="*/ 569807 w 2063518"/>
              <a:gd name="T49" fmla="*/ 102832 h 1276454"/>
              <a:gd name="T50" fmla="*/ 805989 w 2063518"/>
              <a:gd name="T51" fmla="*/ 92457 h 1276454"/>
              <a:gd name="T52" fmla="*/ 817693 w 2063518"/>
              <a:gd name="T53" fmla="*/ 236505 h 1276454"/>
              <a:gd name="T54" fmla="*/ 1005294 w 2063518"/>
              <a:gd name="T55" fmla="*/ 380190 h 1276454"/>
              <a:gd name="T56" fmla="*/ 921557 w 2063518"/>
              <a:gd name="T57" fmla="*/ 498048 h 1276454"/>
              <a:gd name="T58" fmla="*/ 972798 w 2063518"/>
              <a:gd name="T59" fmla="*/ 728561 h 1276454"/>
              <a:gd name="T60" fmla="*/ 832801 w 2063518"/>
              <a:gd name="T61" fmla="*/ 765085 h 1276454"/>
              <a:gd name="T62" fmla="*/ 723706 w 2063518"/>
              <a:gd name="T63" fmla="*/ 974565 h 1276454"/>
              <a:gd name="T64" fmla="*/ 592956 w 2063518"/>
              <a:gd name="T65" fmla="*/ 912666 h 1276454"/>
              <a:gd name="T66" fmla="*/ 374570 w 2063518"/>
              <a:gd name="T67" fmla="*/ 1003096 h 1276454"/>
              <a:gd name="T68" fmla="*/ 314247 w 2063518"/>
              <a:gd name="T69" fmla="*/ 871734 h 1276454"/>
              <a:gd name="T70" fmla="*/ 88757 w 2063518"/>
              <a:gd name="T71" fmla="*/ 800802 h 1276454"/>
              <a:gd name="T72" fmla="*/ 127086 w 2063518"/>
              <a:gd name="T73" fmla="*/ 661445 h 1276454"/>
              <a:gd name="T74" fmla="*/ 0 w 2063518"/>
              <a:gd name="T75" fmla="*/ 462338 h 1276454"/>
              <a:gd name="T76" fmla="*/ 119047 w 2063518"/>
              <a:gd name="T77" fmla="*/ 380191 h 1276454"/>
              <a:gd name="T78" fmla="*/ 149829 w 2063518"/>
              <a:gd name="T79" fmla="*/ 146078 h 1276454"/>
              <a:gd name="T80" fmla="*/ 293892 w 2063518"/>
              <a:gd name="T81" fmla="*/ 159579 h 1276454"/>
              <a:gd name="T82" fmla="*/ 468140 w 2063518"/>
              <a:gd name="T83" fmla="*/ 0 h 12764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63518" h="1276454">
                <a:moveTo>
                  <a:pt x="1631470" y="557485"/>
                </a:moveTo>
                <a:cubicBezTo>
                  <a:pt x="1479172" y="557485"/>
                  <a:pt x="1355710" y="680947"/>
                  <a:pt x="1355710" y="833245"/>
                </a:cubicBezTo>
                <a:cubicBezTo>
                  <a:pt x="1355710" y="985543"/>
                  <a:pt x="1479172" y="1109005"/>
                  <a:pt x="1631470" y="1109005"/>
                </a:cubicBezTo>
                <a:cubicBezTo>
                  <a:pt x="1783768" y="1109005"/>
                  <a:pt x="1907230" y="985543"/>
                  <a:pt x="1907230" y="833245"/>
                </a:cubicBezTo>
                <a:cubicBezTo>
                  <a:pt x="1907230" y="680947"/>
                  <a:pt x="1783768" y="557485"/>
                  <a:pt x="1631470" y="557485"/>
                </a:cubicBezTo>
                <a:close/>
                <a:moveTo>
                  <a:pt x="1596087" y="400771"/>
                </a:moveTo>
                <a:lnTo>
                  <a:pt x="1666853" y="400771"/>
                </a:lnTo>
                <a:lnTo>
                  <a:pt x="1682233" y="488008"/>
                </a:lnTo>
                <a:cubicBezTo>
                  <a:pt x="1729134" y="494904"/>
                  <a:pt x="1774137" y="511284"/>
                  <a:pt x="1814498" y="536149"/>
                </a:cubicBezTo>
                <a:lnTo>
                  <a:pt x="1882355" y="479207"/>
                </a:lnTo>
                <a:lnTo>
                  <a:pt x="1936564" y="524695"/>
                </a:lnTo>
                <a:lnTo>
                  <a:pt x="1892271" y="601408"/>
                </a:lnTo>
                <a:cubicBezTo>
                  <a:pt x="1923766" y="636838"/>
                  <a:pt x="1947711" y="678313"/>
                  <a:pt x="1962647" y="723304"/>
                </a:cubicBezTo>
                <a:lnTo>
                  <a:pt x="2051230" y="723302"/>
                </a:lnTo>
                <a:lnTo>
                  <a:pt x="2063518" y="792992"/>
                </a:lnTo>
                <a:lnTo>
                  <a:pt x="1980277" y="823287"/>
                </a:lnTo>
                <a:cubicBezTo>
                  <a:pt x="1981630" y="870672"/>
                  <a:pt x="1973314" y="917837"/>
                  <a:pt x="1955836" y="961902"/>
                </a:cubicBezTo>
                <a:lnTo>
                  <a:pt x="2023695" y="1018840"/>
                </a:lnTo>
                <a:lnTo>
                  <a:pt x="1988313" y="1080125"/>
                </a:lnTo>
                <a:lnTo>
                  <a:pt x="1905073" y="1049826"/>
                </a:lnTo>
                <a:cubicBezTo>
                  <a:pt x="1875651" y="1086995"/>
                  <a:pt x="1838963" y="1117779"/>
                  <a:pt x="1797250" y="1140300"/>
                </a:cubicBezTo>
                <a:lnTo>
                  <a:pt x="1812635" y="1227537"/>
                </a:lnTo>
                <a:lnTo>
                  <a:pt x="1746136" y="1251740"/>
                </a:lnTo>
                <a:lnTo>
                  <a:pt x="1701847" y="1175024"/>
                </a:lnTo>
                <a:cubicBezTo>
                  <a:pt x="1655416" y="1184585"/>
                  <a:pt x="1607524" y="1184585"/>
                  <a:pt x="1561093" y="1175024"/>
                </a:cubicBezTo>
                <a:lnTo>
                  <a:pt x="1516804" y="1251740"/>
                </a:lnTo>
                <a:lnTo>
                  <a:pt x="1450306" y="1227537"/>
                </a:lnTo>
                <a:lnTo>
                  <a:pt x="1465691" y="1140300"/>
                </a:lnTo>
                <a:cubicBezTo>
                  <a:pt x="1423978" y="1117779"/>
                  <a:pt x="1387290" y="1086995"/>
                  <a:pt x="1357868" y="1049826"/>
                </a:cubicBezTo>
                <a:lnTo>
                  <a:pt x="1274628" y="1080125"/>
                </a:lnTo>
                <a:lnTo>
                  <a:pt x="1239245" y="1018840"/>
                </a:lnTo>
                <a:lnTo>
                  <a:pt x="1307105" y="961902"/>
                </a:lnTo>
                <a:cubicBezTo>
                  <a:pt x="1289627" y="917837"/>
                  <a:pt x="1281310" y="870672"/>
                  <a:pt x="1282663" y="823287"/>
                </a:cubicBezTo>
                <a:lnTo>
                  <a:pt x="1199422" y="792992"/>
                </a:lnTo>
                <a:lnTo>
                  <a:pt x="1211710" y="723302"/>
                </a:lnTo>
                <a:lnTo>
                  <a:pt x="1300293" y="723304"/>
                </a:lnTo>
                <a:cubicBezTo>
                  <a:pt x="1315229" y="678313"/>
                  <a:pt x="1339174" y="636838"/>
                  <a:pt x="1370670" y="601408"/>
                </a:cubicBezTo>
                <a:lnTo>
                  <a:pt x="1326376" y="524695"/>
                </a:lnTo>
                <a:lnTo>
                  <a:pt x="1380586" y="479207"/>
                </a:lnTo>
                <a:lnTo>
                  <a:pt x="1448443" y="536149"/>
                </a:lnTo>
                <a:cubicBezTo>
                  <a:pt x="1488803" y="511284"/>
                  <a:pt x="1533807" y="494905"/>
                  <a:pt x="1580707" y="488008"/>
                </a:cubicBezTo>
                <a:lnTo>
                  <a:pt x="1596087" y="400771"/>
                </a:lnTo>
                <a:close/>
                <a:moveTo>
                  <a:pt x="648072" y="235071"/>
                </a:moveTo>
                <a:cubicBezTo>
                  <a:pt x="419625" y="235071"/>
                  <a:pt x="234432" y="420264"/>
                  <a:pt x="234432" y="648711"/>
                </a:cubicBezTo>
                <a:cubicBezTo>
                  <a:pt x="234432" y="877158"/>
                  <a:pt x="419625" y="1062352"/>
                  <a:pt x="648072" y="1062352"/>
                </a:cubicBezTo>
                <a:cubicBezTo>
                  <a:pt x="876519" y="1062352"/>
                  <a:pt x="1061712" y="877158"/>
                  <a:pt x="1061712" y="648711"/>
                </a:cubicBezTo>
                <a:cubicBezTo>
                  <a:pt x="1061712" y="420264"/>
                  <a:pt x="876519" y="235071"/>
                  <a:pt x="648072" y="235071"/>
                </a:cubicBezTo>
                <a:close/>
                <a:moveTo>
                  <a:pt x="594998" y="0"/>
                </a:moveTo>
                <a:lnTo>
                  <a:pt x="701146" y="0"/>
                </a:lnTo>
                <a:lnTo>
                  <a:pt x="724216" y="130856"/>
                </a:lnTo>
                <a:cubicBezTo>
                  <a:pt x="794567" y="141200"/>
                  <a:pt x="862072" y="165770"/>
                  <a:pt x="922614" y="203067"/>
                </a:cubicBezTo>
                <a:lnTo>
                  <a:pt x="1024399" y="117654"/>
                </a:lnTo>
                <a:lnTo>
                  <a:pt x="1105713" y="185886"/>
                </a:lnTo>
                <a:lnTo>
                  <a:pt x="1039273" y="300956"/>
                </a:lnTo>
                <a:cubicBezTo>
                  <a:pt x="1086516" y="354101"/>
                  <a:pt x="1122434" y="416314"/>
                  <a:pt x="1144837" y="483799"/>
                </a:cubicBezTo>
                <a:lnTo>
                  <a:pt x="1277712" y="483796"/>
                </a:lnTo>
                <a:lnTo>
                  <a:pt x="1296144" y="588332"/>
                </a:lnTo>
                <a:lnTo>
                  <a:pt x="1171283" y="633774"/>
                </a:lnTo>
                <a:cubicBezTo>
                  <a:pt x="1173312" y="704852"/>
                  <a:pt x="1160838" y="775599"/>
                  <a:pt x="1134620" y="841697"/>
                </a:cubicBezTo>
                <a:lnTo>
                  <a:pt x="1236410" y="927104"/>
                </a:lnTo>
                <a:lnTo>
                  <a:pt x="1183336" y="1019032"/>
                </a:lnTo>
                <a:lnTo>
                  <a:pt x="1058476" y="973583"/>
                </a:lnTo>
                <a:cubicBezTo>
                  <a:pt x="1014343" y="1029336"/>
                  <a:pt x="959312" y="1075513"/>
                  <a:pt x="896742" y="1109294"/>
                </a:cubicBezTo>
                <a:lnTo>
                  <a:pt x="919819" y="1240149"/>
                </a:lnTo>
                <a:lnTo>
                  <a:pt x="820071" y="1276454"/>
                </a:lnTo>
                <a:lnTo>
                  <a:pt x="753637" y="1161380"/>
                </a:lnTo>
                <a:cubicBezTo>
                  <a:pt x="683991" y="1175721"/>
                  <a:pt x="612153" y="1175721"/>
                  <a:pt x="542507" y="1161380"/>
                </a:cubicBezTo>
                <a:lnTo>
                  <a:pt x="476073" y="1276454"/>
                </a:lnTo>
                <a:lnTo>
                  <a:pt x="376326" y="1240149"/>
                </a:lnTo>
                <a:lnTo>
                  <a:pt x="399403" y="1109294"/>
                </a:lnTo>
                <a:cubicBezTo>
                  <a:pt x="336833" y="1075513"/>
                  <a:pt x="281802" y="1029336"/>
                  <a:pt x="237669" y="973583"/>
                </a:cubicBezTo>
                <a:lnTo>
                  <a:pt x="112809" y="1019032"/>
                </a:lnTo>
                <a:lnTo>
                  <a:pt x="59735" y="927104"/>
                </a:lnTo>
                <a:lnTo>
                  <a:pt x="161524" y="841697"/>
                </a:lnTo>
                <a:cubicBezTo>
                  <a:pt x="135307" y="775599"/>
                  <a:pt x="122832" y="704852"/>
                  <a:pt x="124862" y="633774"/>
                </a:cubicBezTo>
                <a:lnTo>
                  <a:pt x="0" y="588332"/>
                </a:lnTo>
                <a:lnTo>
                  <a:pt x="18432" y="483796"/>
                </a:lnTo>
                <a:lnTo>
                  <a:pt x="151306" y="483799"/>
                </a:lnTo>
                <a:cubicBezTo>
                  <a:pt x="173710" y="416314"/>
                  <a:pt x="209628" y="354100"/>
                  <a:pt x="256871" y="300956"/>
                </a:cubicBezTo>
                <a:lnTo>
                  <a:pt x="190431" y="185886"/>
                </a:lnTo>
                <a:lnTo>
                  <a:pt x="271746" y="117654"/>
                </a:lnTo>
                <a:lnTo>
                  <a:pt x="373531" y="203067"/>
                </a:lnTo>
                <a:cubicBezTo>
                  <a:pt x="434072" y="165770"/>
                  <a:pt x="501577" y="141200"/>
                  <a:pt x="571928" y="130856"/>
                </a:cubicBezTo>
                <a:lnTo>
                  <a:pt x="594998" y="0"/>
                </a:lnTo>
                <a:close/>
              </a:path>
            </a:pathLst>
          </a:custGeom>
          <a:solidFill>
            <a:schemeClr val="bg1">
              <a:lumMod val="75000"/>
            </a:schemeClr>
          </a:solidFill>
          <a:ln>
            <a:noFill/>
          </a:ln>
          <a:extLst>
            <a:ext uri="{91240B29-F687-4F45-9708-019B960494DF}">
              <a14:hiddenLine xmlns:a14="http://schemas.microsoft.com/office/drawing/2010/main" w="38100">
                <a:solidFill>
                  <a:srgbClr val="000000"/>
                </a:solidFill>
                <a:prstDash val="solid"/>
                <a:round/>
              </a14:hiddenLine>
            </a:ext>
          </a:extLst>
        </p:spPr>
        <p:txBody>
          <a:bodyPr lIns="501445" tIns="575655" rIns="501445" bIns="614746" anchor="ctr"/>
          <a:lstStyle/>
          <a:p>
            <a:endParaRPr lang="zh-CN" altLang="en-US"/>
          </a:p>
        </p:txBody>
      </p:sp>
      <p:sp>
        <p:nvSpPr>
          <p:cNvPr id="180" name=" 180"/>
          <p:cNvSpPr/>
          <p:nvPr/>
        </p:nvSpPr>
        <p:spPr>
          <a:xfrm>
            <a:off x="1022985" y="3540760"/>
            <a:ext cx="2963545" cy="1969135"/>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1200">
                <a:solidFill>
                  <a:srgbClr val="FFFFFF"/>
                </a:solidFill>
                <a:latin typeface="仿宋" panose="02010609060101010101" charset="-122"/>
                <a:ea typeface="仿宋" panose="02010609060101010101" charset="-122"/>
                <a:cs typeface="仿宋" panose="02010609060101010101" charset="-122"/>
              </a:rPr>
              <a:t>这个方法是在每运行了64个任务之后再进行比较的，如果超出了设定的运行时间则退出，否则再运行64个任务再比较。所以，Netty强烈要求不要在I/O线程中运行阻塞任务，因为阻塞任务将会阻塞住Netty的事件循环，从而造成事件堆积的现象</a:t>
            </a:r>
            <a:endParaRPr lang="zh-CN" altLang="en-US" sz="1200">
              <a:solidFill>
                <a:srgbClr val="FFFFFF"/>
              </a:solidFill>
              <a:latin typeface="仿宋" panose="02010609060101010101" charset="-122"/>
              <a:ea typeface="仿宋" panose="02010609060101010101" charset="-122"/>
              <a:cs typeface="仿宋" panose="02010609060101010101" charset="-122"/>
            </a:endParaRPr>
          </a:p>
        </p:txBody>
      </p:sp>
      <p:sp>
        <p:nvSpPr>
          <p:cNvPr id="6" name=" 180"/>
          <p:cNvSpPr/>
          <p:nvPr/>
        </p:nvSpPr>
        <p:spPr>
          <a:xfrm>
            <a:off x="7604760" y="3627120"/>
            <a:ext cx="2963545" cy="1969135"/>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1200">
                <a:solidFill>
                  <a:srgbClr val="FFFFFF"/>
                </a:solidFill>
                <a:latin typeface="仿宋" panose="02010609060101010101" charset="-122"/>
                <a:ea typeface="仿宋" panose="02010609060101010101" charset="-122"/>
                <a:cs typeface="仿宋" panose="02010609060101010101" charset="-122"/>
              </a:rPr>
              <a:t>从Channel上获取一个unsafe对象，这个对象 是用来进行NIO操作的一系列系统级API，关于Netty的Channel的深层次分析将在另外的篇章中进行</a:t>
            </a:r>
            <a:endParaRPr lang="zh-CN" altLang="en-US" sz="12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200">
                <a:solidFill>
                  <a:srgbClr val="FFFFFF"/>
                </a:solidFill>
                <a:latin typeface="仿宋" panose="02010609060101010101" charset="-122"/>
                <a:ea typeface="仿宋" panose="02010609060101010101" charset="-122"/>
                <a:cs typeface="仿宋" panose="02010609060101010101" charset="-122"/>
              </a:rPr>
              <a:t>从Channel上获取了eventLoop，而这个eventLoop是什么时候分配给Channel的细节在后文中进行分析</a:t>
            </a:r>
            <a:endParaRPr lang="zh-CN" altLang="en-US" sz="12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200">
                <a:solidFill>
                  <a:srgbClr val="FFFFFF"/>
                </a:solidFill>
                <a:latin typeface="仿宋" panose="02010609060101010101" charset="-122"/>
                <a:ea typeface="仿宋" panose="02010609060101010101" charset="-122"/>
                <a:cs typeface="仿宋" panose="02010609060101010101" charset="-122"/>
              </a:rPr>
              <a:t>根据事件调用底层API来处理事件</a:t>
            </a:r>
            <a:endParaRPr lang="zh-CN" altLang="en-US" sz="1200">
              <a:solidFill>
                <a:srgbClr val="FFFFFF"/>
              </a:solidFill>
              <a:latin typeface="仿宋" panose="02010609060101010101" charset="-122"/>
              <a:ea typeface="仿宋" panose="02010609060101010101" charset="-122"/>
              <a:cs typeface="仿宋" panose="02010609060101010101" charset="-122"/>
            </a:endParaRPr>
          </a:p>
        </p:txBody>
      </p:sp>
      <p:sp>
        <p:nvSpPr>
          <p:cNvPr id="7" name="文本框 6"/>
          <p:cNvSpPr txBox="1"/>
          <p:nvPr/>
        </p:nvSpPr>
        <p:spPr>
          <a:xfrm>
            <a:off x="7604760" y="3254375"/>
            <a:ext cx="2583180" cy="368300"/>
          </a:xfrm>
          <a:prstGeom prst="rect">
            <a:avLst/>
          </a:prstGeom>
          <a:noFill/>
        </p:spPr>
        <p:txBody>
          <a:bodyPr wrap="none" rtlCol="0" anchor="t">
            <a:spAutoFit/>
          </a:bodyPr>
          <a:lstStyle/>
          <a:p>
            <a:r>
              <a:rPr lang="en-US" altLang="zh-CN">
                <a:solidFill>
                  <a:srgbClr val="FF0000"/>
                </a:solidFill>
                <a:sym typeface="+mn-ea"/>
              </a:rPr>
              <a:t>processSelectedKeys()</a:t>
            </a:r>
            <a:endParaRPr lang="zh-CN" altLang="en-US"/>
          </a:p>
        </p:txBody>
      </p:sp>
      <p:sp>
        <p:nvSpPr>
          <p:cNvPr id="8" name="文本框 7"/>
          <p:cNvSpPr txBox="1"/>
          <p:nvPr/>
        </p:nvSpPr>
        <p:spPr>
          <a:xfrm>
            <a:off x="1022985" y="3172460"/>
            <a:ext cx="1668780" cy="368300"/>
          </a:xfrm>
          <a:prstGeom prst="rect">
            <a:avLst/>
          </a:prstGeom>
          <a:noFill/>
        </p:spPr>
        <p:txBody>
          <a:bodyPr wrap="none" rtlCol="0" anchor="t">
            <a:spAutoFit/>
          </a:bodyPr>
          <a:lstStyle/>
          <a:p>
            <a:r>
              <a:rPr lang="en-US" altLang="zh-CN">
                <a:solidFill>
                  <a:srgbClr val="FF0000"/>
                </a:solidFill>
                <a:sym typeface="+mn-ea"/>
              </a:rPr>
              <a:t>runAllTasks()</a:t>
            </a:r>
            <a:endParaRPr lang="zh-CN" altLang="en-US"/>
          </a:p>
        </p:txBody>
      </p:sp>
      <p:sp>
        <p:nvSpPr>
          <p:cNvPr id="9" name="文本框 8"/>
          <p:cNvSpPr txBox="1"/>
          <p:nvPr/>
        </p:nvSpPr>
        <p:spPr>
          <a:xfrm>
            <a:off x="5354320" y="5024755"/>
            <a:ext cx="1097280" cy="368300"/>
          </a:xfrm>
          <a:prstGeom prst="rect">
            <a:avLst/>
          </a:prstGeom>
          <a:noFill/>
        </p:spPr>
        <p:txBody>
          <a:bodyPr wrap="none" rtlCol="0" anchor="t">
            <a:spAutoFit/>
          </a:bodyPr>
          <a:lstStyle/>
          <a:p>
            <a:r>
              <a:rPr lang="en-US" altLang="zh-CN">
                <a:solidFill>
                  <a:srgbClr val="FF0000"/>
                </a:solidFill>
                <a:sym typeface="+mn-ea"/>
              </a:rPr>
              <a:t>ioRatio </a:t>
            </a:r>
            <a:endParaRPr lang="zh-CN" altLang="en-US"/>
          </a:p>
        </p:txBody>
      </p:sp>
      <p:sp>
        <p:nvSpPr>
          <p:cNvPr id="10" name="圆柱形 9"/>
          <p:cNvSpPr/>
          <p:nvPr/>
        </p:nvSpPr>
        <p:spPr>
          <a:xfrm>
            <a:off x="9030335" y="1769745"/>
            <a:ext cx="1061720" cy="41465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934450" y="1401445"/>
            <a:ext cx="1253490" cy="368300"/>
          </a:xfrm>
          <a:prstGeom prst="rect">
            <a:avLst/>
          </a:prstGeom>
          <a:noFill/>
        </p:spPr>
        <p:txBody>
          <a:bodyPr wrap="square" rtlCol="0">
            <a:spAutoFit/>
          </a:bodyPr>
          <a:lstStyle/>
          <a:p>
            <a:r>
              <a:rPr lang="en-US" altLang="zh-CN"/>
              <a:t>taskQueue</a:t>
            </a:r>
            <a:endParaRPr lang="en-US" altLang="zh-CN"/>
          </a:p>
        </p:txBody>
      </p:sp>
      <p:sp>
        <p:nvSpPr>
          <p:cNvPr id="12" name="文本框 11"/>
          <p:cNvSpPr txBox="1"/>
          <p:nvPr/>
        </p:nvSpPr>
        <p:spPr>
          <a:xfrm>
            <a:off x="3630930" y="6073140"/>
            <a:ext cx="7043420" cy="368300"/>
          </a:xfrm>
          <a:prstGeom prst="rect">
            <a:avLst/>
          </a:prstGeom>
          <a:noFill/>
        </p:spPr>
        <p:txBody>
          <a:bodyPr wrap="square" rtlCol="0" anchor="t">
            <a:spAutoFit/>
          </a:bodyPr>
          <a:lstStyle/>
          <a:p>
            <a:pPr algn="r"/>
            <a:r>
              <a:rPr lang="zh-CN" altLang="en-US" i="1" u="sng" dirty="0">
                <a:solidFill>
                  <a:srgbClr val="7030A0"/>
                </a:solidFill>
                <a:latin typeface="Arial" panose="020B0604020202020204" pitchFamily="34" charset="0"/>
                <a:cs typeface="Arial" panose="020B0604020202020204" pitchFamily="34" charset="0"/>
                <a:sym typeface="+mn-ea"/>
              </a:rPr>
              <a:t>重要参考：https://www.jianshu.com/p/128ddc36e713</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024890" y="1471930"/>
            <a:ext cx="9523730" cy="3218815"/>
          </a:xfrm>
          <a:prstGeom prst="rect">
            <a:avLst/>
          </a:prstGeom>
        </p:spPr>
      </p:pic>
      <p:sp>
        <p:nvSpPr>
          <p:cNvPr id="5" name="矩形 4"/>
          <p:cNvSpPr/>
          <p:nvPr/>
        </p:nvSpPr>
        <p:spPr>
          <a:xfrm>
            <a:off x="4864735" y="1059180"/>
            <a:ext cx="6101080" cy="4044315"/>
          </a:xfrm>
          <a:prstGeom prst="rect">
            <a:avLst/>
          </a:prstGeom>
          <a:noFill/>
          <a:ln w="28575">
            <a:solidFill>
              <a:schemeClr val="accent1"/>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0275" y="365125"/>
            <a:ext cx="10515600" cy="960624"/>
          </a:xfrm>
        </p:spPr>
        <p:txBody>
          <a:bodyPr/>
          <a:lstStyle/>
          <a:p>
            <a:r>
              <a:rPr lang="en-US" altLang="zh-CN" sz="3200" dirty="0" err="1"/>
              <a:t>Netty</a:t>
            </a:r>
            <a:r>
              <a:rPr lang="zh-CN" altLang="en-US" sz="3200" dirty="0"/>
              <a:t>服务器启动</a:t>
            </a:r>
            <a:endParaRPr lang="zh-CN" altLang="en-US" sz="3200" dirty="0"/>
          </a:p>
        </p:txBody>
      </p:sp>
      <p:sp>
        <p:nvSpPr>
          <p:cNvPr id="4" name="文本框 3"/>
          <p:cNvSpPr txBox="1"/>
          <p:nvPr/>
        </p:nvSpPr>
        <p:spPr>
          <a:xfrm>
            <a:off x="1191358" y="1325749"/>
            <a:ext cx="9564626"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a:t>BootStrap.group</a:t>
            </a:r>
            <a:r>
              <a:rPr lang="en-US" altLang="zh-CN" dirty="0"/>
              <a:t>(</a:t>
            </a:r>
            <a:r>
              <a:rPr lang="en-US" altLang="zh-CN" dirty="0" err="1"/>
              <a:t>boss,worker</a:t>
            </a:r>
            <a:r>
              <a:rPr lang="en-US" altLang="zh-CN" dirty="0"/>
              <a:t>)</a:t>
            </a:r>
            <a:r>
              <a:rPr lang="zh-CN" altLang="en-US" dirty="0"/>
              <a:t>时分别给</a:t>
            </a:r>
            <a:r>
              <a:rPr lang="en-US" altLang="zh-CN" dirty="0" err="1"/>
              <a:t>AbstractBootStrap</a:t>
            </a:r>
            <a:r>
              <a:rPr lang="en-US" altLang="zh-CN" dirty="0"/>
              <a:t> </a:t>
            </a:r>
            <a:r>
              <a:rPr lang="zh-CN" altLang="en-US" dirty="0"/>
              <a:t>的</a:t>
            </a:r>
            <a:r>
              <a:rPr lang="en-US" altLang="zh-CN" dirty="0"/>
              <a:t>group</a:t>
            </a:r>
            <a:r>
              <a:rPr lang="zh-CN" altLang="en-US" dirty="0"/>
              <a:t>赋值为</a:t>
            </a:r>
            <a:r>
              <a:rPr lang="en-US" altLang="zh-CN" dirty="0"/>
              <a:t>boss,</a:t>
            </a:r>
            <a:r>
              <a:rPr lang="zh-CN" altLang="en-US" dirty="0"/>
              <a:t>作用是：</a:t>
            </a:r>
            <a:r>
              <a:rPr lang="en-US" altLang="zh-CN" dirty="0"/>
              <a:t>acceptor;</a:t>
            </a:r>
            <a:r>
              <a:rPr lang="zh-CN" altLang="en-US" dirty="0"/>
              <a:t>给</a:t>
            </a:r>
            <a:r>
              <a:rPr lang="en-US" altLang="zh-CN" dirty="0" err="1"/>
              <a:t>ServerBootStrap</a:t>
            </a:r>
            <a:r>
              <a:rPr lang="en-US" altLang="zh-CN" dirty="0"/>
              <a:t> </a:t>
            </a:r>
            <a:r>
              <a:rPr lang="zh-CN" altLang="en-US" dirty="0"/>
              <a:t>的 </a:t>
            </a:r>
            <a:r>
              <a:rPr lang="en-US" altLang="zh-CN" dirty="0" err="1"/>
              <a:t>childGroup</a:t>
            </a:r>
            <a:r>
              <a:rPr lang="zh-CN" altLang="en-US" dirty="0"/>
              <a:t>赋值为</a:t>
            </a:r>
            <a:r>
              <a:rPr lang="en-US" altLang="zh-CN" dirty="0"/>
              <a:t>worker,</a:t>
            </a:r>
            <a:r>
              <a:rPr lang="zh-CN" altLang="en-US" dirty="0"/>
              <a:t>作用是：业务处理</a:t>
            </a:r>
            <a:r>
              <a:rPr lang="en-US" altLang="zh-CN" dirty="0"/>
              <a:t>business</a:t>
            </a:r>
            <a:endParaRPr lang="en-US" altLang="zh-CN" dirty="0"/>
          </a:p>
          <a:p>
            <a:pPr marL="285750" indent="-285750">
              <a:buFont typeface="Arial" panose="020B0604020202020204" pitchFamily="34" charset="0"/>
              <a:buChar char="•"/>
            </a:pPr>
            <a:r>
              <a:rPr lang="en-US" altLang="zh-CN" dirty="0"/>
              <a:t>boss</a:t>
            </a:r>
            <a:r>
              <a:rPr lang="zh-CN" altLang="en-US" dirty="0"/>
              <a:t>通常只分配一个线程，如果有多个端口需要</a:t>
            </a:r>
            <a:r>
              <a:rPr lang="en-US" altLang="zh-CN" dirty="0"/>
              <a:t>bind</a:t>
            </a:r>
            <a:r>
              <a:rPr lang="zh-CN" altLang="en-US" dirty="0"/>
              <a:t>，则用多个（业务量小，非</a:t>
            </a:r>
            <a:r>
              <a:rPr lang="en-US" altLang="zh-CN" dirty="0"/>
              <a:t>I/O</a:t>
            </a:r>
            <a:r>
              <a:rPr lang="zh-CN" altLang="en-US" dirty="0"/>
              <a:t>）</a:t>
            </a:r>
            <a:endParaRPr lang="en-US" altLang="zh-CN" dirty="0"/>
          </a:p>
          <a:p>
            <a:pPr marL="285750" indent="-285750">
              <a:buFont typeface="Arial" panose="020B0604020202020204" pitchFamily="34" charset="0"/>
              <a:buChar char="•"/>
            </a:pPr>
            <a:r>
              <a:rPr lang="en-US" altLang="zh-CN" dirty="0"/>
              <a:t>work</a:t>
            </a:r>
            <a:r>
              <a:rPr lang="zh-CN" altLang="en-US" dirty="0"/>
              <a:t>通常分配</a:t>
            </a:r>
            <a:r>
              <a:rPr lang="en-US" altLang="zh-CN" dirty="0"/>
              <a:t>CPU </a:t>
            </a:r>
            <a:r>
              <a:rPr lang="zh-CN" altLang="en-US" dirty="0"/>
              <a:t>内核数 </a:t>
            </a:r>
            <a:r>
              <a:rPr lang="en-US" altLang="zh-CN" dirty="0"/>
              <a:t>× 2</a:t>
            </a:r>
            <a:r>
              <a:rPr lang="zh-CN" altLang="en-US" dirty="0"/>
              <a:t>条线程，因为它处理的是具体业务逻辑，</a:t>
            </a:r>
            <a:r>
              <a:rPr lang="en-US" altLang="zh-CN" dirty="0"/>
              <a:t>I/O</a:t>
            </a:r>
            <a:r>
              <a:rPr lang="zh-CN" altLang="en-US" dirty="0"/>
              <a:t>操作</a:t>
            </a:r>
            <a:endParaRPr lang="en-US" altLang="zh-CN" dirty="0"/>
          </a:p>
          <a:p>
            <a:pPr marL="285750" indent="-285750">
              <a:buFont typeface="Arial" panose="020B0604020202020204" pitchFamily="34" charset="0"/>
              <a:buChar char="•"/>
            </a:pPr>
            <a:r>
              <a:rPr lang="en-US" altLang="zh-CN" dirty="0"/>
              <a:t>boss</a:t>
            </a:r>
            <a:r>
              <a:rPr lang="zh-CN" altLang="en-US" dirty="0"/>
              <a:t>如何把</a:t>
            </a:r>
            <a:r>
              <a:rPr lang="en-US" altLang="zh-CN" dirty="0" err="1"/>
              <a:t>SocketChannel</a:t>
            </a:r>
            <a:r>
              <a:rPr lang="zh-CN" altLang="en-US" dirty="0"/>
              <a:t>交给</a:t>
            </a:r>
            <a:r>
              <a:rPr lang="en-US" altLang="zh-CN" dirty="0"/>
              <a:t>worker</a:t>
            </a:r>
            <a:r>
              <a:rPr lang="zh-CN" altLang="en-US" dirty="0"/>
              <a:t>的？</a:t>
            </a:r>
            <a:endParaRPr lang="zh-CN" altLang="en-US" dirty="0"/>
          </a:p>
        </p:txBody>
      </p:sp>
      <p:pic>
        <p:nvPicPr>
          <p:cNvPr id="3" name="图片 2"/>
          <p:cNvPicPr>
            <a:picLocks noChangeAspect="1"/>
          </p:cNvPicPr>
          <p:nvPr/>
        </p:nvPicPr>
        <p:blipFill>
          <a:blip r:embed="rId1"/>
          <a:stretch>
            <a:fillRect/>
          </a:stretch>
        </p:blipFill>
        <p:spPr>
          <a:xfrm>
            <a:off x="1333500" y="3048635"/>
            <a:ext cx="4574540" cy="3583940"/>
          </a:xfrm>
          <a:prstGeom prst="rect">
            <a:avLst/>
          </a:prstGeom>
        </p:spPr>
      </p:pic>
      <p:pic>
        <p:nvPicPr>
          <p:cNvPr id="6" name="图片 5"/>
          <p:cNvPicPr>
            <a:picLocks noChangeAspect="1"/>
          </p:cNvPicPr>
          <p:nvPr/>
        </p:nvPicPr>
        <p:blipFill>
          <a:blip r:embed="rId2"/>
          <a:stretch>
            <a:fillRect/>
          </a:stretch>
        </p:blipFill>
        <p:spPr>
          <a:xfrm>
            <a:off x="6440805" y="3070225"/>
            <a:ext cx="4786630" cy="354139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49538"/>
            <a:ext cx="10515600" cy="414520"/>
          </a:xfrm>
        </p:spPr>
        <p:txBody>
          <a:bodyPr vert="horz" lIns="91440" tIns="45720" rIns="91440" bIns="45720" rtlCol="0" anchor="ctr">
            <a:normAutofit fontScale="90000"/>
          </a:bodyPr>
          <a:lstStyle/>
          <a:p>
            <a:r>
              <a:rPr lang="en-US" altLang="zh-CN" sz="3200" dirty="0" err="1"/>
              <a:t>NioServerSocketChannel</a:t>
            </a:r>
            <a:r>
              <a:rPr lang="en-US" altLang="zh-CN" sz="3200" dirty="0"/>
              <a:t> </a:t>
            </a:r>
            <a:r>
              <a:rPr lang="zh-CN" altLang="en-US" sz="3200" dirty="0"/>
              <a:t>实例化过程</a:t>
            </a:r>
            <a:r>
              <a:rPr lang="en-US" altLang="zh-CN" sz="3200" dirty="0"/>
              <a:t>:</a:t>
            </a:r>
            <a:endParaRPr lang="zh-CN" altLang="en-US" sz="3200" dirty="0"/>
          </a:p>
        </p:txBody>
      </p:sp>
      <p:sp>
        <p:nvSpPr>
          <p:cNvPr id="3" name="内容占位符 2"/>
          <p:cNvSpPr>
            <a:spLocks noGrp="1"/>
          </p:cNvSpPr>
          <p:nvPr>
            <p:ph idx="1"/>
          </p:nvPr>
        </p:nvSpPr>
        <p:spPr>
          <a:xfrm>
            <a:off x="838200" y="1575368"/>
            <a:ext cx="10515600" cy="4093912"/>
          </a:xfrm>
        </p:spPr>
        <p:txBody>
          <a:bodyPr>
            <a:normAutofit fontScale="90000" lnSpcReduction="20000"/>
          </a:bodyPr>
          <a:lstStyle/>
          <a:p>
            <a:r>
              <a:rPr lang="en-US" altLang="zh-CN" sz="1600" dirty="0"/>
              <a:t>ReflectiveChannelFactory.newChannel()</a:t>
            </a:r>
            <a:endParaRPr lang="en-US" altLang="zh-CN" sz="1600" dirty="0"/>
          </a:p>
          <a:p>
            <a:endParaRPr lang="zh-CN" altLang="en-US" sz="1600" dirty="0"/>
          </a:p>
          <a:p>
            <a:r>
              <a:rPr lang="zh-CN" altLang="en-US" sz="1600" dirty="0"/>
              <a:t>调用 </a:t>
            </a:r>
            <a:r>
              <a:rPr lang="en-US" altLang="zh-CN" sz="1600" dirty="0" err="1"/>
              <a:t>NioServerSocketChannel.newSocket</a:t>
            </a:r>
            <a:r>
              <a:rPr lang="en-US" altLang="zh-CN" sz="1600" dirty="0"/>
              <a:t>(DEFAULT_SELECTOR_PROVIDER) </a:t>
            </a:r>
            <a:r>
              <a:rPr lang="zh-CN" altLang="en-US" sz="1600" dirty="0"/>
              <a:t>打开一个新的 </a:t>
            </a:r>
            <a:r>
              <a:rPr lang="en-US" altLang="zh-CN" sz="1600" dirty="0"/>
              <a:t>Java NIO </a:t>
            </a:r>
            <a:r>
              <a:rPr lang="en-US" altLang="zh-CN" sz="1600" dirty="0" err="1"/>
              <a:t>ServerSocketChannel</a:t>
            </a:r>
            <a:endParaRPr lang="en-US" altLang="zh-CN" sz="1600" dirty="0" err="1"/>
          </a:p>
          <a:p>
            <a:endParaRPr lang="en-US" altLang="zh-CN" sz="1600" dirty="0"/>
          </a:p>
          <a:p>
            <a:r>
              <a:rPr lang="en-US" altLang="zh-CN" sz="1600" dirty="0" err="1"/>
              <a:t>AbstractChannel</a:t>
            </a:r>
            <a:r>
              <a:rPr lang="en-US" altLang="zh-CN" sz="1600" dirty="0"/>
              <a:t>(Channel parent) </a:t>
            </a:r>
            <a:r>
              <a:rPr lang="zh-CN" altLang="en-US" sz="1600" dirty="0"/>
              <a:t>中初始化 </a:t>
            </a:r>
            <a:r>
              <a:rPr lang="en-US" altLang="zh-CN" sz="1600" dirty="0" err="1"/>
              <a:t>AbstractChannel</a:t>
            </a:r>
            <a:r>
              <a:rPr lang="en-US" altLang="zh-CN" sz="1600" dirty="0"/>
              <a:t> </a:t>
            </a:r>
            <a:r>
              <a:rPr lang="zh-CN" altLang="en-US" sz="1600" dirty="0"/>
              <a:t>的属性</a:t>
            </a:r>
            <a:r>
              <a:rPr lang="en-US" altLang="zh-CN" sz="1600" dirty="0"/>
              <a:t>:</a:t>
            </a:r>
            <a:endParaRPr lang="en-US" altLang="zh-CN" sz="1600" dirty="0"/>
          </a:p>
          <a:p>
            <a:pPr lvl="1"/>
            <a:r>
              <a:rPr lang="en-US" altLang="zh-CN" sz="1600" dirty="0"/>
              <a:t>parent </a:t>
            </a:r>
            <a:r>
              <a:rPr lang="zh-CN" altLang="en-US" sz="1600" dirty="0"/>
              <a:t>属性置为 </a:t>
            </a:r>
            <a:r>
              <a:rPr lang="en-US" altLang="zh-CN" sz="1600" dirty="0"/>
              <a:t>null</a:t>
            </a:r>
            <a:endParaRPr lang="en-US" altLang="zh-CN" sz="1600" dirty="0"/>
          </a:p>
          <a:p>
            <a:pPr lvl="1"/>
            <a:r>
              <a:rPr lang="en-US" altLang="zh-CN" sz="1600" dirty="0"/>
              <a:t>unsafe </a:t>
            </a:r>
            <a:r>
              <a:rPr lang="zh-CN" altLang="en-US" sz="1600" dirty="0"/>
              <a:t>通过</a:t>
            </a:r>
            <a:r>
              <a:rPr lang="en-US" altLang="zh-CN" sz="1600" b="1" dirty="0" err="1"/>
              <a:t>newUnsafe</a:t>
            </a:r>
            <a:r>
              <a:rPr lang="en-US" altLang="zh-CN" sz="1600" b="1" dirty="0"/>
              <a:t>()</a:t>
            </a:r>
            <a:r>
              <a:rPr lang="en-US" altLang="zh-CN" sz="1600" dirty="0"/>
              <a:t> </a:t>
            </a:r>
            <a:r>
              <a:rPr lang="zh-CN" altLang="en-US" sz="1600" dirty="0"/>
              <a:t>实例化一个 </a:t>
            </a:r>
            <a:r>
              <a:rPr lang="en-US" altLang="zh-CN" sz="1600" dirty="0"/>
              <a:t>unsafe </a:t>
            </a:r>
            <a:r>
              <a:rPr lang="zh-CN" altLang="en-US" sz="1600" dirty="0"/>
              <a:t>对象</a:t>
            </a:r>
            <a:r>
              <a:rPr lang="en-US" altLang="zh-CN" sz="1600" dirty="0"/>
              <a:t>, </a:t>
            </a:r>
            <a:r>
              <a:rPr lang="zh-CN" altLang="en-US" sz="1600" dirty="0"/>
              <a:t>它的类型是 </a:t>
            </a:r>
            <a:r>
              <a:rPr lang="en-US" altLang="zh-CN" sz="1600" dirty="0" err="1"/>
              <a:t>AbstractNioMessageChannel#AbstractNioUnsafe</a:t>
            </a:r>
            <a:r>
              <a:rPr lang="en-US" altLang="zh-CN" sz="1600" dirty="0"/>
              <a:t> </a:t>
            </a:r>
            <a:r>
              <a:rPr lang="zh-CN" altLang="en-US" sz="1600" dirty="0"/>
              <a:t>内部类</a:t>
            </a:r>
            <a:endParaRPr lang="zh-CN" altLang="en-US" sz="1600" dirty="0"/>
          </a:p>
          <a:p>
            <a:pPr lvl="1"/>
            <a:r>
              <a:rPr lang="en-US" altLang="zh-CN" sz="1600" dirty="0"/>
              <a:t>pipeline </a:t>
            </a:r>
            <a:r>
              <a:rPr lang="zh-CN" altLang="en-US" sz="1600" dirty="0"/>
              <a:t>是 </a:t>
            </a:r>
            <a:r>
              <a:rPr lang="en-US" altLang="zh-CN" sz="1600" b="1" dirty="0"/>
              <a:t>new </a:t>
            </a:r>
            <a:r>
              <a:rPr lang="en-US" altLang="zh-CN" sz="1600" b="1" dirty="0" err="1"/>
              <a:t>DefaultChannelPipeline</a:t>
            </a:r>
            <a:r>
              <a:rPr lang="en-US" altLang="zh-CN" sz="1600" b="1" dirty="0"/>
              <a:t>(</a:t>
            </a:r>
            <a:r>
              <a:rPr lang="en-US" altLang="zh-CN" sz="1600" b="1" u="sng" dirty="0">
                <a:solidFill>
                  <a:srgbClr val="FF0000"/>
                </a:solidFill>
              </a:rPr>
              <a:t>this</a:t>
            </a:r>
            <a:r>
              <a:rPr lang="en-US" altLang="zh-CN" sz="1600" b="1" dirty="0"/>
              <a:t>)</a:t>
            </a:r>
            <a:r>
              <a:rPr lang="en-US" altLang="zh-CN" sz="1600" dirty="0"/>
              <a:t> </a:t>
            </a:r>
            <a:r>
              <a:rPr lang="zh-CN" altLang="en-US" sz="1600" dirty="0"/>
              <a:t>新创建的实例</a:t>
            </a:r>
            <a:r>
              <a:rPr lang="en-US" altLang="zh-CN" sz="1600" dirty="0"/>
              <a:t>.</a:t>
            </a:r>
            <a:endParaRPr lang="en-US" altLang="zh-CN" sz="1600" dirty="0"/>
          </a:p>
          <a:p>
            <a:pPr lvl="1"/>
            <a:endParaRPr lang="en-US" altLang="zh-CN" sz="1600" dirty="0"/>
          </a:p>
          <a:p>
            <a:r>
              <a:rPr lang="en-US" altLang="zh-CN" sz="1600" dirty="0" err="1"/>
              <a:t>AbstractNioChannel</a:t>
            </a:r>
            <a:r>
              <a:rPr lang="en-US" altLang="zh-CN" sz="1600" dirty="0"/>
              <a:t> </a:t>
            </a:r>
            <a:r>
              <a:rPr lang="zh-CN" altLang="en-US" sz="1600" dirty="0"/>
              <a:t>中的属性</a:t>
            </a:r>
            <a:r>
              <a:rPr lang="en-US" altLang="zh-CN" sz="1600" dirty="0"/>
              <a:t>:</a:t>
            </a:r>
            <a:endParaRPr lang="en-US" altLang="zh-CN" sz="1600" dirty="0"/>
          </a:p>
          <a:p>
            <a:pPr lvl="1"/>
            <a:r>
              <a:rPr lang="en-US" altLang="zh-CN" sz="1600" dirty="0" err="1"/>
              <a:t>SelectableChannel</a:t>
            </a:r>
            <a:r>
              <a:rPr lang="en-US" altLang="zh-CN" sz="1600" dirty="0"/>
              <a:t> ch </a:t>
            </a:r>
            <a:r>
              <a:rPr lang="zh-CN" altLang="en-US" sz="1600" dirty="0"/>
              <a:t>被设置为 </a:t>
            </a:r>
            <a:r>
              <a:rPr lang="en-US" altLang="zh-CN" sz="1600" dirty="0"/>
              <a:t>Java </a:t>
            </a:r>
            <a:r>
              <a:rPr lang="en-US" altLang="zh-CN" sz="1600" dirty="0" err="1"/>
              <a:t>ServerSocketChannel</a:t>
            </a:r>
            <a:r>
              <a:rPr lang="en-US" altLang="zh-CN" sz="1600" dirty="0"/>
              <a:t>, </a:t>
            </a:r>
            <a:r>
              <a:rPr lang="zh-CN" altLang="en-US" sz="1600" dirty="0"/>
              <a:t>即 </a:t>
            </a:r>
            <a:r>
              <a:rPr lang="en-US" altLang="zh-CN" sz="1600" dirty="0" err="1"/>
              <a:t>NioServerSocketChannel#newSocket</a:t>
            </a:r>
            <a:r>
              <a:rPr lang="en-US" altLang="zh-CN" sz="1600" dirty="0"/>
              <a:t> </a:t>
            </a:r>
            <a:r>
              <a:rPr lang="zh-CN" altLang="en-US" sz="1600" dirty="0"/>
              <a:t>返回的 </a:t>
            </a:r>
            <a:r>
              <a:rPr lang="en-US" altLang="zh-CN" sz="1600" dirty="0"/>
              <a:t>Java NIO </a:t>
            </a:r>
            <a:r>
              <a:rPr lang="en-US" altLang="zh-CN" sz="1600" dirty="0" err="1"/>
              <a:t>ServerSocketChannel</a:t>
            </a:r>
            <a:r>
              <a:rPr lang="en-US" altLang="zh-CN" sz="1600" dirty="0"/>
              <a:t>.</a:t>
            </a:r>
            <a:endParaRPr lang="en-US" altLang="zh-CN" sz="1600" dirty="0"/>
          </a:p>
          <a:p>
            <a:pPr lvl="1"/>
            <a:r>
              <a:rPr lang="en-US" altLang="zh-CN" sz="1600" dirty="0" err="1"/>
              <a:t>readInterestOp</a:t>
            </a:r>
            <a:r>
              <a:rPr lang="en-US" altLang="zh-CN" sz="1600" dirty="0"/>
              <a:t> </a:t>
            </a:r>
            <a:r>
              <a:rPr lang="zh-CN" altLang="en-US" sz="1600" dirty="0"/>
              <a:t>被设置为 </a:t>
            </a:r>
            <a:r>
              <a:rPr lang="en-US" altLang="zh-CN" sz="1600" dirty="0" err="1"/>
              <a:t>SelectionKey.OP_ACCEPT</a:t>
            </a:r>
            <a:endParaRPr lang="en-US" altLang="zh-CN" sz="1600" dirty="0"/>
          </a:p>
          <a:p>
            <a:pPr lvl="1"/>
            <a:r>
              <a:rPr lang="en-US" altLang="zh-CN" sz="1600" dirty="0" err="1"/>
              <a:t>SelectableChannel</a:t>
            </a:r>
            <a:r>
              <a:rPr lang="en-US" altLang="zh-CN" sz="1600" dirty="0"/>
              <a:t> ch </a:t>
            </a:r>
            <a:r>
              <a:rPr lang="zh-CN" altLang="en-US" sz="1600" dirty="0"/>
              <a:t>被配置为非阻塞的 </a:t>
            </a:r>
            <a:r>
              <a:rPr lang="en-US" altLang="zh-CN" sz="1600" b="1" dirty="0" err="1"/>
              <a:t>ch.configureBlocking</a:t>
            </a:r>
            <a:r>
              <a:rPr lang="en-US" altLang="zh-CN" sz="1600" b="1" dirty="0"/>
              <a:t>(false)</a:t>
            </a:r>
            <a:endParaRPr lang="en-US" altLang="zh-CN" sz="1600" b="1" dirty="0"/>
          </a:p>
          <a:p>
            <a:pPr lvl="1"/>
            <a:endParaRPr lang="en-US" altLang="zh-CN" sz="1600" dirty="0"/>
          </a:p>
          <a:p>
            <a:r>
              <a:rPr lang="en-US" altLang="zh-CN" sz="1600" dirty="0" err="1"/>
              <a:t>NioServerSocketChannel</a:t>
            </a:r>
            <a:r>
              <a:rPr lang="en-US" altLang="zh-CN" sz="1600" dirty="0"/>
              <a:t> </a:t>
            </a:r>
            <a:r>
              <a:rPr lang="zh-CN" altLang="en-US" sz="1600" dirty="0"/>
              <a:t>中的属性</a:t>
            </a:r>
            <a:r>
              <a:rPr lang="en-US" altLang="zh-CN" sz="1600" dirty="0"/>
              <a:t>:</a:t>
            </a:r>
            <a:endParaRPr lang="en-US" altLang="zh-CN" sz="1600" dirty="0"/>
          </a:p>
          <a:p>
            <a:pPr lvl="1"/>
            <a:r>
              <a:rPr lang="en-US" altLang="zh-CN" sz="1600" dirty="0" err="1"/>
              <a:t>ServerSocketChannelConfig</a:t>
            </a:r>
            <a:r>
              <a:rPr lang="en-US" altLang="zh-CN" sz="1600" dirty="0"/>
              <a:t> config = new </a:t>
            </a:r>
            <a:r>
              <a:rPr lang="en-US" altLang="zh-CN" sz="1600" dirty="0" err="1"/>
              <a:t>NioServerSocketChannelConfig</a:t>
            </a:r>
            <a:r>
              <a:rPr lang="en-US" altLang="zh-CN" sz="1600" dirty="0"/>
              <a:t>(this, </a:t>
            </a:r>
            <a:r>
              <a:rPr lang="en-US" altLang="zh-CN" sz="1600" dirty="0" err="1"/>
              <a:t>javaChannel</a:t>
            </a:r>
            <a:r>
              <a:rPr lang="en-US" altLang="zh-CN" sz="1600" dirty="0"/>
              <a:t>().socket())</a:t>
            </a:r>
            <a:endParaRPr lang="en-US" altLang="zh-CN" sz="1600" dirty="0"/>
          </a:p>
          <a:p>
            <a:endParaRPr lang="zh-CN" altLang="en-US" sz="1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51230"/>
          </a:xfrm>
        </p:spPr>
        <p:txBody>
          <a:bodyPr/>
          <a:lstStyle/>
          <a:p>
            <a:r>
              <a:rPr lang="en-US" altLang="zh-CN" sz="3200">
                <a:sym typeface="+mn-ea"/>
              </a:rPr>
              <a:t>bind()</a:t>
            </a:r>
            <a:r>
              <a:rPr lang="zh-CN" altLang="en-US" sz="3200">
                <a:sym typeface="+mn-ea"/>
              </a:rPr>
              <a:t>方法做了些什么？</a:t>
            </a:r>
            <a:endParaRPr lang="zh-CN" altLang="zh-CN" sz="3200"/>
          </a:p>
        </p:txBody>
      </p:sp>
      <p:sp>
        <p:nvSpPr>
          <p:cNvPr id="3" name="内容占位符 2"/>
          <p:cNvSpPr>
            <a:spLocks noGrp="1"/>
          </p:cNvSpPr>
          <p:nvPr>
            <p:ph idx="1"/>
          </p:nvPr>
        </p:nvSpPr>
        <p:spPr>
          <a:xfrm>
            <a:off x="763905" y="1437640"/>
            <a:ext cx="10515600" cy="4351338"/>
          </a:xfrm>
        </p:spPr>
        <p:txBody>
          <a:bodyPr>
            <a:normAutofit/>
          </a:bodyPr>
          <a:lstStyle/>
          <a:p>
            <a:r>
              <a:rPr lang="en-US" altLang="zh-CN" sz="1600" dirty="0"/>
              <a:t>Channel</a:t>
            </a:r>
            <a:r>
              <a:rPr lang="zh-CN" altLang="en-US" sz="1600" dirty="0"/>
              <a:t>的创建：ReflectiveChannelFactory</a:t>
            </a:r>
            <a:r>
              <a:rPr lang="en-US" altLang="zh-CN" sz="1600" dirty="0"/>
              <a:t>.</a:t>
            </a:r>
            <a:r>
              <a:rPr lang="en-US" altLang="zh-CN" sz="1600" b="1" dirty="0" err="1">
                <a:solidFill>
                  <a:srgbClr val="FF0000"/>
                </a:solidFill>
              </a:rPr>
              <a:t>newChannel</a:t>
            </a:r>
            <a:r>
              <a:rPr lang="en-US" altLang="zh-CN" sz="1600" b="1" dirty="0">
                <a:solidFill>
                  <a:srgbClr val="FF0000"/>
                </a:solidFill>
              </a:rPr>
              <a:t>()</a:t>
            </a:r>
            <a:r>
              <a:rPr lang="en-US" altLang="zh-CN" sz="1600" dirty="0"/>
              <a:t>,</a:t>
            </a:r>
            <a:r>
              <a:rPr lang="zh-CN" altLang="en-US" sz="1600" dirty="0"/>
              <a:t>通过反射对</a:t>
            </a:r>
            <a:r>
              <a:rPr lang="en-US" altLang="zh-CN" sz="1600" dirty="0" err="1"/>
              <a:t>NioServerSocketChannel</a:t>
            </a:r>
            <a:r>
              <a:rPr lang="zh-CN" altLang="en-US" sz="1600" dirty="0"/>
              <a:t>实例化</a:t>
            </a:r>
            <a:endParaRPr lang="zh-CN" altLang="en-US" sz="1600" dirty="0"/>
          </a:p>
          <a:p>
            <a:r>
              <a:rPr lang="zh-CN" altLang="en-US" sz="1600" dirty="0"/>
              <a:t>关注事件</a:t>
            </a:r>
            <a:r>
              <a:rPr lang="en-US" altLang="zh-CN" sz="1600" b="1" dirty="0">
                <a:solidFill>
                  <a:srgbClr val="FF0000"/>
                </a:solidFill>
              </a:rPr>
              <a:t>OP_ACCEPT</a:t>
            </a:r>
            <a:r>
              <a:rPr lang="zh-CN" altLang="en-US" sz="1600" dirty="0"/>
              <a:t>：</a:t>
            </a:r>
            <a:r>
              <a:rPr lang="en-US" altLang="zh-CN" sz="1600" dirty="0" err="1">
                <a:sym typeface="+mn-ea"/>
              </a:rPr>
              <a:t>NioServerSocketChannel</a:t>
            </a:r>
            <a:r>
              <a:rPr lang="zh-CN" altLang="en-US" sz="1600" dirty="0">
                <a:sym typeface="+mn-ea"/>
              </a:rPr>
              <a:t>的父类 AbstractNioChannel实例化时对属性readInterestOp赋值</a:t>
            </a:r>
            <a:endParaRPr lang="zh-CN" altLang="en-US" sz="1600" dirty="0">
              <a:sym typeface="+mn-ea"/>
            </a:endParaRPr>
          </a:p>
          <a:p>
            <a:r>
              <a:rPr lang="en-US" altLang="zh-CN" sz="1600" dirty="0"/>
              <a:t>ChannelPipeline</a:t>
            </a:r>
            <a:r>
              <a:rPr lang="zh-CN" altLang="en-US" sz="1600" dirty="0"/>
              <a:t>的创建：</a:t>
            </a:r>
            <a:r>
              <a:rPr lang="en-US" altLang="zh-CN" sz="1600" dirty="0" err="1"/>
              <a:t>NioServerSocket</a:t>
            </a:r>
            <a:r>
              <a:rPr lang="en-US" altLang="zh-CN" sz="1600" dirty="0" err="1">
                <a:sym typeface="+mn-ea"/>
              </a:rPr>
              <a:t>Channel</a:t>
            </a:r>
            <a:r>
              <a:rPr lang="zh-CN" altLang="en-US" sz="1600" dirty="0"/>
              <a:t>的父类 AbstractChannel实例化时创建</a:t>
            </a:r>
            <a:r>
              <a:rPr lang="en-US" altLang="zh-CN" sz="1600" b="1" dirty="0" err="1">
                <a:solidFill>
                  <a:srgbClr val="FF0000"/>
                </a:solidFill>
              </a:rPr>
              <a:t>DefaultChannelPipeline</a:t>
            </a:r>
            <a:r>
              <a:rPr lang="en-US" altLang="zh-CN" sz="1600" dirty="0"/>
              <a:t>;</a:t>
            </a:r>
            <a:endParaRPr lang="en-US" altLang="zh-CN" sz="1600" dirty="0"/>
          </a:p>
          <a:p>
            <a:r>
              <a:rPr lang="en-US" altLang="zh-CN" sz="1600" dirty="0"/>
              <a:t>pipeline</a:t>
            </a:r>
            <a:r>
              <a:rPr lang="zh-CN" altLang="en-US" sz="1600" dirty="0"/>
              <a:t>加入</a:t>
            </a:r>
            <a:r>
              <a:rPr lang="en-US" altLang="zh-CN" sz="1600" dirty="0"/>
              <a:t>boss</a:t>
            </a:r>
            <a:r>
              <a:rPr lang="zh-CN" altLang="en-US" sz="1600" dirty="0"/>
              <a:t>的业务处理类</a:t>
            </a:r>
            <a:r>
              <a:rPr lang="en-US" altLang="zh-CN" sz="1600" dirty="0"/>
              <a:t>handler,</a:t>
            </a:r>
            <a:r>
              <a:rPr lang="zh-CN" altLang="en-US" sz="1600" dirty="0"/>
              <a:t>及ServerBootstrapAcceptor（也是一个</a:t>
            </a:r>
            <a:r>
              <a:rPr lang="en-US" altLang="zh-CN" sz="1600" dirty="0"/>
              <a:t>ChannelHandler)</a:t>
            </a:r>
            <a:r>
              <a:rPr lang="zh-CN" altLang="en-US" sz="1600" dirty="0"/>
              <a:t>且设置为</a:t>
            </a:r>
            <a:r>
              <a:rPr lang="en-US" altLang="zh-CN" sz="1600" dirty="0" err="1"/>
              <a:t>autoRead</a:t>
            </a:r>
            <a:endParaRPr lang="zh-CN" altLang="en-US" sz="1600" dirty="0"/>
          </a:p>
          <a:p>
            <a:r>
              <a:rPr lang="en-US" altLang="zh-CN" sz="1600" dirty="0"/>
              <a:t>boss</a:t>
            </a:r>
            <a:r>
              <a:rPr lang="zh-CN" altLang="en-US" sz="1600" dirty="0"/>
              <a:t>的各个线程</a:t>
            </a:r>
            <a:r>
              <a:rPr lang="en-US" altLang="zh-CN" sz="1600" dirty="0"/>
              <a:t>accept</a:t>
            </a:r>
            <a:r>
              <a:rPr lang="zh-CN" altLang="en-US" sz="1600" dirty="0"/>
              <a:t>到的</a:t>
            </a:r>
            <a:r>
              <a:rPr lang="en-US" altLang="zh-CN" sz="1600" dirty="0"/>
              <a:t>channel</a:t>
            </a:r>
            <a:r>
              <a:rPr lang="zh-CN" altLang="en-US" sz="1600" dirty="0"/>
              <a:t>注册到</a:t>
            </a:r>
            <a:r>
              <a:rPr lang="en-US" altLang="zh-CN" sz="1600" dirty="0" err="1"/>
              <a:t>selelctor</a:t>
            </a:r>
            <a:r>
              <a:rPr lang="zh-CN" altLang="en-US" sz="1600" dirty="0"/>
              <a:t>，关注事件</a:t>
            </a:r>
            <a:r>
              <a:rPr lang="en-US" altLang="zh-CN" sz="1600" b="1" dirty="0">
                <a:solidFill>
                  <a:srgbClr val="FF0000"/>
                </a:solidFill>
              </a:rPr>
              <a:t>OP_READ</a:t>
            </a:r>
            <a:endParaRPr lang="en-US" altLang="zh-CN" sz="1600" dirty="0"/>
          </a:p>
          <a:p>
            <a:r>
              <a:rPr lang="zh-CN" altLang="en-US" sz="1600" dirty="0">
                <a:solidFill>
                  <a:srgbClr val="FF0000"/>
                </a:solidFill>
              </a:rPr>
              <a:t>执行</a:t>
            </a:r>
            <a:r>
              <a:rPr lang="en-US" altLang="zh-CN" sz="1600" dirty="0" err="1">
                <a:solidFill>
                  <a:srgbClr val="FF0000"/>
                </a:solidFill>
              </a:rPr>
              <a:t>pipeline.invokeHandlerAddedIfNeeded</a:t>
            </a:r>
            <a:r>
              <a:rPr lang="en-US" altLang="zh-CN" sz="1600" dirty="0">
                <a:solidFill>
                  <a:srgbClr val="FF0000"/>
                </a:solidFill>
              </a:rPr>
              <a:t>()</a:t>
            </a:r>
            <a:r>
              <a:rPr lang="zh-CN" altLang="en-US" sz="1600" dirty="0">
                <a:solidFill>
                  <a:srgbClr val="FF0000"/>
                </a:solidFill>
              </a:rPr>
              <a:t>（即各</a:t>
            </a:r>
            <a:r>
              <a:rPr lang="en-US" altLang="zh-CN" sz="1600" dirty="0">
                <a:solidFill>
                  <a:srgbClr val="FF0000"/>
                </a:solidFill>
              </a:rPr>
              <a:t>handler</a:t>
            </a:r>
            <a:r>
              <a:rPr lang="zh-CN" altLang="en-US" sz="1600" dirty="0">
                <a:solidFill>
                  <a:srgbClr val="FF0000"/>
                </a:solidFill>
              </a:rPr>
              <a:t>的方法）</a:t>
            </a:r>
            <a:endParaRPr lang="en-US" altLang="zh-CN" sz="1600" dirty="0">
              <a:solidFill>
                <a:srgbClr val="FF0000"/>
              </a:solidFill>
            </a:endParaRPr>
          </a:p>
          <a:p>
            <a:r>
              <a:rPr lang="en-US" altLang="zh-CN" sz="1600" dirty="0" err="1"/>
              <a:t>pipeline.fireChannelRegistered</a:t>
            </a:r>
            <a:r>
              <a:rPr lang="en-US" altLang="zh-CN" sz="1600" dirty="0"/>
              <a:t>()</a:t>
            </a:r>
            <a:endParaRPr lang="zh-CN" altLang="en-US" sz="1600" dirty="0"/>
          </a:p>
          <a:p>
            <a:r>
              <a:rPr lang="zh-CN" altLang="en-US" sz="1600" dirty="0"/>
              <a:t>从异步注册任务中或取</a:t>
            </a:r>
            <a:r>
              <a:rPr lang="en-US" altLang="zh-CN" sz="1600" dirty="0"/>
              <a:t>channel</a:t>
            </a:r>
            <a:r>
              <a:rPr lang="zh-CN" altLang="en-US" sz="1600" dirty="0"/>
              <a:t>，如果事件完成则：</a:t>
            </a:r>
            <a:endParaRPr lang="en-US" altLang="zh-CN" sz="1600" dirty="0"/>
          </a:p>
          <a:p>
            <a:r>
              <a:rPr lang="zh-CN" altLang="en-US" sz="1600" dirty="0"/>
              <a:t>遍历</a:t>
            </a:r>
            <a:r>
              <a:rPr lang="en-US" altLang="zh-CN" sz="1600" dirty="0" err="1"/>
              <a:t>handlerContext</a:t>
            </a:r>
            <a:r>
              <a:rPr lang="zh-CN" altLang="en-US" sz="1600" dirty="0"/>
              <a:t>链表，所有</a:t>
            </a:r>
            <a:r>
              <a:rPr lang="en-US" altLang="zh-CN" sz="1600" dirty="0"/>
              <a:t>channel</a:t>
            </a:r>
            <a:r>
              <a:rPr lang="zh-CN" altLang="en-US" sz="1600" dirty="0"/>
              <a:t>的</a:t>
            </a:r>
            <a:r>
              <a:rPr lang="en-US" altLang="zh-CN" sz="1600" dirty="0" err="1"/>
              <a:t>pipeline.AbstractChannelHandlerContext.tail</a:t>
            </a:r>
            <a:r>
              <a:rPr lang="en-US" altLang="zh-CN" sz="1600" dirty="0"/>
              <a:t>-&gt;</a:t>
            </a:r>
            <a:r>
              <a:rPr lang="en-US" altLang="zh-CN" sz="1600" dirty="0" err="1"/>
              <a:t>head.</a:t>
            </a:r>
            <a:r>
              <a:rPr lang="en-US" altLang="zh-CN" sz="1600" b="1" dirty="0" err="1">
                <a:solidFill>
                  <a:srgbClr val="FF0000"/>
                </a:solidFill>
              </a:rPr>
              <a:t>unsafe.bind</a:t>
            </a:r>
            <a:r>
              <a:rPr lang="en-US" altLang="zh-CN" sz="1600" b="1" dirty="0">
                <a:solidFill>
                  <a:srgbClr val="FF0000"/>
                </a:solidFill>
              </a:rPr>
              <a:t>()</a:t>
            </a:r>
            <a:r>
              <a:rPr lang="en-US" altLang="zh-CN" sz="1600" dirty="0"/>
              <a:t>(</a:t>
            </a:r>
            <a:r>
              <a:rPr lang="zh-CN" altLang="en-US" sz="1600" dirty="0"/>
              <a:t>底层是</a:t>
            </a:r>
            <a:r>
              <a:rPr lang="en-US" altLang="zh-CN" sz="1600" dirty="0"/>
              <a:t>java channel(JDK7</a:t>
            </a:r>
            <a:r>
              <a:rPr lang="zh-CN" altLang="en-US" sz="1600" dirty="0"/>
              <a:t>以前是</a:t>
            </a:r>
            <a:r>
              <a:rPr lang="en-US" altLang="zh-CN" sz="1600" dirty="0"/>
              <a:t>socket).bind)</a:t>
            </a:r>
            <a:endParaRPr lang="zh-CN" altLang="en-US" sz="1600" dirty="0"/>
          </a:p>
          <a:p>
            <a:r>
              <a:rPr lang="en-US" altLang="zh-CN" sz="1600" dirty="0"/>
              <a:t> </a:t>
            </a:r>
            <a:r>
              <a:rPr lang="en-US" altLang="zh-CN" sz="1600" dirty="0" err="1"/>
              <a:t>pipeline.fireChannelActive</a:t>
            </a:r>
            <a:r>
              <a:rPr lang="en-US" altLang="zh-CN" sz="1600" dirty="0"/>
              <a:t>();</a:t>
            </a:r>
            <a:endParaRPr lang="en-US" altLang="zh-CN" sz="1600" dirty="0"/>
          </a:p>
          <a:p>
            <a:r>
              <a:rPr lang="zh-CN" altLang="en-US" sz="1600" b="1" dirty="0">
                <a:solidFill>
                  <a:srgbClr val="FF0000"/>
                </a:solidFill>
              </a:rPr>
              <a:t>ServerBootstrapAcceptor的</a:t>
            </a:r>
            <a:r>
              <a:rPr lang="en-US" altLang="zh-CN" sz="1600" b="1" dirty="0" err="1">
                <a:solidFill>
                  <a:srgbClr val="FF0000"/>
                </a:solidFill>
              </a:rPr>
              <a:t>channelRead</a:t>
            </a:r>
            <a:r>
              <a:rPr lang="en-US" altLang="zh-CN" sz="1600" b="1" dirty="0">
                <a:solidFill>
                  <a:srgbClr val="FF0000"/>
                </a:solidFill>
              </a:rPr>
              <a:t>()</a:t>
            </a:r>
            <a:r>
              <a:rPr lang="zh-CN" altLang="en-US" sz="1600" dirty="0"/>
              <a:t>方法，执行</a:t>
            </a:r>
            <a:r>
              <a:rPr lang="en-US" altLang="zh-CN" sz="1600" dirty="0" err="1"/>
              <a:t>channel.pipeline</a:t>
            </a:r>
            <a:r>
              <a:rPr lang="en-US" altLang="zh-CN" sz="1600" dirty="0"/>
              <a:t>().</a:t>
            </a:r>
            <a:r>
              <a:rPr lang="en-US" altLang="zh-CN" sz="1600" dirty="0" err="1"/>
              <a:t>addLast</a:t>
            </a:r>
            <a:r>
              <a:rPr lang="en-US" altLang="zh-CN" sz="1600" dirty="0"/>
              <a:t>(</a:t>
            </a:r>
            <a:r>
              <a:rPr lang="en-US" altLang="zh-CN" sz="1600" dirty="0" err="1"/>
              <a:t>childHandler</a:t>
            </a:r>
            <a:r>
              <a:rPr lang="en-US" altLang="zh-CN" sz="1600" dirty="0"/>
              <a:t>)</a:t>
            </a:r>
            <a:r>
              <a:rPr lang="zh-CN" altLang="en-US" sz="1600" dirty="0"/>
              <a:t>，执行</a:t>
            </a:r>
            <a:r>
              <a:rPr lang="en-US" altLang="zh-CN" sz="1600" dirty="0" err="1"/>
              <a:t>childGroup.register</a:t>
            </a:r>
            <a:r>
              <a:rPr lang="en-US" altLang="zh-CN" sz="1600" dirty="0"/>
              <a:t>(channel)</a:t>
            </a:r>
            <a:endParaRPr lang="en-US" altLang="zh-CN" sz="1600" dirty="0"/>
          </a:p>
        </p:txBody>
      </p:sp>
      <p:sp>
        <p:nvSpPr>
          <p:cNvPr id="5" name="文本框 4"/>
          <p:cNvSpPr txBox="1"/>
          <p:nvPr/>
        </p:nvSpPr>
        <p:spPr>
          <a:xfrm>
            <a:off x="11279505" y="1778808"/>
            <a:ext cx="721936" cy="215444"/>
          </a:xfrm>
          <a:prstGeom prst="rect">
            <a:avLst/>
          </a:prstGeom>
          <a:noFill/>
        </p:spPr>
        <p:txBody>
          <a:bodyPr wrap="square" rtlCol="0">
            <a:spAutoFit/>
          </a:bodyPr>
          <a:lstStyle/>
          <a:p>
            <a:r>
              <a:rPr lang="en-US" altLang="zh-CN" sz="800" dirty="0" err="1">
                <a:solidFill>
                  <a:srgbClr val="FF0000"/>
                </a:solidFill>
              </a:rPr>
              <a:t>newChannel</a:t>
            </a:r>
            <a:endParaRPr lang="zh-CN" altLang="en-US" sz="800" dirty="0">
              <a:solidFill>
                <a:srgbClr val="FF0000"/>
              </a:solidFill>
            </a:endParaRPr>
          </a:p>
        </p:txBody>
      </p:sp>
      <p:sp>
        <p:nvSpPr>
          <p:cNvPr id="6" name="文本框 5"/>
          <p:cNvSpPr txBox="1"/>
          <p:nvPr/>
        </p:nvSpPr>
        <p:spPr>
          <a:xfrm>
            <a:off x="11079480" y="2586355"/>
            <a:ext cx="922020" cy="213995"/>
          </a:xfrm>
          <a:prstGeom prst="rect">
            <a:avLst/>
          </a:prstGeom>
          <a:noFill/>
        </p:spPr>
        <p:txBody>
          <a:bodyPr wrap="square" rtlCol="0">
            <a:spAutoFit/>
          </a:bodyPr>
          <a:lstStyle/>
          <a:p>
            <a:r>
              <a:rPr lang="en-US" altLang="zh-CN" sz="800" dirty="0" err="1">
                <a:solidFill>
                  <a:srgbClr val="FF0000"/>
                </a:solidFill>
              </a:rPr>
              <a:t>init</a:t>
            </a:r>
            <a:r>
              <a:rPr lang="en-US" altLang="zh-CN" sz="800" dirty="0">
                <a:solidFill>
                  <a:srgbClr val="FF0000"/>
                </a:solidFill>
              </a:rPr>
              <a:t>(channel)</a:t>
            </a:r>
            <a:endParaRPr lang="zh-CN" altLang="en-US" sz="800" dirty="0">
              <a:solidFill>
                <a:srgbClr val="FF0000"/>
              </a:solidFill>
            </a:endParaRPr>
          </a:p>
        </p:txBody>
      </p:sp>
      <p:sp>
        <p:nvSpPr>
          <p:cNvPr id="7" name="右大括号 6"/>
          <p:cNvSpPr/>
          <p:nvPr/>
        </p:nvSpPr>
        <p:spPr>
          <a:xfrm>
            <a:off x="11096468" y="1437640"/>
            <a:ext cx="75414" cy="9081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10636348" y="3041256"/>
            <a:ext cx="1228627" cy="338554"/>
          </a:xfrm>
          <a:prstGeom prst="rect">
            <a:avLst/>
          </a:prstGeom>
          <a:noFill/>
        </p:spPr>
        <p:txBody>
          <a:bodyPr wrap="square" rtlCol="0">
            <a:spAutoFit/>
          </a:bodyPr>
          <a:lstStyle/>
          <a:p>
            <a:r>
              <a:rPr lang="en-US" altLang="zh-CN" sz="800" dirty="0">
                <a:solidFill>
                  <a:srgbClr val="FF0000"/>
                </a:solidFill>
              </a:rPr>
              <a:t>config().group().register(channel)</a:t>
            </a:r>
            <a:endParaRPr lang="zh-CN" altLang="en-US" sz="800" dirty="0">
              <a:solidFill>
                <a:srgbClr val="FF0000"/>
              </a:solidFill>
            </a:endParaRPr>
          </a:p>
        </p:txBody>
      </p:sp>
      <p:sp>
        <p:nvSpPr>
          <p:cNvPr id="10" name="右大括号 9"/>
          <p:cNvSpPr/>
          <p:nvPr/>
        </p:nvSpPr>
        <p:spPr>
          <a:xfrm>
            <a:off x="10352916" y="2913036"/>
            <a:ext cx="47134" cy="5946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p:cNvSpPr txBox="1"/>
          <p:nvPr/>
        </p:nvSpPr>
        <p:spPr>
          <a:xfrm>
            <a:off x="11172446" y="4091840"/>
            <a:ext cx="1228627" cy="461665"/>
          </a:xfrm>
          <a:prstGeom prst="rect">
            <a:avLst/>
          </a:prstGeom>
          <a:noFill/>
        </p:spPr>
        <p:txBody>
          <a:bodyPr wrap="square" rtlCol="0">
            <a:spAutoFit/>
          </a:bodyPr>
          <a:lstStyle/>
          <a:p>
            <a:r>
              <a:rPr lang="en-US" altLang="zh-CN" sz="800" dirty="0">
                <a:solidFill>
                  <a:srgbClr val="FF0000"/>
                </a:solidFill>
              </a:rPr>
              <a:t>doBind0(</a:t>
            </a:r>
            <a:r>
              <a:rPr lang="en-US" altLang="zh-CN" sz="800" dirty="0" err="1">
                <a:solidFill>
                  <a:srgbClr val="FF0000"/>
                </a:solidFill>
              </a:rPr>
              <a:t>regFuture</a:t>
            </a:r>
            <a:r>
              <a:rPr lang="en-US" altLang="zh-CN" sz="800" dirty="0">
                <a:solidFill>
                  <a:srgbClr val="FF0000"/>
                </a:solidFill>
              </a:rPr>
              <a:t>, channel, </a:t>
            </a:r>
            <a:r>
              <a:rPr lang="en-US" altLang="zh-CN" sz="800" dirty="0" err="1">
                <a:solidFill>
                  <a:srgbClr val="FF0000"/>
                </a:solidFill>
              </a:rPr>
              <a:t>localAddress</a:t>
            </a:r>
            <a:r>
              <a:rPr lang="en-US" altLang="zh-CN" sz="800" dirty="0">
                <a:solidFill>
                  <a:srgbClr val="FF0000"/>
                </a:solidFill>
              </a:rPr>
              <a:t>, promise);</a:t>
            </a:r>
            <a:endParaRPr lang="zh-CN" altLang="en-US" sz="800" dirty="0">
              <a:solidFill>
                <a:srgbClr val="FF0000"/>
              </a:solidFill>
            </a:endParaRPr>
          </a:p>
        </p:txBody>
      </p:sp>
      <p:sp>
        <p:nvSpPr>
          <p:cNvPr id="12" name="右大括号 11"/>
          <p:cNvSpPr/>
          <p:nvPr/>
        </p:nvSpPr>
        <p:spPr>
          <a:xfrm>
            <a:off x="11016969" y="3698931"/>
            <a:ext cx="45719" cy="94268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838200" y="365126"/>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t>重要节点代码追踪</a:t>
            </a:r>
            <a:endParaRPr lang="zh-CN" altLang="en-US" sz="3200" dirty="0"/>
          </a:p>
        </p:txBody>
      </p:sp>
      <p:sp>
        <p:nvSpPr>
          <p:cNvPr id="180" name=" 180"/>
          <p:cNvSpPr/>
          <p:nvPr/>
        </p:nvSpPr>
        <p:spPr>
          <a:xfrm>
            <a:off x="974090" y="2409825"/>
            <a:ext cx="3687445" cy="2990850"/>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AbstractBootstrap.bind(port)</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AbstractBootstrap.bind(address)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AbstractBootstrap.doBind(final </a:t>
            </a:r>
            <a:r>
              <a:rPr lang="en-US" altLang="zh-CN" sz="1000">
                <a:solidFill>
                  <a:srgbClr val="FFFFFF"/>
                </a:solidFill>
                <a:latin typeface="仿宋" panose="02010609060101010101" charset="-122"/>
                <a:ea typeface="仿宋" panose="02010609060101010101" charset="-122"/>
                <a:cs typeface="仿宋" panose="02010609060101010101" charset="-122"/>
              </a:rPr>
              <a:t>	</a:t>
            </a:r>
            <a:r>
              <a:rPr lang="zh-CN" altLang="en-US" sz="1000">
                <a:solidFill>
                  <a:srgbClr val="FFFFFF"/>
                </a:solidFill>
                <a:latin typeface="仿宋" panose="02010609060101010101" charset="-122"/>
                <a:ea typeface="仿宋" panose="02010609060101010101" charset="-122"/>
                <a:cs typeface="仿宋" panose="02010609060101010101" charset="-122"/>
              </a:rPr>
              <a:t>SocketAddress localAddress)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AbstractBootstrap.initAndRegister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AbstractBootstrap.doBind0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SingleThreadEventExecutor.execute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SingleThreadEventExecutor.startThread()</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SingleThreadEventExecutor.doStartThread</a:t>
            </a:r>
            <a:endParaRPr lang="zh-CN" altLang="en-US" sz="9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endParaRPr lang="zh-CN" altLang="en-US" sz="9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EventLoop在AbstractBootstrap.initAndRegister中获得了一个新的Channel，然后在AbstractBootstrap.doBind0 方法里面调用接下来的方法来初始化EventLoop的Thread的工作，并且将EventLoop的时间循环打开了，可以开始接收客户端的连接请求了。下面来分析一下客户端的流程。</a:t>
            </a:r>
            <a:endParaRPr lang="zh-CN" altLang="en-US" sz="900" b="1">
              <a:solidFill>
                <a:schemeClr val="accent2">
                  <a:lumMod val="60000"/>
                  <a:lumOff val="40000"/>
                </a:schemeClr>
              </a:solidFill>
              <a:latin typeface="楷体" panose="02010609060101010101" charset="-122"/>
              <a:ea typeface="楷体" panose="02010609060101010101" charset="-122"/>
              <a:cs typeface="楷体" panose="02010609060101010101" charset="-122"/>
            </a:endParaRPr>
          </a:p>
          <a:p>
            <a:pPr algn="l" eaLnBrk="1" fontAlgn="auto" hangingPunct="1">
              <a:spcBef>
                <a:spcPts val="0"/>
              </a:spcBef>
              <a:spcAft>
                <a:spcPts val="0"/>
              </a:spcAft>
              <a:defRPr/>
            </a:pPr>
            <a:endParaRPr lang="zh-CN" altLang="en-US" sz="900" b="1">
              <a:solidFill>
                <a:schemeClr val="accent2">
                  <a:lumMod val="60000"/>
                  <a:lumOff val="40000"/>
                </a:schemeClr>
              </a:solidFill>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1090295" y="1757680"/>
            <a:ext cx="3649980" cy="460375"/>
          </a:xfrm>
          <a:prstGeom prst="rect">
            <a:avLst/>
          </a:prstGeom>
          <a:noFill/>
        </p:spPr>
        <p:txBody>
          <a:bodyPr wrap="square" rtlCol="0" anchor="t">
            <a:spAutoFit/>
          </a:bodyPr>
          <a:lstStyle/>
          <a:p>
            <a:r>
              <a:rPr lang="zh-CN" altLang="en-US" sz="1200">
                <a:latin typeface="Arial" panose="020B0604020202020204" pitchFamily="34" charset="0"/>
                <a:cs typeface="Arial" panose="020B0604020202020204" pitchFamily="34" charset="0"/>
              </a:rPr>
              <a:t> // Start the server. </a:t>
            </a:r>
            <a:endParaRPr lang="zh-CN" altLang="en-US" sz="1200">
              <a:latin typeface="Arial" panose="020B0604020202020204" pitchFamily="34" charset="0"/>
              <a:cs typeface="Arial" panose="020B0604020202020204" pitchFamily="34" charset="0"/>
            </a:endParaRPr>
          </a:p>
          <a:p>
            <a:r>
              <a:rPr lang="zh-CN" altLang="en-US" sz="1200">
                <a:latin typeface="Arial" panose="020B0604020202020204" pitchFamily="34" charset="0"/>
                <a:cs typeface="Arial" panose="020B0604020202020204" pitchFamily="34" charset="0"/>
              </a:rPr>
              <a:t>ChannelFuture f = b.bind(PORT).sync();</a:t>
            </a:r>
            <a:endParaRPr lang="zh-CN" altLang="en-US" sz="1200">
              <a:latin typeface="Arial" panose="020B0604020202020204" pitchFamily="34" charset="0"/>
              <a:cs typeface="Arial" panose="020B0604020202020204" pitchFamily="34" charset="0"/>
            </a:endParaRPr>
          </a:p>
        </p:txBody>
      </p:sp>
      <p:sp>
        <p:nvSpPr>
          <p:cNvPr id="3" name=" 180"/>
          <p:cNvSpPr/>
          <p:nvPr/>
        </p:nvSpPr>
        <p:spPr>
          <a:xfrm>
            <a:off x="5154295" y="1338580"/>
            <a:ext cx="3909695" cy="1969135"/>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900">
                <a:solidFill>
                  <a:srgbClr val="FFFFFF"/>
                </a:solidFill>
                <a:latin typeface="仿宋" panose="02010609060101010101" charset="-122"/>
                <a:ea typeface="仿宋" panose="02010609060101010101" charset="-122"/>
                <a:cs typeface="仿宋" panose="02010609060101010101" charset="-122"/>
              </a:rPr>
              <a:t> </a:t>
            </a:r>
            <a:r>
              <a:rPr lang="zh-CN" altLang="en-US" sz="1000">
                <a:solidFill>
                  <a:srgbClr val="FFFFFF"/>
                </a:solidFill>
                <a:latin typeface="仿宋" panose="02010609060101010101" charset="-122"/>
                <a:ea typeface="仿宋" panose="02010609060101010101" charset="-122"/>
                <a:cs typeface="仿宋" panose="02010609060101010101" charset="-122"/>
              </a:rPr>
              <a:t>-&gt; AbstractBootstrap.bind(port)</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AbstractBootstrap.bind(address)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AbstractBootstrap.doBind(final SocketAddress </a:t>
            </a:r>
            <a:r>
              <a:rPr lang="en-US" altLang="zh-CN" sz="1000">
                <a:solidFill>
                  <a:srgbClr val="FFFFFF"/>
                </a:solidFill>
                <a:latin typeface="仿宋" panose="02010609060101010101" charset="-122"/>
                <a:ea typeface="仿宋" panose="02010609060101010101" charset="-122"/>
                <a:cs typeface="仿宋" panose="02010609060101010101" charset="-122"/>
              </a:rPr>
              <a:t>		</a:t>
            </a:r>
            <a:r>
              <a:rPr lang="zh-CN" altLang="en-US" sz="1000">
                <a:solidFill>
                  <a:srgbClr val="FFFFFF"/>
                </a:solidFill>
                <a:latin typeface="仿宋" panose="02010609060101010101" charset="-122"/>
                <a:ea typeface="仿宋" panose="02010609060101010101" charset="-122"/>
                <a:cs typeface="仿宋" panose="02010609060101010101" charset="-122"/>
              </a:rPr>
              <a:t>localAddress)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AbstractBootstrap.initAndRegister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AbstractBootstrap.doBind0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SingleThreadEventExecutor.execute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SingleThreadEventExecutor.startThread()</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SingleThreadEventExecutor.doStartThread</a:t>
            </a:r>
            <a:endParaRPr lang="zh-CN" altLang="en-US" sz="1000">
              <a:solidFill>
                <a:srgbClr val="FFFFFF"/>
              </a:solidFill>
              <a:latin typeface="仿宋" panose="02010609060101010101" charset="-122"/>
              <a:ea typeface="仿宋" panose="02010609060101010101" charset="-122"/>
              <a:cs typeface="仿宋" panose="02010609060101010101" charset="-122"/>
            </a:endParaRPr>
          </a:p>
        </p:txBody>
      </p:sp>
      <p:sp>
        <p:nvSpPr>
          <p:cNvPr id="4" name="文本框 3"/>
          <p:cNvSpPr txBox="1"/>
          <p:nvPr/>
        </p:nvSpPr>
        <p:spPr>
          <a:xfrm>
            <a:off x="5154295" y="733425"/>
            <a:ext cx="3649980" cy="460375"/>
          </a:xfrm>
          <a:prstGeom prst="rect">
            <a:avLst/>
          </a:prstGeom>
          <a:noFill/>
        </p:spPr>
        <p:txBody>
          <a:bodyPr wrap="square" rtlCol="0" anchor="t">
            <a:spAutoFit/>
          </a:bodyPr>
          <a:lstStyle/>
          <a:p>
            <a:r>
              <a:rPr lang="zh-CN" altLang="en-US" sz="1200">
                <a:latin typeface="Arial" panose="020B0604020202020204" pitchFamily="34" charset="0"/>
                <a:cs typeface="Arial" panose="020B0604020202020204" pitchFamily="34" charset="0"/>
              </a:rPr>
              <a:t> // Start the client.</a:t>
            </a:r>
            <a:endParaRPr lang="zh-CN" altLang="en-US" sz="1200">
              <a:latin typeface="Arial" panose="020B0604020202020204" pitchFamily="34" charset="0"/>
              <a:cs typeface="Arial" panose="020B0604020202020204" pitchFamily="34" charset="0"/>
            </a:endParaRPr>
          </a:p>
          <a:p>
            <a:r>
              <a:rPr lang="zh-CN" altLang="en-US" sz="1200">
                <a:latin typeface="Arial" panose="020B0604020202020204" pitchFamily="34" charset="0"/>
                <a:cs typeface="Arial" panose="020B0604020202020204" pitchFamily="34" charset="0"/>
              </a:rPr>
              <a:t> ChannelFuture f = b.connect(HOST, PORT).sync();</a:t>
            </a:r>
            <a:endParaRPr lang="zh-CN" altLang="en-US" sz="1200">
              <a:latin typeface="Arial" panose="020B0604020202020204" pitchFamily="34" charset="0"/>
              <a:cs typeface="Arial" panose="020B0604020202020204" pitchFamily="34" charset="0"/>
            </a:endParaRPr>
          </a:p>
        </p:txBody>
      </p:sp>
      <p:sp>
        <p:nvSpPr>
          <p:cNvPr id="10" name=" 180"/>
          <p:cNvSpPr/>
          <p:nvPr/>
        </p:nvSpPr>
        <p:spPr>
          <a:xfrm>
            <a:off x="6708775" y="3828415"/>
            <a:ext cx="4276725" cy="2376805"/>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1000">
                <a:solidFill>
                  <a:srgbClr val="FFFFFF"/>
                </a:solidFill>
                <a:latin typeface="仿宋" panose="02010609060101010101" charset="-122"/>
                <a:ea typeface="仿宋" panose="02010609060101010101" charset="-122"/>
                <a:cs typeface="仿宋" panose="02010609060101010101" charset="-122"/>
              </a:rPr>
              <a:t> </a:t>
            </a:r>
            <a:r>
              <a:rPr lang="zh-CN" altLang="en-US" sz="1000">
                <a:solidFill>
                  <a:srgbClr val="FFFFFF"/>
                </a:solidFill>
                <a:latin typeface="仿宋" panose="02010609060101010101" charset="-122"/>
                <a:ea typeface="仿宋" panose="02010609060101010101" charset="-122"/>
                <a:cs typeface="仿宋" panose="02010609060101010101" charset="-122"/>
              </a:rPr>
              <a:t>-&gt; Bootstrap.doResolveAndConnect</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AbstractBootstrap.initAndRegister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EventLoopGroup.register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MultithreadEventLoopGroup.register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SingleThreadEventLoop.register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Channel.register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AbstractUnsafe.register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a:t>
            </a:r>
            <a:r>
              <a:rPr lang="en-US" altLang="zh-CN" sz="1000">
                <a:solidFill>
                  <a:srgbClr val="FFFFFF"/>
                </a:solidFill>
                <a:latin typeface="仿宋" panose="02010609060101010101" charset="-122"/>
                <a:ea typeface="仿宋" panose="02010609060101010101" charset="-122"/>
                <a:cs typeface="仿宋" panose="02010609060101010101" charset="-122"/>
              </a:rPr>
              <a:t>-&gt; AbstractChannel.this.eventLoop = eventLoop;</a:t>
            </a:r>
            <a:endParaRPr lang="en-US" altLang="zh-CN"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endParaRPr lang="zh-CN" altLang="en-US" sz="1000" b="1">
              <a:solidFill>
                <a:srgbClr val="FFFFFF"/>
              </a:solidFill>
              <a:latin typeface="仿宋" panose="02010609060101010101" charset="-122"/>
              <a:ea typeface="仿宋" panose="02010609060101010101" charset="-122"/>
              <a:cs typeface="仿宋" panose="02010609060101010101" charset="-122"/>
              <a:sym typeface="+mn-ea"/>
            </a:endParaRPr>
          </a:p>
          <a:p>
            <a:pPr algn="l" eaLnBrk="1" fontAlgn="auto" hangingPunct="1">
              <a:spcBef>
                <a:spcPts val="0"/>
              </a:spcBef>
              <a:spcAft>
                <a:spcPts val="0"/>
              </a:spcAft>
              <a:defRPr/>
            </a:pP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EventLoop的初始化</a:t>
            </a:r>
            <a:r>
              <a:rPr lang="en-US" altLang="zh-CN" sz="900" b="1">
                <a:solidFill>
                  <a:schemeClr val="bg1">
                    <a:lumMod val="85000"/>
                  </a:schemeClr>
                </a:solidFill>
                <a:latin typeface="楷体" panose="02010609060101010101" charset="-122"/>
                <a:ea typeface="楷体" panose="02010609060101010101" charset="-122"/>
                <a:cs typeface="楷体" panose="02010609060101010101" charset="-122"/>
                <a:sym typeface="+mn-ea"/>
              </a:rPr>
              <a:t>:MultithreadEventExecutorGroup</a:t>
            </a: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构造方法中的children[i] = newChild(executor, args);</a:t>
            </a:r>
            <a:endPar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endParaRPr>
          </a:p>
          <a:p>
            <a:pPr algn="l" eaLnBrk="1" fontAlgn="auto" hangingPunct="1">
              <a:spcBef>
                <a:spcPts val="0"/>
              </a:spcBef>
              <a:spcAft>
                <a:spcPts val="0"/>
              </a:spcAft>
              <a:defRPr/>
            </a:pPr>
            <a:endPar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endParaRPr>
          </a:p>
          <a:p>
            <a:pPr algn="l" eaLnBrk="1" fontAlgn="auto" hangingPunct="1">
              <a:spcBef>
                <a:spcPts val="0"/>
              </a:spcBef>
              <a:spcAft>
                <a:spcPts val="0"/>
              </a:spcAft>
              <a:defRPr/>
            </a:pP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(SelectorProvider) args[0],</a:t>
            </a:r>
            <a:endPar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endParaRPr>
          </a:p>
          <a:p>
            <a:pPr algn="l" eaLnBrk="1" fontAlgn="auto" hangingPunct="1">
              <a:spcBef>
                <a:spcPts val="0"/>
              </a:spcBef>
              <a:spcAft>
                <a:spcPts val="0"/>
              </a:spcAft>
              <a:defRPr/>
            </a:pP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((SelectStrategyFactory) args[1]).newSelectStrategy(), (RejectedExecutionHandler) args[2]</a:t>
            </a:r>
            <a:endPar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endParaRPr>
          </a:p>
        </p:txBody>
      </p:sp>
      <p:sp>
        <p:nvSpPr>
          <p:cNvPr id="12" name="文本框 11"/>
          <p:cNvSpPr txBox="1"/>
          <p:nvPr/>
        </p:nvSpPr>
        <p:spPr>
          <a:xfrm>
            <a:off x="6708775" y="3553460"/>
            <a:ext cx="3649980" cy="275590"/>
          </a:xfrm>
          <a:prstGeom prst="rect">
            <a:avLst/>
          </a:prstGeom>
          <a:noFill/>
        </p:spPr>
        <p:txBody>
          <a:bodyPr wrap="square" rtlCol="0" anchor="t">
            <a:spAutoFit/>
          </a:bodyPr>
          <a:lstStyle/>
          <a:p>
            <a:r>
              <a:rPr lang="zh-CN" altLang="en-US" sz="1200">
                <a:latin typeface="Arial" panose="020B0604020202020204" pitchFamily="34" charset="0"/>
                <a:cs typeface="Arial" panose="020B0604020202020204" pitchFamily="34" charset="0"/>
              </a:rPr>
              <a:t> // EventLoop的分配和启动 </a:t>
            </a:r>
            <a:endParaRPr lang="zh-CN" altLang="en-US" sz="1200">
              <a:latin typeface="Arial" panose="020B0604020202020204" pitchFamily="34" charset="0"/>
              <a:cs typeface="Arial" panose="020B0604020202020204" pitchFamily="34" charset="0"/>
            </a:endParaRPr>
          </a:p>
        </p:txBody>
      </p:sp>
      <p:sp>
        <p:nvSpPr>
          <p:cNvPr id="13" name="文本框 12"/>
          <p:cNvSpPr txBox="1"/>
          <p:nvPr/>
        </p:nvSpPr>
        <p:spPr>
          <a:xfrm>
            <a:off x="6864350" y="6205220"/>
            <a:ext cx="4392930" cy="398780"/>
          </a:xfrm>
          <a:prstGeom prst="rect">
            <a:avLst/>
          </a:prstGeom>
          <a:noFill/>
        </p:spPr>
        <p:txBody>
          <a:bodyPr wrap="square" rtlCol="0" anchor="t">
            <a:spAutoFit/>
          </a:bodyPr>
          <a:lstStyle/>
          <a:p>
            <a:pPr marL="285750" indent="-285750">
              <a:buFont typeface="Wingdings" panose="05000000000000000000" charset="0"/>
              <a:buChar char="Ø"/>
            </a:pPr>
            <a:r>
              <a:rPr lang="zh-CN" altLang="en-US" sz="1000"/>
              <a:t>第一种是PowerOfTwoEventExecutorChooser</a:t>
            </a:r>
            <a:endParaRPr lang="zh-CN" altLang="en-US" sz="1000"/>
          </a:p>
          <a:p>
            <a:pPr marL="285750" indent="-285750">
              <a:buFont typeface="Wingdings" panose="05000000000000000000" charset="0"/>
              <a:buChar char="Ø"/>
            </a:pPr>
            <a:r>
              <a:rPr lang="zh-CN" altLang="en-US" sz="1000"/>
              <a:t>第二种是GenericEventExecutorChooser</a:t>
            </a:r>
            <a:endParaRPr lang="zh-CN" altLang="en-US" sz="1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13410"/>
            <a:ext cx="10515600" cy="586105"/>
          </a:xfrm>
        </p:spPr>
        <p:txBody>
          <a:bodyPr vert="horz" lIns="91440" tIns="45720" rIns="91440" bIns="45720" rtlCol="0" anchor="ctr">
            <a:normAutofit/>
          </a:bodyPr>
          <a:lstStyle/>
          <a:p>
            <a:r>
              <a:rPr lang="en-US" altLang="zh-CN" sz="3200" dirty="0"/>
              <a:t>ChannelInitializer:</a:t>
            </a:r>
            <a:endParaRPr lang="zh-CN" altLang="en-US" sz="3200" dirty="0"/>
          </a:p>
        </p:txBody>
      </p:sp>
      <p:sp>
        <p:nvSpPr>
          <p:cNvPr id="3" name="内容占位符 2"/>
          <p:cNvSpPr>
            <a:spLocks noGrp="1"/>
          </p:cNvSpPr>
          <p:nvPr>
            <p:ph idx="1"/>
          </p:nvPr>
        </p:nvSpPr>
        <p:spPr>
          <a:xfrm>
            <a:off x="838200" y="1575368"/>
            <a:ext cx="10515600" cy="4093912"/>
          </a:xfrm>
        </p:spPr>
        <p:txBody>
          <a:bodyPr>
            <a:normAutofit/>
          </a:bodyPr>
          <a:lstStyle/>
          <a:p>
            <a:r>
              <a:rPr lang="en-US" altLang="zh-CN" sz="1600" dirty="0"/>
              <a:t>initChannel</a:t>
            </a:r>
            <a:r>
              <a:rPr lang="zh-CN" altLang="en-US" sz="1600" dirty="0"/>
              <a:t>方法</a:t>
            </a:r>
            <a:r>
              <a:rPr lang="en-US" altLang="zh-CN" sz="1600" dirty="0"/>
              <a:t>,</a:t>
            </a:r>
            <a:r>
              <a:rPr lang="zh-CN" altLang="en-US" sz="1600" dirty="0"/>
              <a:t>何时被触发的</a:t>
            </a:r>
            <a:endParaRPr lang="zh-CN" altLang="en-US" sz="1600" dirty="0"/>
          </a:p>
          <a:p>
            <a:r>
              <a:rPr lang="en-US" altLang="zh-CN" sz="1600" dirty="0"/>
              <a:t>pipeline.addLast()</a:t>
            </a:r>
            <a:r>
              <a:rPr lang="zh-CN" altLang="en-US" sz="1600" dirty="0"/>
              <a:t>方法</a:t>
            </a:r>
            <a:endParaRPr lang="zh-CN" altLang="en-US" sz="1600" dirty="0"/>
          </a:p>
          <a:p>
            <a:r>
              <a:rPr lang="zh-CN" altLang="en-US" sz="1600" dirty="0"/>
              <a:t>它也是一个特殊的</a:t>
            </a:r>
            <a:r>
              <a:rPr lang="en-US" altLang="zh-CN" sz="1600" dirty="0"/>
              <a:t>ChannelInboundHandler</a:t>
            </a:r>
            <a:endParaRPr lang="en-US" altLang="zh-CN" sz="1600" dirty="0"/>
          </a:p>
          <a:p>
            <a:r>
              <a:rPr lang="en-US" altLang="zh-CN" sz="1600" dirty="0"/>
              <a:t>remove()</a:t>
            </a:r>
            <a:r>
              <a:rPr lang="zh-CN" altLang="en-US" sz="1600" dirty="0"/>
              <a:t>方法是什么时候被触发的</a:t>
            </a:r>
            <a:endParaRPr lang="zh-CN" altLang="en-US" sz="1600" dirty="0"/>
          </a:p>
          <a:p>
            <a:endParaRPr lang="zh-CN" altLang="en-US" sz="16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Netty</a:t>
            </a:r>
            <a:r>
              <a:rPr lang="zh-CN" altLang="en-US" sz="3200" dirty="0" err="1"/>
              <a:t>在</a:t>
            </a:r>
            <a:r>
              <a:rPr lang="en-US" altLang="zh-CN" sz="3200" dirty="0" err="1"/>
              <a:t>Acceptor</a:t>
            </a:r>
            <a:r>
              <a:rPr lang="zh-CN" altLang="en-US" sz="3200" dirty="0" err="1"/>
              <a:t>项目中的实际运用</a:t>
            </a:r>
            <a:endParaRPr lang="en-US" altLang="zh-CN" sz="3200" dirty="0" err="1"/>
          </a:p>
        </p:txBody>
      </p:sp>
      <p:sp>
        <p:nvSpPr>
          <p:cNvPr id="3" name="文本框 2"/>
          <p:cNvSpPr txBox="1"/>
          <p:nvPr/>
        </p:nvSpPr>
        <p:spPr>
          <a:xfrm>
            <a:off x="701675" y="1264285"/>
            <a:ext cx="10906125" cy="4939030"/>
          </a:xfrm>
          <a:prstGeom prst="rect">
            <a:avLst/>
          </a:prstGeom>
          <a:noFill/>
        </p:spPr>
        <p:txBody>
          <a:bodyPr wrap="square" rtlCol="0">
            <a:spAutoFit/>
          </a:bodyPr>
          <a:p>
            <a:pPr marL="285750" indent="-285750" fontAlgn="auto">
              <a:lnSpc>
                <a:spcPct val="150000"/>
              </a:lnSpc>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sym typeface="+mn-ea"/>
              </a:rPr>
              <a:t>回顾</a:t>
            </a:r>
            <a:r>
              <a:rPr lang="en-US" altLang="zh-CN">
                <a:latin typeface="宋体" panose="02010600030101010101" pitchFamily="2" charset="-122"/>
                <a:ea typeface="宋体" panose="02010600030101010101" pitchFamily="2" charset="-122"/>
                <a:cs typeface="宋体" panose="02010600030101010101" pitchFamily="2" charset="-122"/>
                <a:sym typeface="+mn-ea"/>
              </a:rPr>
              <a:t>ChannelPipeline</a:t>
            </a:r>
            <a:r>
              <a:rPr lang="zh-CN" altLang="en-US">
                <a:latin typeface="宋体" panose="02010600030101010101" pitchFamily="2" charset="-122"/>
                <a:ea typeface="宋体" panose="02010600030101010101" pitchFamily="2" charset="-122"/>
                <a:cs typeface="宋体" panose="02010600030101010101" pitchFamily="2" charset="-122"/>
                <a:sym typeface="+mn-ea"/>
              </a:rPr>
              <a:t>的结构</a:t>
            </a:r>
            <a:r>
              <a:rPr lang="en-US" altLang="zh-CN">
                <a:latin typeface="宋体" panose="02010600030101010101" pitchFamily="2" charset="-122"/>
                <a:ea typeface="宋体" panose="02010600030101010101" pitchFamily="2" charset="-122"/>
                <a:cs typeface="宋体" panose="02010600030101010101" pitchFamily="2" charset="-122"/>
                <a:sym typeface="+mn-ea"/>
              </a:rPr>
              <a:t>,</a:t>
            </a:r>
            <a:r>
              <a:rPr lang="zh-CN" altLang="en-US">
                <a:latin typeface="宋体" panose="02010600030101010101" pitchFamily="2" charset="-122"/>
                <a:ea typeface="宋体" panose="02010600030101010101" pitchFamily="2" charset="-122"/>
                <a:cs typeface="宋体" panose="02010600030101010101" pitchFamily="2" charset="-122"/>
                <a:sym typeface="+mn-ea"/>
              </a:rPr>
              <a:t>具象化</a:t>
            </a:r>
            <a:r>
              <a:rPr lang="en-US" altLang="zh-CN">
                <a:latin typeface="宋体" panose="02010600030101010101" pitchFamily="2" charset="-122"/>
                <a:ea typeface="宋体" panose="02010600030101010101" pitchFamily="2" charset="-122"/>
                <a:cs typeface="宋体" panose="02010600030101010101" pitchFamily="2" charset="-122"/>
                <a:sym typeface="+mn-ea"/>
              </a:rPr>
              <a:t>acceptor</a:t>
            </a:r>
            <a:r>
              <a:rPr lang="zh-CN" altLang="en-US">
                <a:latin typeface="宋体" panose="02010600030101010101" pitchFamily="2" charset="-122"/>
                <a:ea typeface="宋体" panose="02010600030101010101" pitchFamily="2" charset="-122"/>
                <a:cs typeface="宋体" panose="02010600030101010101" pitchFamily="2" charset="-122"/>
                <a:sym typeface="+mn-ea"/>
              </a:rPr>
              <a:t>的</a:t>
            </a:r>
            <a:r>
              <a:rPr lang="en-US" altLang="zh-CN">
                <a:latin typeface="宋体" panose="02010600030101010101" pitchFamily="2" charset="-122"/>
                <a:ea typeface="宋体" panose="02010600030101010101" pitchFamily="2" charset="-122"/>
                <a:cs typeface="宋体" panose="02010600030101010101" pitchFamily="2" charset="-122"/>
                <a:sym typeface="+mn-ea"/>
              </a:rPr>
              <a:t>ctx</a:t>
            </a:r>
            <a:r>
              <a:rPr lang="zh-CN" altLang="en-US">
                <a:latin typeface="宋体" panose="02010600030101010101" pitchFamily="2" charset="-122"/>
                <a:ea typeface="宋体" panose="02010600030101010101" pitchFamily="2" charset="-122"/>
                <a:cs typeface="宋体" panose="02010600030101010101" pitchFamily="2" charset="-122"/>
                <a:sym typeface="+mn-ea"/>
              </a:rPr>
              <a:t>链表</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marL="285750" indent="-285750" fontAlgn="auto">
              <a:lnSpc>
                <a:spcPct val="150000"/>
              </a:lnSpc>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sym typeface="+mn-ea"/>
              </a:rPr>
              <a:t>自定义</a:t>
            </a:r>
            <a:r>
              <a:rPr lang="en-US" altLang="zh-CN">
                <a:latin typeface="宋体" panose="02010600030101010101" pitchFamily="2" charset="-122"/>
                <a:ea typeface="宋体" panose="02010600030101010101" pitchFamily="2" charset="-122"/>
                <a:cs typeface="宋体" panose="02010600030101010101" pitchFamily="2" charset="-122"/>
                <a:sym typeface="+mn-ea"/>
              </a:rPr>
              <a:t>Handler</a:t>
            </a:r>
            <a:r>
              <a:rPr lang="zh-CN" altLang="en-US">
                <a:latin typeface="宋体" panose="02010600030101010101" pitchFamily="2" charset="-122"/>
                <a:ea typeface="宋体" panose="02010600030101010101" pitchFamily="2" charset="-122"/>
                <a:cs typeface="宋体" panose="02010600030101010101" pitchFamily="2" charset="-122"/>
                <a:sym typeface="+mn-ea"/>
              </a:rPr>
              <a:t>的通常写法：继承SimpleChannelInboundHandler 或 ChannelInboundHandlerAdapter</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en-US" altLang="zh-CN">
                <a:latin typeface="宋体" panose="02010600030101010101" pitchFamily="2" charset="-122"/>
                <a:ea typeface="宋体" panose="02010600030101010101" pitchFamily="2" charset="-122"/>
                <a:cs typeface="宋体" panose="02010600030101010101" pitchFamily="2" charset="-122"/>
                <a:sym typeface="+mn-ea"/>
              </a:rPr>
              <a:t>Handler</a:t>
            </a:r>
            <a:r>
              <a:rPr lang="zh-CN" altLang="en-US">
                <a:latin typeface="宋体" panose="02010600030101010101" pitchFamily="2" charset="-122"/>
                <a:ea typeface="宋体" panose="02010600030101010101" pitchFamily="2" charset="-122"/>
                <a:cs typeface="宋体" panose="02010600030101010101" pitchFamily="2" charset="-122"/>
                <a:sym typeface="+mn-ea"/>
              </a:rPr>
              <a:t>各个方法的执行时机：channelRegistered</a:t>
            </a:r>
            <a:r>
              <a:rPr lang="en-US" altLang="zh-CN">
                <a:latin typeface="宋体" panose="02010600030101010101" pitchFamily="2" charset="-122"/>
                <a:ea typeface="宋体" panose="02010600030101010101" pitchFamily="2" charset="-122"/>
                <a:cs typeface="宋体" panose="02010600030101010101" pitchFamily="2" charset="-122"/>
                <a:sym typeface="+mn-ea"/>
              </a:rPr>
              <a:t>,channelActive, channelInactive,channelRead,userEventTriggered,exceptionCaught</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marL="285750" indent="-285750" fontAlgn="auto">
              <a:lnSpc>
                <a:spcPct val="150000"/>
              </a:lnSpc>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rPr>
              <a:t>对比</a:t>
            </a:r>
            <a:r>
              <a:rPr lang="en-US" altLang="zh-CN">
                <a:latin typeface="宋体" panose="02010600030101010101" pitchFamily="2" charset="-122"/>
                <a:ea typeface="宋体" panose="02010600030101010101" pitchFamily="2" charset="-122"/>
                <a:cs typeface="宋体" panose="02010600030101010101" pitchFamily="2" charset="-122"/>
              </a:rPr>
              <a:t>B</a:t>
            </a:r>
            <a:r>
              <a:rPr lang="en-US" altLang="zh-CN">
                <a:latin typeface="宋体" panose="02010600030101010101" pitchFamily="2" charset="-122"/>
                <a:ea typeface="宋体" panose="02010600030101010101" pitchFamily="2" charset="-122"/>
                <a:cs typeface="宋体" panose="02010600030101010101" pitchFamily="2" charset="-122"/>
              </a:rPr>
              <a:t>uffer</a:t>
            </a:r>
            <a:r>
              <a:rPr lang="zh-CN" altLang="en-US">
                <a:latin typeface="宋体" panose="02010600030101010101" pitchFamily="2" charset="-122"/>
                <a:ea typeface="宋体" panose="02010600030101010101" pitchFamily="2" charset="-122"/>
                <a:cs typeface="宋体" panose="02010600030101010101" pitchFamily="2" charset="-122"/>
              </a:rPr>
              <a:t>和</a:t>
            </a:r>
            <a:r>
              <a:rPr lang="en-US" altLang="zh-CN">
                <a:latin typeface="宋体" panose="02010600030101010101" pitchFamily="2" charset="-122"/>
                <a:ea typeface="宋体" panose="02010600030101010101" pitchFamily="2" charset="-122"/>
                <a:cs typeface="宋体" panose="02010600030101010101" pitchFamily="2" charset="-122"/>
              </a:rPr>
              <a:t>ByteBuf,</a:t>
            </a:r>
            <a:r>
              <a:rPr lang="zh-CN" altLang="en-US">
                <a:latin typeface="宋体" panose="02010600030101010101" pitchFamily="2" charset="-122"/>
                <a:ea typeface="宋体" panose="02010600030101010101" pitchFamily="2" charset="-122"/>
                <a:cs typeface="宋体" panose="02010600030101010101" pitchFamily="2" charset="-122"/>
              </a:rPr>
              <a:t>通过一个</a:t>
            </a:r>
            <a:r>
              <a:rPr lang="en-US" altLang="zh-CN">
                <a:latin typeface="宋体" panose="02010600030101010101" pitchFamily="2" charset="-122"/>
                <a:ea typeface="宋体" panose="02010600030101010101" pitchFamily="2" charset="-122"/>
                <a:cs typeface="宋体" panose="02010600030101010101" pitchFamily="2" charset="-122"/>
              </a:rPr>
              <a:t>Demo</a:t>
            </a:r>
            <a:r>
              <a:rPr lang="zh-CN" altLang="en-US">
                <a:latin typeface="宋体" panose="02010600030101010101" pitchFamily="2" charset="-122"/>
                <a:ea typeface="宋体" panose="02010600030101010101" pitchFamily="2" charset="-122"/>
                <a:cs typeface="宋体" panose="02010600030101010101" pitchFamily="2" charset="-122"/>
              </a:rPr>
              <a:t>了解</a:t>
            </a:r>
            <a:r>
              <a:rPr lang="en-US" altLang="zh-CN">
                <a:latin typeface="宋体" panose="02010600030101010101" pitchFamily="2" charset="-122"/>
                <a:ea typeface="宋体" panose="02010600030101010101" pitchFamily="2" charset="-122"/>
                <a:cs typeface="宋体" panose="02010600030101010101" pitchFamily="2" charset="-122"/>
              </a:rPr>
              <a:t>ByteBuf</a:t>
            </a:r>
            <a:r>
              <a:rPr lang="zh-CN" altLang="en-US">
                <a:latin typeface="宋体" panose="02010600030101010101" pitchFamily="2" charset="-122"/>
                <a:ea typeface="宋体" panose="02010600030101010101" pitchFamily="2" charset="-122"/>
                <a:cs typeface="宋体" panose="02010600030101010101" pitchFamily="2" charset="-122"/>
              </a:rPr>
              <a:t>的特性</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en-US" altLang="zh-CN">
                <a:latin typeface="宋体" panose="02010600030101010101" pitchFamily="2" charset="-122"/>
                <a:ea typeface="宋体" panose="02010600030101010101" pitchFamily="2" charset="-122"/>
                <a:cs typeface="宋体" panose="02010600030101010101" pitchFamily="2" charset="-122"/>
                <a:sym typeface="+mn-ea"/>
              </a:rPr>
              <a:t>TCP</a:t>
            </a:r>
            <a:r>
              <a:rPr lang="zh-CN" altLang="en-US">
                <a:latin typeface="宋体" panose="02010600030101010101" pitchFamily="2" charset="-122"/>
                <a:ea typeface="宋体" panose="02010600030101010101" pitchFamily="2" charset="-122"/>
                <a:cs typeface="宋体" panose="02010600030101010101" pitchFamily="2" charset="-122"/>
                <a:sym typeface="+mn-ea"/>
              </a:rPr>
              <a:t>粘包，拆包的现象及解决方案，解读</a:t>
            </a:r>
            <a:r>
              <a:rPr lang="en-US" altLang="zh-CN">
                <a:latin typeface="宋体" panose="02010600030101010101" pitchFamily="2" charset="-122"/>
                <a:ea typeface="宋体" panose="02010600030101010101" pitchFamily="2" charset="-122"/>
                <a:cs typeface="宋体" panose="02010600030101010101" pitchFamily="2" charset="-122"/>
                <a:sym typeface="+mn-ea"/>
              </a:rPr>
              <a:t>NettyCodec:</a:t>
            </a:r>
            <a:r>
              <a:rPr lang="zh-CN" altLang="en-US">
                <a:latin typeface="宋体" panose="02010600030101010101" pitchFamily="2" charset="-122"/>
                <a:ea typeface="宋体" panose="02010600030101010101" pitchFamily="2" charset="-122"/>
                <a:cs typeface="宋体" panose="02010600030101010101" pitchFamily="2" charset="-122"/>
                <a:sym typeface="+mn-ea"/>
              </a:rPr>
              <a:t>详解</a:t>
            </a:r>
            <a:r>
              <a:rPr lang="en-US" altLang="zh-CN">
                <a:latin typeface="宋体" panose="02010600030101010101" pitchFamily="2" charset="-122"/>
                <a:ea typeface="宋体" panose="02010600030101010101" pitchFamily="2" charset="-122"/>
                <a:cs typeface="宋体" panose="02010600030101010101" pitchFamily="2" charset="-122"/>
                <a:sym typeface="+mn-ea"/>
              </a:rPr>
              <a:t>BSJ,GL500</a:t>
            </a:r>
            <a:r>
              <a:rPr lang="zh-CN" altLang="en-US">
                <a:latin typeface="宋体" panose="02010600030101010101" pitchFamily="2" charset="-122"/>
                <a:ea typeface="宋体" panose="02010600030101010101" pitchFamily="2" charset="-122"/>
                <a:cs typeface="宋体" panose="02010600030101010101" pitchFamily="2" charset="-122"/>
                <a:sym typeface="+mn-ea"/>
              </a:rPr>
              <a:t>的拆包</a:t>
            </a:r>
            <a:r>
              <a:rPr lang="en-US" altLang="zh-CN">
                <a:latin typeface="宋体" panose="02010600030101010101" pitchFamily="2" charset="-122"/>
                <a:ea typeface="宋体" panose="02010600030101010101" pitchFamily="2" charset="-122"/>
                <a:cs typeface="宋体" panose="02010600030101010101" pitchFamily="2" charset="-122"/>
                <a:sym typeface="+mn-ea"/>
              </a:rPr>
              <a:t>bug</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sym typeface="+mn-ea"/>
              </a:rPr>
              <a:t>解读</a:t>
            </a:r>
            <a:r>
              <a:rPr lang="en-US" altLang="zh-CN">
                <a:latin typeface="宋体" panose="02010600030101010101" pitchFamily="2" charset="-122"/>
                <a:ea typeface="宋体" panose="02010600030101010101" pitchFamily="2" charset="-122"/>
                <a:cs typeface="宋体" panose="02010600030101010101" pitchFamily="2" charset="-122"/>
              </a:rPr>
              <a:t>IdleStateHandler:</a:t>
            </a:r>
            <a:r>
              <a:rPr lang="zh-CN" altLang="en-US">
                <a:latin typeface="宋体" panose="02010600030101010101" pitchFamily="2" charset="-122"/>
                <a:ea typeface="宋体" panose="02010600030101010101" pitchFamily="2" charset="-122"/>
                <a:cs typeface="宋体" panose="02010600030101010101" pitchFamily="2" charset="-122"/>
              </a:rPr>
              <a:t>通过一个</a:t>
            </a:r>
            <a:r>
              <a:rPr lang="en-US" altLang="zh-CN">
                <a:latin typeface="宋体" panose="02010600030101010101" pitchFamily="2" charset="-122"/>
                <a:ea typeface="宋体" panose="02010600030101010101" pitchFamily="2" charset="-122"/>
                <a:cs typeface="宋体" panose="02010600030101010101" pitchFamily="2" charset="-122"/>
              </a:rPr>
              <a:t>Demo</a:t>
            </a:r>
            <a:r>
              <a:rPr lang="zh-CN" altLang="en-US">
                <a:latin typeface="宋体" panose="02010600030101010101" pitchFamily="2" charset="-122"/>
                <a:ea typeface="宋体" panose="02010600030101010101" pitchFamily="2" charset="-122"/>
                <a:cs typeface="宋体" panose="02010600030101010101" pitchFamily="2" charset="-122"/>
              </a:rPr>
              <a:t>展示心跳的保持及客户端的掉线重连机制</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rPr>
              <a:t>AttributeMap及</a:t>
            </a:r>
            <a:r>
              <a:rPr lang="en-US" altLang="zh-CN">
                <a:latin typeface="宋体" panose="02010600030101010101" pitchFamily="2" charset="-122"/>
                <a:ea typeface="宋体" panose="02010600030101010101" pitchFamily="2" charset="-122"/>
                <a:cs typeface="宋体" panose="02010600030101010101" pitchFamily="2" charset="-122"/>
              </a:rPr>
              <a:t>NettySession</a:t>
            </a:r>
            <a:r>
              <a:rPr lang="zh-CN" altLang="en-US">
                <a:latin typeface="宋体" panose="02010600030101010101" pitchFamily="2" charset="-122"/>
                <a:ea typeface="宋体" panose="02010600030101010101" pitchFamily="2" charset="-122"/>
                <a:cs typeface="宋体" panose="02010600030101010101" pitchFamily="2" charset="-122"/>
              </a:rPr>
              <a:t>的应用：是否登录，</a:t>
            </a:r>
            <a:r>
              <a:rPr lang="en-US" altLang="zh-CN">
                <a:latin typeface="宋体" panose="02010600030101010101" pitchFamily="2" charset="-122"/>
                <a:ea typeface="宋体" panose="02010600030101010101" pitchFamily="2" charset="-122"/>
                <a:cs typeface="宋体" panose="02010600030101010101" pitchFamily="2" charset="-122"/>
              </a:rPr>
              <a:t>imei,entityId,clientType,</a:t>
            </a:r>
            <a:r>
              <a:rPr lang="zh-CN" altLang="en-US">
                <a:latin typeface="宋体" panose="02010600030101010101" pitchFamily="2" charset="-122"/>
                <a:ea typeface="宋体" panose="02010600030101010101" pitchFamily="2" charset="-122"/>
                <a:cs typeface="宋体" panose="02010600030101010101" pitchFamily="2" charset="-122"/>
              </a:rPr>
              <a:t>踢下线，</a:t>
            </a:r>
            <a:r>
              <a:rPr lang="en-US" altLang="zh-CN">
                <a:latin typeface="宋体" panose="02010600030101010101" pitchFamily="2" charset="-122"/>
                <a:ea typeface="宋体" panose="02010600030101010101" pitchFamily="2" charset="-122"/>
                <a:cs typeface="宋体" panose="02010600030101010101" pitchFamily="2" charset="-122"/>
              </a:rPr>
              <a:t>port,currentTextMsg(</a:t>
            </a:r>
            <a:r>
              <a:rPr lang="zh-CN" altLang="en-US">
                <a:latin typeface="宋体" panose="02010600030101010101" pitchFamily="2" charset="-122"/>
                <a:ea typeface="宋体" panose="02010600030101010101" pitchFamily="2" charset="-122"/>
                <a:cs typeface="宋体" panose="02010600030101010101" pitchFamily="2" charset="-122"/>
              </a:rPr>
              <a:t>寻址消息没有记入设备日志</a:t>
            </a:r>
            <a:r>
              <a:rPr lang="en-US" altLang="zh-CN">
                <a:latin typeface="宋体" panose="02010600030101010101" pitchFamily="2" charset="-122"/>
                <a:ea typeface="宋体" panose="02010600030101010101" pitchFamily="2" charset="-122"/>
                <a:cs typeface="宋体" panose="02010600030101010101" pitchFamily="2" charset="-122"/>
              </a:rPr>
              <a:t>),watchedMsg</a:t>
            </a:r>
            <a:endParaRPr lang="en-US" altLang="zh-CN">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en-US" altLang="zh-CN">
                <a:latin typeface="宋体" panose="02010600030101010101" pitchFamily="2" charset="-122"/>
                <a:ea typeface="宋体" panose="02010600030101010101" pitchFamily="2" charset="-122"/>
                <a:cs typeface="宋体" panose="02010600030101010101" pitchFamily="2" charset="-122"/>
              </a:rPr>
              <a:t>MQ</a:t>
            </a:r>
            <a:r>
              <a:rPr lang="zh-CN" altLang="en-US">
                <a:latin typeface="宋体" panose="02010600030101010101" pitchFamily="2" charset="-122"/>
                <a:ea typeface="宋体" panose="02010600030101010101" pitchFamily="2" charset="-122"/>
                <a:cs typeface="宋体" panose="02010600030101010101" pitchFamily="2" charset="-122"/>
              </a:rPr>
              <a:t>的注册，消息下发与消息监听</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a:buFont typeface="Wingdings" panose="05000000000000000000" charset="0"/>
              <a:buChar char="ü"/>
            </a:pP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8" name="组合 17"/>
          <p:cNvGrpSpPr/>
          <p:nvPr/>
        </p:nvGrpSpPr>
        <p:grpSpPr>
          <a:xfrm>
            <a:off x="2644944" y="1239771"/>
            <a:ext cx="5708650" cy="1831340"/>
            <a:chOff x="10012" y="6538"/>
            <a:chExt cx="8990" cy="2884"/>
          </a:xfrm>
        </p:grpSpPr>
        <p:grpSp>
          <p:nvGrpSpPr>
            <p:cNvPr id="14" name="组合 13"/>
            <p:cNvGrpSpPr/>
            <p:nvPr/>
          </p:nvGrpSpPr>
          <p:grpSpPr>
            <a:xfrm>
              <a:off x="10012" y="6538"/>
              <a:ext cx="8990" cy="2884"/>
              <a:chOff x="9210" y="5379"/>
              <a:chExt cx="8990" cy="2884"/>
            </a:xfrm>
          </p:grpSpPr>
          <p:pic>
            <p:nvPicPr>
              <p:cNvPr id="15" name="图片 14"/>
              <p:cNvPicPr>
                <a:picLocks noChangeAspect="1"/>
              </p:cNvPicPr>
              <p:nvPr/>
            </p:nvPicPr>
            <p:blipFill>
              <a:blip r:embed="rId1">
                <a:extLst>
                  <a:ext uri="{28A0092B-C50C-407E-A947-70E740481C1C}">
                    <a14:useLocalDpi xmlns:a14="http://schemas.microsoft.com/office/drawing/2010/main" val="0"/>
                  </a:ext>
                </a:extLst>
              </a:blip>
              <a:srcRect l="21809"/>
              <a:stretch>
                <a:fillRect/>
              </a:stretch>
            </p:blipFill>
            <p:spPr>
              <a:xfrm>
                <a:off x="10010" y="5963"/>
                <a:ext cx="6805" cy="2301"/>
              </a:xfrm>
              <a:prstGeom prst="rect">
                <a:avLst/>
              </a:prstGeom>
            </p:spPr>
          </p:pic>
          <p:sp>
            <p:nvSpPr>
              <p:cNvPr id="16" name="立方体 15"/>
              <p:cNvSpPr/>
              <p:nvPr/>
            </p:nvSpPr>
            <p:spPr>
              <a:xfrm>
                <a:off x="9210" y="5379"/>
                <a:ext cx="8991" cy="288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a:off x="12568" y="6542"/>
              <a:ext cx="3059" cy="580"/>
            </a:xfrm>
            <a:prstGeom prst="rect">
              <a:avLst/>
            </a:prstGeom>
            <a:noFill/>
          </p:spPr>
          <p:txBody>
            <a:bodyPr wrap="square" rtlCol="0">
              <a:spAutoFit/>
            </a:bodyPr>
            <a:p>
              <a:pPr algn="ctr"/>
              <a:r>
                <a:rPr lang="en-US" altLang="zh-CN"/>
                <a:t>Channel</a:t>
              </a:r>
              <a:endParaRPr lang="en-US" altLang="zh-CN"/>
            </a:p>
          </p:txBody>
        </p:sp>
      </p:grpSp>
      <p:sp>
        <p:nvSpPr>
          <p:cNvPr id="7" name="立方体 6"/>
          <p:cNvSpPr/>
          <p:nvPr/>
        </p:nvSpPr>
        <p:spPr>
          <a:xfrm>
            <a:off x="209550" y="3905885"/>
            <a:ext cx="11645900" cy="183197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3948430" y="3908425"/>
            <a:ext cx="3101340" cy="368300"/>
          </a:xfrm>
          <a:prstGeom prst="rect">
            <a:avLst/>
          </a:prstGeom>
          <a:noFill/>
        </p:spPr>
        <p:txBody>
          <a:bodyPr wrap="square" rtlCol="0">
            <a:spAutoFit/>
          </a:bodyPr>
          <a:p>
            <a:pPr algn="ctr"/>
            <a:r>
              <a:rPr lang="en-US" altLang="zh-CN"/>
              <a:t>NioSocketChannel</a:t>
            </a:r>
            <a:endParaRPr lang="en-US" altLang="zh-CN"/>
          </a:p>
        </p:txBody>
      </p:sp>
      <p:grpSp>
        <p:nvGrpSpPr>
          <p:cNvPr id="11" name="组合 10"/>
          <p:cNvGrpSpPr/>
          <p:nvPr/>
        </p:nvGrpSpPr>
        <p:grpSpPr>
          <a:xfrm>
            <a:off x="519430" y="4375150"/>
            <a:ext cx="10600055" cy="1264285"/>
            <a:chOff x="3677802" y="3055773"/>
            <a:chExt cx="4258183" cy="1264423"/>
          </a:xfrm>
        </p:grpSpPr>
        <p:sp>
          <p:nvSpPr>
            <p:cNvPr id="12" name="矩形: 圆角 2"/>
            <p:cNvSpPr/>
            <p:nvPr/>
          </p:nvSpPr>
          <p:spPr>
            <a:xfrm>
              <a:off x="3677802" y="3055773"/>
              <a:ext cx="4258183" cy="1264423"/>
            </a:xfrm>
            <a:prstGeom prst="roundRect">
              <a:avLst/>
            </a:prstGeom>
            <a:solidFill>
              <a:srgbClr val="EEFED8"/>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242523" y="3079233"/>
              <a:ext cx="875561" cy="306738"/>
            </a:xfrm>
            <a:prstGeom prst="rect">
              <a:avLst/>
            </a:prstGeom>
            <a:noFill/>
          </p:spPr>
          <p:txBody>
            <a:bodyPr wrap="square" rtlCol="0">
              <a:spAutoFit/>
            </a:bodyPr>
            <a:p>
              <a:pPr algn="ctr"/>
              <a:r>
                <a:rPr lang="en-US" altLang="zh-CN" sz="1400" dirty="0">
                  <a:latin typeface="微软雅黑" panose="020B0503020204020204" charset="-122"/>
                  <a:ea typeface="微软雅黑" panose="020B0503020204020204" charset="-122"/>
                </a:rPr>
                <a:t>pipeline</a:t>
              </a:r>
              <a:endParaRPr lang="zh-CN" altLang="en-US" sz="1400" dirty="0">
                <a:latin typeface="微软雅黑" panose="020B0503020204020204" charset="-122"/>
                <a:ea typeface="微软雅黑" panose="020B0503020204020204" charset="-122"/>
              </a:endParaRPr>
            </a:p>
          </p:txBody>
        </p:sp>
      </p:grpSp>
      <p:grpSp>
        <p:nvGrpSpPr>
          <p:cNvPr id="48" name="组合 47"/>
          <p:cNvGrpSpPr/>
          <p:nvPr/>
        </p:nvGrpSpPr>
        <p:grpSpPr>
          <a:xfrm>
            <a:off x="2266315" y="4730750"/>
            <a:ext cx="1054735" cy="820420"/>
            <a:chOff x="3763928" y="3452114"/>
            <a:chExt cx="802433" cy="820574"/>
          </a:xfrm>
        </p:grpSpPr>
        <p:sp>
          <p:nvSpPr>
            <p:cNvPr id="49"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0"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IdleStateHandler</a:t>
              </a:r>
              <a:endParaRPr lang="en-US" altLang="zh-CN" sz="900" dirty="0">
                <a:solidFill>
                  <a:schemeClr val="tx1"/>
                </a:solidFill>
                <a:latin typeface="微软雅黑" panose="020B0503020204020204" charset="-122"/>
                <a:ea typeface="微软雅黑" panose="020B0503020204020204" charset="-122"/>
              </a:endParaRPr>
            </a:p>
          </p:txBody>
        </p:sp>
        <p:sp>
          <p:nvSpPr>
            <p:cNvPr id="51" name="文本框 50"/>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grpSp>
        <p:nvGrpSpPr>
          <p:cNvPr id="31" name="组合 30"/>
          <p:cNvGrpSpPr/>
          <p:nvPr/>
        </p:nvGrpSpPr>
        <p:grpSpPr>
          <a:xfrm>
            <a:off x="3757295" y="4730750"/>
            <a:ext cx="1054100" cy="820420"/>
            <a:chOff x="3763928" y="3452114"/>
            <a:chExt cx="802433" cy="820574"/>
          </a:xfrm>
        </p:grpSpPr>
        <p:sp>
          <p:nvSpPr>
            <p:cNvPr id="32"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3"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NettyCodec</a:t>
              </a:r>
              <a:endParaRPr lang="en-US" altLang="zh-CN" sz="900" dirty="0">
                <a:solidFill>
                  <a:schemeClr val="tx1"/>
                </a:solidFill>
                <a:latin typeface="微软雅黑" panose="020B0503020204020204" charset="-122"/>
                <a:ea typeface="微软雅黑" panose="020B0503020204020204" charset="-122"/>
              </a:endParaRPr>
            </a:p>
          </p:txBody>
        </p:sp>
        <p:sp>
          <p:nvSpPr>
            <p:cNvPr id="34" name="文本框 33"/>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grpSp>
        <p:nvGrpSpPr>
          <p:cNvPr id="38" name="组合 37"/>
          <p:cNvGrpSpPr/>
          <p:nvPr/>
        </p:nvGrpSpPr>
        <p:grpSpPr>
          <a:xfrm>
            <a:off x="5247640" y="4730750"/>
            <a:ext cx="1054100" cy="820420"/>
            <a:chOff x="3763928" y="3452114"/>
            <a:chExt cx="802433" cy="820574"/>
          </a:xfrm>
        </p:grpSpPr>
        <p:sp>
          <p:nvSpPr>
            <p:cNvPr id="39"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40"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LoginTimeoutHandler</a:t>
              </a:r>
              <a:endParaRPr lang="en-US" altLang="zh-CN" sz="900" dirty="0">
                <a:solidFill>
                  <a:schemeClr val="tx1"/>
                </a:solidFill>
                <a:latin typeface="微软雅黑" panose="020B0503020204020204" charset="-122"/>
                <a:ea typeface="微软雅黑" panose="020B0503020204020204" charset="-122"/>
              </a:endParaRPr>
            </a:p>
          </p:txBody>
        </p:sp>
        <p:sp>
          <p:nvSpPr>
            <p:cNvPr id="41" name="文本框 40"/>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grpSp>
        <p:nvGrpSpPr>
          <p:cNvPr id="42" name="组合 41"/>
          <p:cNvGrpSpPr/>
          <p:nvPr/>
        </p:nvGrpSpPr>
        <p:grpSpPr>
          <a:xfrm>
            <a:off x="6737985" y="4730750"/>
            <a:ext cx="1054100" cy="820420"/>
            <a:chOff x="3763928" y="3452114"/>
            <a:chExt cx="802433" cy="820574"/>
          </a:xfrm>
        </p:grpSpPr>
        <p:sp>
          <p:nvSpPr>
            <p:cNvPr id="43"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44"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NettyServerMsgHandler</a:t>
              </a:r>
              <a:endParaRPr lang="en-US" altLang="zh-CN" sz="900" dirty="0">
                <a:solidFill>
                  <a:schemeClr val="tx1"/>
                </a:solidFill>
                <a:latin typeface="微软雅黑" panose="020B0503020204020204" charset="-122"/>
                <a:ea typeface="微软雅黑" panose="020B0503020204020204" charset="-122"/>
              </a:endParaRPr>
            </a:p>
          </p:txBody>
        </p:sp>
        <p:sp>
          <p:nvSpPr>
            <p:cNvPr id="45" name="文本框 44"/>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grpSp>
        <p:nvGrpSpPr>
          <p:cNvPr id="46" name="组合 45"/>
          <p:cNvGrpSpPr/>
          <p:nvPr/>
        </p:nvGrpSpPr>
        <p:grpSpPr>
          <a:xfrm>
            <a:off x="8228330" y="4730750"/>
            <a:ext cx="1054100" cy="820420"/>
            <a:chOff x="3763928" y="3452114"/>
            <a:chExt cx="802433" cy="820574"/>
          </a:xfrm>
        </p:grpSpPr>
        <p:sp>
          <p:nvSpPr>
            <p:cNvPr id="47"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2"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ClientLogoutHandler</a:t>
              </a:r>
              <a:endParaRPr lang="en-US" altLang="zh-CN" sz="900" dirty="0">
                <a:solidFill>
                  <a:schemeClr val="tx1"/>
                </a:solidFill>
                <a:latin typeface="微软雅黑" panose="020B0503020204020204" charset="-122"/>
                <a:ea typeface="微软雅黑" panose="020B0503020204020204" charset="-122"/>
              </a:endParaRPr>
            </a:p>
          </p:txBody>
        </p:sp>
        <p:sp>
          <p:nvSpPr>
            <p:cNvPr id="53" name="文本框 52"/>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cxnSp>
        <p:nvCxnSpPr>
          <p:cNvPr id="54" name="直接箭头连接符 53"/>
          <p:cNvCxnSpPr/>
          <p:nvPr/>
        </p:nvCxnSpPr>
        <p:spPr>
          <a:xfrm flipV="1">
            <a:off x="3301365" y="531558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4820920" y="531558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6296025" y="531558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7780020" y="531558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H="1" flipV="1">
            <a:off x="4845050" y="5027930"/>
            <a:ext cx="192468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H="1" flipV="1">
            <a:off x="3309620" y="5009515"/>
            <a:ext cx="407035" cy="8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2" name="组合 61"/>
          <p:cNvGrpSpPr/>
          <p:nvPr/>
        </p:nvGrpSpPr>
        <p:grpSpPr>
          <a:xfrm>
            <a:off x="9718675" y="4730750"/>
            <a:ext cx="1054100" cy="820420"/>
            <a:chOff x="3763928" y="3452114"/>
            <a:chExt cx="802433" cy="820574"/>
          </a:xfrm>
        </p:grpSpPr>
        <p:sp>
          <p:nvSpPr>
            <p:cNvPr id="63"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64"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ClientLogoutHandler</a:t>
              </a:r>
              <a:endParaRPr lang="en-US" altLang="zh-CN" sz="900" dirty="0">
                <a:solidFill>
                  <a:schemeClr val="tx1"/>
                </a:solidFill>
                <a:latin typeface="微软雅黑" panose="020B0503020204020204" charset="-122"/>
                <a:ea typeface="微软雅黑" panose="020B0503020204020204" charset="-122"/>
              </a:endParaRPr>
            </a:p>
          </p:txBody>
        </p:sp>
        <p:sp>
          <p:nvSpPr>
            <p:cNvPr id="65" name="文本框 64"/>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grpSp>
        <p:nvGrpSpPr>
          <p:cNvPr id="66" name="组合 65"/>
          <p:cNvGrpSpPr/>
          <p:nvPr/>
        </p:nvGrpSpPr>
        <p:grpSpPr>
          <a:xfrm>
            <a:off x="775335" y="4730750"/>
            <a:ext cx="1054735" cy="820420"/>
            <a:chOff x="3763928" y="3452114"/>
            <a:chExt cx="802433" cy="820574"/>
          </a:xfrm>
        </p:grpSpPr>
        <p:sp>
          <p:nvSpPr>
            <p:cNvPr id="67"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68"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IdleStateHandler</a:t>
              </a:r>
              <a:endParaRPr lang="en-US" altLang="zh-CN" sz="900" dirty="0">
                <a:solidFill>
                  <a:schemeClr val="tx1"/>
                </a:solidFill>
                <a:latin typeface="微软雅黑" panose="020B0503020204020204" charset="-122"/>
                <a:ea typeface="微软雅黑" panose="020B0503020204020204" charset="-122"/>
              </a:endParaRPr>
            </a:p>
          </p:txBody>
        </p:sp>
        <p:sp>
          <p:nvSpPr>
            <p:cNvPr id="69" name="文本框 68"/>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cxnSp>
        <p:nvCxnSpPr>
          <p:cNvPr id="70" name="直接箭头连接符 69"/>
          <p:cNvCxnSpPr/>
          <p:nvPr/>
        </p:nvCxnSpPr>
        <p:spPr>
          <a:xfrm flipV="1">
            <a:off x="9284970" y="530923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H="1" flipV="1">
            <a:off x="7882255" y="5036820"/>
            <a:ext cx="1761490"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flipV="1">
            <a:off x="1828165" y="534479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H="1" flipV="1">
            <a:off x="1836420" y="5038725"/>
            <a:ext cx="407035" cy="8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770890" y="6076315"/>
            <a:ext cx="872490" cy="368300"/>
          </a:xfrm>
          <a:prstGeom prst="rect">
            <a:avLst/>
          </a:prstGeom>
          <a:noFill/>
        </p:spPr>
        <p:txBody>
          <a:bodyPr wrap="none" rtlCol="0">
            <a:spAutoFit/>
          </a:bodyPr>
          <a:p>
            <a:r>
              <a:rPr lang="en-US" altLang="zh-CN"/>
              <a:t>fire****</a:t>
            </a:r>
            <a:endParaRPr lang="en-US" altLang="zh-CN"/>
          </a:p>
        </p:txBody>
      </p:sp>
      <p:sp>
        <p:nvSpPr>
          <p:cNvPr id="75" name="文本框 74"/>
          <p:cNvSpPr txBox="1"/>
          <p:nvPr/>
        </p:nvSpPr>
        <p:spPr>
          <a:xfrm>
            <a:off x="8890635" y="3483610"/>
            <a:ext cx="2710180" cy="368300"/>
          </a:xfrm>
          <a:prstGeom prst="rect">
            <a:avLst/>
          </a:prstGeom>
          <a:noFill/>
        </p:spPr>
        <p:txBody>
          <a:bodyPr wrap="none" rtlCol="0">
            <a:spAutoFit/>
          </a:bodyPr>
          <a:p>
            <a:r>
              <a:rPr lang="en-US" altLang="zh-CN"/>
              <a:t>writeAndFlush/disconnect</a:t>
            </a:r>
            <a:endParaRPr lang="en-US" altLang="zh-CN"/>
          </a:p>
        </p:txBody>
      </p:sp>
      <p:sp>
        <p:nvSpPr>
          <p:cNvPr id="7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a:latin typeface="宋体" panose="02010600030101010101" pitchFamily="2" charset="-122"/>
                <a:ea typeface="宋体" panose="02010600030101010101" pitchFamily="2" charset="-122"/>
                <a:cs typeface="宋体" panose="02010600030101010101" pitchFamily="2" charset="-122"/>
                <a:sym typeface="+mn-ea"/>
              </a:rPr>
              <a:t>ChannelPipeline</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回顾</a:t>
            </a:r>
            <a:r>
              <a:rPr lang="en-US" altLang="zh-CN" sz="3200">
                <a:latin typeface="宋体" panose="02010600030101010101" pitchFamily="2" charset="-122"/>
                <a:ea typeface="宋体" panose="02010600030101010101" pitchFamily="2" charset="-122"/>
                <a:cs typeface="宋体" panose="02010600030101010101" pitchFamily="2" charset="-122"/>
                <a:sym typeface="+mn-ea"/>
              </a:rPr>
              <a:t>,</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具象化项目</a:t>
            </a:r>
            <a:r>
              <a:rPr lang="en-US" altLang="zh-CN" sz="3200">
                <a:latin typeface="宋体" panose="02010600030101010101" pitchFamily="2" charset="-122"/>
                <a:ea typeface="宋体" panose="02010600030101010101" pitchFamily="2" charset="-122"/>
                <a:cs typeface="宋体" panose="02010600030101010101" pitchFamily="2" charset="-122"/>
                <a:sym typeface="+mn-ea"/>
              </a:rPr>
              <a:t>ctx</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链表</a:t>
            </a:r>
            <a:endParaRPr lang="en-US" altLang="zh-CN" sz="3200" dirty="0" err="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sz="3200" dirty="0" err="1"/>
              <a:t>SimpleChannelInboundHandler</a:t>
            </a:r>
            <a:r>
              <a:rPr lang="en-US" sz="3200" dirty="0" err="1"/>
              <a:t>/</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ChannelInboundHandlerAdapter</a:t>
            </a:r>
            <a:endParaRPr lang="zh-CN" sz="3200" dirty="0" err="1"/>
          </a:p>
        </p:txBody>
      </p:sp>
      <p:pic>
        <p:nvPicPr>
          <p:cNvPr id="2" name="图片 1"/>
          <p:cNvPicPr>
            <a:picLocks noChangeAspect="1"/>
          </p:cNvPicPr>
          <p:nvPr/>
        </p:nvPicPr>
        <p:blipFill>
          <a:blip r:embed="rId1"/>
          <a:stretch>
            <a:fillRect/>
          </a:stretch>
        </p:blipFill>
        <p:spPr>
          <a:xfrm>
            <a:off x="558165" y="1280160"/>
            <a:ext cx="4183380" cy="3162300"/>
          </a:xfrm>
          <a:prstGeom prst="rect">
            <a:avLst/>
          </a:prstGeom>
        </p:spPr>
      </p:pic>
      <p:sp>
        <p:nvSpPr>
          <p:cNvPr id="3" name="文本框 2"/>
          <p:cNvSpPr txBox="1"/>
          <p:nvPr/>
        </p:nvSpPr>
        <p:spPr>
          <a:xfrm>
            <a:off x="5390515" y="1304925"/>
            <a:ext cx="6379210" cy="3046095"/>
          </a:xfrm>
          <a:prstGeom prst="rect">
            <a:avLst/>
          </a:prstGeom>
          <a:solidFill>
            <a:schemeClr val="bg2">
              <a:lumMod val="25000"/>
            </a:schemeClr>
          </a:solidFill>
        </p:spPr>
        <p:txBody>
          <a:bodyPr wrap="square" rtlCol="0">
            <a:spAutoFit/>
          </a:bodyPr>
          <a:p>
            <a:r>
              <a:rPr lang="zh-CN" altLang="en-US" sz="1200">
                <a:solidFill>
                  <a:schemeClr val="bg2"/>
                </a:solidFill>
                <a:latin typeface="Mongolian Baiti" panose="03000500000000000000" charset="0"/>
                <a:cs typeface="Mongolian Baiti" panose="03000500000000000000" charset="0"/>
              </a:rPr>
              <a:t>    public void channelRead(ChannelHandlerContext ctx, Object msg) throws Exception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boolean release = true;</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try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if (</a:t>
            </a:r>
            <a:r>
              <a:rPr lang="zh-CN" altLang="en-US" sz="1200">
                <a:solidFill>
                  <a:schemeClr val="accent2"/>
                </a:solidFill>
                <a:latin typeface="Mongolian Baiti" panose="03000500000000000000" charset="0"/>
                <a:cs typeface="Mongolian Baiti" panose="03000500000000000000" charset="0"/>
              </a:rPr>
              <a:t>acceptInboundMessage(msg)</a:t>
            </a:r>
            <a:r>
              <a:rPr lang="zh-CN" altLang="en-US" sz="1200">
                <a:solidFill>
                  <a:schemeClr val="bg2"/>
                </a:solidFill>
                <a:latin typeface="Mongolian Baiti" panose="03000500000000000000" charset="0"/>
                <a:cs typeface="Mongolian Baiti" panose="03000500000000000000" charset="0"/>
              </a:rPr>
              <a:t>) {  </a:t>
            </a:r>
            <a:r>
              <a:rPr lang="en-US" altLang="zh-CN" sz="1000">
                <a:solidFill>
                  <a:schemeClr val="bg2">
                    <a:lumMod val="75000"/>
                  </a:schemeClr>
                </a:solidFill>
                <a:latin typeface="微软雅黑" panose="020B0503020204020204" charset="-122"/>
                <a:ea typeface="微软雅黑" panose="020B0503020204020204" charset="-122"/>
                <a:cs typeface="微软雅黑" panose="020B0503020204020204" charset="-122"/>
              </a:rPr>
              <a:t>//</a:t>
            </a:r>
            <a:r>
              <a:rPr lang="zh-CN" altLang="en-US" sz="1000">
                <a:solidFill>
                  <a:schemeClr val="bg2">
                    <a:lumMod val="75000"/>
                  </a:schemeClr>
                </a:solidFill>
                <a:latin typeface="微软雅黑" panose="020B0503020204020204" charset="-122"/>
                <a:ea typeface="微软雅黑" panose="020B0503020204020204" charset="-122"/>
                <a:cs typeface="微软雅黑" panose="020B0503020204020204" charset="-122"/>
              </a:rPr>
              <a:t>类型匹配</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I imsg = (I) msg;</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channelRead0(ctx, imsg);</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 else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release = false;</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ctx.fireChannelRead(msg);</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 finally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if (autoRelease &amp;&amp; release)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a:t>
            </a:r>
            <a:r>
              <a:rPr lang="zh-CN" altLang="en-US" sz="1200">
                <a:solidFill>
                  <a:schemeClr val="accent2"/>
                </a:solidFill>
                <a:latin typeface="Mongolian Baiti" panose="03000500000000000000" charset="0"/>
                <a:cs typeface="Mongolian Baiti" panose="03000500000000000000" charset="0"/>
              </a:rPr>
              <a:t> ReferenceCountUtil.release(msg);   </a:t>
            </a:r>
            <a:r>
              <a:rPr lang="en-US" altLang="zh-CN" sz="1000">
                <a:solidFill>
                  <a:schemeClr val="bg2">
                    <a:lumMod val="7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1000">
                <a:solidFill>
                  <a:schemeClr val="bg2">
                    <a:lumMod val="75000"/>
                  </a:schemeClr>
                </a:solidFill>
                <a:latin typeface="微软雅黑" panose="020B0503020204020204" charset="-122"/>
                <a:ea typeface="微软雅黑" panose="020B0503020204020204" charset="-122"/>
                <a:cs typeface="微软雅黑" panose="020B0503020204020204" charset="-122"/>
                <a:sym typeface="+mn-ea"/>
              </a:rPr>
              <a:t>释放引用</a:t>
            </a:r>
            <a:endParaRPr lang="zh-CN" altLang="en-US" sz="1200">
              <a:solidFill>
                <a:schemeClr val="accent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a:t>
            </a:r>
            <a:endParaRPr lang="zh-CN" altLang="en-US" sz="1200">
              <a:solidFill>
                <a:schemeClr val="bg2"/>
              </a:solidFill>
              <a:latin typeface="Mongolian Baiti" panose="03000500000000000000" charset="0"/>
              <a:cs typeface="Mongolian Baiti" panose="03000500000000000000" charset="0"/>
            </a:endParaRPr>
          </a:p>
        </p:txBody>
      </p:sp>
      <p:sp>
        <p:nvSpPr>
          <p:cNvPr id="4" name="文本框 3"/>
          <p:cNvSpPr txBox="1"/>
          <p:nvPr/>
        </p:nvSpPr>
        <p:spPr>
          <a:xfrm>
            <a:off x="558165" y="4819650"/>
            <a:ext cx="11174730" cy="1383665"/>
          </a:xfrm>
          <a:prstGeom prst="rect">
            <a:avLst/>
          </a:prstGeom>
          <a:solidFill>
            <a:schemeClr val="bg1">
              <a:lumMod val="95000"/>
            </a:schemeClr>
          </a:solidFill>
        </p:spPr>
        <p:txBody>
          <a:bodyPr wrap="square" rtlCol="0">
            <a:spAutoFit/>
          </a:bodyPr>
          <a:p>
            <a:pPr marL="285750" indent="-285750">
              <a:buFont typeface="Wingdings" panose="05000000000000000000" charset="0"/>
              <a:buChar char="Ø"/>
            </a:pPr>
            <a:r>
              <a:rPr lang="en-US" altLang="zh-CN" sz="1400">
                <a:latin typeface="+mn-ea"/>
                <a:cs typeface="+mn-ea"/>
              </a:rPr>
              <a:t>SimpleChannelInboundHandler</a:t>
            </a:r>
            <a:r>
              <a:rPr lang="zh-CN" altLang="en-US" sz="1400">
                <a:latin typeface="+mn-ea"/>
                <a:cs typeface="+mn-ea"/>
              </a:rPr>
              <a:t>继承了</a:t>
            </a:r>
            <a:r>
              <a:rPr lang="en-US" altLang="zh-CN" sz="1400">
                <a:latin typeface="+mn-ea"/>
                <a:cs typeface="+mn-ea"/>
              </a:rPr>
              <a:t>ChannelInboundHandlerAdapter</a:t>
            </a:r>
            <a:endParaRPr lang="en-US" altLang="zh-CN" sz="1400">
              <a:latin typeface="+mn-ea"/>
              <a:cs typeface="+mn-ea"/>
            </a:endParaRPr>
          </a:p>
          <a:p>
            <a:pPr marL="285750" indent="-285750">
              <a:buFont typeface="Wingdings" panose="05000000000000000000" charset="0"/>
              <a:buChar char="Ø"/>
            </a:pPr>
            <a:r>
              <a:rPr lang="en-US" altLang="zh-CN" sz="1400">
                <a:latin typeface="+mn-ea"/>
                <a:cs typeface="+mn-ea"/>
                <a:sym typeface="+mn-ea"/>
              </a:rPr>
              <a:t>SimpleChannelInboundHandler</a:t>
            </a:r>
            <a:r>
              <a:rPr lang="zh-CN" altLang="en-US" sz="1400">
                <a:latin typeface="+mn-ea"/>
                <a:cs typeface="+mn-ea"/>
                <a:sym typeface="+mn-ea"/>
              </a:rPr>
              <a:t>加入了泛型，当接收到的消息为泛型类时，才触发channelRead0</a:t>
            </a:r>
            <a:endParaRPr lang="zh-CN" altLang="en-US" sz="1400">
              <a:latin typeface="+mn-ea"/>
              <a:cs typeface="+mn-ea"/>
              <a:sym typeface="+mn-ea"/>
            </a:endParaRPr>
          </a:p>
          <a:p>
            <a:pPr marL="285750" indent="-285750">
              <a:buFont typeface="Wingdings" panose="05000000000000000000" charset="0"/>
              <a:buChar char="Ø"/>
            </a:pPr>
            <a:r>
              <a:rPr lang="en-US" altLang="zh-CN" sz="1400">
                <a:latin typeface="+mn-ea"/>
                <a:cs typeface="+mn-ea"/>
                <a:sym typeface="+mn-ea"/>
              </a:rPr>
              <a:t>SimpleChannelInboundHandler在</a:t>
            </a:r>
            <a:r>
              <a:rPr lang="zh-CN" altLang="en-US" sz="1400">
                <a:latin typeface="+mn-ea"/>
                <a:cs typeface="+mn-ea"/>
                <a:sym typeface="+mn-ea"/>
              </a:rPr>
              <a:t>处理完</a:t>
            </a:r>
            <a:r>
              <a:rPr lang="en-US" altLang="zh-CN" sz="1400">
                <a:latin typeface="+mn-ea"/>
                <a:cs typeface="+mn-ea"/>
                <a:sym typeface="+mn-ea"/>
              </a:rPr>
              <a:t>channelRead</a:t>
            </a:r>
            <a:r>
              <a:rPr lang="zh-CN" altLang="en-US" sz="1400">
                <a:latin typeface="+mn-ea"/>
                <a:cs typeface="+mn-ea"/>
                <a:sym typeface="+mn-ea"/>
              </a:rPr>
              <a:t>方法</a:t>
            </a:r>
            <a:r>
              <a:rPr lang="en-US" altLang="zh-CN" sz="1400">
                <a:latin typeface="+mn-ea"/>
                <a:cs typeface="+mn-ea"/>
                <a:sym typeface="+mn-ea"/>
              </a:rPr>
              <a:t>后会自动release掉数据占用的Bytebuffer资源,自动调用Bytebuffer.release()</a:t>
            </a:r>
            <a:endParaRPr lang="en-US" altLang="zh-CN" sz="1400">
              <a:latin typeface="+mn-ea"/>
              <a:cs typeface="+mn-ea"/>
              <a:sym typeface="+mn-ea"/>
            </a:endParaRPr>
          </a:p>
          <a:p>
            <a:pPr marL="285750" indent="-285750">
              <a:buFont typeface="Wingdings" panose="05000000000000000000" charset="0"/>
              <a:buChar char="Ø"/>
            </a:pPr>
            <a:r>
              <a:rPr lang="en-US" altLang="zh-CN" sz="1400">
                <a:latin typeface="+mn-ea"/>
                <a:cs typeface="+mn-ea"/>
                <a:sym typeface="+mn-ea"/>
              </a:rPr>
              <a:t>Client端我们的业务Handler继承的是SimpleChannelInboundHandler，而在服务器端继承的是ChannelInboundHandlerAdapter</a:t>
            </a:r>
            <a:endParaRPr lang="en-US" altLang="zh-CN" sz="1400">
              <a:latin typeface="+mn-ea"/>
              <a:cs typeface="+mn-ea"/>
              <a:sym typeface="+mn-ea"/>
            </a:endParaRPr>
          </a:p>
          <a:p>
            <a:pPr indent="0">
              <a:buFont typeface="Wingdings" panose="05000000000000000000" charset="0"/>
              <a:buNone/>
            </a:pPr>
            <a:r>
              <a:rPr lang="zh-CN" altLang="en-US" sz="1400">
                <a:latin typeface="+mn-ea"/>
                <a:cs typeface="+mn-ea"/>
              </a:rPr>
              <a:t>注意：</a:t>
            </a:r>
            <a:r>
              <a:rPr lang="en-US" altLang="zh-CN" sz="1400">
                <a:latin typeface="+mn-ea"/>
                <a:cs typeface="+mn-ea"/>
              </a:rPr>
              <a:t>如果说channelRead都是同步操作的话，SimpleChannelInboundHandler是不错的选择，如果操作是异步的话，那他的逻辑就有点麻烦了，例如你把数据交给另外的线程处理了，还没处理</a:t>
            </a:r>
            <a:r>
              <a:rPr lang="zh-CN" altLang="en-US" sz="1400">
                <a:latin typeface="+mn-ea"/>
                <a:cs typeface="+mn-ea"/>
              </a:rPr>
              <a:t>完</a:t>
            </a:r>
            <a:r>
              <a:rPr lang="en-US" altLang="zh-CN" sz="1400">
                <a:latin typeface="+mn-ea"/>
                <a:cs typeface="+mn-ea"/>
              </a:rPr>
              <a:t>就会释放了</a:t>
            </a:r>
            <a:endParaRPr lang="zh-CN" altLang="en-US" sz="1400">
              <a:latin typeface="+mn-ea"/>
              <a:cs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a:t>BIO</a:t>
            </a:r>
            <a:endParaRPr lang="en-US" altLang="zh-CN" sz="3200"/>
          </a:p>
        </p:txBody>
      </p:sp>
      <p:sp>
        <p:nvSpPr>
          <p:cNvPr id="2050" name="笔记本"/>
          <p:cNvSpPr/>
          <p:nvPr/>
        </p:nvSpPr>
        <p:spPr bwMode="auto">
          <a:xfrm>
            <a:off x="1185545" y="2771775"/>
            <a:ext cx="1064895" cy="74803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540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互联网"/>
          <p:cNvSpPr/>
          <p:nvPr/>
        </p:nvSpPr>
        <p:spPr bwMode="auto">
          <a:xfrm>
            <a:off x="5086350" y="2771775"/>
            <a:ext cx="1078865" cy="914400"/>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6" name="硬盘"/>
          <p:cNvSpPr>
            <a:spLocks noChangeArrowheads="1"/>
          </p:cNvSpPr>
          <p:nvPr/>
        </p:nvSpPr>
        <p:spPr bwMode="auto">
          <a:xfrm>
            <a:off x="8679180" y="2771775"/>
            <a:ext cx="914400" cy="914400"/>
          </a:xfrm>
          <a:custGeom>
            <a:avLst/>
            <a:gdLst>
              <a:gd name="T0" fmla="*/ 480069 w 11698343"/>
              <a:gd name="T1" fmla="*/ 601514 h 10158412"/>
              <a:gd name="T2" fmla="*/ 1321016 w 11698343"/>
              <a:gd name="T3" fmla="*/ 601514 h 10158412"/>
              <a:gd name="T4" fmla="*/ 1321016 w 11698343"/>
              <a:gd name="T5" fmla="*/ 841924 h 10158412"/>
              <a:gd name="T6" fmla="*/ 480069 w 11698343"/>
              <a:gd name="T7" fmla="*/ 841924 h 10158412"/>
              <a:gd name="T8" fmla="*/ 540172 w 11698343"/>
              <a:gd name="T9" fmla="*/ 301001 h 10158412"/>
              <a:gd name="T10" fmla="*/ 1261158 w 11698343"/>
              <a:gd name="T11" fmla="*/ 301001 h 10158412"/>
              <a:gd name="T12" fmla="*/ 1261158 w 11698343"/>
              <a:gd name="T13" fmla="*/ 481309 h 10158412"/>
              <a:gd name="T14" fmla="*/ 540172 w 11698343"/>
              <a:gd name="T15" fmla="*/ 481309 h 10158412"/>
              <a:gd name="T16" fmla="*/ 341529 w 11698343"/>
              <a:gd name="T17" fmla="*/ 120205 h 10158412"/>
              <a:gd name="T18" fmla="*/ 450059 w 11698343"/>
              <a:gd name="T19" fmla="*/ 120205 h 10158412"/>
              <a:gd name="T20" fmla="*/ 304005 w 11698343"/>
              <a:gd name="T21" fmla="*/ 890909 h 10158412"/>
              <a:gd name="T22" fmla="*/ 316705 w 11698343"/>
              <a:gd name="T23" fmla="*/ 940595 h 10158412"/>
              <a:gd name="T24" fmla="*/ 362888 w 11698343"/>
              <a:gd name="T25" fmla="*/ 962549 h 10158412"/>
              <a:gd name="T26" fmla="*/ 659614 w 11698343"/>
              <a:gd name="T27" fmla="*/ 962549 h 10158412"/>
              <a:gd name="T28" fmla="*/ 899765 w 11698343"/>
              <a:gd name="T29" fmla="*/ 1155514 h 10158412"/>
              <a:gd name="T30" fmla="*/ 1139917 w 11698343"/>
              <a:gd name="T31" fmla="*/ 962549 h 10158412"/>
              <a:gd name="T32" fmla="*/ 1437797 w 11698343"/>
              <a:gd name="T33" fmla="*/ 962549 h 10158412"/>
              <a:gd name="T34" fmla="*/ 1438375 w 11698343"/>
              <a:gd name="T35" fmla="*/ 962549 h 10158412"/>
              <a:gd name="T36" fmla="*/ 1498412 w 11698343"/>
              <a:gd name="T37" fmla="*/ 901886 h 10158412"/>
              <a:gd name="T38" fmla="*/ 1493794 w 11698343"/>
              <a:gd name="T39" fmla="*/ 879355 h 10158412"/>
              <a:gd name="T40" fmla="*/ 1350050 w 11698343"/>
              <a:gd name="T41" fmla="*/ 120205 h 10158412"/>
              <a:gd name="T42" fmla="*/ 1458002 w 11698343"/>
              <a:gd name="T43" fmla="*/ 120205 h 10158412"/>
              <a:gd name="T44" fmla="*/ 1572882 w 11698343"/>
              <a:gd name="T45" fmla="*/ 205710 h 10158412"/>
              <a:gd name="T46" fmla="*/ 1763964 w 11698343"/>
              <a:gd name="T47" fmla="*/ 825047 h 10158412"/>
              <a:gd name="T48" fmla="*/ 1741450 w 11698343"/>
              <a:gd name="T49" fmla="*/ 1390076 h 10158412"/>
              <a:gd name="T50" fmla="*/ 900343 w 11698343"/>
              <a:gd name="T51" fmla="*/ 1563398 h 10158412"/>
              <a:gd name="T52" fmla="*/ 899765 w 11698343"/>
              <a:gd name="T53" fmla="*/ 1563398 h 10158412"/>
              <a:gd name="T54" fmla="*/ 899188 w 11698343"/>
              <a:gd name="T55" fmla="*/ 1563398 h 10158412"/>
              <a:gd name="T56" fmla="*/ 59235 w 11698343"/>
              <a:gd name="T57" fmla="*/ 1389498 h 10158412"/>
              <a:gd name="T58" fmla="*/ 36144 w 11698343"/>
              <a:gd name="T59" fmla="*/ 825047 h 10158412"/>
              <a:gd name="T60" fmla="*/ 226648 w 11698343"/>
              <a:gd name="T61" fmla="*/ 205710 h 10158412"/>
              <a:gd name="T62" fmla="*/ 341529 w 11698343"/>
              <a:gd name="T63" fmla="*/ 120205 h 10158412"/>
              <a:gd name="T64" fmla="*/ 600274 w 11698343"/>
              <a:gd name="T65" fmla="*/ 0 h 10158412"/>
              <a:gd name="T66" fmla="*/ 1201055 w 11698343"/>
              <a:gd name="T67" fmla="*/ 0 h 10158412"/>
              <a:gd name="T68" fmla="*/ 1201055 w 11698343"/>
              <a:gd name="T69" fmla="*/ 180308 h 10158412"/>
              <a:gd name="T70" fmla="*/ 600274 w 11698343"/>
              <a:gd name="T71" fmla="*/ 180308 h 10158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98343" h="10158412">
                <a:moveTo>
                  <a:pt x="3119321" y="3908426"/>
                </a:moveTo>
                <a:lnTo>
                  <a:pt x="8583497" y="3908426"/>
                </a:lnTo>
                <a:lnTo>
                  <a:pt x="8583497" y="5470526"/>
                </a:lnTo>
                <a:lnTo>
                  <a:pt x="3119321" y="5470526"/>
                </a:lnTo>
                <a:lnTo>
                  <a:pt x="3119321" y="3908426"/>
                </a:lnTo>
                <a:close/>
                <a:moveTo>
                  <a:pt x="3509845" y="1955800"/>
                </a:moveTo>
                <a:lnTo>
                  <a:pt x="8194557" y="1955800"/>
                </a:lnTo>
                <a:lnTo>
                  <a:pt x="8194557" y="3127376"/>
                </a:lnTo>
                <a:lnTo>
                  <a:pt x="3509845" y="3127376"/>
                </a:lnTo>
                <a:lnTo>
                  <a:pt x="3509845" y="1955800"/>
                </a:lnTo>
                <a:close/>
                <a:moveTo>
                  <a:pt x="2219133" y="781050"/>
                </a:moveTo>
                <a:cubicBezTo>
                  <a:pt x="2219133" y="781050"/>
                  <a:pt x="2219133" y="781050"/>
                  <a:pt x="2924323" y="781050"/>
                </a:cubicBezTo>
                <a:cubicBezTo>
                  <a:pt x="2924323" y="781050"/>
                  <a:pt x="2924323" y="781050"/>
                  <a:pt x="1975317" y="5788816"/>
                </a:cubicBezTo>
                <a:cubicBezTo>
                  <a:pt x="1952811" y="5901436"/>
                  <a:pt x="1982819" y="6021562"/>
                  <a:pt x="2057839" y="6111656"/>
                </a:cubicBezTo>
                <a:cubicBezTo>
                  <a:pt x="2132859" y="6201752"/>
                  <a:pt x="2241639" y="6254306"/>
                  <a:pt x="2357919" y="6254306"/>
                </a:cubicBezTo>
                <a:cubicBezTo>
                  <a:pt x="2357919" y="6254306"/>
                  <a:pt x="2357919" y="6254306"/>
                  <a:pt x="4285939" y="6254306"/>
                </a:cubicBezTo>
                <a:cubicBezTo>
                  <a:pt x="4285939" y="7035128"/>
                  <a:pt x="4976125" y="7508126"/>
                  <a:pt x="5846357" y="7508126"/>
                </a:cubicBezTo>
                <a:cubicBezTo>
                  <a:pt x="6716593" y="7508126"/>
                  <a:pt x="7406777" y="7035128"/>
                  <a:pt x="7406777" y="6254306"/>
                </a:cubicBezTo>
                <a:cubicBezTo>
                  <a:pt x="7406777" y="6254306"/>
                  <a:pt x="7406777" y="6254306"/>
                  <a:pt x="9342297" y="6254306"/>
                </a:cubicBezTo>
                <a:cubicBezTo>
                  <a:pt x="9342297" y="6254306"/>
                  <a:pt x="9342297" y="6254306"/>
                  <a:pt x="9346049" y="6254306"/>
                </a:cubicBezTo>
                <a:cubicBezTo>
                  <a:pt x="9559857" y="6254306"/>
                  <a:pt x="9736153" y="6077872"/>
                  <a:pt x="9736153" y="5860142"/>
                </a:cubicBezTo>
                <a:cubicBezTo>
                  <a:pt x="9736153" y="5807588"/>
                  <a:pt x="9724901" y="5758786"/>
                  <a:pt x="9706145" y="5713738"/>
                </a:cubicBezTo>
                <a:cubicBezTo>
                  <a:pt x="9706145" y="5713738"/>
                  <a:pt x="9706145" y="5713738"/>
                  <a:pt x="8772145" y="781050"/>
                </a:cubicBezTo>
                <a:cubicBezTo>
                  <a:pt x="8772145" y="781050"/>
                  <a:pt x="8772145" y="781050"/>
                  <a:pt x="9473581" y="781050"/>
                </a:cubicBezTo>
                <a:cubicBezTo>
                  <a:pt x="9818677" y="781050"/>
                  <a:pt x="10118757" y="1010040"/>
                  <a:pt x="10220033" y="1336634"/>
                </a:cubicBezTo>
                <a:cubicBezTo>
                  <a:pt x="10220033" y="1336634"/>
                  <a:pt x="10970237" y="3769192"/>
                  <a:pt x="11461617" y="5360868"/>
                </a:cubicBezTo>
                <a:cubicBezTo>
                  <a:pt x="11757949" y="6310616"/>
                  <a:pt x="11844221" y="8210114"/>
                  <a:pt x="11315329" y="9032228"/>
                </a:cubicBezTo>
                <a:cubicBezTo>
                  <a:pt x="11120277" y="9332544"/>
                  <a:pt x="10598885" y="10135888"/>
                  <a:pt x="5850109" y="10158412"/>
                </a:cubicBezTo>
                <a:cubicBezTo>
                  <a:pt x="5850109" y="10158412"/>
                  <a:pt x="5850109" y="10158412"/>
                  <a:pt x="5846357" y="10158412"/>
                </a:cubicBezTo>
                <a:cubicBezTo>
                  <a:pt x="5846357" y="10158412"/>
                  <a:pt x="5846357" y="10158412"/>
                  <a:pt x="5842605" y="10158412"/>
                </a:cubicBezTo>
                <a:cubicBezTo>
                  <a:pt x="1097581" y="10135888"/>
                  <a:pt x="579941" y="9332544"/>
                  <a:pt x="384889" y="9028474"/>
                </a:cubicBezTo>
                <a:cubicBezTo>
                  <a:pt x="-147755" y="8210114"/>
                  <a:pt x="-57729" y="6306862"/>
                  <a:pt x="234849" y="5360868"/>
                </a:cubicBezTo>
                <a:cubicBezTo>
                  <a:pt x="729983" y="3765440"/>
                  <a:pt x="1472681" y="1336634"/>
                  <a:pt x="1472681" y="1336634"/>
                </a:cubicBezTo>
                <a:cubicBezTo>
                  <a:pt x="1573959" y="1010040"/>
                  <a:pt x="1877791" y="781050"/>
                  <a:pt x="2219133" y="781050"/>
                </a:cubicBezTo>
                <a:close/>
                <a:moveTo>
                  <a:pt x="3900371" y="0"/>
                </a:moveTo>
                <a:lnTo>
                  <a:pt x="7804033" y="0"/>
                </a:lnTo>
                <a:lnTo>
                  <a:pt x="7804033" y="1171576"/>
                </a:lnTo>
                <a:lnTo>
                  <a:pt x="3900371" y="1171576"/>
                </a:lnTo>
                <a:lnTo>
                  <a:pt x="390037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35" name=" 135"/>
          <p:cNvSpPr/>
          <p:nvPr/>
        </p:nvSpPr>
        <p:spPr>
          <a:xfrm>
            <a:off x="2539365" y="288607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 135"/>
          <p:cNvSpPr/>
          <p:nvPr/>
        </p:nvSpPr>
        <p:spPr>
          <a:xfrm rot="10800000">
            <a:off x="2665095" y="328866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4283075" y="2323465"/>
            <a:ext cx="2504440" cy="275590"/>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Socket socket = server.accept()</a:t>
            </a:r>
            <a:endParaRPr lang="en-US" altLang="zh-CN" sz="1200" b="1">
              <a:latin typeface="Arial" panose="020B0604020202020204" pitchFamily="34" charset="0"/>
              <a:cs typeface="Arial" panose="020B0604020202020204" pitchFamily="34" charset="0"/>
            </a:endParaRPr>
          </a:p>
        </p:txBody>
      </p:sp>
      <p:sp>
        <p:nvSpPr>
          <p:cNvPr id="10" name="文本框 9"/>
          <p:cNvSpPr txBox="1"/>
          <p:nvPr/>
        </p:nvSpPr>
        <p:spPr>
          <a:xfrm>
            <a:off x="7079615" y="2231390"/>
            <a:ext cx="3526155" cy="460375"/>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InputStream in = socket.getInputStream()</a:t>
            </a:r>
            <a:endParaRPr lang="en-US" altLang="zh-CN" sz="1200" b="1">
              <a:latin typeface="Arial" panose="020B0604020202020204" pitchFamily="34" charset="0"/>
              <a:cs typeface="Arial" panose="020B0604020202020204" pitchFamily="34" charset="0"/>
            </a:endParaRPr>
          </a:p>
          <a:p>
            <a:r>
              <a:rPr lang="en-US" altLang="zh-CN" sz="1200" b="1">
                <a:latin typeface="Arial" panose="020B0604020202020204" pitchFamily="34" charset="0"/>
                <a:cs typeface="Arial" panose="020B0604020202020204" pitchFamily="34" charset="0"/>
              </a:rPr>
              <a:t>OutputStream out = socket.getOutputStream()</a:t>
            </a:r>
            <a:endParaRPr lang="en-US" altLang="zh-CN" sz="1200" b="1">
              <a:latin typeface="Arial" panose="020B0604020202020204" pitchFamily="34" charset="0"/>
              <a:cs typeface="Arial" panose="020B0604020202020204" pitchFamily="34" charset="0"/>
            </a:endParaRPr>
          </a:p>
        </p:txBody>
      </p:sp>
      <p:sp>
        <p:nvSpPr>
          <p:cNvPr id="11" name=" 135"/>
          <p:cNvSpPr/>
          <p:nvPr/>
        </p:nvSpPr>
        <p:spPr>
          <a:xfrm>
            <a:off x="6296025" y="291401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 135"/>
          <p:cNvSpPr/>
          <p:nvPr/>
        </p:nvSpPr>
        <p:spPr>
          <a:xfrm rot="10800000">
            <a:off x="6421755" y="331660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文本框 12"/>
          <p:cNvSpPr txBox="1"/>
          <p:nvPr/>
        </p:nvSpPr>
        <p:spPr>
          <a:xfrm>
            <a:off x="1403350" y="2323465"/>
            <a:ext cx="629285" cy="275590"/>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Client</a:t>
            </a:r>
            <a:endParaRPr lang="en-US" altLang="zh-CN" sz="1200" b="1">
              <a:latin typeface="Arial" panose="020B0604020202020204" pitchFamily="34" charset="0"/>
              <a:cs typeface="Arial" panose="020B0604020202020204" pitchFamily="34" charset="0"/>
            </a:endParaRPr>
          </a:p>
        </p:txBody>
      </p:sp>
      <p:sp>
        <p:nvSpPr>
          <p:cNvPr id="14" name="文本框 13"/>
          <p:cNvSpPr txBox="1"/>
          <p:nvPr/>
        </p:nvSpPr>
        <p:spPr>
          <a:xfrm>
            <a:off x="7609205" y="5492750"/>
            <a:ext cx="3296920" cy="368300"/>
          </a:xfrm>
          <a:prstGeom prst="rect">
            <a:avLst/>
          </a:prstGeom>
          <a:noFill/>
        </p:spPr>
        <p:txBody>
          <a:bodyPr wrap="square" rtlCol="0">
            <a:spAutoFit/>
          </a:bodyPr>
          <a:lstStyle/>
          <a:p>
            <a:pPr algn="r"/>
            <a:r>
              <a:rPr lang="zh-CN" altLang="en-US" u="sng">
                <a:solidFill>
                  <a:srgbClr val="FF0000"/>
                </a:solidFill>
              </a:rPr>
              <a:t>代码见：</a:t>
            </a:r>
            <a:r>
              <a:rPr lang="en-US" altLang="zh-CN" u="sng">
                <a:solidFill>
                  <a:srgbClr val="FF0000"/>
                </a:solidFill>
              </a:rPr>
              <a:t>BioDemo</a:t>
            </a:r>
            <a:endParaRPr lang="en-US" altLang="zh-CN" u="sng">
              <a:solidFill>
                <a:srgbClr val="FF0000"/>
              </a:solidFill>
            </a:endParaRPr>
          </a:p>
        </p:txBody>
      </p:sp>
      <p:sp>
        <p:nvSpPr>
          <p:cNvPr id="15" name="文本框 14"/>
          <p:cNvSpPr txBox="1"/>
          <p:nvPr/>
        </p:nvSpPr>
        <p:spPr>
          <a:xfrm>
            <a:off x="1185545" y="4363085"/>
            <a:ext cx="6612890" cy="645160"/>
          </a:xfrm>
          <a:prstGeom prst="rect">
            <a:avLst/>
          </a:prstGeom>
          <a:noFill/>
        </p:spPr>
        <p:txBody>
          <a:bodyPr wrap="square" rtlCol="0">
            <a:spAutoFit/>
          </a:bodyPr>
          <a:lstStyle/>
          <a:p>
            <a:pPr marL="285750" indent="-285750">
              <a:buFont typeface="Wingdings" panose="05000000000000000000" charset="0"/>
              <a:buChar char="Ø"/>
            </a:pPr>
            <a:r>
              <a:rPr lang="en-US" altLang="zh-CN"/>
              <a:t>accept</a:t>
            </a:r>
            <a:r>
              <a:rPr lang="zh-CN" altLang="en-US"/>
              <a:t>操作是阻塞的</a:t>
            </a:r>
            <a:endParaRPr lang="zh-CN" altLang="en-US"/>
          </a:p>
          <a:p>
            <a:pPr marL="285750" indent="-285750">
              <a:buFont typeface="Wingdings" panose="05000000000000000000" charset="0"/>
              <a:buChar char="Ø"/>
            </a:pPr>
            <a:r>
              <a:rPr lang="en-US" altLang="zh-CN"/>
              <a:t>Stream</a:t>
            </a:r>
            <a:r>
              <a:rPr lang="zh-CN" altLang="en-US"/>
              <a:t>是单向的，要么只能读，要么只能写</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67690" y="149226"/>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err="1"/>
              <a:t>ChannelHandler</a:t>
            </a:r>
            <a:r>
              <a:rPr lang="zh-CN" altLang="en-US" sz="3200" dirty="0" err="1"/>
              <a:t>主要方法的流程控制</a:t>
            </a:r>
            <a:endParaRPr lang="zh-CN" altLang="en-US" sz="3200" dirty="0" err="1"/>
          </a:p>
        </p:txBody>
      </p:sp>
      <p:sp>
        <p:nvSpPr>
          <p:cNvPr id="3" name="文本框 2"/>
          <p:cNvSpPr txBox="1"/>
          <p:nvPr/>
        </p:nvSpPr>
        <p:spPr>
          <a:xfrm>
            <a:off x="666750" y="937260"/>
            <a:ext cx="11083925" cy="5631180"/>
          </a:xfrm>
          <a:prstGeom prst="rect">
            <a:avLst/>
          </a:prstGeom>
          <a:solidFill>
            <a:schemeClr val="bg1">
              <a:lumMod val="85000"/>
            </a:schemeClr>
          </a:solidFill>
        </p:spPr>
        <p:txBody>
          <a:bodyPr wrap="square" rtlCol="0">
            <a:spAutoFit/>
          </a:bodyPr>
          <a:p>
            <a:pPr marL="171450" indent="-171450">
              <a:buFont typeface="Wingdings" panose="05000000000000000000" charset="0"/>
              <a:buChar char="Ø"/>
            </a:pPr>
            <a:r>
              <a:rPr lang="zh-CN" altLang="en-US" sz="1200">
                <a:solidFill>
                  <a:schemeClr val="tx1">
                    <a:lumMod val="95000"/>
                    <a:lumOff val="5000"/>
                  </a:schemeClr>
                </a:solidFill>
                <a:latin typeface="+mn-ea"/>
                <a:cs typeface="+mn-ea"/>
              </a:rPr>
              <a:t>Abstract</a:t>
            </a:r>
            <a:r>
              <a:rPr lang="en-US" altLang="zh-CN" sz="1200">
                <a:solidFill>
                  <a:schemeClr val="tx1">
                    <a:lumMod val="95000"/>
                    <a:lumOff val="5000"/>
                  </a:schemeClr>
                </a:solidFill>
                <a:latin typeface="+mn-ea"/>
                <a:cs typeface="+mn-ea"/>
              </a:rPr>
              <a:t>Channel.</a:t>
            </a:r>
            <a:r>
              <a:rPr lang="zh-CN" altLang="en-US" sz="1200">
                <a:solidFill>
                  <a:schemeClr val="tx1">
                    <a:lumMod val="95000"/>
                    <a:lumOff val="5000"/>
                  </a:schemeClr>
                </a:solidFill>
                <a:latin typeface="+mn-ea"/>
                <a:cs typeface="+mn-ea"/>
              </a:rPr>
              <a:t>AbstractUnsafe</a:t>
            </a:r>
            <a:r>
              <a:rPr lang="en-US" altLang="zh-CN" sz="1200">
                <a:solidFill>
                  <a:schemeClr val="tx1">
                    <a:lumMod val="95000"/>
                    <a:lumOff val="5000"/>
                  </a:schemeClr>
                </a:solidFill>
                <a:latin typeface="+mn-ea"/>
                <a:cs typeface="+mn-ea"/>
              </a:rPr>
              <a:t>.register0()</a:t>
            </a:r>
            <a:endParaRPr lang="en-US" altLang="zh-CN" sz="1200">
              <a:solidFill>
                <a:schemeClr val="tx1">
                  <a:lumMod val="95000"/>
                  <a:lumOff val="5000"/>
                </a:schemeClr>
              </a:solidFill>
              <a:latin typeface="+mn-ea"/>
              <a:cs typeface="+mn-ea"/>
            </a:endParaRPr>
          </a:p>
          <a:p>
            <a:pPr marL="742950" lvl="1" indent="-285750">
              <a:buFont typeface="Arial" panose="020B0604020202020204" pitchFamily="34" charset="0"/>
              <a:buChar char="•"/>
            </a:pPr>
            <a:r>
              <a:rPr lang="en-US" altLang="zh-CN" sz="1200">
                <a:solidFill>
                  <a:schemeClr val="tx1">
                    <a:lumMod val="95000"/>
                    <a:lumOff val="5000"/>
                  </a:schemeClr>
                </a:solidFill>
                <a:latin typeface="+mn-ea"/>
                <a:cs typeface="+mn-ea"/>
                <a:sym typeface="+mn-ea"/>
              </a:rPr>
              <a:t>ServerBootstrap.ServerBootstrapAcceptor.channelRead-childGroup.register(child).addListener</a:t>
            </a:r>
            <a:endParaRPr lang="en-US" altLang="zh-CN" sz="1200">
              <a:solidFill>
                <a:schemeClr val="tx1">
                  <a:lumMod val="95000"/>
                  <a:lumOff val="5000"/>
                </a:schemeClr>
              </a:solidFill>
              <a:latin typeface="+mn-ea"/>
              <a:cs typeface="+mn-ea"/>
            </a:endParaRPr>
          </a:p>
          <a:p>
            <a:pPr marL="742950" lvl="1" indent="-285750">
              <a:buFont typeface="Arial" panose="020B0604020202020204" pitchFamily="34" charset="0"/>
              <a:buChar char="•"/>
            </a:pPr>
            <a:r>
              <a:rPr lang="en-US" altLang="zh-CN" sz="1200">
                <a:solidFill>
                  <a:schemeClr val="tx1">
                    <a:lumMod val="95000"/>
                    <a:lumOff val="5000"/>
                  </a:schemeClr>
                </a:solidFill>
                <a:latin typeface="+mn-ea"/>
                <a:cs typeface="+mn-ea"/>
                <a:sym typeface="+mn-ea"/>
              </a:rPr>
              <a:t>EventLoopGroup.register</a:t>
            </a:r>
            <a:endParaRPr lang="en-US" altLang="zh-CN" sz="1200">
              <a:solidFill>
                <a:schemeClr val="tx1">
                  <a:lumMod val="95000"/>
                  <a:lumOff val="5000"/>
                </a:schemeClr>
              </a:solidFill>
              <a:latin typeface="+mn-ea"/>
              <a:cs typeface="+mn-ea"/>
            </a:endParaRPr>
          </a:p>
          <a:p>
            <a:pPr marL="742950" lvl="1" indent="-285750">
              <a:buFont typeface="Arial" panose="020B0604020202020204" pitchFamily="34" charset="0"/>
              <a:buChar char="•"/>
            </a:pPr>
            <a:r>
              <a:rPr lang="en-US" altLang="zh-CN" sz="1200">
                <a:solidFill>
                  <a:schemeClr val="tx1">
                    <a:lumMod val="95000"/>
                    <a:lumOff val="5000"/>
                  </a:schemeClr>
                </a:solidFill>
                <a:latin typeface="+mn-ea"/>
                <a:cs typeface="+mn-ea"/>
                <a:sym typeface="+mn-ea"/>
              </a:rPr>
              <a:t>SingleThreadEventLoop.register-promise.channel().unsafe().register(this, promise)</a:t>
            </a:r>
            <a:endParaRPr lang="en-US" altLang="zh-CN" sz="1200">
              <a:solidFill>
                <a:schemeClr val="tx1">
                  <a:lumMod val="95000"/>
                  <a:lumOff val="5000"/>
                </a:schemeClr>
              </a:solidFill>
              <a:latin typeface="+mn-ea"/>
              <a:cs typeface="+mn-ea"/>
            </a:endParaRPr>
          </a:p>
          <a:p>
            <a:pPr marL="742950" lvl="1" indent="-285750">
              <a:buFont typeface="Arial" panose="020B0604020202020204" pitchFamily="34" charset="0"/>
              <a:buChar char="•"/>
            </a:pPr>
            <a:r>
              <a:rPr lang="en-US" altLang="zh-CN" sz="1200">
                <a:solidFill>
                  <a:schemeClr val="tx1">
                    <a:lumMod val="95000"/>
                    <a:lumOff val="5000"/>
                  </a:schemeClr>
                </a:solidFill>
                <a:latin typeface="+mn-ea"/>
                <a:cs typeface="+mn-ea"/>
                <a:sym typeface="+mn-ea"/>
              </a:rPr>
              <a:t>AbstractChannel.AbstractUnsafe#register</a:t>
            </a:r>
            <a:endParaRPr lang="en-US" altLang="zh-CN" sz="1200">
              <a:solidFill>
                <a:schemeClr val="tx1">
                  <a:lumMod val="95000"/>
                  <a:lumOff val="5000"/>
                </a:schemeClr>
              </a:solidFill>
              <a:latin typeface="+mn-ea"/>
              <a:cs typeface="+mn-ea"/>
            </a:endParaRPr>
          </a:p>
          <a:p>
            <a:pPr marL="742950" lvl="1" indent="-285750">
              <a:buFont typeface="Arial" panose="020B0604020202020204" pitchFamily="34" charset="0"/>
              <a:buChar char="•"/>
            </a:pPr>
            <a:r>
              <a:rPr lang="en-US" altLang="zh-CN" sz="1200">
                <a:solidFill>
                  <a:schemeClr val="tx1">
                    <a:lumMod val="95000"/>
                    <a:lumOff val="5000"/>
                  </a:schemeClr>
                </a:solidFill>
                <a:latin typeface="+mn-ea"/>
                <a:cs typeface="+mn-ea"/>
                <a:sym typeface="+mn-ea"/>
              </a:rPr>
              <a:t>AbstractChannel.AbstractUnsafe#register0</a:t>
            </a:r>
            <a:endParaRPr lang="en-US" altLang="zh-CN" sz="1200">
              <a:solidFill>
                <a:schemeClr val="tx1">
                  <a:lumMod val="95000"/>
                  <a:lumOff val="5000"/>
                </a:schemeClr>
              </a:solidFill>
              <a:latin typeface="+mn-ea"/>
              <a:cs typeface="+mn-ea"/>
            </a:endParaRPr>
          </a:p>
          <a:p>
            <a:pPr marL="1200150" lvl="2" indent="-285750">
              <a:buFont typeface="Wingdings" panose="05000000000000000000" charset="0"/>
              <a:buChar char="ü"/>
            </a:pPr>
            <a:r>
              <a:rPr lang="en-US" altLang="zh-CN" sz="1200" b="1">
                <a:solidFill>
                  <a:schemeClr val="accent2"/>
                </a:solidFill>
                <a:latin typeface="+mn-ea"/>
                <a:cs typeface="+mn-ea"/>
                <a:sym typeface="+mn-ea"/>
              </a:rPr>
              <a:t>pipeline.fireChannelRegistered()   //</a:t>
            </a:r>
            <a:r>
              <a:rPr lang="zh-CN" altLang="en-US" sz="1200" b="1">
                <a:solidFill>
                  <a:schemeClr val="accent2"/>
                </a:solidFill>
                <a:latin typeface="+mn-ea"/>
                <a:cs typeface="+mn-ea"/>
                <a:sym typeface="+mn-ea"/>
              </a:rPr>
              <a:t>触发</a:t>
            </a:r>
            <a:r>
              <a:rPr lang="en-US" altLang="zh-CN" sz="1200" b="1">
                <a:solidFill>
                  <a:schemeClr val="accent2"/>
                </a:solidFill>
                <a:latin typeface="+mn-ea"/>
                <a:cs typeface="+mn-ea"/>
                <a:sym typeface="+mn-ea"/>
              </a:rPr>
              <a:t>channelRegister</a:t>
            </a:r>
            <a:endParaRPr lang="en-US" altLang="zh-CN" sz="1200" b="1">
              <a:solidFill>
                <a:schemeClr val="accent2"/>
              </a:solidFill>
              <a:latin typeface="+mn-ea"/>
              <a:cs typeface="+mn-ea"/>
            </a:endParaRPr>
          </a:p>
          <a:p>
            <a:pPr marL="1200150" lvl="2" indent="-285750">
              <a:buFont typeface="Wingdings" panose="05000000000000000000" charset="0"/>
              <a:buChar char="ü"/>
            </a:pPr>
            <a:r>
              <a:rPr lang="en-US" altLang="zh-CN" sz="1200" b="1">
                <a:solidFill>
                  <a:schemeClr val="accent2"/>
                </a:solidFill>
                <a:latin typeface="+mn-ea"/>
                <a:cs typeface="+mn-ea"/>
                <a:sym typeface="+mn-ea"/>
              </a:rPr>
              <a:t>pipeline.fireChannelActive()	//</a:t>
            </a:r>
            <a:r>
              <a:rPr lang="zh-CN" altLang="en-US" sz="1200" b="1">
                <a:solidFill>
                  <a:schemeClr val="accent2"/>
                </a:solidFill>
                <a:latin typeface="+mn-ea"/>
                <a:cs typeface="+mn-ea"/>
                <a:sym typeface="+mn-ea"/>
              </a:rPr>
              <a:t>触发</a:t>
            </a:r>
            <a:r>
              <a:rPr lang="en-US" altLang="zh-CN" sz="1200" b="1">
                <a:solidFill>
                  <a:schemeClr val="accent2"/>
                </a:solidFill>
                <a:latin typeface="+mn-ea"/>
                <a:cs typeface="+mn-ea"/>
                <a:sym typeface="+mn-ea"/>
              </a:rPr>
              <a:t>channelActive</a:t>
            </a:r>
            <a:endParaRPr lang="en-US" altLang="zh-CN" sz="1200">
              <a:solidFill>
                <a:schemeClr val="accent2"/>
              </a:solidFill>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en-US" altLang="zh-CN" sz="1200">
                <a:solidFill>
                  <a:schemeClr val="tx1"/>
                </a:solidFill>
                <a:latin typeface="+mn-ea"/>
                <a:cs typeface="+mn-ea"/>
              </a:rPr>
              <a:t>NioEventLoop#processSelectedKey(SelectionKey k, AbstractNioChannel ch)</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Executor#execute</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SingleThreadEventExecutor#execute</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SingleThreadEventExecutor#startThread</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SingleThreadEventExecutor#doStartThread</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b="1">
                <a:solidFill>
                  <a:schemeClr val="accent2"/>
                </a:solidFill>
                <a:latin typeface="+mn-ea"/>
                <a:cs typeface="+mn-ea"/>
              </a:rPr>
              <a:t>NioEventLoop#run //</a:t>
            </a:r>
            <a:r>
              <a:rPr lang="zh-CN" altLang="en-US" sz="1200" b="1">
                <a:solidFill>
                  <a:schemeClr val="accent2"/>
                </a:solidFill>
                <a:latin typeface="+mn-ea"/>
                <a:cs typeface="+mn-ea"/>
              </a:rPr>
              <a:t>事件循环</a:t>
            </a:r>
            <a:endParaRPr lang="zh-CN" altLang="en-US"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NioEventLoop#processSelectedKeys</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NioEventLoop#processSelectedKeysOptimized</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NioEventLoop#processSelectedKey(SelectionKey k, AbstractNioChannel ch)</a:t>
            </a:r>
            <a:endParaRPr lang="en-US" altLang="zh-CN" sz="1200">
              <a:solidFill>
                <a:schemeClr val="bg1">
                  <a:lumMod val="95000"/>
                </a:schemeClr>
              </a:solidFill>
              <a:latin typeface="+mn-ea"/>
              <a:cs typeface="+mn-ea"/>
            </a:endParaRPr>
          </a:p>
          <a:p>
            <a:pPr marL="1200150" lvl="2" indent="-285750">
              <a:buFont typeface="Wingdings" panose="05000000000000000000" charset="0"/>
              <a:buChar char="ü"/>
            </a:pPr>
            <a:r>
              <a:rPr lang="en-US" altLang="zh-CN" sz="1200" b="1">
                <a:solidFill>
                  <a:schemeClr val="accent2"/>
                </a:solidFill>
                <a:latin typeface="+mn-ea"/>
                <a:cs typeface="+mn-ea"/>
              </a:rPr>
              <a:t>unsafe.read()		</a:t>
            </a:r>
            <a:r>
              <a:rPr lang="en-US" altLang="zh-CN" sz="1200" b="1">
                <a:solidFill>
                  <a:schemeClr val="accent2"/>
                </a:solidFill>
                <a:latin typeface="+mn-ea"/>
                <a:cs typeface="+mn-ea"/>
                <a:sym typeface="+mn-ea"/>
              </a:rPr>
              <a:t>// </a:t>
            </a:r>
            <a:r>
              <a:rPr lang="zh-CN" altLang="en-US" sz="1200" b="1">
                <a:solidFill>
                  <a:schemeClr val="accent2"/>
                </a:solidFill>
                <a:latin typeface="+mn-ea"/>
                <a:cs typeface="+mn-ea"/>
                <a:sym typeface="+mn-ea"/>
              </a:rPr>
              <a:t>触发</a:t>
            </a:r>
            <a:r>
              <a:rPr lang="en-US" altLang="zh-CN" sz="1200" b="1">
                <a:solidFill>
                  <a:schemeClr val="accent2"/>
                </a:solidFill>
                <a:latin typeface="+mn-ea"/>
                <a:cs typeface="+mn-ea"/>
                <a:sym typeface="+mn-ea"/>
              </a:rPr>
              <a:t>channelRead</a:t>
            </a:r>
            <a:endParaRPr lang="en-US" altLang="zh-CN" sz="1200">
              <a:solidFill>
                <a:schemeClr val="accent2"/>
              </a:solidFill>
              <a:latin typeface="+mn-ea"/>
              <a:cs typeface="+mn-ea"/>
            </a:endParaRPr>
          </a:p>
          <a:p>
            <a:pPr marL="1200150" lvl="2" indent="-285750">
              <a:buFont typeface="Wingdings" panose="05000000000000000000" charset="0"/>
              <a:buChar char="ü"/>
            </a:pPr>
            <a:r>
              <a:rPr lang="en-US" altLang="zh-CN" sz="1200">
                <a:solidFill>
                  <a:schemeClr val="tx1"/>
                </a:solidFill>
                <a:latin typeface="+mn-ea"/>
                <a:cs typeface="+mn-ea"/>
              </a:rPr>
              <a:t>ch.unsafe().forceFlush();</a:t>
            </a:r>
            <a:endParaRPr lang="en-US" altLang="zh-CN" sz="1200">
              <a:solidFill>
                <a:schemeClr val="bg1">
                  <a:lumMod val="95000"/>
                </a:schemeClr>
              </a:solidFill>
              <a:latin typeface="+mn-ea"/>
              <a:cs typeface="+mn-ea"/>
            </a:endParaRPr>
          </a:p>
          <a:p>
            <a:pPr marL="1200150" lvl="2" indent="-285750">
              <a:buFont typeface="Wingdings" panose="05000000000000000000" charset="0"/>
              <a:buChar char="ü"/>
            </a:pPr>
            <a:r>
              <a:rPr lang="en-US" altLang="zh-CN" sz="1200" b="1">
                <a:solidFill>
                  <a:schemeClr val="accent2"/>
                </a:solidFill>
                <a:latin typeface="+mn-ea"/>
                <a:cs typeface="+mn-ea"/>
              </a:rPr>
              <a:t>unsafe.close(unsafe.voidPromise()) // 触发channelInactive</a:t>
            </a:r>
            <a:r>
              <a:rPr lang="en-US" altLang="zh-CN" sz="1200" b="1">
                <a:solidFill>
                  <a:schemeClr val="accent2"/>
                </a:solidFill>
                <a:latin typeface="楷体" panose="02010609060101010101" charset="-122"/>
                <a:ea typeface="楷体" panose="02010609060101010101" charset="-122"/>
                <a:cs typeface="楷体" panose="02010609060101010101" charset="-122"/>
              </a:rPr>
              <a:t>	</a:t>
            </a: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en-US" altLang="zh-CN" sz="1200">
                <a:solidFill>
                  <a:schemeClr val="tx1"/>
                </a:solidFill>
                <a:latin typeface="+mn-ea"/>
                <a:cs typeface="+mn-ea"/>
              </a:rPr>
              <a:t>**ChannelHandler#userEventTriggered</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IdleStateHandler#IdleStateHandler(int, int, int)</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IdleStateHandler#channelRegistered</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IdleStateHandler#initialize</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IdleStateHandler.ReaderIdleTimeoutTask#run</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IdleStateHandler#channelIdle  </a:t>
            </a:r>
            <a:endParaRPr lang="en-US" altLang="zh-CN" sz="1200">
              <a:solidFill>
                <a:schemeClr val="tx1"/>
              </a:solidFill>
              <a:latin typeface="+mn-ea"/>
              <a:cs typeface="+mn-ea"/>
            </a:endParaRPr>
          </a:p>
          <a:p>
            <a:pPr marL="1085850" lvl="2" indent="-171450">
              <a:buFont typeface="Wingdings" panose="05000000000000000000" charset="0"/>
              <a:buChar char="ü"/>
            </a:pPr>
            <a:r>
              <a:rPr lang="en-US" altLang="zh-CN" sz="1200" b="1">
                <a:solidFill>
                  <a:schemeClr val="accent2"/>
                </a:solidFill>
                <a:latin typeface="+mn-ea"/>
                <a:cs typeface="+mn-ea"/>
              </a:rPr>
              <a:t> ctx.fireUserEventTriggered(evt)  //</a:t>
            </a:r>
            <a:r>
              <a:rPr lang="zh-CN" altLang="en-US" sz="1200" b="1">
                <a:solidFill>
                  <a:schemeClr val="accent2"/>
                </a:solidFill>
                <a:latin typeface="+mn-ea"/>
                <a:cs typeface="+mn-ea"/>
              </a:rPr>
              <a:t>触发</a:t>
            </a:r>
            <a:r>
              <a:rPr lang="en-US" altLang="zh-CN" sz="1200" b="1">
                <a:solidFill>
                  <a:schemeClr val="accent2"/>
                </a:solidFill>
                <a:latin typeface="+mn-ea"/>
                <a:cs typeface="+mn-ea"/>
              </a:rPr>
              <a:t>userEventTrigger</a:t>
            </a:r>
            <a:r>
              <a:rPr lang="zh-CN" altLang="en-US" sz="1200" b="1">
                <a:solidFill>
                  <a:schemeClr val="accent2"/>
                </a:solidFill>
                <a:latin typeface="+mn-ea"/>
                <a:cs typeface="+mn-ea"/>
              </a:rPr>
              <a:t>方法</a:t>
            </a:r>
            <a:endParaRPr lang="en-US" altLang="zh-CN" sz="1200">
              <a:solidFill>
                <a:schemeClr val="accent2"/>
              </a:solidFill>
              <a:latin typeface="楷体" panose="02010609060101010101" charset="-122"/>
              <a:ea typeface="楷体" panose="02010609060101010101" charset="-122"/>
              <a:cs typeface="楷体" panose="02010609060101010101" charset="-122"/>
            </a:endParaRPr>
          </a:p>
          <a:p>
            <a:pPr marL="1200150" lvl="2" indent="-285750">
              <a:buFont typeface="Wingdings" panose="05000000000000000000" charset="0"/>
              <a:buChar char="ü"/>
            </a:pPr>
            <a:endParaRPr lang="en-US" altLang="zh-CN" sz="1200">
              <a:solidFill>
                <a:schemeClr val="accent2"/>
              </a:solidFill>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Bytebuf</a:t>
            </a:r>
            <a:endParaRPr lang="en-US" altLang="zh-CN" sz="3200" dirty="0"/>
          </a:p>
        </p:txBody>
      </p:sp>
      <p:sp>
        <p:nvSpPr>
          <p:cNvPr id="4" name="矩形 3"/>
          <p:cNvSpPr/>
          <p:nvPr/>
        </p:nvSpPr>
        <p:spPr>
          <a:xfrm>
            <a:off x="558165" y="1229995"/>
            <a:ext cx="10955020" cy="4615815"/>
          </a:xfrm>
          <a:prstGeom prst="rect">
            <a:avLst/>
          </a:prstGeom>
          <a:solidFill>
            <a:schemeClr val="bg1">
              <a:lumMod val="85000"/>
            </a:schemeClr>
          </a:solidFill>
        </p:spPr>
        <p:txBody>
          <a:bodyPr wrap="square">
            <a:spAutoFit/>
          </a:bodyPr>
          <a:lstStyle/>
          <a:p>
            <a:r>
              <a:rPr lang="zh-CN" altLang="en-US" sz="1400" b="1" dirty="0"/>
              <a:t>按底层实现</a:t>
            </a:r>
            <a:endParaRPr lang="zh-CN" altLang="en-US" sz="1400" b="1" dirty="0"/>
          </a:p>
          <a:p>
            <a:endParaRPr lang="en-US" altLang="zh-CN" sz="1400" dirty="0"/>
          </a:p>
          <a:p>
            <a:pPr marL="285750" indent="-285750">
              <a:buFont typeface="Wingdings" panose="05000000000000000000" charset="0"/>
              <a:buChar char="Ø"/>
            </a:pPr>
            <a:r>
              <a:rPr lang="en-US" altLang="zh-CN" sz="1400" dirty="0" err="1">
                <a:latin typeface="+mn-ea"/>
                <a:cs typeface="+mn-ea"/>
              </a:rPr>
              <a:t>HeapByteBuf</a:t>
            </a:r>
            <a:r>
              <a:rPr lang="en-US" altLang="zh-CN" sz="1400" dirty="0">
                <a:latin typeface="+mn-ea"/>
                <a:cs typeface="+mn-ea"/>
              </a:rPr>
              <a:t> </a:t>
            </a:r>
            <a:r>
              <a:rPr lang="zh-CN" altLang="en-US" sz="1400" dirty="0">
                <a:latin typeface="+mn-ea"/>
                <a:cs typeface="+mn-ea"/>
              </a:rPr>
              <a:t>的底层实现为</a:t>
            </a:r>
            <a:r>
              <a:rPr lang="en-US" altLang="zh-CN" sz="1400" dirty="0">
                <a:latin typeface="+mn-ea"/>
                <a:cs typeface="+mn-ea"/>
              </a:rPr>
              <a:t>JAVA</a:t>
            </a:r>
            <a:r>
              <a:rPr lang="zh-CN" altLang="en-US" sz="1400" dirty="0">
                <a:latin typeface="+mn-ea"/>
                <a:cs typeface="+mn-ea"/>
              </a:rPr>
              <a:t>堆内的字节数组。堆缓冲区与普通堆对象类似，位于</a:t>
            </a:r>
            <a:r>
              <a:rPr lang="en-US" altLang="zh-CN" sz="1400" dirty="0">
                <a:latin typeface="+mn-ea"/>
                <a:cs typeface="+mn-ea"/>
              </a:rPr>
              <a:t>JVM</a:t>
            </a:r>
            <a:r>
              <a:rPr lang="zh-CN" altLang="en-US" sz="1400" dirty="0">
                <a:latin typeface="+mn-ea"/>
                <a:cs typeface="+mn-ea"/>
              </a:rPr>
              <a:t>堆内存区，可由</a:t>
            </a:r>
            <a:r>
              <a:rPr lang="en-US" altLang="zh-CN" sz="1400" dirty="0">
                <a:latin typeface="+mn-ea"/>
                <a:cs typeface="+mn-ea"/>
              </a:rPr>
              <a:t>GC</a:t>
            </a:r>
            <a:r>
              <a:rPr lang="zh-CN" altLang="en-US" sz="1400" dirty="0">
                <a:latin typeface="+mn-ea"/>
                <a:cs typeface="+mn-ea"/>
              </a:rPr>
              <a:t>回收，其申请和释放效率较高。常规</a:t>
            </a:r>
            <a:r>
              <a:rPr lang="en-US" altLang="zh-CN" sz="1400" dirty="0">
                <a:latin typeface="+mn-ea"/>
                <a:cs typeface="+mn-ea"/>
              </a:rPr>
              <a:t>JAVA</a:t>
            </a:r>
            <a:r>
              <a:rPr lang="zh-CN" altLang="en-US" sz="1400" dirty="0">
                <a:latin typeface="+mn-ea"/>
                <a:cs typeface="+mn-ea"/>
              </a:rPr>
              <a:t>程序使用建议使用该缓冲区。</a:t>
            </a:r>
            <a:endParaRPr lang="zh-CN" altLang="en-US" sz="1400" dirty="0">
              <a:latin typeface="+mn-ea"/>
              <a:cs typeface="+mn-ea"/>
            </a:endParaRPr>
          </a:p>
          <a:p>
            <a:pPr marL="285750" indent="-285750">
              <a:buFont typeface="Wingdings" panose="05000000000000000000" charset="0"/>
              <a:buChar char="Ø"/>
            </a:pPr>
            <a:endParaRPr lang="en-US" altLang="zh-CN" sz="1400" dirty="0">
              <a:latin typeface="+mn-ea"/>
              <a:cs typeface="+mn-ea"/>
            </a:endParaRPr>
          </a:p>
          <a:p>
            <a:pPr marL="285750" indent="-285750">
              <a:buFont typeface="Wingdings" panose="05000000000000000000" charset="0"/>
              <a:buChar char="Ø"/>
            </a:pPr>
            <a:r>
              <a:rPr lang="en-US" altLang="zh-CN" sz="1400" dirty="0" err="1">
                <a:latin typeface="+mn-ea"/>
                <a:cs typeface="+mn-ea"/>
              </a:rPr>
              <a:t>DirectByteBuf</a:t>
            </a:r>
            <a:r>
              <a:rPr lang="en-US" altLang="zh-CN" sz="1400" dirty="0">
                <a:latin typeface="+mn-ea"/>
                <a:cs typeface="+mn-ea"/>
              </a:rPr>
              <a:t> </a:t>
            </a:r>
            <a:r>
              <a:rPr lang="zh-CN" altLang="en-US" sz="1400" dirty="0">
                <a:latin typeface="+mn-ea"/>
                <a:cs typeface="+mn-ea"/>
              </a:rPr>
              <a:t>的底层实现为操作系统内核空间的字节数组。直接缓冲区的字节数组位于</a:t>
            </a:r>
            <a:r>
              <a:rPr lang="en-US" altLang="zh-CN" sz="1400" dirty="0">
                <a:latin typeface="+mn-ea"/>
                <a:cs typeface="+mn-ea"/>
              </a:rPr>
              <a:t>JVM</a:t>
            </a:r>
            <a:r>
              <a:rPr lang="zh-CN" altLang="en-US" sz="1400" b="1" dirty="0">
                <a:solidFill>
                  <a:srgbClr val="FF0000"/>
                </a:solidFill>
                <a:latin typeface="+mn-ea"/>
                <a:cs typeface="+mn-ea"/>
              </a:rPr>
              <a:t>堆外的</a:t>
            </a:r>
            <a:r>
              <a:rPr lang="en-US" altLang="zh-CN" sz="1400" b="1" dirty="0">
                <a:solidFill>
                  <a:srgbClr val="FF0000"/>
                </a:solidFill>
                <a:latin typeface="+mn-ea"/>
                <a:cs typeface="+mn-ea"/>
              </a:rPr>
              <a:t>NATIVE</a:t>
            </a:r>
            <a:r>
              <a:rPr lang="zh-CN" altLang="en-US" sz="1400" b="1" dirty="0">
                <a:solidFill>
                  <a:srgbClr val="FF0000"/>
                </a:solidFill>
                <a:latin typeface="+mn-ea"/>
                <a:cs typeface="+mn-ea"/>
              </a:rPr>
              <a:t>堆</a:t>
            </a:r>
            <a:r>
              <a:rPr lang="zh-CN" altLang="en-US" sz="1400" dirty="0">
                <a:latin typeface="+mn-ea"/>
                <a:cs typeface="+mn-ea"/>
              </a:rPr>
              <a:t>，由操作系统管理申请和释放，而</a:t>
            </a:r>
            <a:r>
              <a:rPr lang="en-US" altLang="zh-CN" sz="1400" b="1" dirty="0" err="1">
                <a:solidFill>
                  <a:srgbClr val="FF0000"/>
                </a:solidFill>
                <a:latin typeface="+mn-ea"/>
                <a:cs typeface="+mn-ea"/>
              </a:rPr>
              <a:t>DirectByteBuf</a:t>
            </a:r>
            <a:r>
              <a:rPr lang="zh-CN" altLang="en-US" sz="1400" dirty="0">
                <a:latin typeface="+mn-ea"/>
                <a:cs typeface="+mn-ea"/>
              </a:rPr>
              <a:t>的引用由</a:t>
            </a:r>
            <a:r>
              <a:rPr lang="en-US" altLang="zh-CN" sz="1400" dirty="0">
                <a:latin typeface="+mn-ea"/>
                <a:cs typeface="+mn-ea"/>
              </a:rPr>
              <a:t>JVM</a:t>
            </a:r>
            <a:r>
              <a:rPr lang="zh-CN" altLang="en-US" sz="1400" dirty="0">
                <a:latin typeface="+mn-ea"/>
                <a:cs typeface="+mn-ea"/>
              </a:rPr>
              <a:t>管理。直接缓冲区由操作系统管理，一方面，申请和释放效率都低于堆缓冲区，另一方面，却可以大大提高</a:t>
            </a:r>
            <a:r>
              <a:rPr lang="en-US" altLang="zh-CN" sz="1400" dirty="0">
                <a:latin typeface="+mn-ea"/>
                <a:cs typeface="+mn-ea"/>
              </a:rPr>
              <a:t>IO</a:t>
            </a:r>
            <a:r>
              <a:rPr lang="zh-CN" altLang="en-US" sz="1400" dirty="0">
                <a:latin typeface="+mn-ea"/>
                <a:cs typeface="+mn-ea"/>
              </a:rPr>
              <a:t>效率。由于进行</a:t>
            </a:r>
            <a:r>
              <a:rPr lang="en-US" altLang="zh-CN" sz="1400" dirty="0">
                <a:latin typeface="+mn-ea"/>
                <a:cs typeface="+mn-ea"/>
              </a:rPr>
              <a:t>IO</a:t>
            </a:r>
            <a:r>
              <a:rPr lang="zh-CN" altLang="en-US" sz="1400" dirty="0">
                <a:latin typeface="+mn-ea"/>
                <a:cs typeface="+mn-ea"/>
              </a:rPr>
              <a:t>操作时，常规下用户空间的数据（</a:t>
            </a:r>
            <a:r>
              <a:rPr lang="en-US" altLang="zh-CN" sz="1400" dirty="0">
                <a:latin typeface="+mn-ea"/>
                <a:cs typeface="+mn-ea"/>
              </a:rPr>
              <a:t>JAVA</a:t>
            </a:r>
            <a:r>
              <a:rPr lang="zh-CN" altLang="en-US" sz="1400" dirty="0">
                <a:latin typeface="+mn-ea"/>
                <a:cs typeface="+mn-ea"/>
              </a:rPr>
              <a:t>即堆缓冲区）需要拷贝到内核空间（直接缓冲区），然后内核空间写到网络</a:t>
            </a:r>
            <a:r>
              <a:rPr lang="en-US" altLang="zh-CN" sz="1400" dirty="0">
                <a:latin typeface="+mn-ea"/>
                <a:cs typeface="+mn-ea"/>
              </a:rPr>
              <a:t>SOCKET</a:t>
            </a:r>
            <a:r>
              <a:rPr lang="zh-CN" altLang="en-US" sz="1400" dirty="0">
                <a:latin typeface="+mn-ea"/>
                <a:cs typeface="+mn-ea"/>
              </a:rPr>
              <a:t>或者文件中。如果在用户空间取得直接缓冲区，可直接向内核空间写数据，减少了一次拷贝，可大大提高</a:t>
            </a:r>
            <a:r>
              <a:rPr lang="en-US" altLang="zh-CN" sz="1400" dirty="0">
                <a:latin typeface="+mn-ea"/>
                <a:cs typeface="+mn-ea"/>
              </a:rPr>
              <a:t>IO</a:t>
            </a:r>
            <a:r>
              <a:rPr lang="zh-CN" altLang="en-US" sz="1400" dirty="0">
                <a:latin typeface="+mn-ea"/>
                <a:cs typeface="+mn-ea"/>
              </a:rPr>
              <a:t>效率，这也是常说的零拷贝。</a:t>
            </a:r>
            <a:endParaRPr lang="zh-CN" altLang="en-US" sz="1400" dirty="0">
              <a:latin typeface="+mn-ea"/>
              <a:cs typeface="+mn-ea"/>
            </a:endParaRPr>
          </a:p>
          <a:p>
            <a:pPr marL="285750" indent="-285750">
              <a:buFont typeface="Wingdings" panose="05000000000000000000" charset="0"/>
              <a:buChar char="Ø"/>
            </a:pPr>
            <a:endParaRPr lang="en-US" altLang="zh-CN" sz="1400" dirty="0">
              <a:latin typeface="+mn-ea"/>
              <a:cs typeface="+mn-ea"/>
            </a:endParaRPr>
          </a:p>
          <a:p>
            <a:pPr marL="285750" indent="-285750">
              <a:buFont typeface="Wingdings" panose="05000000000000000000" charset="0"/>
              <a:buChar char="Ø"/>
            </a:pPr>
            <a:r>
              <a:rPr lang="en-US" altLang="zh-CN" sz="1400" dirty="0" err="1">
                <a:latin typeface="+mn-ea"/>
                <a:cs typeface="+mn-ea"/>
              </a:rPr>
              <a:t>CompositeByteBuf</a:t>
            </a:r>
            <a:r>
              <a:rPr lang="zh-CN" altLang="en-US" sz="1400" dirty="0">
                <a:latin typeface="+mn-ea"/>
                <a:cs typeface="+mn-ea"/>
              </a:rPr>
              <a:t>，顾名思义，有以上两种方式组合实现。这也是一种零拷贝技术，想象将两个缓冲区合并为一个的场景，一般情况下，需要将后一个缓冲区的数据拷贝到前一个缓冲区；而使用组合缓冲区则可以直接保存两个缓冲区，因为其内部实现组合两个缓冲区并保证用户如同操作一个普通缓冲区一样操作该组合缓冲区，从而减少拷贝操作。</a:t>
            </a:r>
            <a:endParaRPr lang="zh-CN" altLang="en-US" sz="1400" dirty="0"/>
          </a:p>
          <a:p>
            <a:pPr marL="285750" indent="-285750">
              <a:buFont typeface="Arial" panose="020B0604020202020204" pitchFamily="34" charset="0"/>
              <a:buChar char="•"/>
            </a:pPr>
            <a:endParaRPr lang="en-US" altLang="zh-CN" sz="1400" dirty="0"/>
          </a:p>
          <a:p>
            <a:r>
              <a:rPr lang="zh-CN" altLang="en-US" sz="1400" b="1" dirty="0"/>
              <a:t>按是否使用对象池</a:t>
            </a:r>
            <a:endParaRPr lang="zh-CN" altLang="en-US" sz="1400" b="1" dirty="0"/>
          </a:p>
          <a:p>
            <a:endParaRPr lang="en-US" altLang="zh-CN" sz="1400" dirty="0"/>
          </a:p>
          <a:p>
            <a:pPr marL="285750" indent="-285750">
              <a:buFont typeface="Wingdings" panose="05000000000000000000" charset="0"/>
              <a:buChar char="Ø"/>
            </a:pPr>
            <a:r>
              <a:rPr lang="en-US" altLang="zh-CN" sz="1400" dirty="0" err="1">
                <a:latin typeface="+mn-ea"/>
                <a:cs typeface="+mn-ea"/>
              </a:rPr>
              <a:t>UnpooledByteBuf</a:t>
            </a:r>
            <a:r>
              <a:rPr lang="zh-CN" altLang="en-US" sz="1400" dirty="0">
                <a:latin typeface="+mn-ea"/>
                <a:cs typeface="+mn-ea"/>
              </a:rPr>
              <a:t>为不使用对象池的缓冲区，不需要创建大量缓冲区对象时建议使用该类缓冲区。</a:t>
            </a:r>
            <a:endParaRPr lang="zh-CN" altLang="en-US" sz="1400" dirty="0">
              <a:latin typeface="+mn-ea"/>
              <a:cs typeface="+mn-ea"/>
            </a:endParaRPr>
          </a:p>
          <a:p>
            <a:pPr marL="285750" indent="-285750">
              <a:buFont typeface="Wingdings" panose="05000000000000000000" charset="0"/>
              <a:buChar char="Ø"/>
            </a:pPr>
            <a:endParaRPr lang="en-US" altLang="zh-CN" sz="1400" dirty="0">
              <a:latin typeface="+mn-ea"/>
              <a:cs typeface="+mn-ea"/>
            </a:endParaRPr>
          </a:p>
          <a:p>
            <a:pPr marL="285750" indent="-285750">
              <a:buFont typeface="Wingdings" panose="05000000000000000000" charset="0"/>
              <a:buChar char="Ø"/>
            </a:pPr>
            <a:r>
              <a:rPr lang="en-US" altLang="zh-CN" sz="1400" dirty="0" err="1">
                <a:latin typeface="+mn-ea"/>
                <a:cs typeface="+mn-ea"/>
              </a:rPr>
              <a:t>PooledByteBuf</a:t>
            </a:r>
            <a:r>
              <a:rPr lang="zh-CN" altLang="en-US" sz="1400" dirty="0">
                <a:latin typeface="+mn-ea"/>
                <a:cs typeface="+mn-ea"/>
              </a:rPr>
              <a:t>为对象池缓冲区，当对象释放后会归还给对象池，所以可循环使用。当需要大量且频繁创建缓冲区时，建议使用该类缓冲区。</a:t>
            </a:r>
            <a:r>
              <a:rPr lang="en-US" altLang="zh-CN" sz="1400" dirty="0">
                <a:latin typeface="+mn-ea"/>
                <a:cs typeface="+mn-ea"/>
              </a:rPr>
              <a:t>Netty4.1</a:t>
            </a:r>
            <a:r>
              <a:rPr lang="zh-CN" altLang="en-US" sz="1400" dirty="0">
                <a:latin typeface="+mn-ea"/>
                <a:cs typeface="+mn-ea"/>
              </a:rPr>
              <a:t>默认使用对象池缓冲区，</a:t>
            </a:r>
            <a:r>
              <a:rPr lang="en-US" altLang="zh-CN" sz="1400" dirty="0">
                <a:latin typeface="+mn-ea"/>
                <a:cs typeface="+mn-ea"/>
              </a:rPr>
              <a:t>4.0</a:t>
            </a:r>
            <a:r>
              <a:rPr lang="zh-CN" altLang="en-US" sz="1400" dirty="0">
                <a:latin typeface="+mn-ea"/>
                <a:cs typeface="+mn-ea"/>
              </a:rPr>
              <a:t>默认使用非对象池缓冲区。</a:t>
            </a:r>
            <a:endParaRPr lang="zh-CN" altLang="en-US" sz="1400" dirty="0">
              <a:latin typeface="+mn-ea"/>
              <a:cs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Bytebuf</a:t>
            </a:r>
            <a:endParaRPr lang="en-US" altLang="zh-CN" sz="3200" dirty="0"/>
          </a:p>
        </p:txBody>
      </p:sp>
      <p:pic>
        <p:nvPicPr>
          <p:cNvPr id="2" name="图片 1"/>
          <p:cNvPicPr>
            <a:picLocks noChangeAspect="1"/>
          </p:cNvPicPr>
          <p:nvPr/>
        </p:nvPicPr>
        <p:blipFill>
          <a:blip r:embed="rId1"/>
          <a:stretch>
            <a:fillRect/>
          </a:stretch>
        </p:blipFill>
        <p:spPr>
          <a:xfrm>
            <a:off x="2160270" y="397510"/>
            <a:ext cx="1021715" cy="450215"/>
          </a:xfrm>
          <a:prstGeom prst="rect">
            <a:avLst/>
          </a:prstGeom>
        </p:spPr>
      </p:pic>
      <p:graphicFrame>
        <p:nvGraphicFramePr>
          <p:cNvPr id="7" name="表格 6"/>
          <p:cNvGraphicFramePr/>
          <p:nvPr/>
        </p:nvGraphicFramePr>
        <p:xfrm>
          <a:off x="701675" y="1246505"/>
          <a:ext cx="4387850" cy="880110"/>
        </p:xfrm>
        <a:graphic>
          <a:graphicData uri="http://schemas.openxmlformats.org/drawingml/2006/table">
            <a:tbl>
              <a:tblPr firstRow="1" bandRow="1">
                <a:tableStyleId>{5C22544A-7EE6-4342-B048-85BDC9FD1C3A}</a:tableStyleId>
              </a:tblPr>
              <a:tblGrid>
                <a:gridCol w="398895"/>
                <a:gridCol w="398896"/>
                <a:gridCol w="398895"/>
                <a:gridCol w="398896"/>
                <a:gridCol w="398895"/>
                <a:gridCol w="398896"/>
                <a:gridCol w="398895"/>
                <a:gridCol w="398896"/>
                <a:gridCol w="398895"/>
                <a:gridCol w="398896"/>
                <a:gridCol w="398895"/>
              </a:tblGrid>
              <a:tr h="440055">
                <a:tc>
                  <a:txBody>
                    <a:bodyPr/>
                    <a:p>
                      <a:pPr>
                        <a:buNone/>
                      </a:pPr>
                      <a:r>
                        <a:rPr lang="en-US" altLang="zh-CN" sz="1200">
                          <a:solidFill>
                            <a:schemeClr val="accent5">
                              <a:lumMod val="75000"/>
                            </a:schemeClr>
                          </a:solidFill>
                        </a:rPr>
                        <a:t>0</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2</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3</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4</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5</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6</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7</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8</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9</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10</a:t>
                      </a:r>
                      <a:endParaRPr lang="en-US" altLang="zh-CN" sz="1200">
                        <a:solidFill>
                          <a:schemeClr val="accent5">
                            <a:lumMod val="75000"/>
                          </a:schemeClr>
                        </a:solidFill>
                      </a:endParaRPr>
                    </a:p>
                  </a:txBody>
                  <a:tcPr anchor="ctr" anchorCtr="1">
                    <a:noFill/>
                  </a:tcPr>
                </a:tc>
              </a:tr>
              <a:tr h="440055">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solidFill>
                      <a:schemeClr val="bg1">
                        <a:lumMod val="75000"/>
                      </a:schemeClr>
                    </a:solidFill>
                  </a:tcPr>
                </a:tc>
              </a:tr>
            </a:tbl>
          </a:graphicData>
        </a:graphic>
      </p:graphicFrame>
      <p:graphicFrame>
        <p:nvGraphicFramePr>
          <p:cNvPr id="9" name="表格 8"/>
          <p:cNvGraphicFramePr/>
          <p:nvPr/>
        </p:nvGraphicFramePr>
        <p:xfrm>
          <a:off x="706755" y="2766695"/>
          <a:ext cx="391160" cy="381000"/>
        </p:xfrm>
        <a:graphic>
          <a:graphicData uri="http://schemas.openxmlformats.org/drawingml/2006/table">
            <a:tbl>
              <a:tblPr firstRow="1" bandRow="1">
                <a:tableStyleId>{5C22544A-7EE6-4342-B048-85BDC9FD1C3A}</a:tableStyleId>
              </a:tblPr>
              <a:tblGrid>
                <a:gridCol w="391160"/>
              </a:tblGrid>
              <a:tr h="381000">
                <a:tc>
                  <a:txBody>
                    <a:bodyPr/>
                    <a:p>
                      <a:pPr algn="ctr">
                        <a:lnSpc>
                          <a:spcPct val="120000"/>
                        </a:lnSpc>
                        <a:buNone/>
                      </a:pPr>
                      <a:r>
                        <a:rPr lang="en-US" altLang="zh-CN" sz="1200">
                          <a:latin typeface="微软雅黑" panose="020B0503020204020204" charset="-122"/>
                          <a:ea typeface="微软雅黑" panose="020B0503020204020204" charset="-122"/>
                        </a:rPr>
                        <a:t>0</a:t>
                      </a:r>
                      <a:endParaRPr lang="en-US" altLang="zh-CN" sz="1200">
                        <a:latin typeface="微软雅黑" panose="020B0503020204020204" charset="-122"/>
                        <a:ea typeface="微软雅黑" panose="020B0503020204020204" charset="-122"/>
                      </a:endParaRPr>
                    </a:p>
                  </a:txBody>
                  <a:tcPr/>
                </a:tc>
              </a:tr>
            </a:tbl>
          </a:graphicData>
        </a:graphic>
      </p:graphicFrame>
      <p:cxnSp>
        <p:nvCxnSpPr>
          <p:cNvPr id="11" name="直接箭头连接符 10"/>
          <p:cNvCxnSpPr>
            <a:stCxn id="9" idx="0"/>
          </p:cNvCxnSpPr>
          <p:nvPr/>
        </p:nvCxnSpPr>
        <p:spPr>
          <a:xfrm flipV="1">
            <a:off x="902335" y="2223135"/>
            <a:ext cx="10160" cy="543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86410" y="3128010"/>
            <a:ext cx="831850" cy="245110"/>
          </a:xfrm>
          <a:prstGeom prst="rect">
            <a:avLst/>
          </a:prstGeom>
          <a:noFill/>
        </p:spPr>
        <p:txBody>
          <a:bodyPr wrap="none" rtlCol="0">
            <a:spAutoFit/>
          </a:bodyPr>
          <a:p>
            <a:r>
              <a:rPr lang="en-US" altLang="zh-CN" sz="1000">
                <a:solidFill>
                  <a:schemeClr val="accent5">
                    <a:lumMod val="75000"/>
                  </a:schemeClr>
                </a:solidFill>
              </a:rPr>
              <a:t>readerIndex</a:t>
            </a:r>
            <a:endParaRPr lang="en-US" altLang="zh-CN" sz="1000">
              <a:solidFill>
                <a:schemeClr val="accent5">
                  <a:lumMod val="75000"/>
                </a:schemeClr>
              </a:solidFill>
            </a:endParaRPr>
          </a:p>
        </p:txBody>
      </p:sp>
      <p:sp>
        <p:nvSpPr>
          <p:cNvPr id="13" name="文本框 12"/>
          <p:cNvSpPr txBox="1"/>
          <p:nvPr/>
        </p:nvSpPr>
        <p:spPr>
          <a:xfrm>
            <a:off x="1248093" y="3128010"/>
            <a:ext cx="788035" cy="245110"/>
          </a:xfrm>
          <a:prstGeom prst="rect">
            <a:avLst/>
          </a:prstGeom>
          <a:noFill/>
        </p:spPr>
        <p:txBody>
          <a:bodyPr wrap="none" rtlCol="0">
            <a:spAutoFit/>
          </a:bodyPr>
          <a:p>
            <a:r>
              <a:rPr lang="en-US" altLang="zh-CN" sz="1000">
                <a:solidFill>
                  <a:schemeClr val="accent5">
                    <a:lumMod val="75000"/>
                  </a:schemeClr>
                </a:solidFill>
              </a:rPr>
              <a:t>writerIndex</a:t>
            </a:r>
            <a:endParaRPr lang="en-US" altLang="zh-CN" sz="1000">
              <a:solidFill>
                <a:schemeClr val="accent5">
                  <a:lumMod val="75000"/>
                </a:schemeClr>
              </a:solidFill>
            </a:endParaRPr>
          </a:p>
        </p:txBody>
      </p:sp>
      <p:graphicFrame>
        <p:nvGraphicFramePr>
          <p:cNvPr id="14" name="表格 13"/>
          <p:cNvGraphicFramePr/>
          <p:nvPr/>
        </p:nvGraphicFramePr>
        <p:xfrm>
          <a:off x="4695190" y="2747010"/>
          <a:ext cx="391160" cy="400685"/>
        </p:xfrm>
        <a:graphic>
          <a:graphicData uri="http://schemas.openxmlformats.org/drawingml/2006/table">
            <a:tbl>
              <a:tblPr firstRow="1" bandRow="1">
                <a:tableStyleId>{5C22544A-7EE6-4342-B048-85BDC9FD1C3A}</a:tableStyleId>
              </a:tblPr>
              <a:tblGrid>
                <a:gridCol w="391160"/>
              </a:tblGrid>
              <a:tr h="400685">
                <a:tc>
                  <a:txBody>
                    <a:bodyPr/>
                    <a:p>
                      <a:pPr algn="ctr">
                        <a:lnSpc>
                          <a:spcPct val="120000"/>
                        </a:lnSpc>
                        <a:buNone/>
                      </a:pPr>
                      <a:r>
                        <a:rPr lang="en-US" altLang="zh-CN" sz="1200">
                          <a:latin typeface="微软雅黑" panose="020B0503020204020204" charset="-122"/>
                          <a:ea typeface="微软雅黑" panose="020B0503020204020204" charset="-122"/>
                        </a:rPr>
                        <a:t>10</a:t>
                      </a:r>
                      <a:endParaRPr lang="en-US" altLang="zh-CN" sz="1200">
                        <a:latin typeface="微软雅黑" panose="020B0503020204020204" charset="-122"/>
                        <a:ea typeface="微软雅黑" panose="020B0503020204020204" charset="-122"/>
                      </a:endParaRPr>
                    </a:p>
                  </a:txBody>
                  <a:tcPr/>
                </a:tc>
              </a:tr>
            </a:tbl>
          </a:graphicData>
        </a:graphic>
      </p:graphicFrame>
      <p:cxnSp>
        <p:nvCxnSpPr>
          <p:cNvPr id="15" name="直接箭头连接符 14"/>
          <p:cNvCxnSpPr>
            <a:stCxn id="14" idx="0"/>
          </p:cNvCxnSpPr>
          <p:nvPr/>
        </p:nvCxnSpPr>
        <p:spPr>
          <a:xfrm flipV="1">
            <a:off x="4890770" y="2203450"/>
            <a:ext cx="10160" cy="543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7" name="表格 16"/>
          <p:cNvGraphicFramePr/>
          <p:nvPr/>
        </p:nvGraphicFramePr>
        <p:xfrm>
          <a:off x="1441450" y="2766695"/>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0</a:t>
                      </a:r>
                      <a:endParaRPr lang="en-US" altLang="zh-CN" sz="1200">
                        <a:latin typeface="微软雅黑" panose="020B0503020204020204" charset="-122"/>
                        <a:ea typeface="微软雅黑" panose="020B0503020204020204" charset="-122"/>
                      </a:endParaRPr>
                    </a:p>
                  </a:txBody>
                  <a:tcPr/>
                </a:tc>
              </a:tr>
            </a:tbl>
          </a:graphicData>
        </a:graphic>
      </p:graphicFrame>
      <p:sp>
        <p:nvSpPr>
          <p:cNvPr id="19" name="文本框 18"/>
          <p:cNvSpPr txBox="1"/>
          <p:nvPr/>
        </p:nvSpPr>
        <p:spPr>
          <a:xfrm>
            <a:off x="4577080" y="3128010"/>
            <a:ext cx="627380" cy="245110"/>
          </a:xfrm>
          <a:prstGeom prst="rect">
            <a:avLst/>
          </a:prstGeom>
          <a:noFill/>
        </p:spPr>
        <p:txBody>
          <a:bodyPr wrap="none" rtlCol="0">
            <a:spAutoFit/>
          </a:bodyPr>
          <a:p>
            <a:r>
              <a:rPr lang="en-US" altLang="zh-CN" sz="1000">
                <a:solidFill>
                  <a:schemeClr val="accent5">
                    <a:lumMod val="75000"/>
                  </a:schemeClr>
                </a:solidFill>
              </a:rPr>
              <a:t>capacity</a:t>
            </a:r>
            <a:endParaRPr lang="en-US" altLang="zh-CN" sz="1000">
              <a:solidFill>
                <a:schemeClr val="accent5">
                  <a:lumMod val="75000"/>
                </a:schemeClr>
              </a:solidFill>
            </a:endParaRPr>
          </a:p>
        </p:txBody>
      </p:sp>
      <p:cxnSp>
        <p:nvCxnSpPr>
          <p:cNvPr id="21" name="肘形连接符 20"/>
          <p:cNvCxnSpPr>
            <a:stCxn id="17" idx="0"/>
          </p:cNvCxnSpPr>
          <p:nvPr/>
        </p:nvCxnSpPr>
        <p:spPr>
          <a:xfrm rot="16200000" flipV="1">
            <a:off x="1179195" y="2308860"/>
            <a:ext cx="184785" cy="73025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680335" y="2316480"/>
            <a:ext cx="454025" cy="306705"/>
          </a:xfrm>
          <a:prstGeom prst="rect">
            <a:avLst/>
          </a:prstGeom>
          <a:noFill/>
        </p:spPr>
        <p:txBody>
          <a:bodyPr wrap="none" rtlCol="0">
            <a:spAutoFit/>
          </a:bodyPr>
          <a:p>
            <a:r>
              <a:rPr lang="en-US" altLang="zh-CN" sz="1400">
                <a:latin typeface="微软雅黑" panose="020B0503020204020204" charset="-122"/>
                <a:ea typeface="微软雅黑" panose="020B0503020204020204" charset="-122"/>
              </a:rPr>
              <a:t>init</a:t>
            </a:r>
            <a:endParaRPr lang="en-US" altLang="zh-CN" sz="1400">
              <a:latin typeface="微软雅黑" panose="020B0503020204020204" charset="-122"/>
              <a:ea typeface="微软雅黑" panose="020B0503020204020204" charset="-122"/>
            </a:endParaRPr>
          </a:p>
        </p:txBody>
      </p:sp>
      <p:graphicFrame>
        <p:nvGraphicFramePr>
          <p:cNvPr id="23" name="表格 22"/>
          <p:cNvGraphicFramePr/>
          <p:nvPr/>
        </p:nvGraphicFramePr>
        <p:xfrm>
          <a:off x="6887845" y="1261745"/>
          <a:ext cx="4387850" cy="880110"/>
        </p:xfrm>
        <a:graphic>
          <a:graphicData uri="http://schemas.openxmlformats.org/drawingml/2006/table">
            <a:tbl>
              <a:tblPr firstRow="1" bandRow="1">
                <a:tableStyleId>{5C22544A-7EE6-4342-B048-85BDC9FD1C3A}</a:tableStyleId>
              </a:tblPr>
              <a:tblGrid>
                <a:gridCol w="398895"/>
                <a:gridCol w="398896"/>
                <a:gridCol w="398895"/>
                <a:gridCol w="398896"/>
                <a:gridCol w="398895"/>
                <a:gridCol w="398896"/>
                <a:gridCol w="398895"/>
                <a:gridCol w="398896"/>
                <a:gridCol w="398895"/>
                <a:gridCol w="398896"/>
                <a:gridCol w="398895"/>
              </a:tblGrid>
              <a:tr h="440055">
                <a:tc>
                  <a:txBody>
                    <a:bodyPr/>
                    <a:p>
                      <a:pPr>
                        <a:buNone/>
                      </a:pPr>
                      <a:r>
                        <a:rPr lang="en-US" altLang="zh-CN" sz="1200">
                          <a:solidFill>
                            <a:schemeClr val="accent5">
                              <a:lumMod val="75000"/>
                            </a:schemeClr>
                          </a:solidFill>
                        </a:rPr>
                        <a:t>0</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2</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3</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4</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5</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6</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7</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8</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9</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10</a:t>
                      </a:r>
                      <a:endParaRPr lang="en-US" altLang="zh-CN" sz="1200">
                        <a:solidFill>
                          <a:schemeClr val="accent5">
                            <a:lumMod val="75000"/>
                          </a:schemeClr>
                        </a:solidFill>
                      </a:endParaRPr>
                    </a:p>
                  </a:txBody>
                  <a:tcPr anchor="ctr" anchorCtr="1">
                    <a:noFill/>
                  </a:tcPr>
                </a:tc>
              </a:tr>
              <a:tr h="440055">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solidFill>
                      <a:schemeClr val="bg1">
                        <a:lumMod val="75000"/>
                      </a:schemeClr>
                    </a:solidFill>
                  </a:tcPr>
                </a:tc>
              </a:tr>
            </a:tbl>
          </a:graphicData>
        </a:graphic>
      </p:graphicFrame>
      <p:graphicFrame>
        <p:nvGraphicFramePr>
          <p:cNvPr id="24" name="表格 23"/>
          <p:cNvGraphicFramePr/>
          <p:nvPr/>
        </p:nvGraphicFramePr>
        <p:xfrm>
          <a:off x="6892925" y="2766695"/>
          <a:ext cx="391160" cy="381000"/>
        </p:xfrm>
        <a:graphic>
          <a:graphicData uri="http://schemas.openxmlformats.org/drawingml/2006/table">
            <a:tbl>
              <a:tblPr firstRow="1" bandRow="1">
                <a:tableStyleId>{5C22544A-7EE6-4342-B048-85BDC9FD1C3A}</a:tableStyleId>
              </a:tblPr>
              <a:tblGrid>
                <a:gridCol w="391160"/>
              </a:tblGrid>
              <a:tr h="381000">
                <a:tc>
                  <a:txBody>
                    <a:bodyPr/>
                    <a:p>
                      <a:pPr algn="ctr">
                        <a:lnSpc>
                          <a:spcPct val="120000"/>
                        </a:lnSpc>
                        <a:buNone/>
                      </a:pPr>
                      <a:r>
                        <a:rPr lang="en-US" altLang="zh-CN" sz="1200">
                          <a:latin typeface="微软雅黑" panose="020B0503020204020204" charset="-122"/>
                          <a:ea typeface="微软雅黑" panose="020B0503020204020204" charset="-122"/>
                        </a:rPr>
                        <a:t>0</a:t>
                      </a:r>
                      <a:endParaRPr lang="en-US" altLang="zh-CN" sz="1200">
                        <a:latin typeface="微软雅黑" panose="020B0503020204020204" charset="-122"/>
                        <a:ea typeface="微软雅黑" panose="020B0503020204020204" charset="-122"/>
                      </a:endParaRPr>
                    </a:p>
                  </a:txBody>
                  <a:tcPr/>
                </a:tc>
              </a:tr>
            </a:tbl>
          </a:graphicData>
        </a:graphic>
      </p:graphicFrame>
      <p:sp>
        <p:nvSpPr>
          <p:cNvPr id="26" name="文本框 25"/>
          <p:cNvSpPr txBox="1"/>
          <p:nvPr/>
        </p:nvSpPr>
        <p:spPr>
          <a:xfrm>
            <a:off x="6672580" y="3128010"/>
            <a:ext cx="831850" cy="245110"/>
          </a:xfrm>
          <a:prstGeom prst="rect">
            <a:avLst/>
          </a:prstGeom>
          <a:noFill/>
        </p:spPr>
        <p:txBody>
          <a:bodyPr wrap="none" rtlCol="0">
            <a:spAutoFit/>
          </a:bodyPr>
          <a:p>
            <a:r>
              <a:rPr lang="en-US" altLang="zh-CN" sz="1000">
                <a:solidFill>
                  <a:schemeClr val="accent5">
                    <a:lumMod val="75000"/>
                  </a:schemeClr>
                </a:solidFill>
              </a:rPr>
              <a:t>readerIndex</a:t>
            </a:r>
            <a:endParaRPr lang="en-US" altLang="zh-CN" sz="1000">
              <a:solidFill>
                <a:schemeClr val="accent5">
                  <a:lumMod val="75000"/>
                </a:schemeClr>
              </a:solidFill>
            </a:endParaRPr>
          </a:p>
        </p:txBody>
      </p:sp>
      <p:sp>
        <p:nvSpPr>
          <p:cNvPr id="27" name="文本框 26"/>
          <p:cNvSpPr txBox="1"/>
          <p:nvPr/>
        </p:nvSpPr>
        <p:spPr>
          <a:xfrm>
            <a:off x="7907020" y="3128010"/>
            <a:ext cx="788035" cy="245110"/>
          </a:xfrm>
          <a:prstGeom prst="rect">
            <a:avLst/>
          </a:prstGeom>
          <a:noFill/>
        </p:spPr>
        <p:txBody>
          <a:bodyPr wrap="none" rtlCol="0">
            <a:spAutoFit/>
          </a:bodyPr>
          <a:p>
            <a:r>
              <a:rPr lang="en-US" altLang="zh-CN" sz="1000">
                <a:solidFill>
                  <a:schemeClr val="accent5">
                    <a:lumMod val="75000"/>
                  </a:schemeClr>
                </a:solidFill>
              </a:rPr>
              <a:t>writerIndex</a:t>
            </a:r>
            <a:endParaRPr lang="en-US" altLang="zh-CN" sz="1000">
              <a:solidFill>
                <a:schemeClr val="accent5">
                  <a:lumMod val="75000"/>
                </a:schemeClr>
              </a:solidFill>
            </a:endParaRPr>
          </a:p>
        </p:txBody>
      </p:sp>
      <p:graphicFrame>
        <p:nvGraphicFramePr>
          <p:cNvPr id="28" name="表格 27"/>
          <p:cNvGraphicFramePr/>
          <p:nvPr/>
        </p:nvGraphicFramePr>
        <p:xfrm>
          <a:off x="10876280" y="2787015"/>
          <a:ext cx="391160" cy="360680"/>
        </p:xfrm>
        <a:graphic>
          <a:graphicData uri="http://schemas.openxmlformats.org/drawingml/2006/table">
            <a:tbl>
              <a:tblPr firstRow="1" bandRow="1">
                <a:tableStyleId>{5C22544A-7EE6-4342-B048-85BDC9FD1C3A}</a:tableStyleId>
              </a:tblPr>
              <a:tblGrid>
                <a:gridCol w="391160"/>
              </a:tblGrid>
              <a:tr h="360680">
                <a:tc>
                  <a:txBody>
                    <a:bodyPr/>
                    <a:p>
                      <a:pPr algn="ctr">
                        <a:lnSpc>
                          <a:spcPct val="120000"/>
                        </a:lnSpc>
                        <a:buNone/>
                      </a:pPr>
                      <a:r>
                        <a:rPr lang="en-US" altLang="zh-CN" sz="1200">
                          <a:latin typeface="微软雅黑" panose="020B0503020204020204" charset="-122"/>
                          <a:ea typeface="微软雅黑" panose="020B0503020204020204" charset="-122"/>
                        </a:rPr>
                        <a:t>10</a:t>
                      </a:r>
                      <a:endParaRPr lang="en-US" altLang="zh-CN" sz="1200">
                        <a:latin typeface="微软雅黑" panose="020B0503020204020204" charset="-122"/>
                        <a:ea typeface="微软雅黑" panose="020B0503020204020204" charset="-122"/>
                      </a:endParaRPr>
                    </a:p>
                  </a:txBody>
                  <a:tcPr/>
                </a:tc>
              </a:tr>
            </a:tbl>
          </a:graphicData>
        </a:graphic>
      </p:graphicFrame>
      <p:graphicFrame>
        <p:nvGraphicFramePr>
          <p:cNvPr id="30" name="表格 29"/>
          <p:cNvGraphicFramePr/>
          <p:nvPr/>
        </p:nvGraphicFramePr>
        <p:xfrm>
          <a:off x="8105458" y="2766695"/>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3</a:t>
                      </a:r>
                      <a:endParaRPr lang="en-US" altLang="zh-CN" sz="1200">
                        <a:latin typeface="微软雅黑" panose="020B0503020204020204" charset="-122"/>
                        <a:ea typeface="微软雅黑" panose="020B0503020204020204" charset="-122"/>
                      </a:endParaRPr>
                    </a:p>
                  </a:txBody>
                  <a:tcPr/>
                </a:tc>
              </a:tr>
            </a:tbl>
          </a:graphicData>
        </a:graphic>
      </p:graphicFrame>
      <p:sp>
        <p:nvSpPr>
          <p:cNvPr id="31" name="文本框 30"/>
          <p:cNvSpPr txBox="1"/>
          <p:nvPr/>
        </p:nvSpPr>
        <p:spPr>
          <a:xfrm>
            <a:off x="10758170" y="3128010"/>
            <a:ext cx="627380" cy="245110"/>
          </a:xfrm>
          <a:prstGeom prst="rect">
            <a:avLst/>
          </a:prstGeom>
          <a:noFill/>
        </p:spPr>
        <p:txBody>
          <a:bodyPr wrap="none" rtlCol="0">
            <a:spAutoFit/>
          </a:bodyPr>
          <a:p>
            <a:r>
              <a:rPr lang="en-US" altLang="zh-CN" sz="1000">
                <a:solidFill>
                  <a:schemeClr val="accent5">
                    <a:lumMod val="75000"/>
                  </a:schemeClr>
                </a:solidFill>
              </a:rPr>
              <a:t>capacity</a:t>
            </a:r>
            <a:endParaRPr lang="en-US" altLang="zh-CN" sz="1000">
              <a:solidFill>
                <a:schemeClr val="accent5">
                  <a:lumMod val="75000"/>
                </a:schemeClr>
              </a:solidFill>
            </a:endParaRPr>
          </a:p>
        </p:txBody>
      </p:sp>
      <p:sp>
        <p:nvSpPr>
          <p:cNvPr id="33" name="文本框 32"/>
          <p:cNvSpPr txBox="1"/>
          <p:nvPr/>
        </p:nvSpPr>
        <p:spPr>
          <a:xfrm>
            <a:off x="8866505" y="2331720"/>
            <a:ext cx="603885" cy="306705"/>
          </a:xfrm>
          <a:prstGeom prst="rect">
            <a:avLst/>
          </a:prstGeom>
          <a:noFill/>
        </p:spPr>
        <p:txBody>
          <a:bodyPr wrap="none" rtlCol="0">
            <a:spAutoFit/>
          </a:bodyPr>
          <a:p>
            <a:r>
              <a:rPr lang="en-US" altLang="zh-CN" sz="1400">
                <a:latin typeface="微软雅黑" panose="020B0503020204020204" charset="-122"/>
                <a:ea typeface="微软雅黑" panose="020B0503020204020204" charset="-122"/>
              </a:rPr>
              <a:t>write</a:t>
            </a:r>
            <a:endParaRPr lang="en-US" altLang="zh-CN" sz="1400">
              <a:latin typeface="微软雅黑" panose="020B0503020204020204" charset="-122"/>
              <a:ea typeface="微软雅黑" panose="020B0503020204020204" charset="-122"/>
            </a:endParaRPr>
          </a:p>
        </p:txBody>
      </p:sp>
      <p:sp>
        <p:nvSpPr>
          <p:cNvPr id="36" name="上箭头 35"/>
          <p:cNvSpPr/>
          <p:nvPr/>
        </p:nvSpPr>
        <p:spPr>
          <a:xfrm>
            <a:off x="6986270" y="2228215"/>
            <a:ext cx="170180" cy="44958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上箭头 36"/>
          <p:cNvSpPr/>
          <p:nvPr/>
        </p:nvSpPr>
        <p:spPr>
          <a:xfrm>
            <a:off x="8199120" y="2228215"/>
            <a:ext cx="170180" cy="44958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上箭头 37"/>
          <p:cNvSpPr/>
          <p:nvPr/>
        </p:nvSpPr>
        <p:spPr>
          <a:xfrm>
            <a:off x="10983595" y="2228215"/>
            <a:ext cx="170180" cy="44958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39" name="表格 38"/>
          <p:cNvGraphicFramePr/>
          <p:nvPr/>
        </p:nvGraphicFramePr>
        <p:xfrm>
          <a:off x="698500" y="4112260"/>
          <a:ext cx="4387850" cy="880110"/>
        </p:xfrm>
        <a:graphic>
          <a:graphicData uri="http://schemas.openxmlformats.org/drawingml/2006/table">
            <a:tbl>
              <a:tblPr firstRow="1" bandRow="1">
                <a:tableStyleId>{5C22544A-7EE6-4342-B048-85BDC9FD1C3A}</a:tableStyleId>
              </a:tblPr>
              <a:tblGrid>
                <a:gridCol w="398895"/>
                <a:gridCol w="398896"/>
                <a:gridCol w="398895"/>
                <a:gridCol w="398896"/>
                <a:gridCol w="398895"/>
                <a:gridCol w="398896"/>
                <a:gridCol w="398895"/>
                <a:gridCol w="398896"/>
                <a:gridCol w="398895"/>
                <a:gridCol w="398896"/>
                <a:gridCol w="398895"/>
              </a:tblGrid>
              <a:tr h="440055">
                <a:tc>
                  <a:txBody>
                    <a:bodyPr/>
                    <a:p>
                      <a:pPr>
                        <a:buNone/>
                      </a:pPr>
                      <a:r>
                        <a:rPr lang="en-US" altLang="zh-CN" sz="1200">
                          <a:solidFill>
                            <a:schemeClr val="accent5">
                              <a:lumMod val="75000"/>
                            </a:schemeClr>
                          </a:solidFill>
                        </a:rPr>
                        <a:t>0</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2</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3</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4</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5</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6</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7</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8</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9</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10</a:t>
                      </a:r>
                      <a:endParaRPr lang="en-US" altLang="zh-CN" sz="1200">
                        <a:solidFill>
                          <a:schemeClr val="accent5">
                            <a:lumMod val="75000"/>
                          </a:schemeClr>
                        </a:solidFill>
                      </a:endParaRPr>
                    </a:p>
                  </a:txBody>
                  <a:tcPr anchor="ctr" anchorCtr="1">
                    <a:noFill/>
                  </a:tcPr>
                </a:tc>
              </a:tr>
              <a:tr h="440055">
                <a:tc>
                  <a:txBody>
                    <a:bodyPr/>
                    <a:p>
                      <a:pPr>
                        <a:buNone/>
                      </a:pPr>
                      <a:endParaRPr lang="zh-CN" altLang="en-US"/>
                    </a:p>
                  </a:txBody>
                  <a:tcPr>
                    <a:gradFill>
                      <a:gsLst>
                        <a:gs pos="0">
                          <a:srgbClr val="E30000"/>
                        </a:gs>
                        <a:gs pos="100000">
                          <a:srgbClr val="760303"/>
                        </a:gs>
                      </a:gsLst>
                      <a:lin ang="5400000" scaled="0"/>
                    </a:gradFill>
                  </a:tcPr>
                </a:tc>
                <a:tc>
                  <a:txBody>
                    <a:bodyPr/>
                    <a:p>
                      <a:pPr>
                        <a:buNone/>
                      </a:pPr>
                      <a:endParaRPr lang="zh-CN" altLang="en-US"/>
                    </a:p>
                  </a:txBody>
                  <a:tcPr>
                    <a:gradFill>
                      <a:gsLst>
                        <a:gs pos="0">
                          <a:srgbClr val="E30000"/>
                        </a:gs>
                        <a:gs pos="100000">
                          <a:srgbClr val="760303"/>
                        </a:gs>
                      </a:gsLst>
                      <a:lin ang="5400000" scaled="0"/>
                    </a:gradFill>
                  </a:tcPr>
                </a:tc>
                <a:tc>
                  <a:txBody>
                    <a:bodyPr/>
                    <a:p>
                      <a:pPr>
                        <a:buNone/>
                      </a:pPr>
                      <a:endParaRPr lang="zh-CN" altLang="en-US"/>
                    </a:p>
                  </a:txBody>
                  <a:tcPr>
                    <a:gradFill>
                      <a:gsLst>
                        <a:gs pos="0">
                          <a:srgbClr val="E30000"/>
                        </a:gs>
                        <a:gs pos="100000">
                          <a:srgbClr val="76030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solidFill>
                      <a:schemeClr val="bg1">
                        <a:lumMod val="75000"/>
                      </a:schemeClr>
                    </a:solidFill>
                  </a:tcPr>
                </a:tc>
              </a:tr>
            </a:tbl>
          </a:graphicData>
        </a:graphic>
      </p:graphicFrame>
      <p:graphicFrame>
        <p:nvGraphicFramePr>
          <p:cNvPr id="40" name="表格 39"/>
          <p:cNvGraphicFramePr/>
          <p:nvPr/>
        </p:nvGraphicFramePr>
        <p:xfrm>
          <a:off x="1894523"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ctr">
                        <a:lnSpc>
                          <a:spcPct val="120000"/>
                        </a:lnSpc>
                        <a:buNone/>
                      </a:pPr>
                      <a:r>
                        <a:rPr lang="en-US" altLang="zh-CN" sz="1200">
                          <a:latin typeface="微软雅黑" panose="020B0503020204020204" charset="-122"/>
                          <a:ea typeface="微软雅黑" panose="020B0503020204020204" charset="-122"/>
                        </a:rPr>
                        <a:t>3</a:t>
                      </a:r>
                      <a:endParaRPr lang="en-US" altLang="zh-CN" sz="1200">
                        <a:latin typeface="微软雅黑" panose="020B0503020204020204" charset="-122"/>
                        <a:ea typeface="微软雅黑" panose="020B0503020204020204" charset="-122"/>
                      </a:endParaRPr>
                    </a:p>
                  </a:txBody>
                  <a:tcPr/>
                </a:tc>
              </a:tr>
            </a:tbl>
          </a:graphicData>
        </a:graphic>
      </p:graphicFrame>
      <p:sp>
        <p:nvSpPr>
          <p:cNvPr id="41" name="文本框 40"/>
          <p:cNvSpPr txBox="1"/>
          <p:nvPr/>
        </p:nvSpPr>
        <p:spPr>
          <a:xfrm>
            <a:off x="3308350" y="5984875"/>
            <a:ext cx="788035" cy="245110"/>
          </a:xfrm>
          <a:prstGeom prst="rect">
            <a:avLst/>
          </a:prstGeom>
          <a:noFill/>
        </p:spPr>
        <p:txBody>
          <a:bodyPr wrap="none" rtlCol="0">
            <a:spAutoFit/>
          </a:bodyPr>
          <a:p>
            <a:r>
              <a:rPr lang="en-US" altLang="zh-CN" sz="1000">
                <a:solidFill>
                  <a:schemeClr val="accent5">
                    <a:lumMod val="75000"/>
                  </a:schemeClr>
                </a:solidFill>
              </a:rPr>
              <a:t>writerIndex</a:t>
            </a:r>
            <a:endParaRPr lang="en-US" altLang="zh-CN" sz="1000">
              <a:solidFill>
                <a:schemeClr val="accent5">
                  <a:lumMod val="75000"/>
                </a:schemeClr>
              </a:solidFill>
            </a:endParaRPr>
          </a:p>
        </p:txBody>
      </p:sp>
      <p:graphicFrame>
        <p:nvGraphicFramePr>
          <p:cNvPr id="43" name="表格 42"/>
          <p:cNvGraphicFramePr/>
          <p:nvPr/>
        </p:nvGraphicFramePr>
        <p:xfrm>
          <a:off x="3487738"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7</a:t>
                      </a:r>
                      <a:endParaRPr lang="en-US" altLang="zh-CN" sz="1200">
                        <a:latin typeface="微软雅黑" panose="020B0503020204020204" charset="-122"/>
                        <a:ea typeface="微软雅黑" panose="020B0503020204020204" charset="-122"/>
                      </a:endParaRPr>
                    </a:p>
                  </a:txBody>
                  <a:tcPr/>
                </a:tc>
              </a:tr>
            </a:tbl>
          </a:graphicData>
        </a:graphic>
      </p:graphicFrame>
      <p:sp>
        <p:nvSpPr>
          <p:cNvPr id="44" name="文本框 43"/>
          <p:cNvSpPr txBox="1"/>
          <p:nvPr/>
        </p:nvSpPr>
        <p:spPr>
          <a:xfrm>
            <a:off x="4578668" y="5984875"/>
            <a:ext cx="627380" cy="245110"/>
          </a:xfrm>
          <a:prstGeom prst="rect">
            <a:avLst/>
          </a:prstGeom>
          <a:noFill/>
        </p:spPr>
        <p:txBody>
          <a:bodyPr wrap="none" rtlCol="0">
            <a:spAutoFit/>
          </a:bodyPr>
          <a:p>
            <a:r>
              <a:rPr lang="en-US" altLang="zh-CN" sz="1000">
                <a:solidFill>
                  <a:schemeClr val="accent5">
                    <a:lumMod val="75000"/>
                  </a:schemeClr>
                </a:solidFill>
              </a:rPr>
              <a:t>capacity</a:t>
            </a:r>
            <a:endParaRPr lang="en-US" altLang="zh-CN" sz="1000">
              <a:solidFill>
                <a:schemeClr val="accent5">
                  <a:lumMod val="75000"/>
                </a:schemeClr>
              </a:solidFill>
            </a:endParaRPr>
          </a:p>
        </p:txBody>
      </p:sp>
      <p:sp>
        <p:nvSpPr>
          <p:cNvPr id="45" name="文本框 44"/>
          <p:cNvSpPr txBox="1"/>
          <p:nvPr/>
        </p:nvSpPr>
        <p:spPr>
          <a:xfrm>
            <a:off x="2680335" y="5167630"/>
            <a:ext cx="561340" cy="306705"/>
          </a:xfrm>
          <a:prstGeom prst="rect">
            <a:avLst/>
          </a:prstGeom>
          <a:noFill/>
        </p:spPr>
        <p:txBody>
          <a:bodyPr wrap="none" rtlCol="0">
            <a:spAutoFit/>
          </a:bodyPr>
          <a:p>
            <a:r>
              <a:rPr lang="en-US" altLang="zh-CN" sz="1400">
                <a:latin typeface="微软雅黑" panose="020B0503020204020204" charset="-122"/>
                <a:ea typeface="微软雅黑" panose="020B0503020204020204" charset="-122"/>
              </a:rPr>
              <a:t>read</a:t>
            </a:r>
            <a:endParaRPr lang="en-US" altLang="zh-CN" sz="1400">
              <a:latin typeface="微软雅黑" panose="020B0503020204020204" charset="-122"/>
              <a:ea typeface="微软雅黑" panose="020B0503020204020204" charset="-122"/>
            </a:endParaRPr>
          </a:p>
        </p:txBody>
      </p:sp>
      <p:sp>
        <p:nvSpPr>
          <p:cNvPr id="48" name="上箭头 47"/>
          <p:cNvSpPr/>
          <p:nvPr/>
        </p:nvSpPr>
        <p:spPr>
          <a:xfrm>
            <a:off x="4787900" y="5072380"/>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文本框 48"/>
          <p:cNvSpPr txBox="1"/>
          <p:nvPr/>
        </p:nvSpPr>
        <p:spPr>
          <a:xfrm>
            <a:off x="1674178" y="5984875"/>
            <a:ext cx="831850" cy="245110"/>
          </a:xfrm>
          <a:prstGeom prst="rect">
            <a:avLst/>
          </a:prstGeom>
          <a:noFill/>
        </p:spPr>
        <p:txBody>
          <a:bodyPr wrap="none" rtlCol="0">
            <a:spAutoFit/>
          </a:bodyPr>
          <a:p>
            <a:r>
              <a:rPr lang="en-US" altLang="zh-CN" sz="1000">
                <a:solidFill>
                  <a:schemeClr val="accent5">
                    <a:lumMod val="75000"/>
                  </a:schemeClr>
                </a:solidFill>
              </a:rPr>
              <a:t>readerIndex</a:t>
            </a:r>
            <a:endParaRPr lang="en-US" altLang="zh-CN" sz="1000">
              <a:solidFill>
                <a:schemeClr val="accent5">
                  <a:lumMod val="75000"/>
                </a:schemeClr>
              </a:solidFill>
            </a:endParaRPr>
          </a:p>
        </p:txBody>
      </p:sp>
      <p:graphicFrame>
        <p:nvGraphicFramePr>
          <p:cNvPr id="50" name="表格 49"/>
          <p:cNvGraphicFramePr/>
          <p:nvPr/>
        </p:nvGraphicFramePr>
        <p:xfrm>
          <a:off x="4696778"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10</a:t>
                      </a:r>
                      <a:endParaRPr lang="en-US" altLang="zh-CN" sz="1200">
                        <a:latin typeface="微软雅黑" panose="020B0503020204020204" charset="-122"/>
                        <a:ea typeface="微软雅黑" panose="020B0503020204020204" charset="-122"/>
                      </a:endParaRPr>
                    </a:p>
                  </a:txBody>
                  <a:tcPr/>
                </a:tc>
              </a:tr>
            </a:tbl>
          </a:graphicData>
        </a:graphic>
      </p:graphicFrame>
      <p:sp>
        <p:nvSpPr>
          <p:cNvPr id="54" name="上箭头 53"/>
          <p:cNvSpPr/>
          <p:nvPr/>
        </p:nvSpPr>
        <p:spPr>
          <a:xfrm>
            <a:off x="1985010" y="5072380"/>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文本框 54"/>
          <p:cNvSpPr txBox="1"/>
          <p:nvPr/>
        </p:nvSpPr>
        <p:spPr>
          <a:xfrm>
            <a:off x="817880" y="4641215"/>
            <a:ext cx="1014730"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discardable</a:t>
            </a:r>
            <a:endParaRPr lang="en-US" altLang="zh-CN" sz="1200">
              <a:solidFill>
                <a:schemeClr val="bg1"/>
              </a:solidFill>
              <a:latin typeface="微软雅黑" panose="020B0503020204020204" charset="-122"/>
              <a:ea typeface="微软雅黑" panose="020B0503020204020204" charset="-122"/>
            </a:endParaRPr>
          </a:p>
        </p:txBody>
      </p:sp>
      <p:sp>
        <p:nvSpPr>
          <p:cNvPr id="56" name="上箭头 55"/>
          <p:cNvSpPr/>
          <p:nvPr/>
        </p:nvSpPr>
        <p:spPr>
          <a:xfrm>
            <a:off x="3578860" y="5071745"/>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文本框 56"/>
          <p:cNvSpPr txBox="1"/>
          <p:nvPr/>
        </p:nvSpPr>
        <p:spPr>
          <a:xfrm>
            <a:off x="2298065" y="4641215"/>
            <a:ext cx="815975"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readable</a:t>
            </a:r>
            <a:endParaRPr lang="en-US" altLang="zh-CN" sz="1200">
              <a:solidFill>
                <a:schemeClr val="bg1"/>
              </a:solidFill>
              <a:latin typeface="微软雅黑" panose="020B0503020204020204" charset="-122"/>
              <a:ea typeface="微软雅黑" panose="020B0503020204020204" charset="-122"/>
            </a:endParaRPr>
          </a:p>
        </p:txBody>
      </p:sp>
      <p:sp>
        <p:nvSpPr>
          <p:cNvPr id="58" name="文本框 57"/>
          <p:cNvSpPr txBox="1"/>
          <p:nvPr/>
        </p:nvSpPr>
        <p:spPr>
          <a:xfrm>
            <a:off x="3703320" y="4641215"/>
            <a:ext cx="767080"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writable</a:t>
            </a:r>
            <a:endParaRPr lang="en-US" altLang="zh-CN" sz="1200">
              <a:solidFill>
                <a:schemeClr val="bg1"/>
              </a:solidFill>
              <a:latin typeface="微软雅黑" panose="020B0503020204020204" charset="-122"/>
              <a:ea typeface="微软雅黑" panose="020B0503020204020204" charset="-122"/>
            </a:endParaRPr>
          </a:p>
        </p:txBody>
      </p:sp>
      <p:sp>
        <p:nvSpPr>
          <p:cNvPr id="59" name="文本框 58"/>
          <p:cNvSpPr txBox="1"/>
          <p:nvPr/>
        </p:nvSpPr>
        <p:spPr>
          <a:xfrm>
            <a:off x="724218" y="5984875"/>
            <a:ext cx="249555" cy="245110"/>
          </a:xfrm>
          <a:prstGeom prst="rect">
            <a:avLst/>
          </a:prstGeom>
          <a:noFill/>
        </p:spPr>
        <p:txBody>
          <a:bodyPr wrap="square" rtlCol="0">
            <a:spAutoFit/>
          </a:bodyPr>
          <a:p>
            <a:r>
              <a:rPr lang="en-US" altLang="zh-CN" sz="1000">
                <a:solidFill>
                  <a:schemeClr val="accent5">
                    <a:lumMod val="75000"/>
                  </a:schemeClr>
                </a:solidFill>
              </a:rPr>
              <a:t>0</a:t>
            </a:r>
            <a:endParaRPr lang="en-US" altLang="zh-CN" sz="1000">
              <a:solidFill>
                <a:schemeClr val="accent5">
                  <a:lumMod val="75000"/>
                </a:schemeClr>
              </a:solidFill>
            </a:endParaRPr>
          </a:p>
        </p:txBody>
      </p:sp>
      <p:sp>
        <p:nvSpPr>
          <p:cNvPr id="60" name="文本框 59"/>
          <p:cNvSpPr txBox="1"/>
          <p:nvPr/>
        </p:nvSpPr>
        <p:spPr>
          <a:xfrm>
            <a:off x="117538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sp>
        <p:nvSpPr>
          <p:cNvPr id="61" name="文本框 60"/>
          <p:cNvSpPr txBox="1"/>
          <p:nvPr/>
        </p:nvSpPr>
        <p:spPr>
          <a:xfrm>
            <a:off x="414083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sp>
        <p:nvSpPr>
          <p:cNvPr id="62" name="文本框 61"/>
          <p:cNvSpPr txBox="1"/>
          <p:nvPr/>
        </p:nvSpPr>
        <p:spPr>
          <a:xfrm>
            <a:off x="272478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graphicFrame>
        <p:nvGraphicFramePr>
          <p:cNvPr id="63" name="表格 62"/>
          <p:cNvGraphicFramePr/>
          <p:nvPr/>
        </p:nvGraphicFramePr>
        <p:xfrm>
          <a:off x="6879590" y="4112260"/>
          <a:ext cx="4387850" cy="880110"/>
        </p:xfrm>
        <a:graphic>
          <a:graphicData uri="http://schemas.openxmlformats.org/drawingml/2006/table">
            <a:tbl>
              <a:tblPr firstRow="1" bandRow="1">
                <a:tableStyleId>{5C22544A-7EE6-4342-B048-85BDC9FD1C3A}</a:tableStyleId>
              </a:tblPr>
              <a:tblGrid>
                <a:gridCol w="398895"/>
                <a:gridCol w="398896"/>
                <a:gridCol w="398895"/>
                <a:gridCol w="398896"/>
                <a:gridCol w="398895"/>
                <a:gridCol w="398896"/>
                <a:gridCol w="398895"/>
                <a:gridCol w="398780"/>
                <a:gridCol w="399011"/>
                <a:gridCol w="398896"/>
                <a:gridCol w="398895"/>
              </a:tblGrid>
              <a:tr h="440055">
                <a:tc>
                  <a:txBody>
                    <a:bodyPr/>
                    <a:p>
                      <a:pPr>
                        <a:buNone/>
                      </a:pPr>
                      <a:r>
                        <a:rPr lang="en-US" altLang="zh-CN" sz="1200">
                          <a:solidFill>
                            <a:schemeClr val="accent5">
                              <a:lumMod val="75000"/>
                            </a:schemeClr>
                          </a:solidFill>
                        </a:rPr>
                        <a:t>0</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2</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3</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4</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5</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6</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7</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8</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9</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10</a:t>
                      </a:r>
                      <a:endParaRPr lang="en-US" altLang="zh-CN" sz="1200">
                        <a:solidFill>
                          <a:schemeClr val="accent5">
                            <a:lumMod val="75000"/>
                          </a:schemeClr>
                        </a:solidFill>
                      </a:endParaRPr>
                    </a:p>
                  </a:txBody>
                  <a:tcPr anchor="ctr" anchorCtr="1">
                    <a:noFill/>
                  </a:tcPr>
                </a:tc>
              </a:tr>
              <a:tr h="440055">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solidFill>
                      <a:schemeClr val="bg1">
                        <a:lumMod val="75000"/>
                      </a:schemeClr>
                    </a:solidFill>
                  </a:tcPr>
                </a:tc>
              </a:tr>
            </a:tbl>
          </a:graphicData>
        </a:graphic>
      </p:graphicFrame>
      <p:graphicFrame>
        <p:nvGraphicFramePr>
          <p:cNvPr id="64" name="表格 63"/>
          <p:cNvGraphicFramePr/>
          <p:nvPr/>
        </p:nvGraphicFramePr>
        <p:xfrm>
          <a:off x="8075613"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ctr">
                        <a:lnSpc>
                          <a:spcPct val="120000"/>
                        </a:lnSpc>
                        <a:buNone/>
                      </a:pPr>
                      <a:r>
                        <a:rPr lang="en-US" altLang="zh-CN" sz="1200">
                          <a:latin typeface="微软雅黑" panose="020B0503020204020204" charset="-122"/>
                          <a:ea typeface="微软雅黑" panose="020B0503020204020204" charset="-122"/>
                        </a:rPr>
                        <a:t>3</a:t>
                      </a:r>
                      <a:endParaRPr lang="en-US" altLang="zh-CN" sz="1200">
                        <a:latin typeface="微软雅黑" panose="020B0503020204020204" charset="-122"/>
                        <a:ea typeface="微软雅黑" panose="020B0503020204020204" charset="-122"/>
                      </a:endParaRPr>
                    </a:p>
                  </a:txBody>
                  <a:tcPr/>
                </a:tc>
              </a:tr>
            </a:tbl>
          </a:graphicData>
        </a:graphic>
      </p:graphicFrame>
      <p:sp>
        <p:nvSpPr>
          <p:cNvPr id="65" name="文本框 64"/>
          <p:cNvSpPr txBox="1"/>
          <p:nvPr/>
        </p:nvSpPr>
        <p:spPr>
          <a:xfrm>
            <a:off x="6785610" y="5984875"/>
            <a:ext cx="723265" cy="245110"/>
          </a:xfrm>
          <a:prstGeom prst="rect">
            <a:avLst/>
          </a:prstGeom>
          <a:noFill/>
        </p:spPr>
        <p:txBody>
          <a:bodyPr wrap="none" rtlCol="0">
            <a:spAutoFit/>
          </a:bodyPr>
          <a:p>
            <a:r>
              <a:rPr lang="en-US" altLang="zh-CN" sz="1000">
                <a:solidFill>
                  <a:schemeClr val="accent5">
                    <a:lumMod val="75000"/>
                  </a:schemeClr>
                </a:solidFill>
              </a:rPr>
              <a:t>readIndex</a:t>
            </a:r>
            <a:endParaRPr lang="en-US" altLang="zh-CN" sz="1000">
              <a:solidFill>
                <a:schemeClr val="accent5">
                  <a:lumMod val="75000"/>
                </a:schemeClr>
              </a:solidFill>
            </a:endParaRPr>
          </a:p>
        </p:txBody>
      </p:sp>
      <p:graphicFrame>
        <p:nvGraphicFramePr>
          <p:cNvPr id="66" name="表格 65"/>
          <p:cNvGraphicFramePr/>
          <p:nvPr/>
        </p:nvGraphicFramePr>
        <p:xfrm>
          <a:off x="6897053"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0</a:t>
                      </a:r>
                      <a:endParaRPr lang="en-US" altLang="zh-CN" sz="1200">
                        <a:latin typeface="微软雅黑" panose="020B0503020204020204" charset="-122"/>
                        <a:ea typeface="微软雅黑" panose="020B0503020204020204" charset="-122"/>
                      </a:endParaRPr>
                    </a:p>
                  </a:txBody>
                  <a:tcPr/>
                </a:tc>
              </a:tr>
            </a:tbl>
          </a:graphicData>
        </a:graphic>
      </p:graphicFrame>
      <p:sp>
        <p:nvSpPr>
          <p:cNvPr id="67" name="文本框 66"/>
          <p:cNvSpPr txBox="1"/>
          <p:nvPr/>
        </p:nvSpPr>
        <p:spPr>
          <a:xfrm>
            <a:off x="10759758" y="5984875"/>
            <a:ext cx="627380" cy="245110"/>
          </a:xfrm>
          <a:prstGeom prst="rect">
            <a:avLst/>
          </a:prstGeom>
          <a:noFill/>
        </p:spPr>
        <p:txBody>
          <a:bodyPr wrap="none" rtlCol="0">
            <a:spAutoFit/>
          </a:bodyPr>
          <a:p>
            <a:r>
              <a:rPr lang="en-US" altLang="zh-CN" sz="1000">
                <a:solidFill>
                  <a:schemeClr val="accent5">
                    <a:lumMod val="75000"/>
                  </a:schemeClr>
                </a:solidFill>
              </a:rPr>
              <a:t>capacity</a:t>
            </a:r>
            <a:endParaRPr lang="en-US" altLang="zh-CN" sz="1000">
              <a:solidFill>
                <a:schemeClr val="accent5">
                  <a:lumMod val="75000"/>
                </a:schemeClr>
              </a:solidFill>
            </a:endParaRPr>
          </a:p>
        </p:txBody>
      </p:sp>
      <p:sp>
        <p:nvSpPr>
          <p:cNvPr id="68" name="文本框 67"/>
          <p:cNvSpPr txBox="1"/>
          <p:nvPr/>
        </p:nvSpPr>
        <p:spPr>
          <a:xfrm>
            <a:off x="8695055" y="5166995"/>
            <a:ext cx="793115" cy="306705"/>
          </a:xfrm>
          <a:prstGeom prst="rect">
            <a:avLst/>
          </a:prstGeom>
          <a:noFill/>
        </p:spPr>
        <p:txBody>
          <a:bodyPr wrap="none" rtlCol="0">
            <a:spAutoFit/>
          </a:bodyPr>
          <a:p>
            <a:pPr algn="l"/>
            <a:r>
              <a:rPr lang="en-US" altLang="zh-CN" sz="1400">
                <a:latin typeface="微软雅黑" panose="020B0503020204020204" charset="-122"/>
                <a:ea typeface="微软雅黑" panose="020B0503020204020204" charset="-122"/>
              </a:rPr>
              <a:t>discard</a:t>
            </a:r>
            <a:endParaRPr lang="en-US" altLang="zh-CN" sz="1400">
              <a:latin typeface="微软雅黑" panose="020B0503020204020204" charset="-122"/>
              <a:ea typeface="微软雅黑" panose="020B0503020204020204" charset="-122"/>
            </a:endParaRPr>
          </a:p>
        </p:txBody>
      </p:sp>
      <p:sp>
        <p:nvSpPr>
          <p:cNvPr id="69" name="上箭头 68"/>
          <p:cNvSpPr/>
          <p:nvPr/>
        </p:nvSpPr>
        <p:spPr>
          <a:xfrm>
            <a:off x="10968990" y="5071745"/>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文本框 69"/>
          <p:cNvSpPr txBox="1"/>
          <p:nvPr/>
        </p:nvSpPr>
        <p:spPr>
          <a:xfrm>
            <a:off x="7855268" y="5984875"/>
            <a:ext cx="744855" cy="245110"/>
          </a:xfrm>
          <a:prstGeom prst="rect">
            <a:avLst/>
          </a:prstGeom>
          <a:noFill/>
        </p:spPr>
        <p:txBody>
          <a:bodyPr wrap="none" rtlCol="0">
            <a:spAutoFit/>
          </a:bodyPr>
          <a:p>
            <a:r>
              <a:rPr lang="en-US" altLang="zh-CN" sz="1000">
                <a:solidFill>
                  <a:schemeClr val="accent5">
                    <a:lumMod val="75000"/>
                  </a:schemeClr>
                </a:solidFill>
              </a:rPr>
              <a:t>writeIndex</a:t>
            </a:r>
            <a:endParaRPr lang="en-US" altLang="zh-CN" sz="1000">
              <a:solidFill>
                <a:schemeClr val="accent5">
                  <a:lumMod val="75000"/>
                </a:schemeClr>
              </a:solidFill>
            </a:endParaRPr>
          </a:p>
        </p:txBody>
      </p:sp>
      <p:graphicFrame>
        <p:nvGraphicFramePr>
          <p:cNvPr id="71" name="表格 70"/>
          <p:cNvGraphicFramePr/>
          <p:nvPr/>
        </p:nvGraphicFramePr>
        <p:xfrm>
          <a:off x="10877868"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10</a:t>
                      </a:r>
                      <a:endParaRPr lang="en-US" altLang="zh-CN" sz="1200">
                        <a:latin typeface="微软雅黑" panose="020B0503020204020204" charset="-122"/>
                        <a:ea typeface="微软雅黑" panose="020B0503020204020204" charset="-122"/>
                      </a:endParaRPr>
                    </a:p>
                  </a:txBody>
                  <a:tcPr/>
                </a:tc>
              </a:tr>
            </a:tbl>
          </a:graphicData>
        </a:graphic>
      </p:graphicFrame>
      <p:sp>
        <p:nvSpPr>
          <p:cNvPr id="72" name="上箭头 71"/>
          <p:cNvSpPr/>
          <p:nvPr/>
        </p:nvSpPr>
        <p:spPr>
          <a:xfrm>
            <a:off x="8166100" y="5071745"/>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上箭头 73"/>
          <p:cNvSpPr/>
          <p:nvPr/>
        </p:nvSpPr>
        <p:spPr>
          <a:xfrm>
            <a:off x="6988175" y="5071745"/>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5" name="文本框 74"/>
          <p:cNvSpPr txBox="1"/>
          <p:nvPr/>
        </p:nvSpPr>
        <p:spPr>
          <a:xfrm>
            <a:off x="7164705" y="4641215"/>
            <a:ext cx="815975"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readable</a:t>
            </a:r>
            <a:endParaRPr lang="en-US" altLang="zh-CN" sz="1200">
              <a:solidFill>
                <a:schemeClr val="bg1"/>
              </a:solidFill>
              <a:latin typeface="微软雅黑" panose="020B0503020204020204" charset="-122"/>
              <a:ea typeface="微软雅黑" panose="020B0503020204020204" charset="-122"/>
            </a:endParaRPr>
          </a:p>
        </p:txBody>
      </p:sp>
      <p:sp>
        <p:nvSpPr>
          <p:cNvPr id="76" name="文本框 75"/>
          <p:cNvSpPr txBox="1"/>
          <p:nvPr/>
        </p:nvSpPr>
        <p:spPr>
          <a:xfrm>
            <a:off x="9055735" y="4641215"/>
            <a:ext cx="767080"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writable</a:t>
            </a:r>
            <a:endParaRPr lang="en-US" altLang="zh-CN" sz="1200">
              <a:solidFill>
                <a:schemeClr val="bg1"/>
              </a:solidFill>
              <a:latin typeface="微软雅黑" panose="020B0503020204020204" charset="-122"/>
              <a:ea typeface="微软雅黑" panose="020B0503020204020204" charset="-122"/>
            </a:endParaRPr>
          </a:p>
        </p:txBody>
      </p:sp>
      <p:sp>
        <p:nvSpPr>
          <p:cNvPr id="79" name="文本框 78"/>
          <p:cNvSpPr txBox="1"/>
          <p:nvPr/>
        </p:nvSpPr>
        <p:spPr>
          <a:xfrm>
            <a:off x="948372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sp>
        <p:nvSpPr>
          <p:cNvPr id="80" name="文本框 79"/>
          <p:cNvSpPr txBox="1"/>
          <p:nvPr/>
        </p:nvSpPr>
        <p:spPr>
          <a:xfrm>
            <a:off x="749617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TCP粘包拆包</a:t>
            </a:r>
            <a:r>
              <a:rPr lang="zh-CN" altLang="en-US" sz="3200" dirty="0" err="1"/>
              <a:t>现象及解决方案</a:t>
            </a:r>
            <a:endParaRPr lang="zh-CN" altLang="en-US" sz="3200" dirty="0" err="1"/>
          </a:p>
        </p:txBody>
      </p:sp>
      <p:cxnSp>
        <p:nvCxnSpPr>
          <p:cNvPr id="4" name="直接箭头连接符 3"/>
          <p:cNvCxnSpPr/>
          <p:nvPr/>
        </p:nvCxnSpPr>
        <p:spPr>
          <a:xfrm>
            <a:off x="2891155" y="1467485"/>
            <a:ext cx="6409690"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5" name="表格 4"/>
          <p:cNvGraphicFramePr/>
          <p:nvPr/>
        </p:nvGraphicFramePr>
        <p:xfrm>
          <a:off x="1021715" y="1292860"/>
          <a:ext cx="9248140" cy="365760"/>
        </p:xfrm>
        <a:graphic>
          <a:graphicData uri="http://schemas.openxmlformats.org/drawingml/2006/table">
            <a:tbl>
              <a:tblPr firstRow="1" bandRow="1">
                <a:tableStyleId>{5C22544A-7EE6-4342-B048-85BDC9FD1C3A}</a:tableStyleId>
              </a:tblPr>
              <a:tblGrid>
                <a:gridCol w="840740"/>
                <a:gridCol w="840740"/>
                <a:gridCol w="840740"/>
                <a:gridCol w="840740"/>
                <a:gridCol w="840740"/>
                <a:gridCol w="840740"/>
                <a:gridCol w="840740"/>
                <a:gridCol w="840740"/>
                <a:gridCol w="840740"/>
                <a:gridCol w="840740"/>
                <a:gridCol w="840740"/>
              </a:tblGrid>
              <a:tr h="365760">
                <a:tc>
                  <a:txBody>
                    <a:bodyPr/>
                    <a:p>
                      <a:pPr>
                        <a:buNone/>
                      </a:pPr>
                      <a:endParaRPr lang="zh-CN" altLang="en-US" sz="1400">
                        <a:solidFill>
                          <a:schemeClr val="tx1"/>
                        </a:solidFill>
                        <a:latin typeface="微软雅黑" panose="020B0503020204020204" charset="-122"/>
                        <a:ea typeface="微软雅黑" panose="020B0503020204020204" charset="-122"/>
                      </a:endParaRPr>
                    </a:p>
                  </a:txBody>
                  <a:tcPr>
                    <a:noFill/>
                  </a:tcPr>
                </a:tc>
                <a:tc>
                  <a:txBody>
                    <a:bodyPr/>
                    <a:p>
                      <a:pPr>
                        <a:buNone/>
                      </a:pPr>
                      <a:r>
                        <a:rPr lang="en-US" altLang="zh-CN"/>
                        <a:t>Client</a:t>
                      </a:r>
                      <a:endParaRPr lang="en-US" altLang="zh-CN"/>
                    </a:p>
                  </a:txBody>
                  <a:tcPr>
                    <a:solidFill>
                      <a:schemeClr val="accent1"/>
                    </a:solid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r>
                        <a:rPr lang="en-US" altLang="zh-CN"/>
                        <a:t>Server</a:t>
                      </a:r>
                      <a:endParaRPr lang="en-US" altLang="zh-CN"/>
                    </a:p>
                  </a:txBody>
                  <a:tcPr>
                    <a:solidFill>
                      <a:schemeClr val="accent1"/>
                    </a:solidFill>
                  </a:tcPr>
                </a:tc>
              </a:tr>
            </a:tbl>
          </a:graphicData>
        </a:graphic>
      </p:graphicFrame>
      <p:graphicFrame>
        <p:nvGraphicFramePr>
          <p:cNvPr id="10" name="表格 9"/>
          <p:cNvGraphicFramePr/>
          <p:nvPr/>
        </p:nvGraphicFramePr>
        <p:xfrm>
          <a:off x="1021715" y="2101215"/>
          <a:ext cx="9248140" cy="365760"/>
        </p:xfrm>
        <a:graphic>
          <a:graphicData uri="http://schemas.openxmlformats.org/drawingml/2006/table">
            <a:tbl>
              <a:tblPr firstRow="1" bandRow="1">
                <a:tableStyleId>{5C22544A-7EE6-4342-B048-85BDC9FD1C3A}</a:tableStyleId>
              </a:tblPr>
              <a:tblGrid>
                <a:gridCol w="840740"/>
                <a:gridCol w="840740"/>
                <a:gridCol w="840740"/>
                <a:gridCol w="840740"/>
                <a:gridCol w="840740"/>
                <a:gridCol w="840740"/>
                <a:gridCol w="840740"/>
                <a:gridCol w="840740"/>
                <a:gridCol w="840740"/>
                <a:gridCol w="840740"/>
                <a:gridCol w="840740"/>
              </a:tblGrid>
              <a:tr h="365760">
                <a:tc>
                  <a:txBody>
                    <a:bodyPr/>
                    <a:p>
                      <a:pPr>
                        <a:buNone/>
                      </a:pPr>
                      <a:r>
                        <a:rPr lang="zh-CN" altLang="en-US" sz="1400">
                          <a:solidFill>
                            <a:schemeClr val="tx1"/>
                          </a:solidFill>
                          <a:latin typeface="微软雅黑" panose="020B0503020204020204" charset="-122"/>
                          <a:ea typeface="微软雅黑" panose="020B0503020204020204" charset="-122"/>
                        </a:rPr>
                        <a:t>独立</a:t>
                      </a:r>
                      <a:endParaRPr lang="zh-CN" altLang="en-US" sz="1400">
                        <a:solidFill>
                          <a:schemeClr val="tx1"/>
                        </a:solidFill>
                        <a:latin typeface="微软雅黑" panose="020B0503020204020204" charset="-122"/>
                        <a:ea typeface="微软雅黑" panose="020B0503020204020204" charset="-122"/>
                      </a:endParaRPr>
                    </a:p>
                  </a:txBody>
                  <a:tcPr>
                    <a:noFill/>
                  </a:tcPr>
                </a:tc>
                <a:tc>
                  <a:txBody>
                    <a:bodyPr/>
                    <a:p>
                      <a:pPr>
                        <a:buNone/>
                      </a:pPr>
                      <a:r>
                        <a:rPr lang="en-US" altLang="zh-CN"/>
                        <a:t>Client</a:t>
                      </a:r>
                      <a:endParaRPr lang="en-US" altLang="zh-CN"/>
                    </a:p>
                  </a:txBody>
                  <a:tcPr>
                    <a:noFill/>
                  </a:tcPr>
                </a:tc>
                <a:tc>
                  <a:txBody>
                    <a:bodyPr/>
                    <a:p>
                      <a:pPr>
                        <a:buNone/>
                      </a:pPr>
                      <a:endParaRPr lang="zh-CN" altLang="en-US"/>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lgn="ctr">
                        <a:buNone/>
                      </a:pPr>
                      <a:r>
                        <a:rPr lang="en-US" altLang="zh-CN"/>
                        <a:t>A</a:t>
                      </a:r>
                      <a:endParaRPr lang="en-US" altLang="zh-CN"/>
                    </a:p>
                  </a:txBody>
                  <a:tcPr>
                    <a:solidFill>
                      <a:schemeClr val="accent1"/>
                    </a:solidFill>
                  </a:tcPr>
                </a:tc>
                <a:tc>
                  <a:txBody>
                    <a:bodyPr/>
                    <a:p>
                      <a:pPr algn="ctr">
                        <a:buNone/>
                      </a:pPr>
                      <a:endParaRPr lang="zh-CN" altLang="en-US"/>
                    </a:p>
                  </a:txBody>
                  <a:tcPr>
                    <a:solidFill>
                      <a:schemeClr val="accent1">
                        <a:lumMod val="20000"/>
                        <a:lumOff val="80000"/>
                      </a:schemeClr>
                    </a:solidFill>
                  </a:tcPr>
                </a:tc>
                <a:tc>
                  <a:txBody>
                    <a:bodyPr/>
                    <a:p>
                      <a:pPr algn="ctr">
                        <a:buNone/>
                      </a:pPr>
                      <a:endParaRPr lang="zh-CN" altLang="en-US"/>
                    </a:p>
                  </a:txBody>
                  <a:tcPr>
                    <a:solidFill>
                      <a:schemeClr val="accent1">
                        <a:lumMod val="20000"/>
                        <a:lumOff val="80000"/>
                      </a:schemeClr>
                    </a:solidFill>
                  </a:tcPr>
                </a:tc>
                <a:tc>
                  <a:txBody>
                    <a:bodyPr/>
                    <a:p>
                      <a:pPr algn="ctr">
                        <a:buNone/>
                      </a:pPr>
                      <a:r>
                        <a:rPr lang="en-US" altLang="zh-CN"/>
                        <a:t>B</a:t>
                      </a:r>
                      <a:endParaRPr lang="en-US" altLang="zh-CN"/>
                    </a:p>
                  </a:txBody>
                  <a:tcPr>
                    <a:solidFill>
                      <a:schemeClr val="accent1"/>
                    </a:solidFill>
                  </a:tcPr>
                </a:tc>
                <a:tc>
                  <a:txBody>
                    <a:bodyPr/>
                    <a:p>
                      <a:pPr>
                        <a:buNone/>
                      </a:pPr>
                      <a:endParaRPr lang="zh-CN" altLang="en-US"/>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buNone/>
                      </a:pPr>
                      <a:r>
                        <a:rPr lang="en-US" altLang="zh-CN"/>
                        <a:t>Server</a:t>
                      </a:r>
                      <a:endParaRPr lang="en-US" altLang="zh-CN"/>
                    </a:p>
                  </a:txBody>
                  <a:tcPr>
                    <a:noFill/>
                  </a:tcPr>
                </a:tc>
              </a:tr>
            </a:tbl>
          </a:graphicData>
        </a:graphic>
      </p:graphicFrame>
      <p:graphicFrame>
        <p:nvGraphicFramePr>
          <p:cNvPr id="16" name="表格 15"/>
          <p:cNvGraphicFramePr/>
          <p:nvPr/>
        </p:nvGraphicFramePr>
        <p:xfrm>
          <a:off x="1021715" y="2909570"/>
          <a:ext cx="9248140" cy="365760"/>
        </p:xfrm>
        <a:graphic>
          <a:graphicData uri="http://schemas.openxmlformats.org/drawingml/2006/table">
            <a:tbl>
              <a:tblPr firstRow="1" bandRow="1">
                <a:tableStyleId>{5C22544A-7EE6-4342-B048-85BDC9FD1C3A}</a:tableStyleId>
              </a:tblPr>
              <a:tblGrid>
                <a:gridCol w="840740"/>
                <a:gridCol w="840740"/>
                <a:gridCol w="840740"/>
                <a:gridCol w="840740"/>
                <a:gridCol w="840740"/>
                <a:gridCol w="840740"/>
                <a:gridCol w="840740"/>
                <a:gridCol w="840740"/>
                <a:gridCol w="840740"/>
                <a:gridCol w="840740"/>
                <a:gridCol w="840740"/>
              </a:tblGrid>
              <a:tr h="0">
                <a:tc>
                  <a:txBody>
                    <a:bodyPr/>
                    <a:p>
                      <a:pPr>
                        <a:buNone/>
                      </a:pPr>
                      <a:r>
                        <a:rPr lang="zh-CN" altLang="en-US" sz="1400">
                          <a:solidFill>
                            <a:schemeClr val="tx1"/>
                          </a:solidFill>
                          <a:latin typeface="微软雅黑" panose="020B0503020204020204" charset="-122"/>
                          <a:ea typeface="微软雅黑" panose="020B0503020204020204" charset="-122"/>
                        </a:rPr>
                        <a:t>粘包</a:t>
                      </a:r>
                      <a:endParaRPr lang="zh-CN" altLang="en-US" sz="1400">
                        <a:solidFill>
                          <a:schemeClr val="tx1"/>
                        </a:solidFill>
                        <a:latin typeface="微软雅黑" panose="020B0503020204020204" charset="-122"/>
                        <a:ea typeface="微软雅黑" panose="020B0503020204020204" charset="-122"/>
                      </a:endParaRPr>
                    </a:p>
                  </a:txBody>
                  <a:tcPr>
                    <a:noFill/>
                  </a:tcPr>
                </a:tc>
                <a:tc>
                  <a:txBody>
                    <a:bodyPr/>
                    <a:p>
                      <a:pPr>
                        <a:buNone/>
                      </a:pPr>
                      <a:r>
                        <a:rPr lang="en-US" altLang="zh-CN"/>
                        <a:t>Client</a:t>
                      </a:r>
                      <a:endParaRPr lang="en-US" altLang="zh-CN"/>
                    </a:p>
                  </a:txBody>
                  <a:tcPr>
                    <a:noFill/>
                  </a:tcPr>
                </a:tc>
                <a:tc>
                  <a:txBody>
                    <a:bodyPr/>
                    <a:p>
                      <a:pPr>
                        <a:buNone/>
                      </a:pPr>
                      <a:endParaRPr lang="zh-CN" altLang="en-US"/>
                    </a:p>
                  </a:txBody>
                  <a:tcPr>
                    <a:solidFill>
                      <a:schemeClr val="accent1">
                        <a:lumMod val="20000"/>
                        <a:lumOff val="80000"/>
                      </a:schemeClr>
                    </a:solidFill>
                  </a:tcPr>
                </a:tc>
                <a:tc>
                  <a:txBody>
                    <a:bodyPr/>
                    <a:p>
                      <a:pPr algn="ctr">
                        <a:buNone/>
                      </a:pPr>
                      <a:endParaRPr lang="en-US" altLang="zh-CN"/>
                    </a:p>
                  </a:txBody>
                  <a:tcPr>
                    <a:solidFill>
                      <a:schemeClr val="accent1">
                        <a:lumMod val="20000"/>
                        <a:lumOff val="80000"/>
                      </a:schemeClr>
                    </a:solidFill>
                  </a:tcPr>
                </a:tc>
                <a:tc>
                  <a:txBody>
                    <a:bodyPr/>
                    <a:p>
                      <a:pPr algn="ctr">
                        <a:buNone/>
                      </a:pPr>
                      <a:r>
                        <a:rPr lang="en-US" altLang="zh-CN" sz="1800">
                          <a:sym typeface="+mn-ea"/>
                        </a:rPr>
                        <a:t>AB</a:t>
                      </a:r>
                      <a:endParaRPr lang="en-US" altLang="zh-CN"/>
                    </a:p>
                  </a:txBody>
                  <a:tcPr>
                    <a:solidFill>
                      <a:schemeClr val="accent1"/>
                    </a:solidFill>
                  </a:tcPr>
                </a:tc>
                <a:tc>
                  <a:txBody>
                    <a:bodyPr/>
                    <a:p>
                      <a:pPr algn="ctr">
                        <a:buNone/>
                      </a:pPr>
                      <a:endParaRPr lang="en-US" altLang="zh-CN"/>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lgn="ctr">
                        <a:buNone/>
                      </a:pPr>
                      <a:r>
                        <a:rPr lang="en-US" altLang="zh-CN"/>
                        <a:t>C</a:t>
                      </a:r>
                      <a:endParaRPr lang="en-US" altLang="zh-CN"/>
                    </a:p>
                  </a:txBody>
                  <a:tcPr>
                    <a:solidFill>
                      <a:schemeClr val="accent1"/>
                    </a:solidFill>
                  </a:tcPr>
                </a:tc>
                <a:tc>
                  <a:txBody>
                    <a:bodyPr/>
                    <a:p>
                      <a:pPr>
                        <a:buNone/>
                      </a:pPr>
                      <a:endParaRPr lang="zh-CN" altLang="en-US"/>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buNone/>
                      </a:pPr>
                      <a:r>
                        <a:rPr lang="en-US" altLang="zh-CN"/>
                        <a:t>Server</a:t>
                      </a:r>
                      <a:endParaRPr lang="en-US" altLang="zh-CN"/>
                    </a:p>
                  </a:txBody>
                  <a:tcPr>
                    <a:noFill/>
                  </a:tcPr>
                </a:tc>
              </a:tr>
            </a:tbl>
          </a:graphicData>
        </a:graphic>
      </p:graphicFrame>
      <p:graphicFrame>
        <p:nvGraphicFramePr>
          <p:cNvPr id="18" name="表格 17"/>
          <p:cNvGraphicFramePr/>
          <p:nvPr/>
        </p:nvGraphicFramePr>
        <p:xfrm>
          <a:off x="1021715" y="3717925"/>
          <a:ext cx="9248140" cy="365760"/>
        </p:xfrm>
        <a:graphic>
          <a:graphicData uri="http://schemas.openxmlformats.org/drawingml/2006/table">
            <a:tbl>
              <a:tblPr firstRow="1" bandRow="1">
                <a:tableStyleId>{5C22544A-7EE6-4342-B048-85BDC9FD1C3A}</a:tableStyleId>
              </a:tblPr>
              <a:tblGrid>
                <a:gridCol w="840740"/>
                <a:gridCol w="840740"/>
                <a:gridCol w="840740"/>
                <a:gridCol w="840740"/>
                <a:gridCol w="840740"/>
                <a:gridCol w="840740"/>
                <a:gridCol w="840740"/>
                <a:gridCol w="840740"/>
                <a:gridCol w="840740"/>
                <a:gridCol w="840740"/>
                <a:gridCol w="840740"/>
              </a:tblGrid>
              <a:tr h="365760">
                <a:tc>
                  <a:txBody>
                    <a:bodyPr/>
                    <a:p>
                      <a:pPr>
                        <a:buNone/>
                      </a:pPr>
                      <a:r>
                        <a:rPr lang="zh-CN" altLang="en-US" sz="1400">
                          <a:solidFill>
                            <a:schemeClr val="tx1"/>
                          </a:solidFill>
                          <a:latin typeface="微软雅黑" panose="020B0503020204020204" charset="-122"/>
                          <a:ea typeface="微软雅黑" panose="020B0503020204020204" charset="-122"/>
                        </a:rPr>
                        <a:t>拆包</a:t>
                      </a:r>
                      <a:endParaRPr lang="zh-CN" altLang="en-US" sz="1400">
                        <a:solidFill>
                          <a:schemeClr val="tx1"/>
                        </a:solidFill>
                        <a:latin typeface="微软雅黑" panose="020B0503020204020204" charset="-122"/>
                        <a:ea typeface="微软雅黑" panose="020B0503020204020204" charset="-122"/>
                      </a:endParaRPr>
                    </a:p>
                  </a:txBody>
                  <a:tcPr>
                    <a:noFill/>
                  </a:tcPr>
                </a:tc>
                <a:tc>
                  <a:txBody>
                    <a:bodyPr/>
                    <a:p>
                      <a:pPr>
                        <a:buNone/>
                      </a:pPr>
                      <a:r>
                        <a:rPr lang="en-US" altLang="zh-CN"/>
                        <a:t>Client</a:t>
                      </a:r>
                      <a:endParaRPr lang="en-US" altLang="zh-CN"/>
                    </a:p>
                  </a:txBody>
                  <a:tcPr>
                    <a:noFill/>
                  </a:tcPr>
                </a:tc>
                <a:tc>
                  <a:txBody>
                    <a:bodyPr/>
                    <a:p>
                      <a:pPr>
                        <a:buNone/>
                      </a:pPr>
                      <a:endParaRPr lang="zh-CN" altLang="en-US"/>
                    </a:p>
                  </a:txBody>
                  <a:tcPr>
                    <a:solidFill>
                      <a:schemeClr val="accent1">
                        <a:lumMod val="20000"/>
                        <a:lumOff val="80000"/>
                      </a:schemeClr>
                    </a:solidFill>
                  </a:tcPr>
                </a:tc>
                <a:tc>
                  <a:txBody>
                    <a:bodyPr/>
                    <a:p>
                      <a:pPr algn="ctr">
                        <a:buNone/>
                      </a:pPr>
                      <a:endParaRPr lang="en-US" altLang="zh-CN"/>
                    </a:p>
                  </a:txBody>
                  <a:tcPr>
                    <a:solidFill>
                      <a:schemeClr val="accent1">
                        <a:lumMod val="20000"/>
                        <a:lumOff val="80000"/>
                      </a:schemeClr>
                    </a:solidFill>
                  </a:tcPr>
                </a:tc>
                <a:tc>
                  <a:txBody>
                    <a:bodyPr/>
                    <a:p>
                      <a:pPr algn="ctr">
                        <a:buNone/>
                      </a:pPr>
                      <a:r>
                        <a:rPr lang="en-US" altLang="zh-CN" sz="1800">
                          <a:sym typeface="+mn-ea"/>
                        </a:rPr>
                        <a:t>AB_1</a:t>
                      </a:r>
                      <a:endParaRPr lang="zh-CN" altLang="en-US"/>
                    </a:p>
                  </a:txBody>
                  <a:tcPr>
                    <a:solidFill>
                      <a:schemeClr val="accent1"/>
                    </a:solidFill>
                  </a:tcPr>
                </a:tc>
                <a:tc>
                  <a:txBody>
                    <a:bodyPr/>
                    <a:p>
                      <a:pPr algn="ctr">
                        <a:buNone/>
                      </a:pPr>
                      <a:endParaRPr lang="en-US" altLang="zh-CN"/>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lgn="ctr">
                        <a:buNone/>
                      </a:pPr>
                      <a:r>
                        <a:rPr lang="en-US" altLang="zh-CN"/>
                        <a:t>B_2</a:t>
                      </a:r>
                      <a:endParaRPr lang="en-US" altLang="zh-CN"/>
                    </a:p>
                  </a:txBody>
                  <a:tcPr>
                    <a:solidFill>
                      <a:schemeClr val="accent1"/>
                    </a:solidFill>
                  </a:tcPr>
                </a:tc>
                <a:tc>
                  <a:txBody>
                    <a:bodyPr/>
                    <a:p>
                      <a:pPr>
                        <a:buNone/>
                      </a:pPr>
                      <a:endParaRPr lang="zh-CN" altLang="en-US"/>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buNone/>
                      </a:pPr>
                      <a:r>
                        <a:rPr lang="en-US" altLang="zh-CN"/>
                        <a:t>Server</a:t>
                      </a:r>
                      <a:endParaRPr lang="en-US" altLang="zh-CN"/>
                    </a:p>
                  </a:txBody>
                  <a:tcPr>
                    <a:noFill/>
                  </a:tcPr>
                </a:tc>
              </a:tr>
            </a:tbl>
          </a:graphicData>
        </a:graphic>
      </p:graphicFrame>
      <p:sp>
        <p:nvSpPr>
          <p:cNvPr id="20" name="文本框 19"/>
          <p:cNvSpPr txBox="1"/>
          <p:nvPr/>
        </p:nvSpPr>
        <p:spPr>
          <a:xfrm>
            <a:off x="610870" y="4399280"/>
            <a:ext cx="11146155" cy="1938020"/>
          </a:xfrm>
          <a:prstGeom prst="rect">
            <a:avLst/>
          </a:prstGeom>
          <a:solidFill>
            <a:schemeClr val="tx1"/>
          </a:solidFill>
        </p:spPr>
        <p:txBody>
          <a:bodyPr wrap="square" rtlCol="0">
            <a:spAutoFit/>
          </a:bodyPr>
          <a:p>
            <a:pPr algn="l"/>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a:p>
            <a:pPr algn="l"/>
            <a:r>
              <a:rPr lang="zh-CN" altLang="en-US" sz="1000">
                <a:solidFill>
                  <a:schemeClr val="bg1"/>
                </a:solidFill>
                <a:latin typeface="微软雅黑" panose="020B0503020204020204" charset="-122"/>
                <a:ea typeface="微软雅黑" panose="020B0503020204020204" charset="-122"/>
                <a:cs typeface="微软雅黑" panose="020B0503020204020204" charset="-122"/>
              </a:rPr>
              <a:t>2019-06-24 14:52:57,798 | </a:t>
            </a:r>
            <a:r>
              <a:rPr lang="zh-CN" altLang="en-US" sz="1000">
                <a:solidFill>
                  <a:srgbClr val="FFC000"/>
                </a:solidFill>
                <a:latin typeface="微软雅黑" panose="020B0503020204020204" charset="-122"/>
                <a:ea typeface="微软雅黑" panose="020B0503020204020204" charset="-122"/>
                <a:cs typeface="微软雅黑" panose="020B0503020204020204" charset="-122"/>
              </a:rPr>
              <a:t>INFO</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a:t>
            </a:r>
            <a:r>
              <a:rPr lang="zh-CN" altLang="en-US" sz="1000">
                <a:solidFill>
                  <a:srgbClr val="0070C0"/>
                </a:solidFill>
                <a:latin typeface="微软雅黑" panose="020B0503020204020204" charset="-122"/>
                <a:ea typeface="微软雅黑" panose="020B0503020204020204" charset="-122"/>
                <a:cs typeface="微软雅黑" panose="020B0503020204020204" charset="-122"/>
              </a:rPr>
              <a:t>nioEventLoopGroup-3-1</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a:t>
            </a:r>
            <a:r>
              <a:rPr lang="zh-CN" altLang="en-US" sz="1000">
                <a:solidFill>
                  <a:srgbClr val="FFFF00"/>
                </a:solidFill>
                <a:latin typeface="微软雅黑" panose="020B0503020204020204" charset="-122"/>
                <a:ea typeface="微软雅黑" panose="020B0503020204020204" charset="-122"/>
                <a:cs typeface="微软雅黑" panose="020B0503020204020204" charset="-122"/>
              </a:rPr>
              <a:t>c.d.n.c.o.ProtocolCodec:29</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收到消息：(1*c9|a1|106,201|101,864244025785725|102,460023236030700|103,89860022317983600700|622,2a12|104,otu.base.103a,01050303,release|105,a1.0,2|)(1*c9|a3|106,201|101,864244025785725|102,460023236030700|103,89860022317983600700|622,2a12|104,otu.base.103a,01050303,release|105,a1.0,2|)(1*6c|7|108,9,14000002|10c,100,100,100,100,000,000,000,000,000,000,100,100,100,000,000,000,|31a,2,1,0|30a,1,5d,0,0.aa.78.,|)(1*72|7|316,1,1,4d2,4d5|)(1*cb|7|30c,1,1,1,6,1|)(1*38|7|30d,13,5,14,14,30,22,E,11659.37860,N,3237.93230,0,7f,6,2,2,-1,9a|)(1*7a|7|301,2|302,2|30a,1,64,0,0.aa.78.,|)(1*a2|7|31a,2,1,0|30d,13,5,15,10,34,1a,E,11650.57170,N,3237.20820,0,ad,9,1,1,0,3a|)(1*e2|a1|106,301|101,861477036660619|102,460041654002750|103,898607B6191700195146|622,0|104,ovt.otsldyun.105g,05010330,release|105,e1.0,0|)</a:t>
            </a:r>
            <a:r>
              <a:rPr lang="zh-CN" altLang="en-US" sz="1000">
                <a:solidFill>
                  <a:srgbClr val="FF0000"/>
                </a:solidFill>
                <a:latin typeface="微软雅黑" panose="020B0503020204020204" charset="-122"/>
                <a:ea typeface="微软雅黑" panose="020B0503020204020204" charset="-122"/>
                <a:cs typeface="微软雅黑" panose="020B0503020204020204" charset="-122"/>
              </a:rPr>
              <a:t>(1*e2|a3|106,301|101,861477036660619|102,460041654002750|103,898607B6191700195146|622,0|104,ovt.otsldyun.105g,05010330,release|105,e1.0,0|10d,205</a:t>
            </a:r>
            <a:endParaRPr lang="zh-CN" altLang="en-US" sz="1000">
              <a:solidFill>
                <a:srgbClr val="FF0000"/>
              </a:solidFill>
              <a:latin typeface="微软雅黑" panose="020B0503020204020204" charset="-122"/>
              <a:ea typeface="微软雅黑" panose="020B0503020204020204" charset="-122"/>
              <a:cs typeface="微软雅黑" panose="020B0503020204020204" charset="-122"/>
            </a:endParaRPr>
          </a:p>
          <a:p>
            <a:pPr algn="l"/>
            <a:r>
              <a:rPr lang="zh-CN" altLang="en-US" sz="1000">
                <a:solidFill>
                  <a:schemeClr val="bg1"/>
                </a:solidFill>
                <a:latin typeface="微软雅黑" panose="020B0503020204020204" charset="-122"/>
                <a:ea typeface="微软雅黑" panose="020B0503020204020204" charset="-122"/>
                <a:cs typeface="微软雅黑" panose="020B0503020204020204" charset="-122"/>
              </a:rPr>
              <a:t>2019-06-24 14:52:58,014 | </a:t>
            </a:r>
            <a:r>
              <a:rPr lang="zh-CN" altLang="en-US" sz="1000">
                <a:solidFill>
                  <a:srgbClr val="FFC000"/>
                </a:solidFill>
                <a:latin typeface="微软雅黑" panose="020B0503020204020204" charset="-122"/>
                <a:ea typeface="微软雅黑" panose="020B0503020204020204" charset="-122"/>
                <a:cs typeface="微软雅黑" panose="020B0503020204020204" charset="-122"/>
              </a:rPr>
              <a:t>INFO</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a:t>
            </a:r>
            <a:r>
              <a:rPr lang="zh-CN" altLang="en-US" sz="1000">
                <a:solidFill>
                  <a:srgbClr val="0070C0"/>
                </a:solidFill>
                <a:latin typeface="微软雅黑" panose="020B0503020204020204" charset="-122"/>
                <a:ea typeface="微软雅黑" panose="020B0503020204020204" charset="-122"/>
                <a:cs typeface="微软雅黑" panose="020B0503020204020204" charset="-122"/>
              </a:rPr>
              <a:t>nioEventLoopGroup-3-1</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a:t>
            </a:r>
            <a:r>
              <a:rPr lang="zh-CN" altLang="en-US" sz="1000">
                <a:solidFill>
                  <a:srgbClr val="FFFF00"/>
                </a:solidFill>
                <a:latin typeface="微软雅黑" panose="020B0503020204020204" charset="-122"/>
                <a:ea typeface="微软雅黑" panose="020B0503020204020204" charset="-122"/>
                <a:cs typeface="微软雅黑" panose="020B0503020204020204" charset="-122"/>
              </a:rPr>
              <a:t>c.d.n.c.o.ProtocolCodec:29</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收到消息：</a:t>
            </a:r>
            <a:r>
              <a:rPr lang="zh-CN" altLang="en-US" sz="1000">
                <a:solidFill>
                  <a:srgbClr val="FF0000"/>
                </a:solidFill>
                <a:latin typeface="微软雅黑" panose="020B0503020204020204" charset="-122"/>
                <a:ea typeface="微软雅黑" panose="020B0503020204020204" charset="-122"/>
                <a:cs typeface="微软雅黑" panose="020B0503020204020204" charset="-122"/>
              </a:rPr>
              <a:t>e30311637343434383650|112,1|)</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(1*f6|7|30c,1,1,0,a,1,28|30f,1f,00330f,237cb10,46004,1f|)(1*c6|7|30f,f,00330f,2363f16,46004,1f|)(1*4b|5|331,130517062522,1,e,10629.13188,n,2937.57006,0,25,b,2220,2200000,11000,000000,000,12,0,,,,46f,0,0,,,0,5f,|)</a:t>
            </a:r>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a:p>
            <a:pPr algn="l"/>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8655" y="1080135"/>
            <a:ext cx="11302365" cy="5692775"/>
          </a:xfrm>
          <a:prstGeom prst="rect">
            <a:avLst/>
          </a:prstGeom>
          <a:solidFill>
            <a:schemeClr val="bg1">
              <a:lumMod val="95000"/>
            </a:schemeClr>
          </a:solidFill>
        </p:spPr>
        <p:txBody>
          <a:bodyPr wrap="square" rtlCol="0">
            <a:spAutoFit/>
          </a:bodyPr>
          <a:p>
            <a:pPr algn="l"/>
            <a:r>
              <a:rPr lang="zh-CN" altLang="en-US" sz="1400">
                <a:latin typeface="+mn-ea"/>
                <a:cs typeface="+mn-ea"/>
              </a:rPr>
              <a:t>解决思路（ByteToMessageDecoder实现类）：</a:t>
            </a:r>
            <a:endParaRPr lang="zh-CN" altLang="en-US" sz="1400">
              <a:latin typeface="+mn-ea"/>
              <a:cs typeface="+mn-ea"/>
            </a:endParaRPr>
          </a:p>
          <a:p>
            <a:pPr algn="l"/>
            <a:endParaRPr lang="zh-CN" altLang="en-US" sz="1400">
              <a:latin typeface="+mn-ea"/>
              <a:cs typeface="+mn-ea"/>
            </a:endParaRPr>
          </a:p>
          <a:p>
            <a:pPr marL="285750" indent="-285750" algn="l">
              <a:buFont typeface="Wingdings" panose="05000000000000000000" charset="0"/>
              <a:buChar char="Ø"/>
            </a:pPr>
            <a:r>
              <a:rPr lang="zh-CN" altLang="en-US" sz="1400">
                <a:latin typeface="+mn-ea"/>
                <a:cs typeface="+mn-ea"/>
              </a:rPr>
              <a:t>消息定长，如报文大小固定为200字节，不够用空格补位</a:t>
            </a:r>
            <a:r>
              <a:rPr lang="en-US" altLang="zh-CN" sz="1400">
                <a:latin typeface="+mn-ea"/>
                <a:cs typeface="+mn-ea"/>
              </a:rPr>
              <a:t>——FixedLengthFrameDecoder</a:t>
            </a:r>
            <a:endParaRPr lang="en-US" altLang="zh-CN" sz="1400">
              <a:latin typeface="+mn-ea"/>
              <a:cs typeface="+mn-ea"/>
            </a:endParaRPr>
          </a:p>
          <a:p>
            <a:pPr marL="285750" indent="-285750" algn="l">
              <a:buFont typeface="Wingdings" panose="05000000000000000000" charset="0"/>
              <a:buChar char="Ø"/>
            </a:pPr>
            <a:endParaRPr lang="en-US" altLang="zh-CN" sz="1400">
              <a:latin typeface="+mn-ea"/>
              <a:cs typeface="+mn-ea"/>
            </a:endParaRPr>
          </a:p>
          <a:p>
            <a:pPr marL="285750" indent="-285750" algn="l">
              <a:buFont typeface="Wingdings" panose="05000000000000000000" charset="0"/>
              <a:buChar char="Ø"/>
            </a:pPr>
            <a:endParaRPr lang="en-US" altLang="zh-CN" sz="1400">
              <a:latin typeface="+mn-ea"/>
              <a:cs typeface="+mn-ea"/>
            </a:endParaRPr>
          </a:p>
          <a:p>
            <a:pPr marL="285750" indent="-285750" algn="l">
              <a:buFont typeface="Wingdings" panose="05000000000000000000" charset="0"/>
              <a:buChar char="Ø"/>
            </a:pPr>
            <a:endParaRPr lang="en-US" altLang="zh-CN" sz="1400">
              <a:latin typeface="+mn-ea"/>
              <a:cs typeface="+mn-ea"/>
            </a:endParaRPr>
          </a:p>
          <a:p>
            <a:pPr marL="285750" indent="-285750" algn="l">
              <a:buFont typeface="Wingdings" panose="05000000000000000000" charset="0"/>
              <a:buChar char="Ø"/>
            </a:pPr>
            <a:endParaRPr lang="en-US" altLang="zh-CN" sz="1400">
              <a:latin typeface="+mn-ea"/>
              <a:cs typeface="+mn-ea"/>
            </a:endParaRPr>
          </a:p>
          <a:p>
            <a:pPr marL="285750" indent="-285750" algn="l">
              <a:buFont typeface="Wingdings" panose="05000000000000000000" charset="0"/>
              <a:buChar char="Ø"/>
            </a:pPr>
            <a:r>
              <a:rPr lang="zh-CN" altLang="en-US" sz="1400">
                <a:latin typeface="+mn-ea"/>
                <a:cs typeface="+mn-ea"/>
              </a:rPr>
              <a:t>按特殊字符切分</a:t>
            </a:r>
            <a:r>
              <a:rPr lang="zh-CN" altLang="en-US" sz="1400">
                <a:latin typeface="+mn-ea"/>
                <a:cs typeface="+mn-ea"/>
                <a:sym typeface="+mn-ea"/>
              </a:rPr>
              <a:t>——DelimiterBasedFrameDecoder</a:t>
            </a:r>
            <a:r>
              <a:rPr lang="en-US" altLang="zh-CN" sz="1400">
                <a:latin typeface="+mn-ea"/>
                <a:cs typeface="+mn-ea"/>
                <a:sym typeface="+mn-ea"/>
              </a:rPr>
              <a:t>&gt;&gt;</a:t>
            </a:r>
            <a:endParaRPr lang="en-US" altLang="zh-CN" sz="1400">
              <a:latin typeface="+mn-ea"/>
              <a:cs typeface="+mn-ea"/>
              <a:sym typeface="+mn-ea"/>
            </a:endParaRPr>
          </a:p>
          <a:p>
            <a:pPr marL="285750" indent="-285750" algn="l">
              <a:buFont typeface="Wingdings" panose="05000000000000000000" charset="0"/>
              <a:buChar char="Ø"/>
            </a:pPr>
            <a:endParaRPr lang="en-US" altLang="zh-CN" sz="1400">
              <a:latin typeface="+mn-ea"/>
              <a:cs typeface="+mn-ea"/>
              <a:sym typeface="+mn-ea"/>
            </a:endParaRPr>
          </a:p>
          <a:p>
            <a:pPr marL="285750" indent="-285750" algn="l">
              <a:buFont typeface="Wingdings" panose="05000000000000000000" charset="0"/>
              <a:buChar char="Ø"/>
            </a:pPr>
            <a:endParaRPr lang="en-US" altLang="zh-CN" sz="1400">
              <a:latin typeface="+mn-ea"/>
              <a:cs typeface="+mn-ea"/>
              <a:sym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r>
              <a:rPr lang="zh-CN" altLang="en-US" sz="1400">
                <a:latin typeface="+mn-ea"/>
                <a:cs typeface="+mn-ea"/>
              </a:rPr>
              <a:t>消息头</a:t>
            </a:r>
            <a:r>
              <a:rPr lang="en-US" altLang="zh-CN" sz="1400">
                <a:latin typeface="+mn-ea"/>
                <a:cs typeface="+mn-ea"/>
              </a:rPr>
              <a:t>+</a:t>
            </a:r>
            <a:r>
              <a:rPr lang="zh-CN" altLang="en-US" sz="1400">
                <a:latin typeface="+mn-ea"/>
                <a:cs typeface="+mn-ea"/>
              </a:rPr>
              <a:t>消息体模式，消息头包含消息总长度</a:t>
            </a:r>
            <a:endParaRPr lang="zh-CN" altLang="en-US" sz="1400">
              <a:latin typeface="+mn-ea"/>
              <a:cs typeface="+mn-ea"/>
            </a:endParaRPr>
          </a:p>
          <a:p>
            <a:pPr marL="342900" indent="-342900" algn="l">
              <a:buFont typeface="Wingdings" panose="05000000000000000000" charset="0"/>
              <a:buChar char="Ø"/>
            </a:pPr>
            <a:r>
              <a:rPr lang="zh-CN" altLang="en-US" sz="1400">
                <a:latin typeface="+mn-ea"/>
                <a:cs typeface="+mn-ea"/>
              </a:rPr>
              <a:t>自定义的应用层协议  如：</a:t>
            </a:r>
            <a:r>
              <a:rPr lang="en-US" altLang="zh-CN" sz="1400">
                <a:latin typeface="+mn-ea"/>
                <a:cs typeface="+mn-ea"/>
              </a:rPr>
              <a:t>OTU-</a:t>
            </a:r>
            <a:r>
              <a:rPr lang="zh-CN" altLang="en-US" sz="1400">
                <a:latin typeface="+mn-ea"/>
                <a:cs typeface="+mn-ea"/>
              </a:rPr>
              <a:t>（</a:t>
            </a:r>
            <a:r>
              <a:rPr lang="en-US" altLang="zh-CN" sz="1400">
                <a:latin typeface="+mn-ea"/>
                <a:cs typeface="+mn-ea"/>
              </a:rPr>
              <a:t>*xx|7|10c,100,100,....|</a:t>
            </a:r>
            <a:r>
              <a:rPr lang="zh-CN" altLang="en-US" sz="1400">
                <a:latin typeface="+mn-ea"/>
                <a:cs typeface="+mn-ea"/>
              </a:rPr>
              <a:t>）</a:t>
            </a: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p:txBody>
      </p:sp>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TCP粘包拆包</a:t>
            </a:r>
            <a:r>
              <a:rPr lang="zh-CN" altLang="en-US" sz="3200" dirty="0" err="1"/>
              <a:t>现象及解决方案</a:t>
            </a:r>
            <a:endParaRPr lang="zh-CN" altLang="en-US" sz="3200" dirty="0" err="1"/>
          </a:p>
        </p:txBody>
      </p:sp>
      <p:sp>
        <p:nvSpPr>
          <p:cNvPr id="32" name="文本框 31"/>
          <p:cNvSpPr txBox="1"/>
          <p:nvPr/>
        </p:nvSpPr>
        <p:spPr>
          <a:xfrm>
            <a:off x="5894705" y="6392545"/>
            <a:ext cx="5911215" cy="306705"/>
          </a:xfrm>
          <a:prstGeom prst="rect">
            <a:avLst/>
          </a:prstGeom>
          <a:noFill/>
        </p:spPr>
        <p:txBody>
          <a:bodyPr wrap="square" rtlCol="0" anchor="t">
            <a:spAutoFit/>
          </a:bodyPr>
          <a:p>
            <a:pPr algn="r"/>
            <a:r>
              <a:rPr lang="zh-CN" altLang="en-US" sz="1400" i="1" u="sng">
                <a:solidFill>
                  <a:srgbClr val="0000FF"/>
                </a:solidFill>
                <a:latin typeface="微软雅黑" panose="020B0503020204020204" charset="-122"/>
                <a:ea typeface="微软雅黑" panose="020B0503020204020204" charset="-122"/>
              </a:rPr>
              <a:t>com.demo.netty.codec.otudelimiter.ProtocolCodec</a:t>
            </a:r>
            <a:endParaRPr lang="zh-CN" altLang="en-US" sz="1400" i="1" u="sng">
              <a:solidFill>
                <a:srgbClr val="0000FF"/>
              </a:solidFill>
              <a:latin typeface="微软雅黑" panose="020B0503020204020204" charset="-122"/>
              <a:ea typeface="微软雅黑" panose="020B0503020204020204" charset="-122"/>
            </a:endParaRPr>
          </a:p>
        </p:txBody>
      </p:sp>
      <p:sp>
        <p:nvSpPr>
          <p:cNvPr id="3" name="文本框 2"/>
          <p:cNvSpPr txBox="1"/>
          <p:nvPr/>
        </p:nvSpPr>
        <p:spPr>
          <a:xfrm>
            <a:off x="1054100" y="1917700"/>
            <a:ext cx="7713345" cy="46037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每</a:t>
            </a:r>
            <a:r>
              <a:rPr lang="en-US" altLang="zh-CN" sz="1200">
                <a:solidFill>
                  <a:schemeClr val="bg2">
                    <a:lumMod val="50000"/>
                  </a:schemeClr>
                </a:solidFill>
                <a:latin typeface="微软雅黑" panose="020B0503020204020204" charset="-122"/>
                <a:ea typeface="微软雅黑" panose="020B0503020204020204" charset="-122"/>
                <a:sym typeface="+mn-ea"/>
              </a:rPr>
              <a:t>2</a:t>
            </a:r>
            <a:r>
              <a:rPr lang="en-US" sz="1200">
                <a:solidFill>
                  <a:schemeClr val="bg2">
                    <a:lumMod val="50000"/>
                  </a:schemeClr>
                </a:solidFill>
                <a:latin typeface="微软雅黑" panose="020B0503020204020204" charset="-122"/>
                <a:ea typeface="微软雅黑" panose="020B0503020204020204" charset="-122"/>
                <a:sym typeface="+mn-ea"/>
              </a:rPr>
              <a:t>00</a:t>
            </a:r>
            <a:r>
              <a:rPr lang="zh-CN" altLang="en-US" sz="1200">
                <a:solidFill>
                  <a:schemeClr val="bg2">
                    <a:lumMod val="50000"/>
                  </a:schemeClr>
                </a:solidFill>
                <a:latin typeface="微软雅黑" panose="020B0503020204020204" charset="-122"/>
                <a:ea typeface="微软雅黑" panose="020B0503020204020204" charset="-122"/>
                <a:sym typeface="+mn-ea"/>
              </a:rPr>
              <a:t>字节组成一条消息</a:t>
            </a:r>
            <a:endParaRPr lang="zh-CN" altLang="en-US"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bg1">
                    <a:lumMod val="95000"/>
                  </a:schemeClr>
                </a:solidFill>
                <a:latin typeface="微软雅黑" panose="020B0503020204020204" charset="-122"/>
                <a:ea typeface="微软雅黑" panose="020B0503020204020204" charset="-122"/>
                <a:sym typeface="+mn-ea"/>
              </a:rPr>
              <a:t>ch.pipeline().addLast(</a:t>
            </a:r>
            <a:r>
              <a:rPr lang="en-US" altLang="zh-CN" sz="1200">
                <a:solidFill>
                  <a:schemeClr val="accent2"/>
                </a:solidFill>
                <a:latin typeface="微软雅黑" panose="020B0503020204020204" charset="-122"/>
                <a:ea typeface="微软雅黑" panose="020B0503020204020204" charset="-122"/>
                <a:sym typeface="+mn-ea"/>
              </a:rPr>
              <a:t>new</a:t>
            </a:r>
            <a:r>
              <a:rPr lang="en-US" altLang="zh-CN" sz="1200">
                <a:solidFill>
                  <a:schemeClr val="bg1">
                    <a:lumMod val="95000"/>
                  </a:schemeClr>
                </a:solidFill>
                <a:latin typeface="微软雅黑" panose="020B0503020204020204" charset="-122"/>
                <a:ea typeface="微软雅黑" panose="020B0503020204020204" charset="-122"/>
                <a:sym typeface="+mn-ea"/>
              </a:rPr>
              <a:t> FixedLengthFrameDecoder(</a:t>
            </a:r>
            <a:r>
              <a:rPr lang="en-US" altLang="zh-CN" sz="1200">
                <a:solidFill>
                  <a:schemeClr val="accent1"/>
                </a:solidFill>
                <a:latin typeface="微软雅黑" panose="020B0503020204020204" charset="-122"/>
                <a:ea typeface="微软雅黑" panose="020B0503020204020204" charset="-122"/>
                <a:sym typeface="+mn-ea"/>
              </a:rPr>
              <a:t>200</a:t>
            </a:r>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
        <p:nvSpPr>
          <p:cNvPr id="7" name="文本框 6"/>
          <p:cNvSpPr txBox="1"/>
          <p:nvPr/>
        </p:nvSpPr>
        <p:spPr>
          <a:xfrm>
            <a:off x="1054100" y="2855595"/>
            <a:ext cx="7713345" cy="460375"/>
          </a:xfrm>
          <a:prstGeom prst="rect">
            <a:avLst/>
          </a:prstGeom>
          <a:solidFill>
            <a:schemeClr val="tx1">
              <a:lumMod val="85000"/>
              <a:lumOff val="15000"/>
            </a:schemeClr>
          </a:solidFill>
        </p:spPr>
        <p:txBody>
          <a:bodyPr wrap="none" rtlCol="0" anchor="t">
            <a:spAutoFit/>
          </a:bodyPr>
          <a:p>
            <a:pPr algn="l"/>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以</a:t>
            </a:r>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为</a:t>
            </a:r>
            <a:r>
              <a:rPr lang="en-US" altLang="zh-CN" sz="1200">
                <a:solidFill>
                  <a:schemeClr val="bg2">
                    <a:lumMod val="50000"/>
                  </a:schemeClr>
                </a:solidFill>
                <a:latin typeface="微软雅黑" panose="020B0503020204020204" charset="-122"/>
                <a:ea typeface="微软雅黑" panose="020B0503020204020204" charset="-122"/>
                <a:sym typeface="+mn-ea"/>
              </a:rPr>
              <a:t>切割符</a:t>
            </a:r>
            <a:r>
              <a:rPr lang="zh-CN" altLang="en-US" sz="1200">
                <a:solidFill>
                  <a:schemeClr val="bg2">
                    <a:lumMod val="50000"/>
                  </a:schemeClr>
                </a:solidFill>
                <a:latin typeface="微软雅黑" panose="020B0503020204020204" charset="-122"/>
                <a:ea typeface="微软雅黑" panose="020B0503020204020204" charset="-122"/>
                <a:sym typeface="+mn-ea"/>
              </a:rPr>
              <a:t>，消息最大长度为</a:t>
            </a:r>
            <a:r>
              <a:rPr lang="en-US" altLang="zh-CN" sz="1200">
                <a:solidFill>
                  <a:schemeClr val="bg2">
                    <a:lumMod val="50000"/>
                  </a:schemeClr>
                </a:solidFill>
                <a:latin typeface="微软雅黑" panose="020B0503020204020204" charset="-122"/>
                <a:ea typeface="微软雅黑" panose="020B0503020204020204" charset="-122"/>
                <a:sym typeface="+mn-ea"/>
              </a:rPr>
              <a:t>1024</a:t>
            </a:r>
            <a:r>
              <a:rPr lang="zh-CN" altLang="en-US" sz="1200">
                <a:solidFill>
                  <a:schemeClr val="bg2">
                    <a:lumMod val="50000"/>
                  </a:schemeClr>
                </a:solidFill>
                <a:latin typeface="微软雅黑" panose="020B0503020204020204" charset="-122"/>
                <a:ea typeface="微软雅黑" panose="020B0503020204020204" charset="-122"/>
                <a:sym typeface="+mn-ea"/>
              </a:rPr>
              <a:t>字节</a:t>
            </a:r>
            <a:endParaRPr lang="zh-CN" altLang="en-US" sz="1200">
              <a:solidFill>
                <a:schemeClr val="bg2">
                  <a:lumMod val="50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ch.pipeline().addLast(</a:t>
            </a:r>
            <a:r>
              <a:rPr lang="en-US" altLang="zh-CN" sz="1200">
                <a:solidFill>
                  <a:schemeClr val="accent2"/>
                </a:solidFill>
                <a:latin typeface="微软雅黑" panose="020B0503020204020204" charset="-122"/>
                <a:ea typeface="微软雅黑" panose="020B0503020204020204" charset="-122"/>
                <a:sym typeface="+mn-ea"/>
              </a:rPr>
              <a:t>new</a:t>
            </a:r>
            <a:r>
              <a:rPr lang="en-US" altLang="zh-CN" sz="1200">
                <a:solidFill>
                  <a:schemeClr val="bg1">
                    <a:lumMod val="95000"/>
                  </a:schemeClr>
                </a:solidFill>
                <a:latin typeface="微软雅黑" panose="020B0503020204020204" charset="-122"/>
                <a:ea typeface="微软雅黑" panose="020B0503020204020204" charset="-122"/>
                <a:sym typeface="+mn-ea"/>
              </a:rPr>
              <a:t> DelimiterBasedFrameDecoder(</a:t>
            </a:r>
            <a:r>
              <a:rPr lang="en-US" altLang="zh-CN" sz="1200">
                <a:solidFill>
                  <a:schemeClr val="accent1"/>
                </a:solidFill>
                <a:latin typeface="微软雅黑" panose="020B0503020204020204" charset="-122"/>
                <a:ea typeface="微软雅黑" panose="020B0503020204020204" charset="-122"/>
                <a:sym typeface="+mn-ea"/>
              </a:rPr>
              <a:t>1024</a:t>
            </a:r>
            <a:r>
              <a:rPr lang="en-US" altLang="zh-CN" sz="1200">
                <a:solidFill>
                  <a:schemeClr val="bg1">
                    <a:lumMod val="95000"/>
                  </a:schemeClr>
                </a:solidFill>
                <a:latin typeface="微软雅黑" panose="020B0503020204020204" charset="-122"/>
                <a:ea typeface="微软雅黑" panose="020B0503020204020204" charset="-122"/>
                <a:sym typeface="+mn-ea"/>
              </a:rPr>
              <a:t>,Unpooled.copiedBuffer("$$".getBytes())));  </a:t>
            </a:r>
            <a:r>
              <a:rPr lang="en-US" altLang="zh-CN" sz="1200">
                <a:solidFill>
                  <a:schemeClr val="bg2">
                    <a:lumMod val="50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
        <p:nvSpPr>
          <p:cNvPr id="8" name="文本框 7"/>
          <p:cNvSpPr txBox="1"/>
          <p:nvPr/>
        </p:nvSpPr>
        <p:spPr>
          <a:xfrm>
            <a:off x="1054100" y="3938270"/>
            <a:ext cx="7713345" cy="2491740"/>
          </a:xfrm>
          <a:prstGeom prst="rect">
            <a:avLst/>
          </a:prstGeom>
          <a:solidFill>
            <a:schemeClr val="tx1">
              <a:lumMod val="85000"/>
              <a:lumOff val="15000"/>
            </a:schemeClr>
          </a:solidFill>
        </p:spPr>
        <p:txBody>
          <a:bodyPr wrap="square" rtlCol="0" anchor="t">
            <a:spAutoFit/>
          </a:bodyPr>
          <a:p>
            <a:pPr algn="l"/>
            <a:r>
              <a:rPr lang="en-US" altLang="zh-CN" sz="1200">
                <a:solidFill>
                  <a:schemeClr val="bg1">
                    <a:lumMod val="95000"/>
                  </a:schemeClr>
                </a:solidFill>
                <a:latin typeface="微软雅黑" panose="020B0503020204020204" charset="-122"/>
                <a:ea typeface="微软雅黑" panose="020B0503020204020204" charset="-122"/>
                <a:sym typeface="+mn-ea"/>
              </a:rPr>
              <a:t>int startSignIndex = in.forEachByte(</a:t>
            </a:r>
            <a:r>
              <a:rPr lang="en-US" altLang="zh-CN" sz="1200">
                <a:solidFill>
                  <a:schemeClr val="accent2"/>
                </a:solidFill>
                <a:latin typeface="微软雅黑" panose="020B0503020204020204" charset="-122"/>
                <a:ea typeface="微软雅黑" panose="020B0503020204020204" charset="-122"/>
                <a:sym typeface="+mn-ea"/>
              </a:rPr>
              <a:t>new </a:t>
            </a:r>
            <a:r>
              <a:rPr lang="en-US" altLang="zh-CN" sz="1200">
                <a:solidFill>
                  <a:schemeClr val="bg1">
                    <a:lumMod val="95000"/>
                  </a:schemeClr>
                </a:solidFill>
                <a:latin typeface="微软雅黑" panose="020B0503020204020204" charset="-122"/>
                <a:ea typeface="微软雅黑" panose="020B0503020204020204" charset="-122"/>
                <a:sym typeface="+mn-ea"/>
              </a:rPr>
              <a:t>ByteProcessor.IndexOfProcessor(</a:t>
            </a:r>
            <a:r>
              <a:rPr lang="en-US" altLang="zh-CN" sz="1200" i="1">
                <a:solidFill>
                  <a:srgbClr val="7030A0"/>
                </a:solidFill>
                <a:latin typeface="微软雅黑" panose="020B0503020204020204" charset="-122"/>
                <a:ea typeface="微软雅黑" panose="020B0503020204020204" charset="-122"/>
                <a:sym typeface="+mn-ea"/>
              </a:rPr>
              <a:t>leftWrap</a:t>
            </a:r>
            <a:r>
              <a:rPr lang="en-US" altLang="zh-CN" sz="1200">
                <a:solidFill>
                  <a:schemeClr val="bg1">
                    <a:lumMod val="95000"/>
                  </a:schemeClr>
                </a:solidFill>
                <a:latin typeface="微软雅黑" panose="020B0503020204020204" charset="-122"/>
                <a:ea typeface="微软雅黑" panose="020B0503020204020204" charset="-122"/>
                <a:sym typeface="+mn-ea"/>
              </a:rPr>
              <a:t>));</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if(startSignIndex==-1){</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return null;</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in.readerIndex(startSignIndex);</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int endSignIndex = in.forEachByte(</a:t>
            </a:r>
            <a:r>
              <a:rPr lang="en-US" altLang="zh-CN" sz="1200">
                <a:solidFill>
                  <a:schemeClr val="accent2"/>
                </a:solidFill>
                <a:latin typeface="微软雅黑" panose="020B0503020204020204" charset="-122"/>
                <a:ea typeface="微软雅黑" panose="020B0503020204020204" charset="-122"/>
                <a:sym typeface="+mn-ea"/>
              </a:rPr>
              <a:t>new </a:t>
            </a:r>
            <a:r>
              <a:rPr lang="en-US" altLang="zh-CN" sz="1200">
                <a:solidFill>
                  <a:schemeClr val="bg1">
                    <a:lumMod val="95000"/>
                  </a:schemeClr>
                </a:solidFill>
                <a:latin typeface="微软雅黑" panose="020B0503020204020204" charset="-122"/>
                <a:ea typeface="微软雅黑" panose="020B0503020204020204" charset="-122"/>
                <a:sym typeface="+mn-ea"/>
              </a:rPr>
              <a:t>ByteProcessor.IndexOfProcessor(</a:t>
            </a:r>
            <a:r>
              <a:rPr lang="en-US" altLang="zh-CN" sz="1200" i="1">
                <a:solidFill>
                  <a:srgbClr val="7030A0"/>
                </a:solidFill>
                <a:latin typeface="微软雅黑" panose="020B0503020204020204" charset="-122"/>
                <a:ea typeface="微软雅黑" panose="020B0503020204020204" charset="-122"/>
                <a:sym typeface="+mn-ea"/>
              </a:rPr>
              <a:t>rightWrap</a:t>
            </a:r>
            <a:r>
              <a:rPr lang="en-US" altLang="zh-CN" sz="1200">
                <a:solidFill>
                  <a:schemeClr val="bg1">
                    <a:lumMod val="95000"/>
                  </a:schemeClr>
                </a:solidFill>
                <a:latin typeface="微软雅黑" panose="020B0503020204020204" charset="-122"/>
                <a:ea typeface="微软雅黑" panose="020B0503020204020204" charset="-122"/>
                <a:sym typeface="+mn-ea"/>
              </a:rPr>
              <a:t>));</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if(endSignIndex == -1 || endSignIndex &lt; startSignIndex){</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return null;</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int length = endSignIndex - startSignIndex + 1;</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byte[] data = new byte[length];</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in.readBytes(data,0,length);</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return new String(data);  </a:t>
            </a:r>
            <a:r>
              <a:rPr lang="en-US" altLang="zh-CN" sz="1200">
                <a:solidFill>
                  <a:schemeClr val="bg2">
                    <a:lumMod val="50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14400" y="1016000"/>
            <a:ext cx="4126230" cy="2861310"/>
          </a:xfrm>
          <a:prstGeom prst="rect">
            <a:avLst/>
          </a:prstGeom>
          <a:noFill/>
        </p:spPr>
        <p:txBody>
          <a:bodyPr wrap="none" rtlCol="0">
            <a:spAutoFit/>
          </a:bodyPr>
          <a:p>
            <a:pPr marL="285750" indent="-285750">
              <a:buFont typeface="Wingdings" panose="05000000000000000000" charset="0"/>
              <a:buChar char="Ø"/>
            </a:pPr>
            <a:r>
              <a:rPr lang="zh-CN" altLang="en-US"/>
              <a:t>客户端须维持心跳保活，关注写超时</a:t>
            </a: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r>
              <a:rPr lang="zh-CN" altLang="en-US"/>
              <a:t>服务器关注读超时</a:t>
            </a:r>
            <a:endParaRPr lang="zh-CN" altLang="en-US"/>
          </a:p>
        </p:txBody>
      </p:sp>
      <p:sp>
        <p:nvSpPr>
          <p:cNvPr id="11" name="文本框 10"/>
          <p:cNvSpPr txBox="1"/>
          <p:nvPr/>
        </p:nvSpPr>
        <p:spPr>
          <a:xfrm>
            <a:off x="1135380" y="1976120"/>
            <a:ext cx="7713345" cy="138366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发生写</a:t>
            </a:r>
            <a:r>
              <a:rPr sz="1200">
                <a:solidFill>
                  <a:schemeClr val="bg2">
                    <a:lumMod val="50000"/>
                  </a:schemeClr>
                </a:solidFill>
                <a:latin typeface="微软雅黑" panose="020B0503020204020204" charset="-122"/>
                <a:ea typeface="微软雅黑" panose="020B0503020204020204" charset="-122"/>
                <a:sym typeface="+mn-ea"/>
              </a:rPr>
              <a:t>超</a:t>
            </a:r>
            <a:r>
              <a:rPr lang="zh-CN" sz="1200">
                <a:solidFill>
                  <a:schemeClr val="bg2">
                    <a:lumMod val="50000"/>
                  </a:schemeClr>
                </a:solidFill>
                <a:latin typeface="微软雅黑" panose="020B0503020204020204" charset="-122"/>
                <a:ea typeface="微软雅黑" panose="020B0503020204020204" charset="-122"/>
                <a:sym typeface="+mn-ea"/>
              </a:rPr>
              <a:t>时</a:t>
            </a:r>
            <a:r>
              <a:rPr lang="zh-CN" sz="1200">
                <a:solidFill>
                  <a:schemeClr val="bg2">
                    <a:lumMod val="50000"/>
                  </a:schemeClr>
                </a:solidFill>
                <a:latin typeface="微软雅黑" panose="020B0503020204020204" charset="-122"/>
                <a:ea typeface="微软雅黑" panose="020B0503020204020204" charset="-122"/>
                <a:sym typeface="+mn-ea"/>
              </a:rPr>
              <a:t>事件时，触发</a:t>
            </a:r>
            <a:r>
              <a:rPr lang="en-US" altLang="zh-CN" sz="1200">
                <a:solidFill>
                  <a:schemeClr val="bg2">
                    <a:lumMod val="50000"/>
                  </a:schemeClr>
                </a:solidFill>
                <a:latin typeface="微软雅黑" panose="020B0503020204020204" charset="-122"/>
                <a:ea typeface="微软雅黑" panose="020B0503020204020204" charset="-122"/>
                <a:sym typeface="+mn-ea"/>
              </a:rPr>
              <a:t>userEventTriggered</a:t>
            </a:r>
            <a:r>
              <a:rPr lang="zh-CN" altLang="en-US" sz="1200">
                <a:solidFill>
                  <a:schemeClr val="bg2">
                    <a:lumMod val="50000"/>
                  </a:schemeClr>
                </a:solidFill>
                <a:latin typeface="微软雅黑" panose="020B0503020204020204" charset="-122"/>
                <a:ea typeface="微软雅黑" panose="020B0503020204020204" charset="-122"/>
                <a:sym typeface="+mn-ea"/>
              </a:rPr>
              <a:t>方法，发送心跳消息</a:t>
            </a:r>
            <a:endParaRPr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accent2"/>
                </a:solidFill>
                <a:latin typeface="微软雅黑" panose="020B0503020204020204" charset="-122"/>
                <a:ea typeface="微软雅黑" panose="020B0503020204020204" charset="-122"/>
                <a:sym typeface="+mn-ea"/>
              </a:rPr>
              <a:t>public void</a:t>
            </a:r>
            <a:r>
              <a:rPr lang="en-US" altLang="zh-CN" sz="1200">
                <a:latin typeface="微软雅黑" panose="020B0503020204020204" charset="-122"/>
                <a:ea typeface="微软雅黑" panose="020B0503020204020204" charset="-122"/>
                <a:sym typeface="+mn-ea"/>
              </a:rPr>
              <a:t> </a:t>
            </a:r>
            <a:r>
              <a:rPr lang="en-US" altLang="zh-CN" sz="1200">
                <a:solidFill>
                  <a:schemeClr val="accent4"/>
                </a:solidFill>
                <a:latin typeface="微软雅黑" panose="020B0503020204020204" charset="-122"/>
                <a:ea typeface="微软雅黑" panose="020B0503020204020204" charset="-122"/>
                <a:sym typeface="+mn-ea"/>
              </a:rPr>
              <a:t>userEventTriggered</a:t>
            </a:r>
            <a:r>
              <a:rPr lang="en-US" altLang="zh-CN" sz="1200">
                <a:solidFill>
                  <a:schemeClr val="bg1">
                    <a:lumMod val="85000"/>
                  </a:schemeClr>
                </a:solidFill>
                <a:latin typeface="微软雅黑" panose="020B0503020204020204" charset="-122"/>
                <a:ea typeface="微软雅黑" panose="020B0503020204020204" charset="-122"/>
                <a:sym typeface="+mn-ea"/>
              </a:rPr>
              <a:t>(ChannelHandlerContext ctx, Object evt)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IdleStateEvent event = (IdleStateEvent) evt;</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a:solidFill>
                  <a:schemeClr val="accent2"/>
                </a:solidFill>
                <a:latin typeface="微软雅黑" panose="020B0503020204020204" charset="-122"/>
                <a:ea typeface="微软雅黑" panose="020B0503020204020204" charset="-122"/>
                <a:sym typeface="+mn-ea"/>
              </a:rPr>
              <a:t>if </a:t>
            </a:r>
            <a:r>
              <a:rPr lang="en-US" altLang="zh-CN" sz="1200">
                <a:solidFill>
                  <a:schemeClr val="bg1">
                    <a:lumMod val="85000"/>
                  </a:schemeClr>
                </a:solidFill>
                <a:latin typeface="微软雅黑" panose="020B0503020204020204" charset="-122"/>
                <a:ea typeface="微软雅黑" panose="020B0503020204020204" charset="-122"/>
                <a:sym typeface="+mn-ea"/>
              </a:rPr>
              <a:t>(event.state() == IdleState.</a:t>
            </a:r>
            <a:r>
              <a:rPr lang="en-US" altLang="zh-CN" sz="1200" i="1">
                <a:solidFill>
                  <a:srgbClr val="7030A0"/>
                </a:solidFill>
                <a:latin typeface="微软雅黑" panose="020B0503020204020204" charset="-122"/>
                <a:ea typeface="微软雅黑" panose="020B0503020204020204" charset="-122"/>
                <a:sym typeface="+mn-ea"/>
              </a:rPr>
              <a:t>WRITER_IDLE</a:t>
            </a:r>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pPr lvl="1"/>
            <a:r>
              <a:rPr lang="en-US" altLang="zh-CN" sz="1200">
                <a:solidFill>
                  <a:schemeClr val="bg1">
                    <a:lumMod val="85000"/>
                  </a:schemeClr>
                </a:solidFill>
                <a:latin typeface="微软雅黑" panose="020B0503020204020204" charset="-122"/>
                <a:ea typeface="微软雅黑" panose="020B0503020204020204" charset="-122"/>
                <a:sym typeface="+mn-ea"/>
              </a:rPr>
              <a:t>     ctx.channel().writeAndFlush(</a:t>
            </a:r>
            <a:r>
              <a:rPr lang="en-US" altLang="zh-CN" sz="1200" i="1">
                <a:solidFill>
                  <a:srgbClr val="7030A0"/>
                </a:solidFill>
                <a:latin typeface="微软雅黑" panose="020B0503020204020204" charset="-122"/>
                <a:ea typeface="微软雅黑" panose="020B0503020204020204" charset="-122"/>
                <a:sym typeface="+mn-ea"/>
              </a:rPr>
              <a:t>HEART_BEAT_MSG</a:t>
            </a:r>
            <a:r>
              <a:rPr lang="en-US" altLang="zh-CN" sz="1200" i="1">
                <a:solidFill>
                  <a:schemeClr val="bg2"/>
                </a:solidFill>
                <a:latin typeface="微软雅黑" panose="020B0503020204020204" charset="-122"/>
                <a:ea typeface="微软雅黑" panose="020B0503020204020204" charset="-122"/>
                <a:sym typeface="+mn-ea"/>
              </a:rPr>
              <a:t>);</a:t>
            </a:r>
            <a:endParaRPr lang="en-US" altLang="zh-CN" sz="1200">
              <a:solidFill>
                <a:schemeClr val="bg2"/>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a:t>
            </a:r>
            <a:endParaRPr lang="en-US" altLang="zh-CN" sz="1200">
              <a:solidFill>
                <a:schemeClr val="bg1">
                  <a:lumMod val="85000"/>
                </a:schemeClr>
              </a:solidFill>
              <a:latin typeface="微软雅黑" panose="020B0503020204020204" charset="-122"/>
              <a:ea typeface="微软雅黑" panose="020B0503020204020204" charset="-122"/>
              <a:sym typeface="+mn-ea"/>
            </a:endParaRPr>
          </a:p>
        </p:txBody>
      </p:sp>
      <p:sp>
        <p:nvSpPr>
          <p:cNvPr id="6" name="标题 1"/>
          <p:cNvSpPr txBox="1"/>
          <p:nvPr/>
        </p:nvSpPr>
        <p:spPr>
          <a:xfrm>
            <a:off x="558165" y="25781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IdleStateHandler</a:t>
            </a:r>
            <a:endParaRPr lang="en-US" altLang="zh-CN" sz="3200" dirty="0" err="1"/>
          </a:p>
        </p:txBody>
      </p:sp>
      <p:sp>
        <p:nvSpPr>
          <p:cNvPr id="5" name="文本框 4"/>
          <p:cNvSpPr txBox="1"/>
          <p:nvPr/>
        </p:nvSpPr>
        <p:spPr>
          <a:xfrm>
            <a:off x="1135380" y="1460500"/>
            <a:ext cx="7713345" cy="46037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sz="1200">
                <a:solidFill>
                  <a:schemeClr val="bg2">
                    <a:lumMod val="50000"/>
                  </a:schemeClr>
                </a:solidFill>
                <a:latin typeface="微软雅黑" panose="020B0503020204020204" charset="-122"/>
                <a:ea typeface="微软雅黑" panose="020B0503020204020204" charset="-122"/>
                <a:sym typeface="+mn-ea"/>
              </a:rPr>
              <a:t>心跳保活，关注写超时</a:t>
            </a:r>
            <a:endParaRPr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bg1">
                    <a:lumMod val="95000"/>
                  </a:schemeClr>
                </a:solidFill>
                <a:latin typeface="微软雅黑" panose="020B0503020204020204" charset="-122"/>
                <a:ea typeface="微软雅黑" panose="020B0503020204020204" charset="-122"/>
                <a:sym typeface="+mn-ea"/>
              </a:rPr>
              <a:t>pipeline.addLast(</a:t>
            </a:r>
            <a:r>
              <a:rPr lang="en-US" altLang="zh-CN" sz="1200">
                <a:solidFill>
                  <a:schemeClr val="accent2"/>
                </a:solidFill>
                <a:latin typeface="微软雅黑" panose="020B0503020204020204" charset="-122"/>
                <a:ea typeface="微软雅黑" panose="020B0503020204020204" charset="-122"/>
                <a:sym typeface="+mn-ea"/>
              </a:rPr>
              <a:t>new</a:t>
            </a:r>
            <a:r>
              <a:rPr lang="en-US" altLang="zh-CN" sz="1200">
                <a:solidFill>
                  <a:schemeClr val="bg1">
                    <a:lumMod val="95000"/>
                  </a:schemeClr>
                </a:solidFill>
                <a:latin typeface="微软雅黑" panose="020B0503020204020204" charset="-122"/>
                <a:ea typeface="微软雅黑" panose="020B0503020204020204" charset="-122"/>
                <a:sym typeface="+mn-ea"/>
              </a:rPr>
              <a:t> IdleStateHandler(</a:t>
            </a:r>
            <a:r>
              <a:rPr lang="en-US" altLang="zh-CN" sz="1200">
                <a:solidFill>
                  <a:schemeClr val="accent1"/>
                </a:solidFill>
                <a:latin typeface="微软雅黑" panose="020B0503020204020204" charset="-122"/>
                <a:ea typeface="微软雅黑" panose="020B0503020204020204" charset="-122"/>
                <a:sym typeface="+mn-ea"/>
              </a:rPr>
              <a:t>0</a:t>
            </a:r>
            <a:r>
              <a:rPr lang="en-US" altLang="zh-CN" sz="1200">
                <a:solidFill>
                  <a:schemeClr val="bg1">
                    <a:lumMod val="95000"/>
                  </a:schemeClr>
                </a:solidFill>
                <a:latin typeface="微软雅黑" panose="020B0503020204020204" charset="-122"/>
                <a:ea typeface="微软雅黑" panose="020B0503020204020204" charset="-122"/>
                <a:sym typeface="+mn-ea"/>
              </a:rPr>
              <a:t>,</a:t>
            </a:r>
            <a:r>
              <a:rPr lang="en-US" altLang="zh-CN" sz="1200">
                <a:solidFill>
                  <a:schemeClr val="accent1"/>
                </a:solidFill>
                <a:latin typeface="微软雅黑" panose="020B0503020204020204" charset="-122"/>
                <a:ea typeface="微软雅黑" panose="020B0503020204020204" charset="-122"/>
                <a:sym typeface="+mn-ea"/>
              </a:rPr>
              <a:t>4</a:t>
            </a:r>
            <a:r>
              <a:rPr lang="en-US" altLang="zh-CN" sz="1200">
                <a:solidFill>
                  <a:schemeClr val="bg1">
                    <a:lumMod val="95000"/>
                  </a:schemeClr>
                </a:solidFill>
                <a:latin typeface="微软雅黑" panose="020B0503020204020204" charset="-122"/>
                <a:ea typeface="微软雅黑" panose="020B0503020204020204" charset="-122"/>
                <a:sym typeface="+mn-ea"/>
              </a:rPr>
              <a:t>,</a:t>
            </a:r>
            <a:r>
              <a:rPr lang="en-US" altLang="zh-CN" sz="1200">
                <a:solidFill>
                  <a:schemeClr val="accent1"/>
                </a:solidFill>
                <a:latin typeface="微软雅黑" panose="020B0503020204020204" charset="-122"/>
                <a:ea typeface="微软雅黑" panose="020B0503020204020204" charset="-122"/>
                <a:sym typeface="+mn-ea"/>
              </a:rPr>
              <a:t>0</a:t>
            </a:r>
            <a:r>
              <a:rPr lang="en-US" altLang="zh-CN" sz="1200">
                <a:solidFill>
                  <a:schemeClr val="bg1">
                    <a:lumMod val="95000"/>
                  </a:schemeClr>
                </a:solidFill>
                <a:latin typeface="微软雅黑" panose="020B0503020204020204" charset="-122"/>
                <a:ea typeface="微软雅黑" panose="020B0503020204020204" charset="-122"/>
                <a:sym typeface="+mn-ea"/>
              </a:rPr>
              <a:t>, TimeUnit.</a:t>
            </a:r>
            <a:r>
              <a:rPr lang="en-US" altLang="zh-CN" sz="1200" i="1">
                <a:solidFill>
                  <a:srgbClr val="7030A0"/>
                </a:solidFill>
                <a:latin typeface="微软雅黑" panose="020B0503020204020204" charset="-122"/>
                <a:ea typeface="微软雅黑" panose="020B0503020204020204" charset="-122"/>
                <a:sym typeface="+mn-ea"/>
              </a:rPr>
              <a:t>SECONDS</a:t>
            </a:r>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
        <p:nvSpPr>
          <p:cNvPr id="9" name="文本框 8"/>
          <p:cNvSpPr txBox="1"/>
          <p:nvPr/>
        </p:nvSpPr>
        <p:spPr>
          <a:xfrm>
            <a:off x="1135380" y="3949700"/>
            <a:ext cx="7713345" cy="46037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sz="1200">
                <a:solidFill>
                  <a:schemeClr val="bg2">
                    <a:lumMod val="50000"/>
                  </a:schemeClr>
                </a:solidFill>
                <a:latin typeface="微软雅黑" panose="020B0503020204020204" charset="-122"/>
                <a:ea typeface="微软雅黑" panose="020B0503020204020204" charset="-122"/>
                <a:sym typeface="+mn-ea"/>
              </a:rPr>
              <a:t>关注读超时</a:t>
            </a:r>
            <a:endParaRPr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bg1">
                    <a:lumMod val="95000"/>
                  </a:schemeClr>
                </a:solidFill>
                <a:latin typeface="微软雅黑" panose="020B0503020204020204" charset="-122"/>
                <a:ea typeface="微软雅黑" panose="020B0503020204020204" charset="-122"/>
                <a:sym typeface="+mn-ea"/>
              </a:rPr>
              <a:t>pipeline.addLast(</a:t>
            </a:r>
            <a:r>
              <a:rPr lang="en-US" altLang="zh-CN" sz="1200">
                <a:solidFill>
                  <a:schemeClr val="accent2"/>
                </a:solidFill>
                <a:latin typeface="微软雅黑" panose="020B0503020204020204" charset="-122"/>
                <a:ea typeface="微软雅黑" panose="020B0503020204020204" charset="-122"/>
                <a:sym typeface="+mn-ea"/>
              </a:rPr>
              <a:t>new</a:t>
            </a:r>
            <a:r>
              <a:rPr lang="en-US" altLang="zh-CN" sz="1200">
                <a:solidFill>
                  <a:schemeClr val="bg1">
                    <a:lumMod val="95000"/>
                  </a:schemeClr>
                </a:solidFill>
                <a:latin typeface="微软雅黑" panose="020B0503020204020204" charset="-122"/>
                <a:ea typeface="微软雅黑" panose="020B0503020204020204" charset="-122"/>
                <a:sym typeface="+mn-ea"/>
              </a:rPr>
              <a:t> IdleStateHandler(</a:t>
            </a:r>
            <a:r>
              <a:rPr lang="en-US" altLang="zh-CN" sz="1200">
                <a:solidFill>
                  <a:schemeClr val="accent1"/>
                </a:solidFill>
                <a:latin typeface="微软雅黑" panose="020B0503020204020204" charset="-122"/>
                <a:ea typeface="微软雅黑" panose="020B0503020204020204" charset="-122"/>
                <a:sym typeface="+mn-ea"/>
              </a:rPr>
              <a:t>5</a:t>
            </a:r>
            <a:r>
              <a:rPr lang="en-US" altLang="zh-CN" sz="1200">
                <a:solidFill>
                  <a:schemeClr val="bg1">
                    <a:lumMod val="95000"/>
                  </a:schemeClr>
                </a:solidFill>
                <a:latin typeface="微软雅黑" panose="020B0503020204020204" charset="-122"/>
                <a:ea typeface="微软雅黑" panose="020B0503020204020204" charset="-122"/>
                <a:sym typeface="+mn-ea"/>
              </a:rPr>
              <a:t>,</a:t>
            </a:r>
            <a:r>
              <a:rPr lang="en-US" altLang="zh-CN" sz="1200">
                <a:solidFill>
                  <a:schemeClr val="accent1"/>
                </a:solidFill>
                <a:latin typeface="微软雅黑" panose="020B0503020204020204" charset="-122"/>
                <a:ea typeface="微软雅黑" panose="020B0503020204020204" charset="-122"/>
                <a:sym typeface="+mn-ea"/>
              </a:rPr>
              <a:t>0</a:t>
            </a:r>
            <a:r>
              <a:rPr lang="en-US" altLang="zh-CN" sz="1200">
                <a:solidFill>
                  <a:schemeClr val="bg1">
                    <a:lumMod val="95000"/>
                  </a:schemeClr>
                </a:solidFill>
                <a:latin typeface="微软雅黑" panose="020B0503020204020204" charset="-122"/>
                <a:ea typeface="微软雅黑" panose="020B0503020204020204" charset="-122"/>
                <a:sym typeface="+mn-ea"/>
              </a:rPr>
              <a:t>,</a:t>
            </a:r>
            <a:r>
              <a:rPr lang="en-US" altLang="zh-CN" sz="1200">
                <a:solidFill>
                  <a:schemeClr val="accent1"/>
                </a:solidFill>
                <a:latin typeface="微软雅黑" panose="020B0503020204020204" charset="-122"/>
                <a:ea typeface="微软雅黑" panose="020B0503020204020204" charset="-122"/>
                <a:sym typeface="+mn-ea"/>
              </a:rPr>
              <a:t>0</a:t>
            </a:r>
            <a:r>
              <a:rPr lang="en-US" altLang="zh-CN" sz="1200">
                <a:solidFill>
                  <a:schemeClr val="bg1">
                    <a:lumMod val="95000"/>
                  </a:schemeClr>
                </a:solidFill>
                <a:latin typeface="微软雅黑" panose="020B0503020204020204" charset="-122"/>
                <a:ea typeface="微软雅黑" panose="020B0503020204020204" charset="-122"/>
                <a:sym typeface="+mn-ea"/>
              </a:rPr>
              <a:t>, TimeUnit.</a:t>
            </a:r>
            <a:r>
              <a:rPr lang="en-US" altLang="zh-CN" sz="1200" i="1">
                <a:solidFill>
                  <a:srgbClr val="7030A0"/>
                </a:solidFill>
                <a:latin typeface="微软雅黑" panose="020B0503020204020204" charset="-122"/>
                <a:ea typeface="微软雅黑" panose="020B0503020204020204" charset="-122"/>
                <a:sym typeface="+mn-ea"/>
              </a:rPr>
              <a:t>SECONDS</a:t>
            </a:r>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
        <p:nvSpPr>
          <p:cNvPr id="10" name="文本框 9"/>
          <p:cNvSpPr txBox="1"/>
          <p:nvPr/>
        </p:nvSpPr>
        <p:spPr>
          <a:xfrm>
            <a:off x="1135380" y="4445635"/>
            <a:ext cx="7713345" cy="212280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发生</a:t>
            </a:r>
            <a:r>
              <a:rPr sz="1200">
                <a:solidFill>
                  <a:schemeClr val="bg2">
                    <a:lumMod val="50000"/>
                  </a:schemeClr>
                </a:solidFill>
                <a:latin typeface="微软雅黑" panose="020B0503020204020204" charset="-122"/>
                <a:ea typeface="微软雅黑" panose="020B0503020204020204" charset="-122"/>
                <a:sym typeface="+mn-ea"/>
              </a:rPr>
              <a:t>读超</a:t>
            </a:r>
            <a:r>
              <a:rPr lang="zh-CN" sz="1200">
                <a:solidFill>
                  <a:schemeClr val="bg2">
                    <a:lumMod val="50000"/>
                  </a:schemeClr>
                </a:solidFill>
                <a:latin typeface="微软雅黑" panose="020B0503020204020204" charset="-122"/>
                <a:ea typeface="微软雅黑" panose="020B0503020204020204" charset="-122"/>
                <a:sym typeface="+mn-ea"/>
              </a:rPr>
              <a:t>时</a:t>
            </a:r>
            <a:r>
              <a:rPr lang="zh-CN" sz="1200">
                <a:solidFill>
                  <a:schemeClr val="bg2">
                    <a:lumMod val="50000"/>
                  </a:schemeClr>
                </a:solidFill>
                <a:latin typeface="微软雅黑" panose="020B0503020204020204" charset="-122"/>
                <a:ea typeface="微软雅黑" panose="020B0503020204020204" charset="-122"/>
                <a:sym typeface="+mn-ea"/>
              </a:rPr>
              <a:t>事件时，触发</a:t>
            </a:r>
            <a:r>
              <a:rPr lang="en-US" altLang="zh-CN" sz="1200">
                <a:solidFill>
                  <a:schemeClr val="bg2">
                    <a:lumMod val="50000"/>
                  </a:schemeClr>
                </a:solidFill>
                <a:latin typeface="微软雅黑" panose="020B0503020204020204" charset="-122"/>
                <a:ea typeface="微软雅黑" panose="020B0503020204020204" charset="-122"/>
                <a:sym typeface="+mn-ea"/>
              </a:rPr>
              <a:t>userEventTriggered</a:t>
            </a:r>
            <a:r>
              <a:rPr lang="zh-CN" altLang="en-US" sz="1200">
                <a:solidFill>
                  <a:schemeClr val="bg2">
                    <a:lumMod val="50000"/>
                  </a:schemeClr>
                </a:solidFill>
                <a:latin typeface="微软雅黑" panose="020B0503020204020204" charset="-122"/>
                <a:ea typeface="微软雅黑" panose="020B0503020204020204" charset="-122"/>
                <a:sym typeface="+mn-ea"/>
              </a:rPr>
              <a:t>方法</a:t>
            </a:r>
            <a:endParaRPr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accent2"/>
                </a:solidFill>
                <a:latin typeface="微软雅黑" panose="020B0503020204020204" charset="-122"/>
                <a:ea typeface="微软雅黑" panose="020B0503020204020204" charset="-122"/>
                <a:sym typeface="+mn-ea"/>
              </a:rPr>
              <a:t>public void</a:t>
            </a:r>
            <a:r>
              <a:rPr lang="en-US" altLang="zh-CN" sz="1200">
                <a:latin typeface="微软雅黑" panose="020B0503020204020204" charset="-122"/>
                <a:ea typeface="微软雅黑" panose="020B0503020204020204" charset="-122"/>
                <a:sym typeface="+mn-ea"/>
              </a:rPr>
              <a:t> </a:t>
            </a:r>
            <a:r>
              <a:rPr lang="en-US" altLang="zh-CN" sz="1200">
                <a:solidFill>
                  <a:schemeClr val="accent4"/>
                </a:solidFill>
                <a:latin typeface="微软雅黑" panose="020B0503020204020204" charset="-122"/>
                <a:ea typeface="微软雅黑" panose="020B0503020204020204" charset="-122"/>
                <a:sym typeface="+mn-ea"/>
              </a:rPr>
              <a:t>userEventTriggered</a:t>
            </a:r>
            <a:r>
              <a:rPr lang="en-US" altLang="zh-CN" sz="1200">
                <a:solidFill>
                  <a:schemeClr val="bg1">
                    <a:lumMod val="85000"/>
                  </a:schemeClr>
                </a:solidFill>
                <a:latin typeface="微软雅黑" panose="020B0503020204020204" charset="-122"/>
                <a:ea typeface="微软雅黑" panose="020B0503020204020204" charset="-122"/>
                <a:sym typeface="+mn-ea"/>
              </a:rPr>
              <a:t>(ChannelHandlerContext ctx, Object evt)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a:solidFill>
                  <a:schemeClr val="accent2"/>
                </a:solidFill>
                <a:latin typeface="微软雅黑" panose="020B0503020204020204" charset="-122"/>
                <a:ea typeface="微软雅黑" panose="020B0503020204020204" charset="-122"/>
                <a:sym typeface="+mn-ea"/>
              </a:rPr>
              <a:t>int </a:t>
            </a:r>
            <a:r>
              <a:rPr lang="en-US" altLang="zh-CN" sz="1200">
                <a:solidFill>
                  <a:schemeClr val="bg1">
                    <a:lumMod val="85000"/>
                  </a:schemeClr>
                </a:solidFill>
                <a:latin typeface="微软雅黑" panose="020B0503020204020204" charset="-122"/>
                <a:ea typeface="微软雅黑" panose="020B0503020204020204" charset="-122"/>
                <a:sym typeface="+mn-ea"/>
              </a:rPr>
              <a:t>entityID = NettySession.getEntityIDFromChannel(ctx.channel());</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a:solidFill>
                  <a:schemeClr val="accent2"/>
                </a:solidFill>
                <a:latin typeface="微软雅黑" panose="020B0503020204020204" charset="-122"/>
                <a:ea typeface="微软雅黑" panose="020B0503020204020204" charset="-122"/>
                <a:sym typeface="+mn-ea"/>
              </a:rPr>
              <a:t>if</a:t>
            </a:r>
            <a:r>
              <a:rPr lang="en-US" altLang="zh-CN" sz="1200">
                <a:solidFill>
                  <a:schemeClr val="bg1">
                    <a:lumMod val="85000"/>
                  </a:schemeClr>
                </a:solidFill>
                <a:latin typeface="微软雅黑" panose="020B0503020204020204" charset="-122"/>
                <a:ea typeface="微软雅黑" panose="020B0503020204020204" charset="-122"/>
                <a:sym typeface="+mn-ea"/>
              </a:rPr>
              <a:t> (IdleStateEvent.class.isAssignableFrom(evt.getClass()) &amp;&amp; entityID &gt; 0)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IdleStateEvent event = (IdleStateEvent) evt;</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a:solidFill>
                  <a:schemeClr val="accent2"/>
                </a:solidFill>
                <a:latin typeface="微软雅黑" panose="020B0503020204020204" charset="-122"/>
                <a:ea typeface="微软雅黑" panose="020B0503020204020204" charset="-122"/>
                <a:sym typeface="+mn-ea"/>
              </a:rPr>
              <a:t> if </a:t>
            </a:r>
            <a:r>
              <a:rPr lang="en-US" altLang="zh-CN" sz="1200">
                <a:solidFill>
                  <a:schemeClr val="bg1">
                    <a:lumMod val="85000"/>
                  </a:schemeClr>
                </a:solidFill>
                <a:latin typeface="微软雅黑" panose="020B0503020204020204" charset="-122"/>
                <a:ea typeface="微软雅黑" panose="020B0503020204020204" charset="-122"/>
                <a:sym typeface="+mn-ea"/>
              </a:rPr>
              <a:t>(event.state() == IdleState.</a:t>
            </a:r>
            <a:r>
              <a:rPr lang="en-US" altLang="zh-CN" sz="1200" i="1">
                <a:solidFill>
                  <a:srgbClr val="7030A0"/>
                </a:solidFill>
                <a:latin typeface="微软雅黑" panose="020B0503020204020204" charset="-122"/>
                <a:ea typeface="微软雅黑" panose="020B0503020204020204" charset="-122"/>
                <a:sym typeface="+mn-ea"/>
              </a:rPr>
              <a:t>READER_IDLE</a:t>
            </a:r>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i="1">
                <a:solidFill>
                  <a:srgbClr val="7030A0"/>
                </a:solidFill>
                <a:latin typeface="微软雅黑" panose="020B0503020204020204" charset="-122"/>
                <a:ea typeface="微软雅黑" panose="020B0503020204020204" charset="-122"/>
                <a:sym typeface="+mn-ea"/>
              </a:rPr>
              <a:t>logger</a:t>
            </a:r>
            <a:r>
              <a:rPr lang="en-US" altLang="zh-CN" sz="1200">
                <a:solidFill>
                  <a:schemeClr val="bg1">
                    <a:lumMod val="85000"/>
                  </a:schemeClr>
                </a:solidFill>
                <a:latin typeface="微软雅黑" panose="020B0503020204020204" charset="-122"/>
                <a:ea typeface="微软雅黑" panose="020B0503020204020204" charset="-122"/>
                <a:sym typeface="+mn-ea"/>
              </a:rPr>
              <a:t>.info("</a:t>
            </a:r>
            <a:r>
              <a:rPr lang="en-US" altLang="zh-CN" sz="1200">
                <a:solidFill>
                  <a:schemeClr val="accent6">
                    <a:lumMod val="75000"/>
                  </a:schemeClr>
                </a:solidFill>
                <a:latin typeface="微软雅黑" panose="020B0503020204020204" charset="-122"/>
                <a:ea typeface="微软雅黑" panose="020B0503020204020204" charset="-122"/>
                <a:sym typeface="+mn-ea"/>
              </a:rPr>
              <a:t>超时离线事件,clienttype-&gt;{}, entityID-&gt;{}</a:t>
            </a:r>
            <a:r>
              <a:rPr lang="en-US" altLang="zh-CN" sz="1200">
                <a:solidFill>
                  <a:schemeClr val="bg1">
                    <a:lumMod val="85000"/>
                  </a:schemeClr>
                </a:solidFill>
                <a:latin typeface="微软雅黑" panose="020B0503020204020204" charset="-122"/>
                <a:ea typeface="微软雅黑" panose="020B0503020204020204" charset="-122"/>
                <a:sym typeface="+mn-ea"/>
              </a:rPr>
              <a:t>", clientType, entityID);</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ctx.disconnect();</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 </a:t>
            </a:r>
            <a:endParaRPr lang="en-US" altLang="zh-CN" sz="1200">
              <a:solidFill>
                <a:schemeClr val="bg1">
                  <a:lumMod val="85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13410"/>
            <a:ext cx="10515600" cy="586105"/>
          </a:xfrm>
        </p:spPr>
        <p:txBody>
          <a:bodyPr vert="horz" lIns="91440" tIns="45720" rIns="91440" bIns="45720" rtlCol="0" anchor="ctr">
            <a:normAutofit/>
          </a:bodyPr>
          <a:lstStyle/>
          <a:p>
            <a:r>
              <a:rPr lang="en-US" altLang="zh-CN" sz="3200" dirty="0"/>
              <a:t>AttributeMap</a:t>
            </a:r>
            <a:r>
              <a:rPr lang="zh-CN" altLang="en-US" sz="3200" dirty="0"/>
              <a:t>与</a:t>
            </a:r>
            <a:r>
              <a:rPr lang="en-US" altLang="zh-CN" sz="3200" dirty="0"/>
              <a:t>NettySession</a:t>
            </a:r>
            <a:endParaRPr lang="en-US" altLang="zh-CN" sz="3200" dirty="0"/>
          </a:p>
        </p:txBody>
      </p:sp>
      <p:sp>
        <p:nvSpPr>
          <p:cNvPr id="3" name="内容占位符 2"/>
          <p:cNvSpPr>
            <a:spLocks noGrp="1"/>
          </p:cNvSpPr>
          <p:nvPr>
            <p:ph idx="1"/>
          </p:nvPr>
        </p:nvSpPr>
        <p:spPr>
          <a:xfrm>
            <a:off x="838200" y="1575368"/>
            <a:ext cx="10515600" cy="4093912"/>
          </a:xfrm>
        </p:spPr>
        <p:txBody>
          <a:bodyPr>
            <a:normAutofit/>
          </a:bodyPr>
          <a:lstStyle/>
          <a:p>
            <a:r>
              <a:rPr lang="zh-CN" altLang="en-US" sz="1600" dirty="0"/>
              <a:t>类似</a:t>
            </a:r>
            <a:r>
              <a:rPr lang="en-US" altLang="zh-CN" sz="1600" dirty="0"/>
              <a:t>key-value</a:t>
            </a:r>
            <a:r>
              <a:rPr lang="zh-CN" altLang="en-US" sz="1600" dirty="0"/>
              <a:t>形式  </a:t>
            </a:r>
            <a:r>
              <a:rPr lang="en-US" altLang="zh-CN" sz="1600" dirty="0"/>
              <a:t>AttributeKey - Attributes</a:t>
            </a:r>
            <a:endParaRPr lang="zh-CN" altLang="en-US" sz="1600" dirty="0"/>
          </a:p>
          <a:p>
            <a:r>
              <a:rPr lang="zh-CN" altLang="en-US" sz="1600" dirty="0"/>
              <a:t>范型</a:t>
            </a:r>
            <a:endParaRPr lang="zh-CN" altLang="en-US" sz="1600" dirty="0"/>
          </a:p>
          <a:p>
            <a:r>
              <a:rPr lang="en-US" altLang="zh-CN" sz="1600" dirty="0"/>
              <a:t>Channel</a:t>
            </a:r>
            <a:r>
              <a:rPr lang="zh-CN" altLang="en-US" sz="1600" dirty="0"/>
              <a:t>继承了</a:t>
            </a:r>
            <a:r>
              <a:rPr lang="en-US" altLang="zh-CN" sz="1600" dirty="0"/>
              <a:t>AttributeMap</a:t>
            </a:r>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en-US" altLang="zh-CN" sz="1600" dirty="0"/>
              <a:t>NettySession</a:t>
            </a:r>
            <a:r>
              <a:rPr lang="zh-CN" altLang="en-US" sz="1600" dirty="0"/>
              <a:t>中的某些信息是在</a:t>
            </a:r>
            <a:r>
              <a:rPr lang="en-US" altLang="zh-CN" sz="1600" dirty="0"/>
              <a:t>Channel</a:t>
            </a:r>
            <a:r>
              <a:rPr lang="zh-CN" altLang="en-US" sz="1600" dirty="0"/>
              <a:t>中设置了一个</a:t>
            </a:r>
            <a:r>
              <a:rPr lang="en-US" altLang="zh-CN" sz="1600" dirty="0"/>
              <a:t>AttributeKey</a:t>
            </a:r>
            <a:r>
              <a:rPr lang="zh-CN" altLang="en-US" sz="1600" dirty="0"/>
              <a:t>为</a:t>
            </a:r>
            <a:r>
              <a:rPr lang="en-US" altLang="zh-CN" sz="1600" dirty="0"/>
              <a:t>“blacktea”</a:t>
            </a:r>
            <a:r>
              <a:rPr lang="zh-CN" altLang="en-US" sz="1600" dirty="0"/>
              <a:t>的ConcurrentHashMap，用于存储设备的重要信息，如：</a:t>
            </a:r>
            <a:r>
              <a:rPr lang="en-US" altLang="zh-CN" sz="1600" dirty="0"/>
              <a:t>ENTITYID,CLIENTTYPE,WATCHEDMSG,TTL</a:t>
            </a:r>
            <a:endParaRPr lang="en-US" altLang="zh-CN" sz="1600" dirty="0"/>
          </a:p>
          <a:p>
            <a:r>
              <a:rPr lang="zh-CN" altLang="en-US" sz="1600" dirty="0"/>
              <a:t>一个小案例</a:t>
            </a:r>
            <a:endParaRPr lang="zh-CN" altLang="en-US" sz="1600" dirty="0"/>
          </a:p>
        </p:txBody>
      </p:sp>
      <p:pic>
        <p:nvPicPr>
          <p:cNvPr id="4" name="图片 3"/>
          <p:cNvPicPr>
            <a:picLocks noChangeAspect="1"/>
          </p:cNvPicPr>
          <p:nvPr/>
        </p:nvPicPr>
        <p:blipFill>
          <a:blip r:embed="rId1"/>
          <a:stretch>
            <a:fillRect/>
          </a:stretch>
        </p:blipFill>
        <p:spPr>
          <a:xfrm>
            <a:off x="1004570" y="2705100"/>
            <a:ext cx="5013960" cy="16383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6750" y="1464310"/>
            <a:ext cx="10515600" cy="3014345"/>
          </a:xfrm>
          <a:solidFill>
            <a:schemeClr val="bg1">
              <a:lumMod val="85000"/>
            </a:schemeClr>
          </a:solidFill>
        </p:spPr>
        <p:txBody>
          <a:bodyPr>
            <a:normAutofit/>
          </a:bodyPr>
          <a:p>
            <a:r>
              <a:rPr lang="zh-CN" altLang="en-US" sz="1400"/>
              <a:t>netty的通道是和机器的硬件绑定的，无法序列化</a:t>
            </a:r>
            <a:endParaRPr lang="zh-CN" altLang="en-US" sz="1400"/>
          </a:p>
          <a:p>
            <a:r>
              <a:rPr lang="zh-CN" altLang="en-US" sz="1400"/>
              <a:t>挑选Netty服务器给客户端发送是可以做到的，不过不是通过序列化和反序列化的方式。</a:t>
            </a:r>
            <a:endParaRPr lang="zh-CN" altLang="en-US" sz="1400"/>
          </a:p>
          <a:p>
            <a:endParaRPr lang="zh-CN" altLang="en-US" sz="1400"/>
          </a:p>
          <a:p>
            <a:r>
              <a:rPr lang="zh-CN" altLang="en-US" sz="1400"/>
              <a:t>假设你当前系统是BackendServer，拥有多个消息服务NettyServer，那么简单的，可以使用Zookeeper做节点发现和管理。步骤如下 ①NettyServer启动的时候往ZK注册 ②BackendServer 启动ZK客户端，发现可用Netty服务。③ BackendServer需要发消息的时候，选择可用节点，作为Netty的client向NettyServer发送消息，NettyServer作为Proxy，将消息转发给实际的客户端。</a:t>
            </a:r>
            <a:endParaRPr lang="zh-CN" altLang="en-US" sz="1400"/>
          </a:p>
          <a:p>
            <a:endParaRPr lang="zh-CN" altLang="en-US" sz="1400"/>
          </a:p>
          <a:p>
            <a:r>
              <a:rPr lang="zh-CN" altLang="en-US" sz="1400"/>
              <a:t>不建议小团队自己实现分布式。确实有分布式需求：①实时的消息传递（即时性好），可以选择Akka：https://akka.io/。②允许少量延迟，选择Kafka，RocketMQ之类的中间件（吞吐量高），消息先发往中间件，然后NettyServer实现Consumer往客户端发送消息即可。③RPC……</a:t>
            </a:r>
            <a:endParaRPr lang="zh-CN" altLang="en-US" sz="1400"/>
          </a:p>
        </p:txBody>
      </p:sp>
      <p:sp>
        <p:nvSpPr>
          <p:cNvPr id="6" name="标题 1"/>
          <p:cNvSpPr txBox="1"/>
          <p:nvPr/>
        </p:nvSpPr>
        <p:spPr>
          <a:xfrm>
            <a:off x="56705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err="1"/>
              <a:t>Acceptor</a:t>
            </a:r>
            <a:r>
              <a:rPr lang="zh-CN" altLang="en-US" sz="3200" dirty="0" err="1"/>
              <a:t>集群的问题及解决方案</a:t>
            </a:r>
            <a:endParaRPr lang="zh-CN" altLang="en-US" sz="3200" dirty="0" err="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dirty="0"/>
              <a:t>更深入的学习方向</a:t>
            </a:r>
            <a:endParaRPr lang="zh-CN" altLang="zh-CN" sz="3600" dirty="0"/>
          </a:p>
        </p:txBody>
      </p:sp>
      <p:sp>
        <p:nvSpPr>
          <p:cNvPr id="4" name="文本框 3"/>
          <p:cNvSpPr txBox="1"/>
          <p:nvPr/>
        </p:nvSpPr>
        <p:spPr>
          <a:xfrm>
            <a:off x="995045" y="1721485"/>
            <a:ext cx="10403840" cy="2030095"/>
          </a:xfrm>
          <a:prstGeom prst="rect">
            <a:avLst/>
          </a:prstGeom>
          <a:noFill/>
        </p:spPr>
        <p:txBody>
          <a:bodyPr wrap="square" rtlCol="0">
            <a:spAutoFit/>
          </a:bodyPr>
          <a:lstStyle/>
          <a:p>
            <a:pPr marL="285750" indent="-285750">
              <a:buFont typeface="Wingdings" panose="05000000000000000000" charset="0"/>
              <a:buChar char="Ø"/>
            </a:pPr>
            <a:r>
              <a:rPr lang="en-US" altLang="zh-CN" dirty="0" err="1"/>
              <a:t>Netty</a:t>
            </a:r>
            <a:r>
              <a:rPr lang="zh-CN" altLang="en-US" dirty="0"/>
              <a:t>的应用场景</a:t>
            </a:r>
            <a:endParaRPr lang="zh-CN" altLang="en-US" dirty="0"/>
          </a:p>
          <a:p>
            <a:pPr marL="285750" indent="-285750">
              <a:buFont typeface="Wingdings" panose="05000000000000000000" charset="0"/>
              <a:buChar char="Ø"/>
            </a:pPr>
            <a:endParaRPr lang="en-US" altLang="zh-CN" dirty="0"/>
          </a:p>
          <a:p>
            <a:pPr marL="285750" indent="-285750">
              <a:buFont typeface="Wingdings" panose="05000000000000000000" charset="0"/>
              <a:buChar char="Ø"/>
            </a:pPr>
            <a:r>
              <a:rPr lang="en-US" altLang="zh-CN" dirty="0" err="1"/>
              <a:t>Netty</a:t>
            </a:r>
            <a:r>
              <a:rPr lang="zh-CN" altLang="en-US" dirty="0"/>
              <a:t>的线程模型</a:t>
            </a:r>
            <a:endParaRPr lang="zh-CN" altLang="en-US" dirty="0"/>
          </a:p>
          <a:p>
            <a:pPr marL="285750" indent="-285750">
              <a:buFont typeface="Wingdings" panose="05000000000000000000" charset="0"/>
              <a:buChar char="Ø"/>
            </a:pPr>
            <a:endParaRPr lang="zh-CN" altLang="en-US" dirty="0"/>
          </a:p>
          <a:p>
            <a:pPr marL="285750" indent="-285750">
              <a:buFont typeface="Wingdings" panose="05000000000000000000" charset="0"/>
              <a:buChar char="Ø"/>
            </a:pPr>
            <a:r>
              <a:rPr lang="en-US" altLang="zh-CN" dirty="0" err="1"/>
              <a:t>Netty</a:t>
            </a:r>
            <a:r>
              <a:rPr lang="en-US" altLang="zh-CN" dirty="0"/>
              <a:t> ChannelHandler</a:t>
            </a:r>
            <a:r>
              <a:rPr lang="zh-CN" altLang="en-US" dirty="0"/>
              <a:t>的线程安全性探讨</a:t>
            </a:r>
            <a:endParaRPr lang="zh-CN" altLang="en-US" dirty="0"/>
          </a:p>
          <a:p>
            <a:pPr marL="285750" indent="-285750">
              <a:buFont typeface="Wingdings" panose="05000000000000000000" charset="0"/>
              <a:buChar char="Ø"/>
            </a:pPr>
            <a:endParaRPr lang="zh-CN" altLang="en-US" dirty="0"/>
          </a:p>
          <a:p>
            <a:pPr marL="285750" indent="-285750">
              <a:buFont typeface="Wingdings" panose="05000000000000000000" charset="0"/>
              <a:buChar char="Ø"/>
            </a:pPr>
            <a:r>
              <a:rPr lang="en-US" altLang="zh-CN" dirty="0" err="1"/>
              <a:t>Netty</a:t>
            </a:r>
            <a:r>
              <a:rPr lang="en-US" altLang="zh-CN" dirty="0"/>
              <a:t> </a:t>
            </a:r>
            <a:r>
              <a:rPr lang="zh-CN" altLang="zh-CN" dirty="0"/>
              <a:t>铺垫知识（</a:t>
            </a:r>
            <a:r>
              <a:rPr lang="en-US" altLang="zh-CN" dirty="0"/>
              <a:t> Bio, </a:t>
            </a:r>
            <a:r>
              <a:rPr lang="en-US" altLang="zh-CN" dirty="0" err="1"/>
              <a:t>Nio</a:t>
            </a:r>
            <a:r>
              <a:rPr lang="zh-CN" altLang="en-US" dirty="0"/>
              <a:t>，</a:t>
            </a:r>
            <a:r>
              <a:rPr lang="en-US" altLang="zh-CN" dirty="0"/>
              <a:t>JUC</a:t>
            </a:r>
            <a:r>
              <a:rPr lang="zh-CN" altLang="en-US" dirty="0"/>
              <a:t>，</a:t>
            </a:r>
            <a:r>
              <a:rPr lang="zh-CN" altLang="zh-CN" dirty="0"/>
              <a:t>多线程、池，</a:t>
            </a:r>
            <a:r>
              <a:rPr lang="zh-CN" altLang="en-US" dirty="0"/>
              <a:t>网络编程</a:t>
            </a:r>
            <a:r>
              <a:rPr lang="zh-CN" altLang="zh-CN" dirty="0"/>
              <a:t>）</a:t>
            </a:r>
            <a:endParaRPr lang="zh-CN"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左箭头 26"/>
          <p:cNvSpPr/>
          <p:nvPr/>
        </p:nvSpPr>
        <p:spPr>
          <a:xfrm>
            <a:off x="2822575" y="3375025"/>
            <a:ext cx="6033135" cy="183515"/>
          </a:xfrm>
          <a:prstGeom prst="leftArrow">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sz="3200" dirty="0"/>
              <a:t>BIO</a:t>
            </a:r>
            <a:r>
              <a:rPr lang="zh-CN" altLang="en-US" sz="3200" dirty="0"/>
              <a:t>改进</a:t>
            </a:r>
            <a:endParaRPr lang="zh-CN" altLang="en-US" sz="3200" dirty="0"/>
          </a:p>
        </p:txBody>
      </p:sp>
      <p:sp>
        <p:nvSpPr>
          <p:cNvPr id="2050" name="笔记本"/>
          <p:cNvSpPr/>
          <p:nvPr/>
        </p:nvSpPr>
        <p:spPr bwMode="auto">
          <a:xfrm>
            <a:off x="1330960" y="1917065"/>
            <a:ext cx="891540" cy="61341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540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 name="电脑"/>
          <p:cNvSpPr/>
          <p:nvPr/>
        </p:nvSpPr>
        <p:spPr bwMode="auto">
          <a:xfrm>
            <a:off x="1218565" y="2961005"/>
            <a:ext cx="1023620" cy="703580"/>
          </a:xfrm>
          <a:custGeom>
            <a:avLst/>
            <a:gdLst>
              <a:gd name="T0" fmla="*/ 381408390 w 6190"/>
              <a:gd name="T1" fmla="*/ 48095465 h 4291"/>
              <a:gd name="T2" fmla="*/ 398361967 w 6190"/>
              <a:gd name="T3" fmla="*/ 65137202 h 4291"/>
              <a:gd name="T4" fmla="*/ 398361967 w 6190"/>
              <a:gd name="T5" fmla="*/ 340645740 h 4291"/>
              <a:gd name="T6" fmla="*/ 243222337 w 6190"/>
              <a:gd name="T7" fmla="*/ 340645740 h 4291"/>
              <a:gd name="T8" fmla="*/ 243222337 w 6190"/>
              <a:gd name="T9" fmla="*/ 352290696 h 4291"/>
              <a:gd name="T10" fmla="*/ 255534977 w 6190"/>
              <a:gd name="T11" fmla="*/ 354089520 h 4291"/>
              <a:gd name="T12" fmla="*/ 267942405 w 6190"/>
              <a:gd name="T13" fmla="*/ 356456556 h 4291"/>
              <a:gd name="T14" fmla="*/ 280444621 w 6190"/>
              <a:gd name="T15" fmla="*/ 359202195 h 4291"/>
              <a:gd name="T16" fmla="*/ 292852049 w 6190"/>
              <a:gd name="T17" fmla="*/ 362515737 h 4291"/>
              <a:gd name="T18" fmla="*/ 305259477 w 6190"/>
              <a:gd name="T19" fmla="*/ 366208191 h 4291"/>
              <a:gd name="T20" fmla="*/ 317666598 w 6190"/>
              <a:gd name="T21" fmla="*/ 370563353 h 4291"/>
              <a:gd name="T22" fmla="*/ 330074026 w 6190"/>
              <a:gd name="T23" fmla="*/ 375391922 h 4291"/>
              <a:gd name="T24" fmla="*/ 342481454 w 6190"/>
              <a:gd name="T25" fmla="*/ 380693590 h 4291"/>
              <a:gd name="T26" fmla="*/ 342481454 w 6190"/>
              <a:gd name="T27" fmla="*/ 406256349 h 4291"/>
              <a:gd name="T28" fmla="*/ 59858547 w 6190"/>
              <a:gd name="T29" fmla="*/ 406256349 h 4291"/>
              <a:gd name="T30" fmla="*/ 59858547 w 6190"/>
              <a:gd name="T31" fmla="*/ 380693590 h 4291"/>
              <a:gd name="T32" fmla="*/ 65920078 w 6190"/>
              <a:gd name="T33" fmla="*/ 378232057 h 4291"/>
              <a:gd name="T34" fmla="*/ 77853872 w 6190"/>
              <a:gd name="T35" fmla="*/ 373593097 h 4291"/>
              <a:gd name="T36" fmla="*/ 89882455 w 6190"/>
              <a:gd name="T37" fmla="*/ 369332432 h 4291"/>
              <a:gd name="T38" fmla="*/ 101816249 w 6190"/>
              <a:gd name="T39" fmla="*/ 365545482 h 4291"/>
              <a:gd name="T40" fmla="*/ 113939620 w 6190"/>
              <a:gd name="T41" fmla="*/ 362137135 h 4291"/>
              <a:gd name="T42" fmla="*/ 125967894 w 6190"/>
              <a:gd name="T43" fmla="*/ 359107390 h 4291"/>
              <a:gd name="T44" fmla="*/ 137901688 w 6190"/>
              <a:gd name="T45" fmla="*/ 356456556 h 4291"/>
              <a:gd name="T46" fmla="*/ 150025059 w 6190"/>
              <a:gd name="T47" fmla="*/ 354373626 h 4291"/>
              <a:gd name="T48" fmla="*/ 155992110 w 6190"/>
              <a:gd name="T49" fmla="*/ 340645740 h 4291"/>
              <a:gd name="T50" fmla="*/ 0 w 6190"/>
              <a:gd name="T51" fmla="*/ 340645740 h 4291"/>
              <a:gd name="T52" fmla="*/ 0 w 6190"/>
              <a:gd name="T53" fmla="*/ 65137202 h 4291"/>
              <a:gd name="T54" fmla="*/ 16953577 w 6190"/>
              <a:gd name="T55" fmla="*/ 48095465 h 4291"/>
              <a:gd name="T56" fmla="*/ 420335326 w 6190"/>
              <a:gd name="T57" fmla="*/ 406256349 h 4291"/>
              <a:gd name="T58" fmla="*/ 586272213 w 6190"/>
              <a:gd name="T59" fmla="*/ 0 h 4291"/>
              <a:gd name="T60" fmla="*/ 420335326 w 6190"/>
              <a:gd name="T61" fmla="*/ 406256349 h 4291"/>
              <a:gd name="T62" fmla="*/ 441266937 w 6190"/>
              <a:gd name="T63" fmla="*/ 35408890 h 4291"/>
              <a:gd name="T64" fmla="*/ 568276888 w 6190"/>
              <a:gd name="T65" fmla="*/ 74889145 h 4291"/>
              <a:gd name="T66" fmla="*/ 441266937 w 6190"/>
              <a:gd name="T67" fmla="*/ 35408890 h 4291"/>
              <a:gd name="T68" fmla="*/ 441266937 w 6190"/>
              <a:gd name="T69" fmla="*/ 97043248 h 4291"/>
              <a:gd name="T70" fmla="*/ 568276888 w 6190"/>
              <a:gd name="T71" fmla="*/ 136712804 h 4291"/>
              <a:gd name="T72" fmla="*/ 441266937 w 6190"/>
              <a:gd name="T73" fmla="*/ 97043248 h 4291"/>
              <a:gd name="T74" fmla="*/ 440604034 w 6190"/>
              <a:gd name="T75" fmla="*/ 170228065 h 4291"/>
              <a:gd name="T76" fmla="*/ 483224639 w 6190"/>
              <a:gd name="T77" fmla="*/ 200808694 h 4291"/>
              <a:gd name="T78" fmla="*/ 440604034 w 6190"/>
              <a:gd name="T79" fmla="*/ 170228065 h 4291"/>
              <a:gd name="T80" fmla="*/ 440604034 w 6190"/>
              <a:gd name="T81" fmla="*/ 219365150 h 4291"/>
              <a:gd name="T82" fmla="*/ 483224639 w 6190"/>
              <a:gd name="T83" fmla="*/ 249945779 h 4291"/>
              <a:gd name="T84" fmla="*/ 440604034 w 6190"/>
              <a:gd name="T85" fmla="*/ 219365150 h 4291"/>
              <a:gd name="T86" fmla="*/ 364360025 w 6190"/>
              <a:gd name="T87" fmla="*/ 82179246 h 4291"/>
              <a:gd name="T88" fmla="*/ 34001942 w 6190"/>
              <a:gd name="T89" fmla="*/ 306562266 h 4291"/>
              <a:gd name="T90" fmla="*/ 364360025 w 6190"/>
              <a:gd name="T91" fmla="*/ 821792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硬盘"/>
          <p:cNvSpPr>
            <a:spLocks noChangeArrowheads="1"/>
          </p:cNvSpPr>
          <p:nvPr/>
        </p:nvSpPr>
        <p:spPr bwMode="auto">
          <a:xfrm>
            <a:off x="9423400" y="2398395"/>
            <a:ext cx="470535" cy="445770"/>
          </a:xfrm>
          <a:custGeom>
            <a:avLst/>
            <a:gdLst>
              <a:gd name="T0" fmla="*/ 480069 w 11698343"/>
              <a:gd name="T1" fmla="*/ 601514 h 10158412"/>
              <a:gd name="T2" fmla="*/ 1321016 w 11698343"/>
              <a:gd name="T3" fmla="*/ 601514 h 10158412"/>
              <a:gd name="T4" fmla="*/ 1321016 w 11698343"/>
              <a:gd name="T5" fmla="*/ 841924 h 10158412"/>
              <a:gd name="T6" fmla="*/ 480069 w 11698343"/>
              <a:gd name="T7" fmla="*/ 841924 h 10158412"/>
              <a:gd name="T8" fmla="*/ 540172 w 11698343"/>
              <a:gd name="T9" fmla="*/ 301001 h 10158412"/>
              <a:gd name="T10" fmla="*/ 1261158 w 11698343"/>
              <a:gd name="T11" fmla="*/ 301001 h 10158412"/>
              <a:gd name="T12" fmla="*/ 1261158 w 11698343"/>
              <a:gd name="T13" fmla="*/ 481309 h 10158412"/>
              <a:gd name="T14" fmla="*/ 540172 w 11698343"/>
              <a:gd name="T15" fmla="*/ 481309 h 10158412"/>
              <a:gd name="T16" fmla="*/ 341529 w 11698343"/>
              <a:gd name="T17" fmla="*/ 120205 h 10158412"/>
              <a:gd name="T18" fmla="*/ 450059 w 11698343"/>
              <a:gd name="T19" fmla="*/ 120205 h 10158412"/>
              <a:gd name="T20" fmla="*/ 304005 w 11698343"/>
              <a:gd name="T21" fmla="*/ 890909 h 10158412"/>
              <a:gd name="T22" fmla="*/ 316705 w 11698343"/>
              <a:gd name="T23" fmla="*/ 940595 h 10158412"/>
              <a:gd name="T24" fmla="*/ 362888 w 11698343"/>
              <a:gd name="T25" fmla="*/ 962549 h 10158412"/>
              <a:gd name="T26" fmla="*/ 659614 w 11698343"/>
              <a:gd name="T27" fmla="*/ 962549 h 10158412"/>
              <a:gd name="T28" fmla="*/ 899765 w 11698343"/>
              <a:gd name="T29" fmla="*/ 1155514 h 10158412"/>
              <a:gd name="T30" fmla="*/ 1139917 w 11698343"/>
              <a:gd name="T31" fmla="*/ 962549 h 10158412"/>
              <a:gd name="T32" fmla="*/ 1437797 w 11698343"/>
              <a:gd name="T33" fmla="*/ 962549 h 10158412"/>
              <a:gd name="T34" fmla="*/ 1438375 w 11698343"/>
              <a:gd name="T35" fmla="*/ 962549 h 10158412"/>
              <a:gd name="T36" fmla="*/ 1498412 w 11698343"/>
              <a:gd name="T37" fmla="*/ 901886 h 10158412"/>
              <a:gd name="T38" fmla="*/ 1493794 w 11698343"/>
              <a:gd name="T39" fmla="*/ 879355 h 10158412"/>
              <a:gd name="T40" fmla="*/ 1350050 w 11698343"/>
              <a:gd name="T41" fmla="*/ 120205 h 10158412"/>
              <a:gd name="T42" fmla="*/ 1458002 w 11698343"/>
              <a:gd name="T43" fmla="*/ 120205 h 10158412"/>
              <a:gd name="T44" fmla="*/ 1572882 w 11698343"/>
              <a:gd name="T45" fmla="*/ 205710 h 10158412"/>
              <a:gd name="T46" fmla="*/ 1763964 w 11698343"/>
              <a:gd name="T47" fmla="*/ 825047 h 10158412"/>
              <a:gd name="T48" fmla="*/ 1741450 w 11698343"/>
              <a:gd name="T49" fmla="*/ 1390076 h 10158412"/>
              <a:gd name="T50" fmla="*/ 900343 w 11698343"/>
              <a:gd name="T51" fmla="*/ 1563398 h 10158412"/>
              <a:gd name="T52" fmla="*/ 899765 w 11698343"/>
              <a:gd name="T53" fmla="*/ 1563398 h 10158412"/>
              <a:gd name="T54" fmla="*/ 899188 w 11698343"/>
              <a:gd name="T55" fmla="*/ 1563398 h 10158412"/>
              <a:gd name="T56" fmla="*/ 59235 w 11698343"/>
              <a:gd name="T57" fmla="*/ 1389498 h 10158412"/>
              <a:gd name="T58" fmla="*/ 36144 w 11698343"/>
              <a:gd name="T59" fmla="*/ 825047 h 10158412"/>
              <a:gd name="T60" fmla="*/ 226648 w 11698343"/>
              <a:gd name="T61" fmla="*/ 205710 h 10158412"/>
              <a:gd name="T62" fmla="*/ 341529 w 11698343"/>
              <a:gd name="T63" fmla="*/ 120205 h 10158412"/>
              <a:gd name="T64" fmla="*/ 600274 w 11698343"/>
              <a:gd name="T65" fmla="*/ 0 h 10158412"/>
              <a:gd name="T66" fmla="*/ 1201055 w 11698343"/>
              <a:gd name="T67" fmla="*/ 0 h 10158412"/>
              <a:gd name="T68" fmla="*/ 1201055 w 11698343"/>
              <a:gd name="T69" fmla="*/ 180308 h 10158412"/>
              <a:gd name="T70" fmla="*/ 600274 w 11698343"/>
              <a:gd name="T71" fmla="*/ 180308 h 10158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98343" h="10158412">
                <a:moveTo>
                  <a:pt x="3119321" y="3908426"/>
                </a:moveTo>
                <a:lnTo>
                  <a:pt x="8583497" y="3908426"/>
                </a:lnTo>
                <a:lnTo>
                  <a:pt x="8583497" y="5470526"/>
                </a:lnTo>
                <a:lnTo>
                  <a:pt x="3119321" y="5470526"/>
                </a:lnTo>
                <a:lnTo>
                  <a:pt x="3119321" y="3908426"/>
                </a:lnTo>
                <a:close/>
                <a:moveTo>
                  <a:pt x="3509845" y="1955800"/>
                </a:moveTo>
                <a:lnTo>
                  <a:pt x="8194557" y="1955800"/>
                </a:lnTo>
                <a:lnTo>
                  <a:pt x="8194557" y="3127376"/>
                </a:lnTo>
                <a:lnTo>
                  <a:pt x="3509845" y="3127376"/>
                </a:lnTo>
                <a:lnTo>
                  <a:pt x="3509845" y="1955800"/>
                </a:lnTo>
                <a:close/>
                <a:moveTo>
                  <a:pt x="2219133" y="781050"/>
                </a:moveTo>
                <a:cubicBezTo>
                  <a:pt x="2219133" y="781050"/>
                  <a:pt x="2219133" y="781050"/>
                  <a:pt x="2924323" y="781050"/>
                </a:cubicBezTo>
                <a:cubicBezTo>
                  <a:pt x="2924323" y="781050"/>
                  <a:pt x="2924323" y="781050"/>
                  <a:pt x="1975317" y="5788816"/>
                </a:cubicBezTo>
                <a:cubicBezTo>
                  <a:pt x="1952811" y="5901436"/>
                  <a:pt x="1982819" y="6021562"/>
                  <a:pt x="2057839" y="6111656"/>
                </a:cubicBezTo>
                <a:cubicBezTo>
                  <a:pt x="2132859" y="6201752"/>
                  <a:pt x="2241639" y="6254306"/>
                  <a:pt x="2357919" y="6254306"/>
                </a:cubicBezTo>
                <a:cubicBezTo>
                  <a:pt x="2357919" y="6254306"/>
                  <a:pt x="2357919" y="6254306"/>
                  <a:pt x="4285939" y="6254306"/>
                </a:cubicBezTo>
                <a:cubicBezTo>
                  <a:pt x="4285939" y="7035128"/>
                  <a:pt x="4976125" y="7508126"/>
                  <a:pt x="5846357" y="7508126"/>
                </a:cubicBezTo>
                <a:cubicBezTo>
                  <a:pt x="6716593" y="7508126"/>
                  <a:pt x="7406777" y="7035128"/>
                  <a:pt x="7406777" y="6254306"/>
                </a:cubicBezTo>
                <a:cubicBezTo>
                  <a:pt x="7406777" y="6254306"/>
                  <a:pt x="7406777" y="6254306"/>
                  <a:pt x="9342297" y="6254306"/>
                </a:cubicBezTo>
                <a:cubicBezTo>
                  <a:pt x="9342297" y="6254306"/>
                  <a:pt x="9342297" y="6254306"/>
                  <a:pt x="9346049" y="6254306"/>
                </a:cubicBezTo>
                <a:cubicBezTo>
                  <a:pt x="9559857" y="6254306"/>
                  <a:pt x="9736153" y="6077872"/>
                  <a:pt x="9736153" y="5860142"/>
                </a:cubicBezTo>
                <a:cubicBezTo>
                  <a:pt x="9736153" y="5807588"/>
                  <a:pt x="9724901" y="5758786"/>
                  <a:pt x="9706145" y="5713738"/>
                </a:cubicBezTo>
                <a:cubicBezTo>
                  <a:pt x="9706145" y="5713738"/>
                  <a:pt x="9706145" y="5713738"/>
                  <a:pt x="8772145" y="781050"/>
                </a:cubicBezTo>
                <a:cubicBezTo>
                  <a:pt x="8772145" y="781050"/>
                  <a:pt x="8772145" y="781050"/>
                  <a:pt x="9473581" y="781050"/>
                </a:cubicBezTo>
                <a:cubicBezTo>
                  <a:pt x="9818677" y="781050"/>
                  <a:pt x="10118757" y="1010040"/>
                  <a:pt x="10220033" y="1336634"/>
                </a:cubicBezTo>
                <a:cubicBezTo>
                  <a:pt x="10220033" y="1336634"/>
                  <a:pt x="10970237" y="3769192"/>
                  <a:pt x="11461617" y="5360868"/>
                </a:cubicBezTo>
                <a:cubicBezTo>
                  <a:pt x="11757949" y="6310616"/>
                  <a:pt x="11844221" y="8210114"/>
                  <a:pt x="11315329" y="9032228"/>
                </a:cubicBezTo>
                <a:cubicBezTo>
                  <a:pt x="11120277" y="9332544"/>
                  <a:pt x="10598885" y="10135888"/>
                  <a:pt x="5850109" y="10158412"/>
                </a:cubicBezTo>
                <a:cubicBezTo>
                  <a:pt x="5850109" y="10158412"/>
                  <a:pt x="5850109" y="10158412"/>
                  <a:pt x="5846357" y="10158412"/>
                </a:cubicBezTo>
                <a:cubicBezTo>
                  <a:pt x="5846357" y="10158412"/>
                  <a:pt x="5846357" y="10158412"/>
                  <a:pt x="5842605" y="10158412"/>
                </a:cubicBezTo>
                <a:cubicBezTo>
                  <a:pt x="1097581" y="10135888"/>
                  <a:pt x="579941" y="9332544"/>
                  <a:pt x="384889" y="9028474"/>
                </a:cubicBezTo>
                <a:cubicBezTo>
                  <a:pt x="-147755" y="8210114"/>
                  <a:pt x="-57729" y="6306862"/>
                  <a:pt x="234849" y="5360868"/>
                </a:cubicBezTo>
                <a:cubicBezTo>
                  <a:pt x="729983" y="3765440"/>
                  <a:pt x="1472681" y="1336634"/>
                  <a:pt x="1472681" y="1336634"/>
                </a:cubicBezTo>
                <a:cubicBezTo>
                  <a:pt x="1573959" y="1010040"/>
                  <a:pt x="1877791" y="781050"/>
                  <a:pt x="2219133" y="781050"/>
                </a:cubicBezTo>
                <a:close/>
                <a:moveTo>
                  <a:pt x="3900371" y="0"/>
                </a:moveTo>
                <a:lnTo>
                  <a:pt x="7804033" y="0"/>
                </a:lnTo>
                <a:lnTo>
                  <a:pt x="7804033" y="1171576"/>
                </a:lnTo>
                <a:lnTo>
                  <a:pt x="3900371" y="1171576"/>
                </a:lnTo>
                <a:lnTo>
                  <a:pt x="390037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35" name=" 135"/>
          <p:cNvSpPr/>
          <p:nvPr/>
        </p:nvSpPr>
        <p:spPr>
          <a:xfrm rot="600000">
            <a:off x="2539365" y="225742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 135"/>
          <p:cNvSpPr/>
          <p:nvPr/>
        </p:nvSpPr>
        <p:spPr>
          <a:xfrm rot="10800000">
            <a:off x="2539365" y="317182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9" name=" 159"/>
          <p:cNvSpPr/>
          <p:nvPr/>
        </p:nvSpPr>
        <p:spPr>
          <a:xfrm>
            <a:off x="6535420" y="2673985"/>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4217670" y="1809115"/>
            <a:ext cx="2504440" cy="275590"/>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Socket socket = server.accept()</a:t>
            </a:r>
            <a:endParaRPr lang="en-US" altLang="zh-CN" sz="1200" b="1">
              <a:latin typeface="Arial" panose="020B0604020202020204" pitchFamily="34" charset="0"/>
              <a:cs typeface="Arial" panose="020B0604020202020204" pitchFamily="34" charset="0"/>
            </a:endParaRPr>
          </a:p>
        </p:txBody>
      </p:sp>
      <p:sp>
        <p:nvSpPr>
          <p:cNvPr id="3" name="电脑"/>
          <p:cNvSpPr/>
          <p:nvPr/>
        </p:nvSpPr>
        <p:spPr bwMode="auto">
          <a:xfrm>
            <a:off x="1234440" y="4079240"/>
            <a:ext cx="1118870" cy="645160"/>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bIns="36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353" name="网络"/>
          <p:cNvSpPr/>
          <p:nvPr/>
        </p:nvSpPr>
        <p:spPr>
          <a:xfrm>
            <a:off x="5012690" y="2750185"/>
            <a:ext cx="914400" cy="914400"/>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tx1">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 135"/>
          <p:cNvSpPr/>
          <p:nvPr/>
        </p:nvSpPr>
        <p:spPr>
          <a:xfrm rot="20580000">
            <a:off x="2522855" y="4069080"/>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 159"/>
          <p:cNvSpPr/>
          <p:nvPr/>
        </p:nvSpPr>
        <p:spPr>
          <a:xfrm>
            <a:off x="6457315" y="3226435"/>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 159"/>
          <p:cNvSpPr/>
          <p:nvPr/>
        </p:nvSpPr>
        <p:spPr>
          <a:xfrm>
            <a:off x="6447790" y="3828415"/>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文本框 13"/>
          <p:cNvSpPr txBox="1"/>
          <p:nvPr/>
        </p:nvSpPr>
        <p:spPr>
          <a:xfrm>
            <a:off x="6278245" y="2398395"/>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5" name="文本框 14"/>
          <p:cNvSpPr txBox="1"/>
          <p:nvPr/>
        </p:nvSpPr>
        <p:spPr>
          <a:xfrm>
            <a:off x="6268720" y="2961005"/>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6" name="文本框 15"/>
          <p:cNvSpPr txBox="1"/>
          <p:nvPr/>
        </p:nvSpPr>
        <p:spPr>
          <a:xfrm>
            <a:off x="6268720" y="3505200"/>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8" name="硬盘"/>
          <p:cNvSpPr>
            <a:spLocks noChangeArrowheads="1"/>
          </p:cNvSpPr>
          <p:nvPr/>
        </p:nvSpPr>
        <p:spPr bwMode="auto">
          <a:xfrm>
            <a:off x="9423400" y="2994025"/>
            <a:ext cx="470535" cy="445770"/>
          </a:xfrm>
          <a:custGeom>
            <a:avLst/>
            <a:gdLst>
              <a:gd name="T0" fmla="*/ 480069 w 11698343"/>
              <a:gd name="T1" fmla="*/ 601514 h 10158412"/>
              <a:gd name="T2" fmla="*/ 1321016 w 11698343"/>
              <a:gd name="T3" fmla="*/ 601514 h 10158412"/>
              <a:gd name="T4" fmla="*/ 1321016 w 11698343"/>
              <a:gd name="T5" fmla="*/ 841924 h 10158412"/>
              <a:gd name="T6" fmla="*/ 480069 w 11698343"/>
              <a:gd name="T7" fmla="*/ 841924 h 10158412"/>
              <a:gd name="T8" fmla="*/ 540172 w 11698343"/>
              <a:gd name="T9" fmla="*/ 301001 h 10158412"/>
              <a:gd name="T10" fmla="*/ 1261158 w 11698343"/>
              <a:gd name="T11" fmla="*/ 301001 h 10158412"/>
              <a:gd name="T12" fmla="*/ 1261158 w 11698343"/>
              <a:gd name="T13" fmla="*/ 481309 h 10158412"/>
              <a:gd name="T14" fmla="*/ 540172 w 11698343"/>
              <a:gd name="T15" fmla="*/ 481309 h 10158412"/>
              <a:gd name="T16" fmla="*/ 341529 w 11698343"/>
              <a:gd name="T17" fmla="*/ 120205 h 10158412"/>
              <a:gd name="T18" fmla="*/ 450059 w 11698343"/>
              <a:gd name="T19" fmla="*/ 120205 h 10158412"/>
              <a:gd name="T20" fmla="*/ 304005 w 11698343"/>
              <a:gd name="T21" fmla="*/ 890909 h 10158412"/>
              <a:gd name="T22" fmla="*/ 316705 w 11698343"/>
              <a:gd name="T23" fmla="*/ 940595 h 10158412"/>
              <a:gd name="T24" fmla="*/ 362888 w 11698343"/>
              <a:gd name="T25" fmla="*/ 962549 h 10158412"/>
              <a:gd name="T26" fmla="*/ 659614 w 11698343"/>
              <a:gd name="T27" fmla="*/ 962549 h 10158412"/>
              <a:gd name="T28" fmla="*/ 899765 w 11698343"/>
              <a:gd name="T29" fmla="*/ 1155514 h 10158412"/>
              <a:gd name="T30" fmla="*/ 1139917 w 11698343"/>
              <a:gd name="T31" fmla="*/ 962549 h 10158412"/>
              <a:gd name="T32" fmla="*/ 1437797 w 11698343"/>
              <a:gd name="T33" fmla="*/ 962549 h 10158412"/>
              <a:gd name="T34" fmla="*/ 1438375 w 11698343"/>
              <a:gd name="T35" fmla="*/ 962549 h 10158412"/>
              <a:gd name="T36" fmla="*/ 1498412 w 11698343"/>
              <a:gd name="T37" fmla="*/ 901886 h 10158412"/>
              <a:gd name="T38" fmla="*/ 1493794 w 11698343"/>
              <a:gd name="T39" fmla="*/ 879355 h 10158412"/>
              <a:gd name="T40" fmla="*/ 1350050 w 11698343"/>
              <a:gd name="T41" fmla="*/ 120205 h 10158412"/>
              <a:gd name="T42" fmla="*/ 1458002 w 11698343"/>
              <a:gd name="T43" fmla="*/ 120205 h 10158412"/>
              <a:gd name="T44" fmla="*/ 1572882 w 11698343"/>
              <a:gd name="T45" fmla="*/ 205710 h 10158412"/>
              <a:gd name="T46" fmla="*/ 1763964 w 11698343"/>
              <a:gd name="T47" fmla="*/ 825047 h 10158412"/>
              <a:gd name="T48" fmla="*/ 1741450 w 11698343"/>
              <a:gd name="T49" fmla="*/ 1390076 h 10158412"/>
              <a:gd name="T50" fmla="*/ 900343 w 11698343"/>
              <a:gd name="T51" fmla="*/ 1563398 h 10158412"/>
              <a:gd name="T52" fmla="*/ 899765 w 11698343"/>
              <a:gd name="T53" fmla="*/ 1563398 h 10158412"/>
              <a:gd name="T54" fmla="*/ 899188 w 11698343"/>
              <a:gd name="T55" fmla="*/ 1563398 h 10158412"/>
              <a:gd name="T56" fmla="*/ 59235 w 11698343"/>
              <a:gd name="T57" fmla="*/ 1389498 h 10158412"/>
              <a:gd name="T58" fmla="*/ 36144 w 11698343"/>
              <a:gd name="T59" fmla="*/ 825047 h 10158412"/>
              <a:gd name="T60" fmla="*/ 226648 w 11698343"/>
              <a:gd name="T61" fmla="*/ 205710 h 10158412"/>
              <a:gd name="T62" fmla="*/ 341529 w 11698343"/>
              <a:gd name="T63" fmla="*/ 120205 h 10158412"/>
              <a:gd name="T64" fmla="*/ 600274 w 11698343"/>
              <a:gd name="T65" fmla="*/ 0 h 10158412"/>
              <a:gd name="T66" fmla="*/ 1201055 w 11698343"/>
              <a:gd name="T67" fmla="*/ 0 h 10158412"/>
              <a:gd name="T68" fmla="*/ 1201055 w 11698343"/>
              <a:gd name="T69" fmla="*/ 180308 h 10158412"/>
              <a:gd name="T70" fmla="*/ 600274 w 11698343"/>
              <a:gd name="T71" fmla="*/ 180308 h 10158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98343" h="10158412">
                <a:moveTo>
                  <a:pt x="3119321" y="3908426"/>
                </a:moveTo>
                <a:lnTo>
                  <a:pt x="8583497" y="3908426"/>
                </a:lnTo>
                <a:lnTo>
                  <a:pt x="8583497" y="5470526"/>
                </a:lnTo>
                <a:lnTo>
                  <a:pt x="3119321" y="5470526"/>
                </a:lnTo>
                <a:lnTo>
                  <a:pt x="3119321" y="3908426"/>
                </a:lnTo>
                <a:close/>
                <a:moveTo>
                  <a:pt x="3509845" y="1955800"/>
                </a:moveTo>
                <a:lnTo>
                  <a:pt x="8194557" y="1955800"/>
                </a:lnTo>
                <a:lnTo>
                  <a:pt x="8194557" y="3127376"/>
                </a:lnTo>
                <a:lnTo>
                  <a:pt x="3509845" y="3127376"/>
                </a:lnTo>
                <a:lnTo>
                  <a:pt x="3509845" y="1955800"/>
                </a:lnTo>
                <a:close/>
                <a:moveTo>
                  <a:pt x="2219133" y="781050"/>
                </a:moveTo>
                <a:cubicBezTo>
                  <a:pt x="2219133" y="781050"/>
                  <a:pt x="2219133" y="781050"/>
                  <a:pt x="2924323" y="781050"/>
                </a:cubicBezTo>
                <a:cubicBezTo>
                  <a:pt x="2924323" y="781050"/>
                  <a:pt x="2924323" y="781050"/>
                  <a:pt x="1975317" y="5788816"/>
                </a:cubicBezTo>
                <a:cubicBezTo>
                  <a:pt x="1952811" y="5901436"/>
                  <a:pt x="1982819" y="6021562"/>
                  <a:pt x="2057839" y="6111656"/>
                </a:cubicBezTo>
                <a:cubicBezTo>
                  <a:pt x="2132859" y="6201752"/>
                  <a:pt x="2241639" y="6254306"/>
                  <a:pt x="2357919" y="6254306"/>
                </a:cubicBezTo>
                <a:cubicBezTo>
                  <a:pt x="2357919" y="6254306"/>
                  <a:pt x="2357919" y="6254306"/>
                  <a:pt x="4285939" y="6254306"/>
                </a:cubicBezTo>
                <a:cubicBezTo>
                  <a:pt x="4285939" y="7035128"/>
                  <a:pt x="4976125" y="7508126"/>
                  <a:pt x="5846357" y="7508126"/>
                </a:cubicBezTo>
                <a:cubicBezTo>
                  <a:pt x="6716593" y="7508126"/>
                  <a:pt x="7406777" y="7035128"/>
                  <a:pt x="7406777" y="6254306"/>
                </a:cubicBezTo>
                <a:cubicBezTo>
                  <a:pt x="7406777" y="6254306"/>
                  <a:pt x="7406777" y="6254306"/>
                  <a:pt x="9342297" y="6254306"/>
                </a:cubicBezTo>
                <a:cubicBezTo>
                  <a:pt x="9342297" y="6254306"/>
                  <a:pt x="9342297" y="6254306"/>
                  <a:pt x="9346049" y="6254306"/>
                </a:cubicBezTo>
                <a:cubicBezTo>
                  <a:pt x="9559857" y="6254306"/>
                  <a:pt x="9736153" y="6077872"/>
                  <a:pt x="9736153" y="5860142"/>
                </a:cubicBezTo>
                <a:cubicBezTo>
                  <a:pt x="9736153" y="5807588"/>
                  <a:pt x="9724901" y="5758786"/>
                  <a:pt x="9706145" y="5713738"/>
                </a:cubicBezTo>
                <a:cubicBezTo>
                  <a:pt x="9706145" y="5713738"/>
                  <a:pt x="9706145" y="5713738"/>
                  <a:pt x="8772145" y="781050"/>
                </a:cubicBezTo>
                <a:cubicBezTo>
                  <a:pt x="8772145" y="781050"/>
                  <a:pt x="8772145" y="781050"/>
                  <a:pt x="9473581" y="781050"/>
                </a:cubicBezTo>
                <a:cubicBezTo>
                  <a:pt x="9818677" y="781050"/>
                  <a:pt x="10118757" y="1010040"/>
                  <a:pt x="10220033" y="1336634"/>
                </a:cubicBezTo>
                <a:cubicBezTo>
                  <a:pt x="10220033" y="1336634"/>
                  <a:pt x="10970237" y="3769192"/>
                  <a:pt x="11461617" y="5360868"/>
                </a:cubicBezTo>
                <a:cubicBezTo>
                  <a:pt x="11757949" y="6310616"/>
                  <a:pt x="11844221" y="8210114"/>
                  <a:pt x="11315329" y="9032228"/>
                </a:cubicBezTo>
                <a:cubicBezTo>
                  <a:pt x="11120277" y="9332544"/>
                  <a:pt x="10598885" y="10135888"/>
                  <a:pt x="5850109" y="10158412"/>
                </a:cubicBezTo>
                <a:cubicBezTo>
                  <a:pt x="5850109" y="10158412"/>
                  <a:pt x="5850109" y="10158412"/>
                  <a:pt x="5846357" y="10158412"/>
                </a:cubicBezTo>
                <a:cubicBezTo>
                  <a:pt x="5846357" y="10158412"/>
                  <a:pt x="5846357" y="10158412"/>
                  <a:pt x="5842605" y="10158412"/>
                </a:cubicBezTo>
                <a:cubicBezTo>
                  <a:pt x="1097581" y="10135888"/>
                  <a:pt x="579941" y="9332544"/>
                  <a:pt x="384889" y="9028474"/>
                </a:cubicBezTo>
                <a:cubicBezTo>
                  <a:pt x="-147755" y="8210114"/>
                  <a:pt x="-57729" y="6306862"/>
                  <a:pt x="234849" y="5360868"/>
                </a:cubicBezTo>
                <a:cubicBezTo>
                  <a:pt x="729983" y="3765440"/>
                  <a:pt x="1472681" y="1336634"/>
                  <a:pt x="1472681" y="1336634"/>
                </a:cubicBezTo>
                <a:cubicBezTo>
                  <a:pt x="1573959" y="1010040"/>
                  <a:pt x="1877791" y="781050"/>
                  <a:pt x="2219133" y="781050"/>
                </a:cubicBezTo>
                <a:close/>
                <a:moveTo>
                  <a:pt x="3900371" y="0"/>
                </a:moveTo>
                <a:lnTo>
                  <a:pt x="7804033" y="0"/>
                </a:lnTo>
                <a:lnTo>
                  <a:pt x="7804033" y="1171576"/>
                </a:lnTo>
                <a:lnTo>
                  <a:pt x="3900371" y="1171576"/>
                </a:lnTo>
                <a:lnTo>
                  <a:pt x="390037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9" name="硬盘"/>
          <p:cNvSpPr>
            <a:spLocks noChangeArrowheads="1"/>
          </p:cNvSpPr>
          <p:nvPr/>
        </p:nvSpPr>
        <p:spPr bwMode="auto">
          <a:xfrm>
            <a:off x="9423400" y="3633470"/>
            <a:ext cx="470535" cy="445770"/>
          </a:xfrm>
          <a:custGeom>
            <a:avLst/>
            <a:gdLst>
              <a:gd name="T0" fmla="*/ 480069 w 11698343"/>
              <a:gd name="T1" fmla="*/ 601514 h 10158412"/>
              <a:gd name="T2" fmla="*/ 1321016 w 11698343"/>
              <a:gd name="T3" fmla="*/ 601514 h 10158412"/>
              <a:gd name="T4" fmla="*/ 1321016 w 11698343"/>
              <a:gd name="T5" fmla="*/ 841924 h 10158412"/>
              <a:gd name="T6" fmla="*/ 480069 w 11698343"/>
              <a:gd name="T7" fmla="*/ 841924 h 10158412"/>
              <a:gd name="T8" fmla="*/ 540172 w 11698343"/>
              <a:gd name="T9" fmla="*/ 301001 h 10158412"/>
              <a:gd name="T10" fmla="*/ 1261158 w 11698343"/>
              <a:gd name="T11" fmla="*/ 301001 h 10158412"/>
              <a:gd name="T12" fmla="*/ 1261158 w 11698343"/>
              <a:gd name="T13" fmla="*/ 481309 h 10158412"/>
              <a:gd name="T14" fmla="*/ 540172 w 11698343"/>
              <a:gd name="T15" fmla="*/ 481309 h 10158412"/>
              <a:gd name="T16" fmla="*/ 341529 w 11698343"/>
              <a:gd name="T17" fmla="*/ 120205 h 10158412"/>
              <a:gd name="T18" fmla="*/ 450059 w 11698343"/>
              <a:gd name="T19" fmla="*/ 120205 h 10158412"/>
              <a:gd name="T20" fmla="*/ 304005 w 11698343"/>
              <a:gd name="T21" fmla="*/ 890909 h 10158412"/>
              <a:gd name="T22" fmla="*/ 316705 w 11698343"/>
              <a:gd name="T23" fmla="*/ 940595 h 10158412"/>
              <a:gd name="T24" fmla="*/ 362888 w 11698343"/>
              <a:gd name="T25" fmla="*/ 962549 h 10158412"/>
              <a:gd name="T26" fmla="*/ 659614 w 11698343"/>
              <a:gd name="T27" fmla="*/ 962549 h 10158412"/>
              <a:gd name="T28" fmla="*/ 899765 w 11698343"/>
              <a:gd name="T29" fmla="*/ 1155514 h 10158412"/>
              <a:gd name="T30" fmla="*/ 1139917 w 11698343"/>
              <a:gd name="T31" fmla="*/ 962549 h 10158412"/>
              <a:gd name="T32" fmla="*/ 1437797 w 11698343"/>
              <a:gd name="T33" fmla="*/ 962549 h 10158412"/>
              <a:gd name="T34" fmla="*/ 1438375 w 11698343"/>
              <a:gd name="T35" fmla="*/ 962549 h 10158412"/>
              <a:gd name="T36" fmla="*/ 1498412 w 11698343"/>
              <a:gd name="T37" fmla="*/ 901886 h 10158412"/>
              <a:gd name="T38" fmla="*/ 1493794 w 11698343"/>
              <a:gd name="T39" fmla="*/ 879355 h 10158412"/>
              <a:gd name="T40" fmla="*/ 1350050 w 11698343"/>
              <a:gd name="T41" fmla="*/ 120205 h 10158412"/>
              <a:gd name="T42" fmla="*/ 1458002 w 11698343"/>
              <a:gd name="T43" fmla="*/ 120205 h 10158412"/>
              <a:gd name="T44" fmla="*/ 1572882 w 11698343"/>
              <a:gd name="T45" fmla="*/ 205710 h 10158412"/>
              <a:gd name="T46" fmla="*/ 1763964 w 11698343"/>
              <a:gd name="T47" fmla="*/ 825047 h 10158412"/>
              <a:gd name="T48" fmla="*/ 1741450 w 11698343"/>
              <a:gd name="T49" fmla="*/ 1390076 h 10158412"/>
              <a:gd name="T50" fmla="*/ 900343 w 11698343"/>
              <a:gd name="T51" fmla="*/ 1563398 h 10158412"/>
              <a:gd name="T52" fmla="*/ 899765 w 11698343"/>
              <a:gd name="T53" fmla="*/ 1563398 h 10158412"/>
              <a:gd name="T54" fmla="*/ 899188 w 11698343"/>
              <a:gd name="T55" fmla="*/ 1563398 h 10158412"/>
              <a:gd name="T56" fmla="*/ 59235 w 11698343"/>
              <a:gd name="T57" fmla="*/ 1389498 h 10158412"/>
              <a:gd name="T58" fmla="*/ 36144 w 11698343"/>
              <a:gd name="T59" fmla="*/ 825047 h 10158412"/>
              <a:gd name="T60" fmla="*/ 226648 w 11698343"/>
              <a:gd name="T61" fmla="*/ 205710 h 10158412"/>
              <a:gd name="T62" fmla="*/ 341529 w 11698343"/>
              <a:gd name="T63" fmla="*/ 120205 h 10158412"/>
              <a:gd name="T64" fmla="*/ 600274 w 11698343"/>
              <a:gd name="T65" fmla="*/ 0 h 10158412"/>
              <a:gd name="T66" fmla="*/ 1201055 w 11698343"/>
              <a:gd name="T67" fmla="*/ 0 h 10158412"/>
              <a:gd name="T68" fmla="*/ 1201055 w 11698343"/>
              <a:gd name="T69" fmla="*/ 180308 h 10158412"/>
              <a:gd name="T70" fmla="*/ 600274 w 11698343"/>
              <a:gd name="T71" fmla="*/ 180308 h 10158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98343" h="10158412">
                <a:moveTo>
                  <a:pt x="3119321" y="3908426"/>
                </a:moveTo>
                <a:lnTo>
                  <a:pt x="8583497" y="3908426"/>
                </a:lnTo>
                <a:lnTo>
                  <a:pt x="8583497" y="5470526"/>
                </a:lnTo>
                <a:lnTo>
                  <a:pt x="3119321" y="5470526"/>
                </a:lnTo>
                <a:lnTo>
                  <a:pt x="3119321" y="3908426"/>
                </a:lnTo>
                <a:close/>
                <a:moveTo>
                  <a:pt x="3509845" y="1955800"/>
                </a:moveTo>
                <a:lnTo>
                  <a:pt x="8194557" y="1955800"/>
                </a:lnTo>
                <a:lnTo>
                  <a:pt x="8194557" y="3127376"/>
                </a:lnTo>
                <a:lnTo>
                  <a:pt x="3509845" y="3127376"/>
                </a:lnTo>
                <a:lnTo>
                  <a:pt x="3509845" y="1955800"/>
                </a:lnTo>
                <a:close/>
                <a:moveTo>
                  <a:pt x="2219133" y="781050"/>
                </a:moveTo>
                <a:cubicBezTo>
                  <a:pt x="2219133" y="781050"/>
                  <a:pt x="2219133" y="781050"/>
                  <a:pt x="2924323" y="781050"/>
                </a:cubicBezTo>
                <a:cubicBezTo>
                  <a:pt x="2924323" y="781050"/>
                  <a:pt x="2924323" y="781050"/>
                  <a:pt x="1975317" y="5788816"/>
                </a:cubicBezTo>
                <a:cubicBezTo>
                  <a:pt x="1952811" y="5901436"/>
                  <a:pt x="1982819" y="6021562"/>
                  <a:pt x="2057839" y="6111656"/>
                </a:cubicBezTo>
                <a:cubicBezTo>
                  <a:pt x="2132859" y="6201752"/>
                  <a:pt x="2241639" y="6254306"/>
                  <a:pt x="2357919" y="6254306"/>
                </a:cubicBezTo>
                <a:cubicBezTo>
                  <a:pt x="2357919" y="6254306"/>
                  <a:pt x="2357919" y="6254306"/>
                  <a:pt x="4285939" y="6254306"/>
                </a:cubicBezTo>
                <a:cubicBezTo>
                  <a:pt x="4285939" y="7035128"/>
                  <a:pt x="4976125" y="7508126"/>
                  <a:pt x="5846357" y="7508126"/>
                </a:cubicBezTo>
                <a:cubicBezTo>
                  <a:pt x="6716593" y="7508126"/>
                  <a:pt x="7406777" y="7035128"/>
                  <a:pt x="7406777" y="6254306"/>
                </a:cubicBezTo>
                <a:cubicBezTo>
                  <a:pt x="7406777" y="6254306"/>
                  <a:pt x="7406777" y="6254306"/>
                  <a:pt x="9342297" y="6254306"/>
                </a:cubicBezTo>
                <a:cubicBezTo>
                  <a:pt x="9342297" y="6254306"/>
                  <a:pt x="9342297" y="6254306"/>
                  <a:pt x="9346049" y="6254306"/>
                </a:cubicBezTo>
                <a:cubicBezTo>
                  <a:pt x="9559857" y="6254306"/>
                  <a:pt x="9736153" y="6077872"/>
                  <a:pt x="9736153" y="5860142"/>
                </a:cubicBezTo>
                <a:cubicBezTo>
                  <a:pt x="9736153" y="5807588"/>
                  <a:pt x="9724901" y="5758786"/>
                  <a:pt x="9706145" y="5713738"/>
                </a:cubicBezTo>
                <a:cubicBezTo>
                  <a:pt x="9706145" y="5713738"/>
                  <a:pt x="9706145" y="5713738"/>
                  <a:pt x="8772145" y="781050"/>
                </a:cubicBezTo>
                <a:cubicBezTo>
                  <a:pt x="8772145" y="781050"/>
                  <a:pt x="8772145" y="781050"/>
                  <a:pt x="9473581" y="781050"/>
                </a:cubicBezTo>
                <a:cubicBezTo>
                  <a:pt x="9818677" y="781050"/>
                  <a:pt x="10118757" y="1010040"/>
                  <a:pt x="10220033" y="1336634"/>
                </a:cubicBezTo>
                <a:cubicBezTo>
                  <a:pt x="10220033" y="1336634"/>
                  <a:pt x="10970237" y="3769192"/>
                  <a:pt x="11461617" y="5360868"/>
                </a:cubicBezTo>
                <a:cubicBezTo>
                  <a:pt x="11757949" y="6310616"/>
                  <a:pt x="11844221" y="8210114"/>
                  <a:pt x="11315329" y="9032228"/>
                </a:cubicBezTo>
                <a:cubicBezTo>
                  <a:pt x="11120277" y="9332544"/>
                  <a:pt x="10598885" y="10135888"/>
                  <a:pt x="5850109" y="10158412"/>
                </a:cubicBezTo>
                <a:cubicBezTo>
                  <a:pt x="5850109" y="10158412"/>
                  <a:pt x="5850109" y="10158412"/>
                  <a:pt x="5846357" y="10158412"/>
                </a:cubicBezTo>
                <a:cubicBezTo>
                  <a:pt x="5846357" y="10158412"/>
                  <a:pt x="5846357" y="10158412"/>
                  <a:pt x="5842605" y="10158412"/>
                </a:cubicBezTo>
                <a:cubicBezTo>
                  <a:pt x="1097581" y="10135888"/>
                  <a:pt x="579941" y="9332544"/>
                  <a:pt x="384889" y="9028474"/>
                </a:cubicBezTo>
                <a:cubicBezTo>
                  <a:pt x="-147755" y="8210114"/>
                  <a:pt x="-57729" y="6306862"/>
                  <a:pt x="234849" y="5360868"/>
                </a:cubicBezTo>
                <a:cubicBezTo>
                  <a:pt x="729983" y="3765440"/>
                  <a:pt x="1472681" y="1336634"/>
                  <a:pt x="1472681" y="1336634"/>
                </a:cubicBezTo>
                <a:cubicBezTo>
                  <a:pt x="1573959" y="1010040"/>
                  <a:pt x="1877791" y="781050"/>
                  <a:pt x="2219133" y="781050"/>
                </a:cubicBezTo>
                <a:close/>
                <a:moveTo>
                  <a:pt x="3900371" y="0"/>
                </a:moveTo>
                <a:lnTo>
                  <a:pt x="7804033" y="0"/>
                </a:lnTo>
                <a:lnTo>
                  <a:pt x="7804033" y="1171576"/>
                </a:lnTo>
                <a:lnTo>
                  <a:pt x="3900371" y="1171576"/>
                </a:lnTo>
                <a:lnTo>
                  <a:pt x="390037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0" name="文本框 19"/>
          <p:cNvSpPr txBox="1"/>
          <p:nvPr/>
        </p:nvSpPr>
        <p:spPr>
          <a:xfrm>
            <a:off x="8759190" y="2473960"/>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1" name="文本框 20"/>
          <p:cNvSpPr txBox="1"/>
          <p:nvPr/>
        </p:nvSpPr>
        <p:spPr>
          <a:xfrm>
            <a:off x="8773160" y="3054985"/>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2" name="文本框 21"/>
          <p:cNvSpPr txBox="1"/>
          <p:nvPr/>
        </p:nvSpPr>
        <p:spPr>
          <a:xfrm>
            <a:off x="8782685" y="3664585"/>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3" name="文本框 22"/>
          <p:cNvSpPr txBox="1"/>
          <p:nvPr/>
        </p:nvSpPr>
        <p:spPr>
          <a:xfrm>
            <a:off x="6896735" y="4672330"/>
            <a:ext cx="4351020" cy="368300"/>
          </a:xfrm>
          <a:prstGeom prst="rect">
            <a:avLst/>
          </a:prstGeom>
          <a:noFill/>
        </p:spPr>
        <p:txBody>
          <a:bodyPr wrap="square" rtlCol="0">
            <a:spAutoFit/>
          </a:bodyPr>
          <a:lstStyle/>
          <a:p>
            <a:pPr algn="r"/>
            <a:r>
              <a:rPr lang="zh-CN" altLang="en-US" u="sng">
                <a:solidFill>
                  <a:srgbClr val="FF0000"/>
                </a:solidFill>
              </a:rPr>
              <a:t>代码见：</a:t>
            </a:r>
            <a:r>
              <a:rPr lang="en-US" altLang="zh-CN" u="sng">
                <a:solidFill>
                  <a:srgbClr val="FF0000"/>
                </a:solidFill>
              </a:rPr>
              <a:t>JuniorBioDemo/SuperBioDemo</a:t>
            </a:r>
            <a:endParaRPr lang="en-US" altLang="zh-CN" u="sng">
              <a:solidFill>
                <a:srgbClr val="FF0000"/>
              </a:solidFill>
            </a:endParaRPr>
          </a:p>
        </p:txBody>
      </p:sp>
      <p:sp>
        <p:nvSpPr>
          <p:cNvPr id="24" name="圆角矩形 23"/>
          <p:cNvSpPr/>
          <p:nvPr/>
        </p:nvSpPr>
        <p:spPr>
          <a:xfrm>
            <a:off x="10500360" y="1963420"/>
            <a:ext cx="854075" cy="26104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b="1">
                <a:latin typeface="Arial" panose="020B0604020202020204" pitchFamily="34" charset="0"/>
                <a:cs typeface="Arial" panose="020B0604020202020204" pitchFamily="34" charset="0"/>
              </a:rPr>
              <a:t>Excutor</a:t>
            </a:r>
            <a:endParaRPr lang="en-US" altLang="zh-CN" sz="1200" b="1">
              <a:latin typeface="Arial" panose="020B0604020202020204" pitchFamily="34" charset="0"/>
              <a:cs typeface="Arial" panose="020B0604020202020204" pitchFamily="34" charset="0"/>
            </a:endParaRPr>
          </a:p>
        </p:txBody>
      </p:sp>
      <p:sp>
        <p:nvSpPr>
          <p:cNvPr id="25" name="文本框 24"/>
          <p:cNvSpPr txBox="1"/>
          <p:nvPr/>
        </p:nvSpPr>
        <p:spPr>
          <a:xfrm>
            <a:off x="1234440" y="5040630"/>
            <a:ext cx="9918700" cy="1476375"/>
          </a:xfrm>
          <a:prstGeom prst="rect">
            <a:avLst/>
          </a:prstGeom>
          <a:noFill/>
        </p:spPr>
        <p:txBody>
          <a:bodyPr wrap="square" rtlCol="0">
            <a:spAutoFit/>
          </a:bodyPr>
          <a:lstStyle/>
          <a:p>
            <a:pPr marL="285750" indent="-285750">
              <a:buFont typeface="Wingdings" panose="05000000000000000000" charset="0"/>
              <a:buChar char="Ø"/>
            </a:pPr>
            <a:r>
              <a:rPr lang="en-US" altLang="zh-CN" dirty="0"/>
              <a:t>Stream</a:t>
            </a:r>
            <a:r>
              <a:rPr lang="zh-CN" altLang="en-US" dirty="0"/>
              <a:t>是单向的，要么只能读，要么只能写</a:t>
            </a:r>
            <a:endParaRPr lang="zh-CN" altLang="en-US" dirty="0"/>
          </a:p>
          <a:p>
            <a:pPr marL="285750" indent="-285750">
              <a:buFont typeface="Wingdings" panose="05000000000000000000" charset="0"/>
              <a:buChar char="Ø"/>
            </a:pPr>
            <a:r>
              <a:rPr lang="en-US" altLang="zh-CN" dirty="0">
                <a:sym typeface="+mn-ea"/>
              </a:rPr>
              <a:t>accept</a:t>
            </a:r>
            <a:r>
              <a:rPr lang="zh-CN" altLang="en-US" dirty="0">
                <a:sym typeface="+mn-ea"/>
              </a:rPr>
              <a:t>操作是仍然阻塞的，但从全局来看，可以处理少量并发</a:t>
            </a:r>
            <a:endParaRPr lang="zh-CN" altLang="en-US" dirty="0">
              <a:sym typeface="+mn-ea"/>
            </a:endParaRPr>
          </a:p>
          <a:p>
            <a:pPr marL="285750" indent="-285750">
              <a:buFont typeface="Wingdings" panose="05000000000000000000" charset="0"/>
              <a:buChar char="Ø"/>
            </a:pPr>
            <a:r>
              <a:rPr lang="zh-CN" altLang="en-US" dirty="0"/>
              <a:t>为每一个</a:t>
            </a:r>
            <a:r>
              <a:rPr lang="en-US" altLang="zh-CN" dirty="0"/>
              <a:t>socket</a:t>
            </a:r>
            <a:r>
              <a:rPr lang="zh-CN" altLang="en-US" dirty="0"/>
              <a:t>开启一个线程，开销大，并发量大时</a:t>
            </a:r>
            <a:r>
              <a:rPr lang="en-US" altLang="zh-CN" dirty="0"/>
              <a:t>CPU</a:t>
            </a:r>
            <a:r>
              <a:rPr lang="zh-CN" altLang="en-US" dirty="0"/>
              <a:t>吃不消</a:t>
            </a:r>
            <a:endParaRPr lang="zh-CN" altLang="en-US" dirty="0"/>
          </a:p>
          <a:p>
            <a:pPr marL="285750" indent="-285750">
              <a:buFont typeface="Wingdings" panose="05000000000000000000" charset="0"/>
              <a:buChar char="Ø"/>
            </a:pPr>
            <a:r>
              <a:rPr lang="zh-CN" altLang="en-US" dirty="0"/>
              <a:t>进一步优化思路：可以在</a:t>
            </a:r>
            <a:r>
              <a:rPr lang="en-US" altLang="zh-CN" dirty="0"/>
              <a:t>I/O</a:t>
            </a:r>
            <a:r>
              <a:rPr lang="zh-CN" altLang="en-US" dirty="0"/>
              <a:t>操作时，再由线程池分配线程来处理</a:t>
            </a:r>
            <a:r>
              <a:rPr lang="en-US" altLang="zh-CN" dirty="0"/>
              <a:t>,</a:t>
            </a:r>
            <a:r>
              <a:rPr lang="zh-CN" altLang="en-US" dirty="0"/>
              <a:t>但仍然不能处理高并发问题</a:t>
            </a:r>
            <a:endParaRPr lang="zh-CN" altLang="en-US" dirty="0"/>
          </a:p>
          <a:p>
            <a:pPr marL="285750" indent="-285750">
              <a:buFont typeface="Wingdings" panose="05000000000000000000" charset="0"/>
              <a:buChar char="Ø"/>
            </a:pPr>
            <a:r>
              <a:rPr lang="zh-CN" altLang="en-US" dirty="0">
                <a:sym typeface="+mn-ea"/>
              </a:rPr>
              <a:t>通道不可复用</a:t>
            </a:r>
            <a:endParaRPr lang="zh-CN" altLang="en-US" dirty="0"/>
          </a:p>
        </p:txBody>
      </p:sp>
      <p:sp>
        <p:nvSpPr>
          <p:cNvPr id="26" name="左箭头 25"/>
          <p:cNvSpPr/>
          <p:nvPr/>
        </p:nvSpPr>
        <p:spPr>
          <a:xfrm>
            <a:off x="2822575" y="2084705"/>
            <a:ext cx="6033135" cy="183515"/>
          </a:xfrm>
          <a:prstGeom prst="leftArrow">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左箭头 27"/>
          <p:cNvSpPr/>
          <p:nvPr/>
        </p:nvSpPr>
        <p:spPr>
          <a:xfrm>
            <a:off x="2822575" y="4390390"/>
            <a:ext cx="6033135" cy="183515"/>
          </a:xfrm>
          <a:prstGeom prst="leftArrow">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27"/>
          <p:cNvSpPr/>
          <p:nvPr/>
        </p:nvSpPr>
        <p:spPr>
          <a:xfrm>
            <a:off x="4224655" y="1431925"/>
            <a:ext cx="5704205" cy="3187065"/>
          </a:xfrm>
          <a:prstGeom prst="roundRect">
            <a:avLst/>
          </a:prstGeom>
          <a:solidFill>
            <a:schemeClr val="bg1">
              <a:lumMod val="9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935990" y="219710"/>
            <a:ext cx="10515600" cy="891540"/>
          </a:xfrm>
        </p:spPr>
        <p:txBody>
          <a:bodyPr/>
          <a:lstStyle/>
          <a:p>
            <a:r>
              <a:rPr lang="en-US" altLang="zh-CN" sz="3200"/>
              <a:t>NIO</a:t>
            </a:r>
            <a:endParaRPr lang="en-US" altLang="zh-CN" sz="3200"/>
          </a:p>
        </p:txBody>
      </p:sp>
      <p:sp>
        <p:nvSpPr>
          <p:cNvPr id="2050" name="笔记本"/>
          <p:cNvSpPr/>
          <p:nvPr/>
        </p:nvSpPr>
        <p:spPr bwMode="auto">
          <a:xfrm>
            <a:off x="1165860" y="1811655"/>
            <a:ext cx="891540" cy="61341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540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 name="电脑"/>
          <p:cNvSpPr/>
          <p:nvPr/>
        </p:nvSpPr>
        <p:spPr bwMode="auto">
          <a:xfrm>
            <a:off x="1053465" y="2855595"/>
            <a:ext cx="1023620" cy="703580"/>
          </a:xfrm>
          <a:custGeom>
            <a:avLst/>
            <a:gdLst>
              <a:gd name="T0" fmla="*/ 381408390 w 6190"/>
              <a:gd name="T1" fmla="*/ 48095465 h 4291"/>
              <a:gd name="T2" fmla="*/ 398361967 w 6190"/>
              <a:gd name="T3" fmla="*/ 65137202 h 4291"/>
              <a:gd name="T4" fmla="*/ 398361967 w 6190"/>
              <a:gd name="T5" fmla="*/ 340645740 h 4291"/>
              <a:gd name="T6" fmla="*/ 243222337 w 6190"/>
              <a:gd name="T7" fmla="*/ 340645740 h 4291"/>
              <a:gd name="T8" fmla="*/ 243222337 w 6190"/>
              <a:gd name="T9" fmla="*/ 352290696 h 4291"/>
              <a:gd name="T10" fmla="*/ 255534977 w 6190"/>
              <a:gd name="T11" fmla="*/ 354089520 h 4291"/>
              <a:gd name="T12" fmla="*/ 267942405 w 6190"/>
              <a:gd name="T13" fmla="*/ 356456556 h 4291"/>
              <a:gd name="T14" fmla="*/ 280444621 w 6190"/>
              <a:gd name="T15" fmla="*/ 359202195 h 4291"/>
              <a:gd name="T16" fmla="*/ 292852049 w 6190"/>
              <a:gd name="T17" fmla="*/ 362515737 h 4291"/>
              <a:gd name="T18" fmla="*/ 305259477 w 6190"/>
              <a:gd name="T19" fmla="*/ 366208191 h 4291"/>
              <a:gd name="T20" fmla="*/ 317666598 w 6190"/>
              <a:gd name="T21" fmla="*/ 370563353 h 4291"/>
              <a:gd name="T22" fmla="*/ 330074026 w 6190"/>
              <a:gd name="T23" fmla="*/ 375391922 h 4291"/>
              <a:gd name="T24" fmla="*/ 342481454 w 6190"/>
              <a:gd name="T25" fmla="*/ 380693590 h 4291"/>
              <a:gd name="T26" fmla="*/ 342481454 w 6190"/>
              <a:gd name="T27" fmla="*/ 406256349 h 4291"/>
              <a:gd name="T28" fmla="*/ 59858547 w 6190"/>
              <a:gd name="T29" fmla="*/ 406256349 h 4291"/>
              <a:gd name="T30" fmla="*/ 59858547 w 6190"/>
              <a:gd name="T31" fmla="*/ 380693590 h 4291"/>
              <a:gd name="T32" fmla="*/ 65920078 w 6190"/>
              <a:gd name="T33" fmla="*/ 378232057 h 4291"/>
              <a:gd name="T34" fmla="*/ 77853872 w 6190"/>
              <a:gd name="T35" fmla="*/ 373593097 h 4291"/>
              <a:gd name="T36" fmla="*/ 89882455 w 6190"/>
              <a:gd name="T37" fmla="*/ 369332432 h 4291"/>
              <a:gd name="T38" fmla="*/ 101816249 w 6190"/>
              <a:gd name="T39" fmla="*/ 365545482 h 4291"/>
              <a:gd name="T40" fmla="*/ 113939620 w 6190"/>
              <a:gd name="T41" fmla="*/ 362137135 h 4291"/>
              <a:gd name="T42" fmla="*/ 125967894 w 6190"/>
              <a:gd name="T43" fmla="*/ 359107390 h 4291"/>
              <a:gd name="T44" fmla="*/ 137901688 w 6190"/>
              <a:gd name="T45" fmla="*/ 356456556 h 4291"/>
              <a:gd name="T46" fmla="*/ 150025059 w 6190"/>
              <a:gd name="T47" fmla="*/ 354373626 h 4291"/>
              <a:gd name="T48" fmla="*/ 155992110 w 6190"/>
              <a:gd name="T49" fmla="*/ 340645740 h 4291"/>
              <a:gd name="T50" fmla="*/ 0 w 6190"/>
              <a:gd name="T51" fmla="*/ 340645740 h 4291"/>
              <a:gd name="T52" fmla="*/ 0 w 6190"/>
              <a:gd name="T53" fmla="*/ 65137202 h 4291"/>
              <a:gd name="T54" fmla="*/ 16953577 w 6190"/>
              <a:gd name="T55" fmla="*/ 48095465 h 4291"/>
              <a:gd name="T56" fmla="*/ 420335326 w 6190"/>
              <a:gd name="T57" fmla="*/ 406256349 h 4291"/>
              <a:gd name="T58" fmla="*/ 586272213 w 6190"/>
              <a:gd name="T59" fmla="*/ 0 h 4291"/>
              <a:gd name="T60" fmla="*/ 420335326 w 6190"/>
              <a:gd name="T61" fmla="*/ 406256349 h 4291"/>
              <a:gd name="T62" fmla="*/ 441266937 w 6190"/>
              <a:gd name="T63" fmla="*/ 35408890 h 4291"/>
              <a:gd name="T64" fmla="*/ 568276888 w 6190"/>
              <a:gd name="T65" fmla="*/ 74889145 h 4291"/>
              <a:gd name="T66" fmla="*/ 441266937 w 6190"/>
              <a:gd name="T67" fmla="*/ 35408890 h 4291"/>
              <a:gd name="T68" fmla="*/ 441266937 w 6190"/>
              <a:gd name="T69" fmla="*/ 97043248 h 4291"/>
              <a:gd name="T70" fmla="*/ 568276888 w 6190"/>
              <a:gd name="T71" fmla="*/ 136712804 h 4291"/>
              <a:gd name="T72" fmla="*/ 441266937 w 6190"/>
              <a:gd name="T73" fmla="*/ 97043248 h 4291"/>
              <a:gd name="T74" fmla="*/ 440604034 w 6190"/>
              <a:gd name="T75" fmla="*/ 170228065 h 4291"/>
              <a:gd name="T76" fmla="*/ 483224639 w 6190"/>
              <a:gd name="T77" fmla="*/ 200808694 h 4291"/>
              <a:gd name="T78" fmla="*/ 440604034 w 6190"/>
              <a:gd name="T79" fmla="*/ 170228065 h 4291"/>
              <a:gd name="T80" fmla="*/ 440604034 w 6190"/>
              <a:gd name="T81" fmla="*/ 219365150 h 4291"/>
              <a:gd name="T82" fmla="*/ 483224639 w 6190"/>
              <a:gd name="T83" fmla="*/ 249945779 h 4291"/>
              <a:gd name="T84" fmla="*/ 440604034 w 6190"/>
              <a:gd name="T85" fmla="*/ 219365150 h 4291"/>
              <a:gd name="T86" fmla="*/ 364360025 w 6190"/>
              <a:gd name="T87" fmla="*/ 82179246 h 4291"/>
              <a:gd name="T88" fmla="*/ 34001942 w 6190"/>
              <a:gd name="T89" fmla="*/ 306562266 h 4291"/>
              <a:gd name="T90" fmla="*/ 364360025 w 6190"/>
              <a:gd name="T91" fmla="*/ 821792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59" name=" 159"/>
          <p:cNvSpPr/>
          <p:nvPr/>
        </p:nvSpPr>
        <p:spPr>
          <a:xfrm>
            <a:off x="7338060" y="2251710"/>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电脑"/>
          <p:cNvSpPr/>
          <p:nvPr/>
        </p:nvSpPr>
        <p:spPr bwMode="auto">
          <a:xfrm>
            <a:off x="1069340" y="3973830"/>
            <a:ext cx="1118870" cy="645160"/>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bIns="36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12" name=" 159"/>
          <p:cNvSpPr/>
          <p:nvPr/>
        </p:nvSpPr>
        <p:spPr>
          <a:xfrm>
            <a:off x="7255510" y="3233420"/>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 159"/>
          <p:cNvSpPr/>
          <p:nvPr/>
        </p:nvSpPr>
        <p:spPr>
          <a:xfrm>
            <a:off x="7255510" y="4133850"/>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文本框 13"/>
          <p:cNvSpPr txBox="1"/>
          <p:nvPr/>
        </p:nvSpPr>
        <p:spPr>
          <a:xfrm>
            <a:off x="6979920" y="1938655"/>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5" name="文本框 14"/>
          <p:cNvSpPr txBox="1"/>
          <p:nvPr/>
        </p:nvSpPr>
        <p:spPr>
          <a:xfrm>
            <a:off x="7066915" y="2967990"/>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6" name="文本框 15"/>
          <p:cNvSpPr txBox="1"/>
          <p:nvPr/>
        </p:nvSpPr>
        <p:spPr>
          <a:xfrm>
            <a:off x="7076440" y="3810635"/>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20" name="文本框 19"/>
          <p:cNvSpPr txBox="1"/>
          <p:nvPr/>
        </p:nvSpPr>
        <p:spPr>
          <a:xfrm>
            <a:off x="9392285" y="2122805"/>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1" name="文本框 20"/>
          <p:cNvSpPr txBox="1"/>
          <p:nvPr/>
        </p:nvSpPr>
        <p:spPr>
          <a:xfrm>
            <a:off x="9401810" y="3133090"/>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2" name="文本框 21"/>
          <p:cNvSpPr txBox="1"/>
          <p:nvPr/>
        </p:nvSpPr>
        <p:spPr>
          <a:xfrm>
            <a:off x="9420860" y="4041140"/>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3" name="文本框 22"/>
          <p:cNvSpPr txBox="1"/>
          <p:nvPr/>
        </p:nvSpPr>
        <p:spPr>
          <a:xfrm>
            <a:off x="6851015" y="4672330"/>
            <a:ext cx="4351020" cy="368300"/>
          </a:xfrm>
          <a:prstGeom prst="rect">
            <a:avLst/>
          </a:prstGeom>
          <a:noFill/>
        </p:spPr>
        <p:txBody>
          <a:bodyPr wrap="square" rtlCol="0">
            <a:spAutoFit/>
          </a:bodyPr>
          <a:lstStyle/>
          <a:p>
            <a:pPr algn="r"/>
            <a:r>
              <a:rPr lang="zh-CN" altLang="en-US" u="sng">
                <a:solidFill>
                  <a:srgbClr val="FF0000"/>
                </a:solidFill>
              </a:rPr>
              <a:t>代码见：</a:t>
            </a:r>
            <a:r>
              <a:rPr lang="en-US" altLang="zh-CN" u="sng">
                <a:solidFill>
                  <a:srgbClr val="FF0000"/>
                </a:solidFill>
              </a:rPr>
              <a:t>NioChatServer/NioSeminarDemo</a:t>
            </a:r>
            <a:endParaRPr lang="zh-CN" altLang="en-US" u="sng">
              <a:solidFill>
                <a:srgbClr val="FF0000"/>
              </a:solidFill>
            </a:endParaRPr>
          </a:p>
        </p:txBody>
      </p:sp>
      <p:sp>
        <p:nvSpPr>
          <p:cNvPr id="24" name="圆角矩形 23"/>
          <p:cNvSpPr/>
          <p:nvPr/>
        </p:nvSpPr>
        <p:spPr>
          <a:xfrm>
            <a:off x="10248265" y="1811020"/>
            <a:ext cx="854075" cy="26104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b="1">
                <a:latin typeface="Arial" panose="020B0604020202020204" pitchFamily="34" charset="0"/>
                <a:cs typeface="Arial" panose="020B0604020202020204" pitchFamily="34" charset="0"/>
              </a:rPr>
              <a:t>Excutor</a:t>
            </a:r>
            <a:endParaRPr lang="en-US" altLang="zh-CN" sz="1200" b="1">
              <a:latin typeface="Arial" panose="020B0604020202020204" pitchFamily="34" charset="0"/>
              <a:cs typeface="Arial" panose="020B0604020202020204" pitchFamily="34" charset="0"/>
            </a:endParaRPr>
          </a:p>
        </p:txBody>
      </p:sp>
      <p:sp>
        <p:nvSpPr>
          <p:cNvPr id="25" name="文本框 24"/>
          <p:cNvSpPr txBox="1"/>
          <p:nvPr/>
        </p:nvSpPr>
        <p:spPr>
          <a:xfrm>
            <a:off x="1234440" y="5040630"/>
            <a:ext cx="9918700" cy="1476375"/>
          </a:xfrm>
          <a:prstGeom prst="rect">
            <a:avLst/>
          </a:prstGeom>
          <a:noFill/>
        </p:spPr>
        <p:txBody>
          <a:bodyPr wrap="square" rtlCol="0">
            <a:spAutoFit/>
          </a:bodyPr>
          <a:lstStyle/>
          <a:p>
            <a:pPr marL="285750" indent="-285750">
              <a:buFont typeface="Wingdings" panose="05000000000000000000" charset="0"/>
              <a:buChar char="ü"/>
            </a:pPr>
            <a:r>
              <a:rPr lang="en-US" altLang="zh-CN" dirty="0"/>
              <a:t>Stream</a:t>
            </a:r>
            <a:r>
              <a:rPr lang="zh-CN" altLang="en-US" dirty="0"/>
              <a:t>是单向的，要么只能读，要么只能写  </a:t>
            </a:r>
            <a:r>
              <a:rPr lang="en-US" altLang="zh-CN" dirty="0"/>
              <a:t>-&gt; buffer</a:t>
            </a:r>
            <a:endParaRPr lang="zh-CN" altLang="en-US" dirty="0"/>
          </a:p>
          <a:p>
            <a:pPr marL="285750" indent="-285750">
              <a:buFont typeface="Wingdings" panose="05000000000000000000" charset="0"/>
              <a:buChar char="ü"/>
            </a:pPr>
            <a:r>
              <a:rPr lang="en-US" altLang="zh-CN" dirty="0">
                <a:sym typeface="+mn-ea"/>
              </a:rPr>
              <a:t>accept</a:t>
            </a:r>
            <a:r>
              <a:rPr lang="zh-CN" altLang="en-US" dirty="0">
                <a:sym typeface="+mn-ea"/>
              </a:rPr>
              <a:t>操作是仍然阻塞的，但从全局来看，可以处理少量并发  </a:t>
            </a:r>
            <a:r>
              <a:rPr lang="en-US" altLang="zh-CN" dirty="0">
                <a:sym typeface="+mn-ea"/>
              </a:rPr>
              <a:t>-&gt; selector</a:t>
            </a:r>
            <a:endParaRPr lang="zh-CN" altLang="en-US" dirty="0">
              <a:sym typeface="+mn-ea"/>
            </a:endParaRPr>
          </a:p>
          <a:p>
            <a:pPr marL="285750" indent="-285750">
              <a:buFont typeface="Wingdings" panose="05000000000000000000" charset="0"/>
              <a:buChar char="ü"/>
            </a:pPr>
            <a:r>
              <a:rPr lang="zh-CN" altLang="en-US" dirty="0"/>
              <a:t>为每一个</a:t>
            </a:r>
            <a:r>
              <a:rPr lang="en-US" altLang="zh-CN" dirty="0"/>
              <a:t>socket</a:t>
            </a:r>
            <a:r>
              <a:rPr lang="zh-CN" altLang="en-US" dirty="0"/>
              <a:t>开启一个线程，开销大，并发量大时</a:t>
            </a:r>
            <a:r>
              <a:rPr lang="en-US" altLang="zh-CN" dirty="0"/>
              <a:t>CPU</a:t>
            </a:r>
            <a:r>
              <a:rPr lang="zh-CN" altLang="en-US" dirty="0"/>
              <a:t>吃不消  </a:t>
            </a:r>
            <a:r>
              <a:rPr lang="en-US" altLang="zh-CN" dirty="0"/>
              <a:t>-&gt; executor</a:t>
            </a:r>
            <a:endParaRPr lang="en-US" altLang="zh-CN" dirty="0"/>
          </a:p>
          <a:p>
            <a:pPr marL="285750" indent="-285750">
              <a:buFont typeface="Wingdings" panose="05000000000000000000" charset="0"/>
              <a:buChar char="ü"/>
            </a:pPr>
            <a:r>
              <a:rPr lang="zh-CN" altLang="en-US" dirty="0"/>
              <a:t>进一步优化思路：可以在</a:t>
            </a:r>
            <a:r>
              <a:rPr lang="en-US" altLang="zh-CN" dirty="0"/>
              <a:t>I/O</a:t>
            </a:r>
            <a:r>
              <a:rPr lang="zh-CN" altLang="en-US" dirty="0"/>
              <a:t>操作时，再由线程池分配线程来处理</a:t>
            </a:r>
            <a:r>
              <a:rPr lang="en-US" altLang="zh-CN" dirty="0"/>
              <a:t>,</a:t>
            </a:r>
            <a:r>
              <a:rPr lang="zh-CN" altLang="en-US" dirty="0"/>
              <a:t>但仍然不能处理高并发问题</a:t>
            </a:r>
            <a:endParaRPr lang="zh-CN" altLang="en-US" dirty="0"/>
          </a:p>
          <a:p>
            <a:pPr marL="285750" indent="-285750">
              <a:buFont typeface="Wingdings" panose="05000000000000000000" charset="0"/>
              <a:buChar char="ü"/>
            </a:pPr>
            <a:r>
              <a:rPr lang="zh-CN" altLang="en-US" dirty="0"/>
              <a:t>通道不可复用  </a:t>
            </a:r>
            <a:r>
              <a:rPr lang="en-US" altLang="zh-CN" dirty="0"/>
              <a:t>-&gt; channel</a:t>
            </a:r>
            <a:r>
              <a:rPr lang="zh-CN" altLang="en-US" dirty="0"/>
              <a:t>没断</a:t>
            </a:r>
            <a:endParaRPr lang="zh-CN" altLang="en-US" dirty="0"/>
          </a:p>
        </p:txBody>
      </p:sp>
      <p:sp>
        <p:nvSpPr>
          <p:cNvPr id="5" name="圆角矩形 4"/>
          <p:cNvSpPr/>
          <p:nvPr/>
        </p:nvSpPr>
        <p:spPr>
          <a:xfrm>
            <a:off x="4715510" y="1901190"/>
            <a:ext cx="824230" cy="26104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a:r>
              <a:rPr lang="en-US" altLang="zh-CN" sz="1000" b="1">
                <a:latin typeface="Arial" panose="020B0604020202020204" pitchFamily="34" charset="0"/>
                <a:cs typeface="Arial" panose="020B0604020202020204" pitchFamily="34" charset="0"/>
              </a:rPr>
              <a:t>ACCEPT</a:t>
            </a:r>
            <a:endParaRPr lang="en-US" altLang="zh-CN" sz="1000" b="1">
              <a:latin typeface="Arial" panose="020B0604020202020204" pitchFamily="34" charset="0"/>
              <a:cs typeface="Arial" panose="020B0604020202020204" pitchFamily="34" charset="0"/>
            </a:endParaRPr>
          </a:p>
          <a:p>
            <a:pPr algn="l"/>
            <a:r>
              <a:rPr lang="en-US" altLang="zh-CN" sz="1000" b="1">
                <a:latin typeface="Arial" panose="020B0604020202020204" pitchFamily="34" charset="0"/>
                <a:cs typeface="Arial" panose="020B0604020202020204" pitchFamily="34" charset="0"/>
              </a:rPr>
              <a:t>READ</a:t>
            </a:r>
            <a:endParaRPr lang="en-US" altLang="zh-CN" sz="1000" b="1">
              <a:latin typeface="Arial" panose="020B0604020202020204" pitchFamily="34" charset="0"/>
              <a:cs typeface="Arial" panose="020B0604020202020204" pitchFamily="34" charset="0"/>
            </a:endParaRPr>
          </a:p>
          <a:p>
            <a:pPr algn="l"/>
            <a:r>
              <a:rPr lang="en-US" altLang="zh-CN" sz="1000" b="1">
                <a:latin typeface="Arial" panose="020B0604020202020204" pitchFamily="34" charset="0"/>
                <a:cs typeface="Arial" panose="020B0604020202020204" pitchFamily="34" charset="0"/>
              </a:rPr>
              <a:t>WRITE</a:t>
            </a:r>
            <a:endParaRPr lang="en-US" altLang="zh-CN" sz="1000" b="1">
              <a:latin typeface="Arial" panose="020B0604020202020204" pitchFamily="34" charset="0"/>
              <a:cs typeface="Arial" panose="020B0604020202020204" pitchFamily="34" charset="0"/>
            </a:endParaRPr>
          </a:p>
        </p:txBody>
      </p:sp>
      <p:sp>
        <p:nvSpPr>
          <p:cNvPr id="8" name="圆柱形 7"/>
          <p:cNvSpPr/>
          <p:nvPr/>
        </p:nvSpPr>
        <p:spPr>
          <a:xfrm rot="5400000">
            <a:off x="3169285" y="1231900"/>
            <a:ext cx="231775" cy="2040255"/>
          </a:xfrm>
          <a:prstGeom prst="can">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柱形 9"/>
          <p:cNvSpPr/>
          <p:nvPr/>
        </p:nvSpPr>
        <p:spPr>
          <a:xfrm rot="5400000">
            <a:off x="3169285" y="2186940"/>
            <a:ext cx="231775" cy="2040255"/>
          </a:xfrm>
          <a:prstGeom prst="can">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柱形 16"/>
          <p:cNvSpPr/>
          <p:nvPr/>
        </p:nvSpPr>
        <p:spPr>
          <a:xfrm rot="5400000">
            <a:off x="3169285" y="3144520"/>
            <a:ext cx="231775" cy="2040255"/>
          </a:xfrm>
          <a:prstGeom prst="can">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2472690" y="1811020"/>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channel</a:t>
            </a:r>
            <a:endParaRPr lang="en-US" altLang="zh-CN" sz="1200" b="1">
              <a:latin typeface="Arial" panose="020B0604020202020204" pitchFamily="34" charset="0"/>
              <a:cs typeface="Arial" panose="020B0604020202020204" pitchFamily="34" charset="0"/>
            </a:endParaRPr>
          </a:p>
        </p:txBody>
      </p:sp>
      <p:sp>
        <p:nvSpPr>
          <p:cNvPr id="27" name="文本框 26"/>
          <p:cNvSpPr txBox="1"/>
          <p:nvPr/>
        </p:nvSpPr>
        <p:spPr>
          <a:xfrm>
            <a:off x="4354830" y="1536065"/>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selector</a:t>
            </a:r>
            <a:endParaRPr lang="en-US" altLang="zh-CN" sz="1200" b="1">
              <a:latin typeface="Arial" panose="020B0604020202020204" pitchFamily="34" charset="0"/>
              <a:cs typeface="Arial" panose="020B0604020202020204" pitchFamily="34" charset="0"/>
            </a:endParaRPr>
          </a:p>
        </p:txBody>
      </p:sp>
      <p:sp>
        <p:nvSpPr>
          <p:cNvPr id="29" name="文本框 28"/>
          <p:cNvSpPr txBox="1"/>
          <p:nvPr/>
        </p:nvSpPr>
        <p:spPr>
          <a:xfrm>
            <a:off x="5979795" y="1092200"/>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server</a:t>
            </a:r>
            <a:endParaRPr lang="en-US" altLang="zh-CN" sz="1200" b="1">
              <a:latin typeface="Arial" panose="020B0604020202020204" pitchFamily="34" charset="0"/>
              <a:cs typeface="Arial" panose="020B0604020202020204" pitchFamily="34" charset="0"/>
            </a:endParaRPr>
          </a:p>
        </p:txBody>
      </p:sp>
      <p:sp>
        <p:nvSpPr>
          <p:cNvPr id="30" name="文本框 29"/>
          <p:cNvSpPr txBox="1"/>
          <p:nvPr/>
        </p:nvSpPr>
        <p:spPr>
          <a:xfrm>
            <a:off x="6169660" y="2214245"/>
            <a:ext cx="93980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buffer</a:t>
            </a:r>
            <a:endParaRPr lang="en-US" altLang="zh-CN" sz="1200" b="1">
              <a:latin typeface="Arial" panose="020B0604020202020204" pitchFamily="34" charset="0"/>
              <a:cs typeface="Arial" panose="020B0604020202020204" pitchFamily="34" charset="0"/>
            </a:endParaRPr>
          </a:p>
        </p:txBody>
      </p:sp>
      <p:sp>
        <p:nvSpPr>
          <p:cNvPr id="31" name="左右箭头标注 30"/>
          <p:cNvSpPr/>
          <p:nvPr/>
        </p:nvSpPr>
        <p:spPr>
          <a:xfrm>
            <a:off x="6136640" y="2489835"/>
            <a:ext cx="1005840" cy="1537335"/>
          </a:xfrm>
          <a:prstGeom prst="leftRightArrowCallout">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45845"/>
          </a:xfrm>
        </p:spPr>
        <p:txBody>
          <a:bodyPr/>
          <a:lstStyle/>
          <a:p>
            <a:r>
              <a:rPr lang="en-US" altLang="zh-CN" sz="3200" dirty="0" err="1"/>
              <a:t>NIO</a:t>
            </a:r>
            <a:r>
              <a:rPr lang="zh-CN" altLang="en-US" sz="3200" dirty="0"/>
              <a:t>线程模型</a:t>
            </a:r>
            <a:endParaRPr lang="zh-CN" altLang="en-US" sz="3200" dirty="0"/>
          </a:p>
        </p:txBody>
      </p:sp>
      <p:pic>
        <p:nvPicPr>
          <p:cNvPr id="3" name="图片 2"/>
          <p:cNvPicPr>
            <a:picLocks noChangeAspect="1"/>
          </p:cNvPicPr>
          <p:nvPr/>
        </p:nvPicPr>
        <p:blipFill>
          <a:blip r:embed="rId1"/>
          <a:stretch>
            <a:fillRect/>
          </a:stretch>
        </p:blipFill>
        <p:spPr>
          <a:xfrm>
            <a:off x="3173095" y="1410970"/>
            <a:ext cx="8399780" cy="3018790"/>
          </a:xfrm>
          <a:prstGeom prst="rect">
            <a:avLst/>
          </a:prstGeom>
        </p:spPr>
      </p:pic>
      <p:sp>
        <p:nvSpPr>
          <p:cNvPr id="4" name="文本框 3"/>
          <p:cNvSpPr txBox="1"/>
          <p:nvPr/>
        </p:nvSpPr>
        <p:spPr>
          <a:xfrm>
            <a:off x="838200" y="1782445"/>
            <a:ext cx="1929130" cy="1198880"/>
          </a:xfrm>
          <a:prstGeom prst="rect">
            <a:avLst/>
          </a:prstGeom>
          <a:noFill/>
        </p:spPr>
        <p:txBody>
          <a:bodyPr wrap="square" rtlCol="0" anchor="t">
            <a:spAutoFit/>
          </a:bodyPr>
          <a:lstStyle/>
          <a:p>
            <a:pPr marL="285750" indent="-285750" algn="l">
              <a:buFont typeface="Wingdings" panose="05000000000000000000" charset="0"/>
              <a:buChar char="ü"/>
            </a:pPr>
            <a:r>
              <a:rPr lang="en-US" altLang="zh-CN" dirty="0" err="1">
                <a:sym typeface="+mn-ea"/>
              </a:rPr>
              <a:t>Channel</a:t>
            </a:r>
            <a:endParaRPr lang="en-US" altLang="zh-CN" dirty="0" err="1">
              <a:sym typeface="+mn-ea"/>
            </a:endParaRPr>
          </a:p>
          <a:p>
            <a:pPr marL="285750" indent="-285750" algn="l">
              <a:buFont typeface="Wingdings" panose="05000000000000000000" charset="0"/>
              <a:buChar char="ü"/>
            </a:pPr>
            <a:r>
              <a:rPr lang="en-US" altLang="zh-CN" dirty="0" err="1">
                <a:sym typeface="+mn-ea"/>
              </a:rPr>
              <a:t>Selector</a:t>
            </a:r>
            <a:endParaRPr lang="en-US" altLang="zh-CN" dirty="0">
              <a:sym typeface="+mn-ea"/>
            </a:endParaRPr>
          </a:p>
          <a:p>
            <a:pPr marL="285750" indent="-285750" algn="l">
              <a:buFont typeface="Wingdings" panose="05000000000000000000" charset="0"/>
              <a:buChar char="ü"/>
            </a:pPr>
            <a:r>
              <a:rPr lang="en-US" altLang="zh-CN" dirty="0">
                <a:sym typeface="+mn-ea"/>
              </a:rPr>
              <a:t>SelectionKey</a:t>
            </a:r>
            <a:endParaRPr lang="en-US" altLang="zh-CN" dirty="0">
              <a:sym typeface="+mn-ea"/>
            </a:endParaRPr>
          </a:p>
          <a:p>
            <a:pPr marL="285750" indent="-285750" algn="l">
              <a:buFont typeface="Wingdings" panose="05000000000000000000" charset="0"/>
              <a:buChar char="ü"/>
            </a:pPr>
            <a:r>
              <a:rPr lang="en-US" altLang="zh-CN" dirty="0">
                <a:sym typeface="+mn-ea"/>
              </a:rPr>
              <a:t>Buffer</a:t>
            </a:r>
            <a:endParaRPr lang="zh-CN" altLang="en-US"/>
          </a:p>
        </p:txBody>
      </p:sp>
      <p:sp>
        <p:nvSpPr>
          <p:cNvPr id="25" name="文本框 24"/>
          <p:cNvSpPr txBox="1"/>
          <p:nvPr/>
        </p:nvSpPr>
        <p:spPr>
          <a:xfrm>
            <a:off x="838200" y="4776470"/>
            <a:ext cx="9918700" cy="1198880"/>
          </a:xfrm>
          <a:prstGeom prst="rect">
            <a:avLst/>
          </a:prstGeom>
          <a:noFill/>
        </p:spPr>
        <p:txBody>
          <a:bodyPr wrap="square" rtlCol="0">
            <a:spAutoFit/>
          </a:bodyPr>
          <a:lstStyle/>
          <a:p>
            <a:pPr marL="285750" indent="-285750">
              <a:buFont typeface="Wingdings" panose="05000000000000000000" charset="0"/>
              <a:buChar char="p"/>
            </a:pPr>
            <a:r>
              <a:rPr dirty="0" err="1"/>
              <a:t>仅利用一个线程来处理事件，对于目前普遍多核心的机器来说太过浪费资源</a:t>
            </a:r>
            <a:endParaRPr dirty="0"/>
          </a:p>
          <a:p>
            <a:pPr marL="285750" indent="-285750">
              <a:buFont typeface="Wingdings" panose="05000000000000000000" charset="0"/>
              <a:buChar char="p"/>
            </a:pPr>
            <a:r>
              <a:rPr lang="zh-CN" altLang="en-US" dirty="0"/>
              <a:t>处理的这个线程负载过重之后，处理速度会变慢，会有大量的事件堆积，甚至超时</a:t>
            </a:r>
            <a:endParaRPr lang="zh-CN" altLang="en-US" dirty="0"/>
          </a:p>
          <a:p>
            <a:pPr marL="285750" indent="-285750">
              <a:buFont typeface="Wingdings" panose="05000000000000000000" charset="0"/>
              <a:buChar char="p"/>
            </a:pPr>
            <a:r>
              <a:rPr lang="zh-CN" altLang="en-US" dirty="0"/>
              <a:t>单线程模型的一个致命缺陷就是可靠性问题，因为仅有一个线程在工作，如果这个线程出错了无法正常执行任务了，那么整个系统就会停止响应</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55145" y="1590287"/>
            <a:ext cx="10001839" cy="3293730"/>
          </a:xfrm>
          <a:prstGeom prst="rect">
            <a:avLst/>
          </a:prstGeom>
        </p:spPr>
      </p:pic>
      <p:sp>
        <p:nvSpPr>
          <p:cNvPr id="3" name="文本框 2"/>
          <p:cNvSpPr txBox="1"/>
          <p:nvPr/>
        </p:nvSpPr>
        <p:spPr>
          <a:xfrm>
            <a:off x="4416425" y="5546090"/>
            <a:ext cx="6712585" cy="368300"/>
          </a:xfrm>
          <a:prstGeom prst="rect">
            <a:avLst/>
          </a:prstGeom>
          <a:noFill/>
        </p:spPr>
        <p:txBody>
          <a:bodyPr wrap="square" rtlCol="0">
            <a:spAutoFit/>
          </a:bodyPr>
          <a:lstStyle/>
          <a:p>
            <a:pPr algn="r"/>
            <a:r>
              <a:rPr lang="zh-CN" altLang="en-US" b="1" dirty="0">
                <a:solidFill>
                  <a:srgbClr val="FF0000"/>
                </a:solidFill>
              </a:rPr>
              <a:t>代码见：</a:t>
            </a:r>
            <a:r>
              <a:rPr lang="en-US" altLang="zh-CN" b="1" dirty="0">
                <a:solidFill>
                  <a:srgbClr val="FF0000"/>
                </a:solidFill>
              </a:rPr>
              <a:t> </a:t>
            </a:r>
            <a:r>
              <a:rPr lang="en-US" altLang="zh-CN" b="1" dirty="0" err="1">
                <a:solidFill>
                  <a:srgbClr val="FF0000"/>
                </a:solidFill>
              </a:rPr>
              <a:t>com.demo.nio.share.multi.NioMultiDemo</a:t>
            </a:r>
            <a:endParaRPr lang="zh-CN" altLang="en-US" b="1" dirty="0">
              <a:solidFill>
                <a:srgbClr val="FF0000"/>
              </a:solidFill>
            </a:endParaRPr>
          </a:p>
        </p:txBody>
      </p:sp>
      <p:sp>
        <p:nvSpPr>
          <p:cNvPr id="6" name="标题 1"/>
          <p:cNvSpPr>
            <a:spLocks noGrp="1"/>
          </p:cNvSpPr>
          <p:nvPr/>
        </p:nvSpPr>
        <p:spPr>
          <a:xfrm>
            <a:off x="838200" y="365125"/>
            <a:ext cx="10515600" cy="10458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NIO + </a:t>
            </a:r>
            <a:r>
              <a:rPr lang="zh-CN" altLang="en-US" sz="3200" dirty="0" err="1"/>
              <a:t>线程池</a:t>
            </a:r>
            <a:endParaRPr lang="zh-CN" altLang="en-US" sz="3200" dirty="0" err="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47725"/>
          </a:xfrm>
        </p:spPr>
        <p:txBody>
          <a:bodyPr/>
          <a:lstStyle/>
          <a:p>
            <a:r>
              <a:rPr lang="en-US" altLang="zh-CN" sz="3200"/>
              <a:t>Buffer</a:t>
            </a:r>
            <a:endParaRPr lang="en-US" altLang="zh-CN" sz="3200"/>
          </a:p>
        </p:txBody>
      </p:sp>
      <p:pic>
        <p:nvPicPr>
          <p:cNvPr id="4" name="图片 3"/>
          <p:cNvPicPr>
            <a:picLocks noChangeAspect="1"/>
          </p:cNvPicPr>
          <p:nvPr/>
        </p:nvPicPr>
        <p:blipFill>
          <a:blip r:embed="rId1"/>
          <a:stretch>
            <a:fillRect/>
          </a:stretch>
        </p:blipFill>
        <p:spPr>
          <a:xfrm>
            <a:off x="725805" y="1145540"/>
            <a:ext cx="5190490" cy="2286000"/>
          </a:xfrm>
          <a:prstGeom prst="rect">
            <a:avLst/>
          </a:prstGeom>
        </p:spPr>
      </p:pic>
      <p:pic>
        <p:nvPicPr>
          <p:cNvPr id="5" name="图片 4"/>
          <p:cNvPicPr>
            <a:picLocks noChangeAspect="1"/>
          </p:cNvPicPr>
          <p:nvPr/>
        </p:nvPicPr>
        <p:blipFill>
          <a:blip r:embed="rId2"/>
          <a:stretch>
            <a:fillRect/>
          </a:stretch>
        </p:blipFill>
        <p:spPr>
          <a:xfrm>
            <a:off x="6382385" y="1388110"/>
            <a:ext cx="4971415" cy="1906270"/>
          </a:xfrm>
          <a:prstGeom prst="rect">
            <a:avLst/>
          </a:prstGeom>
        </p:spPr>
      </p:pic>
      <p:pic>
        <p:nvPicPr>
          <p:cNvPr id="6" name="图片 5"/>
          <p:cNvPicPr>
            <a:picLocks noChangeAspect="1"/>
          </p:cNvPicPr>
          <p:nvPr/>
        </p:nvPicPr>
        <p:blipFill>
          <a:blip r:embed="rId3"/>
          <a:stretch>
            <a:fillRect/>
          </a:stretch>
        </p:blipFill>
        <p:spPr>
          <a:xfrm>
            <a:off x="725805" y="4095115"/>
            <a:ext cx="4841875" cy="1989455"/>
          </a:xfrm>
          <a:prstGeom prst="rect">
            <a:avLst/>
          </a:prstGeom>
        </p:spPr>
      </p:pic>
      <p:pic>
        <p:nvPicPr>
          <p:cNvPr id="7" name="图片 6"/>
          <p:cNvPicPr>
            <a:picLocks noChangeAspect="1"/>
          </p:cNvPicPr>
          <p:nvPr/>
        </p:nvPicPr>
        <p:blipFill>
          <a:blip r:embed="rId4"/>
          <a:stretch>
            <a:fillRect/>
          </a:stretch>
        </p:blipFill>
        <p:spPr>
          <a:xfrm>
            <a:off x="6315710" y="4095115"/>
            <a:ext cx="4829810" cy="2093595"/>
          </a:xfrm>
          <a:prstGeom prst="rect">
            <a:avLst/>
          </a:prstGeom>
        </p:spPr>
      </p:pic>
      <p:sp>
        <p:nvSpPr>
          <p:cNvPr id="29" name="文本框 28"/>
          <p:cNvSpPr txBox="1"/>
          <p:nvPr/>
        </p:nvSpPr>
        <p:spPr>
          <a:xfrm>
            <a:off x="2334260" y="2571750"/>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init</a:t>
            </a:r>
            <a:endParaRPr lang="en-US" altLang="zh-CN" sz="1200" b="1">
              <a:latin typeface="Arial" panose="020B0604020202020204" pitchFamily="34" charset="0"/>
              <a:cs typeface="Arial" panose="020B0604020202020204" pitchFamily="34" charset="0"/>
            </a:endParaRPr>
          </a:p>
        </p:txBody>
      </p:sp>
      <p:sp>
        <p:nvSpPr>
          <p:cNvPr id="8" name="文本框 7"/>
          <p:cNvSpPr txBox="1"/>
          <p:nvPr/>
        </p:nvSpPr>
        <p:spPr>
          <a:xfrm>
            <a:off x="7917815" y="2562225"/>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put</a:t>
            </a:r>
            <a:endParaRPr lang="en-US" altLang="zh-CN" sz="1200" b="1">
              <a:latin typeface="Arial" panose="020B0604020202020204" pitchFamily="34" charset="0"/>
              <a:cs typeface="Arial" panose="020B0604020202020204" pitchFamily="34" charset="0"/>
            </a:endParaRPr>
          </a:p>
        </p:txBody>
      </p:sp>
      <p:sp>
        <p:nvSpPr>
          <p:cNvPr id="9" name="文本框 8"/>
          <p:cNvSpPr txBox="1"/>
          <p:nvPr/>
        </p:nvSpPr>
        <p:spPr>
          <a:xfrm>
            <a:off x="2334260" y="5336540"/>
            <a:ext cx="1624965" cy="275590"/>
          </a:xfrm>
          <a:prstGeom prst="rect">
            <a:avLst/>
          </a:prstGeom>
          <a:noFill/>
        </p:spPr>
        <p:txBody>
          <a:bodyPr wrap="square" rtlCol="0">
            <a:spAutoFit/>
          </a:bodyPr>
          <a:lstStyle/>
          <a:p>
            <a:pPr algn="ctr"/>
            <a:r>
              <a:rPr lang="en-US" altLang="zh-CN" sz="1200" b="1" dirty="0">
                <a:latin typeface="Arial" panose="020B0604020202020204" pitchFamily="34" charset="0"/>
                <a:cs typeface="Arial" panose="020B0604020202020204" pitchFamily="34" charset="0"/>
              </a:rPr>
              <a:t>flip-&gt;ready for read</a:t>
            </a:r>
            <a:endParaRPr lang="en-US" altLang="zh-CN" sz="1200" b="1" dirty="0">
              <a:latin typeface="Arial" panose="020B0604020202020204" pitchFamily="34" charset="0"/>
              <a:cs typeface="Arial" panose="020B0604020202020204" pitchFamily="34" charset="0"/>
            </a:endParaRPr>
          </a:p>
        </p:txBody>
      </p:sp>
      <p:sp>
        <p:nvSpPr>
          <p:cNvPr id="10" name="文本框 9"/>
          <p:cNvSpPr txBox="1"/>
          <p:nvPr/>
        </p:nvSpPr>
        <p:spPr>
          <a:xfrm>
            <a:off x="7807325" y="5336540"/>
            <a:ext cx="184658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clear-&gt;ready for write</a:t>
            </a:r>
            <a:endParaRPr lang="en-US" altLang="zh-CN" sz="1200" b="1">
              <a:latin typeface="Arial" panose="020B0604020202020204" pitchFamily="34" charset="0"/>
              <a:cs typeface="Arial" panose="020B0604020202020204" pitchFamily="34" charset="0"/>
            </a:endParaRPr>
          </a:p>
        </p:txBody>
      </p:sp>
      <p:sp>
        <p:nvSpPr>
          <p:cNvPr id="23" name="文本框 22"/>
          <p:cNvSpPr txBox="1"/>
          <p:nvPr/>
        </p:nvSpPr>
        <p:spPr>
          <a:xfrm>
            <a:off x="6692900" y="6188710"/>
            <a:ext cx="4351020" cy="368300"/>
          </a:xfrm>
          <a:prstGeom prst="rect">
            <a:avLst/>
          </a:prstGeom>
          <a:noFill/>
        </p:spPr>
        <p:txBody>
          <a:bodyPr wrap="square" rtlCol="0">
            <a:spAutoFit/>
          </a:bodyPr>
          <a:lstStyle/>
          <a:p>
            <a:pPr algn="r"/>
            <a:r>
              <a:rPr lang="zh-CN" altLang="en-US" u="sng">
                <a:solidFill>
                  <a:srgbClr val="FF0000"/>
                </a:solidFill>
              </a:rPr>
              <a:t>代码见：</a:t>
            </a:r>
            <a:r>
              <a:rPr lang="en-US" altLang="zh-CN" u="sng">
                <a:solidFill>
                  <a:srgbClr val="FF0000"/>
                </a:solidFill>
              </a:rPr>
              <a:t>BufferDetailApp</a:t>
            </a:r>
            <a:endParaRPr lang="en-US" altLang="zh-CN" u="sng">
              <a:solidFill>
                <a:srgbClr val="FF0000"/>
              </a:solidFill>
            </a:endParaRPr>
          </a:p>
        </p:txBody>
      </p:sp>
    </p:spTree>
  </p:cSld>
  <p:clrMapOvr>
    <a:masterClrMapping/>
  </p:clrMapOvr>
</p:sld>
</file>

<file path=ppt/tags/tag1.xml><?xml version="1.0" encoding="utf-8"?>
<p:tagLst xmlns:p="http://schemas.openxmlformats.org/presentationml/2006/main">
  <p:tag name="KSO_WM_DOC_GUID" val="{0a987747-1227-4d1a-9d36-229253422ac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EFED8"/>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32285</Words>
  <Application>WPS 演示</Application>
  <PresentationFormat>宽屏</PresentationFormat>
  <Paragraphs>1292</Paragraphs>
  <Slides>48</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48</vt:i4>
      </vt:variant>
    </vt:vector>
  </HeadingPairs>
  <TitlesOfParts>
    <vt:vector size="64" baseType="lpstr">
      <vt:lpstr>Arial</vt:lpstr>
      <vt:lpstr>宋体</vt:lpstr>
      <vt:lpstr>Wingdings</vt:lpstr>
      <vt:lpstr>Calibri</vt:lpstr>
      <vt:lpstr>Wingdings</vt:lpstr>
      <vt:lpstr>楷体</vt:lpstr>
      <vt:lpstr>等线 Light</vt:lpstr>
      <vt:lpstr>微软雅黑</vt:lpstr>
      <vt:lpstr>Arial Unicode MS</vt:lpstr>
      <vt:lpstr>等线</vt:lpstr>
      <vt:lpstr>Mongolian Baiti</vt:lpstr>
      <vt:lpstr>仿宋</vt:lpstr>
      <vt:lpstr>Gadugi</vt:lpstr>
      <vt:lpstr>Latha</vt:lpstr>
      <vt:lpstr>Segoe Print</vt:lpstr>
      <vt:lpstr>Office 主题​​</vt:lpstr>
      <vt:lpstr>Netty总结</vt:lpstr>
      <vt:lpstr>背景</vt:lpstr>
      <vt:lpstr>提纲</vt:lpstr>
      <vt:lpstr>BIO</vt:lpstr>
      <vt:lpstr>BIO改进</vt:lpstr>
      <vt:lpstr>NIO</vt:lpstr>
      <vt:lpstr>NIO线程模型</vt:lpstr>
      <vt:lpstr>PowerPoint 演示文稿</vt:lpstr>
      <vt:lpstr>Buffer</vt:lpstr>
      <vt:lpstr>selector</vt:lpstr>
      <vt:lpstr>Reactor模式</vt:lpstr>
      <vt:lpstr>Reactor模式的处理流程</vt:lpstr>
      <vt:lpstr>Netty结构及工作原理</vt:lpstr>
      <vt:lpstr>Netty线程模型</vt:lpstr>
      <vt:lpstr>Netty主要组件</vt:lpstr>
      <vt:lpstr>了解对象NioServerSocketChannel</vt:lpstr>
      <vt:lpstr>了解对象DefaultChannelPipeline</vt:lpstr>
      <vt:lpstr>了解对象AbstractChannelHandlerContext</vt:lpstr>
      <vt:lpstr>ChannelPipeline</vt:lpstr>
      <vt:lpstr>ChannelPipeline结构演示</vt:lpstr>
      <vt:lpstr>ChannelPipeline</vt:lpstr>
      <vt:lpstr>channel 的注册过程</vt:lpstr>
      <vt:lpstr>ChannelPipeline</vt:lpstr>
      <vt:lpstr>ChannelPipeline事件传输机制</vt:lpstr>
      <vt:lpstr>ChannelPipeline事件传输机制总结</vt:lpstr>
      <vt:lpstr>ChannelPipeline问题</vt:lpstr>
      <vt:lpstr>ChannelPipeline事件的触发</vt:lpstr>
      <vt:lpstr>了解线程底层对象NioEventLoop(final)</vt:lpstr>
      <vt:lpstr>NioEventLoop的轮询</vt:lpstr>
      <vt:lpstr>EventLoop详解   </vt:lpstr>
      <vt:lpstr>PowerPoint 演示文稿</vt:lpstr>
      <vt:lpstr>Netty服务器启动</vt:lpstr>
      <vt:lpstr>NioServerSocketChannel 实例化过程:</vt:lpstr>
      <vt:lpstr>bind()方法做了些什么？</vt:lpstr>
      <vt:lpstr>PowerPoint 演示文稿</vt:lpstr>
      <vt:lpstr>ChannelInitializer: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ChannelInitializer:</vt:lpstr>
      <vt:lpstr>PowerPoint 演示文稿</vt:lpstr>
      <vt:lpstr>更深入的学习方向</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FUZIK设备升级方案</dc:title>
  <dc:creator>涛 罗</dc:creator>
  <cp:lastModifiedBy>Administrator</cp:lastModifiedBy>
  <cp:revision>243</cp:revision>
  <dcterms:created xsi:type="dcterms:W3CDTF">2019-02-13T01:35:00Z</dcterms:created>
  <dcterms:modified xsi:type="dcterms:W3CDTF">2019-07-08T02:16:16Z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