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40" r:id="rId2"/>
    <p:sldId id="500" r:id="rId3"/>
    <p:sldId id="502" r:id="rId4"/>
    <p:sldId id="501" r:id="rId5"/>
    <p:sldId id="518" r:id="rId6"/>
    <p:sldId id="503" r:id="rId7"/>
    <p:sldId id="507" r:id="rId8"/>
    <p:sldId id="513" r:id="rId9"/>
    <p:sldId id="508" r:id="rId10"/>
    <p:sldId id="514" r:id="rId11"/>
    <p:sldId id="509" r:id="rId12"/>
    <p:sldId id="515" r:id="rId13"/>
    <p:sldId id="51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00"/>
            <p14:sldId id="502"/>
            <p14:sldId id="501"/>
            <p14:sldId id="518"/>
            <p14:sldId id="503"/>
            <p14:sldId id="507"/>
            <p14:sldId id="513"/>
            <p14:sldId id="508"/>
            <p14:sldId id="514"/>
            <p14:sldId id="509"/>
            <p14:sldId id="515"/>
            <p14:sldId id="5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E0AE3-C09A-FE4C-B384-56310A1D37A7}" v="32" dt="2020-07-01T12:32:33.0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7" autoAdjust="0"/>
    <p:restoredTop sz="88988" autoAdjust="0"/>
  </p:normalViewPr>
  <p:slideViewPr>
    <p:cSldViewPr snapToGrid="0">
      <p:cViewPr>
        <p:scale>
          <a:sx n="156" d="100"/>
          <a:sy n="156" d="100"/>
        </p:scale>
        <p:origin x="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2021/10/12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extLst>
      <p:ext uri="{BB962C8B-B14F-4D97-AF65-F5344CB8AC3E}">
        <p14:creationId xmlns:p14="http://schemas.microsoft.com/office/powerpoint/2010/main" val="276579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3945941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3213818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589957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1913735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283788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259581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34462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4146575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29496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345004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28980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301797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297643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8C00702-F344-3F4E-BCF1-E509C0CD91BD}" type="datetime4">
              <a:rPr lang="zh-CN" altLang="en-US" smtClean="0"/>
              <a:t>2021年10月13日星期三</a:t>
            </a:fld>
            <a:endParaRPr lang="zh-CN" altLang="en-US"/>
          </a:p>
        </p:txBody>
      </p:sp>
      <p:sp>
        <p:nvSpPr>
          <p:cNvPr id="5" name="页脚占位符 4"/>
          <p:cNvSpPr>
            <a:spLocks noGrp="1"/>
          </p:cNvSpPr>
          <p:nvPr>
            <p:ph type="ftr" sz="quarter" idx="11"/>
          </p:nvPr>
        </p:nvSpPr>
        <p:spPr/>
        <p:txBody>
          <a:bodyPr/>
          <a:lstStyle/>
          <a:p>
            <a:r>
              <a:rPr lang="en" altLang="zh-CN"/>
              <a:t>Guangjie Xing| HUST &amp; Tencent</a:t>
            </a:r>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7435832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F60AD9-A17E-644A-8284-B43CDBCDD26F}" type="datetime4">
              <a:rPr lang="zh-CN" altLang="en-US" smtClean="0"/>
              <a:t>2021年10月13日星期三</a:t>
            </a:fld>
            <a:endParaRPr lang="zh-CN" altLang="en-US"/>
          </a:p>
        </p:txBody>
      </p:sp>
      <p:sp>
        <p:nvSpPr>
          <p:cNvPr id="5" name="页脚占位符 4"/>
          <p:cNvSpPr>
            <a:spLocks noGrp="1"/>
          </p:cNvSpPr>
          <p:nvPr>
            <p:ph type="ftr" sz="quarter" idx="11"/>
          </p:nvPr>
        </p:nvSpPr>
        <p:spPr/>
        <p:txBody>
          <a:bodyPr/>
          <a:lstStyle/>
          <a:p>
            <a:r>
              <a:rPr lang="en" altLang="zh-CN"/>
              <a:t>Guangjie Xing| HUST &amp; Tencent</a:t>
            </a:r>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984068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701ED0-AA20-1D48-979F-8E09E07F178C}" type="datetime4">
              <a:rPr lang="zh-CN" altLang="en-US" smtClean="0"/>
              <a:t>2021年10月13日星期三</a:t>
            </a:fld>
            <a:endParaRPr lang="zh-CN" altLang="en-US"/>
          </a:p>
        </p:txBody>
      </p:sp>
      <p:sp>
        <p:nvSpPr>
          <p:cNvPr id="5" name="页脚占位符 4"/>
          <p:cNvSpPr>
            <a:spLocks noGrp="1"/>
          </p:cNvSpPr>
          <p:nvPr>
            <p:ph type="ftr" sz="quarter" idx="11"/>
          </p:nvPr>
        </p:nvSpPr>
        <p:spPr/>
        <p:txBody>
          <a:bodyPr/>
          <a:lstStyle/>
          <a:p>
            <a:r>
              <a:rPr lang="en" altLang="zh-CN"/>
              <a:t>Guangjie Xing| HUST &amp; Tencent</a:t>
            </a:r>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52554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280C1E-DE66-0446-91C7-E5E2FED8C538}" type="datetime4">
              <a:rPr lang="zh-CN" altLang="en-US" smtClean="0"/>
              <a:t>2021年10月13日星期三</a:t>
            </a:fld>
            <a:endParaRPr lang="zh-CN" altLang="en-US"/>
          </a:p>
        </p:txBody>
      </p:sp>
      <p:sp>
        <p:nvSpPr>
          <p:cNvPr id="5" name="页脚占位符 4"/>
          <p:cNvSpPr>
            <a:spLocks noGrp="1"/>
          </p:cNvSpPr>
          <p:nvPr>
            <p:ph type="ftr" sz="quarter" idx="11"/>
          </p:nvPr>
        </p:nvSpPr>
        <p:spPr/>
        <p:txBody>
          <a:bodyPr/>
          <a:lstStyle/>
          <a:p>
            <a:r>
              <a:rPr lang="en" altLang="zh-CN"/>
              <a:t>Guangjie Xing| HUST &amp; Tencent</a:t>
            </a:r>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296444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1026F13-F64F-874B-AA66-4CE9E30E2187}" type="datetime4">
              <a:rPr lang="zh-CN" altLang="en-US" smtClean="0"/>
              <a:t>2021年10月13日星期三</a:t>
            </a:fld>
            <a:endParaRPr lang="zh-CN" altLang="en-US"/>
          </a:p>
        </p:txBody>
      </p:sp>
      <p:sp>
        <p:nvSpPr>
          <p:cNvPr id="5" name="页脚占位符 4"/>
          <p:cNvSpPr>
            <a:spLocks noGrp="1"/>
          </p:cNvSpPr>
          <p:nvPr>
            <p:ph type="ftr" sz="quarter" idx="11"/>
          </p:nvPr>
        </p:nvSpPr>
        <p:spPr/>
        <p:txBody>
          <a:bodyPr/>
          <a:lstStyle/>
          <a:p>
            <a:r>
              <a:rPr lang="en" altLang="zh-CN"/>
              <a:t>Guangjie Xing| HUST &amp; Tencent</a:t>
            </a:r>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804234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0689774-6AFA-8A4E-8FC5-EBA56DE896BD}" type="datetime4">
              <a:rPr lang="zh-CN" altLang="en-US" smtClean="0"/>
              <a:t>2021年10月13日星期三</a:t>
            </a:fld>
            <a:endParaRPr lang="zh-CN" altLang="en-US"/>
          </a:p>
        </p:txBody>
      </p:sp>
      <p:sp>
        <p:nvSpPr>
          <p:cNvPr id="6" name="页脚占位符 5"/>
          <p:cNvSpPr>
            <a:spLocks noGrp="1"/>
          </p:cNvSpPr>
          <p:nvPr>
            <p:ph type="ftr" sz="quarter" idx="11"/>
          </p:nvPr>
        </p:nvSpPr>
        <p:spPr/>
        <p:txBody>
          <a:bodyPr/>
          <a:lstStyle/>
          <a:p>
            <a:r>
              <a:rPr lang="en" altLang="zh-CN"/>
              <a:t>Guangjie Xing| HUST &amp; Tencent</a:t>
            </a:r>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3695420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C11996-926F-8344-8561-A44D6BB7D7FA}" type="datetime4">
              <a:rPr lang="zh-CN" altLang="en-US" smtClean="0"/>
              <a:t>2021年10月13日星期三</a:t>
            </a:fld>
            <a:endParaRPr lang="zh-CN" altLang="en-US"/>
          </a:p>
        </p:txBody>
      </p:sp>
      <p:sp>
        <p:nvSpPr>
          <p:cNvPr id="8" name="页脚占位符 7"/>
          <p:cNvSpPr>
            <a:spLocks noGrp="1"/>
          </p:cNvSpPr>
          <p:nvPr>
            <p:ph type="ftr" sz="quarter" idx="11"/>
          </p:nvPr>
        </p:nvSpPr>
        <p:spPr/>
        <p:txBody>
          <a:bodyPr/>
          <a:lstStyle/>
          <a:p>
            <a:r>
              <a:rPr lang="en" altLang="zh-CN"/>
              <a:t>Guangjie Xing| HUST &amp; Tencent</a:t>
            </a:r>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837519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DE427EC-026B-794C-A59E-B9F342C193A9}" type="datetime4">
              <a:rPr lang="zh-CN" altLang="en-US" smtClean="0"/>
              <a:t>2021年10月13日星期三</a:t>
            </a:fld>
            <a:endParaRPr lang="zh-CN" altLang="en-US"/>
          </a:p>
        </p:txBody>
      </p:sp>
      <p:sp>
        <p:nvSpPr>
          <p:cNvPr id="4" name="页脚占位符 3"/>
          <p:cNvSpPr>
            <a:spLocks noGrp="1"/>
          </p:cNvSpPr>
          <p:nvPr>
            <p:ph type="ftr" sz="quarter" idx="11"/>
          </p:nvPr>
        </p:nvSpPr>
        <p:spPr/>
        <p:txBody>
          <a:bodyPr/>
          <a:lstStyle/>
          <a:p>
            <a:r>
              <a:rPr lang="en" altLang="zh-CN"/>
              <a:t>Guangjie Xing| HUST &amp; Tencent</a:t>
            </a:r>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486979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503CE8-44B3-654A-A4F5-6CF0FB4533CD}" type="datetime4">
              <a:rPr lang="zh-CN" altLang="en-US" smtClean="0"/>
              <a:t>2021年10月13日星期三</a:t>
            </a:fld>
            <a:endParaRPr lang="zh-CN" altLang="en-US"/>
          </a:p>
        </p:txBody>
      </p:sp>
      <p:sp>
        <p:nvSpPr>
          <p:cNvPr id="3" name="页脚占位符 2"/>
          <p:cNvSpPr>
            <a:spLocks noGrp="1"/>
          </p:cNvSpPr>
          <p:nvPr>
            <p:ph type="ftr" sz="quarter" idx="11"/>
          </p:nvPr>
        </p:nvSpPr>
        <p:spPr/>
        <p:txBody>
          <a:bodyPr/>
          <a:lstStyle/>
          <a:p>
            <a:r>
              <a:rPr lang="en" altLang="zh-CN"/>
              <a:t>Guangjie Xing| HUST &amp; Tencent</a:t>
            </a:r>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5503089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8DD29E-C9FC-C84E-8D6D-D9D0D6BBACCE}" type="datetime4">
              <a:rPr lang="zh-CN" altLang="en-US" smtClean="0"/>
              <a:t>2021年10月13日星期三</a:t>
            </a:fld>
            <a:endParaRPr lang="zh-CN" altLang="en-US"/>
          </a:p>
        </p:txBody>
      </p:sp>
      <p:sp>
        <p:nvSpPr>
          <p:cNvPr id="6" name="页脚占位符 5"/>
          <p:cNvSpPr>
            <a:spLocks noGrp="1"/>
          </p:cNvSpPr>
          <p:nvPr>
            <p:ph type="ftr" sz="quarter" idx="11"/>
          </p:nvPr>
        </p:nvSpPr>
        <p:spPr/>
        <p:txBody>
          <a:bodyPr/>
          <a:lstStyle/>
          <a:p>
            <a:r>
              <a:rPr lang="en" altLang="zh-CN"/>
              <a:t>Guangjie Xing| HUST &amp; Tencent</a:t>
            </a:r>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513610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D7D15FB-47F7-1342-B317-7AE75D643CE8}" type="datetime4">
              <a:rPr lang="zh-CN" altLang="en-US" smtClean="0"/>
              <a:t>2021年10月13日星期三</a:t>
            </a:fld>
            <a:endParaRPr lang="zh-CN" altLang="en-US"/>
          </a:p>
        </p:txBody>
      </p:sp>
      <p:sp>
        <p:nvSpPr>
          <p:cNvPr id="6" name="页脚占位符 5"/>
          <p:cNvSpPr>
            <a:spLocks noGrp="1"/>
          </p:cNvSpPr>
          <p:nvPr>
            <p:ph type="ftr" sz="quarter" idx="11"/>
          </p:nvPr>
        </p:nvSpPr>
        <p:spPr/>
        <p:txBody>
          <a:bodyPr/>
          <a:lstStyle/>
          <a:p>
            <a:r>
              <a:rPr lang="en" altLang="zh-CN"/>
              <a:t>Guangjie Xing| HUST &amp; Tencent</a:t>
            </a:r>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40096902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76A78-4AF9-3841-8E94-73AF76E53EAC}" type="datetime4">
              <a:rPr lang="zh-CN" altLang="en-US" smtClean="0"/>
              <a:t>2021年10月13日星期三</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 altLang="zh-CN"/>
              <a:t>Guangjie Xing| HUST &amp; Tencent</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6359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578B9E4-7351-4340-9BAC-4D885C36E6D1}"/>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9F279D7-716D-41DC-91D1-CF67A641CB66}"/>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a:extLst>
              <a:ext uri="{FF2B5EF4-FFF2-40B4-BE49-F238E27FC236}">
                <a16:creationId xmlns:a16="http://schemas.microsoft.com/office/drawing/2014/main" id="{995050F5-8F30-4A70-A69E-F6B787105A13}"/>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7" name="矩形 16">
            <a:extLst>
              <a:ext uri="{FF2B5EF4-FFF2-40B4-BE49-F238E27FC236}">
                <a16:creationId xmlns:a16="http://schemas.microsoft.com/office/drawing/2014/main" id="{B4AF9F1A-FCAA-4005-A145-35FCDE54E4B4}"/>
              </a:ext>
            </a:extLst>
          </p:cNvPr>
          <p:cNvSpPr/>
          <p:nvPr/>
        </p:nvSpPr>
        <p:spPr>
          <a:xfrm>
            <a:off x="941297" y="1090375"/>
            <a:ext cx="10084106" cy="3970318"/>
          </a:xfrm>
          <a:prstGeom prst="rect">
            <a:avLst/>
          </a:prstGeom>
        </p:spPr>
        <p:txBody>
          <a:bodyPr wrap="square">
            <a:spAutoFit/>
          </a:bodyPr>
          <a:lstStyle/>
          <a:p>
            <a:pPr algn="ctr"/>
            <a:r>
              <a:rPr lang="zh-CN" altLang="en-US" sz="5400" b="1" dirty="0">
                <a:solidFill>
                  <a:srgbClr val="4747BA"/>
                </a:solidFill>
                <a:latin typeface="Constantia" panose="02030602050306030303" pitchFamily="18" charset="0"/>
                <a:ea typeface="微软雅黑" charset="0"/>
                <a:cs typeface="Calibri" panose="020F0502020204030204" pitchFamily="34" charset="0"/>
              </a:rPr>
              <a:t>论文分享</a:t>
            </a:r>
            <a:endParaRPr lang="en-US" altLang="zh-CN" sz="5400" b="1" dirty="0">
              <a:solidFill>
                <a:srgbClr val="4747BA"/>
              </a:solidFill>
              <a:latin typeface="Constantia" panose="02030602050306030303" pitchFamily="18" charset="0"/>
              <a:ea typeface="微软雅黑" charset="0"/>
              <a:cs typeface="Calibri" panose="020F0502020204030204" pitchFamily="34" charset="0"/>
            </a:endParaRPr>
          </a:p>
          <a:p>
            <a:pPr algn="ctr"/>
            <a:endParaRPr lang="en-US" altLang="zh-CN" sz="5400" b="1" dirty="0">
              <a:solidFill>
                <a:srgbClr val="4747BA"/>
              </a:solidFill>
              <a:latin typeface="Constantia" panose="02030602050306030303" pitchFamily="18" charset="0"/>
              <a:ea typeface="微软雅黑" charset="0"/>
              <a:cs typeface="Calibri" panose="020F0502020204030204" pitchFamily="34" charset="0"/>
            </a:endParaRPr>
          </a:p>
          <a:p>
            <a:pPr algn="ctr"/>
            <a:r>
              <a:rPr lang="en" altLang="zh-CN" sz="2400" b="1" dirty="0">
                <a:solidFill>
                  <a:srgbClr val="4747BA"/>
                </a:solidFill>
                <a:latin typeface="Constantia" panose="02030602050306030303" pitchFamily="18" charset="0"/>
              </a:rPr>
              <a:t>Seagull: An Infrastructure for Load Prediction and Optimized Resource Allocation </a:t>
            </a:r>
          </a:p>
          <a:p>
            <a:pPr algn="ctr"/>
            <a:endParaRPr lang="en-US" altLang="zh-CN" sz="2400" b="1" dirty="0">
              <a:solidFill>
                <a:srgbClr val="4747BA"/>
              </a:solidFill>
              <a:latin typeface="Constantia" panose="02030602050306030303" pitchFamily="18" charset="0"/>
            </a:endParaRPr>
          </a:p>
          <a:p>
            <a:pPr algn="ctr"/>
            <a:endParaRPr lang="en-US" altLang="zh-CN" sz="2400" b="1" dirty="0">
              <a:solidFill>
                <a:srgbClr val="4747BA"/>
              </a:solidFill>
              <a:latin typeface="Constantia" panose="02030602050306030303" pitchFamily="18" charset="0"/>
            </a:endParaRPr>
          </a:p>
          <a:p>
            <a:pPr algn="ctr"/>
            <a:r>
              <a:rPr lang="en-US" altLang="zh-CN" sz="1600" b="1" dirty="0">
                <a:solidFill>
                  <a:srgbClr val="4747BA"/>
                </a:solidFill>
                <a:latin typeface="Constantia" panose="02030602050306030303" pitchFamily="18" charset="0"/>
              </a:rPr>
              <a:t>Olga </a:t>
            </a:r>
            <a:r>
              <a:rPr lang="en-US" altLang="zh-CN" sz="1600" b="1" dirty="0" err="1">
                <a:solidFill>
                  <a:srgbClr val="4747BA"/>
                </a:solidFill>
                <a:latin typeface="Constantia" panose="02030602050306030303" pitchFamily="18" charset="0"/>
              </a:rPr>
              <a:t>Poppe</a:t>
            </a:r>
            <a:endParaRPr lang="en-US" altLang="zh-CN" sz="1600" b="1" dirty="0">
              <a:solidFill>
                <a:srgbClr val="4747BA"/>
              </a:solidFill>
              <a:latin typeface="Constantia" panose="02030602050306030303" pitchFamily="18" charset="0"/>
            </a:endParaRPr>
          </a:p>
          <a:p>
            <a:pPr algn="ctr"/>
            <a:r>
              <a:rPr lang="en-US" altLang="zh-CN" sz="1600" b="1" dirty="0">
                <a:solidFill>
                  <a:srgbClr val="4747BA"/>
                </a:solidFill>
                <a:latin typeface="Constantia" panose="02030602050306030303" pitchFamily="18" charset="0"/>
              </a:rPr>
              <a:t>Microsoft</a:t>
            </a:r>
          </a:p>
          <a:p>
            <a:pPr algn="ctr"/>
            <a:r>
              <a:rPr lang="en-US" altLang="zh-CN" sz="1600" b="1" dirty="0" err="1">
                <a:solidFill>
                  <a:srgbClr val="4747BA"/>
                </a:solidFill>
                <a:latin typeface="Constantia" panose="02030602050306030303" pitchFamily="18" charset="0"/>
              </a:rPr>
              <a:t>olga.poppe@microsoft.com</a:t>
            </a:r>
            <a:endParaRPr lang="en-US" altLang="zh-CN" sz="1600" b="1" dirty="0">
              <a:solidFill>
                <a:srgbClr val="4747BA"/>
              </a:solidFill>
              <a:latin typeface="Constantia" panose="02030602050306030303" pitchFamily="18" charset="0"/>
            </a:endParaRPr>
          </a:p>
        </p:txBody>
      </p:sp>
      <p:sp>
        <p:nvSpPr>
          <p:cNvPr id="20" name="矩形 19">
            <a:extLst>
              <a:ext uri="{FF2B5EF4-FFF2-40B4-BE49-F238E27FC236}">
                <a16:creationId xmlns:a16="http://schemas.microsoft.com/office/drawing/2014/main" id="{D74FDF6D-3C2D-ED4C-83FC-CE66320837F4}"/>
              </a:ext>
            </a:extLst>
          </p:cNvPr>
          <p:cNvSpPr/>
          <p:nvPr/>
        </p:nvSpPr>
        <p:spPr>
          <a:xfrm>
            <a:off x="4776932" y="5196238"/>
            <a:ext cx="2412840"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分享人：邢广杰 </a:t>
            </a:r>
          </a:p>
        </p:txBody>
      </p:sp>
      <p:pic>
        <p:nvPicPr>
          <p:cNvPr id="15" name="图片 14">
            <a:extLst>
              <a:ext uri="{FF2B5EF4-FFF2-40B4-BE49-F238E27FC236}">
                <a16:creationId xmlns:a16="http://schemas.microsoft.com/office/drawing/2014/main" id="{B5107ECD-ADC8-4E2D-BAD5-C8BB26DF3A3F}"/>
              </a:ext>
            </a:extLst>
          </p:cNvPr>
          <p:cNvPicPr>
            <a:picLocks noChangeAspect="1"/>
          </p:cNvPicPr>
          <p:nvPr/>
        </p:nvPicPr>
        <p:blipFill>
          <a:blip r:embed="rId3"/>
          <a:stretch>
            <a:fillRect/>
          </a:stretch>
        </p:blipFill>
        <p:spPr>
          <a:xfrm>
            <a:off x="142875" y="5953758"/>
            <a:ext cx="2438400" cy="527343"/>
          </a:xfrm>
          <a:prstGeom prst="rect">
            <a:avLst/>
          </a:prstGeom>
        </p:spPr>
      </p:pic>
      <p:pic>
        <p:nvPicPr>
          <p:cNvPr id="18" name="图片 17">
            <a:extLst>
              <a:ext uri="{FF2B5EF4-FFF2-40B4-BE49-F238E27FC236}">
                <a16:creationId xmlns:a16="http://schemas.microsoft.com/office/drawing/2014/main" id="{C5B44595-6C87-43C4-80D0-BE6AF0BF1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3423" y="5977719"/>
            <a:ext cx="2051768" cy="545001"/>
          </a:xfrm>
          <a:prstGeom prst="rect">
            <a:avLst/>
          </a:prstGeom>
        </p:spPr>
      </p:pic>
      <p:sp>
        <p:nvSpPr>
          <p:cNvPr id="2" name="矩形 1">
            <a:extLst>
              <a:ext uri="{FF2B5EF4-FFF2-40B4-BE49-F238E27FC236}">
                <a16:creationId xmlns:a16="http://schemas.microsoft.com/office/drawing/2014/main" id="{3D86A23B-F713-4E5F-9067-3CC380AE5FE8}"/>
              </a:ext>
            </a:extLst>
          </p:cNvPr>
          <p:cNvSpPr/>
          <p:nvPr/>
        </p:nvSpPr>
        <p:spPr>
          <a:xfrm>
            <a:off x="3896734" y="5845670"/>
            <a:ext cx="4398523" cy="646331"/>
          </a:xfrm>
          <a:prstGeom prst="rect">
            <a:avLst/>
          </a:prstGeom>
        </p:spPr>
        <p:txBody>
          <a:bodyPr wrap="square">
            <a:spAutoFit/>
          </a:bodyPr>
          <a:lstStyle/>
          <a:p>
            <a:pPr algn="ctr"/>
            <a:r>
              <a:rPr lang="en" altLang="zh-CN" dirty="0">
                <a:solidFill>
                  <a:srgbClr val="8484D1"/>
                </a:solidFill>
                <a:latin typeface="Constantia" panose="02030602050306030303" pitchFamily="18" charset="0"/>
                <a:cs typeface="Calibri Light" panose="020F0302020204030204" pitchFamily="34" charset="0"/>
              </a:rPr>
              <a:t>Intelligent Cloud Storage Joint Research center of HUST and Tencent</a:t>
            </a:r>
            <a:endParaRPr lang="zh-CN" altLang="en-US" dirty="0"/>
          </a:p>
        </p:txBody>
      </p:sp>
    </p:spTree>
    <p:extLst>
      <p:ext uri="{BB962C8B-B14F-4D97-AF65-F5344CB8AC3E}">
        <p14:creationId xmlns:p14="http://schemas.microsoft.com/office/powerpoint/2010/main" val="17835870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LL Window</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2" name="文本框 1">
            <a:extLst>
              <a:ext uri="{FF2B5EF4-FFF2-40B4-BE49-F238E27FC236}">
                <a16:creationId xmlns:a16="http://schemas.microsoft.com/office/drawing/2014/main" id="{71D88AD1-C173-406D-BB2F-F89F97FF6278}"/>
              </a:ext>
            </a:extLst>
          </p:cNvPr>
          <p:cNvSpPr txBox="1"/>
          <p:nvPr/>
        </p:nvSpPr>
        <p:spPr>
          <a:xfrm>
            <a:off x="904461" y="4633000"/>
            <a:ext cx="2179982" cy="878380"/>
          </a:xfrm>
          <a:prstGeom prst="rect">
            <a:avLst/>
          </a:prstGeom>
          <a:noFill/>
        </p:spPr>
        <p:txBody>
          <a:bodyPr wrap="square" rtlCol="0">
            <a:spAutoFit/>
          </a:bodyPr>
          <a:lstStyle/>
          <a:p>
            <a:endParaRPr lang="zh-CN" altLang="en-US" dirty="0"/>
          </a:p>
        </p:txBody>
      </p:sp>
      <p:sp>
        <p:nvSpPr>
          <p:cNvPr id="4" name="矩形 3">
            <a:extLst>
              <a:ext uri="{FF2B5EF4-FFF2-40B4-BE49-F238E27FC236}">
                <a16:creationId xmlns:a16="http://schemas.microsoft.com/office/drawing/2014/main" id="{1D003829-CE3B-4FFC-B129-F5A221E42DAC}"/>
              </a:ext>
            </a:extLst>
          </p:cNvPr>
          <p:cNvSpPr/>
          <p:nvPr/>
        </p:nvSpPr>
        <p:spPr>
          <a:xfrm>
            <a:off x="355654" y="1585498"/>
            <a:ext cx="6096000" cy="369332"/>
          </a:xfrm>
          <a:prstGeom prst="rect">
            <a:avLst/>
          </a:prstGeom>
        </p:spPr>
        <p:txBody>
          <a:bodyPr>
            <a:spAutoFit/>
          </a:bodyPr>
          <a:lstStyle/>
          <a:p>
            <a:r>
              <a:rPr lang="en-US" altLang="zh-CN" b="1" dirty="0">
                <a:latin typeface="微软雅黑" panose="020B0503020204020204" pitchFamily="34" charset="-122"/>
                <a:ea typeface="微软雅黑" panose="020B0503020204020204" pitchFamily="34" charset="-122"/>
              </a:rPr>
              <a:t>4.1 Lowest Load(LL) Window</a:t>
            </a:r>
          </a:p>
        </p:txBody>
      </p:sp>
      <p:sp>
        <p:nvSpPr>
          <p:cNvPr id="3" name="文本框 2">
            <a:extLst>
              <a:ext uri="{FF2B5EF4-FFF2-40B4-BE49-F238E27FC236}">
                <a16:creationId xmlns:a16="http://schemas.microsoft.com/office/drawing/2014/main" id="{BBE54E5C-0C44-AA43-B07D-BC58C1767BA9}"/>
              </a:ext>
            </a:extLst>
          </p:cNvPr>
          <p:cNvSpPr txBox="1"/>
          <p:nvPr/>
        </p:nvSpPr>
        <p:spPr>
          <a:xfrm>
            <a:off x="517119" y="2073759"/>
            <a:ext cx="6253796" cy="1754326"/>
          </a:xfrm>
          <a:prstGeom prst="rect">
            <a:avLst/>
          </a:prstGeom>
          <a:noFill/>
        </p:spPr>
        <p:txBody>
          <a:bodyPr wrap="square" rtlCol="0">
            <a:spAutoFit/>
          </a:bodyPr>
          <a:lstStyle/>
          <a:p>
            <a:r>
              <a:rPr lang="en" altLang="zh-CN" dirty="0"/>
              <a:t>Let 𝑠 be a server which is due for full backup on day 𝑑.Let 𝑏 be the </a:t>
            </a:r>
            <a:r>
              <a:rPr lang="en" altLang="zh-CN" dirty="0">
                <a:solidFill>
                  <a:srgbClr val="FF0000"/>
                </a:solidFill>
              </a:rPr>
              <a:t>expected duration </a:t>
            </a:r>
          </a:p>
          <a:p>
            <a:r>
              <a:rPr lang="en" altLang="zh-CN" dirty="0"/>
              <a:t>of full backup of the server 𝑠. True LL window for the server 𝑠 on the day 𝑑 is </a:t>
            </a:r>
            <a:r>
              <a:rPr lang="en" altLang="zh-CN" dirty="0">
                <a:solidFill>
                  <a:srgbClr val="FF0000"/>
                </a:solidFill>
              </a:rPr>
              <a:t>the time interval of length 𝑏</a:t>
            </a:r>
            <a:r>
              <a:rPr lang="en" altLang="zh-CN" dirty="0"/>
              <a:t> during which the </a:t>
            </a:r>
            <a:r>
              <a:rPr lang="en" altLang="zh-CN" dirty="0">
                <a:solidFill>
                  <a:srgbClr val="FF0000"/>
                </a:solidFill>
              </a:rPr>
              <a:t>average true load</a:t>
            </a:r>
            <a:r>
              <a:rPr lang="en" altLang="zh-CN" dirty="0"/>
              <a:t> of the server 𝑠 on the day 𝑑 is </a:t>
            </a:r>
            <a:r>
              <a:rPr lang="en" altLang="zh-CN" dirty="0">
                <a:solidFill>
                  <a:srgbClr val="FF0000"/>
                </a:solidFill>
              </a:rPr>
              <a:t>minimal</a:t>
            </a:r>
            <a:r>
              <a:rPr lang="en" altLang="zh-CN" dirty="0"/>
              <a:t> across all other time intervals of length 𝑏 on the day 𝑑. </a:t>
            </a:r>
          </a:p>
        </p:txBody>
      </p:sp>
      <p:sp>
        <p:nvSpPr>
          <p:cNvPr id="21" name="矩形 20">
            <a:extLst>
              <a:ext uri="{FF2B5EF4-FFF2-40B4-BE49-F238E27FC236}">
                <a16:creationId xmlns:a16="http://schemas.microsoft.com/office/drawing/2014/main" id="{DC8FD083-40A5-C047-92C4-AE5E242322E6}"/>
              </a:ext>
            </a:extLst>
          </p:cNvPr>
          <p:cNvSpPr/>
          <p:nvPr/>
        </p:nvSpPr>
        <p:spPr>
          <a:xfrm>
            <a:off x="274864" y="4063794"/>
            <a:ext cx="6096000" cy="1200329"/>
          </a:xfrm>
          <a:prstGeom prst="rect">
            <a:avLst/>
          </a:prstGeom>
        </p:spPr>
        <p:txBody>
          <a:bodyPr>
            <a:spAutoFit/>
          </a:bodyPr>
          <a:lstStyle/>
          <a:p>
            <a:r>
              <a:rPr lang="en-US" altLang="zh-CN" b="1" dirty="0">
                <a:latin typeface="微软雅黑" panose="020B0503020204020204" pitchFamily="34" charset="-122"/>
                <a:ea typeface="微软雅黑" panose="020B0503020204020204" pitchFamily="34" charset="-122"/>
              </a:rPr>
              <a:t>4.2 </a:t>
            </a:r>
            <a:r>
              <a:rPr lang="en-US" altLang="zh-CN" b="1" dirty="0" err="1">
                <a:latin typeface="微软雅黑" panose="020B0503020204020204" pitchFamily="34" charset="-122"/>
                <a:ea typeface="微软雅黑" panose="020B0503020204020204" pitchFamily="34" charset="-122"/>
              </a:rPr>
              <a:t>Corretly</a:t>
            </a:r>
            <a:r>
              <a:rPr lang="en-US" altLang="zh-CN" b="1" dirty="0">
                <a:latin typeface="微软雅黑" panose="020B0503020204020204" pitchFamily="34" charset="-122"/>
                <a:ea typeface="微软雅黑" panose="020B0503020204020204" pitchFamily="34" charset="-122"/>
              </a:rPr>
              <a:t> Chosen LL Window</a:t>
            </a:r>
          </a:p>
          <a:p>
            <a:r>
              <a:rPr lang="en-US" altLang="zh-CN" dirty="0"/>
              <a:t>The average true load during the predicted LL window is within an acceptable error bound of the average true load during the true LL window</a:t>
            </a:r>
          </a:p>
        </p:txBody>
      </p:sp>
      <p:pic>
        <p:nvPicPr>
          <p:cNvPr id="5" name="图片 4">
            <a:extLst>
              <a:ext uri="{FF2B5EF4-FFF2-40B4-BE49-F238E27FC236}">
                <a16:creationId xmlns:a16="http://schemas.microsoft.com/office/drawing/2014/main" id="{18D26B96-C38C-1A44-8D04-F5D38BDA13C6}"/>
              </a:ext>
            </a:extLst>
          </p:cNvPr>
          <p:cNvPicPr>
            <a:picLocks noChangeAspect="1"/>
          </p:cNvPicPr>
          <p:nvPr/>
        </p:nvPicPr>
        <p:blipFill>
          <a:blip r:embed="rId5"/>
          <a:stretch>
            <a:fillRect/>
          </a:stretch>
        </p:blipFill>
        <p:spPr>
          <a:xfrm>
            <a:off x="6770915" y="1817772"/>
            <a:ext cx="5259692" cy="3446351"/>
          </a:xfrm>
          <a:prstGeom prst="rect">
            <a:avLst/>
          </a:prstGeom>
        </p:spPr>
      </p:pic>
    </p:spTree>
    <p:extLst>
      <p:ext uri="{BB962C8B-B14F-4D97-AF65-F5344CB8AC3E}">
        <p14:creationId xmlns:p14="http://schemas.microsoft.com/office/powerpoint/2010/main" val="370226991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7394067"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Backup Scheduling Problem</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2" name="文本框 1">
            <a:extLst>
              <a:ext uri="{FF2B5EF4-FFF2-40B4-BE49-F238E27FC236}">
                <a16:creationId xmlns:a16="http://schemas.microsoft.com/office/drawing/2014/main" id="{71D88AD1-C173-406D-BB2F-F89F97FF6278}"/>
              </a:ext>
            </a:extLst>
          </p:cNvPr>
          <p:cNvSpPr txBox="1"/>
          <p:nvPr/>
        </p:nvSpPr>
        <p:spPr>
          <a:xfrm>
            <a:off x="904461" y="4633000"/>
            <a:ext cx="2179982" cy="878380"/>
          </a:xfrm>
          <a:prstGeom prst="rect">
            <a:avLst/>
          </a:prstGeom>
          <a:noFill/>
        </p:spPr>
        <p:txBody>
          <a:bodyPr wrap="square" rtlCol="0">
            <a:spAutoFit/>
          </a:bodyPr>
          <a:lstStyle/>
          <a:p>
            <a:endParaRPr lang="zh-CN" altLang="en-US" dirty="0"/>
          </a:p>
        </p:txBody>
      </p:sp>
      <p:sp>
        <p:nvSpPr>
          <p:cNvPr id="3" name="矩形 2">
            <a:extLst>
              <a:ext uri="{FF2B5EF4-FFF2-40B4-BE49-F238E27FC236}">
                <a16:creationId xmlns:a16="http://schemas.microsoft.com/office/drawing/2014/main" id="{DBA15F7A-E549-4EC0-808E-A675E97E7417}"/>
              </a:ext>
            </a:extLst>
          </p:cNvPr>
          <p:cNvSpPr/>
          <p:nvPr/>
        </p:nvSpPr>
        <p:spPr>
          <a:xfrm>
            <a:off x="1096789" y="1588086"/>
            <a:ext cx="9051417" cy="230832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对于某服务 </a:t>
            </a:r>
            <a:r>
              <a:rPr lang="en-US" altLang="zh-CN" i="1"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 若其计划在 </a:t>
            </a:r>
            <a:r>
              <a:rPr lang="en-US" altLang="zh-CN" i="1" dirty="0">
                <a:latin typeface="微软雅黑" panose="020B0503020204020204" pitchFamily="34" charset="-122"/>
                <a:ea typeface="微软雅黑" panose="020B0503020204020204" pitchFamily="34" charset="-122"/>
              </a:rPr>
              <a:t>d</a:t>
            </a:r>
            <a:r>
              <a:rPr lang="zh-CN" altLang="en-US" i="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日期运行一次备份，则我们需要解决的问题是：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在</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这天里正确的选择一个</a:t>
            </a:r>
            <a:r>
              <a:rPr lang="en-US" altLang="zh-CN" dirty="0">
                <a:latin typeface="微软雅黑" panose="020B0503020204020204" pitchFamily="34" charset="-122"/>
                <a:ea typeface="微软雅黑" panose="020B0503020204020204" pitchFamily="34" charset="-122"/>
              </a:rPr>
              <a:t>LL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window</a:t>
            </a:r>
            <a:r>
              <a:rPr lang="zh-CN" altLang="en-US" dirty="0">
                <a:latin typeface="微软雅黑" panose="020B0503020204020204" pitchFamily="34" charset="-122"/>
                <a:ea typeface="微软雅黑" panose="020B0503020204020204" pitchFamily="34" charset="-122"/>
              </a:rPr>
              <a:t>运行备份</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）准确地预测这个</a:t>
            </a:r>
            <a:r>
              <a:rPr lang="en-US" altLang="zh-CN" dirty="0">
                <a:latin typeface="微软雅黑" panose="020B0503020204020204" pitchFamily="34" charset="-122"/>
                <a:ea typeface="微软雅黑" panose="020B0503020204020204" pitchFamily="34" charset="-122"/>
              </a:rPr>
              <a:t>LL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window</a:t>
            </a:r>
            <a:r>
              <a:rPr lang="zh-CN" altLang="en-US" dirty="0">
                <a:latin typeface="微软雅黑" panose="020B0503020204020204" pitchFamily="34" charset="-122"/>
                <a:ea typeface="微软雅黑" panose="020B0503020204020204" pitchFamily="34" charset="-122"/>
              </a:rPr>
              <a:t>的负载，以便调整备份任务到这周的某一个更优的时间</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尽管这两个参数矩阵是正交的，理论上我们能够得到和 </a:t>
            </a:r>
            <a:r>
              <a:rPr lang="en-US" altLang="zh-CN" dirty="0">
                <a:latin typeface="微软雅黑" panose="020B0503020204020204" pitchFamily="34" charset="-122"/>
                <a:ea typeface="微软雅黑" panose="020B0503020204020204" pitchFamily="34" charset="-122"/>
              </a:rPr>
              <a:t>true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window</a:t>
            </a:r>
            <a:r>
              <a:rPr lang="zh-CN" altLang="en-US" dirty="0">
                <a:latin typeface="微软雅黑" panose="020B0503020204020204" pitchFamily="34" charset="-122"/>
                <a:ea typeface="微软雅黑" panose="020B0503020204020204" pitchFamily="34" charset="-122"/>
              </a:rPr>
              <a:t> 完全一致的 </a:t>
            </a:r>
            <a:r>
              <a:rPr lang="en-US" altLang="zh-CN" dirty="0">
                <a:latin typeface="微软雅黑" panose="020B0503020204020204" pitchFamily="34" charset="-122"/>
                <a:ea typeface="微软雅黑" panose="020B0503020204020204" pitchFamily="34" charset="-122"/>
              </a:rPr>
              <a:t>predicted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window</a:t>
            </a:r>
            <a:r>
              <a:rPr lang="zh-CN" altLang="en-US" dirty="0">
                <a:latin typeface="微软雅黑" panose="020B0503020204020204" pitchFamily="34" charset="-122"/>
                <a:ea typeface="微软雅黑" panose="020B0503020204020204" pitchFamily="34" charset="-122"/>
              </a:rPr>
              <a:t> 然而，已有的研究表明，</a:t>
            </a:r>
            <a:r>
              <a:rPr lang="zh-CN" altLang="en-US" dirty="0">
                <a:solidFill>
                  <a:srgbClr val="FF0000"/>
                </a:solidFill>
                <a:latin typeface="微软雅黑" panose="020B0503020204020204" pitchFamily="34" charset="-122"/>
                <a:ea typeface="微软雅黑" panose="020B0503020204020204" pitchFamily="34" charset="-122"/>
              </a:rPr>
              <a:t>以上的两个预测都有可能发生偏差</a:t>
            </a:r>
            <a:endParaRPr lang="en-US" altLang="zh-CN" dirty="0">
              <a:solidFill>
                <a:srgbClr val="FF0000"/>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因此，我们需要将这两个参数矩阵</a:t>
            </a:r>
            <a:r>
              <a:rPr lang="zh-CN" altLang="en-US" dirty="0">
                <a:solidFill>
                  <a:srgbClr val="FF0000"/>
                </a:solidFill>
                <a:latin typeface="微软雅黑" panose="020B0503020204020204" pitchFamily="34" charset="-122"/>
                <a:ea typeface="微软雅黑" panose="020B0503020204020204" pitchFamily="34" charset="-122"/>
              </a:rPr>
              <a:t>组合起来考虑</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D6991293-EFE3-9641-9F44-85B5B320A4F5}"/>
              </a:ext>
            </a:extLst>
          </p:cNvPr>
          <p:cNvSpPr/>
          <p:nvPr/>
        </p:nvSpPr>
        <p:spPr>
          <a:xfrm>
            <a:off x="1096789" y="4232952"/>
            <a:ext cx="9288182" cy="923330"/>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4.3</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Predictable</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Server</a:t>
            </a:r>
          </a:p>
          <a:p>
            <a:r>
              <a:rPr lang="en" altLang="zh-CN" dirty="0"/>
              <a:t>A</a:t>
            </a:r>
            <a:r>
              <a:rPr lang="zh-CN" altLang="en-US" dirty="0"/>
              <a:t> </a:t>
            </a:r>
            <a:r>
              <a:rPr lang="en" altLang="zh-CN" dirty="0"/>
              <a:t>long-lived</a:t>
            </a:r>
            <a:r>
              <a:rPr lang="zh-CN" altLang="en-US" dirty="0"/>
              <a:t> </a:t>
            </a:r>
            <a:r>
              <a:rPr lang="en" altLang="zh-CN" dirty="0"/>
              <a:t>server</a:t>
            </a:r>
            <a:r>
              <a:rPr lang="zh-CN" altLang="en-US" dirty="0"/>
              <a:t> </a:t>
            </a:r>
            <a:r>
              <a:rPr lang="en" altLang="zh-CN" dirty="0"/>
              <a:t>is</a:t>
            </a:r>
            <a:r>
              <a:rPr lang="zh-CN" altLang="en-US" dirty="0"/>
              <a:t> </a:t>
            </a:r>
            <a:r>
              <a:rPr lang="en" altLang="zh-CN" dirty="0"/>
              <a:t>called predictable if for </a:t>
            </a:r>
            <a:r>
              <a:rPr lang="en" altLang="zh-CN" dirty="0">
                <a:solidFill>
                  <a:srgbClr val="FF0000"/>
                </a:solidFill>
              </a:rPr>
              <a:t>the last three weeks</a:t>
            </a:r>
            <a:r>
              <a:rPr lang="en" altLang="zh-CN" dirty="0"/>
              <a:t> its LL windows were chosen correctly and the load during these windows was predicted accurately </a:t>
            </a:r>
          </a:p>
        </p:txBody>
      </p:sp>
    </p:spTree>
    <p:extLst>
      <p:ext uri="{BB962C8B-B14F-4D97-AF65-F5344CB8AC3E}">
        <p14:creationId xmlns:p14="http://schemas.microsoft.com/office/powerpoint/2010/main" val="67968594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Time</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Series Forecast</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2" name="文本框 1">
            <a:extLst>
              <a:ext uri="{FF2B5EF4-FFF2-40B4-BE49-F238E27FC236}">
                <a16:creationId xmlns:a16="http://schemas.microsoft.com/office/drawing/2014/main" id="{71D88AD1-C173-406D-BB2F-F89F97FF6278}"/>
              </a:ext>
            </a:extLst>
          </p:cNvPr>
          <p:cNvSpPr txBox="1"/>
          <p:nvPr/>
        </p:nvSpPr>
        <p:spPr>
          <a:xfrm>
            <a:off x="904461" y="4633000"/>
            <a:ext cx="2179982" cy="878380"/>
          </a:xfrm>
          <a:prstGeom prst="rect">
            <a:avLst/>
          </a:prstGeom>
          <a:noFill/>
        </p:spPr>
        <p:txBody>
          <a:bodyPr wrap="square" rtlCol="0">
            <a:spAutoFit/>
          </a:bodyPr>
          <a:lstStyle/>
          <a:p>
            <a:endParaRPr lang="zh-CN" altLang="en-US" dirty="0"/>
          </a:p>
        </p:txBody>
      </p:sp>
      <p:sp>
        <p:nvSpPr>
          <p:cNvPr id="3" name="矩形 2">
            <a:extLst>
              <a:ext uri="{FF2B5EF4-FFF2-40B4-BE49-F238E27FC236}">
                <a16:creationId xmlns:a16="http://schemas.microsoft.com/office/drawing/2014/main" id="{DBA15F7A-E549-4EC0-808E-A675E97E7417}"/>
              </a:ext>
            </a:extLst>
          </p:cNvPr>
          <p:cNvSpPr/>
          <p:nvPr/>
        </p:nvSpPr>
        <p:spPr>
          <a:xfrm>
            <a:off x="733367" y="1336259"/>
            <a:ext cx="9149388" cy="2308324"/>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(Stable server and servers that follow business pattern)</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Persistent Forecast(Stable server and servers that follow business pattern)</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(others)</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NimbusML</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GluonTS</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Prophet</a:t>
            </a:r>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1E126EE-2137-EA4D-B0F2-13EC0FA8BCAD}"/>
              </a:ext>
            </a:extLst>
          </p:cNvPr>
          <p:cNvPicPr>
            <a:picLocks noChangeAspect="1"/>
          </p:cNvPicPr>
          <p:nvPr/>
        </p:nvPicPr>
        <p:blipFill>
          <a:blip r:embed="rId5"/>
          <a:stretch>
            <a:fillRect/>
          </a:stretch>
        </p:blipFill>
        <p:spPr>
          <a:xfrm>
            <a:off x="1465166" y="3580559"/>
            <a:ext cx="8836621" cy="2800338"/>
          </a:xfrm>
          <a:prstGeom prst="rect">
            <a:avLst/>
          </a:prstGeom>
        </p:spPr>
      </p:pic>
    </p:spTree>
    <p:extLst>
      <p:ext uri="{BB962C8B-B14F-4D97-AF65-F5344CB8AC3E}">
        <p14:creationId xmlns:p14="http://schemas.microsoft.com/office/powerpoint/2010/main" val="240535626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Deployment</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2" name="文本框 1">
            <a:extLst>
              <a:ext uri="{FF2B5EF4-FFF2-40B4-BE49-F238E27FC236}">
                <a16:creationId xmlns:a16="http://schemas.microsoft.com/office/drawing/2014/main" id="{71D88AD1-C173-406D-BB2F-F89F97FF6278}"/>
              </a:ext>
            </a:extLst>
          </p:cNvPr>
          <p:cNvSpPr txBox="1"/>
          <p:nvPr/>
        </p:nvSpPr>
        <p:spPr>
          <a:xfrm>
            <a:off x="904461" y="4633000"/>
            <a:ext cx="2179982" cy="87838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BFF2926F-69C7-2D4D-A71B-C4A8E6153B8F}"/>
              </a:ext>
            </a:extLst>
          </p:cNvPr>
          <p:cNvPicPr>
            <a:picLocks noChangeAspect="1"/>
          </p:cNvPicPr>
          <p:nvPr/>
        </p:nvPicPr>
        <p:blipFill>
          <a:blip r:embed="rId5"/>
          <a:stretch>
            <a:fillRect/>
          </a:stretch>
        </p:blipFill>
        <p:spPr>
          <a:xfrm>
            <a:off x="3496128" y="2844380"/>
            <a:ext cx="4546600" cy="2667000"/>
          </a:xfrm>
          <a:prstGeom prst="rect">
            <a:avLst/>
          </a:prstGeom>
        </p:spPr>
      </p:pic>
      <p:sp>
        <p:nvSpPr>
          <p:cNvPr id="21" name="文本框 20">
            <a:extLst>
              <a:ext uri="{FF2B5EF4-FFF2-40B4-BE49-F238E27FC236}">
                <a16:creationId xmlns:a16="http://schemas.microsoft.com/office/drawing/2014/main" id="{8031C7D2-6F3C-9D47-9549-A42293F5C9E6}"/>
              </a:ext>
            </a:extLst>
          </p:cNvPr>
          <p:cNvSpPr txBox="1"/>
          <p:nvPr/>
        </p:nvSpPr>
        <p:spPr>
          <a:xfrm>
            <a:off x="2024062" y="1532049"/>
            <a:ext cx="7490732" cy="923330"/>
          </a:xfrm>
          <a:prstGeom prst="rect">
            <a:avLst/>
          </a:prstGeom>
          <a:noFill/>
        </p:spPr>
        <p:txBody>
          <a:bodyPr wrap="square">
            <a:spAutoFit/>
          </a:bodyPr>
          <a:lstStyle/>
          <a:p>
            <a:r>
              <a:rPr lang="en" altLang="zh-CN" sz="1800" dirty="0">
                <a:effectLst/>
                <a:latin typeface="LinLibertineT"/>
              </a:rPr>
              <a:t>To find the middle ground between the accuracy of low load </a:t>
            </a:r>
            <a:r>
              <a:rPr lang="en" altLang="zh-CN" sz="1800" dirty="0" err="1">
                <a:effectLst/>
                <a:latin typeface="LinLibertineT"/>
              </a:rPr>
              <a:t>predic</a:t>
            </a:r>
            <a:r>
              <a:rPr lang="en" altLang="zh-CN" sz="1800" dirty="0">
                <a:effectLst/>
                <a:latin typeface="LinLibertineT"/>
              </a:rPr>
              <a:t>- </a:t>
            </a:r>
            <a:r>
              <a:rPr lang="en" altLang="zh-CN" sz="1800" dirty="0" err="1">
                <a:effectLst/>
                <a:latin typeface="LinLibertineT"/>
              </a:rPr>
              <a:t>tion</a:t>
            </a:r>
            <a:r>
              <a:rPr lang="en" altLang="zh-CN" sz="1800" dirty="0">
                <a:effectLst/>
                <a:latin typeface="LinLibertineT"/>
              </a:rPr>
              <a:t> and the overhead of model training and inference, we deployed </a:t>
            </a:r>
            <a:r>
              <a:rPr lang="en" altLang="zh-CN" sz="1800" dirty="0">
                <a:solidFill>
                  <a:srgbClr val="FF0000"/>
                </a:solidFill>
                <a:effectLst/>
                <a:latin typeface="LinLibertineT"/>
              </a:rPr>
              <a:t>persistent forecast based on previous day to production</a:t>
            </a:r>
            <a:r>
              <a:rPr lang="en" altLang="zh-CN" sz="1800" dirty="0">
                <a:effectLst/>
                <a:latin typeface="LinLibertineT"/>
              </a:rPr>
              <a:t>. </a:t>
            </a:r>
            <a:endParaRPr lang="en" altLang="zh-CN" dirty="0"/>
          </a:p>
        </p:txBody>
      </p:sp>
    </p:spTree>
    <p:extLst>
      <p:ext uri="{BB962C8B-B14F-4D97-AF65-F5344CB8AC3E}">
        <p14:creationId xmlns:p14="http://schemas.microsoft.com/office/powerpoint/2010/main" val="14481527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8F021385-6A6C-41A3-A462-F9D674F71718}"/>
              </a:ext>
            </a:extLst>
          </p:cNvPr>
          <p:cNvSpPr/>
          <p:nvPr/>
        </p:nvSpPr>
        <p:spPr>
          <a:xfrm>
            <a:off x="3285111" y="1441526"/>
            <a:ext cx="1924419" cy="864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Guarantee high quality of service</a:t>
            </a:r>
            <a:endParaRPr lang="zh-CN" altLang="en-US" dirty="0"/>
          </a:p>
        </p:txBody>
      </p:sp>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Introduction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6" name="文本框 5">
            <a:extLst>
              <a:ext uri="{FF2B5EF4-FFF2-40B4-BE49-F238E27FC236}">
                <a16:creationId xmlns:a16="http://schemas.microsoft.com/office/drawing/2014/main" id="{DE4FD6CE-B952-4706-BA8B-D20173E24921}"/>
              </a:ext>
            </a:extLst>
          </p:cNvPr>
          <p:cNvSpPr txBox="1"/>
          <p:nvPr/>
        </p:nvSpPr>
        <p:spPr>
          <a:xfrm>
            <a:off x="4247321" y="3258984"/>
            <a:ext cx="3177209" cy="369332"/>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Cloud Server Providers</a:t>
            </a:r>
            <a:endParaRPr lang="zh-CN" altLang="en-US" b="1" dirty="0">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D2ADC09A-4FB6-4E0F-B181-F71801BE1038}"/>
              </a:ext>
            </a:extLst>
          </p:cNvPr>
          <p:cNvCxnSpPr>
            <a:cxnSpLocks/>
            <a:stCxn id="10" idx="4"/>
            <a:endCxn id="6" idx="0"/>
          </p:cNvCxnSpPr>
          <p:nvPr/>
        </p:nvCxnSpPr>
        <p:spPr>
          <a:xfrm>
            <a:off x="4247321" y="2306344"/>
            <a:ext cx="1588605" cy="9526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椭圆 29">
            <a:extLst>
              <a:ext uri="{FF2B5EF4-FFF2-40B4-BE49-F238E27FC236}">
                <a16:creationId xmlns:a16="http://schemas.microsoft.com/office/drawing/2014/main" id="{96D85ACE-8676-D747-9265-99C89AFFB733}"/>
              </a:ext>
            </a:extLst>
          </p:cNvPr>
          <p:cNvSpPr/>
          <p:nvPr/>
        </p:nvSpPr>
        <p:spPr>
          <a:xfrm>
            <a:off x="6609981" y="1441526"/>
            <a:ext cx="1924419" cy="864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Controlling operating costs</a:t>
            </a:r>
            <a:endParaRPr lang="zh-CN" altLang="en-US" dirty="0"/>
          </a:p>
        </p:txBody>
      </p:sp>
      <p:cxnSp>
        <p:nvCxnSpPr>
          <p:cNvPr id="31" name="直接箭头连接符 7">
            <a:extLst>
              <a:ext uri="{FF2B5EF4-FFF2-40B4-BE49-F238E27FC236}">
                <a16:creationId xmlns:a16="http://schemas.microsoft.com/office/drawing/2014/main" id="{B77438CB-5748-BF4A-9C94-16F0B106D6F6}"/>
              </a:ext>
            </a:extLst>
          </p:cNvPr>
          <p:cNvCxnSpPr>
            <a:cxnSpLocks/>
            <a:stCxn id="30" idx="4"/>
            <a:endCxn id="6" idx="0"/>
          </p:cNvCxnSpPr>
          <p:nvPr/>
        </p:nvCxnSpPr>
        <p:spPr>
          <a:xfrm flipH="1">
            <a:off x="5835926" y="2306344"/>
            <a:ext cx="1736265" cy="9526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7">
            <a:extLst>
              <a:ext uri="{FF2B5EF4-FFF2-40B4-BE49-F238E27FC236}">
                <a16:creationId xmlns:a16="http://schemas.microsoft.com/office/drawing/2014/main" id="{826FFAE1-4C09-A749-8667-BEE438E5644D}"/>
              </a:ext>
            </a:extLst>
          </p:cNvPr>
          <p:cNvCxnSpPr>
            <a:cxnSpLocks/>
            <a:stCxn id="6" idx="2"/>
          </p:cNvCxnSpPr>
          <p:nvPr/>
        </p:nvCxnSpPr>
        <p:spPr>
          <a:xfrm flipH="1">
            <a:off x="5835925" y="3628316"/>
            <a:ext cx="1" cy="8898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椭圆 38">
            <a:extLst>
              <a:ext uri="{FF2B5EF4-FFF2-40B4-BE49-F238E27FC236}">
                <a16:creationId xmlns:a16="http://schemas.microsoft.com/office/drawing/2014/main" id="{BA2F920C-81BE-4548-AA6A-A787093AB88A}"/>
              </a:ext>
            </a:extLst>
          </p:cNvPr>
          <p:cNvSpPr/>
          <p:nvPr/>
        </p:nvSpPr>
        <p:spPr>
          <a:xfrm>
            <a:off x="4906157" y="4617440"/>
            <a:ext cx="1924419" cy="864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Science Method</a:t>
            </a:r>
            <a:endParaRPr lang="zh-CN" altLang="en-US" dirty="0"/>
          </a:p>
        </p:txBody>
      </p:sp>
    </p:spTree>
    <p:extLst>
      <p:ext uri="{BB962C8B-B14F-4D97-AF65-F5344CB8AC3E}">
        <p14:creationId xmlns:p14="http://schemas.microsoft.com/office/powerpoint/2010/main" val="278061627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Motivation &amp; Challenges</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2" name="文本框 1">
            <a:extLst>
              <a:ext uri="{FF2B5EF4-FFF2-40B4-BE49-F238E27FC236}">
                <a16:creationId xmlns:a16="http://schemas.microsoft.com/office/drawing/2014/main" id="{71D88AD1-C173-406D-BB2F-F89F97FF6278}"/>
              </a:ext>
            </a:extLst>
          </p:cNvPr>
          <p:cNvSpPr txBox="1"/>
          <p:nvPr/>
        </p:nvSpPr>
        <p:spPr>
          <a:xfrm>
            <a:off x="1355034" y="5230094"/>
            <a:ext cx="9339469" cy="369332"/>
          </a:xfrm>
          <a:prstGeom prst="rect">
            <a:avLst/>
          </a:prstGeom>
          <a:noFill/>
        </p:spPr>
        <p:txBody>
          <a:bodyPr wrap="square" rtlCol="0">
            <a:spAutoFit/>
          </a:bodyPr>
          <a:lstStyle/>
          <a:p>
            <a:r>
              <a:rPr lang="zh-CN" altLang="en-US" dirty="0"/>
              <a:t>缺少一个关注</a:t>
            </a:r>
            <a:r>
              <a:rPr lang="zh-CN" altLang="en-US" dirty="0">
                <a:solidFill>
                  <a:srgbClr val="FF0000"/>
                </a:solidFill>
              </a:rPr>
              <a:t>预测用户</a:t>
            </a:r>
            <a:r>
              <a:rPr lang="en-US" altLang="zh-CN" dirty="0">
                <a:solidFill>
                  <a:srgbClr val="FF0000"/>
                </a:solidFill>
              </a:rPr>
              <a:t>CPU</a:t>
            </a:r>
            <a:r>
              <a:rPr lang="zh-CN" altLang="en-US" dirty="0">
                <a:solidFill>
                  <a:srgbClr val="FF0000"/>
                </a:solidFill>
              </a:rPr>
              <a:t>负载最低峰</a:t>
            </a:r>
            <a:r>
              <a:rPr lang="zh-CN" altLang="en-US" dirty="0"/>
              <a:t>的方法</a:t>
            </a:r>
            <a:r>
              <a:rPr lang="en-US" altLang="zh-CN" dirty="0"/>
              <a:t>——</a:t>
            </a:r>
            <a:r>
              <a:rPr lang="zh-CN" altLang="en-US" dirty="0"/>
              <a:t>预测出这个值可以有效的部署备份任务</a:t>
            </a:r>
          </a:p>
        </p:txBody>
      </p:sp>
      <p:sp>
        <p:nvSpPr>
          <p:cNvPr id="3" name="文本框 2">
            <a:extLst>
              <a:ext uri="{FF2B5EF4-FFF2-40B4-BE49-F238E27FC236}">
                <a16:creationId xmlns:a16="http://schemas.microsoft.com/office/drawing/2014/main" id="{7EE687D1-5639-44C3-88C0-0C52E45C1D1E}"/>
              </a:ext>
            </a:extLst>
          </p:cNvPr>
          <p:cNvSpPr txBox="1"/>
          <p:nvPr/>
        </p:nvSpPr>
        <p:spPr>
          <a:xfrm>
            <a:off x="904461" y="1829096"/>
            <a:ext cx="4664766" cy="2616101"/>
          </a:xfrm>
          <a:prstGeom prst="rect">
            <a:avLst/>
          </a:prstGeom>
          <a:noFill/>
        </p:spPr>
        <p:txBody>
          <a:bodyPr wrap="square" rtlCol="0">
            <a:spAutoFit/>
          </a:bodyPr>
          <a:lstStyle/>
          <a:p>
            <a:r>
              <a:rPr lang="en-US" altLang="zh-CN" sz="2000" b="1" dirty="0"/>
              <a:t>Motivation (Database Backup):</a:t>
            </a:r>
          </a:p>
          <a:p>
            <a:pPr marL="342900" indent="-342900">
              <a:buFont typeface="Wingdings" panose="05000000000000000000" pitchFamily="2" charset="2"/>
              <a:buChar char="Ø"/>
            </a:pPr>
            <a:r>
              <a:rPr lang="en-US" altLang="zh-CN" b="1" dirty="0"/>
              <a:t>Backups often </a:t>
            </a:r>
            <a:r>
              <a:rPr lang="en-US" altLang="zh-CN" b="1" dirty="0">
                <a:solidFill>
                  <a:srgbClr val="FF0000"/>
                </a:solidFill>
              </a:rPr>
              <a:t>collide with peaks</a:t>
            </a:r>
            <a:r>
              <a:rPr lang="en-US" altLang="zh-CN" b="1" dirty="0"/>
              <a:t> of customer activity</a:t>
            </a:r>
          </a:p>
          <a:p>
            <a:pPr marL="342900" indent="-342900">
              <a:buFont typeface="Wingdings" panose="05000000000000000000" pitchFamily="2" charset="2"/>
              <a:buChar char="Ø"/>
            </a:pPr>
            <a:r>
              <a:rPr lang="en-US" altLang="zh-CN" b="1" dirty="0"/>
              <a:t>Currently: </a:t>
            </a:r>
            <a:r>
              <a:rPr lang="en-US" altLang="zh-CN" b="1" dirty="0">
                <a:solidFill>
                  <a:srgbClr val="FF0000"/>
                </a:solidFill>
              </a:rPr>
              <a:t>manually</a:t>
            </a:r>
            <a:r>
              <a:rPr lang="en-US" altLang="zh-CN" b="1" dirty="0"/>
              <a:t> sets the backup window &amp; customer select a backup window </a:t>
            </a:r>
            <a:r>
              <a:rPr lang="en-US" altLang="zh-CN" b="1" dirty="0">
                <a:solidFill>
                  <a:srgbClr val="FF0000"/>
                </a:solidFill>
              </a:rPr>
              <a:t>themselves</a:t>
            </a:r>
          </a:p>
          <a:p>
            <a:pPr marL="342900" indent="-342900">
              <a:buFont typeface="Wingdings" panose="05000000000000000000" pitchFamily="2" charset="2"/>
              <a:buChar char="Ø"/>
            </a:pPr>
            <a:r>
              <a:rPr lang="en-US" altLang="zh-CN" b="1" dirty="0">
                <a:solidFill>
                  <a:srgbClr val="FF0000"/>
                </a:solidFill>
              </a:rPr>
              <a:t>DS</a:t>
            </a:r>
            <a:r>
              <a:rPr lang="zh-CN" altLang="en-US" b="1" dirty="0"/>
              <a:t>：</a:t>
            </a:r>
            <a:r>
              <a:rPr lang="en-US" altLang="zh-CN" b="1" dirty="0"/>
              <a:t>Customer load predictions can be leveraged to schedule backups during excepted low customer activity.</a:t>
            </a:r>
            <a:endParaRPr lang="zh-CN" altLang="en-US" b="1" dirty="0"/>
          </a:p>
        </p:txBody>
      </p:sp>
      <p:sp>
        <p:nvSpPr>
          <p:cNvPr id="30" name="文本框 29">
            <a:extLst>
              <a:ext uri="{FF2B5EF4-FFF2-40B4-BE49-F238E27FC236}">
                <a16:creationId xmlns:a16="http://schemas.microsoft.com/office/drawing/2014/main" id="{76BE3B99-4066-4839-A9E6-42D8C9C60F70}"/>
              </a:ext>
            </a:extLst>
          </p:cNvPr>
          <p:cNvSpPr txBox="1"/>
          <p:nvPr/>
        </p:nvSpPr>
        <p:spPr>
          <a:xfrm>
            <a:off x="6400800" y="2244594"/>
            <a:ext cx="4664766" cy="1785104"/>
          </a:xfrm>
          <a:prstGeom prst="rect">
            <a:avLst/>
          </a:prstGeom>
          <a:noFill/>
        </p:spPr>
        <p:txBody>
          <a:bodyPr wrap="square" rtlCol="0">
            <a:spAutoFit/>
          </a:bodyPr>
          <a:lstStyle/>
          <a:p>
            <a:r>
              <a:rPr lang="en-US" altLang="zh-CN" sz="2000" b="1" dirty="0"/>
              <a:t>Challenges</a:t>
            </a:r>
          </a:p>
          <a:p>
            <a:pPr marL="285750" indent="-285750">
              <a:buFont typeface="Wingdings" panose="05000000000000000000" pitchFamily="2" charset="2"/>
              <a:buChar char="Ø"/>
            </a:pPr>
            <a:r>
              <a:rPr lang="en-US" altLang="zh-CN" b="1" dirty="0">
                <a:solidFill>
                  <a:srgbClr val="FF0000"/>
                </a:solidFill>
              </a:rPr>
              <a:t>Design </a:t>
            </a:r>
            <a:r>
              <a:rPr lang="en-US" altLang="zh-CN" b="1" dirty="0"/>
              <a:t>of an end-to-end infrastructure</a:t>
            </a:r>
          </a:p>
          <a:p>
            <a:pPr marL="285750" indent="-285750">
              <a:buFont typeface="Wingdings" panose="05000000000000000000" pitchFamily="2" charset="2"/>
              <a:buChar char="Ø"/>
            </a:pPr>
            <a:r>
              <a:rPr lang="en-US" altLang="zh-CN" b="1" dirty="0"/>
              <a:t>Implementation and deployment </a:t>
            </a:r>
            <a:r>
              <a:rPr lang="en-US" altLang="zh-CN" b="1" dirty="0">
                <a:solidFill>
                  <a:srgbClr val="FF0000"/>
                </a:solidFill>
              </a:rPr>
              <a:t>without interfere with</a:t>
            </a:r>
            <a:r>
              <a:rPr lang="en-US" altLang="zh-CN" b="1" dirty="0"/>
              <a:t> customer load</a:t>
            </a:r>
          </a:p>
          <a:p>
            <a:pPr marL="285750" indent="-285750">
              <a:buFont typeface="Wingdings" panose="05000000000000000000" pitchFamily="2" charset="2"/>
              <a:buChar char="Ø"/>
            </a:pPr>
            <a:r>
              <a:rPr lang="en-US" altLang="zh-CN" b="1" dirty="0"/>
              <a:t>Choice of an ML model &amp; redefine prediction accuracy</a:t>
            </a:r>
          </a:p>
        </p:txBody>
      </p:sp>
    </p:spTree>
    <p:extLst>
      <p:ext uri="{BB962C8B-B14F-4D97-AF65-F5344CB8AC3E}">
        <p14:creationId xmlns:p14="http://schemas.microsoft.com/office/powerpoint/2010/main" val="4801477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8848020"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Proposed</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Solution</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2" name="文本框 1">
            <a:extLst>
              <a:ext uri="{FF2B5EF4-FFF2-40B4-BE49-F238E27FC236}">
                <a16:creationId xmlns:a16="http://schemas.microsoft.com/office/drawing/2014/main" id="{71D88AD1-C173-406D-BB2F-F89F97FF6278}"/>
              </a:ext>
            </a:extLst>
          </p:cNvPr>
          <p:cNvSpPr txBox="1"/>
          <p:nvPr/>
        </p:nvSpPr>
        <p:spPr>
          <a:xfrm>
            <a:off x="1386154" y="4551357"/>
            <a:ext cx="2179982" cy="878380"/>
          </a:xfrm>
          <a:prstGeom prst="rect">
            <a:avLst/>
          </a:prstGeom>
          <a:noFill/>
        </p:spPr>
        <p:txBody>
          <a:bodyPr wrap="square" rtlCol="0">
            <a:spAutoFit/>
          </a:bodyPr>
          <a:lstStyle/>
          <a:p>
            <a:endParaRPr lang="zh-CN" altLang="en-US" dirty="0"/>
          </a:p>
        </p:txBody>
      </p:sp>
      <p:pic>
        <p:nvPicPr>
          <p:cNvPr id="6" name="图片 5">
            <a:extLst>
              <a:ext uri="{FF2B5EF4-FFF2-40B4-BE49-F238E27FC236}">
                <a16:creationId xmlns:a16="http://schemas.microsoft.com/office/drawing/2014/main" id="{5517423B-7905-0E4B-9BCF-DC5AEFBC633E}"/>
              </a:ext>
            </a:extLst>
          </p:cNvPr>
          <p:cNvPicPr>
            <a:picLocks noChangeAspect="1"/>
          </p:cNvPicPr>
          <p:nvPr/>
        </p:nvPicPr>
        <p:blipFill>
          <a:blip r:embed="rId5"/>
          <a:stretch>
            <a:fillRect/>
          </a:stretch>
        </p:blipFill>
        <p:spPr>
          <a:xfrm>
            <a:off x="1055969" y="1264977"/>
            <a:ext cx="5694069" cy="4114150"/>
          </a:xfrm>
          <a:prstGeom prst="rect">
            <a:avLst/>
          </a:prstGeom>
        </p:spPr>
      </p:pic>
      <p:sp>
        <p:nvSpPr>
          <p:cNvPr id="21" name="文本框 20">
            <a:extLst>
              <a:ext uri="{FF2B5EF4-FFF2-40B4-BE49-F238E27FC236}">
                <a16:creationId xmlns:a16="http://schemas.microsoft.com/office/drawing/2014/main" id="{350AA644-906A-FD4A-AD6A-886E1C304CB0}"/>
              </a:ext>
            </a:extLst>
          </p:cNvPr>
          <p:cNvSpPr txBox="1"/>
          <p:nvPr/>
        </p:nvSpPr>
        <p:spPr>
          <a:xfrm>
            <a:off x="6750038" y="1608419"/>
            <a:ext cx="4664766" cy="3477875"/>
          </a:xfrm>
          <a:prstGeom prst="rect">
            <a:avLst/>
          </a:prstGeom>
          <a:noFill/>
        </p:spPr>
        <p:txBody>
          <a:bodyPr wrap="square" rtlCol="0">
            <a:spAutoFit/>
          </a:bodyPr>
          <a:lstStyle/>
          <a:p>
            <a:r>
              <a:rPr lang="en-US" altLang="zh-CN" sz="2000" b="1" dirty="0"/>
              <a:t>Seagull</a:t>
            </a:r>
            <a:r>
              <a:rPr lang="zh-CN" altLang="en-US" sz="2000" b="1" dirty="0"/>
              <a:t> </a:t>
            </a:r>
            <a:r>
              <a:rPr lang="en-US" altLang="zh-CN" sz="2000" b="1" dirty="0"/>
              <a:t>infrastructure:</a:t>
            </a:r>
          </a:p>
          <a:p>
            <a:pPr marL="342900" indent="-342900">
              <a:buFont typeface="Arial" panose="020B0604020202020204" pitchFamily="34" charset="0"/>
              <a:buChar char="•"/>
            </a:pPr>
            <a:r>
              <a:rPr lang="zh-CN" altLang="en-US" sz="2000" b="1" dirty="0"/>
              <a:t>使用的是</a:t>
            </a:r>
            <a:r>
              <a:rPr lang="en-US" altLang="zh-CN" sz="2000" b="1" dirty="0"/>
              <a:t>DS</a:t>
            </a:r>
            <a:r>
              <a:rPr lang="zh-CN" altLang="en-US" sz="2000" b="1" dirty="0"/>
              <a:t>的技术</a:t>
            </a:r>
            <a:endParaRPr lang="en-US" altLang="zh-CN" sz="2000" b="1" dirty="0"/>
          </a:p>
          <a:p>
            <a:pPr marL="342900" indent="-342900">
              <a:buFont typeface="Arial" panose="020B0604020202020204" pitchFamily="34" charset="0"/>
              <a:buChar char="•"/>
            </a:pPr>
            <a:r>
              <a:rPr lang="zh-CN" altLang="en-US" sz="2000" b="1" dirty="0"/>
              <a:t>统计历史负载情况</a:t>
            </a:r>
            <a:endParaRPr lang="en-US" altLang="zh-CN" sz="2000" b="1" dirty="0"/>
          </a:p>
          <a:p>
            <a:pPr marL="342900" indent="-342900">
              <a:buFont typeface="Arial" panose="020B0604020202020204" pitchFamily="34" charset="0"/>
              <a:buChar char="•"/>
            </a:pPr>
            <a:r>
              <a:rPr lang="zh-CN" altLang="en-US" sz="2000" b="1" dirty="0"/>
              <a:t>验证数据</a:t>
            </a:r>
            <a:endParaRPr lang="en-US" altLang="zh-CN" sz="2000" b="1" dirty="0"/>
          </a:p>
          <a:p>
            <a:pPr marL="342900" indent="-342900">
              <a:buFont typeface="Arial" panose="020B0604020202020204" pitchFamily="34" charset="0"/>
              <a:buChar char="•"/>
            </a:pPr>
            <a:r>
              <a:rPr lang="zh-CN" altLang="en-US" sz="2000" b="1" dirty="0"/>
              <a:t>抽特征</a:t>
            </a:r>
            <a:endParaRPr lang="en-US" altLang="zh-CN" sz="2000" b="1" dirty="0"/>
          </a:p>
          <a:p>
            <a:pPr marL="342900" indent="-342900">
              <a:buFont typeface="Arial" panose="020B0604020202020204" pitchFamily="34" charset="0"/>
              <a:buChar char="•"/>
            </a:pPr>
            <a:r>
              <a:rPr lang="zh-CN" altLang="en-US" sz="2000" b="1" dirty="0"/>
              <a:t>训练机器学习模型</a:t>
            </a:r>
            <a:endParaRPr lang="en-US" altLang="zh-CN" sz="2000" b="1" dirty="0"/>
          </a:p>
          <a:p>
            <a:pPr marL="342900" indent="-342900">
              <a:buFont typeface="Arial" panose="020B0604020202020204" pitchFamily="34" charset="0"/>
              <a:buChar char="•"/>
            </a:pPr>
            <a:r>
              <a:rPr lang="zh-CN" altLang="en-US" sz="2000" b="1" dirty="0"/>
              <a:t>部署该模型到一个</a:t>
            </a:r>
            <a:r>
              <a:rPr lang="en-US" altLang="zh-CN" sz="2000" b="1" dirty="0"/>
              <a:t>REST</a:t>
            </a:r>
            <a:r>
              <a:rPr lang="zh-CN" altLang="en-US" sz="2000" b="1" dirty="0"/>
              <a:t> </a:t>
            </a:r>
            <a:r>
              <a:rPr lang="en-US" altLang="zh-CN" sz="2000" b="1" dirty="0"/>
              <a:t>endpoint</a:t>
            </a:r>
          </a:p>
          <a:p>
            <a:pPr marL="342900" indent="-342900">
              <a:buFont typeface="Arial" panose="020B0604020202020204" pitchFamily="34" charset="0"/>
              <a:buChar char="•"/>
            </a:pPr>
            <a:r>
              <a:rPr lang="zh-CN" altLang="en-US" sz="2000" b="1" dirty="0"/>
              <a:t>追踪历史模型</a:t>
            </a:r>
            <a:endParaRPr lang="en-US" altLang="zh-CN" sz="2000" b="1" dirty="0"/>
          </a:p>
          <a:p>
            <a:pPr marL="342900" indent="-342900">
              <a:buFont typeface="Arial" panose="020B0604020202020204" pitchFamily="34" charset="0"/>
              <a:buChar char="•"/>
            </a:pPr>
            <a:r>
              <a:rPr lang="zh-CN" altLang="en-US" sz="2000" b="1" dirty="0"/>
              <a:t>预测未来负载情况</a:t>
            </a:r>
            <a:endParaRPr lang="en-US" altLang="zh-CN" sz="2000" b="1" dirty="0"/>
          </a:p>
          <a:p>
            <a:pPr marL="342900" indent="-342900">
              <a:buFont typeface="Arial" panose="020B0604020202020204" pitchFamily="34" charset="0"/>
              <a:buChar char="•"/>
            </a:pPr>
            <a:r>
              <a:rPr lang="zh-CN" altLang="en-US" sz="2000" b="1" dirty="0"/>
              <a:t>验证预测的准确性</a:t>
            </a:r>
            <a:endParaRPr lang="en-US" altLang="zh-CN" sz="2000" b="1" dirty="0"/>
          </a:p>
          <a:p>
            <a:pPr marL="342900" indent="-342900">
              <a:buFont typeface="Arial" panose="020B0604020202020204" pitchFamily="34" charset="0"/>
              <a:buChar char="•"/>
            </a:pPr>
            <a:r>
              <a:rPr lang="en-US" altLang="zh-CN" sz="2000" b="1" dirty="0"/>
              <a:t>……</a:t>
            </a:r>
          </a:p>
        </p:txBody>
      </p:sp>
    </p:spTree>
    <p:extLst>
      <p:ext uri="{BB962C8B-B14F-4D97-AF65-F5344CB8AC3E}">
        <p14:creationId xmlns:p14="http://schemas.microsoft.com/office/powerpoint/2010/main" val="32448233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8848020"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Contribution</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2" name="文本框 1">
            <a:extLst>
              <a:ext uri="{FF2B5EF4-FFF2-40B4-BE49-F238E27FC236}">
                <a16:creationId xmlns:a16="http://schemas.microsoft.com/office/drawing/2014/main" id="{71D88AD1-C173-406D-BB2F-F89F97FF6278}"/>
              </a:ext>
            </a:extLst>
          </p:cNvPr>
          <p:cNvSpPr txBox="1"/>
          <p:nvPr/>
        </p:nvSpPr>
        <p:spPr>
          <a:xfrm>
            <a:off x="904461" y="4633000"/>
            <a:ext cx="2179982" cy="878380"/>
          </a:xfrm>
          <a:prstGeom prst="rect">
            <a:avLst/>
          </a:prstGeom>
          <a:noFill/>
        </p:spPr>
        <p:txBody>
          <a:bodyPr wrap="square" rtlCol="0">
            <a:spAutoFit/>
          </a:bodyPr>
          <a:lstStyle/>
          <a:p>
            <a:endParaRPr lang="zh-CN" altLang="en-US" dirty="0"/>
          </a:p>
        </p:txBody>
      </p:sp>
      <p:sp>
        <p:nvSpPr>
          <p:cNvPr id="3" name="矩形 2">
            <a:extLst>
              <a:ext uri="{FF2B5EF4-FFF2-40B4-BE49-F238E27FC236}">
                <a16:creationId xmlns:a16="http://schemas.microsoft.com/office/drawing/2014/main" id="{3CB83ADB-3DC1-48D0-A20D-0CF3A6DC2CDD}"/>
              </a:ext>
            </a:extLst>
          </p:cNvPr>
          <p:cNvSpPr/>
          <p:nvPr/>
        </p:nvSpPr>
        <p:spPr>
          <a:xfrm>
            <a:off x="385590" y="1643896"/>
            <a:ext cx="11705290" cy="3570208"/>
          </a:xfrm>
          <a:prstGeom prst="rect">
            <a:avLst/>
          </a:prstGeom>
        </p:spPr>
        <p:txBody>
          <a:bodyPr wrap="square">
            <a:spAutoFit/>
          </a:bodyPr>
          <a:lstStyle/>
          <a:p>
            <a:r>
              <a:rPr lang="en-US" altLang="zh-CN" sz="2800" b="1" dirty="0">
                <a:latin typeface="Constantia" panose="02030602050306030303" pitchFamily="18" charset="0"/>
                <a:ea typeface="腾讯体 W3" panose="020C04030202040F0204" pitchFamily="34" charset="-122"/>
                <a:cs typeface="Times" panose="02020603050405020304" pitchFamily="18" charset="0"/>
              </a:rPr>
              <a:t>Contribution</a:t>
            </a:r>
          </a:p>
          <a:p>
            <a:pPr marL="285750" indent="-285750">
              <a:buFont typeface="Wingdings" panose="05000000000000000000" pitchFamily="2" charset="2"/>
              <a:buChar char="Ø"/>
            </a:pPr>
            <a:r>
              <a:rPr lang="en-US" altLang="zh-CN" dirty="0">
                <a:solidFill>
                  <a:srgbClr val="121212"/>
                </a:solidFill>
                <a:latin typeface="-apple-system"/>
              </a:rPr>
              <a:t>Engineering: </a:t>
            </a:r>
          </a:p>
          <a:p>
            <a:r>
              <a:rPr lang="en-US" altLang="zh-CN" dirty="0">
                <a:solidFill>
                  <a:srgbClr val="121212"/>
                </a:solidFill>
                <a:latin typeface="-apple-system"/>
              </a:rPr>
              <a:t>	</a:t>
            </a:r>
            <a:r>
              <a:rPr lang="zh-CN" altLang="en-US" dirty="0">
                <a:solidFill>
                  <a:srgbClr val="121212"/>
                </a:solidFill>
                <a:latin typeface="-apple-system"/>
              </a:rPr>
              <a:t>设计并且部署了一个端到端的预测框架并且使其运行在 </a:t>
            </a:r>
            <a:r>
              <a:rPr lang="en" altLang="zh-CN" dirty="0"/>
              <a:t>PostgreSQL </a:t>
            </a:r>
            <a:r>
              <a:rPr lang="zh-CN" altLang="en" dirty="0"/>
              <a:t>和</a:t>
            </a:r>
            <a:r>
              <a:rPr lang="zh-CN" altLang="en-US" dirty="0"/>
              <a:t> </a:t>
            </a:r>
            <a:r>
              <a:rPr lang="en" altLang="zh-CN" dirty="0"/>
              <a:t>MySQL</a:t>
            </a:r>
            <a:r>
              <a:rPr lang="zh-CN" altLang="en-US" dirty="0"/>
              <a:t> 的备份服务中</a:t>
            </a:r>
            <a:endParaRPr lang="en-US" altLang="zh-CN" dirty="0"/>
          </a:p>
          <a:p>
            <a:pPr marL="285750" indent="-285750">
              <a:buFont typeface="Wingdings" panose="05000000000000000000" pitchFamily="2" charset="2"/>
              <a:buChar char="Ø"/>
            </a:pPr>
            <a:r>
              <a:rPr lang="en-US" altLang="zh-CN" dirty="0">
                <a:latin typeface="-apple-system"/>
              </a:rPr>
              <a:t>Academic: </a:t>
            </a:r>
          </a:p>
          <a:p>
            <a:r>
              <a:rPr lang="en-US" altLang="zh-CN" dirty="0">
                <a:latin typeface="-apple-system"/>
              </a:rPr>
              <a:t>	-</a:t>
            </a:r>
            <a:r>
              <a:rPr lang="zh-CN" altLang="en-US" dirty="0">
                <a:latin typeface="-apple-system"/>
              </a:rPr>
              <a:t> 综合分析用户活动特征将其分类</a:t>
            </a:r>
            <a:r>
              <a:rPr lang="en-US" altLang="zh-CN" dirty="0">
                <a:latin typeface="-apple-system"/>
              </a:rPr>
              <a:t>:</a:t>
            </a:r>
          </a:p>
          <a:p>
            <a:pPr marL="1200150" lvl="2" indent="-285750">
              <a:buFont typeface="Arial" panose="020B0604020202020204" pitchFamily="34" charset="0"/>
              <a:buChar char="•"/>
            </a:pPr>
            <a:r>
              <a:rPr lang="en-US" altLang="zh-CN" dirty="0">
                <a:latin typeface="-apple-system"/>
              </a:rPr>
              <a:t>Majority</a:t>
            </a:r>
            <a:r>
              <a:rPr lang="zh-CN" altLang="en-US" dirty="0">
                <a:latin typeface="-apple-system"/>
              </a:rPr>
              <a:t>：</a:t>
            </a:r>
            <a:r>
              <a:rPr lang="en-US" altLang="zh-CN" dirty="0">
                <a:latin typeface="-apple-system"/>
              </a:rPr>
              <a:t>persistent forecast</a:t>
            </a:r>
          </a:p>
          <a:p>
            <a:pPr marL="1200150" lvl="2" indent="-285750">
              <a:buFont typeface="Arial" panose="020B0604020202020204" pitchFamily="34" charset="0"/>
              <a:buChar char="•"/>
            </a:pPr>
            <a:r>
              <a:rPr lang="en-US" altLang="zh-CN" dirty="0">
                <a:latin typeface="-apple-system"/>
              </a:rPr>
              <a:t>Unstable servers</a:t>
            </a:r>
            <a:r>
              <a:rPr lang="zh-CN" altLang="en-US" dirty="0">
                <a:latin typeface="-apple-system"/>
              </a:rPr>
              <a:t>：时序机器学习模型</a:t>
            </a:r>
            <a:endParaRPr lang="en-US" altLang="zh-CN" dirty="0">
              <a:latin typeface="-apple-system"/>
            </a:endParaRPr>
          </a:p>
          <a:p>
            <a:pPr lvl="2"/>
            <a:r>
              <a:rPr lang="en-US" altLang="zh-CN" dirty="0">
                <a:latin typeface="-apple-system"/>
              </a:rPr>
              <a:t>(</a:t>
            </a:r>
            <a:r>
              <a:rPr lang="zh-CN" altLang="en-US" dirty="0">
                <a:latin typeface="-apple-system"/>
              </a:rPr>
              <a:t>比较了</a:t>
            </a:r>
            <a:r>
              <a:rPr lang="en-US" altLang="zh-CN" dirty="0">
                <a:latin typeface="-apple-system"/>
              </a:rPr>
              <a:t>4</a:t>
            </a:r>
            <a:r>
              <a:rPr lang="zh-CN" altLang="en-US" dirty="0">
                <a:latin typeface="-apple-system"/>
              </a:rPr>
              <a:t>个区域的</a:t>
            </a:r>
            <a:r>
              <a:rPr lang="en-US" altLang="zh-CN" dirty="0">
                <a:latin typeface="-apple-system"/>
              </a:rPr>
              <a:t>Azure</a:t>
            </a:r>
            <a:r>
              <a:rPr lang="zh-CN" altLang="en-US" dirty="0">
                <a:latin typeface="-apple-system"/>
              </a:rPr>
              <a:t>真实数据，发现</a:t>
            </a:r>
            <a:r>
              <a:rPr lang="en-US" altLang="zh-CN" dirty="0">
                <a:latin typeface="-apple-system"/>
              </a:rPr>
              <a:t>ML</a:t>
            </a:r>
            <a:r>
              <a:rPr lang="zh-CN" altLang="en-US" dirty="0">
                <a:latin typeface="-apple-system"/>
              </a:rPr>
              <a:t>模型对比</a:t>
            </a:r>
            <a:r>
              <a:rPr lang="en-US" altLang="zh-CN" dirty="0">
                <a:latin typeface="-apple-system"/>
              </a:rPr>
              <a:t>persistent forecast</a:t>
            </a:r>
            <a:r>
              <a:rPr lang="zh-CN" altLang="en-US" dirty="0">
                <a:latin typeface="-apple-system"/>
              </a:rPr>
              <a:t>方法并没有显著提升，因此最后选用了根据前一天的</a:t>
            </a:r>
            <a:r>
              <a:rPr lang="en-US" altLang="zh-CN" dirty="0">
                <a:latin typeface="-apple-system"/>
              </a:rPr>
              <a:t>persistent forecast</a:t>
            </a:r>
            <a:r>
              <a:rPr lang="zh-CN" altLang="en-US" dirty="0">
                <a:latin typeface="-apple-system"/>
              </a:rPr>
              <a:t>运用到所有的场景中）</a:t>
            </a:r>
            <a:endParaRPr lang="en-US" altLang="zh-CN" dirty="0">
              <a:latin typeface="-apple-system"/>
            </a:endParaRPr>
          </a:p>
          <a:p>
            <a:pPr lvl="2"/>
            <a:endParaRPr lang="en-US" altLang="zh-CN" dirty="0">
              <a:latin typeface="-apple-system"/>
            </a:endParaRPr>
          </a:p>
          <a:p>
            <a:r>
              <a:rPr lang="en-US" altLang="zh-CN" dirty="0">
                <a:latin typeface="-apple-system"/>
              </a:rPr>
              <a:t>	-</a:t>
            </a:r>
            <a:r>
              <a:rPr lang="zh-CN" altLang="en-US" dirty="0">
                <a:latin typeface="-apple-system"/>
              </a:rPr>
              <a:t> 组合两个</a:t>
            </a:r>
            <a:r>
              <a:rPr lang="en-US" altLang="zh-CN" dirty="0">
                <a:latin typeface="-apple-system"/>
              </a:rPr>
              <a:t>metrics</a:t>
            </a:r>
            <a:r>
              <a:rPr lang="zh-CN" altLang="en-US" dirty="0">
                <a:latin typeface="-apple-system"/>
              </a:rPr>
              <a:t>定义了一个</a:t>
            </a:r>
            <a:r>
              <a:rPr lang="en-US" altLang="zh-CN" dirty="0">
                <a:latin typeface="-apple-system"/>
              </a:rPr>
              <a:t>low</a:t>
            </a:r>
            <a:r>
              <a:rPr lang="zh-CN" altLang="en-US" dirty="0">
                <a:latin typeface="-apple-system"/>
              </a:rPr>
              <a:t> </a:t>
            </a:r>
            <a:r>
              <a:rPr lang="en-US" altLang="zh-CN" dirty="0">
                <a:latin typeface="-apple-system"/>
              </a:rPr>
              <a:t>load window prediction</a:t>
            </a:r>
          </a:p>
          <a:p>
            <a:pPr marL="285750" indent="-285750">
              <a:buFont typeface="Wingdings" panose="05000000000000000000" pitchFamily="2" charset="2"/>
              <a:buChar char="Ø"/>
            </a:pPr>
            <a:endParaRPr lang="en-US" altLang="zh-CN" dirty="0">
              <a:latin typeface="-apple-system"/>
            </a:endParaRPr>
          </a:p>
        </p:txBody>
      </p:sp>
      <p:sp>
        <p:nvSpPr>
          <p:cNvPr id="4" name="文本框 3">
            <a:extLst>
              <a:ext uri="{FF2B5EF4-FFF2-40B4-BE49-F238E27FC236}">
                <a16:creationId xmlns:a16="http://schemas.microsoft.com/office/drawing/2014/main" id="{3FD5E9F4-0360-AE49-8B52-81FE56E21280}"/>
              </a:ext>
            </a:extLst>
          </p:cNvPr>
          <p:cNvSpPr txBox="1"/>
          <p:nvPr/>
        </p:nvSpPr>
        <p:spPr>
          <a:xfrm>
            <a:off x="1908313" y="1490870"/>
            <a:ext cx="3796748"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328431026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SEAGULL</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2" name="文本框 1">
            <a:extLst>
              <a:ext uri="{FF2B5EF4-FFF2-40B4-BE49-F238E27FC236}">
                <a16:creationId xmlns:a16="http://schemas.microsoft.com/office/drawing/2014/main" id="{71D88AD1-C173-406D-BB2F-F89F97FF6278}"/>
              </a:ext>
            </a:extLst>
          </p:cNvPr>
          <p:cNvSpPr txBox="1"/>
          <p:nvPr/>
        </p:nvSpPr>
        <p:spPr>
          <a:xfrm>
            <a:off x="904461" y="4633000"/>
            <a:ext cx="2179982" cy="878380"/>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DEBEA836-12F3-40E3-B839-BCEB666B004B}"/>
              </a:ext>
            </a:extLst>
          </p:cNvPr>
          <p:cNvSpPr txBox="1"/>
          <p:nvPr/>
        </p:nvSpPr>
        <p:spPr>
          <a:xfrm>
            <a:off x="264033" y="1796068"/>
            <a:ext cx="6136767" cy="3789564"/>
          </a:xfrm>
          <a:prstGeom prst="rect">
            <a:avLst/>
          </a:prstGeom>
          <a:noFill/>
        </p:spPr>
        <p:txBody>
          <a:bodyPr wrap="square" rtlCol="0">
            <a:spAutoFit/>
          </a:bodyPr>
          <a:lstStyle/>
          <a:p>
            <a:pPr marL="342900" indent="-342900">
              <a:lnSpc>
                <a:spcPct val="150000"/>
              </a:lnSpc>
              <a:buFont typeface="+mj-lt"/>
              <a:buAutoNum type="arabicPeriod"/>
            </a:pPr>
            <a:r>
              <a:rPr lang="zh-CN" altLang="en-US" b="1" dirty="0"/>
              <a:t>模块化：可供预测框架复用到微软的其他应用场景和产品中</a:t>
            </a:r>
            <a:endParaRPr lang="en-US" altLang="zh-CN" b="1" dirty="0"/>
          </a:p>
          <a:p>
            <a:pPr marL="800100" lvl="1" indent="-342900">
              <a:lnSpc>
                <a:spcPct val="150000"/>
              </a:lnSpc>
              <a:buFont typeface="+mj-lt"/>
              <a:buAutoNum type="arabicPeriod"/>
            </a:pPr>
            <a:r>
              <a:rPr lang="en-US" altLang="zh-CN" b="1" dirty="0"/>
              <a:t>use-case-agnostic: offline, static</a:t>
            </a:r>
          </a:p>
          <a:p>
            <a:pPr marL="800100" lvl="1" indent="-342900">
              <a:lnSpc>
                <a:spcPct val="150000"/>
              </a:lnSpc>
              <a:buFont typeface="+mj-lt"/>
              <a:buAutoNum type="arabicPeriod"/>
            </a:pPr>
            <a:r>
              <a:rPr lang="en-US" altLang="zh-CN" b="1" dirty="0"/>
              <a:t>Use-case-specific: online</a:t>
            </a:r>
          </a:p>
          <a:p>
            <a:pPr marL="342900" indent="-342900">
              <a:lnSpc>
                <a:spcPct val="150000"/>
              </a:lnSpc>
              <a:buFont typeface="+mj-lt"/>
              <a:buAutoNum type="arabicPeriod"/>
            </a:pPr>
            <a:r>
              <a:rPr lang="zh-CN" altLang="en-US" b="1" dirty="0"/>
              <a:t>可伸展性：必须保证框架可以良好地延展到生产环境的数据</a:t>
            </a:r>
            <a:endParaRPr lang="en-US" altLang="zh-CN" b="1" dirty="0"/>
          </a:p>
          <a:p>
            <a:pPr marL="285750" indent="-285750">
              <a:lnSpc>
                <a:spcPct val="150000"/>
              </a:lnSpc>
              <a:buFont typeface="Arial" panose="020B0604020202020204" pitchFamily="34" charset="0"/>
              <a:buChar char="•"/>
            </a:pPr>
            <a:r>
              <a:rPr lang="zh-CN" altLang="en-US" b="1" dirty="0"/>
              <a:t>根据不同尺寸的文件输入改变</a:t>
            </a:r>
            <a:endParaRPr lang="en-US" altLang="zh-CN" b="1" dirty="0"/>
          </a:p>
          <a:p>
            <a:pPr marL="285750" indent="-285750">
              <a:lnSpc>
                <a:spcPct val="150000"/>
              </a:lnSpc>
              <a:buFont typeface="Arial" panose="020B0604020202020204" pitchFamily="34" charset="0"/>
              <a:buChar char="•"/>
            </a:pPr>
            <a:r>
              <a:rPr lang="zh-CN" altLang="en-US" b="1" dirty="0"/>
              <a:t>利用更搞笑的计算框架执行</a:t>
            </a:r>
            <a:endParaRPr lang="en-US" altLang="zh-CN" b="1" dirty="0"/>
          </a:p>
          <a:p>
            <a:pPr marL="285750" indent="-285750">
              <a:lnSpc>
                <a:spcPct val="150000"/>
              </a:lnSpc>
              <a:buFont typeface="Arial" panose="020B0604020202020204" pitchFamily="34" charset="0"/>
              <a:buChar char="•"/>
            </a:pPr>
            <a:r>
              <a:rPr lang="en-US" altLang="zh-CN" b="1" dirty="0"/>
              <a:t>ML</a:t>
            </a:r>
            <a:r>
              <a:rPr lang="zh-CN" altLang="en-US" b="1" dirty="0"/>
              <a:t>模型的选择不仅仅要考虑准确性也要考虑其可伸展性</a:t>
            </a:r>
            <a:endParaRPr lang="en-US" altLang="zh-CN" b="1" dirty="0"/>
          </a:p>
        </p:txBody>
      </p:sp>
      <p:sp>
        <p:nvSpPr>
          <p:cNvPr id="16" name="文本框 15">
            <a:extLst>
              <a:ext uri="{FF2B5EF4-FFF2-40B4-BE49-F238E27FC236}">
                <a16:creationId xmlns:a16="http://schemas.microsoft.com/office/drawing/2014/main" id="{54F9FED2-303B-5145-8211-DC0656EC0CB6}"/>
              </a:ext>
            </a:extLst>
          </p:cNvPr>
          <p:cNvSpPr txBox="1"/>
          <p:nvPr/>
        </p:nvSpPr>
        <p:spPr>
          <a:xfrm>
            <a:off x="6575321" y="2510692"/>
            <a:ext cx="5289845" cy="2127570"/>
          </a:xfrm>
          <a:prstGeom prst="rect">
            <a:avLst/>
          </a:prstGeom>
          <a:noFill/>
        </p:spPr>
        <p:txBody>
          <a:bodyPr wrap="square" rtlCol="0">
            <a:spAutoFit/>
          </a:bodyPr>
          <a:lstStyle/>
          <a:p>
            <a:pPr>
              <a:lnSpc>
                <a:spcPct val="150000"/>
              </a:lnSpc>
            </a:pPr>
            <a:r>
              <a:rPr lang="zh-CN" altLang="en-US" b="1" dirty="0"/>
              <a:t>场景迁移：</a:t>
            </a:r>
            <a:endParaRPr lang="en-US" altLang="zh-CN" b="1" dirty="0"/>
          </a:p>
          <a:p>
            <a:pPr marL="285750" indent="-285750">
              <a:lnSpc>
                <a:spcPct val="150000"/>
              </a:lnSpc>
              <a:buFont typeface="Arial" panose="020B0604020202020204" pitchFamily="34" charset="0"/>
              <a:buChar char="•"/>
            </a:pPr>
            <a:r>
              <a:rPr lang="zh-CN" altLang="en-US" b="1" dirty="0"/>
              <a:t>所有的静态模块均不需要改变，因为这些模块是脱离应用场景设计的</a:t>
            </a:r>
            <a:endParaRPr lang="en-US" altLang="zh-CN" b="1" dirty="0"/>
          </a:p>
          <a:p>
            <a:pPr marL="285750" indent="-285750">
              <a:lnSpc>
                <a:spcPct val="150000"/>
              </a:lnSpc>
              <a:buFont typeface="Arial" panose="020B0604020202020204" pitchFamily="34" charset="0"/>
              <a:buChar char="•"/>
            </a:pPr>
            <a:r>
              <a:rPr lang="zh-CN" altLang="en-US" b="1" dirty="0"/>
              <a:t>参数更新：某些模块的参数需要微小的调整</a:t>
            </a:r>
            <a:endParaRPr lang="en-US" altLang="zh-CN" b="1" dirty="0"/>
          </a:p>
          <a:p>
            <a:pPr marL="285750" indent="-285750">
              <a:lnSpc>
                <a:spcPct val="150000"/>
              </a:lnSpc>
              <a:buFont typeface="Arial" panose="020B0604020202020204" pitchFamily="34" charset="0"/>
              <a:buChar char="•"/>
            </a:pPr>
            <a:r>
              <a:rPr lang="zh-CN" altLang="en-US" b="1" dirty="0"/>
              <a:t>根据应用场景需要提供的特殊数据需要作出改变</a:t>
            </a:r>
            <a:endParaRPr lang="en-US" altLang="zh-CN" b="1" dirty="0"/>
          </a:p>
        </p:txBody>
      </p:sp>
    </p:spTree>
    <p:extLst>
      <p:ext uri="{BB962C8B-B14F-4D97-AF65-F5344CB8AC3E}">
        <p14:creationId xmlns:p14="http://schemas.microsoft.com/office/powerpoint/2010/main" val="28651554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Infrastructure</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pic>
        <p:nvPicPr>
          <p:cNvPr id="21" name="图片 20">
            <a:extLst>
              <a:ext uri="{FF2B5EF4-FFF2-40B4-BE49-F238E27FC236}">
                <a16:creationId xmlns:a16="http://schemas.microsoft.com/office/drawing/2014/main" id="{2A0F1A91-A2F7-F848-AB5D-404456938221}"/>
              </a:ext>
            </a:extLst>
          </p:cNvPr>
          <p:cNvPicPr>
            <a:picLocks noChangeAspect="1"/>
          </p:cNvPicPr>
          <p:nvPr/>
        </p:nvPicPr>
        <p:blipFill>
          <a:blip r:embed="rId5"/>
          <a:stretch>
            <a:fillRect/>
          </a:stretch>
        </p:blipFill>
        <p:spPr>
          <a:xfrm>
            <a:off x="2666789" y="951284"/>
            <a:ext cx="6858421" cy="4955432"/>
          </a:xfrm>
          <a:prstGeom prst="rect">
            <a:avLst/>
          </a:prstGeom>
        </p:spPr>
      </p:pic>
    </p:spTree>
    <p:extLst>
      <p:ext uri="{BB962C8B-B14F-4D97-AF65-F5344CB8AC3E}">
        <p14:creationId xmlns:p14="http://schemas.microsoft.com/office/powerpoint/2010/main" val="428082349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Definition</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10" name="矩形 9">
            <a:extLst>
              <a:ext uri="{FF2B5EF4-FFF2-40B4-BE49-F238E27FC236}">
                <a16:creationId xmlns:a16="http://schemas.microsoft.com/office/drawing/2014/main" id="{61E9111B-6AA5-4949-B03B-07000E246E47}"/>
              </a:ext>
            </a:extLst>
          </p:cNvPr>
          <p:cNvSpPr/>
          <p:nvPr/>
        </p:nvSpPr>
        <p:spPr>
          <a:xfrm>
            <a:off x="574276" y="1185575"/>
            <a:ext cx="579120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3.1 Acceptable Error Bound, Bucket Ratio Metric</a:t>
            </a:r>
          </a:p>
        </p:txBody>
      </p:sp>
      <p:sp>
        <p:nvSpPr>
          <p:cNvPr id="16" name="矩形 15">
            <a:extLst>
              <a:ext uri="{FF2B5EF4-FFF2-40B4-BE49-F238E27FC236}">
                <a16:creationId xmlns:a16="http://schemas.microsoft.com/office/drawing/2014/main" id="{3BB0C733-AFB3-674C-9DB8-CC1C6B194AA2}"/>
              </a:ext>
            </a:extLst>
          </p:cNvPr>
          <p:cNvSpPr/>
          <p:nvPr/>
        </p:nvSpPr>
        <p:spPr>
          <a:xfrm>
            <a:off x="574276" y="1729861"/>
            <a:ext cx="8987910" cy="646331"/>
          </a:xfrm>
          <a:prstGeom prst="rect">
            <a:avLst/>
          </a:prstGeom>
        </p:spPr>
        <p:txBody>
          <a:bodyPr wrap="none">
            <a:spAutoFit/>
          </a:bodyPr>
          <a:lstStyle/>
          <a:p>
            <a:r>
              <a:rPr lang="en-US" altLang="zh-CN" i="1" dirty="0">
                <a:latin typeface="微软雅黑" panose="020B0503020204020204" pitchFamily="34" charset="-122"/>
                <a:ea typeface="微软雅黑" panose="020B0503020204020204" pitchFamily="34" charset="-122"/>
              </a:rPr>
              <a:t>bucket radio metric : </a:t>
            </a:r>
          </a:p>
          <a:p>
            <a:r>
              <a:rPr lang="en-US" altLang="zh-CN" dirty="0">
                <a:latin typeface="微软雅黑" panose="020B0503020204020204" pitchFamily="34" charset="-122"/>
                <a:ea typeface="微软雅黑" panose="020B0503020204020204" pitchFamily="34" charset="-122"/>
              </a:rPr>
              <a:t>the server </a:t>
            </a:r>
            <a:r>
              <a:rPr lang="en-US" altLang="zh-CN" i="1" dirty="0">
                <a:latin typeface="微软雅黑" panose="020B0503020204020204" pitchFamily="34" charset="-122"/>
                <a:ea typeface="微软雅黑" panose="020B0503020204020204" pitchFamily="34" charset="-122"/>
              </a:rPr>
              <a:t>s </a:t>
            </a:r>
            <a:r>
              <a:rPr lang="en-US" altLang="zh-CN" dirty="0">
                <a:latin typeface="微软雅黑" panose="020B0503020204020204" pitchFamily="34" charset="-122"/>
                <a:ea typeface="微软雅黑" panose="020B0503020204020204" pitchFamily="34" charset="-122"/>
              </a:rPr>
              <a:t>during a time interval </a:t>
            </a:r>
            <a:r>
              <a:rPr lang="en-US" altLang="zh-CN" i="1" dirty="0">
                <a:latin typeface="微软雅黑" panose="020B0503020204020204" pitchFamily="34" charset="-122"/>
                <a:ea typeface="微软雅黑" panose="020B0503020204020204" pitchFamily="34" charset="-122"/>
              </a:rPr>
              <a:t>t </a:t>
            </a:r>
            <a:r>
              <a:rPr lang="en-US" altLang="zh-CN" dirty="0">
                <a:latin typeface="微软雅黑" panose="020B0503020204020204" pitchFamily="34" charset="-122"/>
                <a:ea typeface="微软雅黑" panose="020B0503020204020204" pitchFamily="34" charset="-122"/>
              </a:rPr>
              <a:t>within the acceptable error bound of </a:t>
            </a:r>
            <a:r>
              <a:rPr lang="en-US" altLang="zh-CN" dirty="0">
                <a:solidFill>
                  <a:srgbClr val="FF0000"/>
                </a:solidFill>
                <a:latin typeface="微软雅黑" panose="020B0503020204020204" pitchFamily="34" charset="-122"/>
                <a:ea typeface="微软雅黑" panose="020B0503020204020204" pitchFamily="34" charset="-122"/>
              </a:rPr>
              <a:t>+10/-5</a:t>
            </a:r>
          </a:p>
        </p:txBody>
      </p:sp>
      <p:sp>
        <p:nvSpPr>
          <p:cNvPr id="22" name="矩形 21">
            <a:extLst>
              <a:ext uri="{FF2B5EF4-FFF2-40B4-BE49-F238E27FC236}">
                <a16:creationId xmlns:a16="http://schemas.microsoft.com/office/drawing/2014/main" id="{7DCD4E84-B488-1F4F-B757-BA477EFED372}"/>
              </a:ext>
            </a:extLst>
          </p:cNvPr>
          <p:cNvSpPr/>
          <p:nvPr/>
        </p:nvSpPr>
        <p:spPr>
          <a:xfrm>
            <a:off x="574276" y="2924816"/>
            <a:ext cx="3517245"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3.2 Accurate Load Prediction</a:t>
            </a:r>
          </a:p>
        </p:txBody>
      </p:sp>
      <p:sp>
        <p:nvSpPr>
          <p:cNvPr id="28" name="矩形 27">
            <a:extLst>
              <a:ext uri="{FF2B5EF4-FFF2-40B4-BE49-F238E27FC236}">
                <a16:creationId xmlns:a16="http://schemas.microsoft.com/office/drawing/2014/main" id="{39E60AA3-CA68-114F-9414-C397322E9156}"/>
              </a:ext>
            </a:extLst>
          </p:cNvPr>
          <p:cNvSpPr/>
          <p:nvPr/>
        </p:nvSpPr>
        <p:spPr>
          <a:xfrm>
            <a:off x="574277" y="3519606"/>
            <a:ext cx="3818110" cy="1754326"/>
          </a:xfrm>
          <a:prstGeom prst="rect">
            <a:avLst/>
          </a:prstGeom>
        </p:spPr>
        <p:txBody>
          <a:bodyPr wrap="square">
            <a:spAutoFit/>
          </a:bodyPr>
          <a:lstStyle/>
          <a:p>
            <a:r>
              <a:rPr lang="en" altLang="zh-CN" dirty="0">
                <a:latin typeface="微软雅黑" panose="020B0503020204020204" pitchFamily="34" charset="-122"/>
                <a:ea typeface="微软雅黑" panose="020B0503020204020204" pitchFamily="34" charset="-122"/>
              </a:rPr>
              <a:t>Prediction of the load of a server 𝑠 during a time interval 𝑡 is accurate if the bucket ratio of the server 𝑠 during the time interval 𝑡 is </a:t>
            </a:r>
            <a:r>
              <a:rPr lang="en" altLang="zh-CN" dirty="0">
                <a:solidFill>
                  <a:srgbClr val="FF0000"/>
                </a:solidFill>
                <a:latin typeface="微软雅黑" panose="020B0503020204020204" pitchFamily="34" charset="-122"/>
                <a:ea typeface="微软雅黑" panose="020B0503020204020204" pitchFamily="34" charset="-122"/>
              </a:rPr>
              <a:t>at least 90% </a:t>
            </a:r>
          </a:p>
          <a:p>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66E5E5C-4DA6-2744-9C7A-B4E641D8ED02}"/>
              </a:ext>
            </a:extLst>
          </p:cNvPr>
          <p:cNvPicPr>
            <a:picLocks noChangeAspect="1"/>
          </p:cNvPicPr>
          <p:nvPr/>
        </p:nvPicPr>
        <p:blipFill>
          <a:blip r:embed="rId5"/>
          <a:stretch>
            <a:fillRect/>
          </a:stretch>
        </p:blipFill>
        <p:spPr>
          <a:xfrm>
            <a:off x="4972958" y="2481187"/>
            <a:ext cx="5509985" cy="3325626"/>
          </a:xfrm>
          <a:prstGeom prst="rect">
            <a:avLst/>
          </a:prstGeom>
        </p:spPr>
      </p:pic>
      <p:sp>
        <p:nvSpPr>
          <p:cNvPr id="29" name="矩形 28">
            <a:extLst>
              <a:ext uri="{FF2B5EF4-FFF2-40B4-BE49-F238E27FC236}">
                <a16:creationId xmlns:a16="http://schemas.microsoft.com/office/drawing/2014/main" id="{3734129F-5162-B845-B959-631DDEB36AFD}"/>
              </a:ext>
            </a:extLst>
          </p:cNvPr>
          <p:cNvSpPr/>
          <p:nvPr/>
        </p:nvSpPr>
        <p:spPr>
          <a:xfrm>
            <a:off x="6513936" y="5806813"/>
            <a:ext cx="3048250" cy="646331"/>
          </a:xfrm>
          <a:prstGeom prst="rect">
            <a:avLst/>
          </a:prstGeom>
        </p:spPr>
        <p:txBody>
          <a:bodyPr wrap="square">
            <a:spAutoFit/>
          </a:bodyPr>
          <a:lstStyle/>
          <a:p>
            <a:r>
              <a:rPr lang="en-US" altLang="zh-CN" dirty="0">
                <a:solidFill>
                  <a:srgbClr val="FF0000"/>
                </a:solidFill>
                <a:latin typeface="微软雅黑" panose="020B0503020204020204" pitchFamily="34" charset="-122"/>
                <a:ea typeface="微软雅黑" panose="020B0503020204020204" pitchFamily="34" charset="-122"/>
              </a:rPr>
              <a:t>This look-close-enough illustration is only 75%!</a:t>
            </a:r>
          </a:p>
        </p:txBody>
      </p:sp>
    </p:spTree>
    <p:extLst>
      <p:ext uri="{BB962C8B-B14F-4D97-AF65-F5344CB8AC3E}">
        <p14:creationId xmlns:p14="http://schemas.microsoft.com/office/powerpoint/2010/main" val="209904709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574276" y="259366"/>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Server Classification</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365" y="193644"/>
            <a:ext cx="748665" cy="570230"/>
          </a:xfrm>
          <a:prstGeom prst="rect">
            <a:avLst/>
          </a:prstGeom>
        </p:spPr>
      </p:pic>
      <p:pic>
        <p:nvPicPr>
          <p:cNvPr id="27" name="图片 26" descr="tc">
            <a:extLst>
              <a:ext uri="{FF2B5EF4-FFF2-40B4-BE49-F238E27FC236}">
                <a16:creationId xmlns:a16="http://schemas.microsoft.com/office/drawing/2014/main" id="{F9C61E14-5197-4176-8ED3-5788466DAD94}"/>
              </a:ext>
            </a:extLst>
          </p:cNvPr>
          <p:cNvPicPr>
            <a:picLocks noChangeAspect="1"/>
          </p:cNvPicPr>
          <p:nvPr/>
        </p:nvPicPr>
        <p:blipFill>
          <a:blip r:embed="rId4"/>
          <a:stretch>
            <a:fillRect/>
          </a:stretch>
        </p:blipFill>
        <p:spPr>
          <a:xfrm>
            <a:off x="10810240" y="170149"/>
            <a:ext cx="940435" cy="586105"/>
          </a:xfrm>
          <a:prstGeom prst="rect">
            <a:avLst/>
          </a:prstGeom>
        </p:spPr>
      </p:pic>
      <p:sp>
        <p:nvSpPr>
          <p:cNvPr id="2" name="文本框 1">
            <a:extLst>
              <a:ext uri="{FF2B5EF4-FFF2-40B4-BE49-F238E27FC236}">
                <a16:creationId xmlns:a16="http://schemas.microsoft.com/office/drawing/2014/main" id="{71D88AD1-C173-406D-BB2F-F89F97FF6278}"/>
              </a:ext>
            </a:extLst>
          </p:cNvPr>
          <p:cNvSpPr txBox="1"/>
          <p:nvPr/>
        </p:nvSpPr>
        <p:spPr>
          <a:xfrm>
            <a:off x="904461" y="4633000"/>
            <a:ext cx="2179982" cy="87838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15D1002B-2FE3-FC48-9714-67C5AB72D9C5}"/>
              </a:ext>
            </a:extLst>
          </p:cNvPr>
          <p:cNvPicPr>
            <a:picLocks noChangeAspect="1"/>
          </p:cNvPicPr>
          <p:nvPr/>
        </p:nvPicPr>
        <p:blipFill>
          <a:blip r:embed="rId5"/>
          <a:stretch>
            <a:fillRect/>
          </a:stretch>
        </p:blipFill>
        <p:spPr>
          <a:xfrm>
            <a:off x="4727360" y="2569042"/>
            <a:ext cx="7464640" cy="3534394"/>
          </a:xfrm>
          <a:prstGeom prst="rect">
            <a:avLst/>
          </a:prstGeom>
        </p:spPr>
      </p:pic>
      <p:sp>
        <p:nvSpPr>
          <p:cNvPr id="21" name="矩形 20">
            <a:extLst>
              <a:ext uri="{FF2B5EF4-FFF2-40B4-BE49-F238E27FC236}">
                <a16:creationId xmlns:a16="http://schemas.microsoft.com/office/drawing/2014/main" id="{3425A0C7-4DCC-6A4D-8FD5-F07DF0137B96}"/>
              </a:ext>
            </a:extLst>
          </p:cNvPr>
          <p:cNvSpPr/>
          <p:nvPr/>
        </p:nvSpPr>
        <p:spPr>
          <a:xfrm>
            <a:off x="5000226" y="1279387"/>
            <a:ext cx="3818110" cy="923330"/>
          </a:xfrm>
          <a:prstGeom prst="rect">
            <a:avLst/>
          </a:prstGeom>
        </p:spPr>
        <p:txBody>
          <a:bodyPr wrap="square">
            <a:spAutoFit/>
          </a:bodyPr>
          <a:lstStyle/>
          <a:p>
            <a:r>
              <a:rPr lang="en" altLang="zh-CN" b="1" dirty="0">
                <a:latin typeface="微软雅黑" panose="020B0503020204020204" pitchFamily="34" charset="-122"/>
                <a:ea typeface="微软雅黑" panose="020B0503020204020204" pitchFamily="34" charset="-122"/>
              </a:rPr>
              <a:t>3.5 Server with Daily Pattern</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3.6 Server with Weekly Pattern</a:t>
            </a:r>
            <a:endParaRPr lang="en" altLang="zh-CN"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D3B5B229-61ED-5D4C-A0FF-CEAE89721194}"/>
              </a:ext>
            </a:extLst>
          </p:cNvPr>
          <p:cNvPicPr>
            <a:picLocks noChangeAspect="1"/>
          </p:cNvPicPr>
          <p:nvPr/>
        </p:nvPicPr>
        <p:blipFill>
          <a:blip r:embed="rId6"/>
          <a:stretch>
            <a:fillRect/>
          </a:stretch>
        </p:blipFill>
        <p:spPr>
          <a:xfrm>
            <a:off x="574276" y="1036553"/>
            <a:ext cx="4153084" cy="5314674"/>
          </a:xfrm>
          <a:prstGeom prst="rect">
            <a:avLst/>
          </a:prstGeom>
        </p:spPr>
      </p:pic>
    </p:spTree>
    <p:extLst>
      <p:ext uri="{BB962C8B-B14F-4D97-AF65-F5344CB8AC3E}">
        <p14:creationId xmlns:p14="http://schemas.microsoft.com/office/powerpoint/2010/main" val="19996104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45985</TotalTime>
  <Words>1384</Words>
  <Application>Microsoft Macintosh PowerPoint</Application>
  <PresentationFormat>宽屏</PresentationFormat>
  <Paragraphs>136</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-apple-system</vt:lpstr>
      <vt:lpstr>等线</vt:lpstr>
      <vt:lpstr>等线 Light</vt:lpstr>
      <vt:lpstr>微软雅黑</vt:lpstr>
      <vt:lpstr>LinLibertineT</vt:lpstr>
      <vt:lpstr>Arial</vt:lpstr>
      <vt:lpstr>Constantia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邢广杰</cp:lastModifiedBy>
  <cp:revision>2570</cp:revision>
  <dcterms:created xsi:type="dcterms:W3CDTF">2019-02-21T08:55:55Z</dcterms:created>
  <dcterms:modified xsi:type="dcterms:W3CDTF">2021-10-14T08:35:26Z</dcterms:modified>
</cp:coreProperties>
</file>