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72" r:id="rId3"/>
    <p:sldId id="261" r:id="rId4"/>
    <p:sldId id="263" r:id="rId5"/>
    <p:sldId id="265" r:id="rId6"/>
    <p:sldId id="269" r:id="rId7"/>
    <p:sldId id="266" r:id="rId8"/>
    <p:sldId id="257" r:id="rId9"/>
    <p:sldId id="267" r:id="rId10"/>
    <p:sldId id="268" r:id="rId11"/>
    <p:sldId id="270" r:id="rId12"/>
    <p:sldId id="271"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55" d="100"/>
          <a:sy n="155" d="100"/>
        </p:scale>
        <p:origin x="16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a:xfrm>
            <a:off x="2692397" y="5037663"/>
            <a:ext cx="5214635" cy="279400"/>
          </a:xfrm>
        </p:spPr>
        <p:txBody>
          <a:bodyPr/>
          <a:lstStyle/>
          <a:p>
            <a:endParaRPr lang="en-PH"/>
          </a:p>
        </p:txBody>
      </p:sp>
      <p:sp>
        <p:nvSpPr>
          <p:cNvPr id="6" name="Slide Number Placeholder 5"/>
          <p:cNvSpPr>
            <a:spLocks noGrp="1"/>
          </p:cNvSpPr>
          <p:nvPr>
            <p:ph type="sldNum" sz="quarter" idx="12"/>
          </p:nvPr>
        </p:nvSpPr>
        <p:spPr>
          <a:xfrm>
            <a:off x="8956900" y="5037663"/>
            <a:ext cx="551167" cy="279400"/>
          </a:xfrm>
        </p:spPr>
        <p:txBody>
          <a:bodyPr/>
          <a:lstStyle/>
          <a:p>
            <a:fld id="{A3655293-97C1-4002-9239-A68D191F07CB}" type="slidenum">
              <a:rPr lang="en-PH" smtClean="0"/>
              <a:t>‹#›</a:t>
            </a:fld>
            <a:endParaRPr lang="en-PH"/>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03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18/11/2021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77314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91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971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34541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140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4541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4703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614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18567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65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C1677F-76A8-465F-9BCE-855455B0EB8B}" type="datetimeFigureOut">
              <a:rPr lang="en-PH" smtClean="0"/>
              <a:t>18/11/2021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343403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C1677F-76A8-465F-9BCE-855455B0EB8B}" type="datetimeFigureOut">
              <a:rPr lang="en-PH" smtClean="0"/>
              <a:t>18/11/2021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3655293-97C1-4002-9239-A68D191F07CB}" type="slidenum">
              <a:rPr lang="en-PH" smtClean="0"/>
              <a:t>‹#›</a:t>
            </a:fld>
            <a:endParaRPr lang="en-PH"/>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038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C1677F-76A8-465F-9BCE-855455B0EB8B}" type="datetimeFigureOut">
              <a:rPr lang="en-PH" smtClean="0"/>
              <a:t>18/11/2021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815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1677F-76A8-465F-9BCE-855455B0EB8B}" type="datetimeFigureOut">
              <a:rPr lang="en-PH" smtClean="0"/>
              <a:t>18/11/2021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80689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18/11/2021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903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18/11/2021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92966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C1677F-76A8-465F-9BCE-855455B0EB8B}" type="datetimeFigureOut">
              <a:rPr lang="en-PH" smtClean="0"/>
              <a:t>18/11/2021</a:t>
            </a:fld>
            <a:endParaRPr lang="en-PH"/>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655293-97C1-4002-9239-A68D191F07CB}" type="slidenum">
              <a:rPr lang="en-PH" smtClean="0"/>
              <a:t>‹#›</a:t>
            </a:fld>
            <a:endParaRPr lang="en-PH"/>
          </a:p>
        </p:txBody>
      </p:sp>
    </p:spTree>
    <p:extLst>
      <p:ext uri="{BB962C8B-B14F-4D97-AF65-F5344CB8AC3E}">
        <p14:creationId xmlns:p14="http://schemas.microsoft.com/office/powerpoint/2010/main" val="95521983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4346" y="1606378"/>
            <a:ext cx="8117230" cy="1822622"/>
          </a:xfrm>
        </p:spPr>
        <p:txBody>
          <a:bodyPr anchor="t">
            <a:normAutofit/>
          </a:bodyPr>
          <a:lstStyle/>
          <a:p>
            <a:r>
              <a:rPr lang="en-PH" sz="4400" dirty="0">
                <a:latin typeface="Bahnschrift SemiBold Condensed" panose="020B0502040204020203" pitchFamily="34" charset="0"/>
              </a:rPr>
              <a:t>CS-SIMS: BSCS Student Information Management System.</a:t>
            </a:r>
          </a:p>
        </p:txBody>
      </p:sp>
      <p:sp>
        <p:nvSpPr>
          <p:cNvPr id="3" name="Subtitle 2"/>
          <p:cNvSpPr>
            <a:spLocks noGrp="1"/>
          </p:cNvSpPr>
          <p:nvPr>
            <p:ph type="subTitle" idx="1"/>
          </p:nvPr>
        </p:nvSpPr>
        <p:spPr>
          <a:xfrm>
            <a:off x="2148115" y="3656468"/>
            <a:ext cx="7464124" cy="1919380"/>
          </a:xfrm>
        </p:spPr>
        <p:txBody>
          <a:bodyPr>
            <a:normAutofit/>
          </a:bodyPr>
          <a:lstStyle/>
          <a:p>
            <a:r>
              <a:rPr lang="en-PH" dirty="0"/>
              <a:t>Presented  By:</a:t>
            </a:r>
          </a:p>
          <a:p>
            <a:r>
              <a:rPr lang="en-PH" dirty="0"/>
              <a:t>Carl Xavier Valdez, Carlo John </a:t>
            </a:r>
            <a:r>
              <a:rPr lang="en-PH" dirty="0" err="1"/>
              <a:t>Aspiras</a:t>
            </a:r>
            <a:r>
              <a:rPr lang="en-PH" dirty="0"/>
              <a:t>,</a:t>
            </a:r>
          </a:p>
          <a:p>
            <a:r>
              <a:rPr lang="en-PH" dirty="0"/>
              <a:t>Jedidiah Andrei Dela Cruz, Kathleen May Calderon, </a:t>
            </a:r>
          </a:p>
          <a:p>
            <a:r>
              <a:rPr lang="en-PH" dirty="0"/>
              <a:t>Ara Gutierrez, Ian Cedric Ramirez</a:t>
            </a:r>
          </a:p>
          <a:p>
            <a:endParaRPr lang="en-PH" dirty="0"/>
          </a:p>
          <a:p>
            <a:endParaRPr lang="en-PH"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7105" y="0"/>
            <a:ext cx="1921397" cy="1921397"/>
          </a:xfrm>
          <a:prstGeom prst="ellipse">
            <a:avLst/>
          </a:prstGeom>
          <a:ln>
            <a:noFill/>
          </a:ln>
          <a:effectLst>
            <a:softEdge rad="112500"/>
          </a:effectLst>
        </p:spPr>
      </p:pic>
      <p:sp>
        <p:nvSpPr>
          <p:cNvPr id="5" name="TextBox 4">
            <a:extLst>
              <a:ext uri="{FF2B5EF4-FFF2-40B4-BE49-F238E27FC236}">
                <a16:creationId xmlns:a16="http://schemas.microsoft.com/office/drawing/2014/main" id="{68E75339-271B-4694-BF60-2FFF541D7909}"/>
              </a:ext>
            </a:extLst>
          </p:cNvPr>
          <p:cNvSpPr txBox="1"/>
          <p:nvPr/>
        </p:nvSpPr>
        <p:spPr>
          <a:xfrm>
            <a:off x="10363556" y="6550223"/>
            <a:ext cx="2285288" cy="307777"/>
          </a:xfrm>
          <a:prstGeom prst="rect">
            <a:avLst/>
          </a:prstGeom>
          <a:noFill/>
        </p:spPr>
        <p:txBody>
          <a:bodyPr wrap="square" rtlCol="0">
            <a:spAutoFit/>
          </a:bodyPr>
          <a:lstStyle/>
          <a:p>
            <a:r>
              <a:rPr lang="en-US" sz="1400" dirty="0"/>
              <a:t>Version 2……</a:t>
            </a:r>
            <a:endParaRPr lang="en-PH" sz="1400" dirty="0"/>
          </a:p>
        </p:txBody>
      </p:sp>
    </p:spTree>
    <p:extLst>
      <p:ext uri="{BB962C8B-B14F-4D97-AF65-F5344CB8AC3E}">
        <p14:creationId xmlns:p14="http://schemas.microsoft.com/office/powerpoint/2010/main" val="274953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Bahnschrift SemiBold Condensed" panose="020B0502040204020203" pitchFamily="34" charset="0"/>
              </a:rPr>
              <a:t>SCOPE AND LIMITATION OF THE PROJECT </a:t>
            </a:r>
            <a:endParaRPr lang="en-PH" dirty="0"/>
          </a:p>
        </p:txBody>
      </p:sp>
      <p:sp>
        <p:nvSpPr>
          <p:cNvPr id="3" name="Content Placeholder 2"/>
          <p:cNvSpPr>
            <a:spLocks noGrp="1"/>
          </p:cNvSpPr>
          <p:nvPr>
            <p:ph idx="1"/>
          </p:nvPr>
        </p:nvSpPr>
        <p:spPr/>
        <p:txBody>
          <a:bodyPr>
            <a:noAutofit/>
          </a:bodyPr>
          <a:lstStyle/>
          <a:p>
            <a:pPr algn="just"/>
            <a:r>
              <a:rPr lang="en-PH" sz="2600" dirty="0">
                <a:latin typeface="Bahnschrift SemiBold Condensed" panose="020B0502040204020203" pitchFamily="34" charset="0"/>
              </a:rPr>
              <a:t>The System will be developed using Adobe XD as the interface prototyping of the user to the system. The System will be developed using HTML and CSS as the interface of the user to the system. The database of the system is MySQL server as the repository of data. It is a web-based system that will used two layer of architecture application layer and data layer. The System is a web-based system. It means that is accessible using a Web browser and is therefore accessible from anywhere in the world via the Web using any device.</a:t>
            </a:r>
          </a:p>
        </p:txBody>
      </p:sp>
    </p:spTree>
    <p:extLst>
      <p:ext uri="{BB962C8B-B14F-4D97-AF65-F5344CB8AC3E}">
        <p14:creationId xmlns:p14="http://schemas.microsoft.com/office/powerpoint/2010/main" val="257239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BCCB-DE93-477C-9036-721AF115AC72}"/>
              </a:ext>
            </a:extLst>
          </p:cNvPr>
          <p:cNvSpPr>
            <a:spLocks noGrp="1"/>
          </p:cNvSpPr>
          <p:nvPr>
            <p:ph type="title"/>
          </p:nvPr>
        </p:nvSpPr>
        <p:spPr/>
        <p:txBody>
          <a:bodyPr/>
          <a:lstStyle/>
          <a:p>
            <a:r>
              <a:rPr lang="en-US" dirty="0"/>
              <a:t>Meeting with the client (Virtual – </a:t>
            </a:r>
            <a:r>
              <a:rPr lang="en-US" dirty="0" err="1"/>
              <a:t>Gmeet</a:t>
            </a:r>
            <a:r>
              <a:rPr lang="en-US" dirty="0"/>
              <a:t>)</a:t>
            </a:r>
            <a:endParaRPr lang="en-PH" dirty="0"/>
          </a:p>
        </p:txBody>
      </p:sp>
      <p:pic>
        <p:nvPicPr>
          <p:cNvPr id="5" name="Content Placeholder 4">
            <a:extLst>
              <a:ext uri="{FF2B5EF4-FFF2-40B4-BE49-F238E27FC236}">
                <a16:creationId xmlns:a16="http://schemas.microsoft.com/office/drawing/2014/main" id="{ACAE981A-CE9B-46ED-BCE3-E3D98A6825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5338" y="2557463"/>
            <a:ext cx="5901324" cy="3317875"/>
          </a:xfrm>
        </p:spPr>
      </p:pic>
    </p:spTree>
    <p:extLst>
      <p:ext uri="{BB962C8B-B14F-4D97-AF65-F5344CB8AC3E}">
        <p14:creationId xmlns:p14="http://schemas.microsoft.com/office/powerpoint/2010/main" val="3502483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CCB3-F3FA-4CB3-A885-DC1AEDB63905}"/>
              </a:ext>
            </a:extLst>
          </p:cNvPr>
          <p:cNvSpPr>
            <a:spLocks noGrp="1"/>
          </p:cNvSpPr>
          <p:nvPr>
            <p:ph type="title"/>
          </p:nvPr>
        </p:nvSpPr>
        <p:spPr/>
        <p:txBody>
          <a:bodyPr/>
          <a:lstStyle/>
          <a:p>
            <a:r>
              <a:rPr lang="en-US" dirty="0"/>
              <a:t>Recommendations by the Client</a:t>
            </a:r>
            <a:endParaRPr lang="en-PH" dirty="0"/>
          </a:p>
        </p:txBody>
      </p:sp>
      <p:sp>
        <p:nvSpPr>
          <p:cNvPr id="3" name="Content Placeholder 2">
            <a:extLst>
              <a:ext uri="{FF2B5EF4-FFF2-40B4-BE49-F238E27FC236}">
                <a16:creationId xmlns:a16="http://schemas.microsoft.com/office/drawing/2014/main" id="{21274181-84FC-4E59-A2CB-D074C4D1856E}"/>
              </a:ext>
            </a:extLst>
          </p:cNvPr>
          <p:cNvSpPr>
            <a:spLocks noGrp="1"/>
          </p:cNvSpPr>
          <p:nvPr>
            <p:ph idx="1"/>
          </p:nvPr>
        </p:nvSpPr>
        <p:spPr/>
        <p:txBody>
          <a:bodyPr/>
          <a:lstStyle/>
          <a:p>
            <a:r>
              <a:rPr lang="en-US" dirty="0"/>
              <a:t>Title: Revision, to be aligned for the project.</a:t>
            </a:r>
          </a:p>
          <a:p>
            <a:r>
              <a:rPr lang="en-US" dirty="0"/>
              <a:t>Project Features: Revision, As archive system most of the core feature are altered.</a:t>
            </a:r>
          </a:p>
          <a:p>
            <a:pPr lvl="1"/>
            <a:r>
              <a:rPr lang="en-US" dirty="0"/>
              <a:t>From: Profiling and Updating Feature to Archive System of data student earn during his/her time to the Dept.</a:t>
            </a:r>
          </a:p>
          <a:p>
            <a:pPr lvl="1"/>
            <a:endParaRPr lang="en-PH" dirty="0"/>
          </a:p>
        </p:txBody>
      </p:sp>
    </p:spTree>
    <p:extLst>
      <p:ext uri="{BB962C8B-B14F-4D97-AF65-F5344CB8AC3E}">
        <p14:creationId xmlns:p14="http://schemas.microsoft.com/office/powerpoint/2010/main" val="3800971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505B-A3E9-4597-8989-988E785BA3FF}"/>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0E952569-06B2-45EC-BE2B-FDA2B3203F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896598" cy="6841553"/>
          </a:xfrm>
        </p:spPr>
      </p:pic>
    </p:spTree>
    <p:extLst>
      <p:ext uri="{BB962C8B-B14F-4D97-AF65-F5344CB8AC3E}">
        <p14:creationId xmlns:p14="http://schemas.microsoft.com/office/powerpoint/2010/main" val="61529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51DE-3D12-4783-8958-B64E65DF5613}"/>
              </a:ext>
            </a:extLst>
          </p:cNvPr>
          <p:cNvSpPr>
            <a:spLocks noGrp="1"/>
          </p:cNvSpPr>
          <p:nvPr>
            <p:ph type="title"/>
          </p:nvPr>
        </p:nvSpPr>
        <p:spPr/>
        <p:txBody>
          <a:bodyPr/>
          <a:lstStyle/>
          <a:p>
            <a:r>
              <a:rPr lang="en-US" dirty="0"/>
              <a:t>Methodology</a:t>
            </a:r>
            <a:endParaRPr lang="en-PH" dirty="0"/>
          </a:p>
        </p:txBody>
      </p:sp>
      <p:sp>
        <p:nvSpPr>
          <p:cNvPr id="3" name="Content Placeholder 2">
            <a:extLst>
              <a:ext uri="{FF2B5EF4-FFF2-40B4-BE49-F238E27FC236}">
                <a16:creationId xmlns:a16="http://schemas.microsoft.com/office/drawing/2014/main" id="{5206F84F-159B-4431-BEEA-2918D40A9CF6}"/>
              </a:ext>
            </a:extLst>
          </p:cNvPr>
          <p:cNvSpPr>
            <a:spLocks noGrp="1"/>
          </p:cNvSpPr>
          <p:nvPr>
            <p:ph idx="1"/>
          </p:nvPr>
        </p:nvSpPr>
        <p:spPr/>
        <p:txBody>
          <a:bodyPr>
            <a:normAutofit lnSpcReduction="10000"/>
          </a:bodyPr>
          <a:lstStyle/>
          <a:p>
            <a:r>
              <a:rPr lang="en-US" dirty="0"/>
              <a:t>Prototype Methodology</a:t>
            </a:r>
          </a:p>
          <a:p>
            <a:pPr lvl="1"/>
            <a:r>
              <a:rPr lang="en-US" dirty="0"/>
              <a:t>Client are included for customer evaluation and review.</a:t>
            </a:r>
          </a:p>
          <a:p>
            <a:pPr lvl="1"/>
            <a:r>
              <a:rPr lang="en-US" dirty="0"/>
              <a:t>Aside from actual Testers, Client also will act as Tester.</a:t>
            </a:r>
          </a:p>
          <a:p>
            <a:pPr lvl="1"/>
            <a:r>
              <a:rPr lang="en-US" dirty="0"/>
              <a:t>It ensure greater level of client satisfaction and comfort.</a:t>
            </a:r>
            <a:br>
              <a:rPr lang="en-US" dirty="0"/>
            </a:br>
            <a:endParaRPr lang="en-US" dirty="0"/>
          </a:p>
          <a:p>
            <a:pPr lvl="1"/>
            <a:endParaRPr lang="en-US" dirty="0"/>
          </a:p>
          <a:p>
            <a:pPr marL="457200" lvl="1" indent="0">
              <a:buNone/>
            </a:pPr>
            <a:r>
              <a:rPr lang="en-US" sz="2400" b="1" dirty="0"/>
              <a:t>Using this methodology reduce the risk of failure and potential risk at an early stage and moderation stage can be taken quickly</a:t>
            </a:r>
          </a:p>
          <a:p>
            <a:pPr lvl="1"/>
            <a:endParaRPr lang="en-PH" dirty="0"/>
          </a:p>
        </p:txBody>
      </p:sp>
    </p:spTree>
    <p:extLst>
      <p:ext uri="{BB962C8B-B14F-4D97-AF65-F5344CB8AC3E}">
        <p14:creationId xmlns:p14="http://schemas.microsoft.com/office/powerpoint/2010/main" val="157447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3958"/>
            <a:ext cx="9601196" cy="1303867"/>
          </a:xfrm>
        </p:spPr>
        <p:txBody>
          <a:bodyPr/>
          <a:lstStyle/>
          <a:p>
            <a:r>
              <a:rPr lang="en-PH" dirty="0">
                <a:latin typeface="Bahnschrift SemiBold Condensed" panose="020B0502040204020203" pitchFamily="34" charset="0"/>
              </a:rPr>
              <a:t>PROJECT HIGHLIGHTS</a:t>
            </a:r>
          </a:p>
        </p:txBody>
      </p:sp>
      <p:sp>
        <p:nvSpPr>
          <p:cNvPr id="3" name="Content Placeholder 2"/>
          <p:cNvSpPr>
            <a:spLocks noGrp="1"/>
          </p:cNvSpPr>
          <p:nvPr>
            <p:ph idx="1"/>
          </p:nvPr>
        </p:nvSpPr>
        <p:spPr>
          <a:xfrm>
            <a:off x="778476" y="2320014"/>
            <a:ext cx="10651524" cy="1108986"/>
          </a:xfrm>
        </p:spPr>
        <p:txBody>
          <a:bodyPr>
            <a:noAutofit/>
          </a:bodyPr>
          <a:lstStyle/>
          <a:p>
            <a:pPr lvl="0"/>
            <a:r>
              <a:rPr lang="en-PH" sz="2800" dirty="0">
                <a:latin typeface="Bahnschrift SemiBold SemiConden" panose="020B0502040204020203" pitchFamily="34" charset="0"/>
              </a:rPr>
              <a:t>Profile of the Enrolled Students of Bachelor of Science in Computer Science</a:t>
            </a:r>
          </a:p>
        </p:txBody>
      </p:sp>
      <p:sp>
        <p:nvSpPr>
          <p:cNvPr id="4" name="TextBox 3">
            <a:extLst>
              <a:ext uri="{FF2B5EF4-FFF2-40B4-BE49-F238E27FC236}">
                <a16:creationId xmlns:a16="http://schemas.microsoft.com/office/drawing/2014/main" id="{428E57A5-A738-4004-B602-29816C5B0BC8}"/>
              </a:ext>
            </a:extLst>
          </p:cNvPr>
          <p:cNvSpPr txBox="1"/>
          <p:nvPr/>
        </p:nvSpPr>
        <p:spPr>
          <a:xfrm>
            <a:off x="5634680" y="3657599"/>
            <a:ext cx="5728645" cy="1477328"/>
          </a:xfrm>
          <a:prstGeom prst="rect">
            <a:avLst/>
          </a:prstGeom>
          <a:noFill/>
        </p:spPr>
        <p:txBody>
          <a:bodyPr wrap="square" rtlCol="0">
            <a:spAutoFit/>
          </a:bodyPr>
          <a:lstStyle/>
          <a:p>
            <a:pPr marL="742950" lvl="1" indent="-285750">
              <a:buFont typeface="Arial" panose="020B0604020202020204" pitchFamily="34" charset="0"/>
              <a:buChar char="•"/>
            </a:pPr>
            <a:r>
              <a:rPr lang="en-PH" b="1" dirty="0">
                <a:latin typeface="Bahnschrift SemiBold Condensed" panose="020B0502040204020203" pitchFamily="34" charset="0"/>
              </a:rPr>
              <a:t>Manage Student’s Activities</a:t>
            </a:r>
          </a:p>
          <a:p>
            <a:pPr marL="1200150" lvl="2" indent="-285750">
              <a:buFont typeface="Arial" panose="020B0604020202020204" pitchFamily="34" charset="0"/>
              <a:buChar char="•"/>
            </a:pPr>
            <a:r>
              <a:rPr lang="en-PH" b="1" dirty="0">
                <a:latin typeface="Bahnschrift SemiBold Condensed" panose="020B0502040204020203" pitchFamily="34" charset="0"/>
              </a:rPr>
              <a:t>Award</a:t>
            </a:r>
          </a:p>
          <a:p>
            <a:pPr marL="1200150" lvl="2" indent="-285750">
              <a:buFont typeface="Arial" panose="020B0604020202020204" pitchFamily="34" charset="0"/>
              <a:buChar char="•"/>
            </a:pPr>
            <a:r>
              <a:rPr lang="en-PH" b="1" dirty="0">
                <a:latin typeface="Bahnschrift SemiBold Condensed" panose="020B0502040204020203" pitchFamily="34" charset="0"/>
              </a:rPr>
              <a:t>Webinars/Conferences</a:t>
            </a:r>
          </a:p>
          <a:p>
            <a:pPr marL="1200150" lvl="2" indent="-285750">
              <a:buFont typeface="Arial" panose="020B0604020202020204" pitchFamily="34" charset="0"/>
              <a:buChar char="•"/>
            </a:pPr>
            <a:r>
              <a:rPr lang="en-PH" b="1" dirty="0">
                <a:latin typeface="Bahnschrift SemiBold Condensed" panose="020B0502040204020203" pitchFamily="34" charset="0"/>
              </a:rPr>
              <a:t>Competition/Contest</a:t>
            </a:r>
          </a:p>
          <a:p>
            <a:pPr marL="285750" indent="-285750">
              <a:buFont typeface="Arial" panose="020B0604020202020204" pitchFamily="34" charset="0"/>
              <a:buChar char="•"/>
            </a:pPr>
            <a:endParaRPr lang="en-PH" dirty="0"/>
          </a:p>
        </p:txBody>
      </p:sp>
      <p:sp>
        <p:nvSpPr>
          <p:cNvPr id="5" name="TextBox 4">
            <a:extLst>
              <a:ext uri="{FF2B5EF4-FFF2-40B4-BE49-F238E27FC236}">
                <a16:creationId xmlns:a16="http://schemas.microsoft.com/office/drawing/2014/main" id="{C0000F9A-2BB9-4F20-857A-0980DD265F11}"/>
              </a:ext>
            </a:extLst>
          </p:cNvPr>
          <p:cNvSpPr txBox="1"/>
          <p:nvPr/>
        </p:nvSpPr>
        <p:spPr>
          <a:xfrm>
            <a:off x="677564" y="3657599"/>
            <a:ext cx="5296930" cy="1754326"/>
          </a:xfrm>
          <a:prstGeom prst="rect">
            <a:avLst/>
          </a:prstGeom>
          <a:noFill/>
        </p:spPr>
        <p:txBody>
          <a:bodyPr wrap="square" rtlCol="0">
            <a:spAutoFit/>
          </a:bodyPr>
          <a:lstStyle/>
          <a:p>
            <a:pPr marL="742950" lvl="1" indent="-285750">
              <a:buFont typeface="Arial" panose="020B0604020202020204" pitchFamily="34" charset="0"/>
              <a:buChar char="•"/>
            </a:pPr>
            <a:r>
              <a:rPr lang="en-PH" b="1" dirty="0">
                <a:latin typeface="Bahnschrift SemiBold Condensed" panose="020B0502040204020203" pitchFamily="34" charset="0"/>
              </a:rPr>
              <a:t>Manage Profiles</a:t>
            </a:r>
          </a:p>
          <a:p>
            <a:pPr marL="742950" lvl="1" indent="-285750">
              <a:buFont typeface="Arial" panose="020B0604020202020204" pitchFamily="34" charset="0"/>
              <a:buChar char="•"/>
            </a:pPr>
            <a:r>
              <a:rPr lang="en-PH" b="1" dirty="0">
                <a:latin typeface="Bahnschrift SemiBold Condensed" panose="020B0502040204020203" pitchFamily="34" charset="0"/>
              </a:rPr>
              <a:t>Subjects Enrolled for the Student and Professor Involved</a:t>
            </a:r>
          </a:p>
          <a:p>
            <a:pPr marL="742950" lvl="1" indent="-285750">
              <a:buFont typeface="Arial" panose="020B0604020202020204" pitchFamily="34" charset="0"/>
              <a:buChar char="•"/>
            </a:pPr>
            <a:r>
              <a:rPr lang="en-PH" b="1" dirty="0">
                <a:latin typeface="Bahnschrift SemiBold Condensed" panose="020B0502040204020203" pitchFamily="34" charset="0"/>
              </a:rPr>
              <a:t>Manage Student’s Research Repository </a:t>
            </a:r>
          </a:p>
          <a:p>
            <a:pPr lvl="1"/>
            <a:r>
              <a:rPr lang="en-PH" b="1" dirty="0">
                <a:latin typeface="Bahnschrift SemiBold Condensed" panose="020B0502040204020203" pitchFamily="34" charset="0"/>
              </a:rPr>
              <a:t>	(Title and Abstract only)</a:t>
            </a:r>
          </a:p>
          <a:p>
            <a:pPr marL="742950" lvl="1" indent="-285750">
              <a:buFont typeface="Arial" panose="020B0604020202020204" pitchFamily="34" charset="0"/>
              <a:buChar char="•"/>
            </a:pPr>
            <a:r>
              <a:rPr lang="en-PH" b="1" dirty="0">
                <a:latin typeface="Bahnschrift SemiBold Condensed" panose="020B0502040204020203" pitchFamily="34" charset="0"/>
              </a:rPr>
              <a:t>Manage Student’s Subjects</a:t>
            </a:r>
          </a:p>
          <a:p>
            <a:pPr marL="285750" indent="-285750">
              <a:buFont typeface="Arial" panose="020B0604020202020204" pitchFamily="34" charset="0"/>
              <a:buChar char="•"/>
            </a:pPr>
            <a:endParaRPr lang="en-PH" dirty="0"/>
          </a:p>
        </p:txBody>
      </p:sp>
    </p:spTree>
    <p:extLst>
      <p:ext uri="{BB962C8B-B14F-4D97-AF65-F5344CB8AC3E}">
        <p14:creationId xmlns:p14="http://schemas.microsoft.com/office/powerpoint/2010/main" val="784626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Bahnschrift SemiBold Condensed" panose="020B0502040204020203" pitchFamily="34" charset="0"/>
              </a:rPr>
              <a:t>OBJECTIVES OF THE PROJECT</a:t>
            </a:r>
          </a:p>
        </p:txBody>
      </p:sp>
      <p:sp>
        <p:nvSpPr>
          <p:cNvPr id="3" name="Content Placeholder 2"/>
          <p:cNvSpPr>
            <a:spLocks noGrp="1"/>
          </p:cNvSpPr>
          <p:nvPr>
            <p:ph idx="1"/>
          </p:nvPr>
        </p:nvSpPr>
        <p:spPr/>
        <p:txBody>
          <a:bodyPr>
            <a:normAutofit fontScale="77500" lnSpcReduction="20000"/>
          </a:bodyPr>
          <a:lstStyle/>
          <a:p>
            <a:pPr marL="0" indent="0" algn="just">
              <a:buNone/>
            </a:pPr>
            <a:r>
              <a:rPr lang="en-PH" sz="2800" dirty="0">
                <a:latin typeface="Bahnschrift SemiBold Condensed" panose="020B0502040204020203" pitchFamily="34" charset="0"/>
              </a:rPr>
              <a:t>The project aims to design and develop Web Based Bachelor of Science in Computer Science Student Profiling System specifically the proponent aims to:</a:t>
            </a:r>
          </a:p>
          <a:p>
            <a:pPr algn="just"/>
            <a:r>
              <a:rPr lang="en-PH" sz="2800" b="1" dirty="0">
                <a:latin typeface="+mj-lt"/>
              </a:rPr>
              <a:t>Test the following System’s Functionality</a:t>
            </a:r>
          </a:p>
          <a:p>
            <a:pPr lvl="1" algn="just"/>
            <a:r>
              <a:rPr lang="en-PH" sz="2400" dirty="0">
                <a:latin typeface="+mj-lt"/>
              </a:rPr>
              <a:t>Profile Students of Bachelor of Science in Computer Science Course.</a:t>
            </a:r>
          </a:p>
          <a:p>
            <a:pPr lvl="1" algn="just"/>
            <a:r>
              <a:rPr lang="en-PH" sz="2800" dirty="0">
                <a:latin typeface="+mj-lt"/>
              </a:rPr>
              <a:t>Statistical report using a tabular and graphical presentation of data.</a:t>
            </a:r>
          </a:p>
          <a:p>
            <a:pPr lvl="1" algn="just"/>
            <a:r>
              <a:rPr lang="en-PH" sz="2800" dirty="0">
                <a:latin typeface="+mj-lt"/>
              </a:rPr>
              <a:t>Manage Students Profiles and Activities</a:t>
            </a:r>
          </a:p>
          <a:p>
            <a:pPr lvl="1" algn="just"/>
            <a:r>
              <a:rPr lang="en-PH" sz="2800" dirty="0">
                <a:latin typeface="+mj-lt"/>
              </a:rPr>
              <a:t>Manage Student Subjects</a:t>
            </a:r>
          </a:p>
          <a:p>
            <a:pPr lvl="1" algn="just"/>
            <a:r>
              <a:rPr lang="en-PH" sz="2800" dirty="0">
                <a:latin typeface="+mj-lt"/>
              </a:rPr>
              <a:t>Manage Students Researches </a:t>
            </a:r>
          </a:p>
          <a:p>
            <a:pPr lvl="1" algn="just"/>
            <a:endParaRPr lang="en-PH" sz="2800" dirty="0">
              <a:latin typeface="Bahnschrift SemiBold Condensed" panose="020B0502040204020203" pitchFamily="34" charset="0"/>
            </a:endParaRPr>
          </a:p>
          <a:p>
            <a:pPr lvl="1" algn="just"/>
            <a:endParaRPr lang="en-PH" sz="2400" dirty="0">
              <a:latin typeface="Bahnschrift SemiBold Condensed" panose="020B0502040204020203" pitchFamily="34" charset="0"/>
            </a:endParaRPr>
          </a:p>
        </p:txBody>
      </p:sp>
    </p:spTree>
    <p:extLst>
      <p:ext uri="{BB962C8B-B14F-4D97-AF65-F5344CB8AC3E}">
        <p14:creationId xmlns:p14="http://schemas.microsoft.com/office/powerpoint/2010/main" val="64327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endParaRPr lang="en-PH" dirty="0"/>
          </a:p>
        </p:txBody>
      </p:sp>
      <p:sp>
        <p:nvSpPr>
          <p:cNvPr id="3" name="Content Placeholder 2"/>
          <p:cNvSpPr>
            <a:spLocks noGrp="1"/>
          </p:cNvSpPr>
          <p:nvPr>
            <p:ph idx="1"/>
          </p:nvPr>
        </p:nvSpPr>
        <p:spPr/>
        <p:txBody>
          <a:bodyPr>
            <a:normAutofit fontScale="92500" lnSpcReduction="10000"/>
          </a:bodyPr>
          <a:lstStyle/>
          <a:p>
            <a:r>
              <a:rPr lang="en-PH" sz="3200" b="1" dirty="0">
                <a:latin typeface="Bahnschrift SemiBold Condensed" panose="020B0502040204020203" pitchFamily="34" charset="0"/>
              </a:rPr>
              <a:t>Test the compatibility of the system using the Web Browsers:</a:t>
            </a:r>
            <a:endParaRPr lang="en-PH" sz="3200" dirty="0">
              <a:latin typeface="Bahnschrift SemiBold Condensed" panose="020B0502040204020203" pitchFamily="34" charset="0"/>
            </a:endParaRPr>
          </a:p>
          <a:p>
            <a:pPr lvl="1"/>
            <a:r>
              <a:rPr lang="en-PH" sz="2800" dirty="0">
                <a:latin typeface="Bahnschrift SemiBold Condensed" panose="020B0502040204020203" pitchFamily="34" charset="0"/>
              </a:rPr>
              <a:t>Google Chrome</a:t>
            </a:r>
          </a:p>
          <a:p>
            <a:pPr lvl="1"/>
            <a:r>
              <a:rPr lang="en-PH" sz="2800" dirty="0">
                <a:latin typeface="Bahnschrift SemiBold Condensed" panose="020B0502040204020203" pitchFamily="34" charset="0"/>
              </a:rPr>
              <a:t>Firefox</a:t>
            </a:r>
          </a:p>
          <a:p>
            <a:pPr lvl="1"/>
            <a:r>
              <a:rPr lang="en-PH" sz="2800" dirty="0">
                <a:latin typeface="Bahnschrift SemiBold Condensed" panose="020B0502040204020203" pitchFamily="34" charset="0"/>
              </a:rPr>
              <a:t>Microsoft Edge</a:t>
            </a:r>
          </a:p>
          <a:p>
            <a:pPr lvl="1"/>
            <a:r>
              <a:rPr lang="en-PH" sz="2800" dirty="0">
                <a:latin typeface="Bahnschrift SemiBold Condensed" panose="020B0502040204020203" pitchFamily="34" charset="0"/>
              </a:rPr>
              <a:t>Safari</a:t>
            </a:r>
          </a:p>
          <a:p>
            <a:pPr lvl="1"/>
            <a:r>
              <a:rPr lang="en-PH" sz="2800" dirty="0">
                <a:latin typeface="Bahnschrift SemiBold Condensed" panose="020B0502040204020203" pitchFamily="34" charset="0"/>
              </a:rPr>
              <a:t>Opera</a:t>
            </a:r>
          </a:p>
          <a:p>
            <a:pPr marL="0" indent="0">
              <a:buNone/>
            </a:pPr>
            <a:endParaRPr lang="en-PH" dirty="0"/>
          </a:p>
        </p:txBody>
      </p:sp>
      <p:sp>
        <p:nvSpPr>
          <p:cNvPr id="4" name="TextBox 3">
            <a:extLst>
              <a:ext uri="{FF2B5EF4-FFF2-40B4-BE49-F238E27FC236}">
                <a16:creationId xmlns:a16="http://schemas.microsoft.com/office/drawing/2014/main" id="{C7DABBC4-03B9-4561-BE05-7461A8CFFB18}"/>
              </a:ext>
            </a:extLst>
          </p:cNvPr>
          <p:cNvSpPr txBox="1"/>
          <p:nvPr/>
        </p:nvSpPr>
        <p:spPr>
          <a:xfrm>
            <a:off x="10363556" y="6550223"/>
            <a:ext cx="2285288" cy="307777"/>
          </a:xfrm>
          <a:prstGeom prst="rect">
            <a:avLst/>
          </a:prstGeom>
          <a:noFill/>
        </p:spPr>
        <p:txBody>
          <a:bodyPr wrap="square" rtlCol="0">
            <a:spAutoFit/>
          </a:bodyPr>
          <a:lstStyle/>
          <a:p>
            <a:r>
              <a:rPr lang="en-US" sz="1400" dirty="0"/>
              <a:t>Continuation……</a:t>
            </a:r>
            <a:endParaRPr lang="en-PH" sz="1400" dirty="0"/>
          </a:p>
        </p:txBody>
      </p:sp>
    </p:spTree>
    <p:extLst>
      <p:ext uri="{BB962C8B-B14F-4D97-AF65-F5344CB8AC3E}">
        <p14:creationId xmlns:p14="http://schemas.microsoft.com/office/powerpoint/2010/main" val="224479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endParaRPr lang="en-PH" dirty="0"/>
          </a:p>
        </p:txBody>
      </p:sp>
      <p:sp>
        <p:nvSpPr>
          <p:cNvPr id="3" name="Content Placeholder 2"/>
          <p:cNvSpPr>
            <a:spLocks noGrp="1"/>
          </p:cNvSpPr>
          <p:nvPr>
            <p:ph idx="1"/>
          </p:nvPr>
        </p:nvSpPr>
        <p:spPr/>
        <p:txBody>
          <a:bodyPr>
            <a:normAutofit fontScale="77500" lnSpcReduction="20000"/>
          </a:bodyPr>
          <a:lstStyle/>
          <a:p>
            <a:r>
              <a:rPr lang="en-PH" sz="3200" b="1" dirty="0">
                <a:latin typeface="Bahnschrift SemiBold Condensed" panose="020B0502040204020203" pitchFamily="34" charset="0"/>
              </a:rPr>
              <a:t>Test the compatibility of the system using the Operating System:</a:t>
            </a:r>
          </a:p>
          <a:p>
            <a:r>
              <a:rPr lang="en-PH" dirty="0">
                <a:latin typeface="+mj-lt"/>
              </a:rPr>
              <a:t>Smartphone/tablet</a:t>
            </a:r>
          </a:p>
          <a:p>
            <a:pPr lvl="1"/>
            <a:r>
              <a:rPr lang="en-PH" sz="2400" dirty="0">
                <a:latin typeface="+mj-lt"/>
              </a:rPr>
              <a:t>Android 8 (Oreo)</a:t>
            </a:r>
          </a:p>
          <a:p>
            <a:pPr lvl="1"/>
            <a:r>
              <a:rPr lang="en-PH" sz="2400" dirty="0">
                <a:latin typeface="+mj-lt"/>
              </a:rPr>
              <a:t>Android 11 (Red Velvet Cake/R)</a:t>
            </a:r>
          </a:p>
          <a:p>
            <a:pPr lvl="1"/>
            <a:r>
              <a:rPr lang="en-PH" sz="2400" dirty="0">
                <a:latin typeface="+mj-lt"/>
              </a:rPr>
              <a:t>Android 10 - Tablet</a:t>
            </a:r>
          </a:p>
          <a:p>
            <a:r>
              <a:rPr lang="en-PH" dirty="0"/>
              <a:t>Computer/ Laptop</a:t>
            </a:r>
          </a:p>
          <a:p>
            <a:pPr lvl="1"/>
            <a:r>
              <a:rPr lang="en-PH" dirty="0"/>
              <a:t>Windows 7,8,10,11</a:t>
            </a:r>
          </a:p>
          <a:p>
            <a:pPr lvl="1"/>
            <a:r>
              <a:rPr lang="en-PH" dirty="0"/>
              <a:t>Linux</a:t>
            </a:r>
          </a:p>
          <a:p>
            <a:pPr lvl="1"/>
            <a:r>
              <a:rPr lang="en-PH" dirty="0"/>
              <a:t>MacOS</a:t>
            </a:r>
          </a:p>
          <a:p>
            <a:pPr lvl="2"/>
            <a:endParaRPr lang="en-PH" dirty="0"/>
          </a:p>
        </p:txBody>
      </p:sp>
      <p:sp>
        <p:nvSpPr>
          <p:cNvPr id="4" name="TextBox 3">
            <a:extLst>
              <a:ext uri="{FF2B5EF4-FFF2-40B4-BE49-F238E27FC236}">
                <a16:creationId xmlns:a16="http://schemas.microsoft.com/office/drawing/2014/main" id="{B01C167C-D8CC-46DA-B356-81F25770DCE9}"/>
              </a:ext>
            </a:extLst>
          </p:cNvPr>
          <p:cNvSpPr txBox="1"/>
          <p:nvPr/>
        </p:nvSpPr>
        <p:spPr>
          <a:xfrm>
            <a:off x="10363556" y="6550223"/>
            <a:ext cx="2285288" cy="307777"/>
          </a:xfrm>
          <a:prstGeom prst="rect">
            <a:avLst/>
          </a:prstGeom>
          <a:noFill/>
        </p:spPr>
        <p:txBody>
          <a:bodyPr wrap="square" rtlCol="0">
            <a:spAutoFit/>
          </a:bodyPr>
          <a:lstStyle/>
          <a:p>
            <a:r>
              <a:rPr lang="en-US" sz="1400" dirty="0"/>
              <a:t>Continuation……</a:t>
            </a:r>
            <a:endParaRPr lang="en-PH" sz="1400" dirty="0"/>
          </a:p>
        </p:txBody>
      </p:sp>
    </p:spTree>
    <p:extLst>
      <p:ext uri="{BB962C8B-B14F-4D97-AF65-F5344CB8AC3E}">
        <p14:creationId xmlns:p14="http://schemas.microsoft.com/office/powerpoint/2010/main" val="234165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endParaRPr lang="en-PH" dirty="0"/>
          </a:p>
        </p:txBody>
      </p:sp>
      <p:sp>
        <p:nvSpPr>
          <p:cNvPr id="3" name="Content Placeholder 2"/>
          <p:cNvSpPr>
            <a:spLocks noGrp="1"/>
          </p:cNvSpPr>
          <p:nvPr>
            <p:ph idx="1"/>
          </p:nvPr>
        </p:nvSpPr>
        <p:spPr/>
        <p:txBody>
          <a:bodyPr/>
          <a:lstStyle/>
          <a:p>
            <a:r>
              <a:rPr lang="en-PH" sz="3200" b="1" dirty="0">
                <a:latin typeface="Bahnschrift SemiBold Condensed" panose="020B0502040204020203" pitchFamily="34" charset="0"/>
              </a:rPr>
              <a:t>Evaluate the system using Software Product Quality (ISO 25010) as</a:t>
            </a:r>
            <a:endParaRPr lang="en-PH" sz="3200" dirty="0">
              <a:latin typeface="Bahnschrift SemiBold Condensed" panose="020B0502040204020203" pitchFamily="34" charset="0"/>
            </a:endParaRPr>
          </a:p>
          <a:p>
            <a:pPr marL="0" indent="0">
              <a:buNone/>
            </a:pPr>
            <a:r>
              <a:rPr lang="en-PH" sz="3200" b="1" dirty="0">
                <a:latin typeface="Bahnschrift SemiBold Condensed" panose="020B0502040204020203" pitchFamily="34" charset="0"/>
              </a:rPr>
              <a:t>      perceived by users’ acceptability with respect to:</a:t>
            </a:r>
            <a:endParaRPr lang="en-PH" sz="3200" dirty="0">
              <a:latin typeface="Bahnschrift SemiBold Condensed" panose="020B0502040204020203" pitchFamily="34" charset="0"/>
            </a:endParaRPr>
          </a:p>
          <a:p>
            <a:pPr lvl="1"/>
            <a:r>
              <a:rPr lang="en-PH" sz="2800" dirty="0">
                <a:latin typeface="+mj-lt"/>
              </a:rPr>
              <a:t>Functionality</a:t>
            </a:r>
          </a:p>
          <a:p>
            <a:pPr lvl="1"/>
            <a:r>
              <a:rPr lang="en-PH" sz="2800" dirty="0">
                <a:latin typeface="+mj-lt"/>
              </a:rPr>
              <a:t>Usability</a:t>
            </a:r>
          </a:p>
          <a:p>
            <a:pPr lvl="1"/>
            <a:r>
              <a:rPr lang="en-PH" sz="2800" dirty="0">
                <a:latin typeface="+mj-lt"/>
              </a:rPr>
              <a:t>Reliability </a:t>
            </a:r>
          </a:p>
          <a:p>
            <a:endParaRPr lang="en-PH" dirty="0"/>
          </a:p>
        </p:txBody>
      </p:sp>
    </p:spTree>
    <p:extLst>
      <p:ext uri="{BB962C8B-B14F-4D97-AF65-F5344CB8AC3E}">
        <p14:creationId xmlns:p14="http://schemas.microsoft.com/office/powerpoint/2010/main" val="379412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r>
              <a:rPr lang="en-PH" dirty="0">
                <a:latin typeface="Bahnschrift SemiBold Condensed" panose="020B0502040204020203" pitchFamily="34" charset="0"/>
              </a:rPr>
              <a:t>SCOPE AND LIMITATION OF THE PROJECT </a:t>
            </a:r>
          </a:p>
        </p:txBody>
      </p:sp>
      <p:sp>
        <p:nvSpPr>
          <p:cNvPr id="3" name="Content Placeholder 2"/>
          <p:cNvSpPr>
            <a:spLocks noGrp="1"/>
          </p:cNvSpPr>
          <p:nvPr>
            <p:ph idx="1"/>
          </p:nvPr>
        </p:nvSpPr>
        <p:spPr>
          <a:xfrm>
            <a:off x="1211942" y="2405744"/>
            <a:ext cx="9768115" cy="3545113"/>
          </a:xfrm>
        </p:spPr>
        <p:txBody>
          <a:bodyPr>
            <a:noAutofit/>
          </a:bodyPr>
          <a:lstStyle/>
          <a:p>
            <a:pPr algn="just"/>
            <a:r>
              <a:rPr lang="en-PH" dirty="0">
                <a:latin typeface="Bahnschrift SemiBold Condensed" panose="020B0502040204020203" pitchFamily="34" charset="0"/>
              </a:rPr>
              <a:t>The system will have two types of user, the first user is the administrator which is the Program Chair followed by the class president. The system is capable to Manage Students’ Records such as the following, the first is the student manage profile in which the system is capable to collect the basic information of the student’s including the name, address, contacts, scholarship grant, device, connection and vaccination information. It also includes the subjects enrolled for every students and professors involved. Next the system is capable to Manage Student Activities wherein the system is capable to track the different contested activities, who are the following students are willing to join and update the award that given to the students. It also include the update of the different webinars that related to the course. </a:t>
            </a:r>
          </a:p>
        </p:txBody>
      </p:sp>
      <p:sp>
        <p:nvSpPr>
          <p:cNvPr id="4" name="TextBox 3">
            <a:extLst>
              <a:ext uri="{FF2B5EF4-FFF2-40B4-BE49-F238E27FC236}">
                <a16:creationId xmlns:a16="http://schemas.microsoft.com/office/drawing/2014/main" id="{01032529-1799-4BD4-8737-5F7BC59A8C84}"/>
              </a:ext>
            </a:extLst>
          </p:cNvPr>
          <p:cNvSpPr txBox="1"/>
          <p:nvPr/>
        </p:nvSpPr>
        <p:spPr>
          <a:xfrm>
            <a:off x="10363556" y="6550223"/>
            <a:ext cx="2285288" cy="307777"/>
          </a:xfrm>
          <a:prstGeom prst="rect">
            <a:avLst/>
          </a:prstGeom>
          <a:noFill/>
        </p:spPr>
        <p:txBody>
          <a:bodyPr wrap="square" rtlCol="0">
            <a:spAutoFit/>
          </a:bodyPr>
          <a:lstStyle/>
          <a:p>
            <a:r>
              <a:rPr lang="en-US" sz="1400" dirty="0"/>
              <a:t>Continuation……</a:t>
            </a:r>
            <a:endParaRPr lang="en-PH" sz="1400" dirty="0"/>
          </a:p>
        </p:txBody>
      </p:sp>
    </p:spTree>
    <p:extLst>
      <p:ext uri="{BB962C8B-B14F-4D97-AF65-F5344CB8AC3E}">
        <p14:creationId xmlns:p14="http://schemas.microsoft.com/office/powerpoint/2010/main" val="234107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Bahnschrift SemiBold Condensed" panose="020B0502040204020203" pitchFamily="34" charset="0"/>
              </a:rPr>
              <a:t>SCOPE AND LIMITATION OF THE PROJECT </a:t>
            </a:r>
            <a:endParaRPr lang="en-PH" dirty="0"/>
          </a:p>
        </p:txBody>
      </p:sp>
      <p:sp>
        <p:nvSpPr>
          <p:cNvPr id="3" name="Content Placeholder 2"/>
          <p:cNvSpPr>
            <a:spLocks noGrp="1"/>
          </p:cNvSpPr>
          <p:nvPr>
            <p:ph idx="1"/>
          </p:nvPr>
        </p:nvSpPr>
        <p:spPr>
          <a:xfrm>
            <a:off x="1295402" y="2411789"/>
            <a:ext cx="9601196" cy="3318936"/>
          </a:xfrm>
        </p:spPr>
        <p:txBody>
          <a:bodyPr>
            <a:noAutofit/>
          </a:bodyPr>
          <a:lstStyle/>
          <a:p>
            <a:pPr algn="just"/>
            <a:r>
              <a:rPr lang="en-PH" sz="2800" dirty="0">
                <a:latin typeface="Bahnschrift SemiBold Condensed" panose="020B0502040204020203" pitchFamily="34" charset="0"/>
              </a:rPr>
              <a:t>And under the Manage Student Research Repository, the system is capable to store and retrieve student researches base by the titles and the abstracts. Another set of users of the system is the class president account where in the user is capable to manage student information of their section. Wherein the president can update student’s information, update student’s activities. </a:t>
            </a:r>
            <a:endParaRPr lang="en-PH" sz="2500" dirty="0">
              <a:latin typeface="Bahnschrift SemiBold Condensed" panose="020B0502040204020203" pitchFamily="34" charset="0"/>
            </a:endParaRPr>
          </a:p>
        </p:txBody>
      </p:sp>
      <p:sp>
        <p:nvSpPr>
          <p:cNvPr id="4" name="TextBox 3">
            <a:extLst>
              <a:ext uri="{FF2B5EF4-FFF2-40B4-BE49-F238E27FC236}">
                <a16:creationId xmlns:a16="http://schemas.microsoft.com/office/drawing/2014/main" id="{ECC84463-F16D-4451-B4A1-1F47FE5C3274}"/>
              </a:ext>
            </a:extLst>
          </p:cNvPr>
          <p:cNvSpPr txBox="1"/>
          <p:nvPr/>
        </p:nvSpPr>
        <p:spPr>
          <a:xfrm>
            <a:off x="10363556" y="6550223"/>
            <a:ext cx="2285288" cy="307777"/>
          </a:xfrm>
          <a:prstGeom prst="rect">
            <a:avLst/>
          </a:prstGeom>
          <a:noFill/>
        </p:spPr>
        <p:txBody>
          <a:bodyPr wrap="square" rtlCol="0">
            <a:spAutoFit/>
          </a:bodyPr>
          <a:lstStyle/>
          <a:p>
            <a:r>
              <a:rPr lang="en-US" sz="1400" dirty="0"/>
              <a:t>Continuation……</a:t>
            </a:r>
            <a:endParaRPr lang="en-PH" sz="1400" dirty="0"/>
          </a:p>
        </p:txBody>
      </p:sp>
    </p:spTree>
    <p:extLst>
      <p:ext uri="{BB962C8B-B14F-4D97-AF65-F5344CB8AC3E}">
        <p14:creationId xmlns:p14="http://schemas.microsoft.com/office/powerpoint/2010/main" val="16580577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1984</TotalTime>
  <Words>694</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Bahnschrift SemiBold Condensed</vt:lpstr>
      <vt:lpstr>Bahnschrift SemiBold SemiConden</vt:lpstr>
      <vt:lpstr>Garamond</vt:lpstr>
      <vt:lpstr>Organic</vt:lpstr>
      <vt:lpstr>CS-SIMS: BSCS Student Information Management System.</vt:lpstr>
      <vt:lpstr>Methodology</vt:lpstr>
      <vt:lpstr>PROJECT HIGHLIGHTS</vt:lpstr>
      <vt:lpstr>OBJECTIVES OF THE PROJECT</vt:lpstr>
      <vt:lpstr>Testing</vt:lpstr>
      <vt:lpstr>Testing</vt:lpstr>
      <vt:lpstr>Testing</vt:lpstr>
      <vt:lpstr>SCOPE AND LIMITATION OF THE PROJECT </vt:lpstr>
      <vt:lpstr>SCOPE AND LIMITATION OF THE PROJECT </vt:lpstr>
      <vt:lpstr>SCOPE AND LIMITATION OF THE PROJECT </vt:lpstr>
      <vt:lpstr>Meeting with the client (Virtual – Gmeet)</vt:lpstr>
      <vt:lpstr>Recommendations by the Client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BACHELOR OF SCIENCE IN COMPUTER SCIENCE STUDENT PROFILING SYSTEM</dc:title>
  <dc:creator>ACER</dc:creator>
  <cp:lastModifiedBy>zyx ramirez</cp:lastModifiedBy>
  <cp:revision>38</cp:revision>
  <dcterms:created xsi:type="dcterms:W3CDTF">2021-10-19T03:10:57Z</dcterms:created>
  <dcterms:modified xsi:type="dcterms:W3CDTF">2021-11-18T02:54:51Z</dcterms:modified>
</cp:coreProperties>
</file>