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2" r:id="rId4"/>
    <p:sldMasterId id="2147483653" r:id="rId5"/>
    <p:sldMasterId id="2147483655" r:id="rId6"/>
    <p:sldMasterId id="2147483656" r:id="rId7"/>
  </p:sldMasterIdLst>
  <p:notesMasterIdLst>
    <p:notesMasterId r:id="rId73"/>
  </p:notesMasterIdLst>
  <p:handoutMasterIdLst>
    <p:handoutMasterId r:id="rId74"/>
  </p:handoutMasterIdLst>
  <p:sldIdLst>
    <p:sldId id="303" r:id="rId8"/>
    <p:sldId id="442" r:id="rId9"/>
    <p:sldId id="406" r:id="rId10"/>
    <p:sldId id="407" r:id="rId11"/>
    <p:sldId id="295" r:id="rId12"/>
    <p:sldId id="296" r:id="rId13"/>
    <p:sldId id="297" r:id="rId14"/>
    <p:sldId id="298" r:id="rId15"/>
    <p:sldId id="414" r:id="rId16"/>
    <p:sldId id="299" r:id="rId17"/>
    <p:sldId id="278" r:id="rId18"/>
    <p:sldId id="279" r:id="rId19"/>
    <p:sldId id="287" r:id="rId20"/>
    <p:sldId id="301" r:id="rId21"/>
    <p:sldId id="397" r:id="rId22"/>
    <p:sldId id="399" r:id="rId23"/>
    <p:sldId id="400" r:id="rId24"/>
    <p:sldId id="402" r:id="rId25"/>
    <p:sldId id="403" r:id="rId26"/>
    <p:sldId id="304" r:id="rId27"/>
    <p:sldId id="306" r:id="rId28"/>
    <p:sldId id="423" r:id="rId29"/>
    <p:sldId id="416" r:id="rId30"/>
    <p:sldId id="312" r:id="rId31"/>
    <p:sldId id="424" r:id="rId32"/>
    <p:sldId id="314" r:id="rId33"/>
    <p:sldId id="317" r:id="rId34"/>
    <p:sldId id="318" r:id="rId35"/>
    <p:sldId id="322" r:id="rId36"/>
    <p:sldId id="324" r:id="rId37"/>
    <p:sldId id="326" r:id="rId38"/>
    <p:sldId id="327" r:id="rId39"/>
    <p:sldId id="329" r:id="rId40"/>
    <p:sldId id="331" r:id="rId41"/>
    <p:sldId id="333" r:id="rId42"/>
    <p:sldId id="334" r:id="rId43"/>
    <p:sldId id="336" r:id="rId44"/>
    <p:sldId id="338" r:id="rId45"/>
    <p:sldId id="343" r:id="rId46"/>
    <p:sldId id="425" r:id="rId47"/>
    <p:sldId id="437" r:id="rId48"/>
    <p:sldId id="438" r:id="rId49"/>
    <p:sldId id="439" r:id="rId50"/>
    <p:sldId id="440" r:id="rId51"/>
    <p:sldId id="441" r:id="rId52"/>
    <p:sldId id="357" r:id="rId53"/>
    <p:sldId id="358" r:id="rId54"/>
    <p:sldId id="361" r:id="rId55"/>
    <p:sldId id="362" r:id="rId56"/>
    <p:sldId id="427" r:id="rId57"/>
    <p:sldId id="428" r:id="rId58"/>
    <p:sldId id="429" r:id="rId59"/>
    <p:sldId id="430" r:id="rId60"/>
    <p:sldId id="431" r:id="rId61"/>
    <p:sldId id="432" r:id="rId62"/>
    <p:sldId id="433" r:id="rId63"/>
    <p:sldId id="434" r:id="rId64"/>
    <p:sldId id="435" r:id="rId65"/>
    <p:sldId id="408" r:id="rId66"/>
    <p:sldId id="409" r:id="rId67"/>
    <p:sldId id="410" r:id="rId68"/>
    <p:sldId id="411" r:id="rId69"/>
    <p:sldId id="412" r:id="rId70"/>
    <p:sldId id="413" r:id="rId71"/>
    <p:sldId id="443" r:id="rId72"/>
  </p:sldIdLst>
  <p:sldSz cx="9144000" cy="6858000" type="screen4x3"/>
  <p:notesSz cx="6858000" cy="9144000"/>
  <p:defaultTextStyle>
    <a:defPPr>
      <a:defRPr lang="ja-JP"/>
    </a:defPPr>
    <a:lvl1pPr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3200" b="1" i="1" kern="12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00FF"/>
    <a:srgbClr val="3333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9" autoAdjust="0"/>
    <p:restoredTop sz="98610" autoAdjust="0"/>
  </p:normalViewPr>
  <p:slideViewPr>
    <p:cSldViewPr>
      <p:cViewPr>
        <p:scale>
          <a:sx n="100" d="100"/>
          <a:sy n="100" d="100"/>
        </p:scale>
        <p:origin x="1500" y="292"/>
      </p:cViewPr>
      <p:guideLst>
        <p:guide orient="horz" pos="2160"/>
        <p:guide pos="2880"/>
      </p:guideLst>
    </p:cSldViewPr>
  </p:slideViewPr>
  <p:outlineViewPr>
    <p:cViewPr>
      <p:scale>
        <a:sx n="20" d="100"/>
        <a:sy n="2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19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handoutMaster" Target="handoutMasters/handoutMaster1.xml"/><Relationship Id="rId79" Type="http://schemas.microsoft.com/office/2015/10/relationships/revisionInfo" Target="revisionInfo.xml"/><Relationship Id="rId5" Type="http://schemas.openxmlformats.org/officeDocument/2006/relationships/slideMaster" Target="slideMasters/slideMaster5.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48.xml"/><Relationship Id="rId3" Type="http://schemas.openxmlformats.org/officeDocument/2006/relationships/slide" Target="slides/slide9.xml"/><Relationship Id="rId7" Type="http://schemas.openxmlformats.org/officeDocument/2006/relationships/slide" Target="slides/slide13.xml"/><Relationship Id="rId12" Type="http://schemas.openxmlformats.org/officeDocument/2006/relationships/slide" Target="slides/slide47.xml"/><Relationship Id="rId17" Type="http://schemas.openxmlformats.org/officeDocument/2006/relationships/slide" Target="slides/slide55.xml"/><Relationship Id="rId2" Type="http://schemas.openxmlformats.org/officeDocument/2006/relationships/slide" Target="slides/slide8.xml"/><Relationship Id="rId16" Type="http://schemas.openxmlformats.org/officeDocument/2006/relationships/slide" Target="slides/slide54.xml"/><Relationship Id="rId1" Type="http://schemas.openxmlformats.org/officeDocument/2006/relationships/slide" Target="slides/slide3.xml"/><Relationship Id="rId6" Type="http://schemas.openxmlformats.org/officeDocument/2006/relationships/slide" Target="slides/slide12.xml"/><Relationship Id="rId11" Type="http://schemas.openxmlformats.org/officeDocument/2006/relationships/slide" Target="slides/slide20.xml"/><Relationship Id="rId5" Type="http://schemas.openxmlformats.org/officeDocument/2006/relationships/slide" Target="slides/slide11.xml"/><Relationship Id="rId15" Type="http://schemas.openxmlformats.org/officeDocument/2006/relationships/slide" Target="slides/slide50.xml"/><Relationship Id="rId10" Type="http://schemas.openxmlformats.org/officeDocument/2006/relationships/slide" Target="slides/slide18.xml"/><Relationship Id="rId4" Type="http://schemas.openxmlformats.org/officeDocument/2006/relationships/slide" Target="slides/slide10.xml"/><Relationship Id="rId9" Type="http://schemas.openxmlformats.org/officeDocument/2006/relationships/slide" Target="slides/slide16.xml"/><Relationship Id="rId14"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915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i="0">
                <a:solidFill>
                  <a:schemeClr val="tx1"/>
                </a:solidFill>
                <a:effectLst/>
                <a:ea typeface="ＭＳ Ｐゴシック" pitchFamily="34" charset="-128"/>
              </a:defRPr>
            </a:lvl1pPr>
          </a:lstStyle>
          <a:p>
            <a:endParaRPr lang="en-US" altLang="zh-CN"/>
          </a:p>
        </p:txBody>
      </p:sp>
      <p:sp>
        <p:nvSpPr>
          <p:cNvPr id="4915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915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i="0">
                <a:solidFill>
                  <a:schemeClr val="tx1"/>
                </a:solidFill>
                <a:effectLst/>
                <a:ea typeface="ＭＳ Ｐゴシック" pitchFamily="34" charset="-128"/>
              </a:defRPr>
            </a:lvl1pPr>
          </a:lstStyle>
          <a:p>
            <a:fld id="{9DB24D69-007C-4C0E-B7A9-9628CD68DAA8}"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i="0">
                <a:solidFill>
                  <a:schemeClr val="tx1"/>
                </a:solidFill>
                <a:effectLst/>
                <a:ea typeface="ＭＳ Ｐゴシック" pitchFamily="34" charset="-128"/>
              </a:defRPr>
            </a:lvl1pPr>
          </a:lstStyle>
          <a:p>
            <a:endParaRPr lang="en-US" altLang="zh-CN"/>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i="0">
                <a:solidFill>
                  <a:schemeClr val="tx1"/>
                </a:solidFill>
                <a:effectLst/>
                <a:ea typeface="ＭＳ Ｐゴシック" pitchFamily="34" charset="-128"/>
              </a:defRPr>
            </a:lvl1pPr>
          </a:lstStyle>
          <a:p>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i="0">
                <a:solidFill>
                  <a:schemeClr val="tx1"/>
                </a:solidFill>
                <a:effectLst/>
                <a:ea typeface="ＭＳ Ｐゴシック" pitchFamily="34" charset="-128"/>
              </a:defRPr>
            </a:lvl1pPr>
          </a:lstStyle>
          <a:p>
            <a:fld id="{A7DB4348-7E3C-4193-9DE2-B4E1326A585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5DE36-26FD-4C50-9161-2738E64D0684}" type="slidenum">
              <a:rPr lang="zh-CN" altLang="en-US"/>
              <a:pPr/>
              <a:t>1</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27C11-8586-422B-9189-0F5B13A0DBF3}" type="slidenum">
              <a:rPr lang="zh-CN" altLang="en-US"/>
              <a:pPr/>
              <a:t>10</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5934E-3801-4233-9820-E5C7B2C416A3}" type="slidenum">
              <a:rPr lang="zh-CN" altLang="en-US"/>
              <a:pPr/>
              <a:t>11</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EC90E3-9EBD-46FA-BE5C-342D35B98540}" type="slidenum">
              <a:rPr lang="zh-CN" altLang="en-US"/>
              <a:pPr/>
              <a:t>12</a:t>
            </a:fld>
            <a:endParaRPr lang="en-US" altLang="zh-CN"/>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CC93E7-90E7-4F45-A719-42CA835A5B5B}" type="slidenum">
              <a:rPr lang="zh-CN" altLang="en-US"/>
              <a:pPr/>
              <a:t>13</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FA8985-E664-40E5-BFB3-5083319EC2C6}" type="slidenum">
              <a:rPr lang="zh-CN" altLang="en-US"/>
              <a:pPr/>
              <a:t>14</a:t>
            </a:fld>
            <a:endParaRPr lang="en-US" altLang="zh-CN"/>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5C7C5-1455-4042-AE64-FB0A4D6FE8D3}" type="slidenum">
              <a:rPr lang="zh-CN" altLang="en-US"/>
              <a:pPr/>
              <a:t>15</a:t>
            </a:fld>
            <a:endParaRPr lang="en-US" altLang="zh-CN"/>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A10C44-1840-49AD-BFB1-1460B522E48C}" type="slidenum">
              <a:rPr lang="zh-CN" altLang="en-US"/>
              <a:pPr/>
              <a:t>16</a:t>
            </a:fld>
            <a:endParaRPr lang="en-US" altLang="zh-CN"/>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AB121-CDF6-4D63-9FB5-BCFF73969566}" type="slidenum">
              <a:rPr lang="zh-CN" altLang="en-US"/>
              <a:pPr/>
              <a:t>17</a:t>
            </a:fld>
            <a:endParaRPr lang="en-US" altLang="zh-CN"/>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674D2-6457-421E-BE58-391D13DDF14B}" type="slidenum">
              <a:rPr lang="zh-CN" altLang="en-US"/>
              <a:pPr/>
              <a:t>18</a:t>
            </a:fld>
            <a:endParaRPr lang="en-US" altLang="zh-CN"/>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343290-A848-4E6E-A940-57CF3709D9F4}" type="slidenum">
              <a:rPr lang="zh-CN" altLang="en-US"/>
              <a:pPr/>
              <a:t>19</a:t>
            </a:fld>
            <a:endParaRPr lang="en-US" altLang="zh-CN"/>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5DE36-26FD-4C50-9161-2738E64D0684}" type="slidenum">
              <a:rPr lang="zh-CN" altLang="en-US"/>
              <a:pPr/>
              <a:t>2</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79949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46EF81-60A3-4530-ABB6-FCB0D4BD994B}" type="slidenum">
              <a:rPr lang="zh-CN" altLang="en-US"/>
              <a:pPr/>
              <a:t>20</a:t>
            </a:fld>
            <a:endParaRPr lang="en-US" altLang="zh-CN"/>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5C1207-747B-43FB-8EC6-0DDC99CE031B}" type="slidenum">
              <a:rPr lang="zh-CN" altLang="en-US"/>
              <a:pPr/>
              <a:t>21</a:t>
            </a:fld>
            <a:endParaRPr lang="en-US" altLang="zh-CN"/>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6568F-5D36-4BAC-8EF6-67C25CAACD70}" type="slidenum">
              <a:rPr lang="zh-CN" altLang="en-US"/>
              <a:pPr/>
              <a:t>22</a:t>
            </a:fld>
            <a:endParaRPr lang="en-US" altLang="zh-CN"/>
          </a:p>
        </p:txBody>
      </p:sp>
      <p:sp>
        <p:nvSpPr>
          <p:cNvPr id="2467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67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AC69C-BE92-4A6F-8C45-3977478DE172}" type="slidenum">
              <a:rPr lang="zh-CN" altLang="en-US"/>
              <a:pPr/>
              <a:t>23</a:t>
            </a:fld>
            <a:endParaRPr lang="en-US" altLang="zh-CN"/>
          </a:p>
        </p:txBody>
      </p:sp>
      <p:sp>
        <p:nvSpPr>
          <p:cNvPr id="2365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654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C695C1-38BD-45E8-BDD8-D4819E306D3A}" type="slidenum">
              <a:rPr lang="zh-CN" altLang="en-US"/>
              <a:pPr/>
              <a:t>24</a:t>
            </a:fld>
            <a:endParaRPr lang="en-US" altLang="zh-CN"/>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240F3-F644-421F-A8E9-77E0B8C0DCD2}" type="slidenum">
              <a:rPr lang="zh-CN" altLang="en-US"/>
              <a:pPr/>
              <a:t>25</a:t>
            </a:fld>
            <a:endParaRPr lang="en-US" altLang="zh-CN"/>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77BE6-AEB2-4A0B-B712-EF00951A5032}" type="slidenum">
              <a:rPr lang="zh-CN" altLang="en-US"/>
              <a:pPr/>
              <a:t>26</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E4D07-6104-48AB-9CF3-50A983B6C32C}" type="slidenum">
              <a:rPr lang="zh-CN" altLang="en-US"/>
              <a:pPr/>
              <a:t>27</a:t>
            </a:fld>
            <a:endParaRPr lang="en-US" altLang="zh-CN"/>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E613D0-3719-4F9A-A703-271DC55431D2}" type="slidenum">
              <a:rPr lang="zh-CN" altLang="en-US"/>
              <a:pPr/>
              <a:t>28</a:t>
            </a:fld>
            <a:endParaRPr lang="en-US" altLang="zh-CN"/>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BF84F-8156-4A07-AB6C-BC1FBC66AD95}" type="slidenum">
              <a:rPr lang="zh-CN" altLang="en-US"/>
              <a:pPr/>
              <a:t>29</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015799-8BE4-4303-A045-35B9A31311A1}" type="slidenum">
              <a:rPr lang="zh-CN" altLang="en-US"/>
              <a:pPr/>
              <a:t>3</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7715F-BE48-45B1-AF91-BCD94ADFB417}" type="slidenum">
              <a:rPr lang="zh-CN" altLang="en-US"/>
              <a:pPr/>
              <a:t>30</a:t>
            </a:fld>
            <a:endParaRPr lang="en-US" altLang="zh-CN"/>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1107C-155D-4BEC-A052-7968991C9F61}" type="slidenum">
              <a:rPr lang="zh-CN" altLang="en-US"/>
              <a:pPr/>
              <a:t>31</a:t>
            </a:fld>
            <a:endParaRPr lang="en-US" altLang="zh-CN"/>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5DA49-493F-4961-8A11-510F3DA3CE41}" type="slidenum">
              <a:rPr lang="zh-CN" altLang="en-US"/>
              <a:pPr/>
              <a:t>32</a:t>
            </a:fld>
            <a:endParaRPr lang="en-US" altLang="zh-CN"/>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B5F2F-9B69-489C-B726-F3FE21FDEE5D}" type="slidenum">
              <a:rPr lang="zh-CN" altLang="en-US"/>
              <a:pPr/>
              <a:t>33</a:t>
            </a:fld>
            <a:endParaRPr lang="en-US" altLang="zh-CN"/>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6ED41-722B-4AA1-BDAD-FB534820FEA1}" type="slidenum">
              <a:rPr lang="zh-CN" altLang="en-US"/>
              <a:pPr/>
              <a:t>34</a:t>
            </a:fld>
            <a:endParaRPr lang="en-US" altLang="zh-CN"/>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19B61-3671-41A1-8064-D24689B3A62F}" type="slidenum">
              <a:rPr lang="zh-CN" altLang="en-US"/>
              <a:pPr/>
              <a:t>35</a:t>
            </a:fld>
            <a:endParaRPr lang="en-US" altLang="zh-CN"/>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C33532-2E72-427C-B1D3-D6E0D6C84A9D}" type="slidenum">
              <a:rPr lang="zh-CN" altLang="en-US"/>
              <a:pPr/>
              <a:t>36</a:t>
            </a:fld>
            <a:endParaRPr lang="en-US" altLang="zh-CN"/>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87017-999D-4647-A264-14B87BE5AEEF}" type="slidenum">
              <a:rPr lang="zh-CN" altLang="en-US"/>
              <a:pPr/>
              <a:t>37</a:t>
            </a:fld>
            <a:endParaRPr lang="en-US" altLang="zh-CN"/>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125E1-DEDD-4663-83E0-B87C95B57B1A}" type="slidenum">
              <a:rPr lang="zh-CN" altLang="en-US"/>
              <a:pPr/>
              <a:t>38</a:t>
            </a:fld>
            <a:endParaRPr lang="en-US" altLang="zh-CN"/>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D56447-E6E8-40E2-AABA-04511A8EE7CD}" type="slidenum">
              <a:rPr lang="zh-CN" altLang="en-US"/>
              <a:pPr/>
              <a:t>39</a:t>
            </a:fld>
            <a:endParaRPr lang="en-US" altLang="zh-CN"/>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5B6AB7-6FA1-4B80-9C18-C7F814B79681}" type="slidenum">
              <a:rPr lang="zh-CN" altLang="en-US"/>
              <a:pPr/>
              <a:t>4</a:t>
            </a:fld>
            <a:endParaRPr lang="en-US" altLang="zh-CN"/>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6BC7D-1622-4CAC-B0B4-B40D6974FD25}" type="slidenum">
              <a:rPr lang="zh-CN" altLang="en-US"/>
              <a:pPr/>
              <a:t>41</a:t>
            </a:fld>
            <a:endParaRPr lang="en-US" altLang="zh-CN"/>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99F52-377F-4E02-B134-1C57020953CF}" type="slidenum">
              <a:rPr lang="zh-CN" altLang="en-US"/>
              <a:pPr/>
              <a:t>42</a:t>
            </a:fld>
            <a:endParaRPr lang="en-US" altLang="zh-CN"/>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1F87CF-B438-4F62-8CEE-AD82C930B713}" type="slidenum">
              <a:rPr lang="zh-CN" altLang="en-US"/>
              <a:pPr/>
              <a:t>43</a:t>
            </a:fld>
            <a:endParaRPr lang="en-US" altLang="zh-CN"/>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EF7690-4A9D-48D6-AECE-A33DC1E3946F}" type="slidenum">
              <a:rPr lang="zh-CN" altLang="en-US"/>
              <a:pPr/>
              <a:t>44</a:t>
            </a:fld>
            <a:endParaRPr lang="en-US" altLang="zh-CN"/>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F5CE28-4A16-420E-B86A-E383F7881922}" type="slidenum">
              <a:rPr lang="zh-CN" altLang="en-US"/>
              <a:pPr/>
              <a:t>45</a:t>
            </a:fld>
            <a:endParaRPr lang="en-US" altLang="zh-CN"/>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AEAA05-BF9B-4865-B1D8-B51DFABF2572}" type="slidenum">
              <a:rPr lang="zh-CN" altLang="en-US"/>
              <a:pPr/>
              <a:t>46</a:t>
            </a:fld>
            <a:endParaRPr lang="en-US" altLang="zh-CN"/>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7B643-7523-462B-8AD2-8C01C2B2377A}" type="slidenum">
              <a:rPr lang="zh-CN" altLang="en-US"/>
              <a:pPr/>
              <a:t>47</a:t>
            </a:fld>
            <a:endParaRPr lang="en-US" altLang="zh-CN"/>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4D3E2-DF45-4167-99BA-88ECB64CF409}" type="slidenum">
              <a:rPr lang="zh-CN" altLang="en-US"/>
              <a:pPr/>
              <a:t>48</a:t>
            </a:fld>
            <a:endParaRPr lang="en-US" altLang="zh-CN"/>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4B6EE-8257-433A-801A-C5E5BED3EB24}" type="slidenum">
              <a:rPr lang="zh-CN" altLang="en-US"/>
              <a:pPr/>
              <a:t>49</a:t>
            </a:fld>
            <a:endParaRPr lang="en-US" altLang="zh-CN"/>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DC7A28-7C05-43D9-8B4B-5218A3A1C151}" type="slidenum">
              <a:rPr lang="zh-CN" altLang="en-US"/>
              <a:pPr/>
              <a:t>50</a:t>
            </a:fld>
            <a:endParaRPr lang="en-US" altLang="zh-CN"/>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CBB81-AEF6-4A6D-AA56-511F20CBEB9A}" type="slidenum">
              <a:rPr lang="zh-CN" altLang="en-US"/>
              <a:pPr/>
              <a:t>5</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CABD02-33A4-44CB-9892-EA407F626DA2}" type="slidenum">
              <a:rPr lang="zh-CN" altLang="en-US"/>
              <a:pPr/>
              <a:t>51</a:t>
            </a:fld>
            <a:endParaRPr lang="en-US" altLang="zh-CN"/>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97442-F8E0-4D3F-B116-9D8DC628B025}" type="slidenum">
              <a:rPr lang="zh-CN" altLang="en-US"/>
              <a:pPr/>
              <a:t>52</a:t>
            </a:fld>
            <a:endParaRPr lang="en-US" altLang="zh-CN"/>
          </a:p>
        </p:txBody>
      </p:sp>
      <p:sp>
        <p:nvSpPr>
          <p:cNvPr id="488450" name="Rectangle 1026"/>
          <p:cNvSpPr>
            <a:spLocks noGrp="1" noRot="1" noChangeAspect="1" noChangeArrowheads="1" noTextEdit="1"/>
          </p:cNvSpPr>
          <p:nvPr>
            <p:ph type="sldImg"/>
          </p:nvPr>
        </p:nvSpPr>
        <p:spPr>
          <a:ln/>
        </p:spPr>
      </p:sp>
      <p:sp>
        <p:nvSpPr>
          <p:cNvPr id="488451" name="Rectangle 1027"/>
          <p:cNvSpPr>
            <a:spLocks noGrp="1" noChangeArrowheads="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0ABA0-8056-49A5-835E-A116A1075EC0}" type="slidenum">
              <a:rPr lang="zh-CN" altLang="en-US"/>
              <a:pPr/>
              <a:t>53</a:t>
            </a:fld>
            <a:endParaRPr lang="en-US" altLang="zh-CN"/>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8D9483-FF2F-4CB9-A3B8-8963B9D79834}" type="slidenum">
              <a:rPr lang="zh-CN" altLang="en-US"/>
              <a:pPr/>
              <a:t>54</a:t>
            </a:fld>
            <a:endParaRPr lang="en-US" altLang="zh-CN"/>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5E55C-C187-4787-88F5-8B3754E804C7}" type="slidenum">
              <a:rPr lang="zh-CN" altLang="en-US"/>
              <a:pPr/>
              <a:t>55</a:t>
            </a:fld>
            <a:endParaRPr lang="en-US" altLang="zh-CN"/>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02C7AD-938E-47E3-A83D-BFD6013767CC}" type="slidenum">
              <a:rPr lang="zh-CN" altLang="en-US"/>
              <a:pPr/>
              <a:t>56</a:t>
            </a:fld>
            <a:endParaRPr lang="en-US" altLang="zh-CN"/>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6F91F-6AA4-4B83-96E2-7A7D82571BE3}" type="slidenum">
              <a:rPr lang="zh-CN" altLang="en-US"/>
              <a:pPr/>
              <a:t>57</a:t>
            </a:fld>
            <a:endParaRPr lang="en-US" altLang="zh-CN"/>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736769-0C8F-4A91-8428-81FD99FFE6F7}" type="slidenum">
              <a:rPr lang="zh-CN" altLang="en-US"/>
              <a:pPr/>
              <a:t>58</a:t>
            </a:fld>
            <a:endParaRPr lang="en-US" altLang="zh-CN"/>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8DED2-BEDF-49E4-B975-C81860489238}" type="slidenum">
              <a:rPr lang="zh-CN" altLang="en-US"/>
              <a:pPr/>
              <a:t>59</a:t>
            </a:fld>
            <a:endParaRPr lang="en-US" altLang="zh-CN"/>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CCA07-871C-4D4B-B44A-AEB6C101B25D}" type="slidenum">
              <a:rPr lang="zh-CN" altLang="en-US"/>
              <a:pPr/>
              <a:t>60</a:t>
            </a:fld>
            <a:endParaRPr lang="en-US" altLang="zh-CN"/>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E52AF-643D-4C59-AFC1-F48BC8CD253B}" type="slidenum">
              <a:rPr lang="zh-CN" altLang="en-US"/>
              <a:pPr/>
              <a:t>6</a:t>
            </a:fld>
            <a:endParaRPr lang="en-US" altLang="zh-CN"/>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00B0C-AF1C-4295-9981-1C1CDE8F219E}" type="slidenum">
              <a:rPr lang="zh-CN" altLang="en-US"/>
              <a:pPr/>
              <a:t>61</a:t>
            </a:fld>
            <a:endParaRPr lang="en-US" altLang="zh-CN"/>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D82EC-F2D1-4B33-AC9D-7482C0E36638}" type="slidenum">
              <a:rPr lang="zh-CN" altLang="en-US"/>
              <a:pPr/>
              <a:t>62</a:t>
            </a:fld>
            <a:endParaRPr lang="en-US" altLang="zh-CN"/>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EF8761-42E3-4DAB-A381-6F509272AA11}" type="slidenum">
              <a:rPr lang="zh-CN" altLang="en-US"/>
              <a:pPr/>
              <a:t>63</a:t>
            </a:fld>
            <a:endParaRPr lang="en-US" altLang="zh-CN"/>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EA892-D182-4B2C-A13E-1B164E15BA65}" type="slidenum">
              <a:rPr lang="zh-CN" altLang="en-US"/>
              <a:pPr/>
              <a:t>64</a:t>
            </a:fld>
            <a:endParaRPr lang="en-US" altLang="zh-CN"/>
          </a:p>
        </p:txBody>
      </p:sp>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5DE36-26FD-4C50-9161-2738E64D0684}" type="slidenum">
              <a:rPr lang="zh-CN" altLang="en-US"/>
              <a:pPr/>
              <a:t>65</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21418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32852-799D-46A1-9421-A7D6690DB0F1}" type="slidenum">
              <a:rPr lang="zh-CN" altLang="en-US"/>
              <a:pPr/>
              <a:t>7</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FD8BB-256A-410C-91AD-F105FC7C61D9}" type="slidenum">
              <a:rPr lang="zh-CN" altLang="en-US"/>
              <a:pPr/>
              <a:t>8</a:t>
            </a:fld>
            <a:endParaRPr lang="en-US" altLang="zh-CN"/>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B43B2D-C420-486D-89EE-F3F80CD99C67}" type="slidenum">
              <a:rPr lang="zh-CN" altLang="en-US"/>
              <a:pPr/>
              <a:t>9</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296745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602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62039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925" y="44450"/>
            <a:ext cx="6648450" cy="62039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2167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a:t>单击此处编辑母版标题样式</a:t>
            </a:r>
          </a:p>
        </p:txBody>
      </p:sp>
      <p:sp>
        <p:nvSpPr>
          <p:cNvPr id="3" name="文本占位符 2"/>
          <p:cNvSpPr>
            <a:spLocks noGrp="1"/>
          </p:cNvSpPr>
          <p:nvPr>
            <p:ph type="body" sz="half" idx="1"/>
          </p:nvPr>
        </p:nvSpPr>
        <p:spPr>
          <a:xfrm>
            <a:off x="120650" y="692150"/>
            <a:ext cx="4381500" cy="55562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550" y="692150"/>
            <a:ext cx="4381500" cy="55562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23896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1680378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84009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207486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308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0436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20253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60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10533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495876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5263003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798058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04940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63484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33922704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3838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24801631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76216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1144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679219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988324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1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9379455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481474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4182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997444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141107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783965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28276827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4097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0650" y="692150"/>
            <a:ext cx="4381500" cy="55562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550" y="692150"/>
            <a:ext cx="4381500" cy="55562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93561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5151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9976710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713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866142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9114958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79460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575246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610545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33040320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425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61794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23001175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23748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421119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205266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0195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41599706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67100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903906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6098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a:t>单击此处编辑母版标题样式</a:t>
            </a:r>
          </a:p>
        </p:txBody>
      </p:sp>
      <p:sp>
        <p:nvSpPr>
          <p:cNvPr id="3" name="表格占位符 2"/>
          <p:cNvSpPr>
            <a:spLocks noGrp="1"/>
          </p:cNvSpPr>
          <p:nvPr>
            <p:ph type="tbl" idx="1"/>
          </p:nvPr>
        </p:nvSpPr>
        <p:spPr>
          <a:xfrm>
            <a:off x="152400" y="609600"/>
            <a:ext cx="8534400" cy="5410200"/>
          </a:xfrm>
        </p:spPr>
        <p:txBody>
          <a:bodyPr/>
          <a:lstStyle/>
          <a:p>
            <a:endParaRPr lang="zh-CN" altLang="en-US"/>
          </a:p>
        </p:txBody>
      </p:sp>
    </p:spTree>
    <p:extLst>
      <p:ext uri="{BB962C8B-B14F-4D97-AF65-F5344CB8AC3E}">
        <p14:creationId xmlns:p14="http://schemas.microsoft.com/office/powerpoint/2010/main" val="88588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954986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23041129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605397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6596774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310037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663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873517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2345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0773194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9491876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9799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1670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5728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504825"/>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86406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33637963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563934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7034223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609600"/>
            <a:ext cx="41910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220443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315508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015469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242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09511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0471808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6502268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7939329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44450"/>
            <a:ext cx="2266950" cy="5975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925" y="44450"/>
            <a:ext cx="6648450" cy="59753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4509703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488950"/>
          </a:xfrm>
        </p:spPr>
        <p:txBody>
          <a:bodyPr/>
          <a:lstStyle/>
          <a:p>
            <a:r>
              <a:rPr lang="zh-CN" altLang="en-US"/>
              <a:t>单击此处编辑母版标题样式</a:t>
            </a:r>
          </a:p>
        </p:txBody>
      </p:sp>
      <p:sp>
        <p:nvSpPr>
          <p:cNvPr id="3" name="表格占位符 2"/>
          <p:cNvSpPr>
            <a:spLocks noGrp="1"/>
          </p:cNvSpPr>
          <p:nvPr>
            <p:ph type="tbl" idx="1"/>
          </p:nvPr>
        </p:nvSpPr>
        <p:spPr>
          <a:xfrm>
            <a:off x="152400" y="609600"/>
            <a:ext cx="8534400" cy="5410200"/>
          </a:xfrm>
        </p:spPr>
        <p:txBody>
          <a:bodyPr/>
          <a:lstStyle/>
          <a:p>
            <a:endParaRPr lang="zh-CN" altLang="en-US"/>
          </a:p>
        </p:txBody>
      </p:sp>
    </p:spTree>
    <p:extLst>
      <p:ext uri="{BB962C8B-B14F-4D97-AF65-F5344CB8AC3E}">
        <p14:creationId xmlns:p14="http://schemas.microsoft.com/office/powerpoint/2010/main" val="25109351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9067800" cy="488950"/>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609600"/>
            <a:ext cx="8534400" cy="26289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52400" y="3390900"/>
            <a:ext cx="8534400" cy="26289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10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52374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 name="Rectangle 25"/>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2. 用例图</a:t>
            </a:r>
          </a:p>
        </p:txBody>
      </p:sp>
      <p:sp>
        <p:nvSpPr>
          <p:cNvPr id="1050" name="Rectangle 26"/>
          <p:cNvSpPr>
            <a:spLocks noGrp="1" noChangeArrowheads="1"/>
          </p:cNvSpPr>
          <p:nvPr>
            <p:ph type="body" idx="1"/>
          </p:nvPr>
        </p:nvSpPr>
        <p:spPr bwMode="auto">
          <a:xfrm>
            <a:off x="120650" y="692150"/>
            <a:ext cx="8915400" cy="555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a:t>2.1</a:t>
            </a:r>
            <a:r>
              <a:rPr lang="zh-CN" altLang="en-US"/>
              <a:t>（概述）</a:t>
            </a:r>
          </a:p>
          <a:p>
            <a:pPr lvl="1"/>
            <a:r>
              <a:rPr lang="en-US" altLang="zh-CN"/>
              <a:t>2.1.1</a:t>
            </a:r>
            <a:r>
              <a:rPr lang="ja-JP" altLang="en-US"/>
              <a:t>　</a:t>
            </a:r>
            <a:r>
              <a:rPr lang="zh-CN" altLang="en-US"/>
              <a:t>三级标题（）</a:t>
            </a:r>
          </a:p>
          <a:p>
            <a:pPr lvl="2"/>
            <a:r>
              <a:rPr lang="zh-CN" altLang="en-US"/>
              <a:t>四级标题</a:t>
            </a:r>
            <a:endParaRPr lang="zh-CN" altLang="zh-CN"/>
          </a:p>
          <a:p>
            <a:pPr lvl="2"/>
            <a:endParaRPr lang="zh-CN" altLang="en-US"/>
          </a:p>
        </p:txBody>
      </p:sp>
      <p:sp>
        <p:nvSpPr>
          <p:cNvPr id="1051" name="Text Box 27"/>
          <p:cNvSpPr txBox="1">
            <a:spLocks noChangeArrowheads="1"/>
          </p:cNvSpPr>
          <p:nvPr userDrawn="1"/>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052" name="Text Box 28"/>
          <p:cNvSpPr txBox="1">
            <a:spLocks noChangeArrowheads="1"/>
          </p:cNvSpPr>
          <p:nvPr userDrawn="1"/>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26B9A8E-8BA6-4E0F-9B87-276CDAA306F5}"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055" name="Rectangle 31"/>
          <p:cNvSpPr>
            <a:spLocks noChangeArrowheads="1"/>
          </p:cNvSpPr>
          <p:nvPr userDrawn="1"/>
        </p:nvSpPr>
        <p:spPr bwMode="auto">
          <a:xfrm>
            <a:off x="152400" y="6486525"/>
            <a:ext cx="89154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734"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000066"/>
        </a:buClr>
        <a:buFont typeface="Wingdings" panose="05000000000000000000" pitchFamily="2" charset="2"/>
        <a:defRPr kumimoji="1" sz="2000" kern="1200">
          <a:solidFill>
            <a:schemeClr val="tx1"/>
          </a:solidFill>
          <a:latin typeface="+mn-lt"/>
          <a:ea typeface="+mn-ea"/>
          <a:cs typeface="+mn-cs"/>
        </a:defRPr>
      </a:lvl1pPr>
      <a:lvl2pPr marL="533400" algn="l" rtl="0" fontAlgn="base">
        <a:spcBef>
          <a:spcPct val="20000"/>
        </a:spcBef>
        <a:spcAft>
          <a:spcPct val="0"/>
        </a:spcAft>
        <a:buClr>
          <a:srgbClr val="000066"/>
        </a:buClr>
        <a:buFont typeface="Wingdings" panose="05000000000000000000" pitchFamily="2" charset="2"/>
        <a:defRPr kumimoji="1" kern="1200">
          <a:solidFill>
            <a:schemeClr val="tx1"/>
          </a:solidFill>
          <a:latin typeface="+mn-lt"/>
          <a:ea typeface="+mn-ea"/>
          <a:cs typeface="+mn-cs"/>
        </a:defRPr>
      </a:lvl2pPr>
      <a:lvl3pPr marL="1177925" indent="-228600" algn="l" rtl="0" fontAlgn="base">
        <a:spcBef>
          <a:spcPct val="20000"/>
        </a:spcBef>
        <a:spcAft>
          <a:spcPct val="0"/>
        </a:spcAft>
        <a:buClr>
          <a:srgbClr val="000066"/>
        </a:buClr>
        <a:buFont typeface="Wingdings" panose="05000000000000000000" pitchFamily="2" charset="2"/>
        <a:defRPr kumimoji="1" sz="16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ＭＳ Ｐゴシック" pitchFamily="34" charset="-128"/>
          <a:cs typeface="+mn-cs"/>
        </a:defRPr>
      </a:lvl4pPr>
      <a:lvl5pPr marL="2057400" indent="-228600" algn="l" rtl="0" fontAlgn="base">
        <a:spcBef>
          <a:spcPct val="20000"/>
        </a:spcBef>
        <a:spcAft>
          <a:spcPct val="0"/>
        </a:spcAft>
        <a:buChar char="»"/>
        <a:defRPr kumimoji="1" sz="2000" kern="1200">
          <a:solidFill>
            <a:schemeClr val="tx1"/>
          </a:solidFill>
          <a:latin typeface="+mn-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2.  用例图</a:t>
            </a:r>
          </a:p>
        </p:txBody>
      </p:sp>
      <p:sp>
        <p:nvSpPr>
          <p:cNvPr id="62467"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a:t>2.1</a:t>
            </a:r>
            <a:r>
              <a:rPr lang="zh-CN" altLang="en-US"/>
              <a:t>（概述）</a:t>
            </a:r>
          </a:p>
          <a:p>
            <a:pPr lvl="1"/>
            <a:r>
              <a:rPr lang="en-US" altLang="zh-CN"/>
              <a:t>2.1.1</a:t>
            </a:r>
            <a:r>
              <a:rPr lang="ja-JP" altLang="en-US"/>
              <a:t>　</a:t>
            </a:r>
            <a:r>
              <a:rPr lang="zh-CN" altLang="en-US"/>
              <a:t>三级标题（）</a:t>
            </a:r>
          </a:p>
          <a:p>
            <a:pPr lvl="2"/>
            <a:r>
              <a:rPr lang="zh-CN" altLang="en-US"/>
              <a:t>四级标题</a:t>
            </a:r>
            <a:endParaRPr lang="zh-CN" altLang="zh-CN"/>
          </a:p>
          <a:p>
            <a:pPr lvl="2"/>
            <a:endParaRPr lang="zh-CN" altLang="en-US"/>
          </a:p>
        </p:txBody>
      </p:sp>
      <p:sp>
        <p:nvSpPr>
          <p:cNvPr id="62468"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62469"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C7B1FD2D-3B54-4EB7-9290-695C6DF75419}"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62472" name="Rectangle 8"/>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2475" name="Text Box 11"/>
          <p:cNvSpPr txBox="1">
            <a:spLocks noChangeArrowheads="1"/>
          </p:cNvSpPr>
          <p:nvPr userDrawn="1"/>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62476" name="Text Box 12"/>
          <p:cNvSpPr txBox="1">
            <a:spLocks noChangeArrowheads="1"/>
          </p:cNvSpPr>
          <p:nvPr userDrawn="1"/>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1868FB92-F537-4C2A-A279-D28B608430D7}"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62479" name="Rectangle 15"/>
          <p:cNvSpPr>
            <a:spLocks noChangeArrowheads="1"/>
          </p:cNvSpPr>
          <p:nvPr userDrawn="1"/>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736"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Times New Roman" panose="02020603050405020304" pitchFamily="18" charset="0"/>
        <a:defRPr kumimoji="1" sz="1600"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2pPr>
      <a:lvl3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3pPr>
      <a:lvl4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4pPr>
      <a:lvl5pPr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5pPr>
      <a:lvl6pPr marL="4572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rtl="0"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第二章（用例图）</a:t>
            </a:r>
          </a:p>
        </p:txBody>
      </p:sp>
      <p:sp>
        <p:nvSpPr>
          <p:cNvPr id="120835"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a:t>2.1</a:t>
            </a:r>
            <a:r>
              <a:rPr lang="zh-CN" altLang="en-US"/>
              <a:t>（概述）</a:t>
            </a:r>
          </a:p>
          <a:p>
            <a:pPr lvl="1"/>
            <a:r>
              <a:rPr lang="en-US" altLang="zh-CN"/>
              <a:t>2.1.1</a:t>
            </a:r>
            <a:r>
              <a:rPr lang="ja-JP" altLang="en-US"/>
              <a:t>　</a:t>
            </a:r>
            <a:r>
              <a:rPr lang="zh-CN" altLang="en-US"/>
              <a:t>三级标题（）</a:t>
            </a:r>
          </a:p>
          <a:p>
            <a:pPr lvl="2"/>
            <a:r>
              <a:rPr lang="ja-JP" altLang="en-US"/>
              <a:t>　</a:t>
            </a:r>
            <a:r>
              <a:rPr lang="zh-CN" altLang="en-US"/>
              <a:t>四级标题</a:t>
            </a:r>
            <a:endParaRPr lang="zh-CN" altLang="zh-CN"/>
          </a:p>
          <a:p>
            <a:pPr lvl="2"/>
            <a:endParaRPr lang="zh-CN" altLang="en-US"/>
          </a:p>
        </p:txBody>
      </p:sp>
      <p:sp>
        <p:nvSpPr>
          <p:cNvPr id="120836"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20837"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16805416-188A-4D5A-BB8D-0277149C2D02}"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20840" name="Rectangle 8"/>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39"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第二章（用例图）</a:t>
            </a:r>
          </a:p>
        </p:txBody>
      </p:sp>
      <p:sp>
        <p:nvSpPr>
          <p:cNvPr id="130051"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a:t>2.1</a:t>
            </a:r>
            <a:r>
              <a:rPr lang="zh-CN" altLang="en-US"/>
              <a:t>（概述）</a:t>
            </a:r>
          </a:p>
          <a:p>
            <a:pPr lvl="1"/>
            <a:r>
              <a:rPr lang="en-US" altLang="zh-CN"/>
              <a:t>2.1.1</a:t>
            </a:r>
            <a:r>
              <a:rPr lang="ja-JP" altLang="en-US"/>
              <a:t>　</a:t>
            </a:r>
            <a:r>
              <a:rPr lang="zh-CN" altLang="en-US"/>
              <a:t>三级标题（）</a:t>
            </a:r>
          </a:p>
          <a:p>
            <a:pPr lvl="2"/>
            <a:r>
              <a:rPr lang="en-US" altLang="zh-CN"/>
              <a:t>2.1.1.1</a:t>
            </a:r>
            <a:r>
              <a:rPr lang="ja-JP" altLang="en-US"/>
              <a:t>　</a:t>
            </a:r>
            <a:r>
              <a:rPr lang="zh-CN" altLang="en-US"/>
              <a:t>四级标题</a:t>
            </a:r>
            <a:endParaRPr lang="zh-CN" altLang="zh-CN"/>
          </a:p>
          <a:p>
            <a:pPr lvl="2"/>
            <a:endParaRPr lang="zh-CN" altLang="en-US"/>
          </a:p>
        </p:txBody>
      </p:sp>
      <p:sp>
        <p:nvSpPr>
          <p:cNvPr id="130052"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rPr>
              <a:t>UML</a:t>
            </a:r>
          </a:p>
        </p:txBody>
      </p:sp>
      <p:sp>
        <p:nvSpPr>
          <p:cNvPr id="130053"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rPr>
              <a:t>- </a:t>
            </a:r>
            <a:fld id="{E73CA532-6A5B-4DA7-AEDA-6B09A014C91C}" type="slidenum">
              <a:rPr lang="en-US" altLang="ja-JP" sz="1400" b="0" i="0">
                <a:solidFill>
                  <a:srgbClr val="3B499F"/>
                </a:solidFill>
                <a:effectLst/>
              </a:rPr>
              <a:pPr algn="ctr"/>
              <a:t>‹#›</a:t>
            </a:fld>
            <a:r>
              <a:rPr lang="en-US" altLang="ja-JP" sz="1400" b="0" i="0">
                <a:solidFill>
                  <a:srgbClr val="3B499F"/>
                </a:solidFill>
                <a:effectLst/>
              </a:rPr>
              <a:t> -</a:t>
            </a:r>
          </a:p>
        </p:txBody>
      </p:sp>
      <p:sp>
        <p:nvSpPr>
          <p:cNvPr id="130056" name="Rectangle 8"/>
          <p:cNvSpPr>
            <a:spLocks noChangeArrowheads="1"/>
          </p:cNvSpPr>
          <p:nvPr userDrawn="1"/>
        </p:nvSpPr>
        <p:spPr bwMode="auto">
          <a:xfrm>
            <a:off x="152400" y="6486525"/>
            <a:ext cx="88392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40"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Arial" panose="020B0604020202020204" pitchFamily="34" charset="0"/>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Arial" panose="020B0604020202020204" pitchFamily="34" charset="0"/>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一级标题（协作图）</a:t>
            </a:r>
          </a:p>
        </p:txBody>
      </p:sp>
      <p:sp>
        <p:nvSpPr>
          <p:cNvPr id="163843"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zh-CN" altLang="en-US"/>
              <a:t>二级标题（概述）</a:t>
            </a:r>
          </a:p>
          <a:p>
            <a:pPr lvl="1"/>
            <a:r>
              <a:rPr lang="zh-CN" altLang="en-US"/>
              <a:t>三级标题（）</a:t>
            </a:r>
          </a:p>
          <a:p>
            <a:pPr lvl="2"/>
            <a:r>
              <a:rPr lang="zh-CN" altLang="en-US"/>
              <a:t>正文</a:t>
            </a:r>
            <a:endParaRPr lang="zh-CN" altLang="zh-CN"/>
          </a:p>
          <a:p>
            <a:pPr lvl="2"/>
            <a:endParaRPr lang="zh-CN" altLang="en-US"/>
          </a:p>
        </p:txBody>
      </p:sp>
      <p:sp>
        <p:nvSpPr>
          <p:cNvPr id="163844"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63845"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04FBB490-37BE-4BBD-B5E0-E08225D7EDCB}"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63848" name="Rectangle 8"/>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35" r:id="rId12"/>
  </p:sldLayoutIdLst>
  <p:txStyles>
    <p:titleStyle>
      <a:lvl1pPr algn="l" rtl="0" fontAlgn="base">
        <a:spcBef>
          <a:spcPct val="0"/>
        </a:spcBef>
        <a:spcAft>
          <a:spcPct val="0"/>
        </a:spcAft>
        <a:defRPr kumimoji="1" sz="32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Times New Roman" panose="02020603050405020304" pitchFamily="18" charset="0"/>
          <a:ea typeface="+mn-ea"/>
          <a:cs typeface="+mn-cs"/>
        </a:defRPr>
      </a:lvl2pPr>
      <a:lvl3pPr marL="1181100" indent="-228600" algn="l" rtl="0" fontAlgn="base">
        <a:spcBef>
          <a:spcPct val="20000"/>
        </a:spcBef>
        <a:spcAft>
          <a:spcPct val="0"/>
        </a:spcAft>
        <a:buFont typeface="Wingdings" panose="05000000000000000000" pitchFamily="2" charset="2"/>
        <a:defRPr kumimoji="1" b="1" kern="1200">
          <a:solidFill>
            <a:srgbClr val="000066"/>
          </a:solidFill>
          <a:latin typeface="+mj-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bwMode="auto">
          <a:xfrm>
            <a:off x="34925" y="44450"/>
            <a:ext cx="9067800" cy="488950"/>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第二章（用例图）</a:t>
            </a:r>
          </a:p>
        </p:txBody>
      </p:sp>
      <p:sp>
        <p:nvSpPr>
          <p:cNvPr id="501763" name="Rectangle 3"/>
          <p:cNvSpPr>
            <a:spLocks noGrp="1" noChangeArrowheads="1"/>
          </p:cNvSpPr>
          <p:nvPr>
            <p:ph type="body" idx="1"/>
          </p:nvPr>
        </p:nvSpPr>
        <p:spPr bwMode="auto">
          <a:xfrm>
            <a:off x="152400" y="6096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p>
            <a:pPr lvl="0"/>
            <a:r>
              <a:rPr lang="en-US" altLang="zh-CN"/>
              <a:t>2.1</a:t>
            </a:r>
            <a:r>
              <a:rPr lang="zh-CN" altLang="en-US"/>
              <a:t>（概述）</a:t>
            </a:r>
          </a:p>
          <a:p>
            <a:pPr lvl="1"/>
            <a:r>
              <a:rPr lang="en-US" altLang="zh-CN"/>
              <a:t>2.1.1</a:t>
            </a:r>
            <a:r>
              <a:rPr lang="ja-JP" altLang="en-US"/>
              <a:t>　</a:t>
            </a:r>
            <a:r>
              <a:rPr lang="zh-CN" altLang="en-US"/>
              <a:t>三级标题（）</a:t>
            </a:r>
          </a:p>
          <a:p>
            <a:pPr lvl="2"/>
            <a:r>
              <a:rPr lang="ja-JP" altLang="en-US"/>
              <a:t>　</a:t>
            </a:r>
            <a:r>
              <a:rPr lang="zh-CN" altLang="en-US"/>
              <a:t>四级标题</a:t>
            </a:r>
            <a:endParaRPr lang="zh-CN" altLang="zh-CN"/>
          </a:p>
          <a:p>
            <a:pPr lvl="2"/>
            <a:endParaRPr lang="zh-CN" altLang="en-US"/>
          </a:p>
        </p:txBody>
      </p:sp>
      <p:sp>
        <p:nvSpPr>
          <p:cNvPr id="501764"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501765"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04C2454A-68B2-4F75-B0CF-0CEE1E6467C4}" type="slidenum">
              <a:rPr lang="en-US" altLang="ja-JP" sz="1400" b="0" i="0">
                <a:solidFill>
                  <a:srgbClr val="3B499F"/>
                </a:solidFill>
                <a:effectLst/>
                <a:latin typeface="Arial" panose="020B0604020202020204" pitchFamily="34" charset="0"/>
                <a:ea typeface="ＭＳ Ｐゴシック" pitchFamily="34" charset="-128"/>
              </a:rPr>
              <a:pPr algn="ctr"/>
              <a:t>‹#›</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501767" name="Rectangle 7"/>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7" r:id="rId12"/>
    <p:sldLayoutId id="2147483738" r:id="rId13"/>
  </p:sldLayoutIdLst>
  <p:txStyles>
    <p:titleStyle>
      <a:lvl1pPr algn="l" rtl="0" fontAlgn="base">
        <a:spcBef>
          <a:spcPct val="0"/>
        </a:spcBef>
        <a:spcAft>
          <a:spcPct val="0"/>
        </a:spcAft>
        <a:defRPr kumimoji="1" sz="2800" b="1" i="1" kern="1200">
          <a:solidFill>
            <a:srgbClr val="0000FF"/>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285750" indent="-285750" algn="l" rtl="0" fontAlgn="base">
        <a:spcBef>
          <a:spcPct val="20000"/>
        </a:spcBef>
        <a:spcAft>
          <a:spcPct val="0"/>
        </a:spcAft>
        <a:buFont typeface="Wingdings" panose="05000000000000000000" pitchFamily="2" charset="2"/>
        <a:defRPr kumimoji="1" sz="2400" b="1" kern="1200">
          <a:solidFill>
            <a:srgbClr val="000066"/>
          </a:solidFill>
          <a:latin typeface="+mn-lt"/>
          <a:ea typeface="+mn-ea"/>
          <a:cs typeface="+mn-cs"/>
        </a:defRPr>
      </a:lvl1pPr>
      <a:lvl2pPr marL="762000" indent="-285750" algn="l" rtl="0" fontAlgn="base">
        <a:spcBef>
          <a:spcPct val="20000"/>
        </a:spcBef>
        <a:spcAft>
          <a:spcPct val="0"/>
        </a:spcAft>
        <a:buFont typeface="Wingdings" panose="05000000000000000000" pitchFamily="2" charset="2"/>
        <a:defRPr kumimoji="1" sz="2000" b="1" kern="1200">
          <a:solidFill>
            <a:srgbClr val="000066"/>
          </a:solidFill>
          <a:latin typeface="+mn-lt"/>
          <a:ea typeface="+mn-ea"/>
          <a:cs typeface="+mn-cs"/>
        </a:defRPr>
      </a:lvl2pPr>
      <a:lvl3pPr marL="1181100" indent="-228600" algn="l" rtl="0" fontAlgn="base">
        <a:spcBef>
          <a:spcPct val="20000"/>
        </a:spcBef>
        <a:spcAft>
          <a:spcPct val="0"/>
        </a:spcAft>
        <a:buFont typeface="Times New Roman" panose="02020603050405020304" pitchFamily="18" charset="0"/>
        <a:defRPr kumimoji="1" b="1" kern="1200">
          <a:solidFill>
            <a:srgbClr val="000066"/>
          </a:solidFill>
          <a:latin typeface="+mn-lt"/>
          <a:ea typeface="+mn-ea"/>
          <a:cs typeface="+mn-cs"/>
        </a:defRPr>
      </a:lvl3pPr>
      <a:lvl4pPr marL="1600200" indent="-228600" algn="l" rtl="0" fontAlgn="base">
        <a:spcBef>
          <a:spcPct val="20000"/>
        </a:spcBef>
        <a:spcAft>
          <a:spcPct val="0"/>
        </a:spcAft>
        <a:buFont typeface="Wingdings" panose="05000000000000000000" pitchFamily="2" charset="2"/>
        <a:buChar char="Ø"/>
        <a:defRPr kumimoji="1" sz="1400" kern="1200">
          <a:solidFill>
            <a:schemeClr val="tx1"/>
          </a:solidFill>
          <a:latin typeface="+mj-lt"/>
          <a:ea typeface="ＭＳ Ｐゴシック" pitchFamily="34" charset="-128"/>
          <a:cs typeface="+mn-cs"/>
        </a:defRPr>
      </a:lvl4pPr>
      <a:lvl5pPr marL="2057400" indent="-228600" algn="l" rtl="0" fontAlgn="base">
        <a:spcBef>
          <a:spcPct val="20000"/>
        </a:spcBef>
        <a:spcAft>
          <a:spcPct val="0"/>
        </a:spcAft>
        <a:buFont typeface="Wingdings" panose="05000000000000000000" pitchFamily="2" charset="2"/>
        <a:buChar char="è"/>
        <a:defRPr kumimoji="1" sz="1200" kern="1200">
          <a:solidFill>
            <a:schemeClr val="tx1"/>
          </a:solidFill>
          <a:latin typeface="+mj-lt"/>
          <a:ea typeface="ＭＳ Ｐゴシック"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emf"/><Relationship Id="rId18" Type="http://schemas.openxmlformats.org/officeDocument/2006/relationships/image" Target="../media/image10.png"/><Relationship Id="rId3" Type="http://schemas.openxmlformats.org/officeDocument/2006/relationships/notesSlide" Target="../notesSlides/notesSlide13.xml"/><Relationship Id="rId21" Type="http://schemas.openxmlformats.org/officeDocument/2006/relationships/oleObject" Target="../embeddings/oleObject5.bin"/><Relationship Id="rId7" Type="http://schemas.openxmlformats.org/officeDocument/2006/relationships/image" Target="../media/image17.emf"/><Relationship Id="rId12" Type="http://schemas.openxmlformats.org/officeDocument/2006/relationships/image" Target="../media/image22.emf"/><Relationship Id="rId17" Type="http://schemas.openxmlformats.org/officeDocument/2006/relationships/oleObject" Target="../embeddings/oleObject3.bin"/><Relationship Id="rId2" Type="http://schemas.openxmlformats.org/officeDocument/2006/relationships/slideLayout" Target="../slideLayouts/slideLayout12.xml"/><Relationship Id="rId16" Type="http://schemas.openxmlformats.org/officeDocument/2006/relationships/image" Target="../media/image26.png"/><Relationship Id="rId20" Type="http://schemas.openxmlformats.org/officeDocument/2006/relationships/image" Target="../media/image11.png"/><Relationship Id="rId1" Type="http://schemas.openxmlformats.org/officeDocument/2006/relationships/vmlDrawing" Target="../drawings/vmlDrawing3.vml"/><Relationship Id="rId6" Type="http://schemas.openxmlformats.org/officeDocument/2006/relationships/image" Target="../media/image16.emf"/><Relationship Id="rId11" Type="http://schemas.openxmlformats.org/officeDocument/2006/relationships/image" Target="../media/image21.png"/><Relationship Id="rId24" Type="http://schemas.openxmlformats.org/officeDocument/2006/relationships/image" Target="../media/image13.png"/><Relationship Id="rId5" Type="http://schemas.openxmlformats.org/officeDocument/2006/relationships/image" Target="../media/image15.emf"/><Relationship Id="rId15" Type="http://schemas.openxmlformats.org/officeDocument/2006/relationships/image" Target="../media/image25.emf"/><Relationship Id="rId23" Type="http://schemas.openxmlformats.org/officeDocument/2006/relationships/oleObject" Target="../embeddings/oleObject6.bin"/><Relationship Id="rId10" Type="http://schemas.openxmlformats.org/officeDocument/2006/relationships/image" Target="../media/image20.emf"/><Relationship Id="rId19" Type="http://schemas.openxmlformats.org/officeDocument/2006/relationships/oleObject" Target="../embeddings/oleObject4.bin"/><Relationship Id="rId4" Type="http://schemas.openxmlformats.org/officeDocument/2006/relationships/image" Target="../media/image14.emf"/><Relationship Id="rId9" Type="http://schemas.openxmlformats.org/officeDocument/2006/relationships/image" Target="../media/image19.emf"/><Relationship Id="rId14" Type="http://schemas.openxmlformats.org/officeDocument/2006/relationships/image" Target="../media/image24.emf"/><Relationship Id="rId22"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61.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1.xml"/><Relationship Id="rId1" Type="http://schemas.openxmlformats.org/officeDocument/2006/relationships/vmlDrawing" Target="../drawings/vmlDrawing4.vml"/><Relationship Id="rId5" Type="http://schemas.openxmlformats.org/officeDocument/2006/relationships/image" Target="../media/image31.w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35.wmf"/><Relationship Id="rId4" Type="http://schemas.openxmlformats.org/officeDocument/2006/relationships/image" Target="../media/image34.wmf"/></Relationships>
</file>

<file path=ppt/slides/_rels/slide2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2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42.wmf"/><Relationship Id="rId4" Type="http://schemas.openxmlformats.org/officeDocument/2006/relationships/image" Target="../media/image41.wmf"/></Relationships>
</file>

<file path=ppt/slides/_rels/slide23.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slides/_rels/slide2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50.wmf"/></Relationships>
</file>

<file path=ppt/slides/_rels/slide26.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52.wmf"/></Relationships>
</file>

<file path=ppt/slides/_rels/slide2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28.xml"/><Relationship Id="rId1" Type="http://schemas.openxmlformats.org/officeDocument/2006/relationships/slideLayout" Target="../slideLayouts/slideLayout24.xml"/><Relationship Id="rId6" Type="http://schemas.openxmlformats.org/officeDocument/2006/relationships/image" Target="../media/image56.emf"/><Relationship Id="rId5" Type="http://schemas.openxmlformats.org/officeDocument/2006/relationships/image" Target="../media/image55.emf"/><Relationship Id="rId10" Type="http://schemas.openxmlformats.org/officeDocument/2006/relationships/image" Target="../media/image60.emf"/><Relationship Id="rId4" Type="http://schemas.openxmlformats.org/officeDocument/2006/relationships/image" Target="../media/image54.emf"/><Relationship Id="rId9" Type="http://schemas.openxmlformats.org/officeDocument/2006/relationships/image" Target="../media/image59.emf"/></Relationships>
</file>

<file path=ppt/slides/_rels/slide29.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72.png"/><Relationship Id="rId5" Type="http://schemas.openxmlformats.org/officeDocument/2006/relationships/image" Target="../media/image3.png"/><Relationship Id="rId4" Type="http://schemas.openxmlformats.org/officeDocument/2006/relationships/oleObject" Target="../embeddings/oleObject8.bin"/></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36.xml"/><Relationship Id="rId1" Type="http://schemas.openxmlformats.org/officeDocument/2006/relationships/slideLayout" Target="../slideLayouts/slideLayout19.xml"/><Relationship Id="rId4" Type="http://schemas.openxmlformats.org/officeDocument/2006/relationships/image" Target="../media/image76.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6.xml"/><Relationship Id="rId4" Type="http://schemas.openxmlformats.org/officeDocument/2006/relationships/image" Target="../media/image77.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3.xml"/></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1.xml"/><Relationship Id="rId1" Type="http://schemas.openxmlformats.org/officeDocument/2006/relationships/slideLayout" Target="../slideLayouts/slideLayout8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5.xml"/><Relationship Id="rId1" Type="http://schemas.openxmlformats.org/officeDocument/2006/relationships/vmlDrawing" Target="../drawings/vmlDrawing6.vml"/><Relationship Id="rId5" Type="http://schemas.openxmlformats.org/officeDocument/2006/relationships/image" Target="../media/image5.wmf"/><Relationship Id="rId4" Type="http://schemas.openxmlformats.org/officeDocument/2006/relationships/oleObject" Target="../embeddings/oleObject9.bin"/></Relationships>
</file>

<file path=ppt/slides/_rels/slide4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3.xml"/><Relationship Id="rId1" Type="http://schemas.openxmlformats.org/officeDocument/2006/relationships/slideLayout" Target="../slideLayouts/slideLayout7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4.xml"/></Relationships>
</file>

<file path=ppt/slides/_rels/slide46.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notesSlide" Target="../notesSlides/notesSlide45.xml"/><Relationship Id="rId1" Type="http://schemas.openxmlformats.org/officeDocument/2006/relationships/slideLayout" Target="../slideLayouts/slideLayout37.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9" Type="http://schemas.openxmlformats.org/officeDocument/2006/relationships/image" Target="../media/image90.png"/></Relationships>
</file>

<file path=ppt/slides/_rels/slide47.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47.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47.xml"/><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6.png"/><Relationship Id="rId2" Type="http://schemas.openxmlformats.org/officeDocument/2006/relationships/notesSlide" Target="../notesSlides/notesSlide48.xml"/><Relationship Id="rId1" Type="http://schemas.openxmlformats.org/officeDocument/2006/relationships/slideLayout" Target="../slideLayouts/slideLayout37.xml"/><Relationship Id="rId6" Type="http://schemas.openxmlformats.org/officeDocument/2006/relationships/image" Target="../media/image87.png"/><Relationship Id="rId5" Type="http://schemas.openxmlformats.org/officeDocument/2006/relationships/image" Target="../media/image89.png"/><Relationship Id="rId4" Type="http://schemas.openxmlformats.org/officeDocument/2006/relationships/image" Target="../media/image8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9.xml"/><Relationship Id="rId1" Type="http://schemas.openxmlformats.org/officeDocument/2006/relationships/slideLayout" Target="../slideLayouts/slideLayout49.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49.xml"/><Relationship Id="rId4" Type="http://schemas.openxmlformats.org/officeDocument/2006/relationships/image" Target="../media/image98.png"/></Relationships>
</file>

<file path=ppt/slides/_rels/slide5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51.xml"/><Relationship Id="rId1" Type="http://schemas.openxmlformats.org/officeDocument/2006/relationships/slideLayout" Target="../slideLayouts/slideLayout4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9.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49.xml"/><Relationship Id="rId5" Type="http://schemas.openxmlformats.org/officeDocument/2006/relationships/image" Target="../media/image97.png"/><Relationship Id="rId4" Type="http://schemas.openxmlformats.org/officeDocument/2006/relationships/image" Target="../media/image100.png"/></Relationships>
</file>

<file path=ppt/slides/_rels/slide5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4.xml"/><Relationship Id="rId1" Type="http://schemas.openxmlformats.org/officeDocument/2006/relationships/slideLayout" Target="../slideLayouts/slideLayout49.xml"/><Relationship Id="rId4" Type="http://schemas.openxmlformats.org/officeDocument/2006/relationships/image" Target="../media/image102.png"/></Relationships>
</file>

<file path=ppt/slides/_rels/slide5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5.xml"/><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notesSlide" Target="../notesSlides/notesSlide59.xml"/><Relationship Id="rId1" Type="http://schemas.openxmlformats.org/officeDocument/2006/relationships/slideLayout" Target="../slideLayouts/slideLayout4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9.xml"/></Relationships>
</file>

<file path=ppt/slides/_rels/slide62.xml.rels><?xml version="1.0" encoding="UTF-8" standalone="yes"?>
<Relationships xmlns="http://schemas.openxmlformats.org/package/2006/relationships"><Relationship Id="rId3" Type="http://schemas.openxmlformats.org/officeDocument/2006/relationships/hyperlink" Target="http://www.umlchina.com/" TargetMode="External"/><Relationship Id="rId2" Type="http://schemas.openxmlformats.org/officeDocument/2006/relationships/notesSlide" Target="../notesSlides/notesSlide61.xml"/><Relationship Id="rId1" Type="http://schemas.openxmlformats.org/officeDocument/2006/relationships/slideLayout" Target="../slideLayouts/slideLayout49.xml"/><Relationship Id="rId5" Type="http://schemas.openxmlformats.org/officeDocument/2006/relationships/image" Target="../media/image105.jpeg"/><Relationship Id="rId4" Type="http://schemas.openxmlformats.org/officeDocument/2006/relationships/hyperlink" Target="http://www.rational.com/"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oleObject1.bin"/><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219200" y="1143000"/>
            <a:ext cx="6753225" cy="1546225"/>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r>
              <a:rPr lang="zh-CN" altLang="en-US" sz="4000" i="0" dirty="0">
                <a:solidFill>
                  <a:srgbClr val="0000CC"/>
                </a:solidFill>
                <a:effectLst/>
              </a:rPr>
              <a:t>以下是</a:t>
            </a:r>
            <a:r>
              <a:rPr lang="en-US" altLang="zh-CN" sz="4000" i="0" dirty="0">
                <a:solidFill>
                  <a:srgbClr val="0000CC"/>
                </a:solidFill>
                <a:effectLst/>
              </a:rPr>
              <a:t>UML</a:t>
            </a:r>
            <a:r>
              <a:rPr lang="zh-CN" altLang="en-US" sz="4000" i="0" dirty="0">
                <a:solidFill>
                  <a:srgbClr val="0000CC"/>
                </a:solidFill>
                <a:effectLst/>
              </a:rPr>
              <a:t>图的简单入门教程</a:t>
            </a:r>
            <a:endParaRPr lang="ja-JP" altLang="en-US" sz="4000" i="0" dirty="0">
              <a:solidFill>
                <a:srgbClr val="0000CC"/>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55303" name="Rectangle 7"/>
          <p:cNvSpPr>
            <a:spLocks noGrp="1" noChangeArrowheads="1"/>
          </p:cNvSpPr>
          <p:nvPr>
            <p:ph type="body" sz="half" idx="1"/>
          </p:nvPr>
        </p:nvSpPr>
        <p:spPr>
          <a:xfrm>
            <a:off x="120650" y="655638"/>
            <a:ext cx="4381500" cy="755650"/>
          </a:xfrm>
          <a:noFill/>
          <a:ln/>
        </p:spPr>
        <p:txBody>
          <a:bodyPr/>
          <a:lstStyle/>
          <a:p>
            <a:pPr marL="0" indent="0"/>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1.5.5  </a:t>
            </a:r>
            <a:r>
              <a:rPr lang="ja-JP" altLang="en-US" sz="1600" b="1">
                <a:solidFill>
                  <a:srgbClr val="000066"/>
                </a:solidFill>
                <a:ea typeface="STSong" panose="02010600040101010101" pitchFamily="2" charset="-122"/>
              </a:rPr>
              <a:t>协作图</a:t>
            </a:r>
            <a:r>
              <a:rPr lang="en-US" altLang="ja-JP" sz="1600" b="1">
                <a:solidFill>
                  <a:srgbClr val="000066"/>
                </a:solidFill>
                <a:ea typeface="STSong" panose="02010600040101010101" pitchFamily="2" charset="-122"/>
              </a:rPr>
              <a:t>(Collaboration Diagram)</a:t>
            </a:r>
            <a:endParaRPr lang="zh-CN" altLang="en-US" sz="1600" b="1">
              <a:solidFill>
                <a:srgbClr val="000066"/>
              </a:solidFill>
              <a:ea typeface="STSong" panose="02010600040101010101" pitchFamily="2" charset="-122"/>
            </a:endParaRPr>
          </a:p>
        </p:txBody>
      </p:sp>
      <p:sp>
        <p:nvSpPr>
          <p:cNvPr id="55304" name="Rectangle 8"/>
          <p:cNvSpPr>
            <a:spLocks noChangeArrowheads="1"/>
          </p:cNvSpPr>
          <p:nvPr/>
        </p:nvSpPr>
        <p:spPr bwMode="auto">
          <a:xfrm>
            <a:off x="685800" y="1447800"/>
            <a:ext cx="4157663"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ja-JP" altLang="en-US" sz="1400" b="0" i="0">
                <a:solidFill>
                  <a:srgbClr val="000066"/>
                </a:solidFill>
                <a:effectLst/>
                <a:latin typeface="STSong" panose="02010600040101010101" pitchFamily="2" charset="-122"/>
                <a:ea typeface="STSong" panose="02010600040101010101" pitchFamily="2" charset="-122"/>
              </a:rPr>
              <a:t>协作图描述对象间的协作关系，协作图跟顺序图 相似，显示对象间的动态合作关系。除显示信息交换外，协作图还显示对象以及它们之间的关系</a:t>
            </a:r>
            <a:r>
              <a:rPr lang="en-US" altLang="ja-JP" sz="1400" b="0" i="0">
                <a:solidFill>
                  <a:srgbClr val="000066"/>
                </a:solidFill>
                <a:effectLst/>
                <a:latin typeface="STSong" panose="02010600040101010101" pitchFamily="2" charset="-122"/>
                <a:ea typeface="STSong" panose="02010600040101010101" pitchFamily="2" charset="-122"/>
              </a:rPr>
              <a:t>.</a:t>
            </a:r>
            <a:endParaRPr lang="ja-JP" altLang="zh-CN" sz="1400" b="0" i="0">
              <a:solidFill>
                <a:srgbClr val="000066"/>
              </a:solidFill>
              <a:effectLst/>
              <a:latin typeface="STSong" panose="02010600040101010101" pitchFamily="2" charset="-122"/>
              <a:ea typeface="STSong" panose="02010600040101010101" pitchFamily="2" charset="-122"/>
            </a:endParaRPr>
          </a:p>
          <a:p>
            <a:pPr>
              <a:buFont typeface="Times New Roman" panose="02020603050405020304" pitchFamily="18" charset="0"/>
              <a:buChar char="※"/>
            </a:pPr>
            <a:r>
              <a:rPr lang="zh-CN" altLang="en-US" sz="1400" b="0" i="0">
                <a:solidFill>
                  <a:srgbClr val="000066"/>
                </a:solidFill>
                <a:effectLst/>
                <a:latin typeface="STSong" panose="02010600040101010101" pitchFamily="2" charset="-122"/>
                <a:ea typeface="STSong" panose="02010600040101010101" pitchFamily="2" charset="-122"/>
              </a:rPr>
              <a:t>协作图的一个用途是表示一个类操作的实现</a:t>
            </a:r>
            <a:r>
              <a:rPr lang="ja-JP" altLang="en-US" sz="1400" b="0" i="0">
                <a:solidFill>
                  <a:srgbClr val="000066"/>
                </a:solidFill>
                <a:effectLst/>
                <a:latin typeface="STSong" panose="02010600040101010101" pitchFamily="2" charset="-122"/>
                <a:ea typeface="STSong" panose="02010600040101010101" pitchFamily="2" charset="-122"/>
              </a:rPr>
              <a:t> </a:t>
            </a:r>
            <a:endParaRPr lang="ja-JP" altLang="zh-CN" sz="1400" b="0" i="0">
              <a:solidFill>
                <a:srgbClr val="000066"/>
              </a:solidFill>
              <a:effectLst/>
              <a:latin typeface="STSong" panose="02010600040101010101" pitchFamily="2" charset="-122"/>
              <a:ea typeface="STSong" panose="02010600040101010101" pitchFamily="2" charset="-122"/>
            </a:endParaRPr>
          </a:p>
        </p:txBody>
      </p:sp>
      <p:pic>
        <p:nvPicPr>
          <p:cNvPr id="5530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8" y="1447800"/>
            <a:ext cx="3814762" cy="1685925"/>
          </a:xfrm>
          <a:prstGeom prst="rect">
            <a:avLst/>
          </a:prstGeom>
          <a:noFill/>
          <a:extLst>
            <a:ext uri="{909E8E84-426E-40DD-AFC4-6F175D3DCCD1}">
              <a14:hiddenFill xmlns:a14="http://schemas.microsoft.com/office/drawing/2010/main">
                <a:solidFill>
                  <a:srgbClr val="FFFFFF"/>
                </a:solidFill>
              </a14:hiddenFill>
            </a:ext>
          </a:extLst>
        </p:spPr>
      </p:pic>
      <p:sp>
        <p:nvSpPr>
          <p:cNvPr id="55306" name="Rectangle 10"/>
          <p:cNvSpPr>
            <a:spLocks noChangeArrowheads="1"/>
          </p:cNvSpPr>
          <p:nvPr/>
        </p:nvSpPr>
        <p:spPr bwMode="auto">
          <a:xfrm>
            <a:off x="665163" y="4048125"/>
            <a:ext cx="365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r>
              <a:rPr lang="en-US" altLang="zh-CN" sz="1800" i="0">
                <a:solidFill>
                  <a:srgbClr val="000066"/>
                </a:solidFill>
                <a:effectLst/>
                <a:ea typeface="STSong" panose="02010600040101010101" pitchFamily="2" charset="-122"/>
              </a:rPr>
              <a:t>1.5.6  </a:t>
            </a:r>
            <a:r>
              <a:rPr lang="ja-JP" altLang="en-US" sz="1800" i="0">
                <a:solidFill>
                  <a:srgbClr val="000066"/>
                </a:solidFill>
                <a:effectLst/>
                <a:ea typeface="STSong" panose="02010600040101010101" pitchFamily="2" charset="-122"/>
              </a:rPr>
              <a:t>状态图</a:t>
            </a:r>
            <a:r>
              <a:rPr lang="en-US" altLang="ja-JP" sz="1800" i="0">
                <a:solidFill>
                  <a:srgbClr val="000066"/>
                </a:solidFill>
                <a:effectLst/>
                <a:ea typeface="STSong" panose="02010600040101010101" pitchFamily="2" charset="-122"/>
              </a:rPr>
              <a:t>(State Chart Diagram)</a:t>
            </a:r>
          </a:p>
        </p:txBody>
      </p:sp>
      <p:sp>
        <p:nvSpPr>
          <p:cNvPr id="55307" name="Rectangle 11"/>
          <p:cNvSpPr>
            <a:spLocks noChangeArrowheads="1"/>
          </p:cNvSpPr>
          <p:nvPr/>
        </p:nvSpPr>
        <p:spPr bwMode="auto">
          <a:xfrm>
            <a:off x="838200" y="4506913"/>
            <a:ext cx="3889375"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状态图是一个类对象所可能经历的所有历程的模型图。状态图由对象的各个状态和连接这些状态的转换组成</a:t>
            </a:r>
            <a:r>
              <a:rPr lang="ja-JP" altLang="en-US" sz="1600" b="0" i="0">
                <a:solidFill>
                  <a:srgbClr val="000066"/>
                </a:solidFill>
                <a:effectLst/>
              </a:rPr>
              <a:t> </a:t>
            </a:r>
          </a:p>
        </p:txBody>
      </p:sp>
      <p:graphicFrame>
        <p:nvGraphicFramePr>
          <p:cNvPr id="55308" name="Object 12"/>
          <p:cNvGraphicFramePr>
            <a:graphicFrameLocks noChangeAspect="1"/>
          </p:cNvGraphicFramePr>
          <p:nvPr/>
        </p:nvGraphicFramePr>
        <p:xfrm>
          <a:off x="5181600" y="3810000"/>
          <a:ext cx="3819525" cy="1828800"/>
        </p:xfrm>
        <a:graphic>
          <a:graphicData uri="http://schemas.openxmlformats.org/presentationml/2006/ole">
            <mc:AlternateContent xmlns:mc="http://schemas.openxmlformats.org/markup-compatibility/2006">
              <mc:Choice xmlns:v="urn:schemas-microsoft-com:vml" Requires="v">
                <p:oleObj spid="_x0000_s55312" name="Picture2" r:id="rId5" imgW="5257800" imgH="2343912" progId="Word.Picture.8">
                  <p:embed/>
                </p:oleObj>
              </mc:Choice>
              <mc:Fallback>
                <p:oleObj name="Picture2" r:id="rId5" imgW="5257800" imgH="2343912" progId="Word.Picture.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810000"/>
                        <a:ext cx="3819525" cy="1828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7"/>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24591" name="Rectangle 15"/>
          <p:cNvSpPr>
            <a:spLocks noGrp="1" noChangeArrowheads="1"/>
          </p:cNvSpPr>
          <p:nvPr>
            <p:ph type="body" idx="1"/>
          </p:nvPr>
        </p:nvSpPr>
        <p:spPr>
          <a:xfrm>
            <a:off x="120650" y="692150"/>
            <a:ext cx="8915400" cy="908050"/>
          </a:xfrm>
          <a:noFill/>
          <a:ln/>
        </p:spPr>
        <p:txBody>
          <a:bodyPr/>
          <a:lstStyle/>
          <a:p>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1.5.7 </a:t>
            </a:r>
            <a:r>
              <a:rPr lang="ja-JP" altLang="en-US" sz="1600" b="1">
                <a:solidFill>
                  <a:srgbClr val="000066"/>
                </a:solidFill>
                <a:ea typeface="STSong" panose="02010600040101010101" pitchFamily="2" charset="-122"/>
              </a:rPr>
              <a:t>活动图</a:t>
            </a:r>
            <a:r>
              <a:rPr lang="en-US" altLang="ja-JP" sz="1600" b="1">
                <a:solidFill>
                  <a:srgbClr val="000066"/>
                </a:solidFill>
                <a:ea typeface="STSong" panose="02010600040101010101" pitchFamily="2" charset="-122"/>
              </a:rPr>
              <a:t>(Activity Diagram)</a:t>
            </a:r>
            <a:endParaRPr lang="zh-CN" altLang="en-US" sz="1600" b="1">
              <a:solidFill>
                <a:srgbClr val="000066"/>
              </a:solidFill>
              <a:ea typeface="STSong" panose="02010600040101010101" pitchFamily="2" charset="-122"/>
            </a:endParaRPr>
          </a:p>
        </p:txBody>
      </p:sp>
      <p:sp>
        <p:nvSpPr>
          <p:cNvPr id="24592" name="Rectangle 16"/>
          <p:cNvSpPr>
            <a:spLocks noChangeArrowheads="1"/>
          </p:cNvSpPr>
          <p:nvPr/>
        </p:nvSpPr>
        <p:spPr bwMode="auto">
          <a:xfrm>
            <a:off x="762000" y="1447800"/>
            <a:ext cx="34099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lnSpc>
                <a:spcPct val="90000"/>
              </a:lnSpc>
              <a:buFont typeface="Times New Roman" panose="02020603050405020304" pitchFamily="18" charset="0"/>
              <a:buChar char="※"/>
            </a:pPr>
            <a:r>
              <a:rPr lang="zh-CN" altLang="en-US" sz="1400" b="0" i="0">
                <a:solidFill>
                  <a:srgbClr val="000066"/>
                </a:solidFill>
                <a:effectLst/>
              </a:rPr>
              <a:t>活动图是状态图的一个变体，用来描述执行算法的工作流程中涉及的活动</a:t>
            </a:r>
          </a:p>
          <a:p>
            <a:pPr>
              <a:lnSpc>
                <a:spcPct val="90000"/>
              </a:lnSpc>
              <a:buFont typeface="Times New Roman" panose="02020603050405020304" pitchFamily="18" charset="0"/>
              <a:buChar char="※"/>
            </a:pPr>
            <a:r>
              <a:rPr lang="zh-CN" altLang="en-US" sz="1400" b="0" i="0">
                <a:solidFill>
                  <a:srgbClr val="000066"/>
                </a:solidFill>
                <a:effectLst/>
              </a:rPr>
              <a:t>活动图描述了一组顺序的或并发的活动</a:t>
            </a:r>
            <a:r>
              <a:rPr lang="ja-JP" altLang="en-US" sz="1400" b="0" i="0">
                <a:solidFill>
                  <a:srgbClr val="000066"/>
                </a:solidFill>
                <a:effectLst/>
              </a:rPr>
              <a:t> </a:t>
            </a:r>
          </a:p>
        </p:txBody>
      </p:sp>
      <p:pic>
        <p:nvPicPr>
          <p:cNvPr id="2459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692150"/>
            <a:ext cx="3340100" cy="3167063"/>
          </a:xfrm>
          <a:prstGeom prst="rect">
            <a:avLst/>
          </a:prstGeom>
          <a:noFill/>
          <a:extLst>
            <a:ext uri="{909E8E84-426E-40DD-AFC4-6F175D3DCCD1}">
              <a14:hiddenFill xmlns:a14="http://schemas.microsoft.com/office/drawing/2010/main">
                <a:solidFill>
                  <a:srgbClr val="FFFFFF"/>
                </a:solidFill>
              </a14:hiddenFill>
            </a:ext>
          </a:extLst>
        </p:spPr>
      </p:pic>
      <p:sp>
        <p:nvSpPr>
          <p:cNvPr id="24594" name="Rectangle 18"/>
          <p:cNvSpPr>
            <a:spLocks noChangeArrowheads="1"/>
          </p:cNvSpPr>
          <p:nvPr/>
        </p:nvSpPr>
        <p:spPr bwMode="auto">
          <a:xfrm>
            <a:off x="468313" y="4152900"/>
            <a:ext cx="457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zh-CN" altLang="en-US" sz="1800" i="0">
                <a:solidFill>
                  <a:srgbClr val="000066"/>
                </a:solidFill>
                <a:effectLst/>
                <a:ea typeface="STSong" panose="02010600040101010101" pitchFamily="2" charset="-122"/>
              </a:rPr>
              <a:t>1.5.8 构</a:t>
            </a:r>
            <a:r>
              <a:rPr lang="ja-JP" altLang="en-US" sz="1800" i="0">
                <a:solidFill>
                  <a:srgbClr val="000066"/>
                </a:solidFill>
                <a:effectLst/>
                <a:ea typeface="STSong" panose="02010600040101010101" pitchFamily="2" charset="-122"/>
              </a:rPr>
              <a:t>件图</a:t>
            </a:r>
            <a:r>
              <a:rPr lang="en-US" altLang="ja-JP" sz="1800" i="0">
                <a:solidFill>
                  <a:srgbClr val="000066"/>
                </a:solidFill>
                <a:effectLst/>
                <a:ea typeface="STSong" panose="02010600040101010101" pitchFamily="2" charset="-122"/>
              </a:rPr>
              <a:t>(Compo</a:t>
            </a:r>
            <a:r>
              <a:rPr lang="en-US" altLang="zh-CN" sz="1800" i="0">
                <a:solidFill>
                  <a:srgbClr val="000066"/>
                </a:solidFill>
                <a:effectLst/>
                <a:ea typeface="STSong" panose="02010600040101010101" pitchFamily="2" charset="-122"/>
              </a:rPr>
              <a:t>n</a:t>
            </a:r>
            <a:r>
              <a:rPr lang="en-US" altLang="ja-JP" sz="1800" i="0">
                <a:solidFill>
                  <a:srgbClr val="000066"/>
                </a:solidFill>
                <a:effectLst/>
                <a:ea typeface="STSong" panose="02010600040101010101" pitchFamily="2" charset="-122"/>
              </a:rPr>
              <a:t>ent Diagram)</a:t>
            </a:r>
            <a:endParaRPr lang="zh-CN" altLang="en-US" sz="1800" i="0">
              <a:solidFill>
                <a:srgbClr val="000066"/>
              </a:solidFill>
              <a:effectLst/>
              <a:ea typeface="STSong" panose="02010600040101010101" pitchFamily="2" charset="-122"/>
            </a:endParaRPr>
          </a:p>
        </p:txBody>
      </p:sp>
      <p:sp>
        <p:nvSpPr>
          <p:cNvPr id="24595" name="Rectangle 19"/>
          <p:cNvSpPr>
            <a:spLocks noChangeArrowheads="1"/>
          </p:cNvSpPr>
          <p:nvPr/>
        </p:nvSpPr>
        <p:spPr bwMode="auto">
          <a:xfrm>
            <a:off x="817563" y="4610100"/>
            <a:ext cx="3754437"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构件图为系统的构件建模型</a:t>
            </a:r>
            <a:r>
              <a:rPr lang="en-US" altLang="zh-CN" sz="1400" b="0" i="0">
                <a:solidFill>
                  <a:srgbClr val="000066"/>
                </a:solidFill>
                <a:effectLst/>
              </a:rPr>
              <a:t>—</a:t>
            </a:r>
            <a:r>
              <a:rPr lang="zh-CN" altLang="en-US" sz="1400" b="0" i="0">
                <a:solidFill>
                  <a:srgbClr val="000066"/>
                </a:solidFill>
                <a:effectLst/>
              </a:rPr>
              <a:t>构件即构造应用的软件单元</a:t>
            </a:r>
            <a:r>
              <a:rPr lang="en-US" altLang="zh-CN" sz="1400" b="0" i="0">
                <a:solidFill>
                  <a:srgbClr val="000066"/>
                </a:solidFill>
                <a:effectLst/>
              </a:rPr>
              <a:t>—</a:t>
            </a:r>
            <a:r>
              <a:rPr lang="zh-CN" altLang="en-US" sz="1400" b="0" i="0">
                <a:solidFill>
                  <a:srgbClr val="000066"/>
                </a:solidFill>
                <a:effectLst/>
              </a:rPr>
              <a:t>还包括各构件之间的依赖关系，以便通过这些依赖关系来估计对系统构件的修改给系统可能带来的影响</a:t>
            </a:r>
            <a:r>
              <a:rPr lang="ja-JP" altLang="en-US" sz="1600" b="0" i="0">
                <a:solidFill>
                  <a:srgbClr val="000066"/>
                </a:solidFill>
                <a:effectLst/>
              </a:rPr>
              <a:t> </a:t>
            </a:r>
          </a:p>
        </p:txBody>
      </p:sp>
      <p:pic>
        <p:nvPicPr>
          <p:cNvPr id="24596" name="Picture 20" descr="13-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37063"/>
            <a:ext cx="3360738"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2" name="Rectangle 12"/>
          <p:cNvSpPr>
            <a:spLocks noGrp="1" noChangeArrowheads="1"/>
          </p:cNvSpPr>
          <p:nvPr>
            <p:ph type="title"/>
          </p:nvPr>
        </p:nvSpPr>
        <p:spPr>
          <a:ln/>
        </p:spPr>
        <p:txBody>
          <a:bodyPr/>
          <a:lstStyle/>
          <a:p>
            <a:r>
              <a:rPr lang="zh-CN" altLang="en-US">
                <a:latin typeface="Times New Roman" panose="02020603050405020304" pitchFamily="18" charset="0"/>
              </a:rPr>
              <a:t>1.</a:t>
            </a:r>
            <a:r>
              <a:rPr lang="zh-CN" altLang="en-US"/>
              <a:t> 前言</a:t>
            </a:r>
          </a:p>
        </p:txBody>
      </p:sp>
      <p:sp>
        <p:nvSpPr>
          <p:cNvPr id="25614" name="Rectangle 14"/>
          <p:cNvSpPr>
            <a:spLocks noGrp="1" noChangeArrowheads="1"/>
          </p:cNvSpPr>
          <p:nvPr>
            <p:ph type="body" idx="1"/>
          </p:nvPr>
        </p:nvSpPr>
        <p:spPr>
          <a:xfrm>
            <a:off x="120650" y="692150"/>
            <a:ext cx="8915400" cy="908050"/>
          </a:xfrm>
          <a:noFill/>
          <a:ln/>
        </p:spPr>
        <p:txBody>
          <a:bodyPr/>
          <a:lstStyle/>
          <a:p>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1.5.9  </a:t>
            </a:r>
            <a:r>
              <a:rPr lang="zh-CN" altLang="en-US" sz="1600" b="1">
                <a:solidFill>
                  <a:srgbClr val="000066"/>
                </a:solidFill>
                <a:ea typeface="STSong" panose="02010600040101010101" pitchFamily="2" charset="-122"/>
              </a:rPr>
              <a:t>部署</a:t>
            </a:r>
            <a:r>
              <a:rPr lang="ja-JP" altLang="en-US" sz="1600" b="1">
                <a:solidFill>
                  <a:srgbClr val="000066"/>
                </a:solidFill>
                <a:ea typeface="STSong" panose="02010600040101010101" pitchFamily="2" charset="-122"/>
              </a:rPr>
              <a:t>图</a:t>
            </a:r>
            <a:r>
              <a:rPr lang="en-US" altLang="ja-JP" sz="1600" b="1">
                <a:solidFill>
                  <a:srgbClr val="000066"/>
                </a:solidFill>
                <a:ea typeface="STSong" panose="02010600040101010101" pitchFamily="2" charset="-122"/>
              </a:rPr>
              <a:t>(Deployment Diagram)</a:t>
            </a:r>
            <a:endParaRPr lang="zh-CN" altLang="en-US" sz="1600" b="1">
              <a:solidFill>
                <a:srgbClr val="000066"/>
              </a:solidFill>
              <a:ea typeface="STSong" panose="02010600040101010101" pitchFamily="2" charset="-122"/>
            </a:endParaRPr>
          </a:p>
          <a:p>
            <a:endParaRPr lang="zh-CN" altLang="en-US" sz="1800">
              <a:solidFill>
                <a:srgbClr val="000066"/>
              </a:solidFill>
            </a:endParaRPr>
          </a:p>
        </p:txBody>
      </p:sp>
      <p:sp>
        <p:nvSpPr>
          <p:cNvPr id="25615" name="Rectangle 15"/>
          <p:cNvSpPr>
            <a:spLocks noChangeArrowheads="1"/>
          </p:cNvSpPr>
          <p:nvPr/>
        </p:nvSpPr>
        <p:spPr bwMode="auto">
          <a:xfrm>
            <a:off x="974725" y="1371600"/>
            <a:ext cx="3749675"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None/>
            </a:pPr>
            <a:r>
              <a:rPr lang="zh-CN" altLang="en-US" sz="1400" b="0" i="0">
                <a:solidFill>
                  <a:srgbClr val="000066"/>
                </a:solidFill>
                <a:effectLst/>
              </a:rPr>
              <a:t>部署视图描述位于节点实例上的运行构件实例的安排。节点是一组运行资源，如计算机、设备或存储器。这个视图允许评估分配结果和资源分配</a:t>
            </a:r>
            <a:endParaRPr lang="ja-JP" altLang="en-US" sz="1400" b="0" i="0">
              <a:solidFill>
                <a:srgbClr val="000066"/>
              </a:solidFill>
              <a:effectLst/>
            </a:endParaRPr>
          </a:p>
        </p:txBody>
      </p:sp>
      <p:pic>
        <p:nvPicPr>
          <p:cNvPr id="25616" name="Picture 16" descr="13-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275" y="765175"/>
            <a:ext cx="331152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17" name="Group 17"/>
          <p:cNvGrpSpPr>
            <a:grpSpLocks/>
          </p:cNvGrpSpPr>
          <p:nvPr/>
        </p:nvGrpSpPr>
        <p:grpSpPr bwMode="auto">
          <a:xfrm>
            <a:off x="1619250" y="3429000"/>
            <a:ext cx="4810125" cy="2987675"/>
            <a:chOff x="1020" y="2160"/>
            <a:chExt cx="3030" cy="1882"/>
          </a:xfrm>
        </p:grpSpPr>
        <p:sp>
          <p:nvSpPr>
            <p:cNvPr id="25618" name="AutoShape 18"/>
            <p:cNvSpPr>
              <a:spLocks noChangeArrowheads="1"/>
            </p:cNvSpPr>
            <p:nvPr/>
          </p:nvSpPr>
          <p:spPr bwMode="auto">
            <a:xfrm>
              <a:off x="1258" y="3702"/>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25619" name="AutoShape 19"/>
            <p:cNvSpPr>
              <a:spLocks noChangeArrowheads="1"/>
            </p:cNvSpPr>
            <p:nvPr/>
          </p:nvSpPr>
          <p:spPr bwMode="auto">
            <a:xfrm>
              <a:off x="2154" y="3702"/>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25620" name="AutoShape 20"/>
            <p:cNvSpPr>
              <a:spLocks noChangeArrowheads="1"/>
            </p:cNvSpPr>
            <p:nvPr/>
          </p:nvSpPr>
          <p:spPr bwMode="auto">
            <a:xfrm>
              <a:off x="1202" y="3657"/>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AutoShape 21"/>
            <p:cNvSpPr>
              <a:spLocks noChangeArrowheads="1"/>
            </p:cNvSpPr>
            <p:nvPr/>
          </p:nvSpPr>
          <p:spPr bwMode="auto">
            <a:xfrm>
              <a:off x="1020" y="3566"/>
              <a:ext cx="1857" cy="47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AutoShape 22"/>
            <p:cNvSpPr>
              <a:spLocks noChangeArrowheads="1"/>
            </p:cNvSpPr>
            <p:nvPr/>
          </p:nvSpPr>
          <p:spPr bwMode="auto">
            <a:xfrm>
              <a:off x="1791" y="3748"/>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Text Box 23"/>
            <p:cNvSpPr txBox="1">
              <a:spLocks noChangeArrowheads="1"/>
            </p:cNvSpPr>
            <p:nvPr/>
          </p:nvSpPr>
          <p:spPr bwMode="auto">
            <a:xfrm>
              <a:off x="2925" y="2234"/>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800" i="0">
                  <a:solidFill>
                    <a:schemeClr val="tx1"/>
                  </a:solidFill>
                  <a:effectLst/>
                  <a:latin typeface="Garamond" panose="02020404030301010803" pitchFamily="18" charset="0"/>
                </a:rPr>
                <a:t>需求分析</a:t>
              </a:r>
            </a:p>
          </p:txBody>
        </p:sp>
        <p:sp>
          <p:nvSpPr>
            <p:cNvPr id="25624" name="Text Box 24"/>
            <p:cNvSpPr txBox="1">
              <a:spLocks noChangeArrowheads="1"/>
            </p:cNvSpPr>
            <p:nvPr/>
          </p:nvSpPr>
          <p:spPr bwMode="auto">
            <a:xfrm>
              <a:off x="2970" y="3022"/>
              <a:ext cx="3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chemeClr val="tx1"/>
                  </a:solidFill>
                  <a:effectLst/>
                  <a:latin typeface="Garamond" panose="02020404030301010803" pitchFamily="18" charset="0"/>
                </a:rPr>
                <a:t>BD</a:t>
              </a:r>
            </a:p>
          </p:txBody>
        </p:sp>
        <p:sp>
          <p:nvSpPr>
            <p:cNvPr id="25625" name="Text Box 25"/>
            <p:cNvSpPr txBox="1">
              <a:spLocks noChangeArrowheads="1"/>
            </p:cNvSpPr>
            <p:nvPr/>
          </p:nvSpPr>
          <p:spPr bwMode="auto">
            <a:xfrm>
              <a:off x="2789" y="3748"/>
              <a:ext cx="7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800" i="0">
                  <a:solidFill>
                    <a:schemeClr val="tx1"/>
                  </a:solidFill>
                  <a:effectLst/>
                  <a:latin typeface="Garamond" panose="02020404030301010803" pitchFamily="18" charset="0"/>
                </a:rPr>
                <a:t>FD/DD</a:t>
              </a:r>
            </a:p>
          </p:txBody>
        </p:sp>
        <p:sp>
          <p:nvSpPr>
            <p:cNvPr id="25626" name="AutoShape 26"/>
            <p:cNvSpPr>
              <a:spLocks noChangeArrowheads="1"/>
            </p:cNvSpPr>
            <p:nvPr/>
          </p:nvSpPr>
          <p:spPr bwMode="auto">
            <a:xfrm>
              <a:off x="1518" y="3294"/>
              <a:ext cx="45" cy="293"/>
            </a:xfrm>
            <a:prstGeom prst="downArrow">
              <a:avLst>
                <a:gd name="adj1" fmla="val 50000"/>
                <a:gd name="adj2" fmla="val 162778"/>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627" name="AutoShape 27"/>
            <p:cNvSpPr>
              <a:spLocks noChangeArrowheads="1"/>
            </p:cNvSpPr>
            <p:nvPr/>
          </p:nvSpPr>
          <p:spPr bwMode="auto">
            <a:xfrm>
              <a:off x="1517" y="3022"/>
              <a:ext cx="44" cy="174"/>
            </a:xfrm>
            <a:prstGeom prst="downArrow">
              <a:avLst>
                <a:gd name="adj1" fmla="val 50000"/>
                <a:gd name="adj2" fmla="val 98864"/>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628" name="AutoShape 28"/>
            <p:cNvSpPr>
              <a:spLocks noChangeArrowheads="1"/>
            </p:cNvSpPr>
            <p:nvPr/>
          </p:nvSpPr>
          <p:spPr bwMode="auto">
            <a:xfrm>
              <a:off x="1257" y="3203"/>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25629" name="AutoShape 29"/>
            <p:cNvSpPr>
              <a:spLocks noChangeArrowheads="1"/>
            </p:cNvSpPr>
            <p:nvPr/>
          </p:nvSpPr>
          <p:spPr bwMode="auto">
            <a:xfrm>
              <a:off x="2153" y="3203"/>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25630" name="AutoShape 30"/>
            <p:cNvSpPr>
              <a:spLocks noChangeArrowheads="1"/>
            </p:cNvSpPr>
            <p:nvPr/>
          </p:nvSpPr>
          <p:spPr bwMode="auto">
            <a:xfrm>
              <a:off x="1201" y="3158"/>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AutoShape 31"/>
            <p:cNvSpPr>
              <a:spLocks noChangeArrowheads="1"/>
            </p:cNvSpPr>
            <p:nvPr/>
          </p:nvSpPr>
          <p:spPr bwMode="auto">
            <a:xfrm>
              <a:off x="1020" y="2750"/>
              <a:ext cx="1859" cy="702"/>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AutoShape 32"/>
            <p:cNvSpPr>
              <a:spLocks noChangeArrowheads="1"/>
            </p:cNvSpPr>
            <p:nvPr/>
          </p:nvSpPr>
          <p:spPr bwMode="auto">
            <a:xfrm>
              <a:off x="1801" y="3248"/>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3" name="AutoShape 33"/>
            <p:cNvSpPr>
              <a:spLocks noChangeArrowheads="1"/>
            </p:cNvSpPr>
            <p:nvPr/>
          </p:nvSpPr>
          <p:spPr bwMode="auto">
            <a:xfrm>
              <a:off x="1257" y="2840"/>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25634" name="AutoShape 34"/>
            <p:cNvSpPr>
              <a:spLocks noChangeArrowheads="1"/>
            </p:cNvSpPr>
            <p:nvPr/>
          </p:nvSpPr>
          <p:spPr bwMode="auto">
            <a:xfrm>
              <a:off x="2153" y="2840"/>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a:t>
              </a:r>
            </a:p>
          </p:txBody>
        </p:sp>
        <p:sp>
          <p:nvSpPr>
            <p:cNvPr id="25635" name="AutoShape 35"/>
            <p:cNvSpPr>
              <a:spLocks noChangeArrowheads="1"/>
            </p:cNvSpPr>
            <p:nvPr/>
          </p:nvSpPr>
          <p:spPr bwMode="auto">
            <a:xfrm>
              <a:off x="1201" y="2795"/>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6" name="AutoShape 36"/>
            <p:cNvSpPr>
              <a:spLocks noChangeArrowheads="1"/>
            </p:cNvSpPr>
            <p:nvPr/>
          </p:nvSpPr>
          <p:spPr bwMode="auto">
            <a:xfrm>
              <a:off x="1790" y="2885"/>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7" name="AutoShape 37"/>
            <p:cNvSpPr>
              <a:spLocks noChangeArrowheads="1"/>
            </p:cNvSpPr>
            <p:nvPr/>
          </p:nvSpPr>
          <p:spPr bwMode="auto">
            <a:xfrm>
              <a:off x="1258" y="2296"/>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25638" name="AutoShape 38"/>
            <p:cNvSpPr>
              <a:spLocks noChangeArrowheads="1"/>
            </p:cNvSpPr>
            <p:nvPr/>
          </p:nvSpPr>
          <p:spPr bwMode="auto">
            <a:xfrm>
              <a:off x="2154" y="2296"/>
              <a:ext cx="556" cy="193"/>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25639" name="AutoShape 39"/>
            <p:cNvSpPr>
              <a:spLocks noChangeArrowheads="1"/>
            </p:cNvSpPr>
            <p:nvPr/>
          </p:nvSpPr>
          <p:spPr bwMode="auto">
            <a:xfrm>
              <a:off x="1202" y="2251"/>
              <a:ext cx="1587" cy="28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 name="AutoShape 40"/>
            <p:cNvSpPr>
              <a:spLocks noChangeArrowheads="1"/>
            </p:cNvSpPr>
            <p:nvPr/>
          </p:nvSpPr>
          <p:spPr bwMode="auto">
            <a:xfrm>
              <a:off x="1020" y="2160"/>
              <a:ext cx="1857" cy="476"/>
            </a:xfrm>
            <a:prstGeom prst="roundRect">
              <a:avLst>
                <a:gd name="adj" fmla="val 16667"/>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1" name="AutoShape 41"/>
            <p:cNvSpPr>
              <a:spLocks noChangeArrowheads="1"/>
            </p:cNvSpPr>
            <p:nvPr/>
          </p:nvSpPr>
          <p:spPr bwMode="auto">
            <a:xfrm>
              <a:off x="1791" y="2342"/>
              <a:ext cx="381" cy="59"/>
            </a:xfrm>
            <a:prstGeom prst="leftRightArrow">
              <a:avLst>
                <a:gd name="adj1" fmla="val 50000"/>
                <a:gd name="adj2" fmla="val 12915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2" name="Text Box 42"/>
            <p:cNvSpPr txBox="1">
              <a:spLocks noChangeArrowheads="1"/>
            </p:cNvSpPr>
            <p:nvPr/>
          </p:nvSpPr>
          <p:spPr bwMode="auto">
            <a:xfrm>
              <a:off x="3742" y="2432"/>
              <a:ext cx="308" cy="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0" lang="zh-CN" altLang="en-US" sz="2000" i="0">
                  <a:solidFill>
                    <a:srgbClr val="000066"/>
                  </a:solidFill>
                  <a:effectLst/>
                  <a:latin typeface="Garamond" panose="02020404030301010803" pitchFamily="18" charset="0"/>
                </a:rPr>
                <a:t>主要图之间的关系</a:t>
              </a:r>
            </a:p>
          </p:txBody>
        </p:sp>
      </p:grpSp>
      <p:sp>
        <p:nvSpPr>
          <p:cNvPr id="25643" name="Rectangle 43"/>
          <p:cNvSpPr>
            <a:spLocks noChangeArrowheads="1"/>
          </p:cNvSpPr>
          <p:nvPr/>
        </p:nvSpPr>
        <p:spPr bwMode="auto">
          <a:xfrm>
            <a:off x="179388" y="3073400"/>
            <a:ext cx="60483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r>
              <a:rPr lang="en-US" altLang="zh-CN" sz="1800" i="0">
                <a:solidFill>
                  <a:srgbClr val="000066"/>
                </a:solidFill>
                <a:effectLst/>
              </a:rPr>
              <a:t>1.6 </a:t>
            </a:r>
            <a:r>
              <a:rPr lang="zh-CN" altLang="en-US" sz="1800" i="0">
                <a:solidFill>
                  <a:srgbClr val="000066"/>
                </a:solidFill>
                <a:effectLst/>
              </a:rPr>
              <a:t>各</a:t>
            </a:r>
            <a:r>
              <a:rPr lang="en-US" altLang="zh-CN" sz="1800" i="0">
                <a:solidFill>
                  <a:srgbClr val="000066"/>
                </a:solidFill>
                <a:effectLst/>
              </a:rPr>
              <a:t>UML</a:t>
            </a:r>
            <a:r>
              <a:rPr lang="zh-CN" altLang="en-US" sz="1800" i="0">
                <a:solidFill>
                  <a:srgbClr val="000066"/>
                </a:solidFill>
                <a:effectLst/>
              </a:rPr>
              <a:t>图的关系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9" name="Rectangle 17"/>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13" name="Rectangle 21"/>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0" name="Rectangle 28"/>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4" name="Rectangle 32"/>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28" name="Rectangle 36"/>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32" name="Rectangle 40"/>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36" name="Rectangle 44"/>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840" name="Rectangle 48"/>
          <p:cNvSpPr>
            <a:spLocks noChangeArrowheads="1"/>
          </p:cNvSpPr>
          <p:nvPr/>
        </p:nvSpPr>
        <p:spPr bwMode="auto">
          <a:xfrm>
            <a:off x="1803400" y="58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099" name="Rectangle 307"/>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03" name="Rectangle 311"/>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0" name="Rectangle 318"/>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4" name="Rectangle 322"/>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118" name="Rectangle 326"/>
          <p:cNvSpPr>
            <a:spLocks noChangeArrowheads="1"/>
          </p:cNvSpPr>
          <p:nvPr/>
        </p:nvSpPr>
        <p:spPr bwMode="auto">
          <a:xfrm>
            <a:off x="3851275" y="4048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297" name="Rectangle 505"/>
          <p:cNvSpPr>
            <a:spLocks noGrp="1" noChangeArrowheads="1"/>
          </p:cNvSpPr>
          <p:nvPr>
            <p:ph type="title"/>
          </p:nvPr>
        </p:nvSpPr>
        <p:spPr/>
        <p:txBody>
          <a:bodyPr/>
          <a:lstStyle/>
          <a:p>
            <a:r>
              <a:rPr lang="zh-CN" altLang="en-US">
                <a:latin typeface="Times New Roman" panose="02020603050405020304" pitchFamily="18" charset="0"/>
              </a:rPr>
              <a:t>1.</a:t>
            </a:r>
            <a:r>
              <a:rPr lang="zh-CN" altLang="en-US" sz="2800"/>
              <a:t> </a:t>
            </a:r>
            <a:r>
              <a:rPr lang="zh-CN" altLang="en-US"/>
              <a:t>前言</a:t>
            </a:r>
          </a:p>
        </p:txBody>
      </p:sp>
      <p:sp>
        <p:nvSpPr>
          <p:cNvPr id="34220" name="Rectangle 428"/>
          <p:cNvSpPr>
            <a:spLocks noGrp="1" noChangeArrowheads="1"/>
          </p:cNvSpPr>
          <p:nvPr>
            <p:ph type="body" sz="half" idx="1"/>
          </p:nvPr>
        </p:nvSpPr>
        <p:spPr>
          <a:xfrm>
            <a:off x="120650" y="615950"/>
            <a:ext cx="8413750" cy="374650"/>
          </a:xfrm>
        </p:spPr>
        <p:txBody>
          <a:bodyPr/>
          <a:lstStyle/>
          <a:p>
            <a:pPr marL="0" indent="0"/>
            <a:r>
              <a:rPr lang="en-US" altLang="zh-CN" sz="1800" b="1">
                <a:solidFill>
                  <a:srgbClr val="000066"/>
                </a:solidFill>
              </a:rPr>
              <a:t>1.7  UML</a:t>
            </a:r>
            <a:r>
              <a:rPr lang="zh-CN" altLang="en-US" sz="1800" b="1">
                <a:solidFill>
                  <a:srgbClr val="000066"/>
                </a:solidFill>
              </a:rPr>
              <a:t>语法描述</a:t>
            </a:r>
          </a:p>
        </p:txBody>
      </p:sp>
      <p:sp>
        <p:nvSpPr>
          <p:cNvPr id="34221" name="Rectangle 429"/>
          <p:cNvSpPr>
            <a:spLocks noChangeArrowheads="1"/>
          </p:cNvSpPr>
          <p:nvPr/>
        </p:nvSpPr>
        <p:spPr bwMode="auto">
          <a:xfrm>
            <a:off x="900113" y="1700213"/>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lvl="1">
              <a:spcBef>
                <a:spcPct val="0"/>
              </a:spcBef>
              <a:buClrTx/>
              <a:buFontTx/>
              <a:buNone/>
            </a:pPr>
            <a:endParaRPr lang="en-US" altLang="ja-JP" b="0" i="0">
              <a:effectLst/>
            </a:endParaRPr>
          </a:p>
          <a:p>
            <a:endParaRPr lang="en-US" altLang="ja-JP" sz="1800" b="0" i="0">
              <a:effectLst/>
            </a:endParaRPr>
          </a:p>
        </p:txBody>
      </p:sp>
      <p:sp>
        <p:nvSpPr>
          <p:cNvPr id="34222" name="Rectangle 430"/>
          <p:cNvSpPr>
            <a:spLocks noChangeArrowheads="1"/>
          </p:cNvSpPr>
          <p:nvPr/>
        </p:nvSpPr>
        <p:spPr bwMode="auto">
          <a:xfrm>
            <a:off x="5218113" y="2860675"/>
            <a:ext cx="16970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223" name="Rectangle 431"/>
          <p:cNvSpPr>
            <a:spLocks noChangeArrowheads="1"/>
          </p:cNvSpPr>
          <p:nvPr/>
        </p:nvSpPr>
        <p:spPr bwMode="auto">
          <a:xfrm>
            <a:off x="5578475" y="1852613"/>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407" name="Rectangle 615"/>
          <p:cNvSpPr>
            <a:spLocks noChangeArrowheads="1"/>
          </p:cNvSpPr>
          <p:nvPr/>
        </p:nvSpPr>
        <p:spPr bwMode="auto">
          <a:xfrm>
            <a:off x="914400" y="167640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lvl="1">
              <a:spcBef>
                <a:spcPct val="0"/>
              </a:spcBef>
              <a:buClrTx/>
              <a:buFontTx/>
              <a:buNone/>
            </a:pPr>
            <a:endParaRPr lang="en-US" altLang="ja-JP" b="0" i="0">
              <a:effectLst/>
            </a:endParaRPr>
          </a:p>
          <a:p>
            <a:endParaRPr lang="en-US" altLang="ja-JP" sz="1800" b="0" i="0">
              <a:effectLst/>
            </a:endParaRPr>
          </a:p>
        </p:txBody>
      </p:sp>
      <p:pic>
        <p:nvPicPr>
          <p:cNvPr id="34408" name="Picture 6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196975"/>
            <a:ext cx="9429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34409" name="Picture 6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5963" y="2286000"/>
            <a:ext cx="720725" cy="681038"/>
          </a:xfrm>
          <a:prstGeom prst="rect">
            <a:avLst/>
          </a:prstGeom>
          <a:noFill/>
          <a:extLst>
            <a:ext uri="{909E8E84-426E-40DD-AFC4-6F175D3DCCD1}">
              <a14:hiddenFill xmlns:a14="http://schemas.microsoft.com/office/drawing/2010/main">
                <a:solidFill>
                  <a:srgbClr val="FFFFFF"/>
                </a:solidFill>
              </a14:hiddenFill>
            </a:ext>
          </a:extLst>
        </p:spPr>
      </p:pic>
      <p:pic>
        <p:nvPicPr>
          <p:cNvPr id="34410" name="Picture 6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500438"/>
            <a:ext cx="21145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4411" name="Picture 6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6425" y="4043363"/>
            <a:ext cx="863600" cy="60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39" name="Group 747"/>
          <p:cNvGraphicFramePr>
            <a:graphicFrameLocks noGrp="1"/>
          </p:cNvGraphicFramePr>
          <p:nvPr/>
        </p:nvGraphicFramePr>
        <p:xfrm>
          <a:off x="395288" y="1119188"/>
          <a:ext cx="3676650" cy="4760912"/>
        </p:xfrm>
        <a:graphic>
          <a:graphicData uri="http://schemas.openxmlformats.org/drawingml/2006/table">
            <a:tbl>
              <a:tblPr/>
              <a:tblGrid>
                <a:gridCol w="495300">
                  <a:extLst>
                    <a:ext uri="{9D8B030D-6E8A-4147-A177-3AD203B41FA5}">
                      <a16:colId xmlns:a16="http://schemas.microsoft.com/office/drawing/2014/main" val="3893742715"/>
                    </a:ext>
                  </a:extLst>
                </a:gridCol>
                <a:gridCol w="2054225">
                  <a:extLst>
                    <a:ext uri="{9D8B030D-6E8A-4147-A177-3AD203B41FA5}">
                      <a16:colId xmlns:a16="http://schemas.microsoft.com/office/drawing/2014/main" val="205140789"/>
                    </a:ext>
                  </a:extLst>
                </a:gridCol>
                <a:gridCol w="1127125">
                  <a:extLst>
                    <a:ext uri="{9D8B030D-6E8A-4147-A177-3AD203B41FA5}">
                      <a16:colId xmlns:a16="http://schemas.microsoft.com/office/drawing/2014/main" val="4237350974"/>
                    </a:ext>
                  </a:extLst>
                </a:gridCol>
              </a:tblGrid>
              <a:tr h="55721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是对一组具有相同属性、相同操作、相同关系和相同语义的对象的描述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3636684"/>
                  </a:ext>
                </a:extLst>
              </a:tr>
              <a:tr h="452438">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对象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0995657"/>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是描述了一个类或构件的一个服务的操作集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4756842"/>
                  </a:ext>
                </a:extLst>
              </a:tr>
              <a:tr h="6858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协作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定义了一个交互，它是由一组共同工作以提供某种协作行为的角色和其他元素构成的一个群体</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3769572"/>
                  </a:ext>
                </a:extLst>
              </a:tr>
              <a:tr h="62706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用例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是对一组动作序列的描述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3410319"/>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主动类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对象至少拥有一个进程或线程的类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0025735"/>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是系统中物理的、可替代的部件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2993750"/>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参与者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在系统外部与系统直接交互的人或事物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3440102"/>
                  </a:ext>
                </a:extLst>
              </a:tr>
            </a:tbl>
          </a:graphicData>
        </a:graphic>
      </p:graphicFrame>
      <p:pic>
        <p:nvPicPr>
          <p:cNvPr id="34442" name="Picture 6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2852738"/>
            <a:ext cx="863600"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40" name="Group 748"/>
          <p:cNvGraphicFramePr>
            <a:graphicFrameLocks noGrp="1"/>
          </p:cNvGraphicFramePr>
          <p:nvPr>
            <p:ph sz="half" idx="2"/>
          </p:nvPr>
        </p:nvGraphicFramePr>
        <p:xfrm>
          <a:off x="4586288" y="1119188"/>
          <a:ext cx="4246562" cy="4814887"/>
        </p:xfrm>
        <a:graphic>
          <a:graphicData uri="http://schemas.openxmlformats.org/drawingml/2006/table">
            <a:tbl>
              <a:tblPr/>
              <a:tblGrid>
                <a:gridCol w="895350">
                  <a:extLst>
                    <a:ext uri="{9D8B030D-6E8A-4147-A177-3AD203B41FA5}">
                      <a16:colId xmlns:a16="http://schemas.microsoft.com/office/drawing/2014/main" val="1204915803"/>
                    </a:ext>
                  </a:extLst>
                </a:gridCol>
                <a:gridCol w="2044700">
                  <a:extLst>
                    <a:ext uri="{9D8B030D-6E8A-4147-A177-3AD203B41FA5}">
                      <a16:colId xmlns:a16="http://schemas.microsoft.com/office/drawing/2014/main" val="607234204"/>
                    </a:ext>
                  </a:extLst>
                </a:gridCol>
                <a:gridCol w="1306512">
                  <a:extLst>
                    <a:ext uri="{9D8B030D-6E8A-4147-A177-3AD203B41FA5}">
                      <a16:colId xmlns:a16="http://schemas.microsoft.com/office/drawing/2014/main" val="4220225167"/>
                    </a:ext>
                  </a:extLst>
                </a:gridCol>
              </a:tblGrid>
              <a:tr h="557213">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节点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是在运行时存在的物理元素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9094183"/>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交互</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它由在特定语境中共同完成一定任务的一组对象间交换的消息组成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3356817"/>
                  </a:ext>
                </a:extLst>
              </a:tr>
              <a:tr h="581025">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状态机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它描述了一个对象或一个交互在生命期内响应事件所经历的状态序列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8870719"/>
                  </a:ext>
                </a:extLst>
              </a:tr>
              <a:tr h="62865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把元素组织成组的机制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1224384"/>
                  </a:ext>
                </a:extLst>
              </a:tr>
              <a:tr h="6096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注释事物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是</a:t>
                      </a:r>
                      <a:r>
                        <a:rPr kumimoji="1" lang="en-US" altLang="zh-CN"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UML</a:t>
                      </a: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模型的解释部分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1596994"/>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依赖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一条可能有方向的虚线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2719884"/>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关联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一条实线，可能有方向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6054224"/>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泛化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一条带有空心箭头的实线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8583990"/>
                  </a:ext>
                </a:extLst>
              </a:tr>
              <a:tr h="457200">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实现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一条带有空心箭头的虚线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ＭＳ Ｐゴシック" pitchFamily="34" charset="-128"/>
                        </a:defRPr>
                      </a:lvl4pPr>
                      <a:lvl5pPr>
                        <a:spcBef>
                          <a:spcPct val="20000"/>
                        </a:spcBef>
                        <a:defRPr kumimoji="1">
                          <a:solidFill>
                            <a:schemeClr val="tx1"/>
                          </a:solidFill>
                          <a:latin typeface="Times New Roman" panose="02020603050405020304" pitchFamily="18" charset="0"/>
                          <a:ea typeface="ＭＳ Ｐゴシック" pitchFamily="34"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8688963"/>
                  </a:ext>
                </a:extLst>
              </a:tr>
            </a:tbl>
          </a:graphicData>
        </a:graphic>
      </p:graphicFrame>
      <p:pic>
        <p:nvPicPr>
          <p:cNvPr id="34477" name="Picture 6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5300663"/>
            <a:ext cx="8429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478" name="Picture 6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6375" y="1066800"/>
            <a:ext cx="7810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34479" name="Picture 6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99400" y="1905000"/>
            <a:ext cx="6286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34480" name="Picture 6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53350" y="2438400"/>
            <a:ext cx="10096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34481" name="Picture 68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27963" y="2971800"/>
            <a:ext cx="720725" cy="557213"/>
          </a:xfrm>
          <a:prstGeom prst="rect">
            <a:avLst/>
          </a:prstGeom>
          <a:noFill/>
          <a:extLst>
            <a:ext uri="{909E8E84-426E-40DD-AFC4-6F175D3DCCD1}">
              <a14:hiddenFill xmlns:a14="http://schemas.microsoft.com/office/drawing/2010/main">
                <a:solidFill>
                  <a:srgbClr val="FFFFFF"/>
                </a:solidFill>
              </a14:hiddenFill>
            </a:ext>
          </a:extLst>
        </p:spPr>
      </p:pic>
      <p:pic>
        <p:nvPicPr>
          <p:cNvPr id="34482" name="Picture 69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62888" y="3733800"/>
            <a:ext cx="719137" cy="312738"/>
          </a:xfrm>
          <a:prstGeom prst="rect">
            <a:avLst/>
          </a:prstGeom>
          <a:noFill/>
          <a:extLst>
            <a:ext uri="{909E8E84-426E-40DD-AFC4-6F175D3DCCD1}">
              <a14:hiddenFill xmlns:a14="http://schemas.microsoft.com/office/drawing/2010/main">
                <a:solidFill>
                  <a:srgbClr val="FFFFFF"/>
                </a:solidFill>
              </a14:hiddenFill>
            </a:ext>
          </a:extLst>
        </p:spPr>
      </p:pic>
      <p:pic>
        <p:nvPicPr>
          <p:cNvPr id="34483" name="Picture 69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4724400"/>
            <a:ext cx="1104900" cy="481013"/>
          </a:xfrm>
          <a:prstGeom prst="rect">
            <a:avLst/>
          </a:prstGeom>
          <a:noFill/>
          <a:extLst>
            <a:ext uri="{909E8E84-426E-40DD-AFC4-6F175D3DCCD1}">
              <a14:hiddenFill xmlns:a14="http://schemas.microsoft.com/office/drawing/2010/main">
                <a:solidFill>
                  <a:srgbClr val="FFFFFF"/>
                </a:solidFill>
              </a14:hiddenFill>
            </a:ext>
          </a:extLst>
        </p:spPr>
      </p:pic>
      <p:pic>
        <p:nvPicPr>
          <p:cNvPr id="34484" name="Picture 6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7450" y="1700213"/>
            <a:ext cx="2828925" cy="381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535" name="Object 743"/>
          <p:cNvGraphicFramePr>
            <a:graphicFrameLocks noChangeAspect="1"/>
          </p:cNvGraphicFramePr>
          <p:nvPr/>
        </p:nvGraphicFramePr>
        <p:xfrm>
          <a:off x="7734300" y="4248150"/>
          <a:ext cx="838200" cy="247650"/>
        </p:xfrm>
        <a:graphic>
          <a:graphicData uri="http://schemas.openxmlformats.org/presentationml/2006/ole">
            <mc:AlternateContent xmlns:mc="http://schemas.openxmlformats.org/markup-compatibility/2006">
              <mc:Choice xmlns:v="urn:schemas-microsoft-com:vml" Requires="v">
                <p:oleObj spid="_x0000_s34553" name="ビットマップ イメージ" r:id="rId17" imgW="838095" imgH="247685" progId="Paint.Picture">
                  <p:embed/>
                </p:oleObj>
              </mc:Choice>
              <mc:Fallback>
                <p:oleObj name="ビットマップ イメージ" r:id="rId17" imgW="838095" imgH="247685" progId="Paint.Picture">
                  <p:embed/>
                  <p:pic>
                    <p:nvPicPr>
                      <p:cNvPr id="0" name="Object 7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34300" y="4248150"/>
                        <a:ext cx="8382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6" name="Object 744"/>
          <p:cNvGraphicFramePr>
            <a:graphicFrameLocks noChangeAspect="1"/>
          </p:cNvGraphicFramePr>
          <p:nvPr/>
        </p:nvGraphicFramePr>
        <p:xfrm>
          <a:off x="7734300" y="4781550"/>
          <a:ext cx="866775" cy="161925"/>
        </p:xfrm>
        <a:graphic>
          <a:graphicData uri="http://schemas.openxmlformats.org/presentationml/2006/ole">
            <mc:AlternateContent xmlns:mc="http://schemas.openxmlformats.org/markup-compatibility/2006">
              <mc:Choice xmlns:v="urn:schemas-microsoft-com:vml" Requires="v">
                <p:oleObj spid="_x0000_s34554" name="ビットマップ イメージ" r:id="rId19" imgW="866896" imgH="161990" progId="Paint.Picture">
                  <p:embed/>
                </p:oleObj>
              </mc:Choice>
              <mc:Fallback>
                <p:oleObj name="ビットマップ イメージ" r:id="rId19" imgW="866896" imgH="161990" progId="Paint.Picture">
                  <p:embed/>
                  <p:pic>
                    <p:nvPicPr>
                      <p:cNvPr id="0" name="Object 7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34300" y="4781550"/>
                        <a:ext cx="866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7" name="Object 745"/>
          <p:cNvGraphicFramePr>
            <a:graphicFrameLocks noChangeAspect="1"/>
          </p:cNvGraphicFramePr>
          <p:nvPr/>
        </p:nvGraphicFramePr>
        <p:xfrm>
          <a:off x="7740650" y="5084763"/>
          <a:ext cx="876300" cy="247650"/>
        </p:xfrm>
        <a:graphic>
          <a:graphicData uri="http://schemas.openxmlformats.org/presentationml/2006/ole">
            <mc:AlternateContent xmlns:mc="http://schemas.openxmlformats.org/markup-compatibility/2006">
              <mc:Choice xmlns:v="urn:schemas-microsoft-com:vml" Requires="v">
                <p:oleObj spid="_x0000_s34555" name="ビットマップ イメージ" r:id="rId21" imgW="876190" imgH="247685" progId="Paint.Picture">
                  <p:embed/>
                </p:oleObj>
              </mc:Choice>
              <mc:Fallback>
                <p:oleObj name="ビットマップ イメージ" r:id="rId21" imgW="876190" imgH="247685" progId="Paint.Picture">
                  <p:embed/>
                  <p:pic>
                    <p:nvPicPr>
                      <p:cNvPr id="0" name="Object 7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740650" y="5084763"/>
                        <a:ext cx="8763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38" name="Object 746"/>
          <p:cNvGraphicFramePr>
            <a:graphicFrameLocks noChangeAspect="1"/>
          </p:cNvGraphicFramePr>
          <p:nvPr/>
        </p:nvGraphicFramePr>
        <p:xfrm>
          <a:off x="7740650" y="5589588"/>
          <a:ext cx="819150" cy="323850"/>
        </p:xfrm>
        <a:graphic>
          <a:graphicData uri="http://schemas.openxmlformats.org/presentationml/2006/ole">
            <mc:AlternateContent xmlns:mc="http://schemas.openxmlformats.org/markup-compatibility/2006">
              <mc:Choice xmlns:v="urn:schemas-microsoft-com:vml" Requires="v">
                <p:oleObj spid="_x0000_s34556" name="ビットマップ イメージ" r:id="rId23" imgW="819048" imgH="323981" progId="Paint.Picture">
                  <p:embed/>
                </p:oleObj>
              </mc:Choice>
              <mc:Fallback>
                <p:oleObj name="ビットマップ イメージ" r:id="rId23" imgW="819048" imgH="323981" progId="Paint.Picture">
                  <p:embed/>
                  <p:pic>
                    <p:nvPicPr>
                      <p:cNvPr id="0" name="Object 7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40650" y="5589588"/>
                        <a:ext cx="8191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latin typeface="Times New Roman" panose="02020603050405020304" pitchFamily="18" charset="0"/>
              </a:rPr>
              <a:t>1. 前言</a:t>
            </a:r>
          </a:p>
        </p:txBody>
      </p:sp>
      <p:sp>
        <p:nvSpPr>
          <p:cNvPr id="58371" name="Rectangle 3"/>
          <p:cNvSpPr>
            <a:spLocks noGrp="1" noChangeArrowheads="1"/>
          </p:cNvSpPr>
          <p:nvPr>
            <p:ph type="body" idx="1"/>
          </p:nvPr>
        </p:nvSpPr>
        <p:spPr/>
        <p:txBody>
          <a:bodyPr/>
          <a:lstStyle/>
          <a:p>
            <a:r>
              <a:rPr lang="en-US" altLang="zh-CN" sz="1800" b="1">
                <a:solidFill>
                  <a:srgbClr val="000066"/>
                </a:solidFill>
              </a:rPr>
              <a:t>1.8</a:t>
            </a:r>
            <a:r>
              <a:rPr lang="zh-CN" altLang="en-US" sz="1800" b="1">
                <a:solidFill>
                  <a:srgbClr val="000066"/>
                </a:solidFill>
              </a:rPr>
              <a:t>习题</a:t>
            </a:r>
          </a:p>
          <a:p>
            <a:r>
              <a:rPr lang="zh-CN" altLang="en-US" sz="1600">
                <a:solidFill>
                  <a:srgbClr val="000066"/>
                </a:solidFill>
              </a:rPr>
              <a:t>   </a:t>
            </a:r>
            <a:r>
              <a:rPr lang="zh-CN" altLang="en-US" sz="1400">
                <a:solidFill>
                  <a:srgbClr val="000066"/>
                </a:solidFill>
              </a:rPr>
              <a:t>判断题</a:t>
            </a:r>
          </a:p>
          <a:p>
            <a:pPr lvl="1"/>
            <a:r>
              <a:rPr lang="en-US" altLang="zh-CN" sz="1400">
                <a:solidFill>
                  <a:srgbClr val="000066"/>
                </a:solidFill>
              </a:rPr>
              <a:t>1</a:t>
            </a:r>
            <a:r>
              <a:rPr lang="zh-CN" altLang="en-US" sz="1400">
                <a:solidFill>
                  <a:srgbClr val="000066"/>
                </a:solidFill>
              </a:rPr>
              <a:t>、</a:t>
            </a:r>
            <a:r>
              <a:rPr lang="en-US" altLang="zh-CN" sz="1400">
                <a:solidFill>
                  <a:srgbClr val="000066"/>
                </a:solidFill>
              </a:rPr>
              <a:t>UML</a:t>
            </a:r>
            <a:r>
              <a:rPr lang="zh-CN" altLang="en-US" sz="1400">
                <a:solidFill>
                  <a:srgbClr val="000066"/>
                </a:solidFill>
              </a:rPr>
              <a:t>中一共有九种图：它们是用例图、类图、对象图、顺序图、协作图、状态图、活动图、构件图、部署图</a:t>
            </a:r>
          </a:p>
          <a:p>
            <a:pPr lvl="1"/>
            <a:r>
              <a:rPr lang="en-US" altLang="zh-CN" sz="1400">
                <a:solidFill>
                  <a:srgbClr val="000066"/>
                </a:solidFill>
              </a:rPr>
              <a:t>2</a:t>
            </a:r>
            <a:r>
              <a:rPr lang="zh-CN" altLang="en-US" sz="1400">
                <a:solidFill>
                  <a:srgbClr val="000066"/>
                </a:solidFill>
              </a:rPr>
              <a:t>、用例图是从程序员角度来描述系统的功能</a:t>
            </a:r>
          </a:p>
          <a:p>
            <a:pPr lvl="1"/>
            <a:r>
              <a:rPr lang="en-US" altLang="zh-CN" sz="1400">
                <a:solidFill>
                  <a:srgbClr val="000066"/>
                </a:solidFill>
              </a:rPr>
              <a:t>3</a:t>
            </a:r>
            <a:r>
              <a:rPr lang="zh-CN" altLang="en-US" sz="1400">
                <a:solidFill>
                  <a:srgbClr val="000066"/>
                </a:solidFill>
              </a:rPr>
              <a:t>、类图是描述系统中类的静态结构，对象图是描述系统中类的动态结构</a:t>
            </a:r>
          </a:p>
          <a:p>
            <a:pPr lvl="1"/>
            <a:r>
              <a:rPr lang="en-US" altLang="zh-CN" sz="1400">
                <a:solidFill>
                  <a:srgbClr val="000066"/>
                </a:solidFill>
              </a:rPr>
              <a:t>4</a:t>
            </a:r>
            <a:r>
              <a:rPr lang="zh-CN" altLang="en-US" sz="1400">
                <a:solidFill>
                  <a:srgbClr val="000066"/>
                </a:solidFill>
              </a:rPr>
              <a:t>、活动图和状态图用来描述系统的动态行为</a:t>
            </a:r>
          </a:p>
          <a:p>
            <a:pPr lvl="1"/>
            <a:r>
              <a:rPr lang="en-US" altLang="zh-CN" sz="1400">
                <a:solidFill>
                  <a:srgbClr val="000066"/>
                </a:solidFill>
              </a:rPr>
              <a:t>5</a:t>
            </a:r>
            <a:r>
              <a:rPr lang="zh-CN" altLang="en-US" sz="1400">
                <a:solidFill>
                  <a:srgbClr val="000066"/>
                </a:solidFill>
              </a:rPr>
              <a:t>、协作图的一个用途是表示一个类操作的实现</a:t>
            </a:r>
          </a:p>
          <a:p>
            <a:pPr lvl="1"/>
            <a:endParaRPr lang="zh-CN" altLang="en-US" sz="1400">
              <a:solidFill>
                <a:srgbClr val="000066"/>
              </a:solidFill>
            </a:endParaRPr>
          </a:p>
          <a:p>
            <a:r>
              <a:rPr lang="zh-CN" altLang="en-US" sz="1600">
                <a:solidFill>
                  <a:srgbClr val="000066"/>
                </a:solidFill>
              </a:rPr>
              <a:t>   </a:t>
            </a:r>
            <a:r>
              <a:rPr lang="zh-CN" altLang="en-US" sz="1400">
                <a:solidFill>
                  <a:srgbClr val="000066"/>
                </a:solidFill>
              </a:rPr>
              <a:t>选择题</a:t>
            </a:r>
          </a:p>
          <a:p>
            <a:pPr lvl="1"/>
            <a:r>
              <a:rPr lang="en-US" altLang="zh-CN" sz="1400">
                <a:solidFill>
                  <a:srgbClr val="000066"/>
                </a:solidFill>
              </a:rPr>
              <a:t>6</a:t>
            </a:r>
            <a:r>
              <a:rPr lang="zh-CN" altLang="en-US" sz="1400">
                <a:solidFill>
                  <a:srgbClr val="000066"/>
                </a:solidFill>
              </a:rPr>
              <a:t>、请在下面选项目中选出两种可以互相转换的图</a:t>
            </a:r>
          </a:p>
          <a:p>
            <a:pPr lvl="1"/>
            <a:r>
              <a:rPr lang="en-US" altLang="zh-CN" sz="1400">
                <a:solidFill>
                  <a:srgbClr val="000066"/>
                </a:solidFill>
              </a:rPr>
              <a:t>   (a) </a:t>
            </a:r>
            <a:r>
              <a:rPr lang="zh-CN" altLang="en-US" sz="1400">
                <a:solidFill>
                  <a:srgbClr val="000066"/>
                </a:solidFill>
              </a:rPr>
              <a:t>顺序图     (</a:t>
            </a:r>
            <a:r>
              <a:rPr lang="en-US" altLang="zh-CN" sz="1400">
                <a:solidFill>
                  <a:srgbClr val="000066"/>
                </a:solidFill>
              </a:rPr>
              <a:t>b)</a:t>
            </a:r>
            <a:r>
              <a:rPr lang="zh-CN" altLang="en-US" sz="1400">
                <a:solidFill>
                  <a:srgbClr val="000066"/>
                </a:solidFill>
              </a:rPr>
              <a:t>协作图  (</a:t>
            </a:r>
            <a:r>
              <a:rPr lang="en-US" altLang="zh-CN" sz="1400">
                <a:solidFill>
                  <a:srgbClr val="000066"/>
                </a:solidFill>
              </a:rPr>
              <a:t>c)</a:t>
            </a:r>
            <a:r>
              <a:rPr lang="zh-CN" altLang="en-US" sz="1400">
                <a:solidFill>
                  <a:srgbClr val="000066"/>
                </a:solidFill>
              </a:rPr>
              <a:t> 活动图      (</a:t>
            </a:r>
            <a:r>
              <a:rPr lang="en-US" altLang="zh-CN" sz="1400">
                <a:solidFill>
                  <a:srgbClr val="000066"/>
                </a:solidFill>
              </a:rPr>
              <a:t>d) </a:t>
            </a:r>
            <a:r>
              <a:rPr lang="zh-CN" altLang="en-US" sz="1400">
                <a:solidFill>
                  <a:srgbClr val="000066"/>
                </a:solidFill>
              </a:rPr>
              <a:t>状态图</a:t>
            </a:r>
          </a:p>
          <a:p>
            <a:pPr lvl="1"/>
            <a:r>
              <a:rPr lang="en-US" altLang="zh-CN" sz="1400">
                <a:solidFill>
                  <a:srgbClr val="000066"/>
                </a:solidFill>
              </a:rPr>
              <a:t>7</a:t>
            </a:r>
            <a:r>
              <a:rPr lang="zh-CN" altLang="en-US" sz="1400">
                <a:solidFill>
                  <a:srgbClr val="000066"/>
                </a:solidFill>
              </a:rPr>
              <a:t>、下面哪些图可用于</a:t>
            </a:r>
            <a:r>
              <a:rPr lang="en-US" altLang="zh-CN" sz="1400">
                <a:solidFill>
                  <a:srgbClr val="000066"/>
                </a:solidFill>
              </a:rPr>
              <a:t>BD</a:t>
            </a:r>
            <a:r>
              <a:rPr lang="zh-CN" altLang="en-US" sz="1400">
                <a:solidFill>
                  <a:srgbClr val="000066"/>
                </a:solidFill>
              </a:rPr>
              <a:t>阶段</a:t>
            </a:r>
          </a:p>
          <a:p>
            <a:pPr lvl="1"/>
            <a:r>
              <a:rPr lang="en-US" altLang="zh-CN" sz="1400">
                <a:solidFill>
                  <a:srgbClr val="000066"/>
                </a:solidFill>
              </a:rPr>
              <a:t>   (a)</a:t>
            </a:r>
            <a:r>
              <a:rPr lang="zh-CN" altLang="en-US" sz="1400">
                <a:solidFill>
                  <a:srgbClr val="000066"/>
                </a:solidFill>
              </a:rPr>
              <a:t>用例图      (</a:t>
            </a:r>
            <a:r>
              <a:rPr lang="en-US" altLang="zh-CN" sz="1400">
                <a:solidFill>
                  <a:srgbClr val="000066"/>
                </a:solidFill>
              </a:rPr>
              <a:t>b)</a:t>
            </a:r>
            <a:r>
              <a:rPr lang="zh-CN" altLang="en-US" sz="1400">
                <a:solidFill>
                  <a:srgbClr val="000066"/>
                </a:solidFill>
              </a:rPr>
              <a:t>构件图  (</a:t>
            </a:r>
            <a:r>
              <a:rPr lang="en-US" altLang="zh-CN" sz="1400">
                <a:solidFill>
                  <a:srgbClr val="000066"/>
                </a:solidFill>
              </a:rPr>
              <a:t>c)</a:t>
            </a:r>
            <a:r>
              <a:rPr lang="zh-CN" altLang="en-US" sz="1400">
                <a:solidFill>
                  <a:srgbClr val="000066"/>
                </a:solidFill>
              </a:rPr>
              <a:t>类图          (</a:t>
            </a:r>
            <a:r>
              <a:rPr lang="en-US" altLang="zh-CN" sz="1400">
                <a:solidFill>
                  <a:srgbClr val="000066"/>
                </a:solidFill>
              </a:rPr>
              <a:t>d)</a:t>
            </a:r>
            <a:r>
              <a:rPr lang="zh-CN" altLang="en-US" sz="1400">
                <a:solidFill>
                  <a:srgbClr val="000066"/>
                </a:solidFill>
              </a:rPr>
              <a:t>顺序图</a:t>
            </a:r>
          </a:p>
          <a:p>
            <a:endParaRPr lang="zh-CN" altLang="en-US" sz="1600">
              <a:solidFill>
                <a:srgbClr val="000066"/>
              </a:solidFill>
            </a:endParaRPr>
          </a:p>
          <a:p>
            <a:r>
              <a:rPr lang="zh-CN" altLang="en-US" sz="1400">
                <a:solidFill>
                  <a:srgbClr val="000066"/>
                </a:solidFill>
              </a:rPr>
              <a:t>          答案：</a:t>
            </a:r>
            <a:r>
              <a:rPr lang="en-US" altLang="zh-CN" sz="1400">
                <a:solidFill>
                  <a:srgbClr val="000066"/>
                </a:solidFill>
              </a:rPr>
              <a:t>1.</a:t>
            </a:r>
            <a:r>
              <a:rPr lang="zh-CN" altLang="en-US" sz="1400">
                <a:solidFill>
                  <a:srgbClr val="000066"/>
                </a:solidFill>
              </a:rPr>
              <a:t>正确    </a:t>
            </a:r>
            <a:r>
              <a:rPr lang="en-US" altLang="zh-CN" sz="1400">
                <a:solidFill>
                  <a:srgbClr val="000066"/>
                </a:solidFill>
              </a:rPr>
              <a:t>2.</a:t>
            </a:r>
            <a:r>
              <a:rPr lang="zh-CN" altLang="en-US" sz="1400">
                <a:solidFill>
                  <a:srgbClr val="000066"/>
                </a:solidFill>
              </a:rPr>
              <a:t>错误    </a:t>
            </a:r>
            <a:r>
              <a:rPr lang="en-US" altLang="zh-CN" sz="1400">
                <a:solidFill>
                  <a:srgbClr val="000066"/>
                </a:solidFill>
              </a:rPr>
              <a:t>3.</a:t>
            </a:r>
            <a:r>
              <a:rPr lang="zh-CN" altLang="en-US" sz="1400">
                <a:solidFill>
                  <a:srgbClr val="000066"/>
                </a:solidFill>
              </a:rPr>
              <a:t>错误   </a:t>
            </a:r>
            <a:r>
              <a:rPr lang="en-US" altLang="zh-CN" sz="1400">
                <a:solidFill>
                  <a:srgbClr val="000066"/>
                </a:solidFill>
              </a:rPr>
              <a:t>4.</a:t>
            </a:r>
            <a:r>
              <a:rPr lang="zh-CN" altLang="en-US" sz="1400">
                <a:solidFill>
                  <a:srgbClr val="000066"/>
                </a:solidFill>
              </a:rPr>
              <a:t>正确    </a:t>
            </a:r>
            <a:r>
              <a:rPr lang="en-US" altLang="zh-CN" sz="1400">
                <a:solidFill>
                  <a:srgbClr val="000066"/>
                </a:solidFill>
              </a:rPr>
              <a:t>5.</a:t>
            </a:r>
            <a:r>
              <a:rPr lang="zh-CN" altLang="en-US" sz="1400">
                <a:solidFill>
                  <a:srgbClr val="000066"/>
                </a:solidFill>
              </a:rPr>
              <a:t>正确    </a:t>
            </a:r>
            <a:r>
              <a:rPr lang="en-US" altLang="zh-CN" sz="1400">
                <a:solidFill>
                  <a:srgbClr val="000066"/>
                </a:solidFill>
              </a:rPr>
              <a:t>6. (a)(b)   7.(a)</a:t>
            </a:r>
            <a:r>
              <a:rPr lang="zh-CN" altLang="en-US" sz="1600">
                <a:solidFill>
                  <a:srgbClr val="000066"/>
                </a:solidFill>
              </a:rPr>
              <a:t>(</a:t>
            </a:r>
            <a:r>
              <a:rPr lang="en-US" altLang="zh-CN" sz="1600">
                <a:solidFill>
                  <a:srgbClr val="000066"/>
                </a:solidFill>
              </a:rPr>
              <a:t>c)</a:t>
            </a:r>
            <a:r>
              <a:rPr lang="en-US" altLang="zh-CN" sz="1400">
                <a:solidFill>
                  <a:srgbClr val="000066"/>
                </a:solidFill>
              </a:rPr>
              <a:t>(d)</a:t>
            </a:r>
          </a:p>
          <a:p>
            <a:endParaRPr lang="zh-CN" altLang="en-US" sz="1400">
              <a:solidFill>
                <a:srgbClr val="0000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19" name="Rectangle 31"/>
          <p:cNvSpPr>
            <a:spLocks noChangeArrowheads="1"/>
          </p:cNvSpPr>
          <p:nvPr/>
        </p:nvSpPr>
        <p:spPr bwMode="auto">
          <a:xfrm>
            <a:off x="71438" y="655638"/>
            <a:ext cx="9072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2000" i="0">
                <a:solidFill>
                  <a:srgbClr val="000066"/>
                </a:solidFill>
                <a:effectLst/>
                <a:ea typeface="ＭＳ Ｐゴシック" pitchFamily="34" charset="-128"/>
              </a:rPr>
              <a:t>2.1</a:t>
            </a:r>
            <a:r>
              <a:rPr lang="en-US" altLang="zh-CN" sz="2000" i="0">
                <a:solidFill>
                  <a:srgbClr val="000066"/>
                </a:solidFill>
                <a:effectLst/>
                <a:ea typeface="ＭＳ Ｐゴシック" pitchFamily="34" charset="-128"/>
              </a:rPr>
              <a:t> </a:t>
            </a:r>
            <a:r>
              <a:rPr lang="ja-JP" altLang="en-US" sz="2000" i="0">
                <a:solidFill>
                  <a:srgbClr val="000066"/>
                </a:solidFill>
                <a:effectLst/>
              </a:rPr>
              <a:t>用例图</a:t>
            </a:r>
            <a:r>
              <a:rPr lang="zh-CN" altLang="en-US" sz="2000" i="0">
                <a:solidFill>
                  <a:srgbClr val="000066"/>
                </a:solidFill>
                <a:effectLst/>
              </a:rPr>
              <a:t>概要                                  </a:t>
            </a:r>
            <a:endParaRPr lang="ja-JP" altLang="en-US" sz="2000" i="0">
              <a:solidFill>
                <a:srgbClr val="000066"/>
              </a:solidFill>
              <a:effectLst/>
            </a:endParaRPr>
          </a:p>
        </p:txBody>
      </p:sp>
      <p:sp>
        <p:nvSpPr>
          <p:cNvPr id="165890"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graphicFrame>
        <p:nvGraphicFramePr>
          <p:cNvPr id="165918" name="Group 30"/>
          <p:cNvGraphicFramePr>
            <a:graphicFrameLocks noGrp="1"/>
          </p:cNvGraphicFramePr>
          <p:nvPr/>
        </p:nvGraphicFramePr>
        <p:xfrm>
          <a:off x="609600" y="2438400"/>
          <a:ext cx="8286750" cy="3835400"/>
        </p:xfrm>
        <a:graphic>
          <a:graphicData uri="http://schemas.openxmlformats.org/drawingml/2006/table">
            <a:tbl>
              <a:tblPr/>
              <a:tblGrid>
                <a:gridCol w="1693863">
                  <a:extLst>
                    <a:ext uri="{9D8B030D-6E8A-4147-A177-3AD203B41FA5}">
                      <a16:colId xmlns:a16="http://schemas.microsoft.com/office/drawing/2014/main" val="1279761680"/>
                    </a:ext>
                  </a:extLst>
                </a:gridCol>
                <a:gridCol w="4519612">
                  <a:extLst>
                    <a:ext uri="{9D8B030D-6E8A-4147-A177-3AD203B41FA5}">
                      <a16:colId xmlns:a16="http://schemas.microsoft.com/office/drawing/2014/main" val="749124821"/>
                    </a:ext>
                  </a:extLst>
                </a:gridCol>
                <a:gridCol w="2073275">
                  <a:extLst>
                    <a:ext uri="{9D8B030D-6E8A-4147-A177-3AD203B41FA5}">
                      <a16:colId xmlns:a16="http://schemas.microsoft.com/office/drawing/2014/main" val="4276670028"/>
                    </a:ext>
                  </a:extLst>
                </a:gridCol>
              </a:tblGrid>
              <a:tr h="3048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事物</a:t>
                      </a:r>
                      <a:r>
                        <a:rPr kumimoji="1" lang="ja-JP"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名称</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解释</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UML</a:t>
                      </a:r>
                      <a:r>
                        <a:rPr kumimoji="1"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表示</a:t>
                      </a:r>
                      <a:endParaRPr kumimoji="1" lang="ja-JP"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1866694"/>
                  </a:ext>
                </a:extLst>
              </a:tr>
              <a:tr h="25400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参与者</a:t>
                      </a:r>
                      <a:r>
                        <a:rPr kumimoji="1" lang="en-US" altLang="ja-JP"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(Actor)</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187325" indent="-187325">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marL="1052513" indent="-3810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85913" indent="-342900">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marL="2005013"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386013" indent="-1905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8432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33004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7576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4214813" indent="-1905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在系统外部与系统直接交互的人或事物(如另一个计算</a:t>
                      </a: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机系统或一些可运行的进程)。我们需要注意的是：</a:t>
                      </a:r>
                      <a:endParaRPr kumimoji="1" lang="zh-CN" altLang="ja-JP"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1.参与者是角色(</a:t>
                      </a:r>
                      <a:r>
                        <a:rPr kumimoji="1" lang="en-US" altLang="zh-CN"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role</a:t>
                      </a: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)而不是具体的人，它代表了</a:t>
                      </a:r>
                      <a:r>
                        <a:rPr kumimoji="1" lang="ja-JP"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参与</a:t>
                      </a: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者在与系统打交道的过程中所扮演的角色。所以在系统的实际运作中，一个实际用户可能对应系统的多个参与者。不同的用户也可以只对应于一个参与者，从而代表同一参与者的不同实例。</a:t>
                      </a:r>
                      <a:endParaRPr kumimoji="1" lang="zh-CN" altLang="ja-JP"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2.</a:t>
                      </a: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参与者作为外部用户(而不是内部)与系统发生交互作用，是它的主要特征。</a:t>
                      </a:r>
                      <a:endParaRPr kumimoji="1" lang="en-US" altLang="zh-CN"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3.</a:t>
                      </a: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在后面的顺序图等中出现的“参与者”，与此概念相同，但具体指代的含义，视具体情况而定。</a:t>
                      </a:r>
                      <a:endParaRPr kumimoji="1" lang="ja-JP"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4971018"/>
                  </a:ext>
                </a:extLst>
              </a:tr>
              <a:tr h="9906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ja-JP"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用例</a:t>
                      </a:r>
                      <a:r>
                        <a:rPr kumimoji="1" lang="en-US" altLang="ja-JP"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(Use Case)</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系统外部可见的一个系统功能单元。系统的功能由系统单元所提供</a:t>
                      </a:r>
                      <a:r>
                        <a:rPr kumimoji="1" lang="en-US" altLang="zh-CN"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并通过一系列系统单元与一个或多个参与者之间交换的消息所表达 。创建新用例，确认候选用例和划分用例范围的优秀法则</a:t>
                      </a:r>
                      <a:r>
                        <a:rPr kumimoji="1" lang="en-US" altLang="zh-CN"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----“WAVE”</a:t>
                      </a: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测试</a:t>
                      </a:r>
                      <a:r>
                        <a:rPr kumimoji="1" lang="en-US" altLang="ja-JP"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见附录) </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5290701"/>
                  </a:ext>
                </a:extLst>
              </a:tr>
            </a:tbl>
          </a:graphicData>
        </a:graphic>
      </p:graphicFrame>
      <p:sp>
        <p:nvSpPr>
          <p:cNvPr id="165910" name="Rectangle 22"/>
          <p:cNvSpPr>
            <a:spLocks noChangeArrowheads="1"/>
          </p:cNvSpPr>
          <p:nvPr/>
        </p:nvSpPr>
        <p:spPr bwMode="auto">
          <a:xfrm>
            <a:off x="228600" y="2133600"/>
            <a:ext cx="49831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2.2 </a:t>
            </a:r>
            <a:r>
              <a:rPr lang="zh-CN" altLang="en-US" sz="2000" i="0">
                <a:solidFill>
                  <a:srgbClr val="000066"/>
                </a:solidFill>
                <a:effectLst/>
                <a:latin typeface="Trebuchet MS" panose="020B0603020202020204" pitchFamily="34" charset="0"/>
                <a:ea typeface="宋体" panose="02010600030101010101" pitchFamily="2" charset="-122"/>
              </a:rPr>
              <a:t>用例图中的事物及解释</a:t>
            </a:r>
            <a:endParaRPr lang="ja-JP" altLang="en-US" sz="2000" i="0">
              <a:solidFill>
                <a:srgbClr val="000066"/>
              </a:solidFill>
              <a:effectLst/>
              <a:latin typeface="Trebuchet MS" panose="020B0603020202020204" pitchFamily="34" charset="0"/>
              <a:ea typeface="宋体" panose="02010600030101010101" pitchFamily="2" charset="-122"/>
            </a:endParaRPr>
          </a:p>
        </p:txBody>
      </p:sp>
      <p:pic>
        <p:nvPicPr>
          <p:cNvPr id="165912"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3654425"/>
            <a:ext cx="571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913"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5407025"/>
            <a:ext cx="1447800" cy="688975"/>
          </a:xfrm>
          <a:prstGeom prst="rect">
            <a:avLst/>
          </a:prstGeom>
          <a:noFill/>
          <a:extLst>
            <a:ext uri="{909E8E84-426E-40DD-AFC4-6F175D3DCCD1}">
              <a14:hiddenFill xmlns:a14="http://schemas.microsoft.com/office/drawing/2010/main">
                <a:solidFill>
                  <a:srgbClr val="FFFFFF"/>
                </a:solidFill>
              </a14:hiddenFill>
            </a:ext>
          </a:extLst>
        </p:spPr>
      </p:pic>
      <p:sp>
        <p:nvSpPr>
          <p:cNvPr id="165891" name="Rectangle 3"/>
          <p:cNvSpPr>
            <a:spLocks noGrp="1" noChangeArrowheads="1"/>
          </p:cNvSpPr>
          <p:nvPr>
            <p:ph type="body" idx="1"/>
          </p:nvPr>
        </p:nvSpPr>
        <p:spPr>
          <a:xfrm>
            <a:off x="0" y="1268413"/>
            <a:ext cx="8915400" cy="1081087"/>
          </a:xfrm>
        </p:spPr>
        <p:txBody>
          <a:bodyPr/>
          <a:lstStyle/>
          <a:p>
            <a:pPr lvl="1" fontAlgn="t">
              <a:lnSpc>
                <a:spcPct val="20000"/>
              </a:lnSpc>
              <a:spcBef>
                <a:spcPct val="60000"/>
              </a:spcBef>
              <a:spcAft>
                <a:spcPct val="50000"/>
              </a:spcAft>
              <a:buFont typeface="Wingdings" panose="05000000000000000000" pitchFamily="2" charset="2"/>
              <a:buChar char="²"/>
            </a:pPr>
            <a:r>
              <a:rPr lang="zh-CN" altLang="en-US" sz="1400" b="0"/>
              <a:t>用例图是被称为参与者的外部用户所能观察到的系统功能的模型图。</a:t>
            </a:r>
            <a:r>
              <a:rPr lang="ja-JP" altLang="en-US" sz="1400" b="0"/>
              <a:t> </a:t>
            </a:r>
            <a:r>
              <a:rPr lang="zh-CN" altLang="en-US" sz="1400" b="0"/>
              <a:t>(</a:t>
            </a:r>
            <a:r>
              <a:rPr lang="en-US" altLang="zh-CN" sz="1400" b="0"/>
              <a:t>《UML</a:t>
            </a:r>
            <a:r>
              <a:rPr lang="zh-CN" altLang="en-US" sz="1400" b="0"/>
              <a:t>参考手册</a:t>
            </a:r>
            <a:r>
              <a:rPr lang="en-US" altLang="zh-CN" sz="1400" b="0"/>
              <a:t>》)</a:t>
            </a:r>
          </a:p>
          <a:p>
            <a:pPr lvl="1" fontAlgn="t">
              <a:lnSpc>
                <a:spcPct val="20000"/>
              </a:lnSpc>
              <a:spcBef>
                <a:spcPct val="60000"/>
              </a:spcBef>
              <a:spcAft>
                <a:spcPct val="50000"/>
              </a:spcAft>
              <a:buFont typeface="Wingdings" panose="05000000000000000000" pitchFamily="2" charset="2"/>
              <a:buChar char="²"/>
            </a:pPr>
            <a:r>
              <a:rPr lang="zh-CN" altLang="en-US" sz="1400" b="0"/>
              <a:t>用例图列出系统中的用例和系统外的参与者，并显示哪个参与者参与了哪个用例的执行</a:t>
            </a:r>
          </a:p>
          <a:p>
            <a:pPr lvl="1" fontAlgn="t">
              <a:lnSpc>
                <a:spcPct val="20000"/>
              </a:lnSpc>
              <a:spcBef>
                <a:spcPct val="60000"/>
              </a:spcBef>
              <a:spcAft>
                <a:spcPct val="50000"/>
              </a:spcAft>
            </a:pPr>
            <a:r>
              <a:rPr lang="zh-CN" altLang="en-US" sz="1400" b="0"/>
              <a:t>   (或称为发起了哪个用例)。</a:t>
            </a:r>
          </a:p>
          <a:p>
            <a:pPr lvl="1" fontAlgn="t">
              <a:lnSpc>
                <a:spcPct val="20000"/>
              </a:lnSpc>
              <a:spcBef>
                <a:spcPct val="60000"/>
              </a:spcBef>
              <a:spcAft>
                <a:spcPct val="50000"/>
              </a:spcAft>
              <a:buFont typeface="Wingdings" panose="05000000000000000000" pitchFamily="2" charset="2"/>
              <a:buChar char="²"/>
            </a:pPr>
            <a:r>
              <a:rPr lang="zh-CN" altLang="en-US" sz="1400" b="0"/>
              <a:t>用例图多用于静态建模阶段</a:t>
            </a:r>
            <a:r>
              <a:rPr lang="en-US" altLang="zh-CN" sz="1400" b="0"/>
              <a:t>(</a:t>
            </a:r>
            <a:r>
              <a:rPr lang="zh-CN" altLang="en-US" sz="1400" b="0"/>
              <a:t>主要是业务建模和需求建模</a:t>
            </a:r>
            <a:r>
              <a:rPr lang="en-US" altLang="zh-CN" sz="1400" b="0"/>
              <a:t>)</a:t>
            </a:r>
            <a:r>
              <a:rPr lang="zh-CN" altLang="en-US" sz="1400" b="0"/>
              <a:t>。</a:t>
            </a:r>
            <a:endParaRPr lang="ja-JP" altLang="en-US" sz="1400"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graphicFrame>
        <p:nvGraphicFramePr>
          <p:cNvPr id="167982" name="Group 46"/>
          <p:cNvGraphicFramePr>
            <a:graphicFrameLocks noGrp="1"/>
          </p:cNvGraphicFramePr>
          <p:nvPr>
            <p:ph sz="half" idx="2"/>
          </p:nvPr>
        </p:nvGraphicFramePr>
        <p:xfrm>
          <a:off x="228600" y="1084263"/>
          <a:ext cx="8458200" cy="4841875"/>
        </p:xfrm>
        <a:graphic>
          <a:graphicData uri="http://schemas.openxmlformats.org/drawingml/2006/table">
            <a:tbl>
              <a:tblPr/>
              <a:tblGrid>
                <a:gridCol w="981075">
                  <a:extLst>
                    <a:ext uri="{9D8B030D-6E8A-4147-A177-3AD203B41FA5}">
                      <a16:colId xmlns:a16="http://schemas.microsoft.com/office/drawing/2014/main" val="2883030338"/>
                    </a:ext>
                  </a:extLst>
                </a:gridCol>
                <a:gridCol w="1050925">
                  <a:extLst>
                    <a:ext uri="{9D8B030D-6E8A-4147-A177-3AD203B41FA5}">
                      <a16:colId xmlns:a16="http://schemas.microsoft.com/office/drawing/2014/main" val="2076373581"/>
                    </a:ext>
                  </a:extLst>
                </a:gridCol>
                <a:gridCol w="4381500">
                  <a:extLst>
                    <a:ext uri="{9D8B030D-6E8A-4147-A177-3AD203B41FA5}">
                      <a16:colId xmlns:a16="http://schemas.microsoft.com/office/drawing/2014/main" val="3079256350"/>
                    </a:ext>
                  </a:extLst>
                </a:gridCol>
                <a:gridCol w="2044700">
                  <a:extLst>
                    <a:ext uri="{9D8B030D-6E8A-4147-A177-3AD203B41FA5}">
                      <a16:colId xmlns:a16="http://schemas.microsoft.com/office/drawing/2014/main" val="312827345"/>
                    </a:ext>
                  </a:extLst>
                </a:gridCol>
              </a:tblGrid>
              <a:tr h="320675">
                <a:tc gridSpan="2">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关系</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解释</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图</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8909087"/>
                  </a:ext>
                </a:extLst>
              </a:tr>
              <a:tr h="10160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参与者与用例之间的关系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关联</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表示参与者与用例之间的交互，通信途径。</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a:t>
                      </a: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关联有时候也用带箭头的实线来表示，这样的表示能够显示地表明发起用例的是参与者。</a:t>
                      </a:r>
                      <a:r>
                        <a:rPr kumimoji="1" lang="en-US" altLang="zh-CN"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a:t>
                      </a:r>
                      <a:endPar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9304147"/>
                  </a:ext>
                </a:extLst>
              </a:tr>
              <a:tr h="1257300">
                <a:tc rowSpan="2">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包含</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箭头指向的用例为被包含的用例，称为包含用例；箭头出发的用例为基用例。包含用例是必选的，如果缺少包含用例，基用例就不完整；包含用例必须被执行，不需要满足某种条件；其执行并不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     </a:t>
                      </a:r>
                      <a:r>
                        <a:rPr kumimoji="1" lang="en-US" altLang="zh-CN"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《include》</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1400" b="0"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1615285"/>
                  </a:ext>
                </a:extLst>
              </a:tr>
              <a:tr h="1257300">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扩展</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箭头指向的用例为被扩展的用例，称为扩展用例；箭头出发的用例为基用例。扩展用例是可选的，如果缺少扩展用例，不会影响到基用例的完整性；扩展用例在一定条件下才会执行，并且其执行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9689373"/>
                  </a:ext>
                </a:extLst>
              </a:tr>
              <a:tr h="990600">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参与者之间的关系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泛化</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发出</a:t>
                      </a:r>
                      <a:r>
                        <a:rPr kumimoji="1" lang="ja-JP"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箭头的</a:t>
                      </a: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事物</a:t>
                      </a:r>
                      <a:r>
                        <a:rPr kumimoji="1" lang="ja-JP"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a:t>
                      </a:r>
                      <a:r>
                        <a:rPr kumimoji="1" lang="en-US" altLang="ja-JP"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is a”</a:t>
                      </a:r>
                      <a:r>
                        <a:rPr kumimoji="1" lang="ja-JP"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箭头指向的</a:t>
                      </a: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事物</a:t>
                      </a:r>
                      <a:r>
                        <a:rPr kumimoji="1" lang="ja-JP"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a:t>
                      </a:r>
                      <a:r>
                        <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rPr>
                        <a:t>泛化关系是一般和特殊关系，发出箭头的一方代表特殊的一方，箭头指向的一方代表一般一方。特殊一方继承了一般方的特性并增加了新的特性。</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rebuchet MS" panose="020B0603020202020204" pitchFamily="34"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0"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9056147"/>
                  </a:ext>
                </a:extLst>
              </a:tr>
            </a:tbl>
          </a:graphicData>
        </a:graphic>
      </p:graphicFrame>
      <p:sp>
        <p:nvSpPr>
          <p:cNvPr id="167972" name="Line 36"/>
          <p:cNvSpPr>
            <a:spLocks noChangeShapeType="1"/>
          </p:cNvSpPr>
          <p:nvPr/>
        </p:nvSpPr>
        <p:spPr bwMode="auto">
          <a:xfrm>
            <a:off x="6877050" y="1916113"/>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3" name="Line 37"/>
          <p:cNvSpPr>
            <a:spLocks noChangeShapeType="1"/>
          </p:cNvSpPr>
          <p:nvPr/>
        </p:nvSpPr>
        <p:spPr bwMode="auto">
          <a:xfrm>
            <a:off x="6804025" y="3068638"/>
            <a:ext cx="1447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4" name="Text Box 38"/>
          <p:cNvSpPr txBox="1">
            <a:spLocks noChangeArrowheads="1"/>
          </p:cNvSpPr>
          <p:nvPr/>
        </p:nvSpPr>
        <p:spPr bwMode="auto">
          <a:xfrm>
            <a:off x="6877050" y="3933825"/>
            <a:ext cx="1447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b="0" i="0">
                <a:solidFill>
                  <a:schemeClr val="tx1"/>
                </a:solidFill>
                <a:effectLst/>
                <a:latin typeface="Arial" panose="020B0604020202020204" pitchFamily="34" charset="0"/>
              </a:rPr>
              <a:t>《</a:t>
            </a:r>
            <a:r>
              <a:rPr kumimoji="0" lang="en-US" altLang="zh-CN" sz="1800" b="0" i="0">
                <a:solidFill>
                  <a:schemeClr val="tx1"/>
                </a:solidFill>
                <a:effectLst/>
              </a:rPr>
              <a:t>extend</a:t>
            </a:r>
            <a:r>
              <a:rPr kumimoji="0" lang="en-US" altLang="zh-CN" sz="1800" b="0" i="0">
                <a:solidFill>
                  <a:schemeClr val="tx1"/>
                </a:solidFill>
                <a:effectLst/>
                <a:latin typeface="Arial" panose="020B0604020202020204" pitchFamily="34" charset="0"/>
              </a:rPr>
              <a:t>》</a:t>
            </a:r>
          </a:p>
          <a:p>
            <a:pPr>
              <a:spcBef>
                <a:spcPct val="50000"/>
              </a:spcBef>
            </a:pPr>
            <a:endParaRPr kumimoji="0" lang="zh-CN" altLang="en-US" sz="1800" b="0" i="0">
              <a:solidFill>
                <a:schemeClr val="tx1"/>
              </a:solidFill>
              <a:effectLst/>
              <a:latin typeface="Arial" panose="020B0604020202020204" pitchFamily="34" charset="0"/>
            </a:endParaRPr>
          </a:p>
        </p:txBody>
      </p:sp>
      <p:sp>
        <p:nvSpPr>
          <p:cNvPr id="167975" name="Line 39"/>
          <p:cNvSpPr>
            <a:spLocks noChangeShapeType="1"/>
          </p:cNvSpPr>
          <p:nvPr/>
        </p:nvSpPr>
        <p:spPr bwMode="auto">
          <a:xfrm>
            <a:off x="6877050" y="5445125"/>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76" name="AutoShape 40"/>
          <p:cNvSpPr>
            <a:spLocks noChangeArrowheads="1"/>
          </p:cNvSpPr>
          <p:nvPr/>
        </p:nvSpPr>
        <p:spPr bwMode="auto">
          <a:xfrm rot="-16200000">
            <a:off x="8324850" y="5368925"/>
            <a:ext cx="152400" cy="152400"/>
          </a:xfrm>
          <a:prstGeom prst="triangle">
            <a:avLst>
              <a:gd name="adj" fmla="val 50000"/>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77" name="Line 41"/>
          <p:cNvSpPr>
            <a:spLocks noChangeShapeType="1"/>
          </p:cNvSpPr>
          <p:nvPr/>
        </p:nvSpPr>
        <p:spPr bwMode="auto">
          <a:xfrm>
            <a:off x="6877050" y="4365625"/>
            <a:ext cx="1447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83" name="Rectangle 47"/>
          <p:cNvSpPr>
            <a:spLocks noChangeArrowheads="1"/>
          </p:cNvSpPr>
          <p:nvPr/>
        </p:nvSpPr>
        <p:spPr bwMode="auto">
          <a:xfrm>
            <a:off x="179388" y="620713"/>
            <a:ext cx="3227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ＭＳ Ｐゴシック" pitchFamily="34" charset="-128"/>
              </a:rPr>
              <a:t>2.3</a:t>
            </a:r>
            <a:r>
              <a:rPr lang="ja-JP" altLang="en-US" sz="2000" i="0">
                <a:solidFill>
                  <a:srgbClr val="000066"/>
                </a:solidFill>
                <a:effectLst/>
                <a:ea typeface="ＭＳ Ｐゴシック" pitchFamily="34" charset="-128"/>
              </a:rPr>
              <a:t>　</a:t>
            </a:r>
            <a:r>
              <a:rPr lang="zh-CN" altLang="en-US" sz="2000" i="0">
                <a:solidFill>
                  <a:srgbClr val="000066"/>
                </a:solidFill>
                <a:effectLst/>
              </a:rPr>
              <a:t>用例图中的关系及解释</a:t>
            </a:r>
            <a:endParaRPr lang="ja-JP" altLang="en-US" sz="2000" i="0">
              <a:solidFill>
                <a:srgbClr val="000066"/>
              </a:solidFill>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latin typeface="Times New Roman" panose="02020603050405020304" pitchFamily="18" charset="0"/>
              </a:rPr>
              <a:t>2. 用例图</a:t>
            </a:r>
            <a:endParaRPr lang="ja-JP" altLang="en-US">
              <a:latin typeface="Times New Roman" panose="02020603050405020304" pitchFamily="18" charset="0"/>
            </a:endParaRPr>
          </a:p>
        </p:txBody>
      </p:sp>
      <p:sp>
        <p:nvSpPr>
          <p:cNvPr id="168964" name="Rectangle 4"/>
          <p:cNvSpPr>
            <a:spLocks noRot="1" noChangeArrowheads="1"/>
          </p:cNvSpPr>
          <p:nvPr/>
        </p:nvSpPr>
        <p:spPr bwMode="auto">
          <a:xfrm>
            <a:off x="533400" y="1066800"/>
            <a:ext cx="5029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rebuchet MS" panose="020B0603020202020204" pitchFamily="34"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lang="zh-CN" altLang="en-US" sz="1800" b="0" i="0">
                <a:effectLst/>
                <a:latin typeface="Times New Roman" panose="02020603050405020304" pitchFamily="18" charset="0"/>
              </a:rPr>
              <a:t>实例</a:t>
            </a:r>
            <a:r>
              <a:rPr lang="en-US" altLang="zh-CN" sz="1800" b="0" i="0">
                <a:effectLst/>
                <a:latin typeface="Times New Roman" panose="02020603050405020304" pitchFamily="18" charset="0"/>
              </a:rPr>
              <a:t>1  </a:t>
            </a:r>
            <a:r>
              <a:rPr lang="zh-CN" altLang="en-US" sz="1800" b="0" i="0">
                <a:effectLst/>
                <a:latin typeface="Times New Roman" panose="02020603050405020304" pitchFamily="18" charset="0"/>
              </a:rPr>
              <a:t>参与者之间的泛化关系</a:t>
            </a:r>
            <a:endParaRPr lang="zh-CN" altLang="en-US" sz="1800" b="0" i="0">
              <a:solidFill>
                <a:schemeClr val="accent2"/>
              </a:solidFill>
              <a:effectLst/>
              <a:latin typeface="Times New Roman" panose="02020603050405020304" pitchFamily="18" charset="0"/>
            </a:endParaRPr>
          </a:p>
          <a:p>
            <a:pPr>
              <a:spcBef>
                <a:spcPct val="0"/>
              </a:spcBef>
            </a:pPr>
            <a:r>
              <a:rPr lang="zh-CN" altLang="en-US" sz="1800" b="0" i="0">
                <a:effectLst/>
                <a:latin typeface="Times New Roman" panose="02020603050405020304" pitchFamily="18" charset="0"/>
              </a:rPr>
              <a:t>      </a:t>
            </a:r>
            <a:r>
              <a:rPr lang="zh-CN" altLang="en-US" sz="1400" i="0">
                <a:solidFill>
                  <a:srgbClr val="3333FF"/>
                </a:solidFill>
                <a:effectLst/>
                <a:latin typeface="Times New Roman" panose="02020603050405020304" pitchFamily="18" charset="0"/>
              </a:rPr>
              <a:t>参与者</a:t>
            </a:r>
            <a:r>
              <a:rPr lang="zh-CN" altLang="en-US" sz="1400" b="0" i="0">
                <a:effectLst/>
                <a:latin typeface="Times New Roman" panose="02020603050405020304" pitchFamily="18" charset="0"/>
              </a:rPr>
              <a:t>：经理，安全主管，保安</a:t>
            </a:r>
          </a:p>
          <a:p>
            <a:pPr>
              <a:spcBef>
                <a:spcPct val="0"/>
              </a:spcBef>
            </a:pPr>
            <a:r>
              <a:rPr lang="zh-CN" altLang="en-US" sz="1400" b="0" i="0">
                <a:effectLst/>
                <a:latin typeface="Times New Roman" panose="02020603050405020304" pitchFamily="18" charset="0"/>
              </a:rPr>
              <a:t>        </a:t>
            </a:r>
            <a:r>
              <a:rPr lang="zh-CN" altLang="en-US" sz="1400" i="0">
                <a:solidFill>
                  <a:srgbClr val="3333FF"/>
                </a:solidFill>
                <a:effectLst/>
                <a:latin typeface="Times New Roman" panose="02020603050405020304" pitchFamily="18" charset="0"/>
              </a:rPr>
              <a:t>用例</a:t>
            </a:r>
            <a:r>
              <a:rPr lang="zh-CN" altLang="en-US" sz="1400" b="0" i="0">
                <a:effectLst/>
                <a:latin typeface="Times New Roman" panose="02020603050405020304" pitchFamily="18" charset="0"/>
              </a:rPr>
              <a:t>：管理人事，批准预算，批准安全证书，监视周边</a:t>
            </a:r>
          </a:p>
          <a:p>
            <a:pPr>
              <a:spcBef>
                <a:spcPct val="0"/>
              </a:spcBef>
            </a:pPr>
            <a:endParaRPr lang="zh-CN" altLang="en-US" sz="1400" b="0" i="0">
              <a:effectLst/>
              <a:latin typeface="Times New Roman" panose="02020603050405020304" pitchFamily="18" charset="0"/>
            </a:endParaRPr>
          </a:p>
          <a:p>
            <a:pPr>
              <a:spcBef>
                <a:spcPct val="0"/>
              </a:spcBef>
            </a:pPr>
            <a:r>
              <a:rPr lang="zh-CN" altLang="en-US" sz="1400" b="0" i="0">
                <a:effectLst/>
                <a:latin typeface="Times New Roman" panose="02020603050405020304" pitchFamily="18" charset="0"/>
              </a:rPr>
              <a:t>        在参与者之间不存在泛化关系的情况下，各个参与者参与 用例的情况分别是：经理参与用例管理人事和批准预算；安全主管参与用例批准安全证书；保安参与用例监视周边。由于安全主管与经理，安全主管与保安之间泛化关系的存在，意味着安全主管可以担任经理和保安的角色，就能够参与经理和保安参与的用例。这样，安全主管就可以参与全部</a:t>
            </a:r>
            <a:r>
              <a:rPr lang="en-US" altLang="zh-CN" sz="1400" b="0" i="0">
                <a:effectLst/>
                <a:latin typeface="Times New Roman" panose="02020603050405020304" pitchFamily="18" charset="0"/>
              </a:rPr>
              <a:t>4</a:t>
            </a:r>
            <a:r>
              <a:rPr lang="zh-CN" altLang="en-US" sz="1400" b="0" i="0">
                <a:effectLst/>
                <a:latin typeface="Times New Roman" panose="02020603050405020304" pitchFamily="18" charset="0"/>
              </a:rPr>
              <a:t>个用例。但经理或者保安却不能担任安全主管的角色，也就不能参与用例批准安全证书。</a:t>
            </a:r>
          </a:p>
        </p:txBody>
      </p:sp>
      <p:pic>
        <p:nvPicPr>
          <p:cNvPr id="168966"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638" y="1295400"/>
            <a:ext cx="2489200" cy="2422525"/>
          </a:xfrm>
          <a:prstGeom prst="rect">
            <a:avLst/>
          </a:prstGeom>
          <a:noFill/>
          <a:extLst>
            <a:ext uri="{909E8E84-426E-40DD-AFC4-6F175D3DCCD1}">
              <a14:hiddenFill xmlns:a14="http://schemas.microsoft.com/office/drawing/2010/main">
                <a:solidFill>
                  <a:srgbClr val="FFFFFF"/>
                </a:solidFill>
              </a14:hiddenFill>
            </a:ext>
          </a:extLst>
        </p:spPr>
      </p:pic>
      <p:sp>
        <p:nvSpPr>
          <p:cNvPr id="168967" name="Rectangle 7"/>
          <p:cNvSpPr>
            <a:spLocks noRot="1" noChangeArrowheads="1"/>
          </p:cNvSpPr>
          <p:nvPr/>
        </p:nvSpPr>
        <p:spPr bwMode="auto">
          <a:xfrm>
            <a:off x="609600" y="4343400"/>
            <a:ext cx="49530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rebuchet MS" panose="020B0603020202020204" pitchFamily="34"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lang="zh-CN" altLang="en-US" sz="1800" b="0" i="0">
                <a:effectLst/>
                <a:latin typeface="Times New Roman" panose="02020603050405020304" pitchFamily="18" charset="0"/>
              </a:rPr>
              <a:t>实例</a:t>
            </a:r>
            <a:r>
              <a:rPr lang="en-US" altLang="zh-CN" sz="1800" b="0" i="0">
                <a:effectLst/>
                <a:latin typeface="Times New Roman" panose="02020603050405020304" pitchFamily="18" charset="0"/>
              </a:rPr>
              <a:t>2  </a:t>
            </a:r>
            <a:r>
              <a:rPr lang="zh-CN" altLang="en-US" sz="1800" b="0" i="0">
                <a:effectLst/>
                <a:latin typeface="Times New Roman" panose="02020603050405020304" pitchFamily="18" charset="0"/>
              </a:rPr>
              <a:t>用例之间扩展和包含关系</a:t>
            </a:r>
          </a:p>
          <a:p>
            <a:r>
              <a:rPr lang="zh-CN" altLang="en-US" sz="1400" b="0" i="0">
                <a:effectLst/>
                <a:latin typeface="Times New Roman" panose="02020603050405020304" pitchFamily="18" charset="0"/>
              </a:rPr>
              <a:t>       用例的上下文是：短途旅行但汽车的油不足以应付全部路程。那么为汽车加油的动作在旅行的每个场景</a:t>
            </a:r>
            <a:r>
              <a:rPr lang="en-US" altLang="zh-CN" sz="1400" b="0" i="0">
                <a:effectLst/>
                <a:latin typeface="Times New Roman" panose="02020603050405020304" pitchFamily="18" charset="0"/>
              </a:rPr>
              <a:t>(</a:t>
            </a:r>
            <a:r>
              <a:rPr lang="zh-CN" altLang="en-US" sz="1400" b="0" i="0">
                <a:effectLst/>
                <a:latin typeface="Times New Roman" panose="02020603050405020304" pitchFamily="18" charset="0"/>
              </a:rPr>
              <a:t>事件流</a:t>
            </a:r>
            <a:r>
              <a:rPr lang="en-US" altLang="zh-CN" sz="1400" b="0" i="0">
                <a:effectLst/>
                <a:latin typeface="Times New Roman" panose="02020603050405020304" pitchFamily="18" charset="0"/>
              </a:rPr>
              <a:t>)</a:t>
            </a:r>
            <a:r>
              <a:rPr lang="zh-CN" altLang="en-US" sz="1400" b="0" i="0">
                <a:effectLst/>
                <a:latin typeface="Times New Roman" panose="02020603050405020304" pitchFamily="18" charset="0"/>
              </a:rPr>
              <a:t>中都会出现，不加油就不会完成旅行。吃饭则可以由司机决定是否进行，不吃饭不会影响旅行的完成。</a:t>
            </a:r>
          </a:p>
        </p:txBody>
      </p:sp>
      <p:pic>
        <p:nvPicPr>
          <p:cNvPr id="168968" name="Picture 8" descr="tr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267200"/>
            <a:ext cx="2895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168971" name="Rectangle 11"/>
          <p:cNvSpPr>
            <a:spLocks noChangeArrowheads="1"/>
          </p:cNvSpPr>
          <p:nvPr/>
        </p:nvSpPr>
        <p:spPr bwMode="auto">
          <a:xfrm>
            <a:off x="34925" y="655638"/>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ＭＳ Ｐゴシック" pitchFamily="34" charset="-128"/>
              </a:rPr>
              <a:t>2.4  </a:t>
            </a:r>
            <a:r>
              <a:rPr lang="zh-CN" altLang="en-US" sz="2000" i="0">
                <a:solidFill>
                  <a:srgbClr val="000066"/>
                </a:solidFill>
                <a:effectLst/>
              </a:rPr>
              <a:t>例子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sp>
        <p:nvSpPr>
          <p:cNvPr id="171013" name="Text Box 5"/>
          <p:cNvSpPr txBox="1">
            <a:spLocks noChangeArrowheads="1"/>
          </p:cNvSpPr>
          <p:nvPr/>
        </p:nvSpPr>
        <p:spPr bwMode="auto">
          <a:xfrm>
            <a:off x="395288" y="1173163"/>
            <a:ext cx="4710112" cy="309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325" indent="-187325">
              <a:defRPr kumimoji="1" sz="2400">
                <a:solidFill>
                  <a:schemeClr val="tx1"/>
                </a:solidFill>
                <a:latin typeface="Times New Roman" panose="02020603050405020304" pitchFamily="18" charset="0"/>
                <a:ea typeface="ＭＳ Ｐゴシック" pitchFamily="34" charset="-128"/>
              </a:defRPr>
            </a:lvl1pPr>
            <a:lvl2pPr>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80000"/>
              </a:lnSpc>
              <a:spcBef>
                <a:spcPct val="50000"/>
              </a:spcBef>
              <a:buFont typeface="Arial" panose="020B0604020202020204" pitchFamily="34" charset="0"/>
              <a:buNone/>
            </a:pPr>
            <a:r>
              <a:rPr kumimoji="0" lang="zh-CN" altLang="en-US" sz="1800" b="0" i="0">
                <a:solidFill>
                  <a:srgbClr val="000066"/>
                </a:solidFill>
                <a:effectLst/>
                <a:ea typeface="宋体" panose="02010600030101010101" pitchFamily="2" charset="-122"/>
              </a:rPr>
              <a:t>实例3.  航空售票的用例图</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参与者</a:t>
            </a:r>
            <a:r>
              <a:rPr kumimoji="0" lang="en-US" altLang="zh-CN" sz="1400" b="0" i="0">
                <a:solidFill>
                  <a:srgbClr val="000066"/>
                </a:solidFill>
                <a:effectLst/>
                <a:ea typeface="宋体" panose="02010600030101010101" pitchFamily="2" charset="-122"/>
              </a:rPr>
              <a:t>(actor)：clerk，</a:t>
            </a:r>
            <a:r>
              <a:rPr kumimoji="0" lang="zh-CN" altLang="en-US" sz="1400" b="0" i="0">
                <a:solidFill>
                  <a:srgbClr val="000066"/>
                </a:solidFill>
                <a:effectLst/>
                <a:ea typeface="宋体" panose="02010600030101010101" pitchFamily="2" charset="-122"/>
              </a:rPr>
              <a:t>监督员，信用卡服务商，信息亭</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用例</a:t>
            </a:r>
            <a:r>
              <a:rPr kumimoji="0" lang="en-US" altLang="zh-CN" sz="1400" b="0" i="0">
                <a:solidFill>
                  <a:srgbClr val="000066"/>
                </a:solidFill>
                <a:effectLst/>
                <a:ea typeface="宋体" panose="02010600030101010101" pitchFamily="2" charset="-122"/>
              </a:rPr>
              <a:t>(use case)： Buy tickets， Buy Subscription， Make charges， Survey sales</a:t>
            </a:r>
            <a:endParaRPr kumimoji="0" lang="zh-CN" altLang="en-US" sz="1400" b="0" i="0">
              <a:solidFill>
                <a:srgbClr val="000066"/>
              </a:solidFill>
              <a:effectLst/>
              <a:ea typeface="宋体" panose="02010600030101010101" pitchFamily="2" charset="-122"/>
            </a:endParaRP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参与者</a:t>
            </a:r>
            <a:r>
              <a:rPr kumimoji="0" lang="en-US" altLang="zh-CN" sz="1400" b="0" i="0">
                <a:solidFill>
                  <a:srgbClr val="000066"/>
                </a:solidFill>
                <a:effectLst/>
                <a:ea typeface="宋体" panose="02010600030101010101" pitchFamily="2" charset="-122"/>
              </a:rPr>
              <a:t>Clerk</a:t>
            </a:r>
            <a:r>
              <a:rPr kumimoji="0" lang="zh-CN" altLang="en-US" sz="1400" b="0" i="0">
                <a:solidFill>
                  <a:srgbClr val="000066"/>
                </a:solidFill>
                <a:effectLst/>
                <a:ea typeface="宋体" panose="02010600030101010101" pitchFamily="2" charset="-122"/>
              </a:rPr>
              <a:t>参与</a:t>
            </a:r>
            <a:r>
              <a:rPr kumimoji="0" lang="en-US" altLang="zh-CN" sz="1400" b="0" i="0">
                <a:solidFill>
                  <a:srgbClr val="000066"/>
                </a:solidFill>
                <a:effectLst/>
                <a:ea typeface="宋体" panose="02010600030101010101" pitchFamily="2" charset="-122"/>
              </a:rPr>
              <a:t>(</a:t>
            </a:r>
            <a:r>
              <a:rPr kumimoji="0" lang="zh-CN" altLang="en-US" sz="1400" b="0" i="0">
                <a:solidFill>
                  <a:srgbClr val="000066"/>
                </a:solidFill>
                <a:effectLst/>
                <a:ea typeface="宋体" panose="02010600030101010101" pitchFamily="2" charset="-122"/>
              </a:rPr>
              <a:t>或称发起</a:t>
            </a:r>
            <a:r>
              <a:rPr kumimoji="0" lang="en-US" altLang="zh-CN" sz="1400" b="0" i="0">
                <a:solidFill>
                  <a:srgbClr val="000066"/>
                </a:solidFill>
                <a:effectLst/>
                <a:ea typeface="宋体" panose="02010600030101010101" pitchFamily="2" charset="-122"/>
              </a:rPr>
              <a:t>)Buy tickets</a:t>
            </a:r>
            <a:r>
              <a:rPr kumimoji="0" lang="zh-CN" altLang="en-US" sz="1400" b="0" i="0">
                <a:solidFill>
                  <a:srgbClr val="000066"/>
                </a:solidFill>
                <a:effectLst/>
                <a:ea typeface="宋体" panose="02010600030101010101" pitchFamily="2" charset="-122"/>
              </a:rPr>
              <a:t>和</a:t>
            </a:r>
            <a:r>
              <a:rPr kumimoji="0" lang="en-US" altLang="zh-CN" sz="1400" b="0" i="0">
                <a:solidFill>
                  <a:srgbClr val="000066"/>
                </a:solidFill>
                <a:effectLst/>
                <a:ea typeface="宋体" panose="02010600030101010101" pitchFamily="2" charset="-122"/>
              </a:rPr>
              <a:t>Buy Subscription </a:t>
            </a:r>
            <a:r>
              <a:rPr kumimoji="0" lang="zh-CN" altLang="en-US" sz="1400" b="0" i="0">
                <a:solidFill>
                  <a:srgbClr val="000066"/>
                </a:solidFill>
                <a:effectLst/>
                <a:ea typeface="宋体" panose="02010600030101010101" pitchFamily="2" charset="-122"/>
              </a:rPr>
              <a:t>两个用例(关联关系)。这两个用例的事件流都包含</a:t>
            </a:r>
            <a:r>
              <a:rPr kumimoji="0" lang="en-US" altLang="zh-CN" sz="1400" b="0" i="0">
                <a:solidFill>
                  <a:srgbClr val="000066"/>
                </a:solidFill>
                <a:effectLst/>
                <a:ea typeface="宋体" panose="02010600030101010101" pitchFamily="2" charset="-122"/>
              </a:rPr>
              <a:t>Make </a:t>
            </a:r>
          </a:p>
          <a:p>
            <a:pPr>
              <a:lnSpc>
                <a:spcPct val="80000"/>
              </a:lnSpc>
              <a:spcBef>
                <a:spcPct val="50000"/>
              </a:spcBef>
              <a:buFont typeface="Arial" panose="020B0604020202020204" pitchFamily="34" charset="0"/>
              <a:buNone/>
            </a:pPr>
            <a:r>
              <a:rPr kumimoji="0" lang="en-US" altLang="zh-CN" sz="1400" b="0" i="0">
                <a:solidFill>
                  <a:srgbClr val="000066"/>
                </a:solidFill>
                <a:effectLst/>
                <a:ea typeface="宋体" panose="02010600030101010101" pitchFamily="2" charset="-122"/>
              </a:rPr>
              <a:t>    charges</a:t>
            </a:r>
            <a:r>
              <a:rPr kumimoji="0" lang="zh-CN" altLang="en-US" sz="1400" b="0" i="0">
                <a:solidFill>
                  <a:srgbClr val="000066"/>
                </a:solidFill>
                <a:effectLst/>
                <a:ea typeface="宋体" panose="02010600030101010101" pitchFamily="2" charset="-122"/>
              </a:rPr>
              <a:t>用例(包含关系)。</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系统由：</a:t>
            </a:r>
            <a:r>
              <a:rPr kumimoji="0" lang="en-US" altLang="zh-CN" sz="1400" b="0" i="0">
                <a:solidFill>
                  <a:srgbClr val="000066"/>
                </a:solidFill>
                <a:effectLst/>
                <a:ea typeface="宋体" panose="02010600030101010101" pitchFamily="2" charset="-122"/>
              </a:rPr>
              <a:t>Buy tickets， Buy Subscription， Make charges，  Survey sales</a:t>
            </a:r>
            <a:r>
              <a:rPr kumimoji="0" lang="zh-CN" altLang="en-US" sz="1400" b="0" i="0">
                <a:solidFill>
                  <a:srgbClr val="000066"/>
                </a:solidFill>
                <a:effectLst/>
                <a:ea typeface="宋体" panose="02010600030101010101" pitchFamily="2" charset="-122"/>
              </a:rPr>
              <a:t>组成。</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该系统主要包含：</a:t>
            </a:r>
            <a:r>
              <a:rPr kumimoji="0" lang="en-US" altLang="zh-CN" sz="1400" b="0" i="0">
                <a:solidFill>
                  <a:srgbClr val="000066"/>
                </a:solidFill>
                <a:effectLst/>
                <a:ea typeface="宋体" panose="02010600030101010101" pitchFamily="2" charset="-122"/>
              </a:rPr>
              <a:t>Buy tickets， Buy Subscription，  Make charges， Survey sales</a:t>
            </a:r>
            <a:r>
              <a:rPr kumimoji="0" lang="zh-CN" altLang="en-US" sz="1400" b="0" i="0">
                <a:solidFill>
                  <a:srgbClr val="000066"/>
                </a:solidFill>
                <a:effectLst/>
                <a:ea typeface="宋体" panose="02010600030101010101" pitchFamily="2" charset="-122"/>
              </a:rPr>
              <a:t>这几个功能。</a:t>
            </a:r>
          </a:p>
          <a:p>
            <a:pPr>
              <a:lnSpc>
                <a:spcPct val="80000"/>
              </a:lnSpc>
              <a:spcBef>
                <a:spcPct val="50000"/>
              </a:spcBef>
              <a:buFont typeface="Wingdings" panose="05000000000000000000" pitchFamily="2" charset="2"/>
              <a:buChar char="²"/>
            </a:pPr>
            <a:r>
              <a:rPr kumimoji="0" lang="zh-CN" altLang="en-US" sz="1400" b="0" i="0">
                <a:solidFill>
                  <a:srgbClr val="000066"/>
                </a:solidFill>
                <a:effectLst/>
                <a:ea typeface="宋体" panose="02010600030101010101" pitchFamily="2" charset="-122"/>
              </a:rPr>
              <a:t>该系统主要面向的用户(参与者)：</a:t>
            </a:r>
            <a:r>
              <a:rPr kumimoji="0" lang="en-US" altLang="zh-CN" sz="1400" b="0" i="0">
                <a:solidFill>
                  <a:srgbClr val="000066"/>
                </a:solidFill>
                <a:effectLst/>
                <a:ea typeface="宋体" panose="02010600030101010101" pitchFamily="2" charset="-122"/>
              </a:rPr>
              <a:t>clerk，</a:t>
            </a:r>
            <a:r>
              <a:rPr kumimoji="0" lang="zh-CN" altLang="en-US" sz="1400" b="0" i="0">
                <a:solidFill>
                  <a:srgbClr val="000066"/>
                </a:solidFill>
                <a:effectLst/>
                <a:ea typeface="宋体" panose="02010600030101010101" pitchFamily="2" charset="-122"/>
              </a:rPr>
              <a:t>监督员，信用卡服务商，信息亭。</a:t>
            </a:r>
          </a:p>
        </p:txBody>
      </p:sp>
      <p:graphicFrame>
        <p:nvGraphicFramePr>
          <p:cNvPr id="171014" name="Object 6"/>
          <p:cNvGraphicFramePr>
            <a:graphicFrameLocks noGrp="1" noChangeAspect="1"/>
          </p:cNvGraphicFramePr>
          <p:nvPr>
            <p:ph sz="half" idx="2"/>
          </p:nvPr>
        </p:nvGraphicFramePr>
        <p:xfrm>
          <a:off x="5029200" y="914400"/>
          <a:ext cx="4367213" cy="4321175"/>
        </p:xfrm>
        <a:graphic>
          <a:graphicData uri="http://schemas.openxmlformats.org/presentationml/2006/ole">
            <mc:AlternateContent xmlns:mc="http://schemas.openxmlformats.org/markup-compatibility/2006">
              <mc:Choice xmlns:v="urn:schemas-microsoft-com:vml" Requires="v">
                <p:oleObj spid="_x0000_s171020" name="图片" r:id="rId4" imgW="3890160" imgH="3392280" progId="Word.Picture.8">
                  <p:embed/>
                </p:oleObj>
              </mc:Choice>
              <mc:Fallback>
                <p:oleObj name="图片" r:id="rId4" imgW="3890160" imgH="339228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914400"/>
                        <a:ext cx="4367213"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a:latin typeface="Times New Roman" panose="02020603050405020304" pitchFamily="18" charset="0"/>
              </a:rPr>
              <a:t>2.</a:t>
            </a:r>
            <a:r>
              <a:rPr lang="zh-CN" altLang="en-US"/>
              <a:t> 用例图</a:t>
            </a:r>
            <a:endParaRPr lang="ja-JP" altLang="en-US"/>
          </a:p>
        </p:txBody>
      </p:sp>
      <p:sp>
        <p:nvSpPr>
          <p:cNvPr id="172036" name="Text Box 4"/>
          <p:cNvSpPr txBox="1">
            <a:spLocks noChangeArrowheads="1"/>
          </p:cNvSpPr>
          <p:nvPr/>
        </p:nvSpPr>
        <p:spPr bwMode="auto">
          <a:xfrm>
            <a:off x="228600" y="990600"/>
            <a:ext cx="4392613" cy="437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50000"/>
              </a:spcBef>
              <a:buFontTx/>
              <a:buAutoNum type="arabicPeriod"/>
            </a:pPr>
            <a:r>
              <a:rPr kumimoji="0" lang="zh-CN" altLang="en-US" sz="1600" b="0" i="0">
                <a:solidFill>
                  <a:srgbClr val="000066"/>
                </a:solidFill>
                <a:effectLst/>
                <a:ea typeface="宋体" panose="02010600030101010101" pitchFamily="2" charset="-122"/>
              </a:rPr>
              <a:t>右图中的参与者有？</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1</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b) 2</a:t>
            </a:r>
            <a:endParaRPr kumimoji="0" lang="zh-CN" altLang="en-US" sz="1600" b="0" i="0">
              <a:solidFill>
                <a:srgbClr val="000066"/>
              </a:solidFill>
              <a:effectLst/>
              <a:ea typeface="宋体" panose="02010600030101010101" pitchFamily="2" charset="-122"/>
            </a:endParaRPr>
          </a:p>
          <a:p>
            <a:pPr>
              <a:spcBef>
                <a:spcPct val="50000"/>
              </a:spcBef>
            </a:pPr>
            <a:r>
              <a:rPr kumimoji="0" lang="en-US" altLang="zh-CN" sz="1600" b="0" i="0">
                <a:solidFill>
                  <a:srgbClr val="000066"/>
                </a:solidFill>
                <a:effectLst/>
                <a:ea typeface="宋体" panose="02010600030101010101" pitchFamily="2" charset="-122"/>
              </a:rPr>
              <a:t>	 (c)</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3	</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d) 4</a:t>
            </a:r>
          </a:p>
          <a:p>
            <a:pPr>
              <a:spcBef>
                <a:spcPct val="50000"/>
              </a:spcBef>
              <a:buFontTx/>
              <a:buAutoNum type="arabicPeriod" startAt="2"/>
            </a:pPr>
            <a:r>
              <a:rPr kumimoji="0" lang="zh-CN" altLang="en-US" sz="1600" b="0" i="0">
                <a:solidFill>
                  <a:srgbClr val="000066"/>
                </a:solidFill>
                <a:effectLst/>
                <a:ea typeface="宋体" panose="02010600030101010101" pitchFamily="2" charset="-122"/>
              </a:rPr>
              <a:t>右图中的用例有？</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1	</a:t>
            </a: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b) 2</a:t>
            </a:r>
            <a:endParaRPr kumimoji="0" lang="zh-CN" altLang="en-US" sz="1600" b="0" i="0">
              <a:solidFill>
                <a:srgbClr val="000066"/>
              </a:solidFill>
              <a:effectLst/>
              <a:ea typeface="宋体" panose="02010600030101010101" pitchFamily="2" charset="-122"/>
            </a:endParaRP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(c) 3		(d) 4</a:t>
            </a:r>
          </a:p>
          <a:p>
            <a:pPr>
              <a:spcBef>
                <a:spcPct val="50000"/>
              </a:spcBef>
              <a:buFontTx/>
              <a:buAutoNum type="arabicPeriod" startAt="3"/>
            </a:pPr>
            <a:r>
              <a:rPr kumimoji="0" lang="en-US" altLang="zh-CN" sz="1600" b="0" i="0">
                <a:solidFill>
                  <a:srgbClr val="000066"/>
                </a:solidFill>
                <a:effectLst/>
                <a:ea typeface="宋体" panose="02010600030101010101" pitchFamily="2" charset="-122"/>
              </a:rPr>
              <a:t>2</a:t>
            </a:r>
            <a:r>
              <a:rPr kumimoji="0" lang="zh-CN" altLang="en-US" sz="1600" b="0" i="0">
                <a:solidFill>
                  <a:srgbClr val="000066"/>
                </a:solidFill>
                <a:effectLst/>
                <a:ea typeface="宋体" panose="02010600030101010101" pitchFamily="2" charset="-122"/>
              </a:rPr>
              <a:t>和</a:t>
            </a:r>
            <a:r>
              <a:rPr kumimoji="0" lang="en-US" altLang="zh-CN" sz="1600" b="0" i="0">
                <a:solidFill>
                  <a:srgbClr val="000066"/>
                </a:solidFill>
                <a:effectLst/>
                <a:ea typeface="宋体" panose="02010600030101010101" pitchFamily="2" charset="-122"/>
              </a:rPr>
              <a:t>3</a:t>
            </a:r>
            <a:r>
              <a:rPr kumimoji="0" lang="zh-CN" altLang="en-US" sz="1600" b="0" i="0">
                <a:solidFill>
                  <a:srgbClr val="000066"/>
                </a:solidFill>
                <a:effectLst/>
                <a:ea typeface="宋体" panose="02010600030101010101" pitchFamily="2" charset="-122"/>
              </a:rPr>
              <a:t>之间是什么关系？</a:t>
            </a:r>
            <a:r>
              <a:rPr kumimoji="0" lang="en-US" altLang="zh-CN" sz="1600" b="0" i="0">
                <a:solidFill>
                  <a:srgbClr val="000066"/>
                </a:solidFill>
                <a:effectLst/>
                <a:ea typeface="宋体" panose="02010600030101010101" pitchFamily="2" charset="-122"/>
              </a:rPr>
              <a:t>5</a:t>
            </a:r>
            <a:r>
              <a:rPr kumimoji="0" lang="zh-CN" altLang="en-US" sz="1600" b="0" i="0">
                <a:solidFill>
                  <a:srgbClr val="000066"/>
                </a:solidFill>
                <a:effectLst/>
                <a:ea typeface="宋体" panose="02010600030101010101" pitchFamily="2" charset="-122"/>
              </a:rPr>
              <a:t>和</a:t>
            </a:r>
            <a:r>
              <a:rPr kumimoji="0" lang="en-US" altLang="zh-CN" sz="1600" b="0" i="0">
                <a:solidFill>
                  <a:srgbClr val="000066"/>
                </a:solidFill>
                <a:effectLst/>
                <a:ea typeface="宋体" panose="02010600030101010101" pitchFamily="2" charset="-122"/>
              </a:rPr>
              <a:t>6</a:t>
            </a:r>
            <a:r>
              <a:rPr kumimoji="0" lang="zh-CN" altLang="en-US" sz="1600" b="0" i="0">
                <a:solidFill>
                  <a:srgbClr val="000066"/>
                </a:solidFill>
                <a:effectLst/>
                <a:ea typeface="宋体" panose="02010600030101010101" pitchFamily="2" charset="-122"/>
              </a:rPr>
              <a:t>呢？</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a:t>
            </a:r>
            <a:r>
              <a:rPr kumimoji="0" lang="zh-CN" altLang="en-US" sz="1600" b="0" i="0">
                <a:solidFill>
                  <a:srgbClr val="000066"/>
                </a:solidFill>
                <a:effectLst/>
                <a:ea typeface="宋体" panose="02010600030101010101" pitchFamily="2" charset="-122"/>
              </a:rPr>
              <a:t>扩展，包含	(</a:t>
            </a:r>
            <a:r>
              <a:rPr kumimoji="0" lang="en-US" altLang="zh-CN" sz="1600" b="0" i="0">
                <a:solidFill>
                  <a:srgbClr val="000066"/>
                </a:solidFill>
                <a:effectLst/>
                <a:ea typeface="宋体" panose="02010600030101010101" pitchFamily="2" charset="-122"/>
              </a:rPr>
              <a:t>b) </a:t>
            </a:r>
            <a:r>
              <a:rPr kumimoji="0" lang="zh-CN" altLang="en-US" sz="1600" b="0" i="0">
                <a:solidFill>
                  <a:srgbClr val="000066"/>
                </a:solidFill>
                <a:effectLst/>
                <a:ea typeface="宋体" panose="02010600030101010101" pitchFamily="2" charset="-122"/>
              </a:rPr>
              <a:t>包含，扩展</a:t>
            </a:r>
          </a:p>
          <a:p>
            <a:pPr>
              <a:spcBef>
                <a:spcPct val="50000"/>
              </a:spcBef>
              <a:buFontTx/>
              <a:buAutoNum type="arabicPeriod" startAt="4"/>
            </a:pPr>
            <a:r>
              <a:rPr kumimoji="0" lang="en-US" altLang="zh-CN" sz="1600" b="0" i="0">
                <a:solidFill>
                  <a:srgbClr val="000066"/>
                </a:solidFill>
                <a:effectLst/>
                <a:ea typeface="宋体" panose="02010600030101010101" pitchFamily="2" charset="-122"/>
              </a:rPr>
              <a:t>5</a:t>
            </a:r>
            <a:r>
              <a:rPr kumimoji="0" lang="zh-CN" altLang="en-US" sz="1600" b="0" i="0">
                <a:solidFill>
                  <a:srgbClr val="000066"/>
                </a:solidFill>
                <a:effectLst/>
                <a:ea typeface="宋体" panose="02010600030101010101" pitchFamily="2" charset="-122"/>
              </a:rPr>
              <a:t>缺少了</a:t>
            </a:r>
            <a:r>
              <a:rPr kumimoji="0" lang="en-US" altLang="zh-CN" sz="1600" b="0" i="0">
                <a:solidFill>
                  <a:srgbClr val="000066"/>
                </a:solidFill>
                <a:effectLst/>
                <a:ea typeface="宋体" panose="02010600030101010101" pitchFamily="2" charset="-122"/>
              </a:rPr>
              <a:t>3</a:t>
            </a:r>
            <a:r>
              <a:rPr kumimoji="0" lang="zh-CN" altLang="en-US" sz="1600" b="0" i="0">
                <a:solidFill>
                  <a:srgbClr val="000066"/>
                </a:solidFill>
                <a:effectLst/>
                <a:ea typeface="宋体" panose="02010600030101010101" pitchFamily="2" charset="-122"/>
              </a:rPr>
              <a:t>仍然是个完整的用例？</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a:t>
            </a:r>
            <a:r>
              <a:rPr kumimoji="0" lang="zh-CN" altLang="en-US" sz="1600" b="0" i="0">
                <a:solidFill>
                  <a:srgbClr val="000066"/>
                </a:solidFill>
                <a:effectLst/>
                <a:ea typeface="宋体" panose="02010600030101010101" pitchFamily="2" charset="-122"/>
              </a:rPr>
              <a:t>是的	(</a:t>
            </a:r>
            <a:r>
              <a:rPr kumimoji="0" lang="en-US" altLang="zh-CN" sz="1600" b="0" i="0">
                <a:solidFill>
                  <a:srgbClr val="000066"/>
                </a:solidFill>
                <a:effectLst/>
                <a:ea typeface="宋体" panose="02010600030101010101" pitchFamily="2" charset="-122"/>
              </a:rPr>
              <a:t>b) </a:t>
            </a:r>
            <a:r>
              <a:rPr kumimoji="0" lang="zh-CN" altLang="en-US" sz="1600" b="0" i="0">
                <a:solidFill>
                  <a:srgbClr val="000066"/>
                </a:solidFill>
                <a:effectLst/>
                <a:ea typeface="宋体" panose="02010600030101010101" pitchFamily="2" charset="-122"/>
              </a:rPr>
              <a:t>不是</a:t>
            </a:r>
          </a:p>
          <a:p>
            <a:pPr>
              <a:spcBef>
                <a:spcPct val="50000"/>
              </a:spcBef>
              <a:buFontTx/>
              <a:buAutoNum type="arabicPeriod" startAt="5"/>
            </a:pPr>
            <a:r>
              <a:rPr kumimoji="0" lang="en-US" altLang="zh-CN" sz="1600" b="0" i="0">
                <a:solidFill>
                  <a:srgbClr val="000066"/>
                </a:solidFill>
                <a:effectLst/>
                <a:ea typeface="宋体" panose="02010600030101010101" pitchFamily="2" charset="-122"/>
              </a:rPr>
              <a:t>4</a:t>
            </a:r>
            <a:r>
              <a:rPr kumimoji="0" lang="zh-CN" altLang="en-US" sz="1600" b="0" i="0">
                <a:solidFill>
                  <a:srgbClr val="000066"/>
                </a:solidFill>
                <a:effectLst/>
                <a:ea typeface="宋体" panose="02010600030101010101" pitchFamily="2" charset="-122"/>
              </a:rPr>
              <a:t>能够参与</a:t>
            </a:r>
            <a:r>
              <a:rPr kumimoji="0" lang="en-US" altLang="zh-CN" sz="1600" b="0" i="0">
                <a:solidFill>
                  <a:srgbClr val="000066"/>
                </a:solidFill>
                <a:effectLst/>
                <a:ea typeface="宋体" panose="02010600030101010101" pitchFamily="2" charset="-122"/>
              </a:rPr>
              <a:t>2</a:t>
            </a:r>
            <a:r>
              <a:rPr kumimoji="0" lang="zh-CN" altLang="en-US" sz="1600" b="0" i="0">
                <a:solidFill>
                  <a:srgbClr val="000066"/>
                </a:solidFill>
                <a:effectLst/>
                <a:ea typeface="宋体" panose="02010600030101010101" pitchFamily="2" charset="-122"/>
              </a:rPr>
              <a:t>吗？</a:t>
            </a:r>
            <a:r>
              <a:rPr kumimoji="0" lang="en-US" altLang="zh-CN" sz="1600" b="0" i="0">
                <a:solidFill>
                  <a:srgbClr val="000066"/>
                </a:solidFill>
                <a:effectLst/>
                <a:ea typeface="宋体" panose="02010600030101010101" pitchFamily="2" charset="-122"/>
              </a:rPr>
              <a:t>1</a:t>
            </a:r>
            <a:r>
              <a:rPr kumimoji="0" lang="zh-CN" altLang="en-US" sz="1600" b="0" i="0">
                <a:solidFill>
                  <a:srgbClr val="000066"/>
                </a:solidFill>
                <a:effectLst/>
                <a:ea typeface="宋体" panose="02010600030101010101" pitchFamily="2" charset="-122"/>
              </a:rPr>
              <a:t>能够参与</a:t>
            </a:r>
            <a:r>
              <a:rPr kumimoji="0" lang="en-US" altLang="zh-CN" sz="1600" b="0" i="0">
                <a:solidFill>
                  <a:srgbClr val="000066"/>
                </a:solidFill>
                <a:effectLst/>
                <a:ea typeface="宋体" panose="02010600030101010101" pitchFamily="2" charset="-122"/>
              </a:rPr>
              <a:t>5</a:t>
            </a:r>
            <a:r>
              <a:rPr kumimoji="0" lang="zh-CN" altLang="en-US" sz="1600" b="0" i="0">
                <a:solidFill>
                  <a:srgbClr val="000066"/>
                </a:solidFill>
                <a:effectLst/>
                <a:ea typeface="宋体" panose="02010600030101010101" pitchFamily="2" charset="-122"/>
              </a:rPr>
              <a:t>吗？</a:t>
            </a:r>
          </a:p>
          <a:p>
            <a:pPr>
              <a:spcBef>
                <a:spcPct val="50000"/>
              </a:spcBef>
            </a:pPr>
            <a:r>
              <a:rPr kumimoji="0" lang="zh-CN" altLang="en-US" sz="1600" b="0" i="0">
                <a:solidFill>
                  <a:srgbClr val="000066"/>
                </a:solidFill>
                <a:effectLst/>
                <a:ea typeface="宋体" panose="02010600030101010101" pitchFamily="2" charset="-122"/>
              </a:rPr>
              <a:t>	(</a:t>
            </a:r>
            <a:r>
              <a:rPr kumimoji="0" lang="en-US" altLang="zh-CN" sz="1600" b="0" i="0">
                <a:solidFill>
                  <a:srgbClr val="000066"/>
                </a:solidFill>
                <a:effectLst/>
                <a:ea typeface="宋体" panose="02010600030101010101" pitchFamily="2" charset="-122"/>
              </a:rPr>
              <a:t>a) </a:t>
            </a:r>
            <a:r>
              <a:rPr kumimoji="0" lang="zh-CN" altLang="en-US" sz="1600" b="0" i="0">
                <a:solidFill>
                  <a:srgbClr val="000066"/>
                </a:solidFill>
                <a:effectLst/>
                <a:ea typeface="宋体" panose="02010600030101010101" pitchFamily="2" charset="-122"/>
              </a:rPr>
              <a:t>可以，不可以      (</a:t>
            </a:r>
            <a:r>
              <a:rPr kumimoji="0" lang="en-US" altLang="zh-CN" sz="1600" b="0" i="0">
                <a:solidFill>
                  <a:srgbClr val="000066"/>
                </a:solidFill>
                <a:effectLst/>
                <a:ea typeface="宋体" panose="02010600030101010101" pitchFamily="2" charset="-122"/>
              </a:rPr>
              <a:t>b) </a:t>
            </a:r>
            <a:r>
              <a:rPr kumimoji="0" lang="zh-CN" altLang="en-US" sz="1600" b="0" i="0">
                <a:solidFill>
                  <a:srgbClr val="000066"/>
                </a:solidFill>
                <a:effectLst/>
                <a:ea typeface="宋体" panose="02010600030101010101" pitchFamily="2" charset="-122"/>
              </a:rPr>
              <a:t>不可以，可以</a:t>
            </a:r>
          </a:p>
        </p:txBody>
      </p:sp>
      <p:pic>
        <p:nvPicPr>
          <p:cNvPr id="172037" name="Picture 5" descr="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341438"/>
            <a:ext cx="4314825" cy="2095500"/>
          </a:xfrm>
          <a:prstGeom prst="rect">
            <a:avLst/>
          </a:prstGeom>
          <a:noFill/>
          <a:extLst>
            <a:ext uri="{909E8E84-426E-40DD-AFC4-6F175D3DCCD1}">
              <a14:hiddenFill xmlns:a14="http://schemas.microsoft.com/office/drawing/2010/main">
                <a:solidFill>
                  <a:srgbClr val="FFFFFF"/>
                </a:solidFill>
              </a14:hiddenFill>
            </a:ext>
          </a:extLst>
        </p:spPr>
      </p:pic>
      <p:sp>
        <p:nvSpPr>
          <p:cNvPr id="172038" name="Rectangle 6"/>
          <p:cNvSpPr>
            <a:spLocks noChangeArrowheads="1"/>
          </p:cNvSpPr>
          <p:nvPr/>
        </p:nvSpPr>
        <p:spPr bwMode="auto">
          <a:xfrm>
            <a:off x="4572000" y="4365625"/>
            <a:ext cx="4572000"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0" i="0">
                <a:solidFill>
                  <a:srgbClr val="000066"/>
                </a:solidFill>
                <a:effectLst/>
              </a:rPr>
              <a:t>习题答案</a:t>
            </a:r>
            <a:r>
              <a:rPr lang="zh-CN" altLang="en-US" sz="2000" b="0" i="0">
                <a:solidFill>
                  <a:srgbClr val="000066"/>
                </a:solidFill>
                <a:effectLst/>
                <a:ea typeface="ＭＳ Ｐゴシック" pitchFamily="34" charset="-128"/>
              </a:rPr>
              <a:t>：</a:t>
            </a:r>
          </a:p>
          <a:p>
            <a:r>
              <a:rPr lang="en-US" altLang="zh-CN" sz="2000" b="0" i="0">
                <a:solidFill>
                  <a:srgbClr val="000066"/>
                </a:solidFill>
                <a:effectLst/>
                <a:ea typeface="ＭＳ Ｐゴシック" pitchFamily="34" charset="-128"/>
              </a:rPr>
              <a:t>1</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a)(d)    2</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b)(c)  3</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b)   4</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b)   5</a:t>
            </a:r>
            <a:r>
              <a:rPr lang="zh-CN" altLang="en-US" sz="2000" b="0" i="0">
                <a:solidFill>
                  <a:srgbClr val="000066"/>
                </a:solidFill>
                <a:effectLst/>
                <a:ea typeface="ＭＳ Ｐゴシック" pitchFamily="34" charset="-128"/>
              </a:rPr>
              <a:t>、(</a:t>
            </a:r>
            <a:r>
              <a:rPr lang="en-US" altLang="zh-CN" sz="2000" b="0" i="0">
                <a:solidFill>
                  <a:srgbClr val="000066"/>
                </a:solidFill>
                <a:effectLst/>
                <a:ea typeface="ＭＳ Ｐゴシック" pitchFamily="34" charset="-128"/>
              </a:rPr>
              <a:t>b)</a:t>
            </a:r>
          </a:p>
          <a:p>
            <a:pPr>
              <a:lnSpc>
                <a:spcPct val="80000"/>
              </a:lnSpc>
              <a:spcBef>
                <a:spcPct val="50000"/>
              </a:spcBef>
              <a:buFont typeface="Wingdings" panose="05000000000000000000" pitchFamily="2" charset="2"/>
              <a:buChar char="n"/>
            </a:pPr>
            <a:endParaRPr lang="zh-CN" altLang="en-US" sz="1800" i="0">
              <a:solidFill>
                <a:srgbClr val="000066"/>
              </a:solidFill>
              <a:effectLst/>
            </a:endParaRPr>
          </a:p>
        </p:txBody>
      </p:sp>
      <p:sp>
        <p:nvSpPr>
          <p:cNvPr id="172039" name="Rectangle 7"/>
          <p:cNvSpPr>
            <a:spLocks noChangeArrowheads="1"/>
          </p:cNvSpPr>
          <p:nvPr/>
        </p:nvSpPr>
        <p:spPr bwMode="auto">
          <a:xfrm>
            <a:off x="0" y="620713"/>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ea typeface="ＭＳ Ｐゴシック" pitchFamily="34" charset="-128"/>
              </a:rPr>
              <a:t>2.5  </a:t>
            </a:r>
            <a:r>
              <a:rPr lang="zh-CN" altLang="en-US" sz="2000" i="0">
                <a:solidFill>
                  <a:srgbClr val="000066"/>
                </a:solidFill>
                <a:effectLst/>
                <a:ea typeface="ＭＳ Ｐゴシック" pitchFamily="34" charset="-128"/>
              </a:rPr>
              <a:t>习题</a:t>
            </a:r>
            <a:endParaRPr lang="ja-JP" altLang="en-US" sz="2000" i="0">
              <a:solidFill>
                <a:srgbClr val="000066"/>
              </a:solidFill>
              <a:effectLst/>
              <a:ea typeface="ＭＳ Ｐゴシック"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219200" y="1143000"/>
            <a:ext cx="6753225" cy="1546225"/>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r>
              <a:rPr lang="en-US" altLang="zh-CN" sz="4000" i="0">
                <a:solidFill>
                  <a:srgbClr val="0000CC"/>
                </a:solidFill>
                <a:effectLst/>
              </a:rPr>
              <a:t>UML </a:t>
            </a:r>
            <a:r>
              <a:rPr lang="zh-CN" altLang="en-US" sz="4000" i="0">
                <a:solidFill>
                  <a:srgbClr val="0000CC"/>
                </a:solidFill>
                <a:effectLst/>
              </a:rPr>
              <a:t>基础教程</a:t>
            </a:r>
            <a:endParaRPr lang="ja-JP" altLang="en-US" sz="4000" i="0">
              <a:solidFill>
                <a:srgbClr val="0000CC"/>
              </a:solidFill>
              <a:effectLst/>
            </a:endParaRPr>
          </a:p>
        </p:txBody>
      </p:sp>
    </p:spTree>
    <p:extLst>
      <p:ext uri="{BB962C8B-B14F-4D97-AF65-F5344CB8AC3E}">
        <p14:creationId xmlns:p14="http://schemas.microsoft.com/office/powerpoint/2010/main" val="2821456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64516" name="Group 4"/>
          <p:cNvGrpSpPr>
            <a:grpSpLocks/>
          </p:cNvGrpSpPr>
          <p:nvPr/>
        </p:nvGrpSpPr>
        <p:grpSpPr bwMode="auto">
          <a:xfrm>
            <a:off x="1436688" y="1700213"/>
            <a:ext cx="5943600" cy="1143000"/>
            <a:chOff x="476" y="2432"/>
            <a:chExt cx="4853" cy="1155"/>
          </a:xfrm>
        </p:grpSpPr>
        <p:pic>
          <p:nvPicPr>
            <p:cNvPr id="64517" name="Picture 5"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 y="2432"/>
              <a:ext cx="1131" cy="1155"/>
            </a:xfrm>
            <a:prstGeom prst="rect">
              <a:avLst/>
            </a:prstGeom>
            <a:noFill/>
            <a:extLst>
              <a:ext uri="{909E8E84-426E-40DD-AFC4-6F175D3DCCD1}">
                <a14:hiddenFill xmlns:a14="http://schemas.microsoft.com/office/drawing/2010/main">
                  <a:solidFill>
                    <a:srgbClr val="FFFFFF"/>
                  </a:solidFill>
                </a14:hiddenFill>
              </a:ext>
            </a:extLst>
          </p:spPr>
        </p:pic>
        <p:sp>
          <p:nvSpPr>
            <p:cNvPr id="64518" name="AutoShape 6"/>
            <p:cNvSpPr>
              <a:spLocks noChangeArrowheads="1"/>
            </p:cNvSpPr>
            <p:nvPr/>
          </p:nvSpPr>
          <p:spPr bwMode="auto">
            <a:xfrm>
              <a:off x="1837" y="2885"/>
              <a:ext cx="589" cy="363"/>
            </a:xfrm>
            <a:prstGeom prst="leftRightArrow">
              <a:avLst>
                <a:gd name="adj1" fmla="val 50000"/>
                <a:gd name="adj2" fmla="val 32452"/>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45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 y="2614"/>
              <a:ext cx="2676" cy="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4520" name="Rectangle 8"/>
          <p:cNvSpPr>
            <a:spLocks noChangeArrowheads="1"/>
          </p:cNvSpPr>
          <p:nvPr/>
        </p:nvSpPr>
        <p:spPr bwMode="auto">
          <a:xfrm>
            <a:off x="179388" y="2963863"/>
            <a:ext cx="8772525"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3.2 </a:t>
            </a:r>
            <a:r>
              <a:rPr kumimoji="0" lang="zh-CN" altLang="en-US" sz="2000" i="0">
                <a:solidFill>
                  <a:srgbClr val="000066"/>
                </a:solidFill>
                <a:effectLst/>
                <a:ea typeface="宋体" panose="02010600030101010101" pitchFamily="2" charset="-122"/>
              </a:rPr>
              <a:t>类图中的事物及解释</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3.2.1 </a:t>
            </a:r>
            <a:r>
              <a:rPr kumimoji="0" lang="zh-CN" altLang="en-US" sz="1600" i="0">
                <a:solidFill>
                  <a:srgbClr val="000066"/>
                </a:solidFill>
                <a:effectLst/>
                <a:ea typeface="宋体" panose="02010600030101010101" pitchFamily="2" charset="-122"/>
              </a:rPr>
              <a:t>类</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从上到下分为三部分，分别是类名、属性和操作。类名是必须有的</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类如果有属性，则每一个属性都必须有一个名字，另外还可以有其它的描述信息，如可见性、数据类型、缺省值等</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类如果有操作，则每一个操作也都有一个名字，其它可选的信息包括可见性、参数的名字、参数类型、参数缺省值和操作的返回值的类型等</a:t>
            </a:r>
            <a:endParaRPr kumimoji="0" lang="ja-JP" altLang="en-US" sz="1400" b="0" i="0">
              <a:solidFill>
                <a:srgbClr val="000066"/>
              </a:solidFill>
              <a:effectLst/>
              <a:ea typeface="宋体" panose="02010600030101010101" pitchFamily="2" charset="-122"/>
            </a:endParaRPr>
          </a:p>
        </p:txBody>
      </p:sp>
      <p:grpSp>
        <p:nvGrpSpPr>
          <p:cNvPr id="64540" name="Group 28"/>
          <p:cNvGrpSpPr>
            <a:grpSpLocks/>
          </p:cNvGrpSpPr>
          <p:nvPr/>
        </p:nvGrpSpPr>
        <p:grpSpPr bwMode="auto">
          <a:xfrm>
            <a:off x="1835150" y="4849813"/>
            <a:ext cx="5768975" cy="1603375"/>
            <a:chOff x="816" y="3022"/>
            <a:chExt cx="3634" cy="1010"/>
          </a:xfrm>
        </p:grpSpPr>
        <p:pic>
          <p:nvPicPr>
            <p:cNvPr id="64532"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3024"/>
              <a:ext cx="154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33" name="AutoShape 21"/>
            <p:cNvSpPr>
              <a:spLocks/>
            </p:cNvSpPr>
            <p:nvPr/>
          </p:nvSpPr>
          <p:spPr bwMode="auto">
            <a:xfrm>
              <a:off x="816" y="3296"/>
              <a:ext cx="1004" cy="534"/>
            </a:xfrm>
            <a:prstGeom prst="borderCallout1">
              <a:avLst>
                <a:gd name="adj1" fmla="val 13481"/>
                <a:gd name="adj2" fmla="val 104782"/>
                <a:gd name="adj3" fmla="val 13481"/>
                <a:gd name="adj4" fmla="val 122708"/>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可见性</a:t>
              </a: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private</a:t>
              </a: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public</a:t>
              </a:r>
            </a:p>
            <a:p>
              <a:r>
                <a:rPr lang="en-US" altLang="zh-CN" sz="900" b="0" i="0">
                  <a:solidFill>
                    <a:srgbClr val="000000"/>
                  </a:solidFill>
                  <a:effectLst/>
                </a:rPr>
                <a:t>#</a:t>
              </a:r>
              <a:r>
                <a:rPr lang="zh-CN" altLang="en-US" sz="900" b="0" i="0">
                  <a:solidFill>
                    <a:srgbClr val="000000"/>
                  </a:solidFill>
                  <a:effectLst/>
                </a:rPr>
                <a:t>代表</a:t>
              </a:r>
              <a:r>
                <a:rPr lang="en-US" altLang="zh-CN" sz="900" b="0" i="0">
                  <a:solidFill>
                    <a:srgbClr val="000000"/>
                  </a:solidFill>
                  <a:effectLst/>
                </a:rPr>
                <a:t>protected</a:t>
              </a:r>
              <a:endParaRPr lang="en-US" altLang="ja-JP" sz="900" b="0" i="0">
                <a:solidFill>
                  <a:srgbClr val="000000"/>
                </a:solidFill>
                <a:effectLst/>
              </a:endParaRPr>
            </a:p>
            <a:p>
              <a:r>
                <a:rPr lang="zh-CN" altLang="en-US" sz="900" b="0" i="0">
                  <a:solidFill>
                    <a:srgbClr val="000000"/>
                  </a:solidFill>
                  <a:effectLst/>
                </a:rPr>
                <a:t>也可以使用</a:t>
              </a:r>
              <a:r>
                <a:rPr lang="zh-CN" altLang="en-US" sz="800" b="0" i="0">
                  <a:solidFill>
                    <a:srgbClr val="000000"/>
                  </a:solidFill>
                  <a:effectLst/>
                </a:rPr>
                <a:t>图形</a:t>
              </a:r>
              <a:r>
                <a:rPr lang="zh-CN" altLang="en-US" sz="900" b="0" i="0">
                  <a:solidFill>
                    <a:srgbClr val="000000"/>
                  </a:solidFill>
                  <a:effectLst/>
                </a:rPr>
                <a:t>表示</a:t>
              </a:r>
              <a:endParaRPr lang="en-US" altLang="zh-CN" sz="900" b="0" i="0">
                <a:solidFill>
                  <a:srgbClr val="000000"/>
                </a:solidFill>
                <a:effectLst/>
              </a:endParaRPr>
            </a:p>
          </p:txBody>
        </p:sp>
        <p:sp>
          <p:nvSpPr>
            <p:cNvPr id="64534" name="AutoShape 22"/>
            <p:cNvSpPr>
              <a:spLocks/>
            </p:cNvSpPr>
            <p:nvPr/>
          </p:nvSpPr>
          <p:spPr bwMode="auto">
            <a:xfrm>
              <a:off x="3634" y="3521"/>
              <a:ext cx="680" cy="175"/>
            </a:xfrm>
            <a:prstGeom prst="borderCallout1">
              <a:avLst>
                <a:gd name="adj1" fmla="val 41144"/>
                <a:gd name="adj2" fmla="val -7060"/>
                <a:gd name="adj3" fmla="val -82856"/>
                <a:gd name="adj4" fmla="val -65148"/>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返回值类型</a:t>
              </a:r>
            </a:p>
          </p:txBody>
        </p:sp>
        <p:sp>
          <p:nvSpPr>
            <p:cNvPr id="64535" name="AutoShape 23"/>
            <p:cNvSpPr>
              <a:spLocks/>
            </p:cNvSpPr>
            <p:nvPr/>
          </p:nvSpPr>
          <p:spPr bwMode="auto">
            <a:xfrm>
              <a:off x="3045" y="3793"/>
              <a:ext cx="816" cy="239"/>
            </a:xfrm>
            <a:prstGeom prst="borderCallout1">
              <a:avLst>
                <a:gd name="adj1" fmla="val 30125"/>
                <a:gd name="adj2" fmla="val -5884"/>
                <a:gd name="adj3" fmla="val -146861"/>
                <a:gd name="adj4" fmla="val -47181"/>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900" i="0">
                  <a:solidFill>
                    <a:srgbClr val="000000"/>
                  </a:solidFill>
                  <a:effectLst/>
                </a:rPr>
                <a:t>操作</a:t>
              </a:r>
              <a:r>
                <a:rPr lang="zh-CN" altLang="en-US" sz="900" i="0">
                  <a:solidFill>
                    <a:srgbClr val="000000"/>
                  </a:solidFill>
                  <a:effectLst/>
                </a:rPr>
                <a:t>名称</a:t>
              </a:r>
            </a:p>
            <a:p>
              <a:pPr algn="ctr"/>
              <a:r>
                <a:rPr lang="zh-CN" altLang="en-US" sz="900" b="0" i="0">
                  <a:solidFill>
                    <a:srgbClr val="000000"/>
                  </a:solidFill>
                  <a:effectLst/>
                </a:rPr>
                <a:t>斜体为抽象操作</a:t>
              </a:r>
            </a:p>
          </p:txBody>
        </p:sp>
        <p:sp>
          <p:nvSpPr>
            <p:cNvPr id="64536" name="AutoShape 24"/>
            <p:cNvSpPr>
              <a:spLocks/>
            </p:cNvSpPr>
            <p:nvPr/>
          </p:nvSpPr>
          <p:spPr bwMode="auto">
            <a:xfrm>
              <a:off x="3725" y="3319"/>
              <a:ext cx="499" cy="156"/>
            </a:xfrm>
            <a:prstGeom prst="borderCallout1">
              <a:avLst>
                <a:gd name="adj1" fmla="val 46153"/>
                <a:gd name="adj2" fmla="val -9620"/>
                <a:gd name="adj3" fmla="val -82051"/>
                <a:gd name="adj4" fmla="val -170139"/>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缺省值</a:t>
              </a:r>
            </a:p>
          </p:txBody>
        </p:sp>
        <p:sp>
          <p:nvSpPr>
            <p:cNvPr id="64537" name="AutoShape 25"/>
            <p:cNvSpPr>
              <a:spLocks/>
            </p:cNvSpPr>
            <p:nvPr/>
          </p:nvSpPr>
          <p:spPr bwMode="auto">
            <a:xfrm>
              <a:off x="3724" y="3022"/>
              <a:ext cx="726" cy="247"/>
            </a:xfrm>
            <a:prstGeom prst="borderCallout1">
              <a:avLst>
                <a:gd name="adj1" fmla="val 29148"/>
                <a:gd name="adj2" fmla="val -6611"/>
                <a:gd name="adj3" fmla="val 29148"/>
                <a:gd name="adj4" fmla="val -103856"/>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类名</a:t>
              </a:r>
            </a:p>
            <a:p>
              <a:pPr algn="ctr"/>
              <a:r>
                <a:rPr lang="zh-CN" altLang="en-US" sz="900" b="0" i="0">
                  <a:solidFill>
                    <a:srgbClr val="000000"/>
                  </a:solidFill>
                  <a:effectLst/>
                </a:rPr>
                <a:t>斜体为抽象类</a:t>
              </a:r>
            </a:p>
          </p:txBody>
        </p:sp>
        <p:sp>
          <p:nvSpPr>
            <p:cNvPr id="64538" name="AutoShape 26"/>
            <p:cNvSpPr>
              <a:spLocks/>
            </p:cNvSpPr>
            <p:nvPr/>
          </p:nvSpPr>
          <p:spPr bwMode="auto">
            <a:xfrm>
              <a:off x="1275" y="3067"/>
              <a:ext cx="543" cy="145"/>
            </a:xfrm>
            <a:prstGeom prst="borderCallout1">
              <a:avLst>
                <a:gd name="adj1" fmla="val 49657"/>
                <a:gd name="adj2" fmla="val 108838"/>
                <a:gd name="adj3" fmla="val 64139"/>
                <a:gd name="adj4" fmla="val 147144"/>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属性名称</a:t>
              </a:r>
            </a:p>
          </p:txBody>
        </p:sp>
        <p:sp>
          <p:nvSpPr>
            <p:cNvPr id="64539" name="AutoShape 27"/>
            <p:cNvSpPr>
              <a:spLocks/>
            </p:cNvSpPr>
            <p:nvPr/>
          </p:nvSpPr>
          <p:spPr bwMode="auto">
            <a:xfrm>
              <a:off x="1820" y="3897"/>
              <a:ext cx="544" cy="135"/>
            </a:xfrm>
            <a:prstGeom prst="borderCallout1">
              <a:avLst>
                <a:gd name="adj1" fmla="val 39560"/>
                <a:gd name="adj2" fmla="val 108824"/>
                <a:gd name="adj3" fmla="val -393958"/>
                <a:gd name="adj4" fmla="val 130699"/>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参数列表</a:t>
              </a:r>
            </a:p>
          </p:txBody>
        </p:sp>
      </p:grpSp>
      <p:sp>
        <p:nvSpPr>
          <p:cNvPr id="64541" name="Rectangle 29"/>
          <p:cNvSpPr>
            <a:spLocks noChangeArrowheads="1"/>
          </p:cNvSpPr>
          <p:nvPr/>
        </p:nvSpPr>
        <p:spPr bwMode="auto">
          <a:xfrm>
            <a:off x="179388" y="620713"/>
            <a:ext cx="8772525"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zh-CN" altLang="zh-CN" sz="2000" i="0">
                <a:solidFill>
                  <a:srgbClr val="000066"/>
                </a:solidFill>
                <a:effectLst/>
                <a:ea typeface="宋体" panose="02010600030101010101" pitchFamily="2" charset="-122"/>
              </a:rPr>
              <a:t>3.1</a:t>
            </a:r>
            <a:r>
              <a:rPr kumimoji="0" lang="zh-CN" altLang="en-US" sz="2000" i="0">
                <a:solidFill>
                  <a:srgbClr val="000066"/>
                </a:solidFill>
                <a:effectLst/>
                <a:ea typeface="宋体" panose="02010600030101010101" pitchFamily="2" charset="-122"/>
              </a:rPr>
              <a:t> </a:t>
            </a:r>
            <a:r>
              <a:rPr kumimoji="0" lang="zh-CN" altLang="ja-JP" sz="2000" i="0">
                <a:solidFill>
                  <a:srgbClr val="000066"/>
                </a:solidFill>
                <a:effectLst/>
                <a:ea typeface="宋体" panose="02010600030101010101" pitchFamily="2" charset="-122"/>
              </a:rPr>
              <a:t>类图概要</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类图以反映类的结构(属性、操作)以及类之间的关系为主要目的，描述了软件系统的结构，是一种静态建模方法</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类图中的“类”与面向对象语言中的“类”的概念是对应的，是对现实世界中的事物的抽象</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66564" name="Group 4"/>
          <p:cNvGrpSpPr>
            <a:grpSpLocks/>
          </p:cNvGrpSpPr>
          <p:nvPr/>
        </p:nvGrpSpPr>
        <p:grpSpPr bwMode="auto">
          <a:xfrm>
            <a:off x="323850" y="3933825"/>
            <a:ext cx="2736850" cy="1631950"/>
            <a:chOff x="249" y="2856"/>
            <a:chExt cx="1724" cy="1028"/>
          </a:xfrm>
        </p:grpSpPr>
        <p:grpSp>
          <p:nvGrpSpPr>
            <p:cNvPr id="66565" name="Group 5"/>
            <p:cNvGrpSpPr>
              <a:grpSpLocks/>
            </p:cNvGrpSpPr>
            <p:nvPr/>
          </p:nvGrpSpPr>
          <p:grpSpPr bwMode="auto">
            <a:xfrm>
              <a:off x="249" y="2856"/>
              <a:ext cx="818" cy="813"/>
              <a:chOff x="2742" y="1389"/>
              <a:chExt cx="818" cy="813"/>
            </a:xfrm>
          </p:grpSpPr>
          <p:pic>
            <p:nvPicPr>
              <p:cNvPr id="665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 y="1389"/>
                <a:ext cx="818" cy="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7" name="Text Box 7"/>
              <p:cNvSpPr txBox="1">
                <a:spLocks noChangeArrowheads="1"/>
              </p:cNvSpPr>
              <p:nvPr/>
            </p:nvSpPr>
            <p:spPr bwMode="auto">
              <a:xfrm>
                <a:off x="2789" y="1888"/>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(标准图形)</a:t>
                </a:r>
              </a:p>
            </p:txBody>
          </p:sp>
        </p:grpSp>
        <p:grpSp>
          <p:nvGrpSpPr>
            <p:cNvPr id="66568" name="Group 8"/>
            <p:cNvGrpSpPr>
              <a:grpSpLocks/>
            </p:cNvGrpSpPr>
            <p:nvPr/>
          </p:nvGrpSpPr>
          <p:grpSpPr bwMode="auto">
            <a:xfrm>
              <a:off x="1111" y="2856"/>
              <a:ext cx="862" cy="717"/>
              <a:chOff x="4332" y="1389"/>
              <a:chExt cx="862" cy="717"/>
            </a:xfrm>
          </p:grpSpPr>
          <p:pic>
            <p:nvPicPr>
              <p:cNvPr id="6656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 y="1389"/>
                <a:ext cx="86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0" name="Text Box 10"/>
              <p:cNvSpPr txBox="1">
                <a:spLocks noChangeArrowheads="1"/>
              </p:cNvSpPr>
              <p:nvPr/>
            </p:nvSpPr>
            <p:spPr bwMode="auto">
              <a:xfrm>
                <a:off x="4377" y="1933"/>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(变体图形)</a:t>
                </a:r>
              </a:p>
            </p:txBody>
          </p:sp>
        </p:grpSp>
        <p:sp>
          <p:nvSpPr>
            <p:cNvPr id="66571" name="Text Box 11"/>
            <p:cNvSpPr txBox="1">
              <a:spLocks noChangeArrowheads="1"/>
            </p:cNvSpPr>
            <p:nvPr/>
          </p:nvSpPr>
          <p:spPr bwMode="auto">
            <a:xfrm>
              <a:off x="930" y="3672"/>
              <a:ext cx="4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接口</a:t>
              </a:r>
            </a:p>
          </p:txBody>
        </p:sp>
      </p:grpSp>
      <p:grpSp>
        <p:nvGrpSpPr>
          <p:cNvPr id="66572" name="Group 12"/>
          <p:cNvGrpSpPr>
            <a:grpSpLocks/>
          </p:cNvGrpSpPr>
          <p:nvPr/>
        </p:nvGrpSpPr>
        <p:grpSpPr bwMode="auto">
          <a:xfrm>
            <a:off x="3700463" y="3717925"/>
            <a:ext cx="1871662" cy="1847850"/>
            <a:chOff x="2472" y="2810"/>
            <a:chExt cx="1179" cy="1164"/>
          </a:xfrm>
        </p:grpSpPr>
        <p:pic>
          <p:nvPicPr>
            <p:cNvPr id="6657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2" y="2810"/>
              <a:ext cx="1179"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4" name="Text Box 14"/>
            <p:cNvSpPr txBox="1">
              <a:spLocks noChangeArrowheads="1"/>
            </p:cNvSpPr>
            <p:nvPr/>
          </p:nvSpPr>
          <p:spPr bwMode="auto">
            <a:xfrm>
              <a:off x="2744" y="376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抽象类</a:t>
              </a:r>
            </a:p>
          </p:txBody>
        </p:sp>
      </p:grpSp>
      <p:grpSp>
        <p:nvGrpSpPr>
          <p:cNvPr id="66575" name="Group 15"/>
          <p:cNvGrpSpPr>
            <a:grpSpLocks/>
          </p:cNvGrpSpPr>
          <p:nvPr/>
        </p:nvGrpSpPr>
        <p:grpSpPr bwMode="auto">
          <a:xfrm>
            <a:off x="6148388" y="3644900"/>
            <a:ext cx="2517775" cy="1920875"/>
            <a:chOff x="4014" y="2674"/>
            <a:chExt cx="1586" cy="1210"/>
          </a:xfrm>
        </p:grpSpPr>
        <p:grpSp>
          <p:nvGrpSpPr>
            <p:cNvPr id="66576" name="Group 16"/>
            <p:cNvGrpSpPr>
              <a:grpSpLocks/>
            </p:cNvGrpSpPr>
            <p:nvPr/>
          </p:nvGrpSpPr>
          <p:grpSpPr bwMode="auto">
            <a:xfrm>
              <a:off x="4014" y="2674"/>
              <a:ext cx="1586" cy="874"/>
              <a:chOff x="2835" y="3113"/>
              <a:chExt cx="1586" cy="874"/>
            </a:xfrm>
          </p:grpSpPr>
          <p:pic>
            <p:nvPicPr>
              <p:cNvPr id="66577"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5" y="3113"/>
                <a:ext cx="951" cy="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8" name="AutoShape 18"/>
              <p:cNvSpPr>
                <a:spLocks/>
              </p:cNvSpPr>
              <p:nvPr/>
            </p:nvSpPr>
            <p:spPr bwMode="auto">
              <a:xfrm>
                <a:off x="3878" y="3339"/>
                <a:ext cx="543" cy="175"/>
              </a:xfrm>
              <a:prstGeom prst="borderCallout1">
                <a:avLst>
                  <a:gd name="adj1" fmla="val 41144"/>
                  <a:gd name="adj2" fmla="val -8838"/>
                  <a:gd name="adj3" fmla="val -37713"/>
                  <a:gd name="adj4" fmla="val -44384"/>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i="0">
                    <a:solidFill>
                      <a:srgbClr val="000000"/>
                    </a:solidFill>
                    <a:effectLst/>
                  </a:rPr>
                  <a:t>模版参数</a:t>
                </a:r>
                <a:endParaRPr lang="en-US" altLang="zh-CN" sz="1200" i="0">
                  <a:solidFill>
                    <a:srgbClr val="000000"/>
                  </a:solidFill>
                  <a:effectLst/>
                </a:endParaRPr>
              </a:p>
            </p:txBody>
          </p:sp>
        </p:grpSp>
        <p:sp>
          <p:nvSpPr>
            <p:cNvPr id="66579" name="Text Box 19"/>
            <p:cNvSpPr txBox="1">
              <a:spLocks noChangeArrowheads="1"/>
            </p:cNvSpPr>
            <p:nvPr/>
          </p:nvSpPr>
          <p:spPr bwMode="auto">
            <a:xfrm>
              <a:off x="4377" y="367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0" i="0">
                  <a:solidFill>
                    <a:srgbClr val="000000"/>
                  </a:solidFill>
                  <a:effectLst/>
                </a:rPr>
                <a:t>模版类</a:t>
              </a:r>
            </a:p>
          </p:txBody>
        </p:sp>
      </p:grpSp>
      <p:sp>
        <p:nvSpPr>
          <p:cNvPr id="66580" name="Rectangle 20"/>
          <p:cNvSpPr>
            <a:spLocks noChangeArrowheads="1"/>
          </p:cNvSpPr>
          <p:nvPr/>
        </p:nvSpPr>
        <p:spPr bwMode="auto">
          <a:xfrm>
            <a:off x="179388" y="692150"/>
            <a:ext cx="8772525"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3.2</a:t>
            </a:r>
            <a:r>
              <a:rPr kumimoji="0" lang="en-US" altLang="zh-CN" sz="2000" i="0">
                <a:solidFill>
                  <a:srgbClr val="000066"/>
                </a:solidFill>
                <a:effectLst/>
              </a:rPr>
              <a:t> </a:t>
            </a:r>
            <a:r>
              <a:rPr kumimoji="0" lang="zh-CN" altLang="en-US" sz="2000" i="0">
                <a:solidFill>
                  <a:srgbClr val="000066"/>
                </a:solidFill>
                <a:effectLst/>
                <a:ea typeface="宋体" panose="02010600030101010101" pitchFamily="2" charset="-122"/>
              </a:rPr>
              <a:t>类图中的事物及解释</a:t>
            </a: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3.2.2 </a:t>
            </a:r>
            <a:r>
              <a:rPr kumimoji="0" lang="zh-CN" altLang="en-US" sz="1600" i="0">
                <a:solidFill>
                  <a:srgbClr val="000066"/>
                </a:solidFill>
                <a:effectLst/>
                <a:ea typeface="宋体" panose="02010600030101010101" pitchFamily="2" charset="-122"/>
              </a:rPr>
              <a:t>接口</a:t>
            </a: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一组操作的集合，只有操作的声明而没有实现</a:t>
            </a:r>
          </a:p>
          <a:p>
            <a:pPr lvl="2">
              <a:spcBef>
                <a:spcPct val="20000"/>
              </a:spcBef>
              <a:buFont typeface="Times New Roman" panose="02020603050405020304" pitchFamily="18" charset="0"/>
              <a:buNone/>
            </a:pPr>
            <a:endParaRPr kumimoji="0" lang="zh-CN" altLang="en-US" sz="1200" b="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3.2.3 </a:t>
            </a:r>
            <a:r>
              <a:rPr kumimoji="0" lang="zh-CN" altLang="en-US" sz="1600" i="0">
                <a:solidFill>
                  <a:srgbClr val="000066"/>
                </a:solidFill>
                <a:effectLst/>
                <a:ea typeface="宋体" panose="02010600030101010101" pitchFamily="2" charset="-122"/>
              </a:rPr>
              <a:t>抽象类</a:t>
            </a: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不能被实例化的类，一般至少包含一个抽象操作</a:t>
            </a:r>
          </a:p>
          <a:p>
            <a:pPr lvl="2">
              <a:spcBef>
                <a:spcPct val="20000"/>
              </a:spcBef>
              <a:buFont typeface="Times New Roman" panose="02020603050405020304" pitchFamily="18" charset="0"/>
              <a:buNone/>
            </a:pPr>
            <a:endParaRPr kumimoji="0" lang="zh-CN" altLang="en-US" sz="12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3.2.4 </a:t>
            </a:r>
            <a:r>
              <a:rPr kumimoji="0" lang="zh-CN" altLang="en-US" sz="1600" i="0">
                <a:solidFill>
                  <a:srgbClr val="000066"/>
                </a:solidFill>
                <a:effectLst/>
                <a:ea typeface="宋体" panose="02010600030101010101" pitchFamily="2" charset="-122"/>
              </a:rPr>
              <a:t>模版类</a:t>
            </a: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一种参数化的类，在编译时把模版参数绑定到不同的数据类型，从而产生不同的类</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245804" name="Group 44"/>
          <p:cNvGrpSpPr>
            <a:grpSpLocks/>
          </p:cNvGrpSpPr>
          <p:nvPr/>
        </p:nvGrpSpPr>
        <p:grpSpPr bwMode="auto">
          <a:xfrm>
            <a:off x="7308850" y="1203325"/>
            <a:ext cx="1090613" cy="396875"/>
            <a:chOff x="4604" y="758"/>
            <a:chExt cx="687" cy="250"/>
          </a:xfrm>
        </p:grpSpPr>
        <p:grpSp>
          <p:nvGrpSpPr>
            <p:cNvPr id="245765" name="Group 5"/>
            <p:cNvGrpSpPr>
              <a:grpSpLocks/>
            </p:cNvGrpSpPr>
            <p:nvPr/>
          </p:nvGrpSpPr>
          <p:grpSpPr bwMode="auto">
            <a:xfrm>
              <a:off x="4656" y="758"/>
              <a:ext cx="635" cy="136"/>
              <a:chOff x="3424" y="3385"/>
              <a:chExt cx="771" cy="136"/>
            </a:xfrm>
          </p:grpSpPr>
          <p:sp>
            <p:nvSpPr>
              <p:cNvPr id="245766" name="AutoShape 6"/>
              <p:cNvSpPr>
                <a:spLocks noChangeArrowheads="1"/>
              </p:cNvSpPr>
              <p:nvPr/>
            </p:nvSpPr>
            <p:spPr bwMode="auto">
              <a:xfrm>
                <a:off x="4059" y="3385"/>
                <a:ext cx="136" cy="136"/>
              </a:xfrm>
              <a:prstGeom prst="chevron">
                <a:avLst>
                  <a:gd name="adj" fmla="val 100000"/>
                </a:avLst>
              </a:prstGeom>
              <a:solidFill>
                <a:srgbClr val="990033"/>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7" name="Line 7"/>
              <p:cNvSpPr>
                <a:spLocks noChangeShapeType="1"/>
              </p:cNvSpPr>
              <p:nvPr/>
            </p:nvSpPr>
            <p:spPr bwMode="auto">
              <a:xfrm>
                <a:off x="3424" y="3452"/>
                <a:ext cx="771"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5768" name="Text Box 8"/>
            <p:cNvSpPr txBox="1">
              <a:spLocks noChangeArrowheads="1"/>
            </p:cNvSpPr>
            <p:nvPr/>
          </p:nvSpPr>
          <p:spPr bwMode="auto">
            <a:xfrm>
              <a:off x="4604" y="835"/>
              <a:ext cx="673"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45769" name="Group 9"/>
          <p:cNvGrpSpPr>
            <a:grpSpLocks/>
          </p:cNvGrpSpPr>
          <p:nvPr/>
        </p:nvGrpSpPr>
        <p:grpSpPr bwMode="auto">
          <a:xfrm>
            <a:off x="1763713" y="1798638"/>
            <a:ext cx="5329237" cy="1917700"/>
            <a:chOff x="1111" y="1261"/>
            <a:chExt cx="3357" cy="1208"/>
          </a:xfrm>
        </p:grpSpPr>
        <p:grpSp>
          <p:nvGrpSpPr>
            <p:cNvPr id="245770" name="Group 10"/>
            <p:cNvGrpSpPr>
              <a:grpSpLocks/>
            </p:cNvGrpSpPr>
            <p:nvPr/>
          </p:nvGrpSpPr>
          <p:grpSpPr bwMode="auto">
            <a:xfrm>
              <a:off x="1111" y="1261"/>
              <a:ext cx="3357" cy="1074"/>
              <a:chOff x="1111" y="1253"/>
              <a:chExt cx="3357" cy="1074"/>
            </a:xfrm>
          </p:grpSpPr>
          <p:sp>
            <p:nvSpPr>
              <p:cNvPr id="245771" name="AutoShape 11"/>
              <p:cNvSpPr>
                <a:spLocks/>
              </p:cNvSpPr>
              <p:nvPr/>
            </p:nvSpPr>
            <p:spPr bwMode="auto">
              <a:xfrm>
                <a:off x="1247" y="1948"/>
                <a:ext cx="771" cy="258"/>
              </a:xfrm>
              <a:prstGeom prst="borderCallout1">
                <a:avLst>
                  <a:gd name="adj1" fmla="val 27907"/>
                  <a:gd name="adj2" fmla="val 106227"/>
                  <a:gd name="adj3" fmla="val 16278"/>
                  <a:gd name="adj4" fmla="val 153046"/>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角色</a:t>
                </a:r>
              </a:p>
              <a:p>
                <a:pPr algn="ctr"/>
                <a:r>
                  <a:rPr lang="zh-CN" altLang="en-US" sz="1000" b="0" i="0">
                    <a:solidFill>
                      <a:srgbClr val="000000"/>
                    </a:solidFill>
                    <a:effectLst/>
                  </a:rPr>
                  <a:t>类的角色是</a:t>
                </a:r>
                <a:r>
                  <a:rPr lang="zh-CN" altLang="en-US" sz="1000" b="0" i="0">
                    <a:solidFill>
                      <a:srgbClr val="000000"/>
                    </a:solidFill>
                    <a:effectLst/>
                    <a:latin typeface="Arial" panose="020B0604020202020204" pitchFamily="34" charset="0"/>
                  </a:rPr>
                  <a:t>“</a:t>
                </a:r>
                <a:r>
                  <a:rPr lang="zh-CN" altLang="en-US" sz="1000" b="0" i="0">
                    <a:solidFill>
                      <a:srgbClr val="000000"/>
                    </a:solidFill>
                    <a:effectLst/>
                  </a:rPr>
                  <a:t>事物</a:t>
                </a:r>
                <a:r>
                  <a:rPr lang="zh-CN" altLang="en-US" sz="1000" b="0" i="0">
                    <a:solidFill>
                      <a:srgbClr val="000000"/>
                    </a:solidFill>
                    <a:effectLst/>
                    <a:latin typeface="Arial" panose="020B0604020202020204" pitchFamily="34" charset="0"/>
                  </a:rPr>
                  <a:t>“</a:t>
                </a:r>
                <a:endParaRPr lang="zh-CN" altLang="en-US" sz="1000" b="0" i="0">
                  <a:solidFill>
                    <a:srgbClr val="000000"/>
                  </a:solidFill>
                  <a:effectLst/>
                </a:endParaRPr>
              </a:p>
            </p:txBody>
          </p:sp>
          <p:sp>
            <p:nvSpPr>
              <p:cNvPr id="245772" name="AutoShape 12"/>
              <p:cNvSpPr>
                <a:spLocks/>
              </p:cNvSpPr>
              <p:nvPr/>
            </p:nvSpPr>
            <p:spPr bwMode="auto">
              <a:xfrm>
                <a:off x="3424" y="1720"/>
                <a:ext cx="1044" cy="531"/>
              </a:xfrm>
              <a:prstGeom prst="borderCallout1">
                <a:avLst>
                  <a:gd name="adj1" fmla="val 13560"/>
                  <a:gd name="adj2" fmla="val -4597"/>
                  <a:gd name="adj3" fmla="val 38606"/>
                  <a:gd name="adj4" fmla="val -36208"/>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多重性</a:t>
                </a:r>
              </a:p>
              <a:p>
                <a:r>
                  <a:rPr lang="zh-CN" altLang="en-US" sz="1000" b="0" i="0">
                    <a:solidFill>
                      <a:srgbClr val="000000"/>
                    </a:solidFill>
                    <a:effectLst/>
                  </a:rPr>
                  <a:t>（用数字和*表示）</a:t>
                </a:r>
              </a:p>
              <a:p>
                <a:r>
                  <a:rPr lang="en-US" altLang="zh-CN" sz="1000" b="0" i="0">
                    <a:solidFill>
                      <a:srgbClr val="000000"/>
                    </a:solidFill>
                    <a:effectLst/>
                  </a:rPr>
                  <a:t>1…*</a:t>
                </a:r>
                <a:r>
                  <a:rPr lang="zh-CN" altLang="en-US" sz="1000" b="0" i="0">
                    <a:solidFill>
                      <a:srgbClr val="000000"/>
                    </a:solidFill>
                    <a:effectLst/>
                  </a:rPr>
                  <a:t>：</a:t>
                </a:r>
                <a:r>
                  <a:rPr lang="en-US" altLang="zh-CN" sz="1000" b="0" i="0">
                    <a:solidFill>
                      <a:srgbClr val="000000"/>
                    </a:solidFill>
                    <a:effectLst/>
                  </a:rPr>
                  <a:t>1</a:t>
                </a:r>
                <a:r>
                  <a:rPr lang="zh-CN" altLang="en-US" sz="1000" b="0" i="0">
                    <a:solidFill>
                      <a:srgbClr val="000000"/>
                    </a:solidFill>
                    <a:effectLst/>
                  </a:rPr>
                  <a:t>个或多个</a:t>
                </a:r>
              </a:p>
              <a:p>
                <a:r>
                  <a:rPr lang="en-US" altLang="zh-CN" sz="1000" b="0" i="0">
                    <a:solidFill>
                      <a:srgbClr val="000000"/>
                    </a:solidFill>
                    <a:effectLst/>
                  </a:rPr>
                  <a:t>1</a:t>
                </a:r>
                <a:r>
                  <a:rPr lang="zh-CN" altLang="en-US" sz="1000" b="0" i="0">
                    <a:solidFill>
                      <a:srgbClr val="000000"/>
                    </a:solidFill>
                    <a:effectLst/>
                  </a:rPr>
                  <a:t>个类图有</a:t>
                </a:r>
                <a:r>
                  <a:rPr lang="en-US" altLang="zh-CN" sz="1000" b="0" i="0">
                    <a:solidFill>
                      <a:srgbClr val="000000"/>
                    </a:solidFill>
                    <a:effectLst/>
                  </a:rPr>
                  <a:t>1</a:t>
                </a:r>
                <a:r>
                  <a:rPr lang="zh-CN" altLang="en-US" sz="1000" b="0" i="0">
                    <a:solidFill>
                      <a:srgbClr val="000000"/>
                    </a:solidFill>
                    <a:effectLst/>
                  </a:rPr>
                  <a:t>个或多个类</a:t>
                </a:r>
                <a:endParaRPr lang="en-US" altLang="zh-CN" sz="1000" b="0" i="0">
                  <a:solidFill>
                    <a:srgbClr val="000000"/>
                  </a:solidFill>
                  <a:effectLst/>
                </a:endParaRPr>
              </a:p>
              <a:p>
                <a:r>
                  <a:rPr kumimoji="0" lang="en-US" altLang="zh-CN" sz="1000" b="0" i="0">
                    <a:solidFill>
                      <a:srgbClr val="000000"/>
                    </a:solidFill>
                    <a:effectLst/>
                  </a:rPr>
                  <a:t>1</a:t>
                </a:r>
                <a:r>
                  <a:rPr kumimoji="0" lang="zh-CN" altLang="en-US" sz="1000" b="0" i="0">
                    <a:solidFill>
                      <a:srgbClr val="000000"/>
                    </a:solidFill>
                    <a:effectLst/>
                  </a:rPr>
                  <a:t>个类属于</a:t>
                </a:r>
                <a:r>
                  <a:rPr kumimoji="0" lang="en-US" altLang="zh-CN" sz="1000" b="0" i="0">
                    <a:solidFill>
                      <a:srgbClr val="000000"/>
                    </a:solidFill>
                    <a:effectLst/>
                  </a:rPr>
                  <a:t>1</a:t>
                </a:r>
                <a:r>
                  <a:rPr kumimoji="0" lang="zh-CN" altLang="en-US" sz="1000" b="0" i="0">
                    <a:solidFill>
                      <a:srgbClr val="000000"/>
                    </a:solidFill>
                    <a:effectLst/>
                  </a:rPr>
                  <a:t>个</a:t>
                </a:r>
                <a:r>
                  <a:rPr lang="zh-CN" altLang="en-US" sz="1000" b="0" i="0">
                    <a:solidFill>
                      <a:srgbClr val="000000"/>
                    </a:solidFill>
                    <a:effectLst/>
                  </a:rPr>
                  <a:t>或多个类图</a:t>
                </a:r>
                <a:endParaRPr lang="en-US" altLang="zh-CN" sz="1000" b="0" i="0">
                  <a:solidFill>
                    <a:srgbClr val="000000"/>
                  </a:solidFill>
                  <a:effectLst/>
                </a:endParaRPr>
              </a:p>
            </p:txBody>
          </p:sp>
          <p:pic>
            <p:nvPicPr>
              <p:cNvPr id="24577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 y="1253"/>
                <a:ext cx="885"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74" name="AutoShape 14"/>
              <p:cNvSpPr>
                <a:spLocks/>
              </p:cNvSpPr>
              <p:nvPr/>
            </p:nvSpPr>
            <p:spPr bwMode="auto">
              <a:xfrm>
                <a:off x="3470" y="1313"/>
                <a:ext cx="953" cy="258"/>
              </a:xfrm>
              <a:prstGeom prst="borderCallout1">
                <a:avLst>
                  <a:gd name="adj1" fmla="val 27907"/>
                  <a:gd name="adj2" fmla="val -5037"/>
                  <a:gd name="adj3" fmla="val 120542"/>
                  <a:gd name="adj4" fmla="val -6715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方向</a:t>
                </a:r>
              </a:p>
              <a:p>
                <a:pPr algn="ctr"/>
                <a:r>
                  <a:rPr lang="zh-CN" altLang="en-US" sz="1000" b="0" i="0">
                    <a:solidFill>
                      <a:srgbClr val="000000"/>
                    </a:solidFill>
                    <a:effectLst/>
                  </a:rPr>
                  <a:t>双向关联（省略箭头）</a:t>
                </a:r>
              </a:p>
            </p:txBody>
          </p:sp>
          <p:sp>
            <p:nvSpPr>
              <p:cNvPr id="245775" name="AutoShape 15"/>
              <p:cNvSpPr>
                <a:spLocks/>
              </p:cNvSpPr>
              <p:nvPr/>
            </p:nvSpPr>
            <p:spPr bwMode="auto">
              <a:xfrm>
                <a:off x="1111" y="1404"/>
                <a:ext cx="907" cy="257"/>
              </a:xfrm>
              <a:prstGeom prst="borderCallout1">
                <a:avLst>
                  <a:gd name="adj1" fmla="val 28014"/>
                  <a:gd name="adj2" fmla="val 105292"/>
                  <a:gd name="adj3" fmla="val 126458"/>
                  <a:gd name="adj4" fmla="val 17772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a:solidFill>
                      <a:srgbClr val="000000"/>
                    </a:solidFill>
                    <a:effectLst/>
                  </a:rPr>
                  <a:t>名字</a:t>
                </a:r>
              </a:p>
              <a:p>
                <a:pPr algn="ctr"/>
                <a:r>
                  <a:rPr lang="zh-CN" altLang="en-US" sz="1000" b="0" i="0">
                    <a:solidFill>
                      <a:srgbClr val="000000"/>
                    </a:solidFill>
                    <a:effectLst/>
                  </a:rPr>
                  <a:t>关系的名字是</a:t>
                </a:r>
                <a:r>
                  <a:rPr lang="zh-CN" altLang="en-US" sz="1000" b="0" i="0">
                    <a:solidFill>
                      <a:srgbClr val="000000"/>
                    </a:solidFill>
                    <a:effectLst/>
                    <a:latin typeface="Arial" panose="020B0604020202020204" pitchFamily="34" charset="0"/>
                  </a:rPr>
                  <a:t>“</a:t>
                </a:r>
                <a:r>
                  <a:rPr lang="zh-CN" altLang="en-US" sz="1000" b="0" i="0">
                    <a:solidFill>
                      <a:srgbClr val="000000"/>
                    </a:solidFill>
                    <a:effectLst/>
                  </a:rPr>
                  <a:t>使用</a:t>
                </a:r>
                <a:r>
                  <a:rPr lang="zh-CN" altLang="en-US" sz="1000" b="0" i="0">
                    <a:solidFill>
                      <a:srgbClr val="000000"/>
                    </a:solidFill>
                    <a:effectLst/>
                    <a:latin typeface="Arial" panose="020B0604020202020204" pitchFamily="34" charset="0"/>
                  </a:rPr>
                  <a:t>”</a:t>
                </a:r>
                <a:endParaRPr lang="en-US" altLang="zh-CN" sz="1000" b="0" i="0">
                  <a:solidFill>
                    <a:srgbClr val="000000"/>
                  </a:solidFill>
                  <a:effectLst/>
                </a:endParaRPr>
              </a:p>
            </p:txBody>
          </p:sp>
        </p:grpSp>
        <p:sp>
          <p:nvSpPr>
            <p:cNvPr id="245776" name="Text Box 16"/>
            <p:cNvSpPr txBox="1">
              <a:spLocks noChangeArrowheads="1"/>
            </p:cNvSpPr>
            <p:nvPr/>
          </p:nvSpPr>
          <p:spPr bwMode="auto">
            <a:xfrm>
              <a:off x="2608" y="2296"/>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p>
          </p:txBody>
        </p:sp>
      </p:grpSp>
      <p:sp>
        <p:nvSpPr>
          <p:cNvPr id="245777" name="Rectangle 17"/>
          <p:cNvSpPr>
            <a:spLocks noChangeArrowheads="1"/>
          </p:cNvSpPr>
          <p:nvPr/>
        </p:nvSpPr>
        <p:spPr bwMode="auto">
          <a:xfrm>
            <a:off x="152400" y="3733800"/>
            <a:ext cx="6867525"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pPr lvl="2"/>
            <a:r>
              <a:rPr kumimoji="0" lang="zh-CN" altLang="en-US" b="0" i="0">
                <a:effectLst/>
              </a:rPr>
              <a:t>聚合关系</a:t>
            </a:r>
            <a:r>
              <a:rPr kumimoji="0" lang="zh-CN" altLang="en-US" sz="1200" i="0">
                <a:effectLst/>
              </a:rPr>
              <a:t>	</a:t>
            </a:r>
          </a:p>
          <a:p>
            <a:pPr lvl="3"/>
            <a:r>
              <a:rPr kumimoji="0" lang="zh-CN" altLang="en-US" b="0" i="0">
                <a:solidFill>
                  <a:srgbClr val="000066"/>
                </a:solidFill>
                <a:effectLst/>
                <a:latin typeface="Times New Roman" panose="02020603050405020304" pitchFamily="18" charset="0"/>
                <a:ea typeface="宋体" panose="02010600030101010101" pitchFamily="2" charset="-122"/>
              </a:rPr>
              <a:t>特殊关联关系，指明一个聚集（整体）和组成部分之间的关系</a:t>
            </a:r>
          </a:p>
          <a:p>
            <a:pPr lvl="3"/>
            <a:endParaRPr kumimoji="0" lang="zh-CN" altLang="en-US" sz="1000" b="0" i="0">
              <a:effectLst/>
              <a:ea typeface="宋体" panose="02010600030101010101" pitchFamily="2" charset="-122"/>
            </a:endParaRPr>
          </a:p>
          <a:p>
            <a:pPr lvl="2"/>
            <a:r>
              <a:rPr kumimoji="0" lang="zh-CN" altLang="en-US" b="0" i="0">
                <a:effectLst/>
              </a:rPr>
              <a:t>组合关系</a:t>
            </a:r>
            <a:r>
              <a:rPr kumimoji="0" lang="zh-CN" altLang="en-US" sz="1200" i="0">
                <a:effectLst/>
              </a:rPr>
              <a:t>	</a:t>
            </a:r>
          </a:p>
          <a:p>
            <a:pPr lvl="3"/>
            <a:r>
              <a:rPr kumimoji="0" lang="zh-CN" altLang="en-US" b="0" i="0">
                <a:solidFill>
                  <a:srgbClr val="000066"/>
                </a:solidFill>
                <a:effectLst/>
                <a:latin typeface="Times New Roman" panose="02020603050405020304" pitchFamily="18" charset="0"/>
                <a:ea typeface="宋体" panose="02010600030101010101" pitchFamily="2" charset="-122"/>
              </a:rPr>
              <a:t>语义更强的聚合，部分和整体具有相同的生命周期</a:t>
            </a:r>
            <a:endParaRPr kumimoji="0" lang="ja-JP" altLang="en-US" b="0" i="0">
              <a:solidFill>
                <a:srgbClr val="000066"/>
              </a:solidFill>
              <a:effectLst/>
              <a:latin typeface="Times New Roman" panose="02020603050405020304" pitchFamily="18" charset="0"/>
              <a:ea typeface="宋体" panose="02010600030101010101" pitchFamily="2" charset="-122"/>
            </a:endParaRPr>
          </a:p>
        </p:txBody>
      </p:sp>
      <p:grpSp>
        <p:nvGrpSpPr>
          <p:cNvPr id="245803" name="Group 43"/>
          <p:cNvGrpSpPr>
            <a:grpSpLocks/>
          </p:cNvGrpSpPr>
          <p:nvPr/>
        </p:nvGrpSpPr>
        <p:grpSpPr bwMode="auto">
          <a:xfrm>
            <a:off x="7451725" y="4019550"/>
            <a:ext cx="1082675" cy="323850"/>
            <a:chOff x="4694" y="2532"/>
            <a:chExt cx="682" cy="204"/>
          </a:xfrm>
        </p:grpSpPr>
        <p:grpSp>
          <p:nvGrpSpPr>
            <p:cNvPr id="245779" name="Group 19"/>
            <p:cNvGrpSpPr>
              <a:grpSpLocks/>
            </p:cNvGrpSpPr>
            <p:nvPr/>
          </p:nvGrpSpPr>
          <p:grpSpPr bwMode="auto">
            <a:xfrm>
              <a:off x="4745" y="2532"/>
              <a:ext cx="631" cy="50"/>
              <a:chOff x="3431" y="3158"/>
              <a:chExt cx="810" cy="91"/>
            </a:xfrm>
          </p:grpSpPr>
          <p:sp>
            <p:nvSpPr>
              <p:cNvPr id="245780" name="AutoShape 20"/>
              <p:cNvSpPr>
                <a:spLocks noChangeArrowheads="1"/>
              </p:cNvSpPr>
              <p:nvPr/>
            </p:nvSpPr>
            <p:spPr bwMode="auto">
              <a:xfrm>
                <a:off x="4014" y="3158"/>
                <a:ext cx="227" cy="91"/>
              </a:xfrm>
              <a:prstGeom prst="diamond">
                <a:avLst/>
              </a:prstGeom>
              <a:solidFill>
                <a:srgbClr val="FFFFFF"/>
              </a:solidFill>
              <a:ln w="952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1" name="Line 21"/>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45782" name="Text Box 22"/>
            <p:cNvSpPr txBox="1">
              <a:spLocks noChangeArrowheads="1"/>
            </p:cNvSpPr>
            <p:nvPr/>
          </p:nvSpPr>
          <p:spPr bwMode="auto">
            <a:xfrm>
              <a:off x="4694" y="2563"/>
              <a:ext cx="67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45802" name="Group 42"/>
          <p:cNvGrpSpPr>
            <a:grpSpLocks/>
          </p:cNvGrpSpPr>
          <p:nvPr/>
        </p:nvGrpSpPr>
        <p:grpSpPr bwMode="auto">
          <a:xfrm>
            <a:off x="7472363" y="4652963"/>
            <a:ext cx="1073150" cy="336550"/>
            <a:chOff x="4707" y="2876"/>
            <a:chExt cx="676" cy="212"/>
          </a:xfrm>
        </p:grpSpPr>
        <p:grpSp>
          <p:nvGrpSpPr>
            <p:cNvPr id="245784" name="Group 24"/>
            <p:cNvGrpSpPr>
              <a:grpSpLocks/>
            </p:cNvGrpSpPr>
            <p:nvPr/>
          </p:nvGrpSpPr>
          <p:grpSpPr bwMode="auto">
            <a:xfrm>
              <a:off x="4752" y="2876"/>
              <a:ext cx="631" cy="50"/>
              <a:chOff x="3431" y="3158"/>
              <a:chExt cx="810" cy="91"/>
            </a:xfrm>
          </p:grpSpPr>
          <p:sp>
            <p:nvSpPr>
              <p:cNvPr id="245785" name="AutoShape 25"/>
              <p:cNvSpPr>
                <a:spLocks noChangeArrowheads="1"/>
              </p:cNvSpPr>
              <p:nvPr/>
            </p:nvSpPr>
            <p:spPr bwMode="auto">
              <a:xfrm>
                <a:off x="4014" y="3158"/>
                <a:ext cx="227" cy="91"/>
              </a:xfrm>
              <a:prstGeom prst="diamond">
                <a:avLst/>
              </a:prstGeom>
              <a:solidFill>
                <a:srgbClr val="800000"/>
              </a:solidFill>
              <a:ln w="952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6" name="Line 26"/>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45787" name="Text Box 27"/>
            <p:cNvSpPr txBox="1">
              <a:spLocks noChangeArrowheads="1"/>
            </p:cNvSpPr>
            <p:nvPr/>
          </p:nvSpPr>
          <p:spPr bwMode="auto">
            <a:xfrm>
              <a:off x="4707" y="2915"/>
              <a:ext cx="66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45788" name="Group 28"/>
          <p:cNvGrpSpPr>
            <a:grpSpLocks/>
          </p:cNvGrpSpPr>
          <p:nvPr/>
        </p:nvGrpSpPr>
        <p:grpSpPr bwMode="auto">
          <a:xfrm>
            <a:off x="323850" y="5229225"/>
            <a:ext cx="4178300" cy="1008063"/>
            <a:chOff x="204" y="3385"/>
            <a:chExt cx="2632" cy="635"/>
          </a:xfrm>
        </p:grpSpPr>
        <p:grpSp>
          <p:nvGrpSpPr>
            <p:cNvPr id="245789" name="Group 29"/>
            <p:cNvGrpSpPr>
              <a:grpSpLocks/>
            </p:cNvGrpSpPr>
            <p:nvPr/>
          </p:nvGrpSpPr>
          <p:grpSpPr bwMode="auto">
            <a:xfrm>
              <a:off x="204" y="3385"/>
              <a:ext cx="1815" cy="627"/>
              <a:chOff x="974" y="3430"/>
              <a:chExt cx="1815" cy="627"/>
            </a:xfrm>
          </p:grpSpPr>
          <p:pic>
            <p:nvPicPr>
              <p:cNvPr id="24579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 y="3430"/>
                <a:ext cx="1815"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1" name="Text Box 31"/>
              <p:cNvSpPr txBox="1">
                <a:spLocks noChangeArrowheads="1"/>
              </p:cNvSpPr>
              <p:nvPr/>
            </p:nvSpPr>
            <p:spPr bwMode="auto">
              <a:xfrm>
                <a:off x="1431" y="3461"/>
                <a:ext cx="81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（空心菱形）</a:t>
                </a:r>
              </a:p>
            </p:txBody>
          </p:sp>
          <p:sp>
            <p:nvSpPr>
              <p:cNvPr id="245792" name="Text Box 32"/>
              <p:cNvSpPr txBox="1">
                <a:spLocks noChangeArrowheads="1"/>
              </p:cNvSpPr>
              <p:nvPr/>
            </p:nvSpPr>
            <p:spPr bwMode="auto">
              <a:xfrm>
                <a:off x="1610" y="3884"/>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p>
            </p:txBody>
          </p:sp>
        </p:grpSp>
        <p:sp>
          <p:nvSpPr>
            <p:cNvPr id="245793" name="Text Box 33"/>
            <p:cNvSpPr txBox="1">
              <a:spLocks noChangeArrowheads="1"/>
            </p:cNvSpPr>
            <p:nvPr/>
          </p:nvSpPr>
          <p:spPr bwMode="auto">
            <a:xfrm>
              <a:off x="2019" y="3387"/>
              <a:ext cx="817" cy="633"/>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类图包含有事物和关系，类图不存在了，事物和关系还可用于其它的类图</a:t>
              </a:r>
              <a:endParaRPr lang="en-US" altLang="zh-CN" sz="1200" b="0" i="0">
                <a:solidFill>
                  <a:srgbClr val="000000"/>
                </a:solidFill>
                <a:effectLst/>
              </a:endParaRPr>
            </a:p>
          </p:txBody>
        </p:sp>
      </p:grpSp>
      <p:grpSp>
        <p:nvGrpSpPr>
          <p:cNvPr id="245794" name="Group 34"/>
          <p:cNvGrpSpPr>
            <a:grpSpLocks/>
          </p:cNvGrpSpPr>
          <p:nvPr/>
        </p:nvGrpSpPr>
        <p:grpSpPr bwMode="auto">
          <a:xfrm>
            <a:off x="4716463" y="5284788"/>
            <a:ext cx="4246562" cy="881062"/>
            <a:chOff x="2971" y="3456"/>
            <a:chExt cx="2675" cy="555"/>
          </a:xfrm>
        </p:grpSpPr>
        <p:grpSp>
          <p:nvGrpSpPr>
            <p:cNvPr id="245795" name="Group 35"/>
            <p:cNvGrpSpPr>
              <a:grpSpLocks/>
            </p:cNvGrpSpPr>
            <p:nvPr/>
          </p:nvGrpSpPr>
          <p:grpSpPr bwMode="auto">
            <a:xfrm>
              <a:off x="2971" y="3529"/>
              <a:ext cx="1750" cy="482"/>
              <a:chOff x="2763" y="3529"/>
              <a:chExt cx="1750" cy="482"/>
            </a:xfrm>
          </p:grpSpPr>
          <p:pic>
            <p:nvPicPr>
              <p:cNvPr id="245796"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 y="3540"/>
                <a:ext cx="175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7" name="Text Box 37"/>
              <p:cNvSpPr txBox="1">
                <a:spLocks noChangeAspect="1" noChangeArrowheads="1"/>
              </p:cNvSpPr>
              <p:nvPr/>
            </p:nvSpPr>
            <p:spPr bwMode="auto">
              <a:xfrm>
                <a:off x="3107" y="3529"/>
                <a:ext cx="7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（实心菱形）</a:t>
                </a:r>
              </a:p>
            </p:txBody>
          </p:sp>
          <p:sp>
            <p:nvSpPr>
              <p:cNvPr id="245798" name="Text Box 38"/>
              <p:cNvSpPr txBox="1">
                <a:spLocks noChangeArrowheads="1"/>
              </p:cNvSpPr>
              <p:nvPr/>
            </p:nvSpPr>
            <p:spPr bwMode="auto">
              <a:xfrm>
                <a:off x="3470" y="3838"/>
                <a:ext cx="4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effectLst/>
                  </a:rPr>
                  <a:t>实例</a:t>
                </a:r>
              </a:p>
            </p:txBody>
          </p:sp>
        </p:grpSp>
        <p:sp>
          <p:nvSpPr>
            <p:cNvPr id="245799" name="Text Box 39"/>
            <p:cNvSpPr txBox="1">
              <a:spLocks noChangeArrowheads="1"/>
            </p:cNvSpPr>
            <p:nvPr/>
          </p:nvSpPr>
          <p:spPr bwMode="auto">
            <a:xfrm>
              <a:off x="4694" y="3456"/>
              <a:ext cx="952" cy="518"/>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0" i="0">
                  <a:solidFill>
                    <a:srgbClr val="000000"/>
                  </a:solidFill>
                  <a:effectLst/>
                </a:rPr>
                <a:t>类与关联关系之间有组合关系，类不存在了，则相应的关联关系也不存在</a:t>
              </a:r>
              <a:endParaRPr lang="en-US" altLang="zh-CN" sz="1200" b="0" i="0">
                <a:solidFill>
                  <a:srgbClr val="000000"/>
                </a:solidFill>
                <a:effectLst/>
              </a:endParaRPr>
            </a:p>
          </p:txBody>
        </p:sp>
      </p:grpSp>
      <p:sp>
        <p:nvSpPr>
          <p:cNvPr id="245800" name="Rectangle 40"/>
          <p:cNvSpPr>
            <a:spLocks noChangeArrowheads="1"/>
          </p:cNvSpPr>
          <p:nvPr/>
        </p:nvSpPr>
        <p:spPr bwMode="auto">
          <a:xfrm>
            <a:off x="146050" y="681038"/>
            <a:ext cx="716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3.3 </a:t>
            </a:r>
            <a:r>
              <a:rPr kumimoji="0" lang="zh-CN" altLang="en-US" sz="2000" i="0">
                <a:solidFill>
                  <a:srgbClr val="000066"/>
                </a:solidFill>
                <a:effectLst/>
                <a:ea typeface="宋体" panose="02010600030101010101" pitchFamily="2" charset="-122"/>
              </a:rPr>
              <a:t>类图中的关系及解释</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zh-CN" altLang="zh-CN" sz="1600" i="0">
                <a:solidFill>
                  <a:srgbClr val="000066"/>
                </a:solidFill>
                <a:effectLst/>
                <a:ea typeface="宋体" panose="02010600030101010101" pitchFamily="2" charset="-122"/>
              </a:rPr>
              <a:t>3.3.1</a:t>
            </a:r>
            <a:r>
              <a:rPr kumimoji="0" lang="zh-CN" altLang="en-US" sz="1600" i="0">
                <a:solidFill>
                  <a:srgbClr val="000066"/>
                </a:solidFill>
                <a:effectLst/>
                <a:ea typeface="宋体" panose="02010600030101010101" pitchFamily="2" charset="-122"/>
              </a:rPr>
              <a:t> 关联关系</a:t>
            </a:r>
          </a:p>
          <a:p>
            <a:pPr lvl="1">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描述了类的结构之间的关系。具有方向、名字、角色和多重性等信息。一般的关 联关系语义较弱。也有两种语义较强，分别是聚合与组合</a:t>
            </a:r>
            <a:endParaRPr kumimoji="0" lang="ja-JP" altLang="en-US" sz="1400" b="0" i="0">
              <a:solidFill>
                <a:srgbClr val="000066"/>
              </a:solidFill>
              <a:effectLst/>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grpSp>
        <p:nvGrpSpPr>
          <p:cNvPr id="235569" name="Group 49"/>
          <p:cNvGrpSpPr>
            <a:grpSpLocks/>
          </p:cNvGrpSpPr>
          <p:nvPr/>
        </p:nvGrpSpPr>
        <p:grpSpPr bwMode="auto">
          <a:xfrm>
            <a:off x="7162800" y="944563"/>
            <a:ext cx="1143000" cy="350837"/>
            <a:chOff x="4800" y="528"/>
            <a:chExt cx="720" cy="221"/>
          </a:xfrm>
        </p:grpSpPr>
        <p:sp>
          <p:nvSpPr>
            <p:cNvPr id="235548" name="AutoShape 28"/>
            <p:cNvSpPr>
              <a:spLocks noChangeArrowheads="1"/>
            </p:cNvSpPr>
            <p:nvPr/>
          </p:nvSpPr>
          <p:spPr bwMode="auto">
            <a:xfrm>
              <a:off x="4800" y="528"/>
              <a:ext cx="711" cy="48"/>
            </a:xfrm>
            <a:prstGeom prst="rightArrow">
              <a:avLst>
                <a:gd name="adj1" fmla="val 0"/>
                <a:gd name="adj2" fmla="val 257093"/>
              </a:avLst>
            </a:prstGeom>
            <a:solidFill>
              <a:schemeClr val="folHlink"/>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rgbClr val="C0D7D8"/>
                    </a:outerShdw>
                  </a:effectLst>
                </a14:hiddenEffects>
              </a:ext>
            </a:extLst>
          </p:spPr>
          <p:txBody>
            <a:bodyPr wrap="none" anchor="ctr"/>
            <a:lstStyle/>
            <a:p>
              <a:endParaRPr lang="zh-CN" altLang="en-US"/>
            </a:p>
          </p:txBody>
        </p:sp>
        <p:sp>
          <p:nvSpPr>
            <p:cNvPr id="235549" name="Text Box 29"/>
            <p:cNvSpPr txBox="1">
              <a:spLocks noChangeArrowheads="1"/>
            </p:cNvSpPr>
            <p:nvPr/>
          </p:nvSpPr>
          <p:spPr bwMode="auto">
            <a:xfrm>
              <a:off x="4800" y="576"/>
              <a:ext cx="72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sp>
        <p:nvSpPr>
          <p:cNvPr id="235550" name="Rectangle 30"/>
          <p:cNvSpPr>
            <a:spLocks noChangeArrowheads="1"/>
          </p:cNvSpPr>
          <p:nvPr/>
        </p:nvSpPr>
        <p:spPr bwMode="auto">
          <a:xfrm>
            <a:off x="188913" y="2667000"/>
            <a:ext cx="74310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kumimoji="0" lang="en-US" altLang="zh-CN" sz="1600" i="0">
                <a:effectLst/>
              </a:rPr>
              <a:t>3.3.3</a:t>
            </a:r>
            <a:r>
              <a:rPr kumimoji="0" lang="ja-JP" altLang="zh-CN" sz="1600" i="0">
                <a:effectLst/>
                <a:ea typeface="ＭＳ Ｐゴシック" pitchFamily="34" charset="-128"/>
              </a:rPr>
              <a:t> </a:t>
            </a:r>
            <a:r>
              <a:rPr kumimoji="0" lang="zh-CN" altLang="en-US" sz="1600" i="0">
                <a:effectLst/>
              </a:rPr>
              <a:t>实现关系</a:t>
            </a:r>
          </a:p>
          <a:p>
            <a:pPr lvl="2">
              <a:buFont typeface="Times New Roman" panose="02020603050405020304" pitchFamily="18" charset="0"/>
              <a:buChar char="※"/>
            </a:pPr>
            <a:r>
              <a:rPr kumimoji="0" lang="zh-CN" altLang="en-US" sz="1400" b="0" i="0">
                <a:effectLst/>
              </a:rPr>
              <a:t>对应于类和接口之间的关系</a:t>
            </a:r>
            <a:endParaRPr kumimoji="0" lang="ja-JP" altLang="en-US" sz="1400" b="0" i="0">
              <a:effectLst/>
            </a:endParaRPr>
          </a:p>
        </p:txBody>
      </p:sp>
      <p:grpSp>
        <p:nvGrpSpPr>
          <p:cNvPr id="235568" name="Group 48"/>
          <p:cNvGrpSpPr>
            <a:grpSpLocks/>
          </p:cNvGrpSpPr>
          <p:nvPr/>
        </p:nvGrpSpPr>
        <p:grpSpPr bwMode="auto">
          <a:xfrm>
            <a:off x="3581400" y="2971800"/>
            <a:ext cx="1143000" cy="381000"/>
            <a:chOff x="2208" y="2160"/>
            <a:chExt cx="720" cy="240"/>
          </a:xfrm>
        </p:grpSpPr>
        <p:grpSp>
          <p:nvGrpSpPr>
            <p:cNvPr id="235552" name="Group 32"/>
            <p:cNvGrpSpPr>
              <a:grpSpLocks/>
            </p:cNvGrpSpPr>
            <p:nvPr/>
          </p:nvGrpSpPr>
          <p:grpSpPr bwMode="auto">
            <a:xfrm>
              <a:off x="2304" y="2160"/>
              <a:ext cx="590" cy="49"/>
              <a:chOff x="3424" y="2659"/>
              <a:chExt cx="771" cy="136"/>
            </a:xfrm>
          </p:grpSpPr>
          <p:sp>
            <p:nvSpPr>
              <p:cNvPr id="235553" name="AutoShape 33"/>
              <p:cNvSpPr>
                <a:spLocks noChangeArrowheads="1"/>
              </p:cNvSpPr>
              <p:nvPr/>
            </p:nvSpPr>
            <p:spPr bwMode="auto">
              <a:xfrm>
                <a:off x="4058" y="2659"/>
                <a:ext cx="137" cy="136"/>
              </a:xfrm>
              <a:prstGeom prst="rightArrow">
                <a:avLst>
                  <a:gd name="adj1" fmla="val 100000"/>
                  <a:gd name="adj2" fmla="val 100735"/>
                </a:avLst>
              </a:prstGeom>
              <a:solidFill>
                <a:srgbClr val="FFFFFF"/>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rgbClr val="C0D7D8"/>
                      </a:outerShdw>
                    </a:effectLst>
                  </a14:hiddenEffects>
                </a:ext>
              </a:extLst>
            </p:spPr>
            <p:txBody>
              <a:bodyPr anchor="ctr"/>
              <a:lstStyle/>
              <a:p>
                <a:endParaRPr lang="zh-CN" altLang="en-US"/>
              </a:p>
            </p:txBody>
          </p:sp>
          <p:sp>
            <p:nvSpPr>
              <p:cNvPr id="235554" name="Line 34"/>
              <p:cNvSpPr>
                <a:spLocks noChangeShapeType="1"/>
              </p:cNvSpPr>
              <p:nvPr/>
            </p:nvSpPr>
            <p:spPr bwMode="auto">
              <a:xfrm>
                <a:off x="3424" y="2726"/>
                <a:ext cx="642" cy="0"/>
              </a:xfrm>
              <a:prstGeom prst="line">
                <a:avLst/>
              </a:prstGeom>
              <a:noFill/>
              <a:ln w="19050">
                <a:solidFill>
                  <a:srgbClr val="990033"/>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35555" name="Text Box 35"/>
            <p:cNvSpPr txBox="1">
              <a:spLocks noChangeArrowheads="1"/>
            </p:cNvSpPr>
            <p:nvPr/>
          </p:nvSpPr>
          <p:spPr bwMode="auto">
            <a:xfrm>
              <a:off x="2208" y="2227"/>
              <a:ext cx="72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sp>
        <p:nvSpPr>
          <p:cNvPr id="235556" name="Text Box 36"/>
          <p:cNvSpPr txBox="1">
            <a:spLocks noChangeArrowheads="1"/>
          </p:cNvSpPr>
          <p:nvPr/>
        </p:nvSpPr>
        <p:spPr bwMode="auto">
          <a:xfrm>
            <a:off x="7026275" y="2971800"/>
            <a:ext cx="1584325" cy="639763"/>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a:t>
            </a:r>
            <a:r>
              <a:rPr lang="en-US" altLang="zh-CN" sz="1200" b="0" i="0">
                <a:solidFill>
                  <a:srgbClr val="000000"/>
                </a:solidFill>
                <a:effectLst/>
              </a:rPr>
              <a:t>Circle</a:t>
            </a:r>
            <a:r>
              <a:rPr lang="zh-CN" altLang="en-US" sz="1200" b="0" i="0">
                <a:solidFill>
                  <a:srgbClr val="000000"/>
                </a:solidFill>
                <a:effectLst/>
              </a:rPr>
              <a:t>、</a:t>
            </a:r>
            <a:r>
              <a:rPr lang="en-US" altLang="zh-CN" sz="1200" b="0" i="0">
                <a:solidFill>
                  <a:srgbClr val="000000"/>
                </a:solidFill>
                <a:effectLst/>
              </a:rPr>
              <a:t>Rectangle</a:t>
            </a:r>
            <a:r>
              <a:rPr lang="zh-CN" altLang="en-US" sz="1200" b="0" i="0">
                <a:solidFill>
                  <a:srgbClr val="000000"/>
                </a:solidFill>
                <a:effectLst/>
              </a:rPr>
              <a:t>实现了接口</a:t>
            </a:r>
            <a:r>
              <a:rPr lang="en-US" altLang="zh-CN" sz="1200" b="0" i="0">
                <a:solidFill>
                  <a:srgbClr val="000000"/>
                </a:solidFill>
                <a:effectLst/>
              </a:rPr>
              <a:t>Shape</a:t>
            </a:r>
            <a:r>
              <a:rPr lang="zh-CN" altLang="en-US" sz="1200" b="0" i="0">
                <a:solidFill>
                  <a:srgbClr val="000000"/>
                </a:solidFill>
                <a:effectLst/>
              </a:rPr>
              <a:t>的操作</a:t>
            </a:r>
          </a:p>
        </p:txBody>
      </p:sp>
      <p:pic>
        <p:nvPicPr>
          <p:cNvPr id="235557"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895600"/>
            <a:ext cx="12969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1357313"/>
            <a:ext cx="3376613"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1" name="Text Box 41"/>
          <p:cNvSpPr txBox="1">
            <a:spLocks noChangeArrowheads="1"/>
          </p:cNvSpPr>
          <p:nvPr/>
        </p:nvSpPr>
        <p:spPr bwMode="auto">
          <a:xfrm>
            <a:off x="3779838" y="1636713"/>
            <a:ext cx="1223962" cy="639762"/>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关联、泛化、实现、依赖都是一种关系</a:t>
            </a:r>
            <a:endParaRPr lang="en-US" altLang="zh-CN" sz="1200" b="0" i="0">
              <a:solidFill>
                <a:srgbClr val="000000"/>
              </a:solidFill>
              <a:effectLst/>
            </a:endParaRPr>
          </a:p>
        </p:txBody>
      </p:sp>
      <p:grpSp>
        <p:nvGrpSpPr>
          <p:cNvPr id="235564" name="Group 44"/>
          <p:cNvGrpSpPr>
            <a:grpSpLocks/>
          </p:cNvGrpSpPr>
          <p:nvPr/>
        </p:nvGrpSpPr>
        <p:grpSpPr bwMode="auto">
          <a:xfrm>
            <a:off x="5364163" y="1404938"/>
            <a:ext cx="3246437" cy="1087437"/>
            <a:chOff x="3401" y="1253"/>
            <a:chExt cx="2064" cy="741"/>
          </a:xfrm>
        </p:grpSpPr>
        <p:pic>
          <p:nvPicPr>
            <p:cNvPr id="235565"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1" y="1253"/>
              <a:ext cx="1293" cy="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6" name="Text Box 46"/>
            <p:cNvSpPr txBox="1">
              <a:spLocks noChangeArrowheads="1"/>
            </p:cNvSpPr>
            <p:nvPr/>
          </p:nvSpPr>
          <p:spPr bwMode="auto">
            <a:xfrm>
              <a:off x="4694" y="1394"/>
              <a:ext cx="771" cy="31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类、接口都是一种事物</a:t>
              </a:r>
            </a:p>
          </p:txBody>
        </p:sp>
      </p:grpSp>
      <p:sp>
        <p:nvSpPr>
          <p:cNvPr id="235567" name="Rectangle 47"/>
          <p:cNvSpPr>
            <a:spLocks noGrp="1" noChangeArrowheads="1"/>
          </p:cNvSpPr>
          <p:nvPr>
            <p:ph type="body" idx="1"/>
          </p:nvPr>
        </p:nvSpPr>
        <p:spPr>
          <a:xfrm>
            <a:off x="228600" y="609600"/>
            <a:ext cx="6864350" cy="731838"/>
          </a:xfrm>
          <a:noFill/>
          <a:ln/>
        </p:spPr>
        <p:txBody>
          <a:bodyPr/>
          <a:lstStyle/>
          <a:p>
            <a:r>
              <a:rPr kumimoji="0" lang="en-US" altLang="zh-CN" sz="1600"/>
              <a:t>3.3.2 </a:t>
            </a:r>
            <a:r>
              <a:rPr kumimoji="0" lang="zh-CN" altLang="en-US" sz="1600"/>
              <a:t>泛化关系</a:t>
            </a:r>
          </a:p>
          <a:p>
            <a:pPr lvl="2">
              <a:buFont typeface="Times New Roman" panose="02020603050405020304" pitchFamily="18" charset="0"/>
              <a:buChar char="※"/>
            </a:pPr>
            <a:r>
              <a:rPr kumimoji="0" lang="zh-CN" altLang="en-US" sz="1400" b="0"/>
              <a:t>在面向对象中一般称为继承关系，存在于父类与子类、父接口与子接口之间</a:t>
            </a:r>
            <a:endParaRPr kumimoji="0" lang="ja-JP" altLang="en-US" sz="1400" b="0"/>
          </a:p>
        </p:txBody>
      </p:sp>
      <p:sp>
        <p:nvSpPr>
          <p:cNvPr id="235571" name="Rectangle 51"/>
          <p:cNvSpPr>
            <a:spLocks noChangeArrowheads="1"/>
          </p:cNvSpPr>
          <p:nvPr/>
        </p:nvSpPr>
        <p:spPr bwMode="auto">
          <a:xfrm>
            <a:off x="228600" y="3933825"/>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41413" indent="-188913">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3.3.4 </a:t>
            </a:r>
            <a:r>
              <a:rPr kumimoji="0" lang="zh-CN" altLang="en-US" sz="1600" i="0">
                <a:solidFill>
                  <a:srgbClr val="000066"/>
                </a:solidFill>
                <a:effectLst/>
                <a:ea typeface="宋体" panose="02010600030101010101" pitchFamily="2" charset="-122"/>
              </a:rPr>
              <a:t>依赖关系</a:t>
            </a:r>
          </a:p>
          <a:p>
            <a:pPr lvl="2">
              <a:spcBef>
                <a:spcPct val="20000"/>
              </a:spcBef>
              <a:buFont typeface="Times New Roman" panose="02020603050405020304" pitchFamily="18" charset="0"/>
              <a:buChar char="※"/>
            </a:pPr>
            <a:r>
              <a:rPr kumimoji="0" lang="zh-CN" altLang="en-US" sz="1400" b="0" i="0">
                <a:solidFill>
                  <a:srgbClr val="000066"/>
                </a:solidFill>
                <a:effectLst/>
                <a:ea typeface="宋体" panose="02010600030101010101" pitchFamily="2" charset="-122"/>
              </a:rPr>
              <a:t>描述了一个类的变化对依赖于它的类产生影响的情况。有多种表现形式，</a:t>
            </a:r>
          </a:p>
          <a:p>
            <a:pPr lvl="2">
              <a:spcBef>
                <a:spcPct val="20000"/>
              </a:spcBef>
              <a:buFont typeface="Times New Roman" panose="02020603050405020304" pitchFamily="18" charset="0"/>
              <a:buNone/>
            </a:pPr>
            <a:r>
              <a:rPr kumimoji="0" lang="zh-CN" altLang="en-US" sz="1400" b="0" i="0">
                <a:solidFill>
                  <a:srgbClr val="000066"/>
                </a:solidFill>
                <a:effectLst/>
                <a:ea typeface="宋体" panose="02010600030101010101" pitchFamily="2" charset="-122"/>
              </a:rPr>
              <a:t>    例如绑定(</a:t>
            </a:r>
            <a:r>
              <a:rPr kumimoji="0" lang="en-US" altLang="zh-CN" sz="1400" b="0" i="0">
                <a:solidFill>
                  <a:srgbClr val="000066"/>
                </a:solidFill>
                <a:effectLst/>
                <a:ea typeface="宋体" panose="02010600030101010101" pitchFamily="2" charset="-122"/>
              </a:rPr>
              <a:t>bind</a:t>
            </a:r>
            <a:r>
              <a:rPr kumimoji="0" lang="zh-CN" altLang="en-US" sz="1400" b="0" i="0">
                <a:solidFill>
                  <a:srgbClr val="000066"/>
                </a:solidFill>
                <a:effectLst/>
                <a:ea typeface="宋体" panose="02010600030101010101" pitchFamily="2" charset="-122"/>
              </a:rPr>
              <a:t>)、友元(</a:t>
            </a:r>
            <a:r>
              <a:rPr kumimoji="0" lang="en-US" altLang="zh-CN" sz="1400" b="0" i="0">
                <a:solidFill>
                  <a:srgbClr val="000066"/>
                </a:solidFill>
                <a:effectLst/>
                <a:ea typeface="宋体" panose="02010600030101010101" pitchFamily="2" charset="-122"/>
              </a:rPr>
              <a:t>friend</a:t>
            </a:r>
            <a:r>
              <a:rPr kumimoji="0" lang="zh-CN" altLang="en-US" sz="1400" b="0" i="0">
                <a:solidFill>
                  <a:srgbClr val="000066"/>
                </a:solidFill>
                <a:effectLst/>
                <a:ea typeface="宋体" panose="02010600030101010101" pitchFamily="2" charset="-122"/>
              </a:rPr>
              <a:t>)等</a:t>
            </a:r>
            <a:endParaRPr kumimoji="0" lang="ja-JP" altLang="en-US" sz="1400" b="0" i="0">
              <a:solidFill>
                <a:srgbClr val="000066"/>
              </a:solidFill>
              <a:effectLst/>
              <a:ea typeface="宋体" panose="02010600030101010101" pitchFamily="2" charset="-122"/>
            </a:endParaRPr>
          </a:p>
        </p:txBody>
      </p:sp>
      <p:grpSp>
        <p:nvGrpSpPr>
          <p:cNvPr id="235572" name="Group 52"/>
          <p:cNvGrpSpPr>
            <a:grpSpLocks/>
          </p:cNvGrpSpPr>
          <p:nvPr/>
        </p:nvGrpSpPr>
        <p:grpSpPr bwMode="auto">
          <a:xfrm>
            <a:off x="7234238" y="4337050"/>
            <a:ext cx="1223962" cy="387350"/>
            <a:chOff x="2381" y="1676"/>
            <a:chExt cx="771" cy="244"/>
          </a:xfrm>
        </p:grpSpPr>
        <p:grpSp>
          <p:nvGrpSpPr>
            <p:cNvPr id="235573" name="Group 53"/>
            <p:cNvGrpSpPr>
              <a:grpSpLocks/>
            </p:cNvGrpSpPr>
            <p:nvPr/>
          </p:nvGrpSpPr>
          <p:grpSpPr bwMode="auto">
            <a:xfrm>
              <a:off x="2381" y="1676"/>
              <a:ext cx="771" cy="68"/>
              <a:chOff x="3424" y="2909"/>
              <a:chExt cx="771" cy="136"/>
            </a:xfrm>
          </p:grpSpPr>
          <p:sp>
            <p:nvSpPr>
              <p:cNvPr id="235574" name="AutoShape 54"/>
              <p:cNvSpPr>
                <a:spLocks noChangeArrowheads="1"/>
              </p:cNvSpPr>
              <p:nvPr/>
            </p:nvSpPr>
            <p:spPr bwMode="auto">
              <a:xfrm>
                <a:off x="4059" y="2909"/>
                <a:ext cx="136" cy="136"/>
              </a:xfrm>
              <a:prstGeom prst="chevron">
                <a:avLst>
                  <a:gd name="adj" fmla="val 100000"/>
                </a:avLst>
              </a:prstGeom>
              <a:solidFill>
                <a:srgbClr val="FFFFFF"/>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75" name="Line 55"/>
              <p:cNvSpPr>
                <a:spLocks noChangeShapeType="1"/>
              </p:cNvSpPr>
              <p:nvPr/>
            </p:nvSpPr>
            <p:spPr bwMode="auto">
              <a:xfrm>
                <a:off x="3424" y="2976"/>
                <a:ext cx="771" cy="0"/>
              </a:xfrm>
              <a:prstGeom prst="line">
                <a:avLst/>
              </a:prstGeom>
              <a:noFill/>
              <a:ln w="19050">
                <a:solidFill>
                  <a:srgbClr val="990033"/>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576" name="Text Box 56"/>
            <p:cNvSpPr txBox="1">
              <a:spLocks noChangeArrowheads="1"/>
            </p:cNvSpPr>
            <p:nvPr/>
          </p:nvSpPr>
          <p:spPr bwMode="auto">
            <a:xfrm>
              <a:off x="2400" y="1747"/>
              <a:ext cx="67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sp>
        <p:nvSpPr>
          <p:cNvPr id="235578" name="Text Box 58"/>
          <p:cNvSpPr txBox="1">
            <a:spLocks noChangeArrowheads="1"/>
          </p:cNvSpPr>
          <p:nvPr/>
        </p:nvSpPr>
        <p:spPr bwMode="auto">
          <a:xfrm>
            <a:off x="3276600" y="5041900"/>
            <a:ext cx="1655763" cy="118745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模板类</a:t>
            </a:r>
            <a:r>
              <a:rPr lang="en-US" altLang="zh-CN" sz="1200" b="0" i="0">
                <a:solidFill>
                  <a:srgbClr val="000000"/>
                </a:solidFill>
                <a:effectLst/>
              </a:rPr>
              <a:t>Stack&lt;T&gt;</a:t>
            </a:r>
            <a:r>
              <a:rPr lang="zh-CN" altLang="en-US" sz="1200" b="0" i="0">
                <a:solidFill>
                  <a:srgbClr val="000000"/>
                </a:solidFill>
                <a:effectLst/>
              </a:rPr>
              <a:t>定义了栈相关的操作；</a:t>
            </a:r>
            <a:r>
              <a:rPr lang="en-US" altLang="zh-CN" sz="1000" b="0" i="0">
                <a:solidFill>
                  <a:srgbClr val="000000"/>
                </a:solidFill>
                <a:effectLst/>
              </a:rPr>
              <a:t>IntStack</a:t>
            </a:r>
            <a:r>
              <a:rPr lang="zh-CN" altLang="en-US" sz="1000" b="0" i="0">
                <a:solidFill>
                  <a:srgbClr val="000000"/>
                </a:solidFill>
                <a:effectLst/>
              </a:rPr>
              <a:t>将</a:t>
            </a:r>
            <a:r>
              <a:rPr lang="zh-CN" altLang="en-US" sz="1200" b="0" i="0">
                <a:solidFill>
                  <a:srgbClr val="000000"/>
                </a:solidFill>
                <a:effectLst/>
              </a:rPr>
              <a:t>参数</a:t>
            </a:r>
            <a:r>
              <a:rPr lang="en-US" altLang="zh-CN" sz="1200" b="0" i="0">
                <a:solidFill>
                  <a:srgbClr val="000000"/>
                </a:solidFill>
                <a:effectLst/>
              </a:rPr>
              <a:t>T</a:t>
            </a:r>
            <a:r>
              <a:rPr lang="zh-CN" altLang="en-US" sz="1200" b="0" i="0">
                <a:solidFill>
                  <a:srgbClr val="000000"/>
                </a:solidFill>
                <a:effectLst/>
              </a:rPr>
              <a:t>与实际类型</a:t>
            </a:r>
            <a:r>
              <a:rPr lang="en-US" altLang="zh-CN" sz="1200" b="0" i="0">
                <a:solidFill>
                  <a:srgbClr val="000000"/>
                </a:solidFill>
                <a:effectLst/>
              </a:rPr>
              <a:t>int</a:t>
            </a:r>
            <a:r>
              <a:rPr lang="zh-CN" altLang="zh-CN" sz="1200" b="0" i="0">
                <a:solidFill>
                  <a:srgbClr val="000000"/>
                </a:solidFill>
                <a:effectLst/>
              </a:rPr>
              <a:t>绑定</a:t>
            </a:r>
            <a:r>
              <a:rPr lang="zh-CN" altLang="en-US" sz="1200" b="0" i="0">
                <a:solidFill>
                  <a:srgbClr val="000000"/>
                </a:solidFill>
                <a:effectLst/>
              </a:rPr>
              <a:t>，使得所有操作都针对</a:t>
            </a:r>
            <a:r>
              <a:rPr lang="en-US" altLang="zh-CN" sz="1200" b="0" i="0">
                <a:solidFill>
                  <a:srgbClr val="000000"/>
                </a:solidFill>
                <a:effectLst/>
              </a:rPr>
              <a:t>int</a:t>
            </a:r>
            <a:r>
              <a:rPr lang="zh-CN" altLang="en-US" sz="1200" b="0" i="0">
                <a:solidFill>
                  <a:srgbClr val="000000"/>
                </a:solidFill>
                <a:effectLst/>
              </a:rPr>
              <a:t>类型的数据</a:t>
            </a:r>
          </a:p>
        </p:txBody>
      </p:sp>
      <p:pic>
        <p:nvPicPr>
          <p:cNvPr id="235579"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38" y="4705350"/>
            <a:ext cx="23939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80" name="Text Box 60"/>
          <p:cNvSpPr txBox="1">
            <a:spLocks noChangeArrowheads="1"/>
          </p:cNvSpPr>
          <p:nvPr/>
        </p:nvSpPr>
        <p:spPr bwMode="auto">
          <a:xfrm>
            <a:off x="7018338" y="4994275"/>
            <a:ext cx="1728787" cy="1004888"/>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00"/>
                </a:solidFill>
                <a:effectLst/>
              </a:rPr>
              <a:t>类</a:t>
            </a:r>
            <a:r>
              <a:rPr lang="en-US" altLang="zh-CN" sz="1200" b="0" i="0">
                <a:solidFill>
                  <a:srgbClr val="000000"/>
                </a:solidFill>
                <a:effectLst/>
              </a:rPr>
              <a:t>Memento</a:t>
            </a:r>
            <a:r>
              <a:rPr lang="zh-CN" altLang="en-US" sz="1200" b="0" i="0">
                <a:solidFill>
                  <a:srgbClr val="000000"/>
                </a:solidFill>
                <a:effectLst/>
              </a:rPr>
              <a:t>和类</a:t>
            </a:r>
            <a:r>
              <a:rPr lang="en-US" altLang="zh-CN" sz="1200" b="0" i="0">
                <a:solidFill>
                  <a:srgbClr val="000000"/>
                </a:solidFill>
                <a:effectLst/>
              </a:rPr>
              <a:t>Originator</a:t>
            </a:r>
            <a:r>
              <a:rPr lang="zh-CN" altLang="en-US" sz="1200" b="0" i="0">
                <a:solidFill>
                  <a:srgbClr val="000000"/>
                </a:solidFill>
                <a:effectLst/>
              </a:rPr>
              <a:t>建立了友元依赖关系，以便</a:t>
            </a:r>
            <a:r>
              <a:rPr lang="en-US" altLang="zh-CN" sz="1200" b="0" i="0">
                <a:solidFill>
                  <a:srgbClr val="000000"/>
                </a:solidFill>
                <a:effectLst/>
              </a:rPr>
              <a:t>Originator</a:t>
            </a:r>
            <a:r>
              <a:rPr lang="zh-CN" altLang="en-US" sz="1200" b="0" i="0">
                <a:solidFill>
                  <a:srgbClr val="000000"/>
                </a:solidFill>
                <a:effectLst/>
              </a:rPr>
              <a:t>使用</a:t>
            </a:r>
            <a:r>
              <a:rPr lang="en-US" altLang="zh-CN" sz="1200" b="0" i="0">
                <a:solidFill>
                  <a:srgbClr val="000000"/>
                </a:solidFill>
                <a:effectLst/>
              </a:rPr>
              <a:t>Memento</a:t>
            </a:r>
            <a:r>
              <a:rPr lang="zh-CN" altLang="en-US" sz="1200" b="0" i="0">
                <a:solidFill>
                  <a:srgbClr val="000000"/>
                </a:solidFill>
                <a:effectLst/>
              </a:rPr>
              <a:t>的私有变量</a:t>
            </a:r>
            <a:r>
              <a:rPr lang="en-US" altLang="zh-CN" sz="1200" b="0" i="0">
                <a:solidFill>
                  <a:srgbClr val="000000"/>
                </a:solidFill>
                <a:effectLst/>
              </a:rPr>
              <a:t>state</a:t>
            </a:r>
            <a:endParaRPr lang="zh-CN" altLang="en-US" sz="1200" b="0" i="0">
              <a:solidFill>
                <a:srgbClr val="000000"/>
              </a:solidFill>
              <a:effectLst/>
            </a:endParaRPr>
          </a:p>
        </p:txBody>
      </p:sp>
      <p:pic>
        <p:nvPicPr>
          <p:cNvPr id="235581" name="Picture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4994275"/>
            <a:ext cx="17272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72708" name="AutoShape 4"/>
          <p:cNvSpPr>
            <a:spLocks noChangeArrowheads="1"/>
          </p:cNvSpPr>
          <p:nvPr/>
        </p:nvSpPr>
        <p:spPr bwMode="auto">
          <a:xfrm rot="2913441">
            <a:off x="5934869" y="3212307"/>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1" name="Text Box 7"/>
          <p:cNvSpPr txBox="1">
            <a:spLocks noChangeArrowheads="1"/>
          </p:cNvSpPr>
          <p:nvPr/>
        </p:nvSpPr>
        <p:spPr bwMode="auto">
          <a:xfrm>
            <a:off x="992188" y="3860800"/>
            <a:ext cx="213995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400" b="0" i="0">
                <a:solidFill>
                  <a:srgbClr val="000000"/>
                </a:solidFill>
                <a:effectLst/>
              </a:rPr>
              <a:t>C++</a:t>
            </a:r>
            <a:r>
              <a:rPr lang="zh-CN" altLang="en-US" sz="1400" b="0" i="0">
                <a:solidFill>
                  <a:srgbClr val="000000"/>
                </a:solidFill>
                <a:effectLst/>
              </a:rPr>
              <a:t>代码</a:t>
            </a:r>
            <a:endParaRPr lang="ja-JP" altLang="en-US" sz="1400" b="0" i="0">
              <a:solidFill>
                <a:srgbClr val="000000"/>
              </a:solidFill>
              <a:effectLst/>
            </a:endParaRPr>
          </a:p>
          <a:p>
            <a:r>
              <a:rPr lang="en-US" altLang="zh-CN" sz="1400" b="0" i="0">
                <a:solidFill>
                  <a:srgbClr val="000000"/>
                </a:solidFill>
                <a:effectLst/>
              </a:rPr>
              <a:t>c</a:t>
            </a:r>
            <a:r>
              <a:rPr lang="en-US" altLang="ja-JP" sz="1400" b="0" i="0">
                <a:solidFill>
                  <a:srgbClr val="000000"/>
                </a:solidFill>
                <a:effectLst/>
              </a:rPr>
              <a:t>lass Vehicle</a:t>
            </a:r>
          </a:p>
          <a:p>
            <a:r>
              <a:rPr lang="en-US" altLang="ja-JP" sz="1400" b="0" i="0">
                <a:solidFill>
                  <a:srgbClr val="000000"/>
                </a:solidFill>
                <a:effectLst/>
              </a:rPr>
              <a:t>{</a:t>
            </a:r>
          </a:p>
          <a:p>
            <a:r>
              <a:rPr lang="en-US" altLang="ja-JP" sz="1400" b="0" i="0">
                <a:solidFill>
                  <a:srgbClr val="000000"/>
                </a:solidFill>
                <a:effectLst/>
              </a:rPr>
              <a:t>public:</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Start() = 0;</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Stop() = 0;</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virtual int Run(float fSpeed) = 0;</a:t>
            </a:r>
          </a:p>
          <a:p>
            <a:r>
              <a:rPr lang="en-US" altLang="ja-JP" sz="1400" b="0" i="0">
                <a:solidFill>
                  <a:srgbClr val="000000"/>
                </a:solidFill>
                <a:effectLst/>
              </a:rPr>
              <a:t>private:</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rPr>
              <a:t>float fMaxSpeed;</a:t>
            </a:r>
          </a:p>
          <a:p>
            <a:r>
              <a:rPr lang="en-US" altLang="ja-JP" sz="1400" b="0" i="0">
                <a:solidFill>
                  <a:srgbClr val="000000"/>
                </a:solidFill>
                <a:effectLst/>
              </a:rPr>
              <a:t>};</a:t>
            </a:r>
          </a:p>
        </p:txBody>
      </p:sp>
      <p:sp>
        <p:nvSpPr>
          <p:cNvPr id="72712" name="Text Box 8"/>
          <p:cNvSpPr txBox="1">
            <a:spLocks noChangeArrowheads="1"/>
          </p:cNvSpPr>
          <p:nvPr/>
        </p:nvSpPr>
        <p:spPr bwMode="auto">
          <a:xfrm>
            <a:off x="6156325" y="3860800"/>
            <a:ext cx="24082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b="0" i="0">
                <a:solidFill>
                  <a:srgbClr val="000000"/>
                </a:solidFill>
                <a:effectLst/>
              </a:rPr>
              <a:t>Java</a:t>
            </a:r>
            <a:r>
              <a:rPr lang="zh-CN" altLang="en-US" sz="1400" b="0" i="0">
                <a:solidFill>
                  <a:srgbClr val="000000"/>
                </a:solidFill>
                <a:effectLst/>
              </a:rPr>
              <a:t>代码</a:t>
            </a:r>
            <a:endParaRPr lang="en-US" altLang="zh-CN" sz="1400" b="0" i="0">
              <a:solidFill>
                <a:srgbClr val="000000"/>
              </a:solidFill>
              <a:effectLst/>
            </a:endParaRPr>
          </a:p>
          <a:p>
            <a:r>
              <a:rPr lang="en-US" altLang="ja-JP" sz="1400" b="0" i="0">
                <a:solidFill>
                  <a:srgbClr val="000000"/>
                </a:solidFill>
                <a:effectLst/>
              </a:rPr>
              <a:t>public abstract class Vehicle</a:t>
            </a:r>
          </a:p>
          <a:p>
            <a:r>
              <a:rPr lang="en-US" altLang="ja-JP" sz="1400" b="0" i="0">
                <a:solidFill>
                  <a:srgbClr val="000000"/>
                </a:solidFill>
                <a:effectLst/>
              </a:rPr>
              <a:t>{</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ＭＳ Ｐゴシック" pitchFamily="34" charset="-128"/>
              </a:rPr>
              <a:t>public</a:t>
            </a:r>
            <a:r>
              <a:rPr lang="en-US" altLang="ja-JP" sz="1400" i="0">
                <a:solidFill>
                  <a:srgbClr val="000000"/>
                </a:solidFill>
                <a:effectLst/>
                <a:ea typeface="ＭＳ Ｐゴシック" pitchFamily="34" charset="-128"/>
              </a:rPr>
              <a:t> </a:t>
            </a:r>
            <a:r>
              <a:rPr lang="en-US" altLang="ja-JP" sz="1400" b="0" i="0">
                <a:solidFill>
                  <a:srgbClr val="000000"/>
                </a:solidFill>
                <a:effectLst/>
              </a:rPr>
              <a:t>abstract int Start();</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ＭＳ Ｐゴシック" pitchFamily="34" charset="-128"/>
              </a:rPr>
              <a:t>public</a:t>
            </a:r>
            <a:r>
              <a:rPr lang="en-US" altLang="ja-JP" sz="1400" b="0" i="0">
                <a:solidFill>
                  <a:srgbClr val="000000"/>
                </a:solidFill>
                <a:effectLst/>
              </a:rPr>
              <a:t> </a:t>
            </a:r>
            <a:r>
              <a:rPr lang="en-US" altLang="ja-JP" sz="1400" b="0" i="0">
                <a:solidFill>
                  <a:srgbClr val="000000"/>
                </a:solidFill>
                <a:effectLst/>
                <a:ea typeface="ＭＳ Ｐゴシック" pitchFamily="34" charset="-128"/>
              </a:rPr>
              <a:t>abstract int </a:t>
            </a:r>
            <a:r>
              <a:rPr lang="en-US" altLang="ja-JP" sz="1400" b="0" i="0">
                <a:solidFill>
                  <a:srgbClr val="000000"/>
                </a:solidFill>
                <a:effectLst/>
              </a:rPr>
              <a:t>Stop();</a:t>
            </a:r>
          </a:p>
          <a:p>
            <a:r>
              <a:rPr lang="en-US" altLang="ja-JP" sz="1400" b="0" i="0">
                <a:solidFill>
                  <a:srgbClr val="000000"/>
                </a:solidFill>
                <a:effectLst/>
              </a:rPr>
              <a:t> </a:t>
            </a:r>
            <a:r>
              <a:rPr lang="en-US" altLang="zh-CN" sz="1400" b="0" i="0">
                <a:solidFill>
                  <a:srgbClr val="000000"/>
                </a:solidFill>
                <a:effectLst/>
              </a:rPr>
              <a:t> </a:t>
            </a:r>
            <a:r>
              <a:rPr lang="en-US" altLang="ja-JP" sz="1400" b="0" i="0">
                <a:solidFill>
                  <a:srgbClr val="000000"/>
                </a:solidFill>
                <a:effectLst/>
                <a:ea typeface="ＭＳ Ｐゴシック" pitchFamily="34" charset="-128"/>
              </a:rPr>
              <a:t>public</a:t>
            </a:r>
            <a:r>
              <a:rPr lang="en-US" altLang="ja-JP" sz="1400" b="0" i="0">
                <a:solidFill>
                  <a:srgbClr val="000000"/>
                </a:solidFill>
                <a:effectLst/>
              </a:rPr>
              <a:t> </a:t>
            </a:r>
            <a:r>
              <a:rPr lang="en-US" altLang="ja-JP" sz="1400" b="0" i="0">
                <a:solidFill>
                  <a:srgbClr val="000000"/>
                </a:solidFill>
                <a:effectLst/>
                <a:ea typeface="ＭＳ Ｐゴシック" pitchFamily="34" charset="-128"/>
              </a:rPr>
              <a:t>abstract int </a:t>
            </a:r>
            <a:r>
              <a:rPr lang="en-US" altLang="ja-JP" sz="1400" b="0" i="0">
                <a:solidFill>
                  <a:srgbClr val="000000"/>
                </a:solidFill>
                <a:effectLst/>
              </a:rPr>
              <a:t>Run(float fSpeed);</a:t>
            </a:r>
            <a:endParaRPr lang="en-US" altLang="zh-CN" sz="1400" b="0" i="0">
              <a:solidFill>
                <a:srgbClr val="000000"/>
              </a:solidFill>
              <a:effectLst/>
            </a:endParaRPr>
          </a:p>
          <a:p>
            <a:endParaRPr lang="en-US" altLang="ja-JP" sz="1400" b="0" i="0">
              <a:solidFill>
                <a:srgbClr val="000000"/>
              </a:solidFill>
              <a:effectLst/>
            </a:endParaRPr>
          </a:p>
          <a:p>
            <a:r>
              <a:rPr lang="en-US" altLang="zh-CN" sz="1400" b="0" i="0">
                <a:solidFill>
                  <a:srgbClr val="000000"/>
                </a:solidFill>
                <a:effectLst/>
                <a:ea typeface="ＭＳ Ｐゴシック" pitchFamily="34" charset="-128"/>
              </a:rPr>
              <a:t>  </a:t>
            </a:r>
            <a:r>
              <a:rPr lang="en-US" altLang="ja-JP" sz="1400" b="0" i="0">
                <a:solidFill>
                  <a:srgbClr val="000000"/>
                </a:solidFill>
                <a:effectLst/>
                <a:ea typeface="ＭＳ Ｐゴシック" pitchFamily="34" charset="-128"/>
              </a:rPr>
              <a:t>private</a:t>
            </a:r>
            <a:r>
              <a:rPr lang="en-US" altLang="ja-JP" sz="1400" b="0" i="0">
                <a:solidFill>
                  <a:srgbClr val="000000"/>
                </a:solidFill>
                <a:effectLst/>
              </a:rPr>
              <a:t> float fMaxSpeed;</a:t>
            </a:r>
          </a:p>
          <a:p>
            <a:r>
              <a:rPr lang="en-US" altLang="ja-JP" sz="1400" b="0" i="0">
                <a:solidFill>
                  <a:srgbClr val="000000"/>
                </a:solidFill>
                <a:effectLst/>
              </a:rPr>
              <a:t>}</a:t>
            </a:r>
          </a:p>
        </p:txBody>
      </p:sp>
      <p:pic>
        <p:nvPicPr>
          <p:cNvPr id="727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628775"/>
            <a:ext cx="295116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14" name="AutoShape 10"/>
          <p:cNvSpPr>
            <a:spLocks noChangeArrowheads="1"/>
          </p:cNvSpPr>
          <p:nvPr/>
        </p:nvSpPr>
        <p:spPr bwMode="auto">
          <a:xfrm rot="-2895501">
            <a:off x="2407444" y="3212307"/>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0" name="Rectangle 16"/>
          <p:cNvSpPr>
            <a:spLocks noChangeArrowheads="1"/>
          </p:cNvSpPr>
          <p:nvPr/>
        </p:nvSpPr>
        <p:spPr bwMode="auto">
          <a:xfrm>
            <a:off x="146050" y="681038"/>
            <a:ext cx="716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3.4 </a:t>
            </a:r>
            <a:r>
              <a:rPr kumimoji="0" lang="zh-CN" altLang="en-US" sz="2000" i="0">
                <a:solidFill>
                  <a:srgbClr val="000066"/>
                </a:solidFill>
                <a:effectLst/>
                <a:ea typeface="宋体" panose="02010600030101010101" pitchFamily="2" charset="-122"/>
              </a:rPr>
              <a:t>类图与代码的映射</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3.4.1 </a:t>
            </a:r>
            <a:r>
              <a:rPr kumimoji="0" lang="zh-CN" altLang="en-US" sz="1600" i="0">
                <a:solidFill>
                  <a:srgbClr val="000066"/>
                </a:solidFill>
                <a:effectLst/>
                <a:ea typeface="宋体" panose="02010600030101010101" pitchFamily="2" charset="-122"/>
              </a:rPr>
              <a:t>类的映射</a:t>
            </a:r>
            <a:endParaRPr kumimoji="0" lang="ja-JP" altLang="en-US" sz="1600" i="0">
              <a:solidFill>
                <a:srgbClr val="000066"/>
              </a:solidFill>
              <a:effectLst/>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476169" name="Rectangle 9"/>
          <p:cNvSpPr>
            <a:spLocks noChangeArrowheads="1"/>
          </p:cNvSpPr>
          <p:nvPr/>
        </p:nvSpPr>
        <p:spPr bwMode="auto">
          <a:xfrm>
            <a:off x="684213" y="787400"/>
            <a:ext cx="827881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3.4.2 </a:t>
            </a:r>
            <a:r>
              <a:rPr lang="zh-CN" altLang="en-US" sz="1600" i="0">
                <a:solidFill>
                  <a:srgbClr val="000066"/>
                </a:solidFill>
                <a:effectLst/>
                <a:ea typeface="宋体" panose="02010600030101010101" pitchFamily="2" charset="-122"/>
              </a:rPr>
              <a:t>关联</a:t>
            </a:r>
            <a:r>
              <a:rPr kumimoji="0" lang="zh-CN" altLang="en-US" sz="1600" i="0">
                <a:solidFill>
                  <a:srgbClr val="000066"/>
                </a:solidFill>
                <a:effectLst/>
                <a:ea typeface="宋体" panose="02010600030101010101" pitchFamily="2" charset="-122"/>
              </a:rPr>
              <a:t>关系的映射   </a:t>
            </a:r>
            <a:endParaRPr kumimoji="0" lang="ja-JP" altLang="en-US" sz="1600" i="0">
              <a:solidFill>
                <a:srgbClr val="000066"/>
              </a:solidFill>
              <a:effectLst/>
              <a:ea typeface="宋体" panose="02010600030101010101" pitchFamily="2" charset="-122"/>
            </a:endParaRPr>
          </a:p>
        </p:txBody>
      </p:sp>
      <p:sp>
        <p:nvSpPr>
          <p:cNvPr id="476170" name="Text Box 10"/>
          <p:cNvSpPr txBox="1">
            <a:spLocks noChangeArrowheads="1"/>
          </p:cNvSpPr>
          <p:nvPr/>
        </p:nvSpPr>
        <p:spPr bwMode="auto">
          <a:xfrm>
            <a:off x="4989513" y="908050"/>
            <a:ext cx="3240087" cy="2871788"/>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C++</a:t>
            </a:r>
            <a:r>
              <a:rPr lang="zh-CN" altLang="en-US" sz="14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ＭＳ Ｐゴシック" pitchFamily="34" charset="-128"/>
              </a:rPr>
              <a:t>class Dialog</a:t>
            </a:r>
          </a:p>
          <a:p>
            <a:pPr>
              <a:spcBef>
                <a:spcPct val="10000"/>
              </a:spcBef>
            </a:pPr>
            <a:r>
              <a:rPr lang="en-US" altLang="zh-CN" sz="1400" b="0" i="0">
                <a:solidFill>
                  <a:srgbClr val="000000"/>
                </a:solidFill>
                <a:effectLst/>
                <a:ea typeface="ＭＳ Ｐゴシック" pitchFamily="34" charset="-128"/>
              </a:rPr>
              <a:t>{ </a:t>
            </a:r>
          </a:p>
          <a:p>
            <a:pPr>
              <a:spcBef>
                <a:spcPct val="10000"/>
              </a:spcBef>
            </a:pPr>
            <a:r>
              <a:rPr lang="en-US" altLang="zh-CN" sz="1400" b="0" i="0">
                <a:solidFill>
                  <a:srgbClr val="000000"/>
                </a:solidFill>
                <a:effectLst/>
                <a:ea typeface="ＭＳ Ｐゴシック" pitchFamily="34" charset="-128"/>
              </a:rPr>
              <a:t>private:</a:t>
            </a:r>
          </a:p>
          <a:p>
            <a:pPr>
              <a:spcBef>
                <a:spcPct val="10000"/>
              </a:spcBef>
            </a:pPr>
            <a:r>
              <a:rPr lang="en-US" altLang="zh-CN" sz="1400" b="0" i="0">
                <a:solidFill>
                  <a:srgbClr val="000000"/>
                </a:solidFill>
                <a:effectLst/>
                <a:ea typeface="ＭＳ Ｐゴシック" pitchFamily="34" charset="-128"/>
              </a:rPr>
              <a:t>  Button btnOK;</a:t>
            </a:r>
          </a:p>
          <a:p>
            <a:pPr>
              <a:spcBef>
                <a:spcPct val="10000"/>
              </a:spcBef>
            </a:pPr>
            <a:r>
              <a:rPr lang="en-US" altLang="zh-CN" sz="1400" b="0" i="0">
                <a:solidFill>
                  <a:srgbClr val="000000"/>
                </a:solidFill>
                <a:effectLst/>
                <a:ea typeface="ＭＳ Ｐゴシック" pitchFamily="34" charset="-128"/>
              </a:rPr>
              <a:t>  Button btnCancel;</a:t>
            </a:r>
          </a:p>
          <a:p>
            <a:pPr>
              <a:spcBef>
                <a:spcPct val="10000"/>
              </a:spcBef>
            </a:pPr>
            <a:r>
              <a:rPr lang="en-US" altLang="zh-CN" sz="1400" b="0" i="0">
                <a:solidFill>
                  <a:srgbClr val="000000"/>
                </a:solidFill>
                <a:effectLst/>
                <a:ea typeface="ＭＳ Ｐゴシック" pitchFamily="34" charset="-128"/>
              </a:rPr>
              <a:t>  TextBox txtInfo;</a:t>
            </a:r>
          </a:p>
          <a:p>
            <a:pPr>
              <a:spcBef>
                <a:spcPct val="10000"/>
              </a:spcBef>
            </a:pPr>
            <a:r>
              <a:rPr lang="en-US" altLang="zh-CN" sz="1400" b="0" i="0">
                <a:solidFill>
                  <a:srgbClr val="000000"/>
                </a:solidFill>
                <a:effectLst/>
                <a:ea typeface="ＭＳ Ｐゴシック" pitchFamily="34" charset="-128"/>
              </a:rPr>
              <a:t>};</a:t>
            </a:r>
          </a:p>
          <a:p>
            <a:pPr>
              <a:spcBef>
                <a:spcPct val="10000"/>
              </a:spcBef>
            </a:pPr>
            <a:r>
              <a:rPr lang="en-US" altLang="zh-CN" sz="1400" b="0" i="0">
                <a:solidFill>
                  <a:srgbClr val="000000"/>
                </a:solidFill>
                <a:effectLst/>
                <a:ea typeface="ＭＳ Ｐゴシック" pitchFamily="34" charset="-128"/>
              </a:rPr>
              <a:t>class Button</a:t>
            </a:r>
          </a:p>
          <a:p>
            <a:pPr>
              <a:spcBef>
                <a:spcPct val="10000"/>
              </a:spcBef>
            </a:pPr>
            <a:r>
              <a:rPr lang="en-US" altLang="zh-CN" sz="1400" b="0" i="0">
                <a:solidFill>
                  <a:srgbClr val="000000"/>
                </a:solidFill>
                <a:effectLst/>
                <a:ea typeface="ＭＳ Ｐゴシック" pitchFamily="34" charset="-128"/>
              </a:rPr>
              <a:t>{};</a:t>
            </a:r>
          </a:p>
          <a:p>
            <a:pPr>
              <a:spcBef>
                <a:spcPct val="10000"/>
              </a:spcBef>
            </a:pPr>
            <a:r>
              <a:rPr lang="en-US" altLang="zh-CN" sz="1400" b="0" i="0">
                <a:solidFill>
                  <a:srgbClr val="000000"/>
                </a:solidFill>
                <a:effectLst/>
                <a:ea typeface="ＭＳ Ｐゴシック" pitchFamily="34" charset="-128"/>
              </a:rPr>
              <a:t>class TextBox</a:t>
            </a:r>
          </a:p>
          <a:p>
            <a:pPr>
              <a:spcBef>
                <a:spcPct val="10000"/>
              </a:spcBef>
            </a:pPr>
            <a:r>
              <a:rPr lang="en-US" altLang="zh-CN" sz="1400" b="0" i="0">
                <a:solidFill>
                  <a:srgbClr val="000000"/>
                </a:solidFill>
                <a:effectLst/>
                <a:ea typeface="ＭＳ Ｐゴシック" pitchFamily="34" charset="-128"/>
              </a:rPr>
              <a:t>{};</a:t>
            </a:r>
            <a:endParaRPr lang="en-US" altLang="ja-JP" sz="1400" b="0" i="0">
              <a:solidFill>
                <a:srgbClr val="000000"/>
              </a:solidFill>
              <a:effectLst/>
              <a:ea typeface="ＭＳ Ｐゴシック" pitchFamily="34" charset="-128"/>
            </a:endParaRPr>
          </a:p>
        </p:txBody>
      </p:sp>
      <p:sp>
        <p:nvSpPr>
          <p:cNvPr id="476171" name="Text Box 11"/>
          <p:cNvSpPr txBox="1">
            <a:spLocks noChangeArrowheads="1"/>
          </p:cNvSpPr>
          <p:nvPr/>
        </p:nvSpPr>
        <p:spPr bwMode="auto">
          <a:xfrm>
            <a:off x="1246188" y="2624138"/>
            <a:ext cx="2808287" cy="45720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1200" b="0" i="0">
                <a:solidFill>
                  <a:srgbClr val="000000"/>
                </a:solidFill>
                <a:effectLst/>
              </a:rPr>
              <a:t>组合关系，代码表现为</a:t>
            </a:r>
            <a:r>
              <a:rPr lang="en-US" altLang="zh-CN" sz="1200" b="0" i="0">
                <a:solidFill>
                  <a:srgbClr val="000000"/>
                </a:solidFill>
                <a:effectLst/>
              </a:rPr>
              <a:t>Dialog</a:t>
            </a:r>
            <a:r>
              <a:rPr lang="zh-CN" altLang="en-US" sz="1200" b="0" i="0">
                <a:solidFill>
                  <a:srgbClr val="000000"/>
                </a:solidFill>
                <a:effectLst/>
              </a:rPr>
              <a:t>的属性有</a:t>
            </a:r>
            <a:r>
              <a:rPr lang="en-US" altLang="zh-CN" sz="1200" b="0" i="0">
                <a:solidFill>
                  <a:srgbClr val="000000"/>
                </a:solidFill>
                <a:effectLst/>
              </a:rPr>
              <a:t>Button</a:t>
            </a:r>
            <a:r>
              <a:rPr lang="zh-CN" altLang="en-US" sz="1200" b="0" i="0">
                <a:solidFill>
                  <a:srgbClr val="000000"/>
                </a:solidFill>
                <a:effectLst/>
              </a:rPr>
              <a:t>和</a:t>
            </a:r>
            <a:r>
              <a:rPr lang="en-US" altLang="zh-CN" sz="1200" b="0" i="0">
                <a:solidFill>
                  <a:srgbClr val="000000"/>
                </a:solidFill>
                <a:effectLst/>
              </a:rPr>
              <a:t>TextBox</a:t>
            </a:r>
            <a:r>
              <a:rPr lang="zh-CN" altLang="en-US" sz="1200" b="0" i="0">
                <a:solidFill>
                  <a:srgbClr val="000000"/>
                </a:solidFill>
                <a:effectLst/>
              </a:rPr>
              <a:t>的对象</a:t>
            </a:r>
            <a:endParaRPr lang="en-US" altLang="zh-CN" sz="1200" b="0" i="0">
              <a:solidFill>
                <a:srgbClr val="000000"/>
              </a:solidFill>
              <a:effectLst/>
            </a:endParaRPr>
          </a:p>
        </p:txBody>
      </p:sp>
      <p:pic>
        <p:nvPicPr>
          <p:cNvPr id="4761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96975"/>
            <a:ext cx="300037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6173" name="AutoShape 13"/>
          <p:cNvSpPr>
            <a:spLocks noChangeArrowheads="1"/>
          </p:cNvSpPr>
          <p:nvPr/>
        </p:nvSpPr>
        <p:spPr bwMode="auto">
          <a:xfrm rot="-16936">
            <a:off x="4284663" y="1844675"/>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75" name="Rectangle 15"/>
          <p:cNvSpPr>
            <a:spLocks noGrp="1" noChangeArrowheads="1"/>
          </p:cNvSpPr>
          <p:nvPr>
            <p:ph type="body" idx="1"/>
          </p:nvPr>
        </p:nvSpPr>
        <p:spPr>
          <a:xfrm>
            <a:off x="684213" y="3695700"/>
            <a:ext cx="7011987" cy="381000"/>
          </a:xfrm>
          <a:noFill/>
          <a:ln/>
        </p:spPr>
        <p:txBody>
          <a:bodyPr/>
          <a:lstStyle/>
          <a:p>
            <a:r>
              <a:rPr lang="en-US" altLang="zh-CN" sz="1600"/>
              <a:t>3.4.3 </a:t>
            </a:r>
            <a:r>
              <a:rPr lang="zh-CN" altLang="en-US" sz="1600"/>
              <a:t>泛化</a:t>
            </a:r>
            <a:r>
              <a:rPr kumimoji="0" lang="zh-CN" altLang="en-US" sz="1600"/>
              <a:t>关系的映射</a:t>
            </a:r>
            <a:endParaRPr kumimoji="0" lang="ja-JP" altLang="en-US" sz="1600"/>
          </a:p>
        </p:txBody>
      </p:sp>
      <p:sp>
        <p:nvSpPr>
          <p:cNvPr id="476176" name="Text Box 16"/>
          <p:cNvSpPr txBox="1">
            <a:spLocks noChangeArrowheads="1"/>
          </p:cNvSpPr>
          <p:nvPr/>
        </p:nvSpPr>
        <p:spPr bwMode="auto">
          <a:xfrm>
            <a:off x="4284663" y="5178425"/>
            <a:ext cx="4249737" cy="7715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Java</a:t>
            </a:r>
            <a:r>
              <a:rPr lang="zh-CN" altLang="en-US" sz="12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ＭＳ Ｐゴシック" pitchFamily="34" charset="-128"/>
              </a:rPr>
              <a:t>public class SavingsAccount extends Account</a:t>
            </a:r>
          </a:p>
          <a:p>
            <a:pPr>
              <a:spcBef>
                <a:spcPct val="10000"/>
              </a:spcBef>
            </a:pPr>
            <a:r>
              <a:rPr lang="en-US" altLang="zh-CN" sz="1400" b="0" i="0">
                <a:solidFill>
                  <a:srgbClr val="000000"/>
                </a:solidFill>
                <a:effectLst/>
                <a:ea typeface="ＭＳ Ｐゴシック" pitchFamily="34" charset="-128"/>
              </a:rPr>
              <a:t>{ }</a:t>
            </a:r>
            <a:endParaRPr lang="en-US" altLang="ja-JP" sz="1400" b="0" i="0">
              <a:solidFill>
                <a:srgbClr val="000000"/>
              </a:solidFill>
              <a:effectLst/>
              <a:ea typeface="ＭＳ Ｐゴシック" pitchFamily="34" charset="-128"/>
            </a:endParaRPr>
          </a:p>
        </p:txBody>
      </p:sp>
      <p:pic>
        <p:nvPicPr>
          <p:cNvPr id="47617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4005263"/>
            <a:ext cx="3124200" cy="187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6178" name="AutoShape 18"/>
          <p:cNvSpPr>
            <a:spLocks noChangeArrowheads="1"/>
          </p:cNvSpPr>
          <p:nvPr/>
        </p:nvSpPr>
        <p:spPr bwMode="auto">
          <a:xfrm rot="-16936">
            <a:off x="3779838" y="4941888"/>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79" name="Text Box 19"/>
          <p:cNvSpPr txBox="1">
            <a:spLocks noChangeArrowheads="1"/>
          </p:cNvSpPr>
          <p:nvPr/>
        </p:nvSpPr>
        <p:spPr bwMode="auto">
          <a:xfrm>
            <a:off x="4211638" y="3933825"/>
            <a:ext cx="4248150" cy="7715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400" b="0" i="0">
                <a:solidFill>
                  <a:srgbClr val="000000"/>
                </a:solidFill>
                <a:effectLst/>
              </a:rPr>
              <a:t>C++</a:t>
            </a:r>
            <a:r>
              <a:rPr lang="zh-CN" altLang="en-US" sz="1200" b="0" i="0">
                <a:solidFill>
                  <a:srgbClr val="000000"/>
                </a:solidFill>
                <a:effectLst/>
              </a:rPr>
              <a:t>代码</a:t>
            </a:r>
            <a:endParaRPr kumimoji="0" lang="en-US" altLang="zh-CN" sz="1400" b="0" i="0">
              <a:solidFill>
                <a:srgbClr val="000000"/>
              </a:solidFill>
              <a:effectLst/>
            </a:endParaRPr>
          </a:p>
          <a:p>
            <a:pPr>
              <a:spcBef>
                <a:spcPct val="10000"/>
              </a:spcBef>
            </a:pPr>
            <a:r>
              <a:rPr lang="en-US" altLang="zh-CN" sz="1400" b="0" i="0">
                <a:solidFill>
                  <a:srgbClr val="000000"/>
                </a:solidFill>
                <a:effectLst/>
                <a:ea typeface="ＭＳ Ｐゴシック" pitchFamily="34" charset="-128"/>
              </a:rPr>
              <a:t>class SavingsAccount : public Account</a:t>
            </a:r>
          </a:p>
          <a:p>
            <a:pPr>
              <a:spcBef>
                <a:spcPct val="10000"/>
              </a:spcBef>
            </a:pPr>
            <a:r>
              <a:rPr lang="en-US" altLang="zh-CN" sz="1400" b="0" i="0">
                <a:solidFill>
                  <a:srgbClr val="000000"/>
                </a:solidFill>
                <a:effectLst/>
                <a:ea typeface="ＭＳ Ｐゴシック" pitchFamily="34" charset="-128"/>
              </a:rPr>
              <a:t>{ };</a:t>
            </a:r>
            <a:endParaRPr lang="en-US" altLang="ja-JP" sz="1400" b="0" i="0">
              <a:solidFill>
                <a:srgbClr val="000000"/>
              </a:solidFill>
              <a:effectLst/>
              <a:ea typeface="ＭＳ Ｐゴシック"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latin typeface="Times New Roman" panose="02020603050405020304" pitchFamily="18" charset="0"/>
              </a:rPr>
              <a:t>3.</a:t>
            </a:r>
            <a:r>
              <a:rPr lang="en-US" altLang="zh-CN"/>
              <a:t> </a:t>
            </a:r>
            <a:r>
              <a:rPr lang="zh-CN" altLang="en-US"/>
              <a:t>类图</a:t>
            </a:r>
            <a:endParaRPr lang="ja-JP" altLang="en-US"/>
          </a:p>
        </p:txBody>
      </p:sp>
      <p:sp>
        <p:nvSpPr>
          <p:cNvPr id="74760" name="Text Box 8"/>
          <p:cNvSpPr txBox="1">
            <a:spLocks noChangeArrowheads="1"/>
          </p:cNvSpPr>
          <p:nvPr/>
        </p:nvSpPr>
        <p:spPr bwMode="auto">
          <a:xfrm>
            <a:off x="4310063" y="1279525"/>
            <a:ext cx="1774825" cy="26003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class Shape</a:t>
            </a: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virtual void</a:t>
            </a:r>
            <a:r>
              <a:rPr lang="en-US" altLang="zh-CN" sz="1000" i="0">
                <a:solidFill>
                  <a:schemeClr val="tx1"/>
                </a:solidFill>
                <a:effectLst/>
                <a:ea typeface="ＭＳ Ｐゴシック" pitchFamily="34" charset="-128"/>
              </a:rPr>
              <a:t> </a:t>
            </a:r>
            <a:r>
              <a:rPr lang="en-US" altLang="zh-CN" sz="1000" b="0" i="0">
                <a:solidFill>
                  <a:srgbClr val="000000"/>
                </a:solidFill>
                <a:effectLst/>
                <a:ea typeface="ＭＳ Ｐゴシック" pitchFamily="34" charset="-128"/>
              </a:rPr>
              <a:t>Draw() = 0;</a:t>
            </a:r>
          </a:p>
          <a:p>
            <a:pPr>
              <a:spcBef>
                <a:spcPct val="10000"/>
              </a:spcBef>
            </a:pPr>
            <a:r>
              <a:rPr lang="en-US" altLang="zh-CN" sz="1000" b="0" i="0">
                <a:solidFill>
                  <a:srgbClr val="000000"/>
                </a:solidFill>
                <a:effectLst/>
                <a:ea typeface="ＭＳ Ｐゴシック" pitchFamily="34" charset="-128"/>
              </a:rPr>
              <a:t>};</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lang="en-US" altLang="zh-CN" sz="1000" b="0" i="0">
                <a:solidFill>
                  <a:srgbClr val="000000"/>
                </a:solidFill>
                <a:effectLst/>
                <a:ea typeface="ＭＳ Ｐゴシック" pitchFamily="34" charset="-128"/>
              </a:rPr>
              <a:t>class Circle : public Shape</a:t>
            </a:r>
          </a:p>
          <a:p>
            <a:pPr>
              <a:spcBef>
                <a:spcPct val="10000"/>
              </a:spcBef>
            </a:pPr>
            <a:r>
              <a:rPr lang="en-US" altLang="zh-CN" sz="1000" b="0" i="0">
                <a:solidFill>
                  <a:srgbClr val="000000"/>
                </a:solidFill>
                <a:effectLst/>
                <a:ea typeface="ＭＳ Ｐゴシック" pitchFamily="34" charset="-128"/>
              </a:rPr>
              <a:t>{</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void</a:t>
            </a:r>
            <a:r>
              <a:rPr lang="en-US" altLang="zh-CN" sz="1000" i="0">
                <a:solidFill>
                  <a:schemeClr val="tx1"/>
                </a:solidFill>
                <a:effectLst/>
                <a:ea typeface="ＭＳ Ｐゴシック" pitchFamily="34" charset="-128"/>
              </a:rPr>
              <a:t> </a:t>
            </a:r>
            <a:r>
              <a:rPr lang="en-US" altLang="zh-CN" sz="1000" b="0" i="0">
                <a:solidFill>
                  <a:srgbClr val="000000"/>
                </a:solidFill>
                <a:effectLst/>
                <a:ea typeface="ＭＳ Ｐゴシック" pitchFamily="34" charset="-128"/>
              </a:rPr>
              <a:t>Draw();</a:t>
            </a:r>
          </a:p>
          <a:p>
            <a:pPr>
              <a:spcBef>
                <a:spcPct val="10000"/>
              </a:spcBef>
            </a:pPr>
            <a:r>
              <a:rPr kumimoji="0" lang="en-US" altLang="zh-CN" sz="1000" b="0" i="0">
                <a:solidFill>
                  <a:srgbClr val="000000"/>
                </a:solidFill>
                <a:effectLst/>
              </a:rPr>
              <a:t>private</a:t>
            </a:r>
            <a:r>
              <a:rPr kumimoji="0" lang="zh-CN" altLang="en-US" sz="1000" b="0" i="0">
                <a:solidFill>
                  <a:srgbClr val="000000"/>
                </a:solidFill>
                <a:effectLst/>
              </a:rPr>
              <a:t>；</a:t>
            </a:r>
          </a:p>
          <a:p>
            <a:pPr>
              <a:spcBef>
                <a:spcPct val="10000"/>
              </a:spcBef>
            </a:pPr>
            <a:r>
              <a:rPr kumimoji="0" lang="zh-CN" altLang="en-US" sz="1000" b="0" i="0">
                <a:solidFill>
                  <a:srgbClr val="000000"/>
                </a:solidFill>
                <a:effectLst/>
              </a:rPr>
              <a:t>  </a:t>
            </a:r>
            <a:r>
              <a:rPr kumimoji="0" lang="en-US" altLang="zh-CN" sz="1000" b="0" i="0">
                <a:solidFill>
                  <a:srgbClr val="000000"/>
                </a:solidFill>
                <a:effectLst/>
              </a:rPr>
              <a:t>Point ptCenter;</a:t>
            </a:r>
          </a:p>
          <a:p>
            <a:pPr>
              <a:spcBef>
                <a:spcPct val="10000"/>
              </a:spcBef>
            </a:pPr>
            <a:r>
              <a:rPr kumimoji="0" lang="zh-CN" altLang="en-US" sz="1000" b="0" i="0">
                <a:solidFill>
                  <a:srgbClr val="000000"/>
                </a:solidFill>
                <a:effectLst/>
              </a:rPr>
              <a:t>  </a:t>
            </a:r>
            <a:r>
              <a:rPr kumimoji="0" lang="en-US" altLang="zh-CN" sz="1000" b="0" i="0">
                <a:solidFill>
                  <a:srgbClr val="000000"/>
                </a:solidFill>
                <a:effectLst/>
              </a:rPr>
              <a:t>int nRadius;</a:t>
            </a:r>
          </a:p>
          <a:p>
            <a:pPr>
              <a:spcBef>
                <a:spcPct val="10000"/>
              </a:spcBef>
            </a:pPr>
            <a:r>
              <a:rPr lang="en-US" altLang="zh-CN" sz="1000" b="0" i="0">
                <a:solidFill>
                  <a:srgbClr val="000000"/>
                </a:solidFill>
                <a:effectLst/>
                <a:ea typeface="ＭＳ Ｐゴシック" pitchFamily="34" charset="-128"/>
              </a:rPr>
              <a:t>};</a:t>
            </a:r>
            <a:endParaRPr lang="en-US" altLang="ja-JP" sz="1000" b="0" i="0">
              <a:solidFill>
                <a:srgbClr val="000000"/>
              </a:solidFill>
              <a:effectLst/>
              <a:ea typeface="ＭＳ Ｐゴシック" pitchFamily="34" charset="-128"/>
            </a:endParaRPr>
          </a:p>
        </p:txBody>
      </p:sp>
      <p:sp>
        <p:nvSpPr>
          <p:cNvPr id="74761" name="Text Box 9"/>
          <p:cNvSpPr txBox="1">
            <a:spLocks noChangeArrowheads="1"/>
          </p:cNvSpPr>
          <p:nvPr/>
        </p:nvSpPr>
        <p:spPr bwMode="auto">
          <a:xfrm>
            <a:off x="6289675" y="1387475"/>
            <a:ext cx="2473325" cy="22637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Java</a:t>
            </a:r>
            <a:r>
              <a:rPr lang="zh-CN" altLang="en-US" sz="1000" b="0" i="0">
                <a:solidFill>
                  <a:srgbClr val="000000"/>
                </a:solidFill>
                <a:effectLst/>
              </a:rPr>
              <a:t>代码</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public interface Shape</a:t>
            </a: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public abstract</a:t>
            </a:r>
            <a:r>
              <a:rPr lang="zh-CN" altLang="en-US" sz="1000" b="0" i="0">
                <a:solidFill>
                  <a:srgbClr val="000000"/>
                </a:solidFill>
                <a:effectLst/>
                <a:ea typeface="ＭＳ Ｐゴシック" pitchFamily="34" charset="-128"/>
              </a:rPr>
              <a:t> </a:t>
            </a:r>
            <a:r>
              <a:rPr lang="en-US" altLang="zh-CN" sz="1000" b="0" i="0">
                <a:solidFill>
                  <a:srgbClr val="000000"/>
                </a:solidFill>
                <a:effectLst/>
                <a:ea typeface="ＭＳ Ｐゴシック" pitchFamily="34" charset="-128"/>
              </a:rPr>
              <a:t>void Draw();</a:t>
            </a:r>
          </a:p>
          <a:p>
            <a:pPr>
              <a:spcBef>
                <a:spcPct val="10000"/>
              </a:spcBef>
            </a:pPr>
            <a:r>
              <a:rPr lang="en-US" altLang="zh-CN" sz="1000" b="0" i="0">
                <a:solidFill>
                  <a:srgbClr val="000000"/>
                </a:solidFill>
                <a:effectLst/>
                <a:ea typeface="ＭＳ Ｐゴシック" pitchFamily="34" charset="-128"/>
              </a:rPr>
              <a:t>}</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lang="en-US" altLang="zh-CN" sz="1000" b="0" i="0">
                <a:solidFill>
                  <a:srgbClr val="000000"/>
                </a:solidFill>
                <a:effectLst/>
                <a:ea typeface="ＭＳ Ｐゴシック" pitchFamily="34" charset="-128"/>
              </a:rPr>
              <a:t>public class Circle implements Shape</a:t>
            </a:r>
          </a:p>
          <a:p>
            <a:pPr>
              <a:spcBef>
                <a:spcPct val="10000"/>
              </a:spcBef>
            </a:pPr>
            <a:r>
              <a:rPr lang="en-US" altLang="zh-CN" sz="1000" b="0" i="0">
                <a:solidFill>
                  <a:srgbClr val="000000"/>
                </a:solidFill>
                <a:effectLst/>
                <a:ea typeface="ＭＳ Ｐゴシック" pitchFamily="34" charset="-128"/>
              </a:rPr>
              <a:t>{</a:t>
            </a:r>
          </a:p>
          <a:p>
            <a:pPr>
              <a:spcBef>
                <a:spcPct val="10000"/>
              </a:spcBef>
            </a:pPr>
            <a:r>
              <a:rPr lang="en-US" altLang="zh-CN" sz="1000" b="0" i="0">
                <a:solidFill>
                  <a:srgbClr val="000000"/>
                </a:solidFill>
                <a:effectLst/>
                <a:ea typeface="ＭＳ Ｐゴシック" pitchFamily="34" charset="-128"/>
              </a:rPr>
              <a:t>public void</a:t>
            </a:r>
            <a:r>
              <a:rPr lang="en-US" altLang="zh-CN" sz="1000" i="0">
                <a:solidFill>
                  <a:schemeClr val="tx1"/>
                </a:solidFill>
                <a:effectLst/>
                <a:ea typeface="ＭＳ Ｐゴシック" pitchFamily="34" charset="-128"/>
              </a:rPr>
              <a:t> </a:t>
            </a:r>
            <a:r>
              <a:rPr lang="en-US" altLang="zh-CN" sz="1000" b="0" i="0">
                <a:solidFill>
                  <a:srgbClr val="000000"/>
                </a:solidFill>
                <a:effectLst/>
                <a:ea typeface="ＭＳ Ｐゴシック" pitchFamily="34" charset="-128"/>
              </a:rPr>
              <a:t>Draw();</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lang="en-US" altLang="zh-CN" sz="1000" b="0" i="0">
                <a:solidFill>
                  <a:srgbClr val="000000"/>
                </a:solidFill>
                <a:effectLst/>
                <a:ea typeface="ＭＳ Ｐゴシック" pitchFamily="34" charset="-128"/>
              </a:rPr>
              <a:t>private Point ptCenter;</a:t>
            </a:r>
          </a:p>
          <a:p>
            <a:pPr>
              <a:spcBef>
                <a:spcPct val="10000"/>
              </a:spcBef>
            </a:pPr>
            <a:r>
              <a:rPr lang="en-US" altLang="zh-CN" sz="1000" b="0" i="0">
                <a:solidFill>
                  <a:srgbClr val="000000"/>
                </a:solidFill>
                <a:effectLst/>
                <a:ea typeface="ＭＳ Ｐゴシック" pitchFamily="34" charset="-128"/>
              </a:rPr>
              <a:t>private int nRadius;</a:t>
            </a:r>
          </a:p>
          <a:p>
            <a:pPr>
              <a:spcBef>
                <a:spcPct val="10000"/>
              </a:spcBef>
            </a:pPr>
            <a:r>
              <a:rPr lang="en-US" altLang="zh-CN" sz="1000" b="0" i="0">
                <a:solidFill>
                  <a:srgbClr val="000000"/>
                </a:solidFill>
                <a:effectLst/>
                <a:ea typeface="ＭＳ Ｐゴシック" pitchFamily="34" charset="-128"/>
              </a:rPr>
              <a:t>}</a:t>
            </a:r>
            <a:endParaRPr lang="en-US" altLang="ja-JP" sz="1000" b="0" i="0">
              <a:solidFill>
                <a:srgbClr val="000000"/>
              </a:solidFill>
              <a:effectLst/>
              <a:ea typeface="ＭＳ Ｐゴシック" pitchFamily="34" charset="-128"/>
            </a:endParaRPr>
          </a:p>
        </p:txBody>
      </p:sp>
      <p:pic>
        <p:nvPicPr>
          <p:cNvPr id="747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289050"/>
            <a:ext cx="2711450"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63" name="Text Box 11"/>
          <p:cNvSpPr txBox="1">
            <a:spLocks noChangeArrowheads="1"/>
          </p:cNvSpPr>
          <p:nvPr/>
        </p:nvSpPr>
        <p:spPr bwMode="auto">
          <a:xfrm>
            <a:off x="708025" y="2965450"/>
            <a:ext cx="2808288" cy="841375"/>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sz="1200" b="0" i="0">
                <a:solidFill>
                  <a:srgbClr val="000000"/>
                </a:solidFill>
                <a:effectLst/>
              </a:rPr>
              <a:t>在</a:t>
            </a:r>
            <a:r>
              <a:rPr lang="en-US" altLang="zh-CN" sz="1200" b="0" i="0">
                <a:solidFill>
                  <a:srgbClr val="000000"/>
                </a:solidFill>
                <a:effectLst/>
              </a:rPr>
              <a:t>C++</a:t>
            </a:r>
            <a:r>
              <a:rPr lang="zh-CN" altLang="en-US" sz="1200" b="0" i="0">
                <a:solidFill>
                  <a:srgbClr val="000000"/>
                </a:solidFill>
                <a:effectLst/>
              </a:rPr>
              <a:t>语言里面，使用抽象类代替接口，使用泛化关系代替实现关系</a:t>
            </a:r>
          </a:p>
          <a:p>
            <a:pPr>
              <a:spcBef>
                <a:spcPct val="10000"/>
              </a:spcBef>
            </a:pPr>
            <a:r>
              <a:rPr lang="zh-CN" altLang="en-US" sz="1200" b="0" i="0">
                <a:solidFill>
                  <a:srgbClr val="000000"/>
                </a:solidFill>
                <a:effectLst/>
              </a:rPr>
              <a:t>在</a:t>
            </a:r>
            <a:r>
              <a:rPr lang="en-US" altLang="zh-CN" sz="1200" b="0" i="0">
                <a:solidFill>
                  <a:srgbClr val="000000"/>
                </a:solidFill>
                <a:effectLst/>
              </a:rPr>
              <a:t>Java</a:t>
            </a:r>
            <a:r>
              <a:rPr lang="zh-CN" altLang="en-US" sz="1200" b="0" i="0">
                <a:solidFill>
                  <a:srgbClr val="000000"/>
                </a:solidFill>
                <a:effectLst/>
              </a:rPr>
              <a:t>语言里面，有相应的关键字</a:t>
            </a:r>
            <a:r>
              <a:rPr lang="en-US" altLang="zh-CN" sz="1200" b="0" i="0">
                <a:solidFill>
                  <a:srgbClr val="000000"/>
                </a:solidFill>
                <a:effectLst/>
              </a:rPr>
              <a:t>interface</a:t>
            </a:r>
            <a:r>
              <a:rPr lang="zh-CN" altLang="en-US" sz="1200" b="0" i="0">
                <a:solidFill>
                  <a:srgbClr val="000000"/>
                </a:solidFill>
                <a:effectLst/>
              </a:rPr>
              <a:t>、</a:t>
            </a:r>
            <a:r>
              <a:rPr lang="en-US" altLang="zh-CN" sz="1200" b="0" i="0">
                <a:solidFill>
                  <a:srgbClr val="000000"/>
                </a:solidFill>
                <a:effectLst/>
              </a:rPr>
              <a:t>implements</a:t>
            </a:r>
          </a:p>
        </p:txBody>
      </p:sp>
      <p:sp>
        <p:nvSpPr>
          <p:cNvPr id="74766" name="Rectangle 14"/>
          <p:cNvSpPr>
            <a:spLocks noChangeArrowheads="1"/>
          </p:cNvSpPr>
          <p:nvPr/>
        </p:nvSpPr>
        <p:spPr bwMode="auto">
          <a:xfrm>
            <a:off x="685800" y="787400"/>
            <a:ext cx="82788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3.4.4 </a:t>
            </a:r>
            <a:r>
              <a:rPr lang="zh-CN" altLang="en-US" sz="1600" i="0">
                <a:solidFill>
                  <a:srgbClr val="000066"/>
                </a:solidFill>
                <a:effectLst/>
                <a:ea typeface="宋体" panose="02010600030101010101" pitchFamily="2" charset="-122"/>
              </a:rPr>
              <a:t>实现</a:t>
            </a:r>
            <a:r>
              <a:rPr kumimoji="0" lang="zh-CN" altLang="en-US" sz="1600" i="0">
                <a:solidFill>
                  <a:srgbClr val="000066"/>
                </a:solidFill>
                <a:effectLst/>
                <a:ea typeface="宋体" panose="02010600030101010101" pitchFamily="2" charset="-122"/>
              </a:rPr>
              <a:t>关系的映射   </a:t>
            </a:r>
            <a:endParaRPr kumimoji="0" lang="ja-JP" altLang="en-US" sz="1600" i="0">
              <a:solidFill>
                <a:srgbClr val="000066"/>
              </a:solidFill>
              <a:effectLst/>
              <a:ea typeface="宋体" panose="02010600030101010101" pitchFamily="2" charset="-122"/>
            </a:endParaRPr>
          </a:p>
        </p:txBody>
      </p:sp>
      <p:sp>
        <p:nvSpPr>
          <p:cNvPr id="74767" name="Rectangle 15"/>
          <p:cNvSpPr>
            <a:spLocks noGrp="1" noChangeArrowheads="1"/>
          </p:cNvSpPr>
          <p:nvPr>
            <p:ph type="body" idx="1"/>
          </p:nvPr>
        </p:nvSpPr>
        <p:spPr>
          <a:xfrm>
            <a:off x="684213" y="3987800"/>
            <a:ext cx="7804150" cy="304800"/>
          </a:xfrm>
          <a:noFill/>
          <a:ln/>
        </p:spPr>
        <p:txBody>
          <a:bodyPr/>
          <a:lstStyle/>
          <a:p>
            <a:r>
              <a:rPr lang="en-US" altLang="zh-CN" sz="1600"/>
              <a:t>3.4.5 </a:t>
            </a:r>
            <a:r>
              <a:rPr lang="zh-CN" altLang="en-US" sz="1600"/>
              <a:t>依赖</a:t>
            </a:r>
            <a:r>
              <a:rPr kumimoji="0" lang="zh-CN" altLang="en-US" sz="1600"/>
              <a:t>关系的映射</a:t>
            </a:r>
            <a:endParaRPr kumimoji="0" lang="ja-JP" altLang="en-US" sz="1600"/>
          </a:p>
        </p:txBody>
      </p:sp>
      <p:sp>
        <p:nvSpPr>
          <p:cNvPr id="74768" name="Text Box 16"/>
          <p:cNvSpPr txBox="1">
            <a:spLocks noChangeArrowheads="1"/>
          </p:cNvSpPr>
          <p:nvPr/>
        </p:nvSpPr>
        <p:spPr bwMode="auto">
          <a:xfrm>
            <a:off x="1116013" y="6165850"/>
            <a:ext cx="15843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400" b="0" i="0">
                <a:solidFill>
                  <a:srgbClr val="000000"/>
                </a:solidFill>
                <a:effectLst/>
              </a:rPr>
              <a:t>绑定依赖</a:t>
            </a:r>
          </a:p>
        </p:txBody>
      </p:sp>
      <p:pic>
        <p:nvPicPr>
          <p:cNvPr id="7476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292600"/>
            <a:ext cx="26638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70" name="Text Box 18"/>
          <p:cNvSpPr txBox="1">
            <a:spLocks noChangeArrowheads="1"/>
          </p:cNvSpPr>
          <p:nvPr/>
        </p:nvSpPr>
        <p:spPr bwMode="auto">
          <a:xfrm>
            <a:off x="4283075" y="4149725"/>
            <a:ext cx="2232025" cy="22637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a:t>
            </a:r>
          </a:p>
          <a:p>
            <a:pPr>
              <a:spcBef>
                <a:spcPct val="10000"/>
              </a:spcBef>
            </a:pPr>
            <a:r>
              <a:rPr lang="en-US" altLang="zh-CN" sz="1000" b="0" i="0">
                <a:solidFill>
                  <a:srgbClr val="000000"/>
                </a:solidFill>
                <a:effectLst/>
              </a:rPr>
              <a:t>template&lt;typename T&gt;</a:t>
            </a:r>
            <a:endParaRPr kumimoji="0" lang="en-US" altLang="zh-CN"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class Stack</a:t>
            </a:r>
            <a:endParaRPr lang="zh-CN" altLang="en-US"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private:</a:t>
            </a:r>
          </a:p>
          <a:p>
            <a:pPr>
              <a:spcBef>
                <a:spcPct val="10000"/>
              </a:spcBef>
            </a:pPr>
            <a:r>
              <a:rPr lang="en-US" altLang="zh-CN" sz="1000" b="0" i="0">
                <a:solidFill>
                  <a:srgbClr val="000000"/>
                </a:solidFill>
                <a:effectLst/>
                <a:ea typeface="ＭＳ Ｐゴシック" pitchFamily="34" charset="-128"/>
              </a:rPr>
              <a:t>  int size;</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int Push(T elem);</a:t>
            </a:r>
          </a:p>
          <a:p>
            <a:pPr>
              <a:spcBef>
                <a:spcPct val="10000"/>
              </a:spcBef>
            </a:pPr>
            <a:r>
              <a:rPr lang="en-US" altLang="zh-CN" sz="1000" b="0" i="0">
                <a:solidFill>
                  <a:srgbClr val="000000"/>
                </a:solidFill>
                <a:effectLst/>
                <a:ea typeface="ＭＳ Ｐゴシック" pitchFamily="34" charset="-128"/>
              </a:rPr>
              <a:t>  int Pop();</a:t>
            </a:r>
          </a:p>
          <a:p>
            <a:pPr>
              <a:spcBef>
                <a:spcPct val="10000"/>
              </a:spcBef>
            </a:pPr>
            <a:r>
              <a:rPr lang="en-US" altLang="zh-CN" sz="1000" b="0" i="0">
                <a:solidFill>
                  <a:srgbClr val="000000"/>
                </a:solidFill>
                <a:effectLst/>
                <a:ea typeface="ＭＳ Ｐゴシック" pitchFamily="34" charset="-128"/>
              </a:rPr>
              <a:t>  const T&amp; GetTop();</a:t>
            </a:r>
          </a:p>
          <a:p>
            <a:pPr>
              <a:spcBef>
                <a:spcPct val="10000"/>
              </a:spcBef>
            </a:pPr>
            <a:r>
              <a:rPr lang="en-US" altLang="zh-CN" sz="1000" b="0" i="0">
                <a:solidFill>
                  <a:srgbClr val="000000"/>
                </a:solidFill>
                <a:effectLst/>
                <a:ea typeface="ＭＳ Ｐゴシック" pitchFamily="34" charset="-128"/>
              </a:rPr>
              <a:t>};</a:t>
            </a:r>
          </a:p>
          <a:p>
            <a:pPr>
              <a:spcBef>
                <a:spcPct val="10000"/>
              </a:spcBef>
            </a:pPr>
            <a:endParaRPr lang="en-US" altLang="zh-CN" sz="1000" b="0" i="0">
              <a:solidFill>
                <a:srgbClr val="000000"/>
              </a:solidFill>
              <a:effectLst/>
              <a:ea typeface="ＭＳ Ｐゴシック" pitchFamily="34" charset="-128"/>
            </a:endParaRPr>
          </a:p>
          <a:p>
            <a:pPr>
              <a:spcBef>
                <a:spcPct val="10000"/>
              </a:spcBef>
            </a:pPr>
            <a:r>
              <a:rPr kumimoji="0" lang="en-US" altLang="zh-CN" sz="1000" b="0" i="0">
                <a:solidFill>
                  <a:srgbClr val="000000"/>
                </a:solidFill>
                <a:effectLst/>
              </a:rPr>
              <a:t>typedef Stack&lt;float&gt; FloatStack;</a:t>
            </a:r>
          </a:p>
        </p:txBody>
      </p:sp>
      <p:sp>
        <p:nvSpPr>
          <p:cNvPr id="74771" name="Text Box 19"/>
          <p:cNvSpPr txBox="1">
            <a:spLocks noChangeArrowheads="1"/>
          </p:cNvSpPr>
          <p:nvPr/>
        </p:nvSpPr>
        <p:spPr bwMode="auto">
          <a:xfrm>
            <a:off x="6591300" y="4295775"/>
            <a:ext cx="1941513" cy="175895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000" b="0" i="0">
                <a:solidFill>
                  <a:srgbClr val="000000"/>
                </a:solidFill>
                <a:effectLst/>
              </a:rPr>
              <a:t>C++</a:t>
            </a:r>
            <a:r>
              <a:rPr lang="zh-CN" altLang="en-US" sz="1000" b="0" i="0">
                <a:solidFill>
                  <a:srgbClr val="000000"/>
                </a:solidFill>
                <a:effectLst/>
              </a:rPr>
              <a:t>代码(编译器生成)</a:t>
            </a:r>
          </a:p>
          <a:p>
            <a:pPr>
              <a:spcBef>
                <a:spcPct val="10000"/>
              </a:spcBef>
            </a:pPr>
            <a:r>
              <a:rPr lang="en-US" altLang="zh-CN" sz="1000" b="0" i="0">
                <a:solidFill>
                  <a:srgbClr val="000000"/>
                </a:solidFill>
                <a:effectLst/>
                <a:ea typeface="ＭＳ Ｐゴシック" pitchFamily="34" charset="-128"/>
              </a:rPr>
              <a:t>class FloatStack</a:t>
            </a:r>
            <a:endParaRPr lang="zh-CN" altLang="en-US" sz="1000" b="0" i="0">
              <a:solidFill>
                <a:srgbClr val="000000"/>
              </a:solidFill>
              <a:effectLst/>
            </a:endParaRPr>
          </a:p>
          <a:p>
            <a:pPr>
              <a:spcBef>
                <a:spcPct val="10000"/>
              </a:spcBef>
            </a:pPr>
            <a:r>
              <a:rPr lang="en-US" altLang="zh-CN" sz="1000" b="0" i="0">
                <a:solidFill>
                  <a:srgbClr val="000000"/>
                </a:solidFill>
                <a:effectLst/>
                <a:ea typeface="ＭＳ Ｐゴシック" pitchFamily="34" charset="-128"/>
              </a:rPr>
              <a:t>{ </a:t>
            </a:r>
          </a:p>
          <a:p>
            <a:pPr>
              <a:spcBef>
                <a:spcPct val="10000"/>
              </a:spcBef>
            </a:pPr>
            <a:r>
              <a:rPr lang="en-US" altLang="zh-CN" sz="1000" b="0" i="0">
                <a:solidFill>
                  <a:srgbClr val="000000"/>
                </a:solidFill>
                <a:effectLst/>
                <a:ea typeface="ＭＳ Ｐゴシック" pitchFamily="34" charset="-128"/>
              </a:rPr>
              <a:t>private:</a:t>
            </a:r>
          </a:p>
          <a:p>
            <a:pPr>
              <a:spcBef>
                <a:spcPct val="10000"/>
              </a:spcBef>
            </a:pPr>
            <a:r>
              <a:rPr lang="en-US" altLang="zh-CN" sz="1000" b="0" i="0">
                <a:solidFill>
                  <a:srgbClr val="000000"/>
                </a:solidFill>
                <a:effectLst/>
                <a:ea typeface="ＭＳ Ｐゴシック" pitchFamily="34" charset="-128"/>
              </a:rPr>
              <a:t>  int size;</a:t>
            </a:r>
          </a:p>
          <a:p>
            <a:pPr>
              <a:spcBef>
                <a:spcPct val="10000"/>
              </a:spcBef>
            </a:pPr>
            <a:r>
              <a:rPr lang="en-US" altLang="zh-CN" sz="1000" b="0" i="0">
                <a:solidFill>
                  <a:srgbClr val="000000"/>
                </a:solidFill>
                <a:effectLst/>
                <a:ea typeface="ＭＳ Ｐゴシック" pitchFamily="34" charset="-128"/>
              </a:rPr>
              <a:t>public:</a:t>
            </a:r>
          </a:p>
          <a:p>
            <a:pPr>
              <a:spcBef>
                <a:spcPct val="10000"/>
              </a:spcBef>
            </a:pPr>
            <a:r>
              <a:rPr lang="en-US" altLang="zh-CN" sz="1000" b="0" i="0">
                <a:solidFill>
                  <a:srgbClr val="000000"/>
                </a:solidFill>
                <a:effectLst/>
                <a:ea typeface="ＭＳ Ｐゴシック" pitchFamily="34" charset="-128"/>
              </a:rPr>
              <a:t>  int Push(float elem);</a:t>
            </a:r>
          </a:p>
          <a:p>
            <a:pPr>
              <a:spcBef>
                <a:spcPct val="10000"/>
              </a:spcBef>
            </a:pPr>
            <a:r>
              <a:rPr lang="en-US" altLang="zh-CN" sz="1000" b="0" i="0">
                <a:solidFill>
                  <a:srgbClr val="000000"/>
                </a:solidFill>
                <a:effectLst/>
                <a:ea typeface="ＭＳ Ｐゴシック" pitchFamily="34" charset="-128"/>
              </a:rPr>
              <a:t>  int Pop();</a:t>
            </a:r>
          </a:p>
          <a:p>
            <a:pPr>
              <a:spcBef>
                <a:spcPct val="10000"/>
              </a:spcBef>
            </a:pPr>
            <a:r>
              <a:rPr lang="en-US" altLang="zh-CN" sz="1000" b="0" i="0">
                <a:solidFill>
                  <a:srgbClr val="000000"/>
                </a:solidFill>
                <a:effectLst/>
                <a:ea typeface="ＭＳ Ｐゴシック" pitchFamily="34" charset="-128"/>
              </a:rPr>
              <a:t>  const float&amp; GetTop();</a:t>
            </a:r>
          </a:p>
          <a:p>
            <a:pPr>
              <a:spcBef>
                <a:spcPct val="10000"/>
              </a:spcBef>
            </a:pPr>
            <a:r>
              <a:rPr lang="en-US" altLang="zh-CN" sz="1000" b="0" i="0">
                <a:solidFill>
                  <a:srgbClr val="000000"/>
                </a:solidFill>
                <a:effectLst/>
                <a:ea typeface="ＭＳ Ｐゴシック" pitchFamily="34" charset="-128"/>
              </a:rPr>
              <a:t>};</a:t>
            </a:r>
            <a:endParaRPr kumimoji="0" lang="en-US" altLang="zh-CN" sz="1000" b="0" i="0">
              <a:solidFill>
                <a:srgbClr val="000000"/>
              </a:solidFill>
              <a:effectLst/>
            </a:endParaRPr>
          </a:p>
        </p:txBody>
      </p:sp>
      <p:sp>
        <p:nvSpPr>
          <p:cNvPr id="74772" name="AutoShape 20"/>
          <p:cNvSpPr>
            <a:spLocks noChangeArrowheads="1"/>
          </p:cNvSpPr>
          <p:nvPr/>
        </p:nvSpPr>
        <p:spPr bwMode="auto">
          <a:xfrm rot="-16936">
            <a:off x="3708400" y="2349500"/>
            <a:ext cx="306388"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3" name="AutoShape 21"/>
          <p:cNvSpPr>
            <a:spLocks noChangeArrowheads="1"/>
          </p:cNvSpPr>
          <p:nvPr/>
        </p:nvSpPr>
        <p:spPr bwMode="auto">
          <a:xfrm rot="-16936">
            <a:off x="3635375" y="4941888"/>
            <a:ext cx="306388"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p>
        </p:txBody>
      </p:sp>
      <p:sp>
        <p:nvSpPr>
          <p:cNvPr id="77828" name="Text Box 4"/>
          <p:cNvSpPr txBox="1">
            <a:spLocks noChangeArrowheads="1"/>
          </p:cNvSpPr>
          <p:nvPr/>
        </p:nvSpPr>
        <p:spPr bwMode="auto">
          <a:xfrm>
            <a:off x="5003800" y="3121025"/>
            <a:ext cx="3924300" cy="149542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en-US" altLang="zh-CN" sz="1200" b="0" i="0">
                <a:solidFill>
                  <a:srgbClr val="000000"/>
                </a:solidFill>
                <a:effectLst/>
              </a:rPr>
              <a:t>Graphics: </a:t>
            </a:r>
            <a:r>
              <a:rPr kumimoji="0" lang="zh-CN" altLang="en-US" sz="1200" b="0" i="0">
                <a:solidFill>
                  <a:srgbClr val="000000"/>
                </a:solidFill>
                <a:effectLst/>
              </a:rPr>
              <a:t>基本图形和组合图形的父类，声明了所有图形共同的操作，如</a:t>
            </a:r>
            <a:r>
              <a:rPr kumimoji="0" lang="en-US" altLang="zh-CN" sz="1200" b="0" i="0">
                <a:solidFill>
                  <a:srgbClr val="000000"/>
                </a:solidFill>
                <a:effectLst/>
              </a:rPr>
              <a:t>Draw</a:t>
            </a:r>
            <a:r>
              <a:rPr kumimoji="0" lang="zh-CN" altLang="en-US" sz="1200" b="0" i="0">
                <a:solidFill>
                  <a:srgbClr val="000000"/>
                </a:solidFill>
                <a:effectLst/>
              </a:rPr>
              <a:t>；也声明了专用于组合图形管理子图形的操作，如</a:t>
            </a:r>
            <a:r>
              <a:rPr kumimoji="0" lang="en-US" altLang="zh-CN" sz="1200" b="0" i="0">
                <a:solidFill>
                  <a:srgbClr val="000000"/>
                </a:solidFill>
                <a:effectLst/>
              </a:rPr>
              <a:t>Add</a:t>
            </a:r>
            <a:r>
              <a:rPr kumimoji="0" lang="zh-CN" altLang="en-US" sz="1200" b="0" i="0">
                <a:solidFill>
                  <a:srgbClr val="000000"/>
                </a:solidFill>
                <a:effectLst/>
              </a:rPr>
              <a:t>、</a:t>
            </a:r>
            <a:r>
              <a:rPr kumimoji="0" lang="en-US" altLang="zh-CN" sz="1200" b="0" i="0">
                <a:solidFill>
                  <a:srgbClr val="000000"/>
                </a:solidFill>
                <a:effectLst/>
              </a:rPr>
              <a:t>Remove</a:t>
            </a:r>
          </a:p>
          <a:p>
            <a:pPr>
              <a:spcBef>
                <a:spcPct val="10000"/>
              </a:spcBef>
            </a:pPr>
            <a:endParaRPr kumimoji="0" lang="en-US" altLang="zh-CN" sz="800" b="0" i="0">
              <a:solidFill>
                <a:srgbClr val="000000"/>
              </a:solidFill>
              <a:effectLst/>
            </a:endParaRPr>
          </a:p>
          <a:p>
            <a:pPr>
              <a:spcBef>
                <a:spcPct val="10000"/>
              </a:spcBef>
            </a:pPr>
            <a:r>
              <a:rPr kumimoji="0" lang="en-US" altLang="zh-CN" sz="1200" b="0" i="0">
                <a:solidFill>
                  <a:srgbClr val="000000"/>
                </a:solidFill>
                <a:effectLst/>
              </a:rPr>
              <a:t>Line</a:t>
            </a:r>
            <a:r>
              <a:rPr kumimoji="0" lang="zh-CN" altLang="en-US" sz="1200" b="0" i="0">
                <a:solidFill>
                  <a:srgbClr val="000000"/>
                </a:solidFill>
                <a:effectLst/>
              </a:rPr>
              <a:t>、</a:t>
            </a:r>
            <a:r>
              <a:rPr kumimoji="0" lang="en-US" altLang="zh-CN" sz="1200" b="0" i="0">
                <a:solidFill>
                  <a:srgbClr val="000000"/>
                </a:solidFill>
                <a:effectLst/>
              </a:rPr>
              <a:t>Rectangle: </a:t>
            </a:r>
            <a:r>
              <a:rPr kumimoji="0" lang="zh-CN" altLang="en-US" sz="1200" b="0" i="0">
                <a:solidFill>
                  <a:srgbClr val="000000"/>
                </a:solidFill>
                <a:effectLst/>
              </a:rPr>
              <a:t>基本图形类</a:t>
            </a:r>
          </a:p>
          <a:p>
            <a:pPr>
              <a:spcBef>
                <a:spcPct val="10000"/>
              </a:spcBef>
            </a:pPr>
            <a:endParaRPr kumimoji="0" lang="en-US" altLang="zh-CN" sz="800" b="0" i="0">
              <a:solidFill>
                <a:srgbClr val="000000"/>
              </a:solidFill>
              <a:effectLst/>
            </a:endParaRPr>
          </a:p>
          <a:p>
            <a:pPr>
              <a:spcBef>
                <a:spcPct val="10000"/>
              </a:spcBef>
            </a:pPr>
            <a:r>
              <a:rPr kumimoji="0" lang="en-US" altLang="zh-CN" sz="1200" b="0" i="0">
                <a:solidFill>
                  <a:srgbClr val="000000"/>
                </a:solidFill>
                <a:effectLst/>
              </a:rPr>
              <a:t>GroupGraphics: </a:t>
            </a:r>
            <a:r>
              <a:rPr kumimoji="0" lang="zh-CN" altLang="en-US" sz="1200" b="0" i="0">
                <a:solidFill>
                  <a:srgbClr val="000000"/>
                </a:solidFill>
                <a:effectLst/>
              </a:rPr>
              <a:t>组合图形类，与父类有组合关系，从而可以组合所有图形对象(基本图形和组合图形)</a:t>
            </a:r>
            <a:endParaRPr kumimoji="0" lang="en-US" altLang="zh-CN" sz="1200" b="0" i="0">
              <a:solidFill>
                <a:srgbClr val="000000"/>
              </a:solidFill>
              <a:effectLst/>
            </a:endParaRPr>
          </a:p>
        </p:txBody>
      </p:sp>
      <p:pic>
        <p:nvPicPr>
          <p:cNvPr id="77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565400"/>
            <a:ext cx="4897437" cy="271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31" name="Text Box 7"/>
          <p:cNvSpPr txBox="1">
            <a:spLocks noChangeArrowheads="1"/>
          </p:cNvSpPr>
          <p:nvPr/>
        </p:nvSpPr>
        <p:spPr bwMode="auto">
          <a:xfrm>
            <a:off x="1709738" y="3987800"/>
            <a:ext cx="658812"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200" b="0" i="0">
                <a:effectLst/>
              </a:rPr>
              <a:t>泛化</a:t>
            </a:r>
          </a:p>
        </p:txBody>
      </p:sp>
      <p:sp>
        <p:nvSpPr>
          <p:cNvPr id="77832" name="Text Box 8"/>
          <p:cNvSpPr txBox="1">
            <a:spLocks noChangeArrowheads="1"/>
          </p:cNvSpPr>
          <p:nvPr/>
        </p:nvSpPr>
        <p:spPr bwMode="auto">
          <a:xfrm>
            <a:off x="4057650" y="5010150"/>
            <a:ext cx="658813"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1200" b="0" i="0">
                <a:effectLst/>
              </a:rPr>
              <a:t>组合</a:t>
            </a:r>
          </a:p>
        </p:txBody>
      </p:sp>
      <p:sp>
        <p:nvSpPr>
          <p:cNvPr id="77833" name="Text Box 9"/>
          <p:cNvSpPr txBox="1">
            <a:spLocks noChangeArrowheads="1"/>
          </p:cNvSpPr>
          <p:nvPr/>
        </p:nvSpPr>
        <p:spPr bwMode="auto">
          <a:xfrm>
            <a:off x="1731963" y="5302250"/>
            <a:ext cx="1184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kumimoji="0" lang="zh-CN" altLang="en-US" sz="1400" b="0" i="0">
                <a:solidFill>
                  <a:srgbClr val="000000"/>
                </a:solidFill>
                <a:effectLst/>
              </a:rPr>
              <a:t>组合模式</a:t>
            </a:r>
          </a:p>
        </p:txBody>
      </p:sp>
      <p:sp>
        <p:nvSpPr>
          <p:cNvPr id="77835" name="Rectangle 11"/>
          <p:cNvSpPr>
            <a:spLocks noChangeArrowheads="1"/>
          </p:cNvSpPr>
          <p:nvPr/>
        </p:nvSpPr>
        <p:spPr bwMode="auto">
          <a:xfrm>
            <a:off x="146050" y="692150"/>
            <a:ext cx="874712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3.5 </a:t>
            </a:r>
            <a:r>
              <a:rPr kumimoji="0" lang="zh-CN" altLang="en-US" sz="2000" i="0">
                <a:solidFill>
                  <a:srgbClr val="000066"/>
                </a:solidFill>
                <a:effectLst/>
                <a:ea typeface="宋体" panose="02010600030101010101" pitchFamily="2" charset="-122"/>
              </a:rPr>
              <a:t>类图例子</a:t>
            </a:r>
            <a:endParaRPr kumimoji="0" lang="en-US" altLang="zh-CN" sz="200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kumimoji="0" lang="en-US" altLang="zh-CN" sz="1600" i="0">
                <a:solidFill>
                  <a:srgbClr val="000066"/>
                </a:solidFill>
                <a:effectLst/>
                <a:ea typeface="宋体" panose="02010600030101010101" pitchFamily="2" charset="-122"/>
              </a:rPr>
              <a:t>3.5.1 </a:t>
            </a:r>
            <a:r>
              <a:rPr kumimoji="0" lang="zh-CN" altLang="en-US" sz="1600" i="0">
                <a:solidFill>
                  <a:srgbClr val="000066"/>
                </a:solidFill>
                <a:effectLst/>
                <a:ea typeface="宋体" panose="02010600030101010101" pitchFamily="2" charset="-122"/>
              </a:rPr>
              <a:t>图形编辑器</a:t>
            </a:r>
            <a:endParaRPr kumimoji="0" lang="en-US" altLang="zh-CN" sz="1600" i="0">
              <a:solidFill>
                <a:srgbClr val="000066"/>
              </a:solidFill>
              <a:effectLst/>
              <a:ea typeface="宋体" panose="02010600030101010101" pitchFamily="2" charset="-122"/>
            </a:endParaRP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图形编辑器一般都具有一些基本图形，如直线、矩形等，用户可以直接使用基本图形画图，也可以把基本图形组合在一起创建复杂图形</a:t>
            </a: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如果区别对待基本图形和组合图形，会使代码变得复杂，而且多数情况下用户认为二者是一样的</a:t>
            </a:r>
          </a:p>
          <a:p>
            <a:pPr lvl="2">
              <a:lnSpc>
                <a:spcPct val="11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组合模式可以用相同的方式处理两种图形</a:t>
            </a:r>
            <a:endParaRPr kumimoji="0" lang="en-US" altLang="zh-CN" sz="1400" b="0" i="0">
              <a:solidFill>
                <a:srgbClr val="000066"/>
              </a:solidFill>
              <a:effectLst/>
              <a:ea typeface="宋体" panose="02010600030101010101" pitchFamily="2" charset="-122"/>
            </a:endParaRPr>
          </a:p>
          <a:p>
            <a:pPr lvl="2">
              <a:spcBef>
                <a:spcPct val="20000"/>
              </a:spcBef>
              <a:buFont typeface="宋体" panose="02010600030101010101" pitchFamily="2" charset="-122"/>
              <a:buChar char="※"/>
            </a:pPr>
            <a:endParaRPr kumimoji="0" lang="en-US" altLang="ja-JP" sz="1600" i="0">
              <a:solidFill>
                <a:srgbClr val="000066"/>
              </a:solidFill>
              <a:effectLst/>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p>
        </p:txBody>
      </p:sp>
      <p:sp>
        <p:nvSpPr>
          <p:cNvPr id="78851" name="Rectangle 3"/>
          <p:cNvSpPr>
            <a:spLocks noGrp="1" noChangeArrowheads="1"/>
          </p:cNvSpPr>
          <p:nvPr>
            <p:ph type="body" sz="half" idx="1"/>
          </p:nvPr>
        </p:nvSpPr>
        <p:spPr>
          <a:xfrm>
            <a:off x="228600" y="609600"/>
            <a:ext cx="8294688" cy="762000"/>
          </a:xfrm>
        </p:spPr>
        <p:txBody>
          <a:bodyPr/>
          <a:lstStyle/>
          <a:p>
            <a:pPr marL="476250" indent="-476250"/>
            <a:r>
              <a:rPr kumimoji="0" lang="en-US" altLang="zh-CN" sz="1600" dirty="0"/>
              <a:t>3.5.2  </a:t>
            </a:r>
            <a:r>
              <a:rPr kumimoji="0" lang="zh-CN" altLang="en-US" sz="1600" dirty="0"/>
              <a:t>演出售票系统</a:t>
            </a:r>
          </a:p>
          <a:p>
            <a:pPr marL="476250" indent="-476250">
              <a:buFont typeface="宋体" panose="02010600030101010101" pitchFamily="2" charset="-122"/>
              <a:buNone/>
            </a:pPr>
            <a:r>
              <a:rPr kumimoji="0" lang="zh-CN" altLang="en-US" sz="1400" b="0" dirty="0"/>
              <a:t>           在用例驱动的开发过程中，通过分析各个用例及参与者得到类图。分析用例图的过程中需要根据面向对象的原则设计类和关系，根据用例的细节设计类的属性和操作</a:t>
            </a:r>
            <a:endParaRPr kumimoji="0" lang="en-US" altLang="zh-CN" sz="1400" b="0" dirty="0"/>
          </a:p>
        </p:txBody>
      </p:sp>
      <p:sp>
        <p:nvSpPr>
          <p:cNvPr id="78853" name="Text Box 5"/>
          <p:cNvSpPr txBox="1">
            <a:spLocks noChangeArrowheads="1"/>
          </p:cNvSpPr>
          <p:nvPr/>
        </p:nvSpPr>
        <p:spPr bwMode="auto">
          <a:xfrm>
            <a:off x="4800600" y="1787525"/>
            <a:ext cx="2881313" cy="8794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0" lang="zh-CN" altLang="en-US" sz="1200" b="0" i="0" dirty="0">
                <a:solidFill>
                  <a:srgbClr val="000000"/>
                </a:solidFill>
                <a:effectLst/>
              </a:rPr>
              <a:t>在这里只考虑以下三个用例：</a:t>
            </a:r>
          </a:p>
          <a:p>
            <a:pPr>
              <a:spcBef>
                <a:spcPct val="10000"/>
              </a:spcBef>
            </a:pPr>
            <a:r>
              <a:rPr kumimoji="0" lang="en-US" altLang="zh-CN" sz="1200" b="0" i="0" dirty="0">
                <a:solidFill>
                  <a:srgbClr val="000000"/>
                </a:solidFill>
                <a:effectLst/>
              </a:rPr>
              <a:t>Buy tickets: </a:t>
            </a:r>
            <a:r>
              <a:rPr kumimoji="0" lang="zh-CN" altLang="en-US" sz="1200" b="0" i="0" dirty="0">
                <a:solidFill>
                  <a:srgbClr val="000000"/>
                </a:solidFill>
                <a:effectLst/>
              </a:rPr>
              <a:t>买个人票</a:t>
            </a:r>
          </a:p>
          <a:p>
            <a:pPr>
              <a:spcBef>
                <a:spcPct val="10000"/>
              </a:spcBef>
            </a:pPr>
            <a:r>
              <a:rPr kumimoji="0" lang="en-US" altLang="zh-CN" sz="1200" b="0" i="0" dirty="0">
                <a:solidFill>
                  <a:srgbClr val="000000"/>
                </a:solidFill>
                <a:effectLst/>
              </a:rPr>
              <a:t>Buy Subscription: </a:t>
            </a:r>
            <a:r>
              <a:rPr kumimoji="0" lang="zh-CN" altLang="en-US" sz="1200" b="0" i="0" dirty="0">
                <a:solidFill>
                  <a:srgbClr val="000000"/>
                </a:solidFill>
                <a:effectLst/>
              </a:rPr>
              <a:t>买套票</a:t>
            </a:r>
            <a:endParaRPr kumimoji="0" lang="en-US" altLang="zh-CN" sz="1200" b="0" i="0" dirty="0">
              <a:solidFill>
                <a:srgbClr val="000000"/>
              </a:solidFill>
              <a:effectLst/>
            </a:endParaRPr>
          </a:p>
          <a:p>
            <a:pPr>
              <a:spcBef>
                <a:spcPct val="10000"/>
              </a:spcBef>
            </a:pPr>
            <a:r>
              <a:rPr kumimoji="0" lang="en-US" altLang="zh-CN" sz="1200" b="0" i="0" dirty="0">
                <a:solidFill>
                  <a:srgbClr val="000000"/>
                </a:solidFill>
                <a:effectLst/>
              </a:rPr>
              <a:t>Make charges: </a:t>
            </a:r>
            <a:r>
              <a:rPr kumimoji="0" lang="zh-CN" altLang="en-US" sz="1200" b="0" i="0" dirty="0">
                <a:solidFill>
                  <a:srgbClr val="000000"/>
                </a:solidFill>
                <a:effectLst/>
              </a:rPr>
              <a:t>信用卡付款</a:t>
            </a:r>
            <a:endParaRPr kumimoji="0" lang="en-US" altLang="zh-CN" sz="1200" b="0" i="0" dirty="0">
              <a:solidFill>
                <a:srgbClr val="000000"/>
              </a:solidFill>
              <a:effectLst/>
            </a:endParaRPr>
          </a:p>
        </p:txBody>
      </p:sp>
      <p:grpSp>
        <p:nvGrpSpPr>
          <p:cNvPr id="78854" name="Group 6"/>
          <p:cNvGrpSpPr>
            <a:grpSpLocks/>
          </p:cNvGrpSpPr>
          <p:nvPr/>
        </p:nvGrpSpPr>
        <p:grpSpPr bwMode="auto">
          <a:xfrm>
            <a:off x="914400" y="1295400"/>
            <a:ext cx="3471863" cy="1887538"/>
            <a:chOff x="792" y="1499"/>
            <a:chExt cx="2652" cy="2468"/>
          </a:xfrm>
        </p:grpSpPr>
        <p:sp>
          <p:nvSpPr>
            <p:cNvPr id="78855" name="Freeform 7"/>
            <p:cNvSpPr>
              <a:spLocks/>
            </p:cNvSpPr>
            <p:nvPr/>
          </p:nvSpPr>
          <p:spPr bwMode="auto">
            <a:xfrm>
              <a:off x="934" y="2380"/>
              <a:ext cx="109" cy="112"/>
            </a:xfrm>
            <a:custGeom>
              <a:avLst/>
              <a:gdLst>
                <a:gd name="T0" fmla="*/ 54 w 109"/>
                <a:gd name="T1" fmla="*/ 0 h 112"/>
                <a:gd name="T2" fmla="*/ 42 w 109"/>
                <a:gd name="T3" fmla="*/ 0 h 112"/>
                <a:gd name="T4" fmla="*/ 33 w 109"/>
                <a:gd name="T5" fmla="*/ 5 h 112"/>
                <a:gd name="T6" fmla="*/ 23 w 109"/>
                <a:gd name="T7" fmla="*/ 10 h 112"/>
                <a:gd name="T8" fmla="*/ 16 w 109"/>
                <a:gd name="T9" fmla="*/ 17 h 112"/>
                <a:gd name="T10" fmla="*/ 9 w 109"/>
                <a:gd name="T11" fmla="*/ 24 h 112"/>
                <a:gd name="T12" fmla="*/ 4 w 109"/>
                <a:gd name="T13" fmla="*/ 34 h 112"/>
                <a:gd name="T14" fmla="*/ 0 w 109"/>
                <a:gd name="T15" fmla="*/ 46 h 112"/>
                <a:gd name="T16" fmla="*/ 0 w 109"/>
                <a:gd name="T17" fmla="*/ 55 h 112"/>
                <a:gd name="T18" fmla="*/ 0 w 109"/>
                <a:gd name="T19" fmla="*/ 67 h 112"/>
                <a:gd name="T20" fmla="*/ 4 w 109"/>
                <a:gd name="T21" fmla="*/ 77 h 112"/>
                <a:gd name="T22" fmla="*/ 9 w 109"/>
                <a:gd name="T23" fmla="*/ 86 h 112"/>
                <a:gd name="T24" fmla="*/ 16 w 109"/>
                <a:gd name="T25" fmla="*/ 96 h 112"/>
                <a:gd name="T26" fmla="*/ 23 w 109"/>
                <a:gd name="T27" fmla="*/ 103 h 112"/>
                <a:gd name="T28" fmla="*/ 33 w 109"/>
                <a:gd name="T29" fmla="*/ 108 h 112"/>
                <a:gd name="T30" fmla="*/ 42 w 109"/>
                <a:gd name="T31" fmla="*/ 110 h 112"/>
                <a:gd name="T32" fmla="*/ 54 w 109"/>
                <a:gd name="T33" fmla="*/ 112 h 112"/>
                <a:gd name="T34" fmla="*/ 66 w 109"/>
                <a:gd name="T35" fmla="*/ 110 h 112"/>
                <a:gd name="T36" fmla="*/ 76 w 109"/>
                <a:gd name="T37" fmla="*/ 108 h 112"/>
                <a:gd name="T38" fmla="*/ 85 w 109"/>
                <a:gd name="T39" fmla="*/ 103 h 112"/>
                <a:gd name="T40" fmla="*/ 95 w 109"/>
                <a:gd name="T41" fmla="*/ 96 h 112"/>
                <a:gd name="T42" fmla="*/ 100 w 109"/>
                <a:gd name="T43" fmla="*/ 86 h 112"/>
                <a:gd name="T44" fmla="*/ 107 w 109"/>
                <a:gd name="T45" fmla="*/ 77 h 112"/>
                <a:gd name="T46" fmla="*/ 109 w 109"/>
                <a:gd name="T47" fmla="*/ 67 h 112"/>
                <a:gd name="T48" fmla="*/ 109 w 109"/>
                <a:gd name="T49" fmla="*/ 55 h 112"/>
                <a:gd name="T50" fmla="*/ 109 w 109"/>
                <a:gd name="T51" fmla="*/ 46 h 112"/>
                <a:gd name="T52" fmla="*/ 107 w 109"/>
                <a:gd name="T53" fmla="*/ 34 h 112"/>
                <a:gd name="T54" fmla="*/ 100 w 109"/>
                <a:gd name="T55" fmla="*/ 24 h 112"/>
                <a:gd name="T56" fmla="*/ 95 w 109"/>
                <a:gd name="T57" fmla="*/ 17 h 112"/>
                <a:gd name="T58" fmla="*/ 85 w 109"/>
                <a:gd name="T59" fmla="*/ 10 h 112"/>
                <a:gd name="T60" fmla="*/ 76 w 109"/>
                <a:gd name="T61" fmla="*/ 5 h 112"/>
                <a:gd name="T62" fmla="*/ 66 w 109"/>
                <a:gd name="T63" fmla="*/ 0 h 112"/>
                <a:gd name="T64" fmla="*/ 54 w 109"/>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12">
                  <a:moveTo>
                    <a:pt x="54" y="0"/>
                  </a:moveTo>
                  <a:lnTo>
                    <a:pt x="42" y="0"/>
                  </a:lnTo>
                  <a:lnTo>
                    <a:pt x="33" y="5"/>
                  </a:lnTo>
                  <a:lnTo>
                    <a:pt x="23" y="10"/>
                  </a:lnTo>
                  <a:lnTo>
                    <a:pt x="16" y="17"/>
                  </a:lnTo>
                  <a:lnTo>
                    <a:pt x="9" y="24"/>
                  </a:lnTo>
                  <a:lnTo>
                    <a:pt x="4" y="34"/>
                  </a:lnTo>
                  <a:lnTo>
                    <a:pt x="0" y="46"/>
                  </a:lnTo>
                  <a:lnTo>
                    <a:pt x="0" y="55"/>
                  </a:lnTo>
                  <a:lnTo>
                    <a:pt x="0" y="67"/>
                  </a:lnTo>
                  <a:lnTo>
                    <a:pt x="4" y="77"/>
                  </a:lnTo>
                  <a:lnTo>
                    <a:pt x="9" y="86"/>
                  </a:lnTo>
                  <a:lnTo>
                    <a:pt x="16" y="96"/>
                  </a:lnTo>
                  <a:lnTo>
                    <a:pt x="23" y="103"/>
                  </a:lnTo>
                  <a:lnTo>
                    <a:pt x="33" y="108"/>
                  </a:lnTo>
                  <a:lnTo>
                    <a:pt x="42" y="110"/>
                  </a:lnTo>
                  <a:lnTo>
                    <a:pt x="54" y="112"/>
                  </a:lnTo>
                  <a:lnTo>
                    <a:pt x="66" y="110"/>
                  </a:lnTo>
                  <a:lnTo>
                    <a:pt x="76" y="108"/>
                  </a:lnTo>
                  <a:lnTo>
                    <a:pt x="85" y="103"/>
                  </a:lnTo>
                  <a:lnTo>
                    <a:pt x="95" y="96"/>
                  </a:lnTo>
                  <a:lnTo>
                    <a:pt x="100" y="86"/>
                  </a:lnTo>
                  <a:lnTo>
                    <a:pt x="107" y="77"/>
                  </a:lnTo>
                  <a:lnTo>
                    <a:pt x="109" y="67"/>
                  </a:lnTo>
                  <a:lnTo>
                    <a:pt x="109" y="55"/>
                  </a:lnTo>
                  <a:lnTo>
                    <a:pt x="109" y="46"/>
                  </a:lnTo>
                  <a:lnTo>
                    <a:pt x="107" y="34"/>
                  </a:lnTo>
                  <a:lnTo>
                    <a:pt x="100" y="24"/>
                  </a:lnTo>
                  <a:lnTo>
                    <a:pt x="95" y="17"/>
                  </a:lnTo>
                  <a:lnTo>
                    <a:pt x="85" y="10"/>
                  </a:lnTo>
                  <a:lnTo>
                    <a:pt x="76" y="5"/>
                  </a:lnTo>
                  <a:lnTo>
                    <a:pt x="66" y="0"/>
                  </a:lnTo>
                  <a:lnTo>
                    <a:pt x="54"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56" name="Line 8"/>
            <p:cNvSpPr>
              <a:spLocks noChangeShapeType="1"/>
            </p:cNvSpPr>
            <p:nvPr/>
          </p:nvSpPr>
          <p:spPr bwMode="auto">
            <a:xfrm>
              <a:off x="984" y="2488"/>
              <a:ext cx="1" cy="9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7" name="Line 9"/>
            <p:cNvSpPr>
              <a:spLocks noChangeShapeType="1"/>
            </p:cNvSpPr>
            <p:nvPr/>
          </p:nvSpPr>
          <p:spPr bwMode="auto">
            <a:xfrm>
              <a:off x="898" y="2511"/>
              <a:ext cx="171"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8" name="Freeform 10"/>
            <p:cNvSpPr>
              <a:spLocks/>
            </p:cNvSpPr>
            <p:nvPr/>
          </p:nvSpPr>
          <p:spPr bwMode="auto">
            <a:xfrm>
              <a:off x="867" y="2583"/>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59" name="Rectangle 11"/>
            <p:cNvSpPr>
              <a:spLocks noChangeArrowheads="1"/>
            </p:cNvSpPr>
            <p:nvPr/>
          </p:nvSpPr>
          <p:spPr bwMode="auto">
            <a:xfrm>
              <a:off x="792" y="2759"/>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rPr>
                <a:t>信息亭</a:t>
              </a:r>
              <a:endParaRPr lang="ja-JP" altLang="en-US" sz="1600" b="0" i="0" u="sng">
                <a:solidFill>
                  <a:srgbClr val="000000"/>
                </a:solidFill>
                <a:effectLst/>
              </a:endParaRPr>
            </a:p>
          </p:txBody>
        </p:sp>
        <p:sp>
          <p:nvSpPr>
            <p:cNvPr id="78860" name="Rectangle 12"/>
            <p:cNvSpPr>
              <a:spLocks noChangeArrowheads="1"/>
            </p:cNvSpPr>
            <p:nvPr/>
          </p:nvSpPr>
          <p:spPr bwMode="auto">
            <a:xfrm>
              <a:off x="1056"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61" name="Freeform 13"/>
            <p:cNvSpPr>
              <a:spLocks/>
            </p:cNvSpPr>
            <p:nvPr/>
          </p:nvSpPr>
          <p:spPr bwMode="auto">
            <a:xfrm>
              <a:off x="3032" y="2059"/>
              <a:ext cx="109" cy="109"/>
            </a:xfrm>
            <a:custGeom>
              <a:avLst/>
              <a:gdLst>
                <a:gd name="T0" fmla="*/ 55 w 109"/>
                <a:gd name="T1" fmla="*/ 0 h 109"/>
                <a:gd name="T2" fmla="*/ 43 w 109"/>
                <a:gd name="T3" fmla="*/ 0 h 109"/>
                <a:gd name="T4" fmla="*/ 33 w 109"/>
                <a:gd name="T5" fmla="*/ 2 h 109"/>
                <a:gd name="T6" fmla="*/ 24 w 109"/>
                <a:gd name="T7" fmla="*/ 9 h 109"/>
                <a:gd name="T8" fmla="*/ 14 w 109"/>
                <a:gd name="T9" fmla="*/ 14 h 109"/>
                <a:gd name="T10" fmla="*/ 9 w 109"/>
                <a:gd name="T11" fmla="*/ 24 h 109"/>
                <a:gd name="T12" fmla="*/ 2 w 109"/>
                <a:gd name="T13" fmla="*/ 33 h 109"/>
                <a:gd name="T14" fmla="*/ 0 w 109"/>
                <a:gd name="T15" fmla="*/ 43 h 109"/>
                <a:gd name="T16" fmla="*/ 0 w 109"/>
                <a:gd name="T17" fmla="*/ 55 h 109"/>
                <a:gd name="T18" fmla="*/ 0 w 109"/>
                <a:gd name="T19" fmla="*/ 66 h 109"/>
                <a:gd name="T20" fmla="*/ 2 w 109"/>
                <a:gd name="T21" fmla="*/ 76 h 109"/>
                <a:gd name="T22" fmla="*/ 9 w 109"/>
                <a:gd name="T23" fmla="*/ 86 h 109"/>
                <a:gd name="T24" fmla="*/ 14 w 109"/>
                <a:gd name="T25" fmla="*/ 93 h 109"/>
                <a:gd name="T26" fmla="*/ 24 w 109"/>
                <a:gd name="T27" fmla="*/ 100 h 109"/>
                <a:gd name="T28" fmla="*/ 33 w 109"/>
                <a:gd name="T29" fmla="*/ 105 h 109"/>
                <a:gd name="T30" fmla="*/ 43 w 109"/>
                <a:gd name="T31" fmla="*/ 109 h 109"/>
                <a:gd name="T32" fmla="*/ 55 w 109"/>
                <a:gd name="T33" fmla="*/ 109 h 109"/>
                <a:gd name="T34" fmla="*/ 66 w 109"/>
                <a:gd name="T35" fmla="*/ 109 h 109"/>
                <a:gd name="T36" fmla="*/ 76 w 109"/>
                <a:gd name="T37" fmla="*/ 105 h 109"/>
                <a:gd name="T38" fmla="*/ 86 w 109"/>
                <a:gd name="T39" fmla="*/ 100 h 109"/>
                <a:gd name="T40" fmla="*/ 93 w 109"/>
                <a:gd name="T41" fmla="*/ 93 h 109"/>
                <a:gd name="T42" fmla="*/ 100 w 109"/>
                <a:gd name="T43" fmla="*/ 86 h 109"/>
                <a:gd name="T44" fmla="*/ 105 w 109"/>
                <a:gd name="T45" fmla="*/ 76 h 109"/>
                <a:gd name="T46" fmla="*/ 109 w 109"/>
                <a:gd name="T47" fmla="*/ 66 h 109"/>
                <a:gd name="T48" fmla="*/ 109 w 109"/>
                <a:gd name="T49" fmla="*/ 55 h 109"/>
                <a:gd name="T50" fmla="*/ 109 w 109"/>
                <a:gd name="T51" fmla="*/ 43 h 109"/>
                <a:gd name="T52" fmla="*/ 105 w 109"/>
                <a:gd name="T53" fmla="*/ 33 h 109"/>
                <a:gd name="T54" fmla="*/ 100 w 109"/>
                <a:gd name="T55" fmla="*/ 24 h 109"/>
                <a:gd name="T56" fmla="*/ 93 w 109"/>
                <a:gd name="T57" fmla="*/ 14 h 109"/>
                <a:gd name="T58" fmla="*/ 86 w 109"/>
                <a:gd name="T59" fmla="*/ 9 h 109"/>
                <a:gd name="T60" fmla="*/ 76 w 109"/>
                <a:gd name="T61" fmla="*/ 2 h 109"/>
                <a:gd name="T62" fmla="*/ 66 w 109"/>
                <a:gd name="T63" fmla="*/ 0 h 109"/>
                <a:gd name="T64" fmla="*/ 55 w 109"/>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9">
                  <a:moveTo>
                    <a:pt x="55" y="0"/>
                  </a:moveTo>
                  <a:lnTo>
                    <a:pt x="43" y="0"/>
                  </a:lnTo>
                  <a:lnTo>
                    <a:pt x="33" y="2"/>
                  </a:lnTo>
                  <a:lnTo>
                    <a:pt x="24" y="9"/>
                  </a:lnTo>
                  <a:lnTo>
                    <a:pt x="14" y="14"/>
                  </a:lnTo>
                  <a:lnTo>
                    <a:pt x="9" y="24"/>
                  </a:lnTo>
                  <a:lnTo>
                    <a:pt x="2" y="33"/>
                  </a:lnTo>
                  <a:lnTo>
                    <a:pt x="0" y="43"/>
                  </a:lnTo>
                  <a:lnTo>
                    <a:pt x="0" y="55"/>
                  </a:lnTo>
                  <a:lnTo>
                    <a:pt x="0" y="66"/>
                  </a:lnTo>
                  <a:lnTo>
                    <a:pt x="2" y="76"/>
                  </a:lnTo>
                  <a:lnTo>
                    <a:pt x="9" y="86"/>
                  </a:lnTo>
                  <a:lnTo>
                    <a:pt x="14" y="93"/>
                  </a:lnTo>
                  <a:lnTo>
                    <a:pt x="24" y="100"/>
                  </a:lnTo>
                  <a:lnTo>
                    <a:pt x="33" y="105"/>
                  </a:lnTo>
                  <a:lnTo>
                    <a:pt x="43" y="109"/>
                  </a:lnTo>
                  <a:lnTo>
                    <a:pt x="55" y="109"/>
                  </a:lnTo>
                  <a:lnTo>
                    <a:pt x="66" y="109"/>
                  </a:lnTo>
                  <a:lnTo>
                    <a:pt x="76" y="105"/>
                  </a:lnTo>
                  <a:lnTo>
                    <a:pt x="86" y="100"/>
                  </a:lnTo>
                  <a:lnTo>
                    <a:pt x="93" y="93"/>
                  </a:lnTo>
                  <a:lnTo>
                    <a:pt x="100" y="86"/>
                  </a:lnTo>
                  <a:lnTo>
                    <a:pt x="105" y="76"/>
                  </a:lnTo>
                  <a:lnTo>
                    <a:pt x="109" y="66"/>
                  </a:lnTo>
                  <a:lnTo>
                    <a:pt x="109" y="55"/>
                  </a:lnTo>
                  <a:lnTo>
                    <a:pt x="109" y="43"/>
                  </a:lnTo>
                  <a:lnTo>
                    <a:pt x="105" y="33"/>
                  </a:lnTo>
                  <a:lnTo>
                    <a:pt x="100" y="24"/>
                  </a:lnTo>
                  <a:lnTo>
                    <a:pt x="93" y="14"/>
                  </a:lnTo>
                  <a:lnTo>
                    <a:pt x="86" y="9"/>
                  </a:lnTo>
                  <a:lnTo>
                    <a:pt x="76" y="2"/>
                  </a:lnTo>
                  <a:lnTo>
                    <a:pt x="66" y="0"/>
                  </a:lnTo>
                  <a:lnTo>
                    <a:pt x="55"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2" name="Line 14"/>
            <p:cNvSpPr>
              <a:spLocks noChangeShapeType="1"/>
            </p:cNvSpPr>
            <p:nvPr/>
          </p:nvSpPr>
          <p:spPr bwMode="auto">
            <a:xfrm>
              <a:off x="3082" y="2164"/>
              <a:ext cx="1" cy="9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3" name="Line 15"/>
            <p:cNvSpPr>
              <a:spLocks noChangeShapeType="1"/>
            </p:cNvSpPr>
            <p:nvPr/>
          </p:nvSpPr>
          <p:spPr bwMode="auto">
            <a:xfrm>
              <a:off x="2996" y="2190"/>
              <a:ext cx="172"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4" name="Freeform 16"/>
            <p:cNvSpPr>
              <a:spLocks/>
            </p:cNvSpPr>
            <p:nvPr/>
          </p:nvSpPr>
          <p:spPr bwMode="auto">
            <a:xfrm>
              <a:off x="2965" y="2259"/>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5" name="Rectangle 17"/>
            <p:cNvSpPr>
              <a:spLocks noChangeArrowheads="1"/>
            </p:cNvSpPr>
            <p:nvPr/>
          </p:nvSpPr>
          <p:spPr bwMode="auto">
            <a:xfrm>
              <a:off x="3018" y="2485"/>
              <a:ext cx="2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Clerk</a:t>
              </a:r>
              <a:endParaRPr lang="en-US" altLang="ja-JP" sz="1600" b="0" i="0" u="sng">
                <a:solidFill>
                  <a:srgbClr val="000000"/>
                </a:solidFill>
                <a:effectLst/>
              </a:endParaRPr>
            </a:p>
          </p:txBody>
        </p:sp>
        <p:sp>
          <p:nvSpPr>
            <p:cNvPr id="78866" name="Rectangle 18"/>
            <p:cNvSpPr>
              <a:spLocks noChangeArrowheads="1"/>
            </p:cNvSpPr>
            <p:nvPr/>
          </p:nvSpPr>
          <p:spPr bwMode="auto">
            <a:xfrm>
              <a:off x="3225" y="2462"/>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67" name="Freeform 19"/>
            <p:cNvSpPr>
              <a:spLocks/>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68" name="Freeform 20"/>
            <p:cNvSpPr>
              <a:spLocks/>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69" name="Rectangle 21"/>
            <p:cNvSpPr>
              <a:spLocks noChangeArrowheads="1"/>
            </p:cNvSpPr>
            <p:nvPr/>
          </p:nvSpPr>
          <p:spPr bwMode="auto">
            <a:xfrm>
              <a:off x="1752" y="1987"/>
              <a:ext cx="46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Buy tickets</a:t>
              </a:r>
              <a:endParaRPr lang="en-US" altLang="ja-JP" sz="1600" b="0" i="0" u="sng">
                <a:solidFill>
                  <a:srgbClr val="000000"/>
                </a:solidFill>
                <a:effectLst/>
              </a:endParaRPr>
            </a:p>
          </p:txBody>
        </p:sp>
        <p:sp>
          <p:nvSpPr>
            <p:cNvPr id="78870" name="Rectangle 22"/>
            <p:cNvSpPr>
              <a:spLocks noChangeArrowheads="1"/>
            </p:cNvSpPr>
            <p:nvPr/>
          </p:nvSpPr>
          <p:spPr bwMode="auto">
            <a:xfrm>
              <a:off x="2178" y="1968"/>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71" name="Freeform 23"/>
            <p:cNvSpPr>
              <a:spLocks/>
            </p:cNvSpPr>
            <p:nvPr/>
          </p:nvSpPr>
          <p:spPr bwMode="auto">
            <a:xfrm>
              <a:off x="1427" y="2133"/>
              <a:ext cx="333" cy="166"/>
            </a:xfrm>
            <a:custGeom>
              <a:avLst/>
              <a:gdLst>
                <a:gd name="T0" fmla="*/ 0 w 333"/>
                <a:gd name="T1" fmla="*/ 166 h 166"/>
                <a:gd name="T2" fmla="*/ 333 w 333"/>
                <a:gd name="T3" fmla="*/ 0 h 166"/>
                <a:gd name="T4" fmla="*/ 283 w 333"/>
                <a:gd name="T5" fmla="*/ 62 h 166"/>
              </a:gdLst>
              <a:ahLst/>
              <a:cxnLst>
                <a:cxn ang="0">
                  <a:pos x="T0" y="T1"/>
                </a:cxn>
                <a:cxn ang="0">
                  <a:pos x="T2" y="T3"/>
                </a:cxn>
                <a:cxn ang="0">
                  <a:pos x="T4" y="T5"/>
                </a:cxn>
              </a:cxnLst>
              <a:rect l="0" t="0" r="r" b="b"/>
              <a:pathLst>
                <a:path w="333" h="166">
                  <a:moveTo>
                    <a:pt x="0" y="166"/>
                  </a:moveTo>
                  <a:lnTo>
                    <a:pt x="333" y="0"/>
                  </a:lnTo>
                  <a:lnTo>
                    <a:pt x="283" y="62"/>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2" name="Line 24"/>
            <p:cNvSpPr>
              <a:spLocks noChangeShapeType="1"/>
            </p:cNvSpPr>
            <p:nvPr/>
          </p:nvSpPr>
          <p:spPr bwMode="auto">
            <a:xfrm flipH="1">
              <a:off x="1679" y="2133"/>
              <a:ext cx="81" cy="4"/>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3" name="Line 25"/>
            <p:cNvSpPr>
              <a:spLocks noChangeShapeType="1"/>
            </p:cNvSpPr>
            <p:nvPr/>
          </p:nvSpPr>
          <p:spPr bwMode="auto">
            <a:xfrm flipH="1">
              <a:off x="1100" y="2299"/>
              <a:ext cx="327" cy="17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4" name="Freeform 26"/>
            <p:cNvSpPr>
              <a:spLocks/>
            </p:cNvSpPr>
            <p:nvPr/>
          </p:nvSpPr>
          <p:spPr bwMode="auto">
            <a:xfrm>
              <a:off x="2203" y="2037"/>
              <a:ext cx="379" cy="81"/>
            </a:xfrm>
            <a:custGeom>
              <a:avLst/>
              <a:gdLst>
                <a:gd name="T0" fmla="*/ 379 w 379"/>
                <a:gd name="T1" fmla="*/ 81 h 81"/>
                <a:gd name="T2" fmla="*/ 0 w 379"/>
                <a:gd name="T3" fmla="*/ 15 h 81"/>
                <a:gd name="T4" fmla="*/ 76 w 379"/>
                <a:gd name="T5" fmla="*/ 0 h 81"/>
              </a:gdLst>
              <a:ahLst/>
              <a:cxnLst>
                <a:cxn ang="0">
                  <a:pos x="T0" y="T1"/>
                </a:cxn>
                <a:cxn ang="0">
                  <a:pos x="T2" y="T3"/>
                </a:cxn>
                <a:cxn ang="0">
                  <a:pos x="T4" y="T5"/>
                </a:cxn>
              </a:cxnLst>
              <a:rect l="0" t="0" r="r" b="b"/>
              <a:pathLst>
                <a:path w="379" h="81">
                  <a:moveTo>
                    <a:pt x="379" y="81"/>
                  </a:moveTo>
                  <a:lnTo>
                    <a:pt x="0" y="15"/>
                  </a:lnTo>
                  <a:lnTo>
                    <a:pt x="76"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5" name="Line 27"/>
            <p:cNvSpPr>
              <a:spLocks noChangeShapeType="1"/>
            </p:cNvSpPr>
            <p:nvPr/>
          </p:nvSpPr>
          <p:spPr bwMode="auto">
            <a:xfrm>
              <a:off x="2203" y="2052"/>
              <a:ext cx="67" cy="4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6" name="Line 28"/>
            <p:cNvSpPr>
              <a:spLocks noChangeShapeType="1"/>
            </p:cNvSpPr>
            <p:nvPr/>
          </p:nvSpPr>
          <p:spPr bwMode="auto">
            <a:xfrm>
              <a:off x="2582" y="2118"/>
              <a:ext cx="383" cy="67"/>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7" name="Freeform 29"/>
            <p:cNvSpPr>
              <a:spLocks/>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78" name="Freeform 30"/>
            <p:cNvSpPr>
              <a:spLocks/>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79" name="Rectangle 31"/>
            <p:cNvSpPr>
              <a:spLocks noChangeArrowheads="1"/>
            </p:cNvSpPr>
            <p:nvPr/>
          </p:nvSpPr>
          <p:spPr bwMode="auto">
            <a:xfrm>
              <a:off x="2176" y="2373"/>
              <a:ext cx="72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Buy Subscription</a:t>
              </a:r>
              <a:endParaRPr lang="en-US" altLang="ja-JP" sz="1600" b="0" i="0" u="sng">
                <a:solidFill>
                  <a:srgbClr val="000000"/>
                </a:solidFill>
                <a:effectLst/>
              </a:endParaRPr>
            </a:p>
          </p:txBody>
        </p:sp>
        <p:sp>
          <p:nvSpPr>
            <p:cNvPr id="78880" name="Rectangle 32"/>
            <p:cNvSpPr>
              <a:spLocks noChangeArrowheads="1"/>
            </p:cNvSpPr>
            <p:nvPr/>
          </p:nvSpPr>
          <p:spPr bwMode="auto">
            <a:xfrm>
              <a:off x="2835" y="2354"/>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81" name="Freeform 33"/>
            <p:cNvSpPr>
              <a:spLocks/>
            </p:cNvSpPr>
            <p:nvPr/>
          </p:nvSpPr>
          <p:spPr bwMode="auto">
            <a:xfrm>
              <a:off x="2653" y="2280"/>
              <a:ext cx="155" cy="50"/>
            </a:xfrm>
            <a:custGeom>
              <a:avLst/>
              <a:gdLst>
                <a:gd name="T0" fmla="*/ 155 w 155"/>
                <a:gd name="T1" fmla="*/ 0 h 50"/>
                <a:gd name="T2" fmla="*/ 0 w 155"/>
                <a:gd name="T3" fmla="*/ 36 h 50"/>
                <a:gd name="T4" fmla="*/ 81 w 155"/>
                <a:gd name="T5" fmla="*/ 50 h 50"/>
              </a:gdLst>
              <a:ahLst/>
              <a:cxnLst>
                <a:cxn ang="0">
                  <a:pos x="T0" y="T1"/>
                </a:cxn>
                <a:cxn ang="0">
                  <a:pos x="T2" y="T3"/>
                </a:cxn>
                <a:cxn ang="0">
                  <a:pos x="T4" y="T5"/>
                </a:cxn>
              </a:cxnLst>
              <a:rect l="0" t="0" r="r" b="b"/>
              <a:pathLst>
                <a:path w="155" h="50">
                  <a:moveTo>
                    <a:pt x="155" y="0"/>
                  </a:moveTo>
                  <a:lnTo>
                    <a:pt x="0" y="36"/>
                  </a:lnTo>
                  <a:lnTo>
                    <a:pt x="81" y="5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2" name="Line 34"/>
            <p:cNvSpPr>
              <a:spLocks noChangeShapeType="1"/>
            </p:cNvSpPr>
            <p:nvPr/>
          </p:nvSpPr>
          <p:spPr bwMode="auto">
            <a:xfrm flipV="1">
              <a:off x="2653" y="2271"/>
              <a:ext cx="64" cy="4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3" name="Line 35"/>
            <p:cNvSpPr>
              <a:spLocks noChangeShapeType="1"/>
            </p:cNvSpPr>
            <p:nvPr/>
          </p:nvSpPr>
          <p:spPr bwMode="auto">
            <a:xfrm flipV="1">
              <a:off x="2808" y="2240"/>
              <a:ext cx="152" cy="4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4" name="Freeform 36"/>
            <p:cNvSpPr>
              <a:spLocks/>
            </p:cNvSpPr>
            <p:nvPr/>
          </p:nvSpPr>
          <p:spPr bwMode="auto">
            <a:xfrm>
              <a:off x="3060" y="2831"/>
              <a:ext cx="112" cy="109"/>
            </a:xfrm>
            <a:custGeom>
              <a:avLst/>
              <a:gdLst>
                <a:gd name="T0" fmla="*/ 58 w 112"/>
                <a:gd name="T1" fmla="*/ 0 h 109"/>
                <a:gd name="T2" fmla="*/ 46 w 112"/>
                <a:gd name="T3" fmla="*/ 0 h 109"/>
                <a:gd name="T4" fmla="*/ 36 w 112"/>
                <a:gd name="T5" fmla="*/ 2 h 109"/>
                <a:gd name="T6" fmla="*/ 27 w 112"/>
                <a:gd name="T7" fmla="*/ 9 h 109"/>
                <a:gd name="T8" fmla="*/ 17 w 112"/>
                <a:gd name="T9" fmla="*/ 14 h 109"/>
                <a:gd name="T10" fmla="*/ 10 w 112"/>
                <a:gd name="T11" fmla="*/ 24 h 109"/>
                <a:gd name="T12" fmla="*/ 5 w 112"/>
                <a:gd name="T13" fmla="*/ 33 h 109"/>
                <a:gd name="T14" fmla="*/ 3 w 112"/>
                <a:gd name="T15" fmla="*/ 43 h 109"/>
                <a:gd name="T16" fmla="*/ 0 w 112"/>
                <a:gd name="T17" fmla="*/ 55 h 109"/>
                <a:gd name="T18" fmla="*/ 3 w 112"/>
                <a:gd name="T19" fmla="*/ 66 h 109"/>
                <a:gd name="T20" fmla="*/ 5 w 112"/>
                <a:gd name="T21" fmla="*/ 76 h 109"/>
                <a:gd name="T22" fmla="*/ 10 w 112"/>
                <a:gd name="T23" fmla="*/ 86 h 109"/>
                <a:gd name="T24" fmla="*/ 17 w 112"/>
                <a:gd name="T25" fmla="*/ 93 h 109"/>
                <a:gd name="T26" fmla="*/ 27 w 112"/>
                <a:gd name="T27" fmla="*/ 100 h 109"/>
                <a:gd name="T28" fmla="*/ 36 w 112"/>
                <a:gd name="T29" fmla="*/ 105 h 109"/>
                <a:gd name="T30" fmla="*/ 46 w 112"/>
                <a:gd name="T31" fmla="*/ 109 h 109"/>
                <a:gd name="T32" fmla="*/ 58 w 112"/>
                <a:gd name="T33" fmla="*/ 109 h 109"/>
                <a:gd name="T34" fmla="*/ 67 w 112"/>
                <a:gd name="T35" fmla="*/ 109 h 109"/>
                <a:gd name="T36" fmla="*/ 79 w 112"/>
                <a:gd name="T37" fmla="*/ 105 h 109"/>
                <a:gd name="T38" fmla="*/ 88 w 112"/>
                <a:gd name="T39" fmla="*/ 100 h 109"/>
                <a:gd name="T40" fmla="*/ 96 w 112"/>
                <a:gd name="T41" fmla="*/ 93 h 109"/>
                <a:gd name="T42" fmla="*/ 103 w 112"/>
                <a:gd name="T43" fmla="*/ 86 h 109"/>
                <a:gd name="T44" fmla="*/ 108 w 112"/>
                <a:gd name="T45" fmla="*/ 76 h 109"/>
                <a:gd name="T46" fmla="*/ 112 w 112"/>
                <a:gd name="T47" fmla="*/ 66 h 109"/>
                <a:gd name="T48" fmla="*/ 112 w 112"/>
                <a:gd name="T49" fmla="*/ 55 h 109"/>
                <a:gd name="T50" fmla="*/ 112 w 112"/>
                <a:gd name="T51" fmla="*/ 43 h 109"/>
                <a:gd name="T52" fmla="*/ 108 w 112"/>
                <a:gd name="T53" fmla="*/ 33 h 109"/>
                <a:gd name="T54" fmla="*/ 103 w 112"/>
                <a:gd name="T55" fmla="*/ 24 h 109"/>
                <a:gd name="T56" fmla="*/ 96 w 112"/>
                <a:gd name="T57" fmla="*/ 14 h 109"/>
                <a:gd name="T58" fmla="*/ 88 w 112"/>
                <a:gd name="T59" fmla="*/ 9 h 109"/>
                <a:gd name="T60" fmla="*/ 79 w 112"/>
                <a:gd name="T61" fmla="*/ 2 h 109"/>
                <a:gd name="T62" fmla="*/ 67 w 112"/>
                <a:gd name="T63" fmla="*/ 0 h 109"/>
                <a:gd name="T64" fmla="*/ 58 w 112"/>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9">
                  <a:moveTo>
                    <a:pt x="58" y="0"/>
                  </a:moveTo>
                  <a:lnTo>
                    <a:pt x="46" y="0"/>
                  </a:lnTo>
                  <a:lnTo>
                    <a:pt x="36" y="2"/>
                  </a:lnTo>
                  <a:lnTo>
                    <a:pt x="27" y="9"/>
                  </a:lnTo>
                  <a:lnTo>
                    <a:pt x="17" y="14"/>
                  </a:lnTo>
                  <a:lnTo>
                    <a:pt x="10" y="24"/>
                  </a:lnTo>
                  <a:lnTo>
                    <a:pt x="5" y="33"/>
                  </a:lnTo>
                  <a:lnTo>
                    <a:pt x="3" y="43"/>
                  </a:lnTo>
                  <a:lnTo>
                    <a:pt x="0" y="55"/>
                  </a:lnTo>
                  <a:lnTo>
                    <a:pt x="3" y="66"/>
                  </a:lnTo>
                  <a:lnTo>
                    <a:pt x="5" y="76"/>
                  </a:lnTo>
                  <a:lnTo>
                    <a:pt x="10" y="86"/>
                  </a:lnTo>
                  <a:lnTo>
                    <a:pt x="17" y="93"/>
                  </a:lnTo>
                  <a:lnTo>
                    <a:pt x="27" y="100"/>
                  </a:lnTo>
                  <a:lnTo>
                    <a:pt x="36" y="105"/>
                  </a:lnTo>
                  <a:lnTo>
                    <a:pt x="46" y="109"/>
                  </a:lnTo>
                  <a:lnTo>
                    <a:pt x="58" y="109"/>
                  </a:lnTo>
                  <a:lnTo>
                    <a:pt x="67" y="109"/>
                  </a:lnTo>
                  <a:lnTo>
                    <a:pt x="79" y="105"/>
                  </a:lnTo>
                  <a:lnTo>
                    <a:pt x="88" y="100"/>
                  </a:lnTo>
                  <a:lnTo>
                    <a:pt x="96" y="93"/>
                  </a:lnTo>
                  <a:lnTo>
                    <a:pt x="103" y="86"/>
                  </a:lnTo>
                  <a:lnTo>
                    <a:pt x="108" y="76"/>
                  </a:lnTo>
                  <a:lnTo>
                    <a:pt x="112" y="66"/>
                  </a:lnTo>
                  <a:lnTo>
                    <a:pt x="112" y="55"/>
                  </a:lnTo>
                  <a:lnTo>
                    <a:pt x="112" y="43"/>
                  </a:lnTo>
                  <a:lnTo>
                    <a:pt x="108" y="33"/>
                  </a:lnTo>
                  <a:lnTo>
                    <a:pt x="103" y="24"/>
                  </a:lnTo>
                  <a:lnTo>
                    <a:pt x="96" y="14"/>
                  </a:lnTo>
                  <a:lnTo>
                    <a:pt x="88" y="9"/>
                  </a:lnTo>
                  <a:lnTo>
                    <a:pt x="79" y="2"/>
                  </a:lnTo>
                  <a:lnTo>
                    <a:pt x="67" y="0"/>
                  </a:lnTo>
                  <a:lnTo>
                    <a:pt x="58"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5" name="Line 37"/>
            <p:cNvSpPr>
              <a:spLocks noChangeShapeType="1"/>
            </p:cNvSpPr>
            <p:nvPr/>
          </p:nvSpPr>
          <p:spPr bwMode="auto">
            <a:xfrm>
              <a:off x="3118" y="2936"/>
              <a:ext cx="1" cy="10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6" name="Line 38"/>
            <p:cNvSpPr>
              <a:spLocks noChangeShapeType="1"/>
            </p:cNvSpPr>
            <p:nvPr/>
          </p:nvSpPr>
          <p:spPr bwMode="auto">
            <a:xfrm>
              <a:off x="3032" y="2967"/>
              <a:ext cx="166"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7" name="Freeform 39"/>
            <p:cNvSpPr>
              <a:spLocks/>
            </p:cNvSpPr>
            <p:nvPr/>
          </p:nvSpPr>
          <p:spPr bwMode="auto">
            <a:xfrm>
              <a:off x="2996" y="3036"/>
              <a:ext cx="236" cy="116"/>
            </a:xfrm>
            <a:custGeom>
              <a:avLst/>
              <a:gdLst>
                <a:gd name="T0" fmla="*/ 0 w 236"/>
                <a:gd name="T1" fmla="*/ 116 h 116"/>
                <a:gd name="T2" fmla="*/ 122 w 236"/>
                <a:gd name="T3" fmla="*/ 0 h 116"/>
                <a:gd name="T4" fmla="*/ 236 w 236"/>
                <a:gd name="T5" fmla="*/ 116 h 116"/>
              </a:gdLst>
              <a:ahLst/>
              <a:cxnLst>
                <a:cxn ang="0">
                  <a:pos x="T0" y="T1"/>
                </a:cxn>
                <a:cxn ang="0">
                  <a:pos x="T2" y="T3"/>
                </a:cxn>
                <a:cxn ang="0">
                  <a:pos x="T4" y="T5"/>
                </a:cxn>
              </a:cxnLst>
              <a:rect l="0" t="0" r="r" b="b"/>
              <a:pathLst>
                <a:path w="236" h="116">
                  <a:moveTo>
                    <a:pt x="0" y="116"/>
                  </a:moveTo>
                  <a:lnTo>
                    <a:pt x="122" y="0"/>
                  </a:lnTo>
                  <a:lnTo>
                    <a:pt x="236" y="116"/>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88" name="Rectangle 40"/>
            <p:cNvSpPr>
              <a:spLocks noChangeArrowheads="1"/>
            </p:cNvSpPr>
            <p:nvPr/>
          </p:nvSpPr>
          <p:spPr bwMode="auto">
            <a:xfrm>
              <a:off x="2862" y="3255"/>
              <a:ext cx="58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信用卡服务商</a:t>
              </a:r>
              <a:endParaRPr lang="ja-JP" altLang="en-US" sz="1600" b="0" i="0" u="sng">
                <a:solidFill>
                  <a:srgbClr val="000000"/>
                </a:solidFill>
                <a:effectLst/>
              </a:endParaRPr>
            </a:p>
          </p:txBody>
        </p:sp>
        <p:sp>
          <p:nvSpPr>
            <p:cNvPr id="78889" name="Rectangle 41"/>
            <p:cNvSpPr>
              <a:spLocks noChangeArrowheads="1"/>
            </p:cNvSpPr>
            <p:nvPr/>
          </p:nvSpPr>
          <p:spPr bwMode="auto">
            <a:xfrm>
              <a:off x="3387" y="3241"/>
              <a:ext cx="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90" name="Freeform 42"/>
            <p:cNvSpPr>
              <a:spLocks/>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891" name="Freeform 43"/>
            <p:cNvSpPr>
              <a:spLocks/>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92" name="Rectangle 44"/>
            <p:cNvSpPr>
              <a:spLocks noChangeArrowheads="1"/>
            </p:cNvSpPr>
            <p:nvPr/>
          </p:nvSpPr>
          <p:spPr bwMode="auto">
            <a:xfrm>
              <a:off x="1589" y="3226"/>
              <a:ext cx="60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Make charges</a:t>
              </a:r>
              <a:endParaRPr lang="en-US" altLang="ja-JP" sz="1600" b="0" i="0" u="sng">
                <a:solidFill>
                  <a:srgbClr val="000000"/>
                </a:solidFill>
                <a:effectLst/>
              </a:endParaRPr>
            </a:p>
          </p:txBody>
        </p:sp>
        <p:sp>
          <p:nvSpPr>
            <p:cNvPr id="78893" name="Rectangle 45"/>
            <p:cNvSpPr>
              <a:spLocks noChangeArrowheads="1"/>
            </p:cNvSpPr>
            <p:nvPr/>
          </p:nvSpPr>
          <p:spPr bwMode="auto">
            <a:xfrm>
              <a:off x="2142" y="3203"/>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894" name="Freeform 46"/>
            <p:cNvSpPr>
              <a:spLocks noEditPoints="1"/>
            </p:cNvSpPr>
            <p:nvPr/>
          </p:nvSpPr>
          <p:spPr bwMode="auto">
            <a:xfrm>
              <a:off x="1865" y="2185"/>
              <a:ext cx="88" cy="784"/>
            </a:xfrm>
            <a:custGeom>
              <a:avLst/>
              <a:gdLst>
                <a:gd name="T0" fmla="*/ 85 w 88"/>
                <a:gd name="T1" fmla="*/ 17 h 784"/>
                <a:gd name="T2" fmla="*/ 83 w 88"/>
                <a:gd name="T3" fmla="*/ 19 h 784"/>
                <a:gd name="T4" fmla="*/ 83 w 88"/>
                <a:gd name="T5" fmla="*/ 41 h 784"/>
                <a:gd name="T6" fmla="*/ 81 w 88"/>
                <a:gd name="T7" fmla="*/ 55 h 784"/>
                <a:gd name="T8" fmla="*/ 81 w 88"/>
                <a:gd name="T9" fmla="*/ 57 h 784"/>
                <a:gd name="T10" fmla="*/ 78 w 88"/>
                <a:gd name="T11" fmla="*/ 79 h 784"/>
                <a:gd name="T12" fmla="*/ 76 w 88"/>
                <a:gd name="T13" fmla="*/ 91 h 784"/>
                <a:gd name="T14" fmla="*/ 76 w 88"/>
                <a:gd name="T15" fmla="*/ 95 h 784"/>
                <a:gd name="T16" fmla="*/ 74 w 88"/>
                <a:gd name="T17" fmla="*/ 122 h 784"/>
                <a:gd name="T18" fmla="*/ 71 w 88"/>
                <a:gd name="T19" fmla="*/ 129 h 784"/>
                <a:gd name="T20" fmla="*/ 74 w 88"/>
                <a:gd name="T21" fmla="*/ 133 h 784"/>
                <a:gd name="T22" fmla="*/ 69 w 88"/>
                <a:gd name="T23" fmla="*/ 160 h 784"/>
                <a:gd name="T24" fmla="*/ 66 w 88"/>
                <a:gd name="T25" fmla="*/ 162 h 784"/>
                <a:gd name="T26" fmla="*/ 69 w 88"/>
                <a:gd name="T27" fmla="*/ 172 h 784"/>
                <a:gd name="T28" fmla="*/ 66 w 88"/>
                <a:gd name="T29" fmla="*/ 198 h 784"/>
                <a:gd name="T30" fmla="*/ 64 w 88"/>
                <a:gd name="T31" fmla="*/ 200 h 784"/>
                <a:gd name="T32" fmla="*/ 64 w 88"/>
                <a:gd name="T33" fmla="*/ 210 h 784"/>
                <a:gd name="T34" fmla="*/ 62 w 88"/>
                <a:gd name="T35" fmla="*/ 236 h 784"/>
                <a:gd name="T36" fmla="*/ 62 w 88"/>
                <a:gd name="T37" fmla="*/ 238 h 784"/>
                <a:gd name="T38" fmla="*/ 59 w 88"/>
                <a:gd name="T39" fmla="*/ 257 h 784"/>
                <a:gd name="T40" fmla="*/ 57 w 88"/>
                <a:gd name="T41" fmla="*/ 272 h 784"/>
                <a:gd name="T42" fmla="*/ 57 w 88"/>
                <a:gd name="T43" fmla="*/ 276 h 784"/>
                <a:gd name="T44" fmla="*/ 55 w 88"/>
                <a:gd name="T45" fmla="*/ 300 h 784"/>
                <a:gd name="T46" fmla="*/ 52 w 88"/>
                <a:gd name="T47" fmla="*/ 305 h 784"/>
                <a:gd name="T48" fmla="*/ 55 w 88"/>
                <a:gd name="T49" fmla="*/ 315 h 784"/>
                <a:gd name="T50" fmla="*/ 50 w 88"/>
                <a:gd name="T51" fmla="*/ 338 h 784"/>
                <a:gd name="T52" fmla="*/ 47 w 88"/>
                <a:gd name="T53" fmla="*/ 343 h 784"/>
                <a:gd name="T54" fmla="*/ 47 w 88"/>
                <a:gd name="T55" fmla="*/ 362 h 784"/>
                <a:gd name="T56" fmla="*/ 45 w 88"/>
                <a:gd name="T57" fmla="*/ 376 h 784"/>
                <a:gd name="T58" fmla="*/ 45 w 88"/>
                <a:gd name="T59" fmla="*/ 379 h 784"/>
                <a:gd name="T60" fmla="*/ 45 w 88"/>
                <a:gd name="T61" fmla="*/ 400 h 784"/>
                <a:gd name="T62" fmla="*/ 40 w 88"/>
                <a:gd name="T63" fmla="*/ 415 h 784"/>
                <a:gd name="T64" fmla="*/ 43 w 88"/>
                <a:gd name="T65" fmla="*/ 417 h 784"/>
                <a:gd name="T66" fmla="*/ 40 w 88"/>
                <a:gd name="T67" fmla="*/ 443 h 784"/>
                <a:gd name="T68" fmla="*/ 35 w 88"/>
                <a:gd name="T69" fmla="*/ 453 h 784"/>
                <a:gd name="T70" fmla="*/ 38 w 88"/>
                <a:gd name="T71" fmla="*/ 455 h 784"/>
                <a:gd name="T72" fmla="*/ 35 w 88"/>
                <a:gd name="T73" fmla="*/ 481 h 784"/>
                <a:gd name="T74" fmla="*/ 33 w 88"/>
                <a:gd name="T75" fmla="*/ 486 h 784"/>
                <a:gd name="T76" fmla="*/ 33 w 88"/>
                <a:gd name="T77" fmla="*/ 496 h 784"/>
                <a:gd name="T78" fmla="*/ 31 w 88"/>
                <a:gd name="T79" fmla="*/ 519 h 784"/>
                <a:gd name="T80" fmla="*/ 28 w 88"/>
                <a:gd name="T81" fmla="*/ 522 h 784"/>
                <a:gd name="T82" fmla="*/ 31 w 88"/>
                <a:gd name="T83" fmla="*/ 534 h 784"/>
                <a:gd name="T84" fmla="*/ 26 w 88"/>
                <a:gd name="T85" fmla="*/ 558 h 784"/>
                <a:gd name="T86" fmla="*/ 26 w 88"/>
                <a:gd name="T87" fmla="*/ 560 h 784"/>
                <a:gd name="T88" fmla="*/ 26 w 88"/>
                <a:gd name="T89" fmla="*/ 579 h 784"/>
                <a:gd name="T90" fmla="*/ 21 w 88"/>
                <a:gd name="T91" fmla="*/ 593 h 784"/>
                <a:gd name="T92" fmla="*/ 24 w 88"/>
                <a:gd name="T93" fmla="*/ 598 h 784"/>
                <a:gd name="T94" fmla="*/ 19 w 88"/>
                <a:gd name="T95" fmla="*/ 624 h 784"/>
                <a:gd name="T96" fmla="*/ 16 w 88"/>
                <a:gd name="T97" fmla="*/ 627 h 784"/>
                <a:gd name="T98" fmla="*/ 19 w 88"/>
                <a:gd name="T99" fmla="*/ 636 h 784"/>
                <a:gd name="T100" fmla="*/ 14 w 88"/>
                <a:gd name="T101" fmla="*/ 662 h 784"/>
                <a:gd name="T102" fmla="*/ 14 w 88"/>
                <a:gd name="T103" fmla="*/ 665 h 784"/>
                <a:gd name="T104" fmla="*/ 14 w 88"/>
                <a:gd name="T105" fmla="*/ 684 h 784"/>
                <a:gd name="T106" fmla="*/ 9 w 88"/>
                <a:gd name="T107" fmla="*/ 698 h 784"/>
                <a:gd name="T108" fmla="*/ 9 w 88"/>
                <a:gd name="T109" fmla="*/ 703 h 784"/>
                <a:gd name="T110" fmla="*/ 9 w 88"/>
                <a:gd name="T111" fmla="*/ 722 h 784"/>
                <a:gd name="T112" fmla="*/ 7 w 88"/>
                <a:gd name="T113" fmla="*/ 736 h 784"/>
                <a:gd name="T114" fmla="*/ 7 w 88"/>
                <a:gd name="T115" fmla="*/ 741 h 784"/>
                <a:gd name="T116" fmla="*/ 5 w 88"/>
                <a:gd name="T117" fmla="*/ 765 h 784"/>
                <a:gd name="T118" fmla="*/ 2 w 88"/>
                <a:gd name="T119" fmla="*/ 770 h 784"/>
                <a:gd name="T120" fmla="*/ 2 w 88"/>
                <a:gd name="T121" fmla="*/ 779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8" h="784">
                  <a:moveTo>
                    <a:pt x="88" y="2"/>
                  </a:moveTo>
                  <a:lnTo>
                    <a:pt x="88" y="7"/>
                  </a:lnTo>
                  <a:lnTo>
                    <a:pt x="85" y="7"/>
                  </a:lnTo>
                  <a:lnTo>
                    <a:pt x="85" y="7"/>
                  </a:lnTo>
                  <a:lnTo>
                    <a:pt x="85" y="7"/>
                  </a:lnTo>
                  <a:lnTo>
                    <a:pt x="85" y="7"/>
                  </a:lnTo>
                  <a:lnTo>
                    <a:pt x="85" y="2"/>
                  </a:lnTo>
                  <a:lnTo>
                    <a:pt x="85" y="0"/>
                  </a:lnTo>
                  <a:lnTo>
                    <a:pt x="85" y="0"/>
                  </a:lnTo>
                  <a:lnTo>
                    <a:pt x="88" y="0"/>
                  </a:lnTo>
                  <a:lnTo>
                    <a:pt x="88" y="2"/>
                  </a:lnTo>
                  <a:lnTo>
                    <a:pt x="88" y="2"/>
                  </a:lnTo>
                  <a:close/>
                  <a:moveTo>
                    <a:pt x="85" y="12"/>
                  </a:moveTo>
                  <a:lnTo>
                    <a:pt x="85" y="17"/>
                  </a:lnTo>
                  <a:lnTo>
                    <a:pt x="85" y="17"/>
                  </a:lnTo>
                  <a:lnTo>
                    <a:pt x="85" y="17"/>
                  </a:lnTo>
                  <a:lnTo>
                    <a:pt x="83" y="17"/>
                  </a:lnTo>
                  <a:lnTo>
                    <a:pt x="83" y="17"/>
                  </a:lnTo>
                  <a:lnTo>
                    <a:pt x="83" y="12"/>
                  </a:lnTo>
                  <a:lnTo>
                    <a:pt x="85" y="10"/>
                  </a:lnTo>
                  <a:lnTo>
                    <a:pt x="85" y="10"/>
                  </a:lnTo>
                  <a:lnTo>
                    <a:pt x="85" y="10"/>
                  </a:lnTo>
                  <a:lnTo>
                    <a:pt x="85" y="12"/>
                  </a:lnTo>
                  <a:lnTo>
                    <a:pt x="85" y="12"/>
                  </a:lnTo>
                  <a:close/>
                  <a:moveTo>
                    <a:pt x="85" y="21"/>
                  </a:moveTo>
                  <a:lnTo>
                    <a:pt x="85" y="26"/>
                  </a:lnTo>
                  <a:lnTo>
                    <a:pt x="85" y="26"/>
                  </a:lnTo>
                  <a:lnTo>
                    <a:pt x="83" y="26"/>
                  </a:lnTo>
                  <a:lnTo>
                    <a:pt x="83" y="26"/>
                  </a:lnTo>
                  <a:lnTo>
                    <a:pt x="83" y="26"/>
                  </a:lnTo>
                  <a:lnTo>
                    <a:pt x="83" y="21"/>
                  </a:lnTo>
                  <a:lnTo>
                    <a:pt x="83" y="19"/>
                  </a:lnTo>
                  <a:lnTo>
                    <a:pt x="85" y="19"/>
                  </a:lnTo>
                  <a:lnTo>
                    <a:pt x="85" y="21"/>
                  </a:lnTo>
                  <a:lnTo>
                    <a:pt x="85" y="21"/>
                  </a:lnTo>
                  <a:close/>
                  <a:moveTo>
                    <a:pt x="83" y="31"/>
                  </a:moveTo>
                  <a:lnTo>
                    <a:pt x="83" y="36"/>
                  </a:lnTo>
                  <a:lnTo>
                    <a:pt x="83" y="36"/>
                  </a:lnTo>
                  <a:lnTo>
                    <a:pt x="83" y="36"/>
                  </a:lnTo>
                  <a:lnTo>
                    <a:pt x="81" y="36"/>
                  </a:lnTo>
                  <a:lnTo>
                    <a:pt x="81" y="36"/>
                  </a:lnTo>
                  <a:lnTo>
                    <a:pt x="81" y="31"/>
                  </a:lnTo>
                  <a:lnTo>
                    <a:pt x="83" y="29"/>
                  </a:lnTo>
                  <a:lnTo>
                    <a:pt x="83" y="29"/>
                  </a:lnTo>
                  <a:lnTo>
                    <a:pt x="83" y="29"/>
                  </a:lnTo>
                  <a:lnTo>
                    <a:pt x="83" y="31"/>
                  </a:lnTo>
                  <a:lnTo>
                    <a:pt x="83" y="31"/>
                  </a:lnTo>
                  <a:close/>
                  <a:moveTo>
                    <a:pt x="83" y="41"/>
                  </a:moveTo>
                  <a:lnTo>
                    <a:pt x="83" y="45"/>
                  </a:lnTo>
                  <a:lnTo>
                    <a:pt x="83" y="45"/>
                  </a:lnTo>
                  <a:lnTo>
                    <a:pt x="81" y="45"/>
                  </a:lnTo>
                  <a:lnTo>
                    <a:pt x="81" y="45"/>
                  </a:lnTo>
                  <a:lnTo>
                    <a:pt x="81" y="45"/>
                  </a:lnTo>
                  <a:lnTo>
                    <a:pt x="81" y="41"/>
                  </a:lnTo>
                  <a:lnTo>
                    <a:pt x="81" y="38"/>
                  </a:lnTo>
                  <a:lnTo>
                    <a:pt x="83" y="38"/>
                  </a:lnTo>
                  <a:lnTo>
                    <a:pt x="83" y="38"/>
                  </a:lnTo>
                  <a:lnTo>
                    <a:pt x="83" y="41"/>
                  </a:lnTo>
                  <a:lnTo>
                    <a:pt x="83" y="41"/>
                  </a:lnTo>
                  <a:close/>
                  <a:moveTo>
                    <a:pt x="83" y="50"/>
                  </a:moveTo>
                  <a:lnTo>
                    <a:pt x="81" y="55"/>
                  </a:lnTo>
                  <a:lnTo>
                    <a:pt x="81" y="55"/>
                  </a:lnTo>
                  <a:lnTo>
                    <a:pt x="81" y="55"/>
                  </a:lnTo>
                  <a:lnTo>
                    <a:pt x="81" y="55"/>
                  </a:lnTo>
                  <a:lnTo>
                    <a:pt x="78" y="55"/>
                  </a:lnTo>
                  <a:lnTo>
                    <a:pt x="81" y="50"/>
                  </a:lnTo>
                  <a:lnTo>
                    <a:pt x="81" y="48"/>
                  </a:lnTo>
                  <a:lnTo>
                    <a:pt x="81" y="48"/>
                  </a:lnTo>
                  <a:lnTo>
                    <a:pt x="83" y="48"/>
                  </a:lnTo>
                  <a:lnTo>
                    <a:pt x="83" y="50"/>
                  </a:lnTo>
                  <a:lnTo>
                    <a:pt x="83" y="50"/>
                  </a:lnTo>
                  <a:close/>
                  <a:moveTo>
                    <a:pt x="81" y="60"/>
                  </a:moveTo>
                  <a:lnTo>
                    <a:pt x="81" y="64"/>
                  </a:lnTo>
                  <a:lnTo>
                    <a:pt x="81" y="64"/>
                  </a:lnTo>
                  <a:lnTo>
                    <a:pt x="78" y="64"/>
                  </a:lnTo>
                  <a:lnTo>
                    <a:pt x="78" y="64"/>
                  </a:lnTo>
                  <a:lnTo>
                    <a:pt x="78" y="64"/>
                  </a:lnTo>
                  <a:lnTo>
                    <a:pt x="78" y="60"/>
                  </a:lnTo>
                  <a:lnTo>
                    <a:pt x="78" y="57"/>
                  </a:lnTo>
                  <a:lnTo>
                    <a:pt x="81" y="57"/>
                  </a:lnTo>
                  <a:lnTo>
                    <a:pt x="81" y="57"/>
                  </a:lnTo>
                  <a:lnTo>
                    <a:pt x="81" y="60"/>
                  </a:lnTo>
                  <a:lnTo>
                    <a:pt x="81" y="60"/>
                  </a:lnTo>
                  <a:close/>
                  <a:moveTo>
                    <a:pt x="81" y="69"/>
                  </a:moveTo>
                  <a:lnTo>
                    <a:pt x="81" y="74"/>
                  </a:lnTo>
                  <a:lnTo>
                    <a:pt x="78" y="74"/>
                  </a:lnTo>
                  <a:lnTo>
                    <a:pt x="78" y="74"/>
                  </a:lnTo>
                  <a:lnTo>
                    <a:pt x="78" y="74"/>
                  </a:lnTo>
                  <a:lnTo>
                    <a:pt x="78" y="74"/>
                  </a:lnTo>
                  <a:lnTo>
                    <a:pt x="78" y="69"/>
                  </a:lnTo>
                  <a:lnTo>
                    <a:pt x="78" y="67"/>
                  </a:lnTo>
                  <a:lnTo>
                    <a:pt x="78" y="67"/>
                  </a:lnTo>
                  <a:lnTo>
                    <a:pt x="81" y="67"/>
                  </a:lnTo>
                  <a:lnTo>
                    <a:pt x="81" y="69"/>
                  </a:lnTo>
                  <a:lnTo>
                    <a:pt x="81" y="69"/>
                  </a:lnTo>
                  <a:close/>
                  <a:moveTo>
                    <a:pt x="78" y="79"/>
                  </a:moveTo>
                  <a:lnTo>
                    <a:pt x="78" y="83"/>
                  </a:lnTo>
                  <a:lnTo>
                    <a:pt x="78" y="83"/>
                  </a:lnTo>
                  <a:lnTo>
                    <a:pt x="78" y="83"/>
                  </a:lnTo>
                  <a:lnTo>
                    <a:pt x="76" y="83"/>
                  </a:lnTo>
                  <a:lnTo>
                    <a:pt x="76" y="79"/>
                  </a:lnTo>
                  <a:lnTo>
                    <a:pt x="78" y="76"/>
                  </a:lnTo>
                  <a:lnTo>
                    <a:pt x="78" y="76"/>
                  </a:lnTo>
                  <a:lnTo>
                    <a:pt x="78" y="76"/>
                  </a:lnTo>
                  <a:lnTo>
                    <a:pt x="78" y="79"/>
                  </a:lnTo>
                  <a:lnTo>
                    <a:pt x="78" y="79"/>
                  </a:lnTo>
                  <a:close/>
                  <a:moveTo>
                    <a:pt x="78" y="88"/>
                  </a:moveTo>
                  <a:lnTo>
                    <a:pt x="78" y="93"/>
                  </a:lnTo>
                  <a:lnTo>
                    <a:pt x="76" y="93"/>
                  </a:lnTo>
                  <a:lnTo>
                    <a:pt x="76" y="93"/>
                  </a:lnTo>
                  <a:lnTo>
                    <a:pt x="76" y="93"/>
                  </a:lnTo>
                  <a:lnTo>
                    <a:pt x="76" y="91"/>
                  </a:lnTo>
                  <a:lnTo>
                    <a:pt x="76" y="88"/>
                  </a:lnTo>
                  <a:lnTo>
                    <a:pt x="76" y="86"/>
                  </a:lnTo>
                  <a:lnTo>
                    <a:pt x="76" y="86"/>
                  </a:lnTo>
                  <a:lnTo>
                    <a:pt x="78" y="86"/>
                  </a:lnTo>
                  <a:lnTo>
                    <a:pt x="78" y="88"/>
                  </a:lnTo>
                  <a:lnTo>
                    <a:pt x="78" y="88"/>
                  </a:lnTo>
                  <a:close/>
                  <a:moveTo>
                    <a:pt x="76" y="98"/>
                  </a:moveTo>
                  <a:lnTo>
                    <a:pt x="76" y="102"/>
                  </a:lnTo>
                  <a:lnTo>
                    <a:pt x="76" y="102"/>
                  </a:lnTo>
                  <a:lnTo>
                    <a:pt x="76" y="102"/>
                  </a:lnTo>
                  <a:lnTo>
                    <a:pt x="74" y="102"/>
                  </a:lnTo>
                  <a:lnTo>
                    <a:pt x="74" y="100"/>
                  </a:lnTo>
                  <a:lnTo>
                    <a:pt x="74" y="95"/>
                  </a:lnTo>
                  <a:lnTo>
                    <a:pt x="76" y="95"/>
                  </a:lnTo>
                  <a:lnTo>
                    <a:pt x="76" y="95"/>
                  </a:lnTo>
                  <a:lnTo>
                    <a:pt x="76" y="95"/>
                  </a:lnTo>
                  <a:lnTo>
                    <a:pt x="76" y="98"/>
                  </a:lnTo>
                  <a:lnTo>
                    <a:pt x="76" y="98"/>
                  </a:lnTo>
                  <a:close/>
                  <a:moveTo>
                    <a:pt x="76" y="107"/>
                  </a:moveTo>
                  <a:lnTo>
                    <a:pt x="76" y="112"/>
                  </a:lnTo>
                  <a:lnTo>
                    <a:pt x="76" y="112"/>
                  </a:lnTo>
                  <a:lnTo>
                    <a:pt x="74" y="112"/>
                  </a:lnTo>
                  <a:lnTo>
                    <a:pt x="74" y="112"/>
                  </a:lnTo>
                  <a:lnTo>
                    <a:pt x="74" y="110"/>
                  </a:lnTo>
                  <a:lnTo>
                    <a:pt x="74" y="105"/>
                  </a:lnTo>
                  <a:lnTo>
                    <a:pt x="74" y="105"/>
                  </a:lnTo>
                  <a:lnTo>
                    <a:pt x="76" y="105"/>
                  </a:lnTo>
                  <a:lnTo>
                    <a:pt x="76" y="105"/>
                  </a:lnTo>
                  <a:lnTo>
                    <a:pt x="76" y="107"/>
                  </a:lnTo>
                  <a:lnTo>
                    <a:pt x="76" y="107"/>
                  </a:lnTo>
                  <a:close/>
                  <a:moveTo>
                    <a:pt x="76" y="117"/>
                  </a:moveTo>
                  <a:lnTo>
                    <a:pt x="74" y="122"/>
                  </a:lnTo>
                  <a:lnTo>
                    <a:pt x="74" y="122"/>
                  </a:lnTo>
                  <a:lnTo>
                    <a:pt x="74" y="122"/>
                  </a:lnTo>
                  <a:lnTo>
                    <a:pt x="71" y="122"/>
                  </a:lnTo>
                  <a:lnTo>
                    <a:pt x="71" y="119"/>
                  </a:lnTo>
                  <a:lnTo>
                    <a:pt x="74" y="114"/>
                  </a:lnTo>
                  <a:lnTo>
                    <a:pt x="74" y="114"/>
                  </a:lnTo>
                  <a:lnTo>
                    <a:pt x="74" y="114"/>
                  </a:lnTo>
                  <a:lnTo>
                    <a:pt x="74" y="114"/>
                  </a:lnTo>
                  <a:lnTo>
                    <a:pt x="76" y="117"/>
                  </a:lnTo>
                  <a:lnTo>
                    <a:pt x="76" y="117"/>
                  </a:lnTo>
                  <a:close/>
                  <a:moveTo>
                    <a:pt x="74" y="126"/>
                  </a:moveTo>
                  <a:lnTo>
                    <a:pt x="74" y="131"/>
                  </a:lnTo>
                  <a:lnTo>
                    <a:pt x="74" y="131"/>
                  </a:lnTo>
                  <a:lnTo>
                    <a:pt x="71" y="131"/>
                  </a:lnTo>
                  <a:lnTo>
                    <a:pt x="71" y="131"/>
                  </a:lnTo>
                  <a:lnTo>
                    <a:pt x="71" y="129"/>
                  </a:lnTo>
                  <a:lnTo>
                    <a:pt x="71" y="124"/>
                  </a:lnTo>
                  <a:lnTo>
                    <a:pt x="74" y="124"/>
                  </a:lnTo>
                  <a:lnTo>
                    <a:pt x="74" y="124"/>
                  </a:lnTo>
                  <a:lnTo>
                    <a:pt x="74" y="126"/>
                  </a:lnTo>
                  <a:lnTo>
                    <a:pt x="74" y="126"/>
                  </a:lnTo>
                  <a:close/>
                  <a:moveTo>
                    <a:pt x="74" y="133"/>
                  </a:moveTo>
                  <a:lnTo>
                    <a:pt x="74" y="138"/>
                  </a:lnTo>
                  <a:lnTo>
                    <a:pt x="71" y="141"/>
                  </a:lnTo>
                  <a:lnTo>
                    <a:pt x="71" y="141"/>
                  </a:lnTo>
                  <a:lnTo>
                    <a:pt x="71" y="141"/>
                  </a:lnTo>
                  <a:lnTo>
                    <a:pt x="71" y="138"/>
                  </a:lnTo>
                  <a:lnTo>
                    <a:pt x="71" y="133"/>
                  </a:lnTo>
                  <a:lnTo>
                    <a:pt x="71" y="133"/>
                  </a:lnTo>
                  <a:lnTo>
                    <a:pt x="71" y="133"/>
                  </a:lnTo>
                  <a:lnTo>
                    <a:pt x="74" y="133"/>
                  </a:lnTo>
                  <a:lnTo>
                    <a:pt x="74" y="133"/>
                  </a:lnTo>
                  <a:lnTo>
                    <a:pt x="74" y="133"/>
                  </a:lnTo>
                  <a:close/>
                  <a:moveTo>
                    <a:pt x="71" y="143"/>
                  </a:moveTo>
                  <a:lnTo>
                    <a:pt x="71" y="148"/>
                  </a:lnTo>
                  <a:lnTo>
                    <a:pt x="71" y="150"/>
                  </a:lnTo>
                  <a:lnTo>
                    <a:pt x="71" y="150"/>
                  </a:lnTo>
                  <a:lnTo>
                    <a:pt x="69" y="150"/>
                  </a:lnTo>
                  <a:lnTo>
                    <a:pt x="69" y="148"/>
                  </a:lnTo>
                  <a:lnTo>
                    <a:pt x="69" y="143"/>
                  </a:lnTo>
                  <a:lnTo>
                    <a:pt x="71" y="143"/>
                  </a:lnTo>
                  <a:lnTo>
                    <a:pt x="71" y="143"/>
                  </a:lnTo>
                  <a:lnTo>
                    <a:pt x="71" y="143"/>
                  </a:lnTo>
                  <a:lnTo>
                    <a:pt x="71" y="143"/>
                  </a:lnTo>
                  <a:lnTo>
                    <a:pt x="71" y="143"/>
                  </a:lnTo>
                  <a:close/>
                  <a:moveTo>
                    <a:pt x="71" y="153"/>
                  </a:moveTo>
                  <a:lnTo>
                    <a:pt x="71" y="157"/>
                  </a:lnTo>
                  <a:lnTo>
                    <a:pt x="69" y="160"/>
                  </a:lnTo>
                  <a:lnTo>
                    <a:pt x="69" y="160"/>
                  </a:lnTo>
                  <a:lnTo>
                    <a:pt x="69" y="160"/>
                  </a:lnTo>
                  <a:lnTo>
                    <a:pt x="69" y="157"/>
                  </a:lnTo>
                  <a:lnTo>
                    <a:pt x="69" y="153"/>
                  </a:lnTo>
                  <a:lnTo>
                    <a:pt x="69" y="153"/>
                  </a:lnTo>
                  <a:lnTo>
                    <a:pt x="69" y="153"/>
                  </a:lnTo>
                  <a:lnTo>
                    <a:pt x="71" y="153"/>
                  </a:lnTo>
                  <a:lnTo>
                    <a:pt x="71" y="153"/>
                  </a:lnTo>
                  <a:lnTo>
                    <a:pt x="71" y="153"/>
                  </a:lnTo>
                  <a:close/>
                  <a:moveTo>
                    <a:pt x="69" y="162"/>
                  </a:moveTo>
                  <a:lnTo>
                    <a:pt x="69" y="167"/>
                  </a:lnTo>
                  <a:lnTo>
                    <a:pt x="69" y="169"/>
                  </a:lnTo>
                  <a:lnTo>
                    <a:pt x="69" y="169"/>
                  </a:lnTo>
                  <a:lnTo>
                    <a:pt x="66" y="169"/>
                  </a:lnTo>
                  <a:lnTo>
                    <a:pt x="66" y="167"/>
                  </a:lnTo>
                  <a:lnTo>
                    <a:pt x="66" y="162"/>
                  </a:lnTo>
                  <a:lnTo>
                    <a:pt x="69" y="162"/>
                  </a:lnTo>
                  <a:lnTo>
                    <a:pt x="69" y="162"/>
                  </a:lnTo>
                  <a:lnTo>
                    <a:pt x="69" y="162"/>
                  </a:lnTo>
                  <a:lnTo>
                    <a:pt x="69" y="162"/>
                  </a:lnTo>
                  <a:lnTo>
                    <a:pt x="69" y="162"/>
                  </a:lnTo>
                  <a:close/>
                  <a:moveTo>
                    <a:pt x="69" y="172"/>
                  </a:moveTo>
                  <a:lnTo>
                    <a:pt x="69" y="176"/>
                  </a:lnTo>
                  <a:lnTo>
                    <a:pt x="69" y="179"/>
                  </a:lnTo>
                  <a:lnTo>
                    <a:pt x="66" y="179"/>
                  </a:lnTo>
                  <a:lnTo>
                    <a:pt x="66" y="179"/>
                  </a:lnTo>
                  <a:lnTo>
                    <a:pt x="66" y="176"/>
                  </a:lnTo>
                  <a:lnTo>
                    <a:pt x="66" y="172"/>
                  </a:lnTo>
                  <a:lnTo>
                    <a:pt x="66" y="172"/>
                  </a:lnTo>
                  <a:lnTo>
                    <a:pt x="69" y="172"/>
                  </a:lnTo>
                  <a:lnTo>
                    <a:pt x="69" y="172"/>
                  </a:lnTo>
                  <a:lnTo>
                    <a:pt x="69" y="172"/>
                  </a:lnTo>
                  <a:lnTo>
                    <a:pt x="69" y="172"/>
                  </a:lnTo>
                  <a:close/>
                  <a:moveTo>
                    <a:pt x="69" y="181"/>
                  </a:moveTo>
                  <a:lnTo>
                    <a:pt x="66" y="186"/>
                  </a:lnTo>
                  <a:lnTo>
                    <a:pt x="66" y="188"/>
                  </a:lnTo>
                  <a:lnTo>
                    <a:pt x="66" y="188"/>
                  </a:lnTo>
                  <a:lnTo>
                    <a:pt x="64" y="188"/>
                  </a:lnTo>
                  <a:lnTo>
                    <a:pt x="64" y="186"/>
                  </a:lnTo>
                  <a:lnTo>
                    <a:pt x="66" y="181"/>
                  </a:lnTo>
                  <a:lnTo>
                    <a:pt x="66" y="181"/>
                  </a:lnTo>
                  <a:lnTo>
                    <a:pt x="66" y="181"/>
                  </a:lnTo>
                  <a:lnTo>
                    <a:pt x="66" y="181"/>
                  </a:lnTo>
                  <a:lnTo>
                    <a:pt x="69" y="181"/>
                  </a:lnTo>
                  <a:lnTo>
                    <a:pt x="69" y="181"/>
                  </a:lnTo>
                  <a:close/>
                  <a:moveTo>
                    <a:pt x="66" y="191"/>
                  </a:moveTo>
                  <a:lnTo>
                    <a:pt x="66" y="195"/>
                  </a:lnTo>
                  <a:lnTo>
                    <a:pt x="66" y="198"/>
                  </a:lnTo>
                  <a:lnTo>
                    <a:pt x="64" y="198"/>
                  </a:lnTo>
                  <a:lnTo>
                    <a:pt x="64" y="198"/>
                  </a:lnTo>
                  <a:lnTo>
                    <a:pt x="64" y="195"/>
                  </a:lnTo>
                  <a:lnTo>
                    <a:pt x="64" y="191"/>
                  </a:lnTo>
                  <a:lnTo>
                    <a:pt x="64" y="191"/>
                  </a:lnTo>
                  <a:lnTo>
                    <a:pt x="66" y="191"/>
                  </a:lnTo>
                  <a:lnTo>
                    <a:pt x="66" y="191"/>
                  </a:lnTo>
                  <a:lnTo>
                    <a:pt x="66" y="191"/>
                  </a:lnTo>
                  <a:close/>
                  <a:moveTo>
                    <a:pt x="66" y="200"/>
                  </a:moveTo>
                  <a:lnTo>
                    <a:pt x="66" y="205"/>
                  </a:lnTo>
                  <a:lnTo>
                    <a:pt x="64" y="207"/>
                  </a:lnTo>
                  <a:lnTo>
                    <a:pt x="64" y="207"/>
                  </a:lnTo>
                  <a:lnTo>
                    <a:pt x="64" y="207"/>
                  </a:lnTo>
                  <a:lnTo>
                    <a:pt x="64" y="205"/>
                  </a:lnTo>
                  <a:lnTo>
                    <a:pt x="64" y="200"/>
                  </a:lnTo>
                  <a:lnTo>
                    <a:pt x="64" y="200"/>
                  </a:lnTo>
                  <a:lnTo>
                    <a:pt x="64" y="200"/>
                  </a:lnTo>
                  <a:lnTo>
                    <a:pt x="66" y="200"/>
                  </a:lnTo>
                  <a:lnTo>
                    <a:pt x="66" y="200"/>
                  </a:lnTo>
                  <a:lnTo>
                    <a:pt x="66" y="200"/>
                  </a:lnTo>
                  <a:close/>
                  <a:moveTo>
                    <a:pt x="64" y="210"/>
                  </a:moveTo>
                  <a:lnTo>
                    <a:pt x="64" y="214"/>
                  </a:lnTo>
                  <a:lnTo>
                    <a:pt x="64" y="217"/>
                  </a:lnTo>
                  <a:lnTo>
                    <a:pt x="64" y="217"/>
                  </a:lnTo>
                  <a:lnTo>
                    <a:pt x="62" y="217"/>
                  </a:lnTo>
                  <a:lnTo>
                    <a:pt x="62" y="214"/>
                  </a:lnTo>
                  <a:lnTo>
                    <a:pt x="62" y="210"/>
                  </a:lnTo>
                  <a:lnTo>
                    <a:pt x="64" y="210"/>
                  </a:lnTo>
                  <a:lnTo>
                    <a:pt x="64" y="210"/>
                  </a:lnTo>
                  <a:lnTo>
                    <a:pt x="64" y="210"/>
                  </a:lnTo>
                  <a:lnTo>
                    <a:pt x="64" y="210"/>
                  </a:lnTo>
                  <a:lnTo>
                    <a:pt x="64" y="210"/>
                  </a:lnTo>
                  <a:close/>
                  <a:moveTo>
                    <a:pt x="64" y="219"/>
                  </a:moveTo>
                  <a:lnTo>
                    <a:pt x="64" y="224"/>
                  </a:lnTo>
                  <a:lnTo>
                    <a:pt x="62" y="226"/>
                  </a:lnTo>
                  <a:lnTo>
                    <a:pt x="62" y="226"/>
                  </a:lnTo>
                  <a:lnTo>
                    <a:pt x="62" y="226"/>
                  </a:lnTo>
                  <a:lnTo>
                    <a:pt x="62" y="224"/>
                  </a:lnTo>
                  <a:lnTo>
                    <a:pt x="62" y="219"/>
                  </a:lnTo>
                  <a:lnTo>
                    <a:pt x="62" y="219"/>
                  </a:lnTo>
                  <a:lnTo>
                    <a:pt x="62" y="219"/>
                  </a:lnTo>
                  <a:lnTo>
                    <a:pt x="64" y="219"/>
                  </a:lnTo>
                  <a:lnTo>
                    <a:pt x="64" y="219"/>
                  </a:lnTo>
                  <a:lnTo>
                    <a:pt x="64" y="219"/>
                  </a:lnTo>
                  <a:close/>
                  <a:moveTo>
                    <a:pt x="62" y="229"/>
                  </a:moveTo>
                  <a:lnTo>
                    <a:pt x="62" y="234"/>
                  </a:lnTo>
                  <a:lnTo>
                    <a:pt x="62" y="236"/>
                  </a:lnTo>
                  <a:lnTo>
                    <a:pt x="62" y="236"/>
                  </a:lnTo>
                  <a:lnTo>
                    <a:pt x="59" y="234"/>
                  </a:lnTo>
                  <a:lnTo>
                    <a:pt x="59" y="229"/>
                  </a:lnTo>
                  <a:lnTo>
                    <a:pt x="62" y="229"/>
                  </a:lnTo>
                  <a:lnTo>
                    <a:pt x="62" y="229"/>
                  </a:lnTo>
                  <a:lnTo>
                    <a:pt x="62" y="229"/>
                  </a:lnTo>
                  <a:lnTo>
                    <a:pt x="62" y="229"/>
                  </a:lnTo>
                  <a:lnTo>
                    <a:pt x="62" y="229"/>
                  </a:lnTo>
                  <a:close/>
                  <a:moveTo>
                    <a:pt x="62" y="238"/>
                  </a:moveTo>
                  <a:lnTo>
                    <a:pt x="62" y="243"/>
                  </a:lnTo>
                  <a:lnTo>
                    <a:pt x="62" y="245"/>
                  </a:lnTo>
                  <a:lnTo>
                    <a:pt x="59" y="245"/>
                  </a:lnTo>
                  <a:lnTo>
                    <a:pt x="59" y="243"/>
                  </a:lnTo>
                  <a:lnTo>
                    <a:pt x="59" y="243"/>
                  </a:lnTo>
                  <a:lnTo>
                    <a:pt x="59" y="238"/>
                  </a:lnTo>
                  <a:lnTo>
                    <a:pt x="59" y="238"/>
                  </a:lnTo>
                  <a:lnTo>
                    <a:pt x="62" y="238"/>
                  </a:lnTo>
                  <a:lnTo>
                    <a:pt x="62" y="238"/>
                  </a:lnTo>
                  <a:lnTo>
                    <a:pt x="62" y="238"/>
                  </a:lnTo>
                  <a:lnTo>
                    <a:pt x="62" y="238"/>
                  </a:lnTo>
                  <a:close/>
                  <a:moveTo>
                    <a:pt x="62" y="248"/>
                  </a:moveTo>
                  <a:lnTo>
                    <a:pt x="59" y="253"/>
                  </a:lnTo>
                  <a:lnTo>
                    <a:pt x="59" y="255"/>
                  </a:lnTo>
                  <a:lnTo>
                    <a:pt x="59" y="255"/>
                  </a:lnTo>
                  <a:lnTo>
                    <a:pt x="57" y="253"/>
                  </a:lnTo>
                  <a:lnTo>
                    <a:pt x="57" y="253"/>
                  </a:lnTo>
                  <a:lnTo>
                    <a:pt x="59" y="248"/>
                  </a:lnTo>
                  <a:lnTo>
                    <a:pt x="59" y="248"/>
                  </a:lnTo>
                  <a:lnTo>
                    <a:pt x="59" y="248"/>
                  </a:lnTo>
                  <a:lnTo>
                    <a:pt x="59" y="248"/>
                  </a:lnTo>
                  <a:lnTo>
                    <a:pt x="62" y="248"/>
                  </a:lnTo>
                  <a:lnTo>
                    <a:pt x="62" y="248"/>
                  </a:lnTo>
                  <a:close/>
                  <a:moveTo>
                    <a:pt x="59" y="257"/>
                  </a:moveTo>
                  <a:lnTo>
                    <a:pt x="59" y="262"/>
                  </a:lnTo>
                  <a:lnTo>
                    <a:pt x="59" y="264"/>
                  </a:lnTo>
                  <a:lnTo>
                    <a:pt x="57" y="264"/>
                  </a:lnTo>
                  <a:lnTo>
                    <a:pt x="57" y="262"/>
                  </a:lnTo>
                  <a:lnTo>
                    <a:pt x="57" y="262"/>
                  </a:lnTo>
                  <a:lnTo>
                    <a:pt x="57" y="257"/>
                  </a:lnTo>
                  <a:lnTo>
                    <a:pt x="57" y="257"/>
                  </a:lnTo>
                  <a:lnTo>
                    <a:pt x="59" y="257"/>
                  </a:lnTo>
                  <a:lnTo>
                    <a:pt x="59" y="257"/>
                  </a:lnTo>
                  <a:lnTo>
                    <a:pt x="59" y="257"/>
                  </a:lnTo>
                  <a:lnTo>
                    <a:pt x="59" y="257"/>
                  </a:lnTo>
                  <a:close/>
                  <a:moveTo>
                    <a:pt x="59" y="267"/>
                  </a:moveTo>
                  <a:lnTo>
                    <a:pt x="57" y="272"/>
                  </a:lnTo>
                  <a:lnTo>
                    <a:pt x="57" y="272"/>
                  </a:lnTo>
                  <a:lnTo>
                    <a:pt x="57" y="274"/>
                  </a:lnTo>
                  <a:lnTo>
                    <a:pt x="57" y="272"/>
                  </a:lnTo>
                  <a:lnTo>
                    <a:pt x="57" y="272"/>
                  </a:lnTo>
                  <a:lnTo>
                    <a:pt x="57" y="267"/>
                  </a:lnTo>
                  <a:lnTo>
                    <a:pt x="57" y="267"/>
                  </a:lnTo>
                  <a:lnTo>
                    <a:pt x="57" y="267"/>
                  </a:lnTo>
                  <a:lnTo>
                    <a:pt x="59" y="267"/>
                  </a:lnTo>
                  <a:lnTo>
                    <a:pt x="59" y="267"/>
                  </a:lnTo>
                  <a:lnTo>
                    <a:pt x="59" y="267"/>
                  </a:lnTo>
                  <a:close/>
                  <a:moveTo>
                    <a:pt x="57" y="276"/>
                  </a:moveTo>
                  <a:lnTo>
                    <a:pt x="57" y="281"/>
                  </a:lnTo>
                  <a:lnTo>
                    <a:pt x="57" y="281"/>
                  </a:lnTo>
                  <a:lnTo>
                    <a:pt x="57" y="284"/>
                  </a:lnTo>
                  <a:lnTo>
                    <a:pt x="55" y="281"/>
                  </a:lnTo>
                  <a:lnTo>
                    <a:pt x="55" y="281"/>
                  </a:lnTo>
                  <a:lnTo>
                    <a:pt x="55" y="276"/>
                  </a:lnTo>
                  <a:lnTo>
                    <a:pt x="57" y="276"/>
                  </a:lnTo>
                  <a:lnTo>
                    <a:pt x="57" y="276"/>
                  </a:lnTo>
                  <a:lnTo>
                    <a:pt x="57" y="276"/>
                  </a:lnTo>
                  <a:lnTo>
                    <a:pt x="57" y="276"/>
                  </a:lnTo>
                  <a:close/>
                  <a:moveTo>
                    <a:pt x="57" y="286"/>
                  </a:moveTo>
                  <a:lnTo>
                    <a:pt x="57" y="291"/>
                  </a:lnTo>
                  <a:lnTo>
                    <a:pt x="55" y="291"/>
                  </a:lnTo>
                  <a:lnTo>
                    <a:pt x="55" y="293"/>
                  </a:lnTo>
                  <a:lnTo>
                    <a:pt x="55" y="291"/>
                  </a:lnTo>
                  <a:lnTo>
                    <a:pt x="55" y="291"/>
                  </a:lnTo>
                  <a:lnTo>
                    <a:pt x="55" y="286"/>
                  </a:lnTo>
                  <a:lnTo>
                    <a:pt x="55" y="286"/>
                  </a:lnTo>
                  <a:lnTo>
                    <a:pt x="55" y="286"/>
                  </a:lnTo>
                  <a:lnTo>
                    <a:pt x="57" y="286"/>
                  </a:lnTo>
                  <a:lnTo>
                    <a:pt x="57" y="286"/>
                  </a:lnTo>
                  <a:lnTo>
                    <a:pt x="57" y="286"/>
                  </a:lnTo>
                  <a:close/>
                  <a:moveTo>
                    <a:pt x="55" y="295"/>
                  </a:moveTo>
                  <a:lnTo>
                    <a:pt x="55" y="300"/>
                  </a:lnTo>
                  <a:lnTo>
                    <a:pt x="55" y="300"/>
                  </a:lnTo>
                  <a:lnTo>
                    <a:pt x="55" y="303"/>
                  </a:lnTo>
                  <a:lnTo>
                    <a:pt x="52" y="300"/>
                  </a:lnTo>
                  <a:lnTo>
                    <a:pt x="52" y="300"/>
                  </a:lnTo>
                  <a:lnTo>
                    <a:pt x="52" y="295"/>
                  </a:lnTo>
                  <a:lnTo>
                    <a:pt x="55" y="295"/>
                  </a:lnTo>
                  <a:lnTo>
                    <a:pt x="55" y="295"/>
                  </a:lnTo>
                  <a:lnTo>
                    <a:pt x="55" y="295"/>
                  </a:lnTo>
                  <a:lnTo>
                    <a:pt x="55" y="295"/>
                  </a:lnTo>
                  <a:lnTo>
                    <a:pt x="55" y="295"/>
                  </a:lnTo>
                  <a:close/>
                  <a:moveTo>
                    <a:pt x="55" y="305"/>
                  </a:moveTo>
                  <a:lnTo>
                    <a:pt x="55" y="310"/>
                  </a:lnTo>
                  <a:lnTo>
                    <a:pt x="52" y="312"/>
                  </a:lnTo>
                  <a:lnTo>
                    <a:pt x="52" y="310"/>
                  </a:lnTo>
                  <a:lnTo>
                    <a:pt x="52" y="310"/>
                  </a:lnTo>
                  <a:lnTo>
                    <a:pt x="52" y="305"/>
                  </a:lnTo>
                  <a:lnTo>
                    <a:pt x="52" y="305"/>
                  </a:lnTo>
                  <a:lnTo>
                    <a:pt x="55" y="305"/>
                  </a:lnTo>
                  <a:lnTo>
                    <a:pt x="55" y="305"/>
                  </a:lnTo>
                  <a:lnTo>
                    <a:pt x="55" y="305"/>
                  </a:lnTo>
                  <a:lnTo>
                    <a:pt x="55" y="305"/>
                  </a:lnTo>
                  <a:close/>
                  <a:moveTo>
                    <a:pt x="55" y="315"/>
                  </a:moveTo>
                  <a:lnTo>
                    <a:pt x="52" y="319"/>
                  </a:lnTo>
                  <a:lnTo>
                    <a:pt x="52" y="319"/>
                  </a:lnTo>
                  <a:lnTo>
                    <a:pt x="52" y="319"/>
                  </a:lnTo>
                  <a:lnTo>
                    <a:pt x="50" y="319"/>
                  </a:lnTo>
                  <a:lnTo>
                    <a:pt x="50" y="319"/>
                  </a:lnTo>
                  <a:lnTo>
                    <a:pt x="52" y="315"/>
                  </a:lnTo>
                  <a:lnTo>
                    <a:pt x="52" y="315"/>
                  </a:lnTo>
                  <a:lnTo>
                    <a:pt x="52" y="315"/>
                  </a:lnTo>
                  <a:lnTo>
                    <a:pt x="52" y="315"/>
                  </a:lnTo>
                  <a:lnTo>
                    <a:pt x="55" y="315"/>
                  </a:lnTo>
                  <a:lnTo>
                    <a:pt x="55" y="315"/>
                  </a:lnTo>
                  <a:close/>
                  <a:moveTo>
                    <a:pt x="52" y="324"/>
                  </a:moveTo>
                  <a:lnTo>
                    <a:pt x="52" y="329"/>
                  </a:lnTo>
                  <a:lnTo>
                    <a:pt x="52" y="329"/>
                  </a:lnTo>
                  <a:lnTo>
                    <a:pt x="50" y="329"/>
                  </a:lnTo>
                  <a:lnTo>
                    <a:pt x="50" y="329"/>
                  </a:lnTo>
                  <a:lnTo>
                    <a:pt x="50" y="329"/>
                  </a:lnTo>
                  <a:lnTo>
                    <a:pt x="50" y="324"/>
                  </a:lnTo>
                  <a:lnTo>
                    <a:pt x="50" y="324"/>
                  </a:lnTo>
                  <a:lnTo>
                    <a:pt x="52" y="322"/>
                  </a:lnTo>
                  <a:lnTo>
                    <a:pt x="52" y="324"/>
                  </a:lnTo>
                  <a:lnTo>
                    <a:pt x="52" y="324"/>
                  </a:lnTo>
                  <a:lnTo>
                    <a:pt x="52" y="324"/>
                  </a:lnTo>
                  <a:close/>
                  <a:moveTo>
                    <a:pt x="52" y="334"/>
                  </a:moveTo>
                  <a:lnTo>
                    <a:pt x="50" y="338"/>
                  </a:lnTo>
                  <a:lnTo>
                    <a:pt x="50" y="338"/>
                  </a:lnTo>
                  <a:lnTo>
                    <a:pt x="50" y="338"/>
                  </a:lnTo>
                  <a:lnTo>
                    <a:pt x="47" y="338"/>
                  </a:lnTo>
                  <a:lnTo>
                    <a:pt x="50" y="334"/>
                  </a:lnTo>
                  <a:lnTo>
                    <a:pt x="50" y="334"/>
                  </a:lnTo>
                  <a:lnTo>
                    <a:pt x="50" y="331"/>
                  </a:lnTo>
                  <a:lnTo>
                    <a:pt x="52" y="334"/>
                  </a:lnTo>
                  <a:lnTo>
                    <a:pt x="52" y="334"/>
                  </a:lnTo>
                  <a:lnTo>
                    <a:pt x="52" y="334"/>
                  </a:lnTo>
                  <a:close/>
                  <a:moveTo>
                    <a:pt x="50" y="343"/>
                  </a:moveTo>
                  <a:lnTo>
                    <a:pt x="50" y="348"/>
                  </a:lnTo>
                  <a:lnTo>
                    <a:pt x="50" y="348"/>
                  </a:lnTo>
                  <a:lnTo>
                    <a:pt x="50" y="348"/>
                  </a:lnTo>
                  <a:lnTo>
                    <a:pt x="47" y="348"/>
                  </a:lnTo>
                  <a:lnTo>
                    <a:pt x="47" y="348"/>
                  </a:lnTo>
                  <a:lnTo>
                    <a:pt x="47" y="343"/>
                  </a:lnTo>
                  <a:lnTo>
                    <a:pt x="47" y="343"/>
                  </a:lnTo>
                  <a:lnTo>
                    <a:pt x="50" y="341"/>
                  </a:lnTo>
                  <a:lnTo>
                    <a:pt x="50" y="343"/>
                  </a:lnTo>
                  <a:lnTo>
                    <a:pt x="50" y="343"/>
                  </a:lnTo>
                  <a:close/>
                  <a:moveTo>
                    <a:pt x="50" y="353"/>
                  </a:moveTo>
                  <a:lnTo>
                    <a:pt x="50" y="357"/>
                  </a:lnTo>
                  <a:lnTo>
                    <a:pt x="47" y="357"/>
                  </a:lnTo>
                  <a:lnTo>
                    <a:pt x="47" y="357"/>
                  </a:lnTo>
                  <a:lnTo>
                    <a:pt x="47" y="357"/>
                  </a:lnTo>
                  <a:lnTo>
                    <a:pt x="47" y="357"/>
                  </a:lnTo>
                  <a:lnTo>
                    <a:pt x="47" y="353"/>
                  </a:lnTo>
                  <a:lnTo>
                    <a:pt x="47" y="353"/>
                  </a:lnTo>
                  <a:lnTo>
                    <a:pt x="47" y="350"/>
                  </a:lnTo>
                  <a:lnTo>
                    <a:pt x="50" y="353"/>
                  </a:lnTo>
                  <a:lnTo>
                    <a:pt x="50" y="353"/>
                  </a:lnTo>
                  <a:lnTo>
                    <a:pt x="50" y="353"/>
                  </a:lnTo>
                  <a:close/>
                  <a:moveTo>
                    <a:pt x="47" y="362"/>
                  </a:moveTo>
                  <a:lnTo>
                    <a:pt x="47" y="367"/>
                  </a:lnTo>
                  <a:lnTo>
                    <a:pt x="47" y="367"/>
                  </a:lnTo>
                  <a:lnTo>
                    <a:pt x="47" y="367"/>
                  </a:lnTo>
                  <a:lnTo>
                    <a:pt x="45" y="367"/>
                  </a:lnTo>
                  <a:lnTo>
                    <a:pt x="45" y="367"/>
                  </a:lnTo>
                  <a:lnTo>
                    <a:pt x="45" y="362"/>
                  </a:lnTo>
                  <a:lnTo>
                    <a:pt x="47" y="360"/>
                  </a:lnTo>
                  <a:lnTo>
                    <a:pt x="47" y="360"/>
                  </a:lnTo>
                  <a:lnTo>
                    <a:pt x="47" y="362"/>
                  </a:lnTo>
                  <a:lnTo>
                    <a:pt x="47" y="362"/>
                  </a:lnTo>
                  <a:lnTo>
                    <a:pt x="47" y="362"/>
                  </a:lnTo>
                  <a:close/>
                  <a:moveTo>
                    <a:pt x="47" y="372"/>
                  </a:moveTo>
                  <a:lnTo>
                    <a:pt x="47" y="376"/>
                  </a:lnTo>
                  <a:lnTo>
                    <a:pt x="47" y="376"/>
                  </a:lnTo>
                  <a:lnTo>
                    <a:pt x="45" y="376"/>
                  </a:lnTo>
                  <a:lnTo>
                    <a:pt x="45" y="376"/>
                  </a:lnTo>
                  <a:lnTo>
                    <a:pt x="45" y="376"/>
                  </a:lnTo>
                  <a:lnTo>
                    <a:pt x="45" y="372"/>
                  </a:lnTo>
                  <a:lnTo>
                    <a:pt x="45" y="369"/>
                  </a:lnTo>
                  <a:lnTo>
                    <a:pt x="47" y="369"/>
                  </a:lnTo>
                  <a:lnTo>
                    <a:pt x="47" y="372"/>
                  </a:lnTo>
                  <a:lnTo>
                    <a:pt x="47" y="372"/>
                  </a:lnTo>
                  <a:lnTo>
                    <a:pt x="47" y="372"/>
                  </a:lnTo>
                  <a:close/>
                  <a:moveTo>
                    <a:pt x="47" y="381"/>
                  </a:moveTo>
                  <a:lnTo>
                    <a:pt x="45" y="386"/>
                  </a:lnTo>
                  <a:lnTo>
                    <a:pt x="45" y="386"/>
                  </a:lnTo>
                  <a:lnTo>
                    <a:pt x="45" y="386"/>
                  </a:lnTo>
                  <a:lnTo>
                    <a:pt x="43" y="386"/>
                  </a:lnTo>
                  <a:lnTo>
                    <a:pt x="43" y="386"/>
                  </a:lnTo>
                  <a:lnTo>
                    <a:pt x="45" y="381"/>
                  </a:lnTo>
                  <a:lnTo>
                    <a:pt x="45" y="379"/>
                  </a:lnTo>
                  <a:lnTo>
                    <a:pt x="45" y="379"/>
                  </a:lnTo>
                  <a:lnTo>
                    <a:pt x="45" y="381"/>
                  </a:lnTo>
                  <a:lnTo>
                    <a:pt x="47" y="381"/>
                  </a:lnTo>
                  <a:lnTo>
                    <a:pt x="47" y="381"/>
                  </a:lnTo>
                  <a:close/>
                  <a:moveTo>
                    <a:pt x="45" y="391"/>
                  </a:moveTo>
                  <a:lnTo>
                    <a:pt x="45" y="396"/>
                  </a:lnTo>
                  <a:lnTo>
                    <a:pt x="45" y="396"/>
                  </a:lnTo>
                  <a:lnTo>
                    <a:pt x="43" y="396"/>
                  </a:lnTo>
                  <a:lnTo>
                    <a:pt x="43" y="396"/>
                  </a:lnTo>
                  <a:lnTo>
                    <a:pt x="43" y="396"/>
                  </a:lnTo>
                  <a:lnTo>
                    <a:pt x="43" y="391"/>
                  </a:lnTo>
                  <a:lnTo>
                    <a:pt x="43" y="388"/>
                  </a:lnTo>
                  <a:lnTo>
                    <a:pt x="45" y="388"/>
                  </a:lnTo>
                  <a:lnTo>
                    <a:pt x="45" y="391"/>
                  </a:lnTo>
                  <a:lnTo>
                    <a:pt x="45" y="391"/>
                  </a:lnTo>
                  <a:lnTo>
                    <a:pt x="45" y="391"/>
                  </a:lnTo>
                  <a:close/>
                  <a:moveTo>
                    <a:pt x="45" y="400"/>
                  </a:moveTo>
                  <a:lnTo>
                    <a:pt x="43" y="405"/>
                  </a:lnTo>
                  <a:lnTo>
                    <a:pt x="43" y="405"/>
                  </a:lnTo>
                  <a:lnTo>
                    <a:pt x="43" y="405"/>
                  </a:lnTo>
                  <a:lnTo>
                    <a:pt x="40" y="405"/>
                  </a:lnTo>
                  <a:lnTo>
                    <a:pt x="43" y="400"/>
                  </a:lnTo>
                  <a:lnTo>
                    <a:pt x="43" y="398"/>
                  </a:lnTo>
                  <a:lnTo>
                    <a:pt x="43" y="398"/>
                  </a:lnTo>
                  <a:lnTo>
                    <a:pt x="45" y="400"/>
                  </a:lnTo>
                  <a:lnTo>
                    <a:pt x="45" y="400"/>
                  </a:lnTo>
                  <a:lnTo>
                    <a:pt x="45" y="400"/>
                  </a:lnTo>
                  <a:close/>
                  <a:moveTo>
                    <a:pt x="43" y="410"/>
                  </a:moveTo>
                  <a:lnTo>
                    <a:pt x="43" y="415"/>
                  </a:lnTo>
                  <a:lnTo>
                    <a:pt x="43" y="415"/>
                  </a:lnTo>
                  <a:lnTo>
                    <a:pt x="40" y="415"/>
                  </a:lnTo>
                  <a:lnTo>
                    <a:pt x="40" y="415"/>
                  </a:lnTo>
                  <a:lnTo>
                    <a:pt x="40" y="415"/>
                  </a:lnTo>
                  <a:lnTo>
                    <a:pt x="40" y="410"/>
                  </a:lnTo>
                  <a:lnTo>
                    <a:pt x="40" y="407"/>
                  </a:lnTo>
                  <a:lnTo>
                    <a:pt x="43" y="407"/>
                  </a:lnTo>
                  <a:lnTo>
                    <a:pt x="43" y="407"/>
                  </a:lnTo>
                  <a:lnTo>
                    <a:pt x="43" y="410"/>
                  </a:lnTo>
                  <a:lnTo>
                    <a:pt x="43" y="410"/>
                  </a:lnTo>
                  <a:close/>
                  <a:moveTo>
                    <a:pt x="43" y="419"/>
                  </a:moveTo>
                  <a:lnTo>
                    <a:pt x="43" y="424"/>
                  </a:lnTo>
                  <a:lnTo>
                    <a:pt x="40" y="424"/>
                  </a:lnTo>
                  <a:lnTo>
                    <a:pt x="40" y="424"/>
                  </a:lnTo>
                  <a:lnTo>
                    <a:pt x="40" y="424"/>
                  </a:lnTo>
                  <a:lnTo>
                    <a:pt x="40" y="424"/>
                  </a:lnTo>
                  <a:lnTo>
                    <a:pt x="40" y="419"/>
                  </a:lnTo>
                  <a:lnTo>
                    <a:pt x="40" y="417"/>
                  </a:lnTo>
                  <a:lnTo>
                    <a:pt x="40" y="417"/>
                  </a:lnTo>
                  <a:lnTo>
                    <a:pt x="43" y="417"/>
                  </a:lnTo>
                  <a:lnTo>
                    <a:pt x="43" y="419"/>
                  </a:lnTo>
                  <a:lnTo>
                    <a:pt x="43" y="419"/>
                  </a:lnTo>
                  <a:close/>
                  <a:moveTo>
                    <a:pt x="40" y="429"/>
                  </a:moveTo>
                  <a:lnTo>
                    <a:pt x="40" y="434"/>
                  </a:lnTo>
                  <a:lnTo>
                    <a:pt x="40" y="434"/>
                  </a:lnTo>
                  <a:lnTo>
                    <a:pt x="40" y="434"/>
                  </a:lnTo>
                  <a:lnTo>
                    <a:pt x="38" y="434"/>
                  </a:lnTo>
                  <a:lnTo>
                    <a:pt x="38" y="434"/>
                  </a:lnTo>
                  <a:lnTo>
                    <a:pt x="38" y="429"/>
                  </a:lnTo>
                  <a:lnTo>
                    <a:pt x="40" y="427"/>
                  </a:lnTo>
                  <a:lnTo>
                    <a:pt x="40" y="427"/>
                  </a:lnTo>
                  <a:lnTo>
                    <a:pt x="40" y="427"/>
                  </a:lnTo>
                  <a:lnTo>
                    <a:pt x="40" y="429"/>
                  </a:lnTo>
                  <a:lnTo>
                    <a:pt x="40" y="429"/>
                  </a:lnTo>
                  <a:close/>
                  <a:moveTo>
                    <a:pt x="40" y="438"/>
                  </a:moveTo>
                  <a:lnTo>
                    <a:pt x="40" y="443"/>
                  </a:lnTo>
                  <a:lnTo>
                    <a:pt x="40" y="443"/>
                  </a:lnTo>
                  <a:lnTo>
                    <a:pt x="38" y="443"/>
                  </a:lnTo>
                  <a:lnTo>
                    <a:pt x="38" y="443"/>
                  </a:lnTo>
                  <a:lnTo>
                    <a:pt x="38" y="443"/>
                  </a:lnTo>
                  <a:lnTo>
                    <a:pt x="38" y="438"/>
                  </a:lnTo>
                  <a:lnTo>
                    <a:pt x="38" y="436"/>
                  </a:lnTo>
                  <a:lnTo>
                    <a:pt x="40" y="436"/>
                  </a:lnTo>
                  <a:lnTo>
                    <a:pt x="40" y="436"/>
                  </a:lnTo>
                  <a:lnTo>
                    <a:pt x="40" y="438"/>
                  </a:lnTo>
                  <a:lnTo>
                    <a:pt x="40" y="438"/>
                  </a:lnTo>
                  <a:close/>
                  <a:moveTo>
                    <a:pt x="40" y="448"/>
                  </a:moveTo>
                  <a:lnTo>
                    <a:pt x="38" y="453"/>
                  </a:lnTo>
                  <a:lnTo>
                    <a:pt x="38" y="453"/>
                  </a:lnTo>
                  <a:lnTo>
                    <a:pt x="38" y="453"/>
                  </a:lnTo>
                  <a:lnTo>
                    <a:pt x="35" y="453"/>
                  </a:lnTo>
                  <a:lnTo>
                    <a:pt x="35" y="453"/>
                  </a:lnTo>
                  <a:lnTo>
                    <a:pt x="38" y="448"/>
                  </a:lnTo>
                  <a:lnTo>
                    <a:pt x="38" y="446"/>
                  </a:lnTo>
                  <a:lnTo>
                    <a:pt x="38" y="446"/>
                  </a:lnTo>
                  <a:lnTo>
                    <a:pt x="38" y="446"/>
                  </a:lnTo>
                  <a:lnTo>
                    <a:pt x="40" y="448"/>
                  </a:lnTo>
                  <a:lnTo>
                    <a:pt x="40" y="448"/>
                  </a:lnTo>
                  <a:close/>
                  <a:moveTo>
                    <a:pt x="38" y="457"/>
                  </a:moveTo>
                  <a:lnTo>
                    <a:pt x="38" y="462"/>
                  </a:lnTo>
                  <a:lnTo>
                    <a:pt x="38" y="462"/>
                  </a:lnTo>
                  <a:lnTo>
                    <a:pt x="35" y="462"/>
                  </a:lnTo>
                  <a:lnTo>
                    <a:pt x="35" y="462"/>
                  </a:lnTo>
                  <a:lnTo>
                    <a:pt x="35" y="462"/>
                  </a:lnTo>
                  <a:lnTo>
                    <a:pt x="35" y="457"/>
                  </a:lnTo>
                  <a:lnTo>
                    <a:pt x="35" y="455"/>
                  </a:lnTo>
                  <a:lnTo>
                    <a:pt x="38" y="455"/>
                  </a:lnTo>
                  <a:lnTo>
                    <a:pt x="38" y="455"/>
                  </a:lnTo>
                  <a:lnTo>
                    <a:pt x="38" y="457"/>
                  </a:lnTo>
                  <a:lnTo>
                    <a:pt x="38" y="457"/>
                  </a:lnTo>
                  <a:close/>
                  <a:moveTo>
                    <a:pt x="38" y="467"/>
                  </a:moveTo>
                  <a:lnTo>
                    <a:pt x="35" y="472"/>
                  </a:lnTo>
                  <a:lnTo>
                    <a:pt x="35" y="472"/>
                  </a:lnTo>
                  <a:lnTo>
                    <a:pt x="35" y="472"/>
                  </a:lnTo>
                  <a:lnTo>
                    <a:pt x="35" y="472"/>
                  </a:lnTo>
                  <a:lnTo>
                    <a:pt x="33" y="472"/>
                  </a:lnTo>
                  <a:lnTo>
                    <a:pt x="35" y="467"/>
                  </a:lnTo>
                  <a:lnTo>
                    <a:pt x="35" y="465"/>
                  </a:lnTo>
                  <a:lnTo>
                    <a:pt x="35" y="465"/>
                  </a:lnTo>
                  <a:lnTo>
                    <a:pt x="38" y="465"/>
                  </a:lnTo>
                  <a:lnTo>
                    <a:pt x="38" y="467"/>
                  </a:lnTo>
                  <a:lnTo>
                    <a:pt x="38" y="467"/>
                  </a:lnTo>
                  <a:close/>
                  <a:moveTo>
                    <a:pt x="35" y="477"/>
                  </a:moveTo>
                  <a:lnTo>
                    <a:pt x="35" y="481"/>
                  </a:lnTo>
                  <a:lnTo>
                    <a:pt x="35" y="481"/>
                  </a:lnTo>
                  <a:lnTo>
                    <a:pt x="33" y="481"/>
                  </a:lnTo>
                  <a:lnTo>
                    <a:pt x="33" y="481"/>
                  </a:lnTo>
                  <a:lnTo>
                    <a:pt x="33" y="481"/>
                  </a:lnTo>
                  <a:lnTo>
                    <a:pt x="33" y="477"/>
                  </a:lnTo>
                  <a:lnTo>
                    <a:pt x="33" y="474"/>
                  </a:lnTo>
                  <a:lnTo>
                    <a:pt x="35" y="474"/>
                  </a:lnTo>
                  <a:lnTo>
                    <a:pt x="35" y="474"/>
                  </a:lnTo>
                  <a:lnTo>
                    <a:pt x="35" y="477"/>
                  </a:lnTo>
                  <a:lnTo>
                    <a:pt x="35" y="477"/>
                  </a:lnTo>
                  <a:close/>
                  <a:moveTo>
                    <a:pt x="35" y="486"/>
                  </a:moveTo>
                  <a:lnTo>
                    <a:pt x="35" y="491"/>
                  </a:lnTo>
                  <a:lnTo>
                    <a:pt x="33" y="491"/>
                  </a:lnTo>
                  <a:lnTo>
                    <a:pt x="33" y="491"/>
                  </a:lnTo>
                  <a:lnTo>
                    <a:pt x="33" y="491"/>
                  </a:lnTo>
                  <a:lnTo>
                    <a:pt x="33" y="486"/>
                  </a:lnTo>
                  <a:lnTo>
                    <a:pt x="33" y="484"/>
                  </a:lnTo>
                  <a:lnTo>
                    <a:pt x="33" y="484"/>
                  </a:lnTo>
                  <a:lnTo>
                    <a:pt x="35" y="484"/>
                  </a:lnTo>
                  <a:lnTo>
                    <a:pt x="35" y="486"/>
                  </a:lnTo>
                  <a:lnTo>
                    <a:pt x="35" y="486"/>
                  </a:lnTo>
                  <a:close/>
                  <a:moveTo>
                    <a:pt x="33" y="496"/>
                  </a:moveTo>
                  <a:lnTo>
                    <a:pt x="33" y="500"/>
                  </a:lnTo>
                  <a:lnTo>
                    <a:pt x="33" y="500"/>
                  </a:lnTo>
                  <a:lnTo>
                    <a:pt x="33" y="500"/>
                  </a:lnTo>
                  <a:lnTo>
                    <a:pt x="31" y="500"/>
                  </a:lnTo>
                  <a:lnTo>
                    <a:pt x="31" y="498"/>
                  </a:lnTo>
                  <a:lnTo>
                    <a:pt x="31" y="496"/>
                  </a:lnTo>
                  <a:lnTo>
                    <a:pt x="33" y="493"/>
                  </a:lnTo>
                  <a:lnTo>
                    <a:pt x="33" y="493"/>
                  </a:lnTo>
                  <a:lnTo>
                    <a:pt x="33" y="493"/>
                  </a:lnTo>
                  <a:lnTo>
                    <a:pt x="33" y="496"/>
                  </a:lnTo>
                  <a:lnTo>
                    <a:pt x="33" y="496"/>
                  </a:lnTo>
                  <a:close/>
                  <a:moveTo>
                    <a:pt x="33" y="505"/>
                  </a:moveTo>
                  <a:lnTo>
                    <a:pt x="33" y="510"/>
                  </a:lnTo>
                  <a:lnTo>
                    <a:pt x="33" y="510"/>
                  </a:lnTo>
                  <a:lnTo>
                    <a:pt x="31" y="510"/>
                  </a:lnTo>
                  <a:lnTo>
                    <a:pt x="31" y="510"/>
                  </a:lnTo>
                  <a:lnTo>
                    <a:pt x="31" y="508"/>
                  </a:lnTo>
                  <a:lnTo>
                    <a:pt x="31" y="503"/>
                  </a:lnTo>
                  <a:lnTo>
                    <a:pt x="31" y="503"/>
                  </a:lnTo>
                  <a:lnTo>
                    <a:pt x="33" y="503"/>
                  </a:lnTo>
                  <a:lnTo>
                    <a:pt x="33" y="503"/>
                  </a:lnTo>
                  <a:lnTo>
                    <a:pt x="33" y="505"/>
                  </a:lnTo>
                  <a:lnTo>
                    <a:pt x="33" y="505"/>
                  </a:lnTo>
                  <a:close/>
                  <a:moveTo>
                    <a:pt x="33" y="515"/>
                  </a:moveTo>
                  <a:lnTo>
                    <a:pt x="31" y="519"/>
                  </a:lnTo>
                  <a:lnTo>
                    <a:pt x="31" y="519"/>
                  </a:lnTo>
                  <a:lnTo>
                    <a:pt x="31" y="519"/>
                  </a:lnTo>
                  <a:lnTo>
                    <a:pt x="28" y="519"/>
                  </a:lnTo>
                  <a:lnTo>
                    <a:pt x="28" y="517"/>
                  </a:lnTo>
                  <a:lnTo>
                    <a:pt x="31" y="512"/>
                  </a:lnTo>
                  <a:lnTo>
                    <a:pt x="31" y="512"/>
                  </a:lnTo>
                  <a:lnTo>
                    <a:pt x="31" y="512"/>
                  </a:lnTo>
                  <a:lnTo>
                    <a:pt x="31" y="512"/>
                  </a:lnTo>
                  <a:lnTo>
                    <a:pt x="33" y="515"/>
                  </a:lnTo>
                  <a:lnTo>
                    <a:pt x="33" y="515"/>
                  </a:lnTo>
                  <a:close/>
                  <a:moveTo>
                    <a:pt x="31" y="524"/>
                  </a:moveTo>
                  <a:lnTo>
                    <a:pt x="31" y="529"/>
                  </a:lnTo>
                  <a:lnTo>
                    <a:pt x="31" y="529"/>
                  </a:lnTo>
                  <a:lnTo>
                    <a:pt x="28" y="529"/>
                  </a:lnTo>
                  <a:lnTo>
                    <a:pt x="28" y="529"/>
                  </a:lnTo>
                  <a:lnTo>
                    <a:pt x="28" y="527"/>
                  </a:lnTo>
                  <a:lnTo>
                    <a:pt x="28" y="522"/>
                  </a:lnTo>
                  <a:lnTo>
                    <a:pt x="28" y="522"/>
                  </a:lnTo>
                  <a:lnTo>
                    <a:pt x="31" y="522"/>
                  </a:lnTo>
                  <a:lnTo>
                    <a:pt x="31" y="522"/>
                  </a:lnTo>
                  <a:lnTo>
                    <a:pt x="31" y="524"/>
                  </a:lnTo>
                  <a:lnTo>
                    <a:pt x="31" y="524"/>
                  </a:lnTo>
                  <a:close/>
                  <a:moveTo>
                    <a:pt x="31" y="534"/>
                  </a:moveTo>
                  <a:lnTo>
                    <a:pt x="28" y="539"/>
                  </a:lnTo>
                  <a:lnTo>
                    <a:pt x="28" y="539"/>
                  </a:lnTo>
                  <a:lnTo>
                    <a:pt x="28" y="539"/>
                  </a:lnTo>
                  <a:lnTo>
                    <a:pt x="28" y="539"/>
                  </a:lnTo>
                  <a:lnTo>
                    <a:pt x="26" y="536"/>
                  </a:lnTo>
                  <a:lnTo>
                    <a:pt x="28" y="531"/>
                  </a:lnTo>
                  <a:lnTo>
                    <a:pt x="28" y="531"/>
                  </a:lnTo>
                  <a:lnTo>
                    <a:pt x="31" y="531"/>
                  </a:lnTo>
                  <a:lnTo>
                    <a:pt x="31" y="534"/>
                  </a:lnTo>
                  <a:lnTo>
                    <a:pt x="31" y="534"/>
                  </a:lnTo>
                  <a:close/>
                  <a:moveTo>
                    <a:pt x="28" y="541"/>
                  </a:moveTo>
                  <a:lnTo>
                    <a:pt x="28" y="546"/>
                  </a:lnTo>
                  <a:lnTo>
                    <a:pt x="28" y="548"/>
                  </a:lnTo>
                  <a:lnTo>
                    <a:pt x="26" y="548"/>
                  </a:lnTo>
                  <a:lnTo>
                    <a:pt x="26" y="548"/>
                  </a:lnTo>
                  <a:lnTo>
                    <a:pt x="26" y="546"/>
                  </a:lnTo>
                  <a:lnTo>
                    <a:pt x="26" y="541"/>
                  </a:lnTo>
                  <a:lnTo>
                    <a:pt x="26" y="541"/>
                  </a:lnTo>
                  <a:lnTo>
                    <a:pt x="28" y="541"/>
                  </a:lnTo>
                  <a:lnTo>
                    <a:pt x="28" y="541"/>
                  </a:lnTo>
                  <a:lnTo>
                    <a:pt x="28" y="541"/>
                  </a:lnTo>
                  <a:lnTo>
                    <a:pt x="28" y="541"/>
                  </a:lnTo>
                  <a:close/>
                  <a:moveTo>
                    <a:pt x="28" y="550"/>
                  </a:moveTo>
                  <a:lnTo>
                    <a:pt x="28" y="555"/>
                  </a:lnTo>
                  <a:lnTo>
                    <a:pt x="26" y="558"/>
                  </a:lnTo>
                  <a:lnTo>
                    <a:pt x="26" y="558"/>
                  </a:lnTo>
                  <a:lnTo>
                    <a:pt x="26" y="555"/>
                  </a:lnTo>
                  <a:lnTo>
                    <a:pt x="26" y="550"/>
                  </a:lnTo>
                  <a:lnTo>
                    <a:pt x="26" y="550"/>
                  </a:lnTo>
                  <a:lnTo>
                    <a:pt x="26" y="550"/>
                  </a:lnTo>
                  <a:lnTo>
                    <a:pt x="28" y="550"/>
                  </a:lnTo>
                  <a:lnTo>
                    <a:pt x="28" y="550"/>
                  </a:lnTo>
                  <a:lnTo>
                    <a:pt x="28" y="550"/>
                  </a:lnTo>
                  <a:close/>
                  <a:moveTo>
                    <a:pt x="26" y="560"/>
                  </a:moveTo>
                  <a:lnTo>
                    <a:pt x="26" y="565"/>
                  </a:lnTo>
                  <a:lnTo>
                    <a:pt x="26" y="567"/>
                  </a:lnTo>
                  <a:lnTo>
                    <a:pt x="26" y="567"/>
                  </a:lnTo>
                  <a:lnTo>
                    <a:pt x="24" y="567"/>
                  </a:lnTo>
                  <a:lnTo>
                    <a:pt x="24" y="565"/>
                  </a:lnTo>
                  <a:lnTo>
                    <a:pt x="24" y="560"/>
                  </a:lnTo>
                  <a:lnTo>
                    <a:pt x="26" y="560"/>
                  </a:lnTo>
                  <a:lnTo>
                    <a:pt x="26" y="560"/>
                  </a:lnTo>
                  <a:lnTo>
                    <a:pt x="26" y="560"/>
                  </a:lnTo>
                  <a:lnTo>
                    <a:pt x="26" y="560"/>
                  </a:lnTo>
                  <a:lnTo>
                    <a:pt x="26" y="560"/>
                  </a:lnTo>
                  <a:close/>
                  <a:moveTo>
                    <a:pt x="26" y="569"/>
                  </a:moveTo>
                  <a:lnTo>
                    <a:pt x="26" y="574"/>
                  </a:lnTo>
                  <a:lnTo>
                    <a:pt x="26" y="577"/>
                  </a:lnTo>
                  <a:lnTo>
                    <a:pt x="24" y="577"/>
                  </a:lnTo>
                  <a:lnTo>
                    <a:pt x="24" y="577"/>
                  </a:lnTo>
                  <a:lnTo>
                    <a:pt x="24" y="574"/>
                  </a:lnTo>
                  <a:lnTo>
                    <a:pt x="24" y="569"/>
                  </a:lnTo>
                  <a:lnTo>
                    <a:pt x="24" y="569"/>
                  </a:lnTo>
                  <a:lnTo>
                    <a:pt x="24" y="569"/>
                  </a:lnTo>
                  <a:lnTo>
                    <a:pt x="26" y="569"/>
                  </a:lnTo>
                  <a:lnTo>
                    <a:pt x="26" y="569"/>
                  </a:lnTo>
                  <a:lnTo>
                    <a:pt x="26" y="569"/>
                  </a:lnTo>
                  <a:close/>
                  <a:moveTo>
                    <a:pt x="26" y="579"/>
                  </a:moveTo>
                  <a:lnTo>
                    <a:pt x="24" y="584"/>
                  </a:lnTo>
                  <a:lnTo>
                    <a:pt x="24" y="586"/>
                  </a:lnTo>
                  <a:lnTo>
                    <a:pt x="24" y="586"/>
                  </a:lnTo>
                  <a:lnTo>
                    <a:pt x="21" y="586"/>
                  </a:lnTo>
                  <a:lnTo>
                    <a:pt x="21" y="584"/>
                  </a:lnTo>
                  <a:lnTo>
                    <a:pt x="24" y="579"/>
                  </a:lnTo>
                  <a:lnTo>
                    <a:pt x="24" y="579"/>
                  </a:lnTo>
                  <a:lnTo>
                    <a:pt x="24" y="579"/>
                  </a:lnTo>
                  <a:lnTo>
                    <a:pt x="24" y="579"/>
                  </a:lnTo>
                  <a:lnTo>
                    <a:pt x="26" y="579"/>
                  </a:lnTo>
                  <a:lnTo>
                    <a:pt x="26" y="579"/>
                  </a:lnTo>
                  <a:close/>
                  <a:moveTo>
                    <a:pt x="24" y="589"/>
                  </a:moveTo>
                  <a:lnTo>
                    <a:pt x="24" y="593"/>
                  </a:lnTo>
                  <a:lnTo>
                    <a:pt x="24" y="596"/>
                  </a:lnTo>
                  <a:lnTo>
                    <a:pt x="21" y="596"/>
                  </a:lnTo>
                  <a:lnTo>
                    <a:pt x="21" y="593"/>
                  </a:lnTo>
                  <a:lnTo>
                    <a:pt x="21" y="589"/>
                  </a:lnTo>
                  <a:lnTo>
                    <a:pt x="21" y="589"/>
                  </a:lnTo>
                  <a:lnTo>
                    <a:pt x="24" y="589"/>
                  </a:lnTo>
                  <a:lnTo>
                    <a:pt x="24" y="589"/>
                  </a:lnTo>
                  <a:lnTo>
                    <a:pt x="24" y="589"/>
                  </a:lnTo>
                  <a:lnTo>
                    <a:pt x="24" y="589"/>
                  </a:lnTo>
                  <a:close/>
                  <a:moveTo>
                    <a:pt x="24" y="598"/>
                  </a:moveTo>
                  <a:lnTo>
                    <a:pt x="21" y="603"/>
                  </a:lnTo>
                  <a:lnTo>
                    <a:pt x="21" y="605"/>
                  </a:lnTo>
                  <a:lnTo>
                    <a:pt x="21" y="605"/>
                  </a:lnTo>
                  <a:lnTo>
                    <a:pt x="21" y="605"/>
                  </a:lnTo>
                  <a:lnTo>
                    <a:pt x="19" y="603"/>
                  </a:lnTo>
                  <a:lnTo>
                    <a:pt x="21" y="598"/>
                  </a:lnTo>
                  <a:lnTo>
                    <a:pt x="21" y="598"/>
                  </a:lnTo>
                  <a:lnTo>
                    <a:pt x="21" y="598"/>
                  </a:lnTo>
                  <a:lnTo>
                    <a:pt x="24" y="598"/>
                  </a:lnTo>
                  <a:lnTo>
                    <a:pt x="24" y="598"/>
                  </a:lnTo>
                  <a:close/>
                  <a:moveTo>
                    <a:pt x="21" y="608"/>
                  </a:moveTo>
                  <a:lnTo>
                    <a:pt x="21" y="612"/>
                  </a:lnTo>
                  <a:lnTo>
                    <a:pt x="21" y="615"/>
                  </a:lnTo>
                  <a:lnTo>
                    <a:pt x="19" y="615"/>
                  </a:lnTo>
                  <a:lnTo>
                    <a:pt x="19" y="615"/>
                  </a:lnTo>
                  <a:lnTo>
                    <a:pt x="19" y="612"/>
                  </a:lnTo>
                  <a:lnTo>
                    <a:pt x="19" y="608"/>
                  </a:lnTo>
                  <a:lnTo>
                    <a:pt x="19" y="608"/>
                  </a:lnTo>
                  <a:lnTo>
                    <a:pt x="21" y="608"/>
                  </a:lnTo>
                  <a:lnTo>
                    <a:pt x="21" y="608"/>
                  </a:lnTo>
                  <a:lnTo>
                    <a:pt x="21" y="608"/>
                  </a:lnTo>
                  <a:lnTo>
                    <a:pt x="21" y="608"/>
                  </a:lnTo>
                  <a:close/>
                  <a:moveTo>
                    <a:pt x="21" y="617"/>
                  </a:moveTo>
                  <a:lnTo>
                    <a:pt x="21" y="622"/>
                  </a:lnTo>
                  <a:lnTo>
                    <a:pt x="19" y="624"/>
                  </a:lnTo>
                  <a:lnTo>
                    <a:pt x="19" y="624"/>
                  </a:lnTo>
                  <a:lnTo>
                    <a:pt x="19" y="624"/>
                  </a:lnTo>
                  <a:lnTo>
                    <a:pt x="19" y="622"/>
                  </a:lnTo>
                  <a:lnTo>
                    <a:pt x="19" y="617"/>
                  </a:lnTo>
                  <a:lnTo>
                    <a:pt x="19" y="617"/>
                  </a:lnTo>
                  <a:lnTo>
                    <a:pt x="19" y="617"/>
                  </a:lnTo>
                  <a:lnTo>
                    <a:pt x="21" y="617"/>
                  </a:lnTo>
                  <a:lnTo>
                    <a:pt x="21" y="617"/>
                  </a:lnTo>
                  <a:lnTo>
                    <a:pt x="21" y="617"/>
                  </a:lnTo>
                  <a:close/>
                  <a:moveTo>
                    <a:pt x="19" y="627"/>
                  </a:moveTo>
                  <a:lnTo>
                    <a:pt x="19" y="631"/>
                  </a:lnTo>
                  <a:lnTo>
                    <a:pt x="19" y="634"/>
                  </a:lnTo>
                  <a:lnTo>
                    <a:pt x="19" y="634"/>
                  </a:lnTo>
                  <a:lnTo>
                    <a:pt x="16" y="634"/>
                  </a:lnTo>
                  <a:lnTo>
                    <a:pt x="16" y="631"/>
                  </a:lnTo>
                  <a:lnTo>
                    <a:pt x="16" y="627"/>
                  </a:lnTo>
                  <a:lnTo>
                    <a:pt x="19" y="627"/>
                  </a:lnTo>
                  <a:lnTo>
                    <a:pt x="19" y="627"/>
                  </a:lnTo>
                  <a:lnTo>
                    <a:pt x="19" y="627"/>
                  </a:lnTo>
                  <a:lnTo>
                    <a:pt x="19" y="627"/>
                  </a:lnTo>
                  <a:lnTo>
                    <a:pt x="19" y="627"/>
                  </a:lnTo>
                  <a:close/>
                  <a:moveTo>
                    <a:pt x="19" y="636"/>
                  </a:moveTo>
                  <a:lnTo>
                    <a:pt x="19" y="641"/>
                  </a:lnTo>
                  <a:lnTo>
                    <a:pt x="19" y="643"/>
                  </a:lnTo>
                  <a:lnTo>
                    <a:pt x="16" y="643"/>
                  </a:lnTo>
                  <a:lnTo>
                    <a:pt x="16" y="641"/>
                  </a:lnTo>
                  <a:lnTo>
                    <a:pt x="16" y="636"/>
                  </a:lnTo>
                  <a:lnTo>
                    <a:pt x="16" y="636"/>
                  </a:lnTo>
                  <a:lnTo>
                    <a:pt x="16" y="636"/>
                  </a:lnTo>
                  <a:lnTo>
                    <a:pt x="19" y="636"/>
                  </a:lnTo>
                  <a:lnTo>
                    <a:pt x="19" y="636"/>
                  </a:lnTo>
                  <a:lnTo>
                    <a:pt x="19" y="636"/>
                  </a:lnTo>
                  <a:close/>
                  <a:moveTo>
                    <a:pt x="16" y="646"/>
                  </a:moveTo>
                  <a:lnTo>
                    <a:pt x="16" y="651"/>
                  </a:lnTo>
                  <a:lnTo>
                    <a:pt x="16" y="653"/>
                  </a:lnTo>
                  <a:lnTo>
                    <a:pt x="16" y="653"/>
                  </a:lnTo>
                  <a:lnTo>
                    <a:pt x="14" y="651"/>
                  </a:lnTo>
                  <a:lnTo>
                    <a:pt x="14" y="651"/>
                  </a:lnTo>
                  <a:lnTo>
                    <a:pt x="16" y="646"/>
                  </a:lnTo>
                  <a:lnTo>
                    <a:pt x="16" y="646"/>
                  </a:lnTo>
                  <a:lnTo>
                    <a:pt x="16" y="646"/>
                  </a:lnTo>
                  <a:lnTo>
                    <a:pt x="16" y="646"/>
                  </a:lnTo>
                  <a:lnTo>
                    <a:pt x="16" y="646"/>
                  </a:lnTo>
                  <a:lnTo>
                    <a:pt x="16" y="646"/>
                  </a:lnTo>
                  <a:close/>
                  <a:moveTo>
                    <a:pt x="16" y="655"/>
                  </a:moveTo>
                  <a:lnTo>
                    <a:pt x="16" y="660"/>
                  </a:lnTo>
                  <a:lnTo>
                    <a:pt x="16" y="662"/>
                  </a:lnTo>
                  <a:lnTo>
                    <a:pt x="14" y="662"/>
                  </a:lnTo>
                  <a:lnTo>
                    <a:pt x="14" y="660"/>
                  </a:lnTo>
                  <a:lnTo>
                    <a:pt x="14" y="655"/>
                  </a:lnTo>
                  <a:lnTo>
                    <a:pt x="14" y="655"/>
                  </a:lnTo>
                  <a:lnTo>
                    <a:pt x="16" y="655"/>
                  </a:lnTo>
                  <a:lnTo>
                    <a:pt x="16" y="655"/>
                  </a:lnTo>
                  <a:lnTo>
                    <a:pt x="16" y="655"/>
                  </a:lnTo>
                  <a:lnTo>
                    <a:pt x="16" y="655"/>
                  </a:lnTo>
                  <a:close/>
                  <a:moveTo>
                    <a:pt x="16" y="665"/>
                  </a:moveTo>
                  <a:lnTo>
                    <a:pt x="14" y="670"/>
                  </a:lnTo>
                  <a:lnTo>
                    <a:pt x="14" y="672"/>
                  </a:lnTo>
                  <a:lnTo>
                    <a:pt x="14" y="672"/>
                  </a:lnTo>
                  <a:lnTo>
                    <a:pt x="14" y="670"/>
                  </a:lnTo>
                  <a:lnTo>
                    <a:pt x="12" y="670"/>
                  </a:lnTo>
                  <a:lnTo>
                    <a:pt x="14" y="665"/>
                  </a:lnTo>
                  <a:lnTo>
                    <a:pt x="14" y="665"/>
                  </a:lnTo>
                  <a:lnTo>
                    <a:pt x="14" y="665"/>
                  </a:lnTo>
                  <a:lnTo>
                    <a:pt x="16" y="665"/>
                  </a:lnTo>
                  <a:lnTo>
                    <a:pt x="16" y="665"/>
                  </a:lnTo>
                  <a:lnTo>
                    <a:pt x="16" y="665"/>
                  </a:lnTo>
                  <a:close/>
                  <a:moveTo>
                    <a:pt x="14" y="674"/>
                  </a:moveTo>
                  <a:lnTo>
                    <a:pt x="14" y="679"/>
                  </a:lnTo>
                  <a:lnTo>
                    <a:pt x="14" y="679"/>
                  </a:lnTo>
                  <a:lnTo>
                    <a:pt x="12" y="681"/>
                  </a:lnTo>
                  <a:lnTo>
                    <a:pt x="12" y="679"/>
                  </a:lnTo>
                  <a:lnTo>
                    <a:pt x="12" y="679"/>
                  </a:lnTo>
                  <a:lnTo>
                    <a:pt x="12" y="674"/>
                  </a:lnTo>
                  <a:lnTo>
                    <a:pt x="12" y="674"/>
                  </a:lnTo>
                  <a:lnTo>
                    <a:pt x="14" y="674"/>
                  </a:lnTo>
                  <a:lnTo>
                    <a:pt x="14" y="674"/>
                  </a:lnTo>
                  <a:lnTo>
                    <a:pt x="14" y="674"/>
                  </a:lnTo>
                  <a:lnTo>
                    <a:pt x="14" y="674"/>
                  </a:lnTo>
                  <a:close/>
                  <a:moveTo>
                    <a:pt x="14" y="684"/>
                  </a:moveTo>
                  <a:lnTo>
                    <a:pt x="14" y="689"/>
                  </a:lnTo>
                  <a:lnTo>
                    <a:pt x="12" y="689"/>
                  </a:lnTo>
                  <a:lnTo>
                    <a:pt x="12" y="691"/>
                  </a:lnTo>
                  <a:lnTo>
                    <a:pt x="12" y="689"/>
                  </a:lnTo>
                  <a:lnTo>
                    <a:pt x="12" y="689"/>
                  </a:lnTo>
                  <a:lnTo>
                    <a:pt x="12" y="684"/>
                  </a:lnTo>
                  <a:lnTo>
                    <a:pt x="12" y="684"/>
                  </a:lnTo>
                  <a:lnTo>
                    <a:pt x="12" y="684"/>
                  </a:lnTo>
                  <a:lnTo>
                    <a:pt x="14" y="684"/>
                  </a:lnTo>
                  <a:lnTo>
                    <a:pt x="14" y="684"/>
                  </a:lnTo>
                  <a:lnTo>
                    <a:pt x="14" y="684"/>
                  </a:lnTo>
                  <a:close/>
                  <a:moveTo>
                    <a:pt x="12" y="693"/>
                  </a:moveTo>
                  <a:lnTo>
                    <a:pt x="12" y="698"/>
                  </a:lnTo>
                  <a:lnTo>
                    <a:pt x="12" y="698"/>
                  </a:lnTo>
                  <a:lnTo>
                    <a:pt x="12" y="701"/>
                  </a:lnTo>
                  <a:lnTo>
                    <a:pt x="9" y="698"/>
                  </a:lnTo>
                  <a:lnTo>
                    <a:pt x="9" y="698"/>
                  </a:lnTo>
                  <a:lnTo>
                    <a:pt x="9" y="693"/>
                  </a:lnTo>
                  <a:lnTo>
                    <a:pt x="12" y="693"/>
                  </a:lnTo>
                  <a:lnTo>
                    <a:pt x="12" y="693"/>
                  </a:lnTo>
                  <a:lnTo>
                    <a:pt x="12" y="693"/>
                  </a:lnTo>
                  <a:lnTo>
                    <a:pt x="12" y="693"/>
                  </a:lnTo>
                  <a:lnTo>
                    <a:pt x="12" y="693"/>
                  </a:lnTo>
                  <a:close/>
                  <a:moveTo>
                    <a:pt x="12" y="703"/>
                  </a:moveTo>
                  <a:lnTo>
                    <a:pt x="12" y="708"/>
                  </a:lnTo>
                  <a:lnTo>
                    <a:pt x="12" y="708"/>
                  </a:lnTo>
                  <a:lnTo>
                    <a:pt x="9" y="710"/>
                  </a:lnTo>
                  <a:lnTo>
                    <a:pt x="9" y="708"/>
                  </a:lnTo>
                  <a:lnTo>
                    <a:pt x="9" y="708"/>
                  </a:lnTo>
                  <a:lnTo>
                    <a:pt x="9" y="703"/>
                  </a:lnTo>
                  <a:lnTo>
                    <a:pt x="9" y="703"/>
                  </a:lnTo>
                  <a:lnTo>
                    <a:pt x="9" y="703"/>
                  </a:lnTo>
                  <a:lnTo>
                    <a:pt x="12" y="703"/>
                  </a:lnTo>
                  <a:lnTo>
                    <a:pt x="12" y="703"/>
                  </a:lnTo>
                  <a:lnTo>
                    <a:pt x="12" y="703"/>
                  </a:lnTo>
                  <a:close/>
                  <a:moveTo>
                    <a:pt x="9" y="712"/>
                  </a:moveTo>
                  <a:lnTo>
                    <a:pt x="9" y="717"/>
                  </a:lnTo>
                  <a:lnTo>
                    <a:pt x="9" y="717"/>
                  </a:lnTo>
                  <a:lnTo>
                    <a:pt x="9" y="720"/>
                  </a:lnTo>
                  <a:lnTo>
                    <a:pt x="7" y="717"/>
                  </a:lnTo>
                  <a:lnTo>
                    <a:pt x="7" y="717"/>
                  </a:lnTo>
                  <a:lnTo>
                    <a:pt x="7" y="712"/>
                  </a:lnTo>
                  <a:lnTo>
                    <a:pt x="9" y="712"/>
                  </a:lnTo>
                  <a:lnTo>
                    <a:pt x="9" y="712"/>
                  </a:lnTo>
                  <a:lnTo>
                    <a:pt x="9" y="712"/>
                  </a:lnTo>
                  <a:lnTo>
                    <a:pt x="9" y="712"/>
                  </a:lnTo>
                  <a:lnTo>
                    <a:pt x="9" y="712"/>
                  </a:lnTo>
                  <a:close/>
                  <a:moveTo>
                    <a:pt x="9" y="722"/>
                  </a:moveTo>
                  <a:lnTo>
                    <a:pt x="9" y="727"/>
                  </a:lnTo>
                  <a:lnTo>
                    <a:pt x="9" y="727"/>
                  </a:lnTo>
                  <a:lnTo>
                    <a:pt x="7" y="727"/>
                  </a:lnTo>
                  <a:lnTo>
                    <a:pt x="7" y="727"/>
                  </a:lnTo>
                  <a:lnTo>
                    <a:pt x="7" y="727"/>
                  </a:lnTo>
                  <a:lnTo>
                    <a:pt x="7" y="722"/>
                  </a:lnTo>
                  <a:lnTo>
                    <a:pt x="7" y="722"/>
                  </a:lnTo>
                  <a:lnTo>
                    <a:pt x="9" y="722"/>
                  </a:lnTo>
                  <a:lnTo>
                    <a:pt x="9" y="722"/>
                  </a:lnTo>
                  <a:lnTo>
                    <a:pt x="9" y="722"/>
                  </a:lnTo>
                  <a:lnTo>
                    <a:pt x="9" y="722"/>
                  </a:lnTo>
                  <a:close/>
                  <a:moveTo>
                    <a:pt x="9" y="732"/>
                  </a:moveTo>
                  <a:lnTo>
                    <a:pt x="7" y="736"/>
                  </a:lnTo>
                  <a:lnTo>
                    <a:pt x="7" y="736"/>
                  </a:lnTo>
                  <a:lnTo>
                    <a:pt x="7" y="736"/>
                  </a:lnTo>
                  <a:lnTo>
                    <a:pt x="7" y="736"/>
                  </a:lnTo>
                  <a:lnTo>
                    <a:pt x="5" y="736"/>
                  </a:lnTo>
                  <a:lnTo>
                    <a:pt x="7" y="732"/>
                  </a:lnTo>
                  <a:lnTo>
                    <a:pt x="7" y="732"/>
                  </a:lnTo>
                  <a:lnTo>
                    <a:pt x="7" y="729"/>
                  </a:lnTo>
                  <a:lnTo>
                    <a:pt x="9" y="732"/>
                  </a:lnTo>
                  <a:lnTo>
                    <a:pt x="9" y="732"/>
                  </a:lnTo>
                  <a:lnTo>
                    <a:pt x="9" y="732"/>
                  </a:lnTo>
                  <a:close/>
                  <a:moveTo>
                    <a:pt x="7" y="741"/>
                  </a:moveTo>
                  <a:lnTo>
                    <a:pt x="7" y="746"/>
                  </a:lnTo>
                  <a:lnTo>
                    <a:pt x="7" y="746"/>
                  </a:lnTo>
                  <a:lnTo>
                    <a:pt x="5" y="746"/>
                  </a:lnTo>
                  <a:lnTo>
                    <a:pt x="5" y="746"/>
                  </a:lnTo>
                  <a:lnTo>
                    <a:pt x="5" y="741"/>
                  </a:lnTo>
                  <a:lnTo>
                    <a:pt x="5" y="741"/>
                  </a:lnTo>
                  <a:lnTo>
                    <a:pt x="7" y="739"/>
                  </a:lnTo>
                  <a:lnTo>
                    <a:pt x="7" y="741"/>
                  </a:lnTo>
                  <a:lnTo>
                    <a:pt x="7" y="741"/>
                  </a:lnTo>
                  <a:lnTo>
                    <a:pt x="7" y="741"/>
                  </a:lnTo>
                  <a:close/>
                  <a:moveTo>
                    <a:pt x="7" y="751"/>
                  </a:moveTo>
                  <a:lnTo>
                    <a:pt x="7" y="755"/>
                  </a:lnTo>
                  <a:lnTo>
                    <a:pt x="5" y="755"/>
                  </a:lnTo>
                  <a:lnTo>
                    <a:pt x="5" y="755"/>
                  </a:lnTo>
                  <a:lnTo>
                    <a:pt x="5" y="755"/>
                  </a:lnTo>
                  <a:lnTo>
                    <a:pt x="5" y="755"/>
                  </a:lnTo>
                  <a:lnTo>
                    <a:pt x="5" y="751"/>
                  </a:lnTo>
                  <a:lnTo>
                    <a:pt x="5" y="751"/>
                  </a:lnTo>
                  <a:lnTo>
                    <a:pt x="5" y="748"/>
                  </a:lnTo>
                  <a:lnTo>
                    <a:pt x="7" y="751"/>
                  </a:lnTo>
                  <a:lnTo>
                    <a:pt x="7" y="751"/>
                  </a:lnTo>
                  <a:close/>
                  <a:moveTo>
                    <a:pt x="5" y="760"/>
                  </a:moveTo>
                  <a:lnTo>
                    <a:pt x="5" y="765"/>
                  </a:lnTo>
                  <a:lnTo>
                    <a:pt x="5" y="765"/>
                  </a:lnTo>
                  <a:lnTo>
                    <a:pt x="5" y="765"/>
                  </a:lnTo>
                  <a:lnTo>
                    <a:pt x="2" y="765"/>
                  </a:lnTo>
                  <a:lnTo>
                    <a:pt x="2" y="765"/>
                  </a:lnTo>
                  <a:lnTo>
                    <a:pt x="2" y="760"/>
                  </a:lnTo>
                  <a:lnTo>
                    <a:pt x="5" y="760"/>
                  </a:lnTo>
                  <a:lnTo>
                    <a:pt x="5" y="758"/>
                  </a:lnTo>
                  <a:lnTo>
                    <a:pt x="5" y="760"/>
                  </a:lnTo>
                  <a:lnTo>
                    <a:pt x="5" y="760"/>
                  </a:lnTo>
                  <a:lnTo>
                    <a:pt x="5" y="760"/>
                  </a:lnTo>
                  <a:close/>
                  <a:moveTo>
                    <a:pt x="5" y="770"/>
                  </a:moveTo>
                  <a:lnTo>
                    <a:pt x="5" y="774"/>
                  </a:lnTo>
                  <a:lnTo>
                    <a:pt x="5" y="774"/>
                  </a:lnTo>
                  <a:lnTo>
                    <a:pt x="2" y="774"/>
                  </a:lnTo>
                  <a:lnTo>
                    <a:pt x="2" y="774"/>
                  </a:lnTo>
                  <a:lnTo>
                    <a:pt x="2" y="774"/>
                  </a:lnTo>
                  <a:lnTo>
                    <a:pt x="2" y="770"/>
                  </a:lnTo>
                  <a:lnTo>
                    <a:pt x="2" y="767"/>
                  </a:lnTo>
                  <a:lnTo>
                    <a:pt x="2" y="767"/>
                  </a:lnTo>
                  <a:lnTo>
                    <a:pt x="5" y="770"/>
                  </a:lnTo>
                  <a:lnTo>
                    <a:pt x="5" y="770"/>
                  </a:lnTo>
                  <a:lnTo>
                    <a:pt x="5" y="770"/>
                  </a:lnTo>
                  <a:close/>
                  <a:moveTo>
                    <a:pt x="2" y="779"/>
                  </a:moveTo>
                  <a:lnTo>
                    <a:pt x="2" y="784"/>
                  </a:lnTo>
                  <a:lnTo>
                    <a:pt x="2" y="784"/>
                  </a:lnTo>
                  <a:lnTo>
                    <a:pt x="2" y="784"/>
                  </a:lnTo>
                  <a:lnTo>
                    <a:pt x="0" y="784"/>
                  </a:lnTo>
                  <a:lnTo>
                    <a:pt x="0" y="784"/>
                  </a:lnTo>
                  <a:lnTo>
                    <a:pt x="0" y="779"/>
                  </a:lnTo>
                  <a:lnTo>
                    <a:pt x="2" y="777"/>
                  </a:lnTo>
                  <a:lnTo>
                    <a:pt x="2" y="777"/>
                  </a:lnTo>
                  <a:lnTo>
                    <a:pt x="2" y="779"/>
                  </a:lnTo>
                  <a:lnTo>
                    <a:pt x="2" y="779"/>
                  </a:lnTo>
                  <a:lnTo>
                    <a:pt x="2" y="779"/>
                  </a:lnTo>
                  <a:close/>
                </a:path>
              </a:pathLst>
            </a:custGeom>
            <a:solidFill>
              <a:srgbClr val="990033"/>
            </a:solidFill>
            <a:ln w="3175">
              <a:solidFill>
                <a:srgbClr val="990033"/>
              </a:solidFill>
              <a:prstDash val="solid"/>
              <a:round/>
              <a:headEnd/>
              <a:tailEnd/>
            </a:ln>
          </p:spPr>
          <p:txBody>
            <a:bodyPr/>
            <a:lstStyle/>
            <a:p>
              <a:endParaRPr lang="zh-CN" altLang="en-US"/>
            </a:p>
          </p:txBody>
        </p:sp>
        <p:sp>
          <p:nvSpPr>
            <p:cNvPr id="78895" name="Line 47"/>
            <p:cNvSpPr>
              <a:spLocks noChangeShapeType="1"/>
            </p:cNvSpPr>
            <p:nvPr/>
          </p:nvSpPr>
          <p:spPr bwMode="auto">
            <a:xfrm flipV="1">
              <a:off x="1867" y="2900"/>
              <a:ext cx="33" cy="7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6" name="Line 48"/>
            <p:cNvSpPr>
              <a:spLocks noChangeShapeType="1"/>
            </p:cNvSpPr>
            <p:nvPr/>
          </p:nvSpPr>
          <p:spPr bwMode="auto">
            <a:xfrm flipH="1" flipV="1">
              <a:off x="1841" y="2895"/>
              <a:ext cx="26" cy="76"/>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7" name="Freeform 49"/>
            <p:cNvSpPr>
              <a:spLocks noEditPoints="1"/>
            </p:cNvSpPr>
            <p:nvPr/>
          </p:nvSpPr>
          <p:spPr bwMode="auto">
            <a:xfrm>
              <a:off x="1941" y="2495"/>
              <a:ext cx="369" cy="472"/>
            </a:xfrm>
            <a:custGeom>
              <a:avLst/>
              <a:gdLst>
                <a:gd name="T0" fmla="*/ 369 w 369"/>
                <a:gd name="T1" fmla="*/ 2 h 472"/>
                <a:gd name="T2" fmla="*/ 362 w 369"/>
                <a:gd name="T3" fmla="*/ 9 h 472"/>
                <a:gd name="T4" fmla="*/ 357 w 369"/>
                <a:gd name="T5" fmla="*/ 16 h 472"/>
                <a:gd name="T6" fmla="*/ 350 w 369"/>
                <a:gd name="T7" fmla="*/ 26 h 472"/>
                <a:gd name="T8" fmla="*/ 345 w 369"/>
                <a:gd name="T9" fmla="*/ 33 h 472"/>
                <a:gd name="T10" fmla="*/ 338 w 369"/>
                <a:gd name="T11" fmla="*/ 40 h 472"/>
                <a:gd name="T12" fmla="*/ 333 w 369"/>
                <a:gd name="T13" fmla="*/ 47 h 472"/>
                <a:gd name="T14" fmla="*/ 326 w 369"/>
                <a:gd name="T15" fmla="*/ 55 h 472"/>
                <a:gd name="T16" fmla="*/ 321 w 369"/>
                <a:gd name="T17" fmla="*/ 62 h 472"/>
                <a:gd name="T18" fmla="*/ 317 w 369"/>
                <a:gd name="T19" fmla="*/ 69 h 472"/>
                <a:gd name="T20" fmla="*/ 310 w 369"/>
                <a:gd name="T21" fmla="*/ 78 h 472"/>
                <a:gd name="T22" fmla="*/ 305 w 369"/>
                <a:gd name="T23" fmla="*/ 86 h 472"/>
                <a:gd name="T24" fmla="*/ 298 w 369"/>
                <a:gd name="T25" fmla="*/ 93 h 472"/>
                <a:gd name="T26" fmla="*/ 293 w 369"/>
                <a:gd name="T27" fmla="*/ 100 h 472"/>
                <a:gd name="T28" fmla="*/ 286 w 369"/>
                <a:gd name="T29" fmla="*/ 107 h 472"/>
                <a:gd name="T30" fmla="*/ 281 w 369"/>
                <a:gd name="T31" fmla="*/ 114 h 472"/>
                <a:gd name="T32" fmla="*/ 274 w 369"/>
                <a:gd name="T33" fmla="*/ 124 h 472"/>
                <a:gd name="T34" fmla="*/ 269 w 369"/>
                <a:gd name="T35" fmla="*/ 131 h 472"/>
                <a:gd name="T36" fmla="*/ 262 w 369"/>
                <a:gd name="T37" fmla="*/ 138 h 472"/>
                <a:gd name="T38" fmla="*/ 257 w 369"/>
                <a:gd name="T39" fmla="*/ 145 h 472"/>
                <a:gd name="T40" fmla="*/ 250 w 369"/>
                <a:gd name="T41" fmla="*/ 152 h 472"/>
                <a:gd name="T42" fmla="*/ 245 w 369"/>
                <a:gd name="T43" fmla="*/ 159 h 472"/>
                <a:gd name="T44" fmla="*/ 238 w 369"/>
                <a:gd name="T45" fmla="*/ 167 h 472"/>
                <a:gd name="T46" fmla="*/ 233 w 369"/>
                <a:gd name="T47" fmla="*/ 176 h 472"/>
                <a:gd name="T48" fmla="*/ 229 w 369"/>
                <a:gd name="T49" fmla="*/ 183 h 472"/>
                <a:gd name="T50" fmla="*/ 221 w 369"/>
                <a:gd name="T51" fmla="*/ 190 h 472"/>
                <a:gd name="T52" fmla="*/ 217 w 369"/>
                <a:gd name="T53" fmla="*/ 198 h 472"/>
                <a:gd name="T54" fmla="*/ 210 w 369"/>
                <a:gd name="T55" fmla="*/ 205 h 472"/>
                <a:gd name="T56" fmla="*/ 205 w 369"/>
                <a:gd name="T57" fmla="*/ 212 h 472"/>
                <a:gd name="T58" fmla="*/ 198 w 369"/>
                <a:gd name="T59" fmla="*/ 219 h 472"/>
                <a:gd name="T60" fmla="*/ 193 w 369"/>
                <a:gd name="T61" fmla="*/ 229 h 472"/>
                <a:gd name="T62" fmla="*/ 186 w 369"/>
                <a:gd name="T63" fmla="*/ 236 h 472"/>
                <a:gd name="T64" fmla="*/ 181 w 369"/>
                <a:gd name="T65" fmla="*/ 243 h 472"/>
                <a:gd name="T66" fmla="*/ 174 w 369"/>
                <a:gd name="T67" fmla="*/ 250 h 472"/>
                <a:gd name="T68" fmla="*/ 169 w 369"/>
                <a:gd name="T69" fmla="*/ 257 h 472"/>
                <a:gd name="T70" fmla="*/ 162 w 369"/>
                <a:gd name="T71" fmla="*/ 264 h 472"/>
                <a:gd name="T72" fmla="*/ 157 w 369"/>
                <a:gd name="T73" fmla="*/ 274 h 472"/>
                <a:gd name="T74" fmla="*/ 152 w 369"/>
                <a:gd name="T75" fmla="*/ 281 h 472"/>
                <a:gd name="T76" fmla="*/ 145 w 369"/>
                <a:gd name="T77" fmla="*/ 288 h 472"/>
                <a:gd name="T78" fmla="*/ 140 w 369"/>
                <a:gd name="T79" fmla="*/ 295 h 472"/>
                <a:gd name="T80" fmla="*/ 133 w 369"/>
                <a:gd name="T81" fmla="*/ 302 h 472"/>
                <a:gd name="T82" fmla="*/ 129 w 369"/>
                <a:gd name="T83" fmla="*/ 310 h 472"/>
                <a:gd name="T84" fmla="*/ 121 w 369"/>
                <a:gd name="T85" fmla="*/ 317 h 472"/>
                <a:gd name="T86" fmla="*/ 117 w 369"/>
                <a:gd name="T87" fmla="*/ 326 h 472"/>
                <a:gd name="T88" fmla="*/ 110 w 369"/>
                <a:gd name="T89" fmla="*/ 333 h 472"/>
                <a:gd name="T90" fmla="*/ 105 w 369"/>
                <a:gd name="T91" fmla="*/ 341 h 472"/>
                <a:gd name="T92" fmla="*/ 98 w 369"/>
                <a:gd name="T93" fmla="*/ 348 h 472"/>
                <a:gd name="T94" fmla="*/ 93 w 369"/>
                <a:gd name="T95" fmla="*/ 355 h 472"/>
                <a:gd name="T96" fmla="*/ 86 w 369"/>
                <a:gd name="T97" fmla="*/ 362 h 472"/>
                <a:gd name="T98" fmla="*/ 81 w 369"/>
                <a:gd name="T99" fmla="*/ 371 h 472"/>
                <a:gd name="T100" fmla="*/ 76 w 369"/>
                <a:gd name="T101" fmla="*/ 379 h 472"/>
                <a:gd name="T102" fmla="*/ 69 w 369"/>
                <a:gd name="T103" fmla="*/ 386 h 472"/>
                <a:gd name="T104" fmla="*/ 64 w 369"/>
                <a:gd name="T105" fmla="*/ 393 h 472"/>
                <a:gd name="T106" fmla="*/ 57 w 369"/>
                <a:gd name="T107" fmla="*/ 400 h 472"/>
                <a:gd name="T108" fmla="*/ 52 w 369"/>
                <a:gd name="T109" fmla="*/ 407 h 472"/>
                <a:gd name="T110" fmla="*/ 45 w 369"/>
                <a:gd name="T111" fmla="*/ 414 h 472"/>
                <a:gd name="T112" fmla="*/ 40 w 369"/>
                <a:gd name="T113" fmla="*/ 424 h 472"/>
                <a:gd name="T114" fmla="*/ 33 w 369"/>
                <a:gd name="T115" fmla="*/ 431 h 472"/>
                <a:gd name="T116" fmla="*/ 29 w 369"/>
                <a:gd name="T117" fmla="*/ 438 h 472"/>
                <a:gd name="T118" fmla="*/ 21 w 369"/>
                <a:gd name="T119" fmla="*/ 445 h 472"/>
                <a:gd name="T120" fmla="*/ 17 w 369"/>
                <a:gd name="T121" fmla="*/ 452 h 472"/>
                <a:gd name="T122" fmla="*/ 9 w 369"/>
                <a:gd name="T123" fmla="*/ 460 h 472"/>
                <a:gd name="T124" fmla="*/ 5 w 369"/>
                <a:gd name="T125" fmla="*/ 46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9" h="472">
                  <a:moveTo>
                    <a:pt x="369" y="2"/>
                  </a:moveTo>
                  <a:lnTo>
                    <a:pt x="364" y="7"/>
                  </a:lnTo>
                  <a:lnTo>
                    <a:pt x="364" y="7"/>
                  </a:lnTo>
                  <a:lnTo>
                    <a:pt x="364" y="7"/>
                  </a:lnTo>
                  <a:lnTo>
                    <a:pt x="364" y="5"/>
                  </a:lnTo>
                  <a:lnTo>
                    <a:pt x="364" y="5"/>
                  </a:lnTo>
                  <a:lnTo>
                    <a:pt x="367" y="0"/>
                  </a:lnTo>
                  <a:lnTo>
                    <a:pt x="367" y="0"/>
                  </a:lnTo>
                  <a:lnTo>
                    <a:pt x="369" y="0"/>
                  </a:lnTo>
                  <a:lnTo>
                    <a:pt x="369" y="2"/>
                  </a:lnTo>
                  <a:lnTo>
                    <a:pt x="369" y="2"/>
                  </a:lnTo>
                  <a:lnTo>
                    <a:pt x="369" y="2"/>
                  </a:lnTo>
                  <a:close/>
                  <a:moveTo>
                    <a:pt x="362" y="9"/>
                  </a:moveTo>
                  <a:lnTo>
                    <a:pt x="360" y="14"/>
                  </a:lnTo>
                  <a:lnTo>
                    <a:pt x="360" y="14"/>
                  </a:lnTo>
                  <a:lnTo>
                    <a:pt x="357" y="14"/>
                  </a:lnTo>
                  <a:lnTo>
                    <a:pt x="357" y="14"/>
                  </a:lnTo>
                  <a:lnTo>
                    <a:pt x="357" y="12"/>
                  </a:lnTo>
                  <a:lnTo>
                    <a:pt x="360" y="9"/>
                  </a:lnTo>
                  <a:lnTo>
                    <a:pt x="362" y="7"/>
                  </a:lnTo>
                  <a:lnTo>
                    <a:pt x="362" y="9"/>
                  </a:lnTo>
                  <a:lnTo>
                    <a:pt x="362" y="9"/>
                  </a:lnTo>
                  <a:lnTo>
                    <a:pt x="362" y="9"/>
                  </a:lnTo>
                  <a:lnTo>
                    <a:pt x="362" y="9"/>
                  </a:lnTo>
                  <a:close/>
                  <a:moveTo>
                    <a:pt x="357" y="16"/>
                  </a:moveTo>
                  <a:lnTo>
                    <a:pt x="355" y="21"/>
                  </a:lnTo>
                  <a:lnTo>
                    <a:pt x="352" y="21"/>
                  </a:lnTo>
                  <a:lnTo>
                    <a:pt x="352" y="21"/>
                  </a:lnTo>
                  <a:lnTo>
                    <a:pt x="352" y="21"/>
                  </a:lnTo>
                  <a:lnTo>
                    <a:pt x="352" y="19"/>
                  </a:lnTo>
                  <a:lnTo>
                    <a:pt x="355" y="16"/>
                  </a:lnTo>
                  <a:lnTo>
                    <a:pt x="355" y="16"/>
                  </a:lnTo>
                  <a:lnTo>
                    <a:pt x="357" y="16"/>
                  </a:lnTo>
                  <a:lnTo>
                    <a:pt x="357" y="16"/>
                  </a:lnTo>
                  <a:lnTo>
                    <a:pt x="357" y="16"/>
                  </a:lnTo>
                  <a:lnTo>
                    <a:pt x="357" y="16"/>
                  </a:lnTo>
                  <a:close/>
                  <a:moveTo>
                    <a:pt x="350" y="26"/>
                  </a:moveTo>
                  <a:lnTo>
                    <a:pt x="348" y="28"/>
                  </a:lnTo>
                  <a:lnTo>
                    <a:pt x="348" y="28"/>
                  </a:lnTo>
                  <a:lnTo>
                    <a:pt x="345" y="28"/>
                  </a:lnTo>
                  <a:lnTo>
                    <a:pt x="345" y="28"/>
                  </a:lnTo>
                  <a:lnTo>
                    <a:pt x="345" y="26"/>
                  </a:lnTo>
                  <a:lnTo>
                    <a:pt x="348" y="24"/>
                  </a:lnTo>
                  <a:lnTo>
                    <a:pt x="350" y="24"/>
                  </a:lnTo>
                  <a:lnTo>
                    <a:pt x="350" y="24"/>
                  </a:lnTo>
                  <a:lnTo>
                    <a:pt x="350" y="24"/>
                  </a:lnTo>
                  <a:lnTo>
                    <a:pt x="350" y="26"/>
                  </a:lnTo>
                  <a:lnTo>
                    <a:pt x="350" y="26"/>
                  </a:lnTo>
                  <a:close/>
                  <a:moveTo>
                    <a:pt x="345" y="33"/>
                  </a:moveTo>
                  <a:lnTo>
                    <a:pt x="343" y="36"/>
                  </a:lnTo>
                  <a:lnTo>
                    <a:pt x="341" y="36"/>
                  </a:lnTo>
                  <a:lnTo>
                    <a:pt x="341" y="36"/>
                  </a:lnTo>
                  <a:lnTo>
                    <a:pt x="341" y="36"/>
                  </a:lnTo>
                  <a:lnTo>
                    <a:pt x="341" y="36"/>
                  </a:lnTo>
                  <a:lnTo>
                    <a:pt x="343" y="31"/>
                  </a:lnTo>
                  <a:lnTo>
                    <a:pt x="343" y="31"/>
                  </a:lnTo>
                  <a:lnTo>
                    <a:pt x="345" y="31"/>
                  </a:lnTo>
                  <a:lnTo>
                    <a:pt x="345" y="31"/>
                  </a:lnTo>
                  <a:lnTo>
                    <a:pt x="345" y="33"/>
                  </a:lnTo>
                  <a:lnTo>
                    <a:pt x="345" y="33"/>
                  </a:lnTo>
                  <a:close/>
                  <a:moveTo>
                    <a:pt x="338" y="40"/>
                  </a:moveTo>
                  <a:lnTo>
                    <a:pt x="336" y="43"/>
                  </a:lnTo>
                  <a:lnTo>
                    <a:pt x="336" y="45"/>
                  </a:lnTo>
                  <a:lnTo>
                    <a:pt x="333" y="43"/>
                  </a:lnTo>
                  <a:lnTo>
                    <a:pt x="333" y="43"/>
                  </a:lnTo>
                  <a:lnTo>
                    <a:pt x="333" y="43"/>
                  </a:lnTo>
                  <a:lnTo>
                    <a:pt x="338" y="38"/>
                  </a:lnTo>
                  <a:lnTo>
                    <a:pt x="338" y="38"/>
                  </a:lnTo>
                  <a:lnTo>
                    <a:pt x="338" y="38"/>
                  </a:lnTo>
                  <a:lnTo>
                    <a:pt x="338" y="38"/>
                  </a:lnTo>
                  <a:lnTo>
                    <a:pt x="338" y="40"/>
                  </a:lnTo>
                  <a:lnTo>
                    <a:pt x="338" y="40"/>
                  </a:lnTo>
                  <a:close/>
                  <a:moveTo>
                    <a:pt x="333" y="47"/>
                  </a:moveTo>
                  <a:lnTo>
                    <a:pt x="331" y="52"/>
                  </a:lnTo>
                  <a:lnTo>
                    <a:pt x="329" y="52"/>
                  </a:lnTo>
                  <a:lnTo>
                    <a:pt x="329" y="52"/>
                  </a:lnTo>
                  <a:lnTo>
                    <a:pt x="329" y="50"/>
                  </a:lnTo>
                  <a:lnTo>
                    <a:pt x="329" y="50"/>
                  </a:lnTo>
                  <a:lnTo>
                    <a:pt x="331" y="45"/>
                  </a:lnTo>
                  <a:lnTo>
                    <a:pt x="331" y="45"/>
                  </a:lnTo>
                  <a:lnTo>
                    <a:pt x="333" y="45"/>
                  </a:lnTo>
                  <a:lnTo>
                    <a:pt x="333" y="47"/>
                  </a:lnTo>
                  <a:lnTo>
                    <a:pt x="333" y="47"/>
                  </a:lnTo>
                  <a:lnTo>
                    <a:pt x="333" y="47"/>
                  </a:lnTo>
                  <a:close/>
                  <a:moveTo>
                    <a:pt x="326" y="55"/>
                  </a:moveTo>
                  <a:lnTo>
                    <a:pt x="324" y="59"/>
                  </a:lnTo>
                  <a:lnTo>
                    <a:pt x="324" y="59"/>
                  </a:lnTo>
                  <a:lnTo>
                    <a:pt x="321" y="59"/>
                  </a:lnTo>
                  <a:lnTo>
                    <a:pt x="321" y="57"/>
                  </a:lnTo>
                  <a:lnTo>
                    <a:pt x="321" y="57"/>
                  </a:lnTo>
                  <a:lnTo>
                    <a:pt x="326" y="55"/>
                  </a:lnTo>
                  <a:lnTo>
                    <a:pt x="326" y="52"/>
                  </a:lnTo>
                  <a:lnTo>
                    <a:pt x="326" y="52"/>
                  </a:lnTo>
                  <a:lnTo>
                    <a:pt x="329" y="55"/>
                  </a:lnTo>
                  <a:lnTo>
                    <a:pt x="326" y="55"/>
                  </a:lnTo>
                  <a:lnTo>
                    <a:pt x="326" y="55"/>
                  </a:lnTo>
                  <a:close/>
                  <a:moveTo>
                    <a:pt x="321" y="62"/>
                  </a:moveTo>
                  <a:lnTo>
                    <a:pt x="319" y="66"/>
                  </a:lnTo>
                  <a:lnTo>
                    <a:pt x="317" y="66"/>
                  </a:lnTo>
                  <a:lnTo>
                    <a:pt x="317" y="66"/>
                  </a:lnTo>
                  <a:lnTo>
                    <a:pt x="317" y="66"/>
                  </a:lnTo>
                  <a:lnTo>
                    <a:pt x="317" y="64"/>
                  </a:lnTo>
                  <a:lnTo>
                    <a:pt x="319" y="62"/>
                  </a:lnTo>
                  <a:lnTo>
                    <a:pt x="321" y="59"/>
                  </a:lnTo>
                  <a:lnTo>
                    <a:pt x="321" y="62"/>
                  </a:lnTo>
                  <a:lnTo>
                    <a:pt x="321" y="62"/>
                  </a:lnTo>
                  <a:lnTo>
                    <a:pt x="321" y="62"/>
                  </a:lnTo>
                  <a:lnTo>
                    <a:pt x="321" y="62"/>
                  </a:lnTo>
                  <a:close/>
                  <a:moveTo>
                    <a:pt x="317" y="69"/>
                  </a:moveTo>
                  <a:lnTo>
                    <a:pt x="312" y="74"/>
                  </a:lnTo>
                  <a:lnTo>
                    <a:pt x="312" y="74"/>
                  </a:lnTo>
                  <a:lnTo>
                    <a:pt x="312" y="74"/>
                  </a:lnTo>
                  <a:lnTo>
                    <a:pt x="310" y="74"/>
                  </a:lnTo>
                  <a:lnTo>
                    <a:pt x="310" y="71"/>
                  </a:lnTo>
                  <a:lnTo>
                    <a:pt x="314" y="69"/>
                  </a:lnTo>
                  <a:lnTo>
                    <a:pt x="314" y="69"/>
                  </a:lnTo>
                  <a:lnTo>
                    <a:pt x="314" y="69"/>
                  </a:lnTo>
                  <a:lnTo>
                    <a:pt x="317" y="69"/>
                  </a:lnTo>
                  <a:lnTo>
                    <a:pt x="317" y="69"/>
                  </a:lnTo>
                  <a:lnTo>
                    <a:pt x="317" y="69"/>
                  </a:lnTo>
                  <a:close/>
                  <a:moveTo>
                    <a:pt x="310" y="78"/>
                  </a:moveTo>
                  <a:lnTo>
                    <a:pt x="307" y="81"/>
                  </a:lnTo>
                  <a:lnTo>
                    <a:pt x="305" y="81"/>
                  </a:lnTo>
                  <a:lnTo>
                    <a:pt x="305" y="81"/>
                  </a:lnTo>
                  <a:lnTo>
                    <a:pt x="305" y="81"/>
                  </a:lnTo>
                  <a:lnTo>
                    <a:pt x="305" y="81"/>
                  </a:lnTo>
                  <a:lnTo>
                    <a:pt x="307" y="76"/>
                  </a:lnTo>
                  <a:lnTo>
                    <a:pt x="310" y="76"/>
                  </a:lnTo>
                  <a:lnTo>
                    <a:pt x="310" y="76"/>
                  </a:lnTo>
                  <a:lnTo>
                    <a:pt x="310" y="76"/>
                  </a:lnTo>
                  <a:lnTo>
                    <a:pt x="310" y="78"/>
                  </a:lnTo>
                  <a:lnTo>
                    <a:pt x="310" y="78"/>
                  </a:lnTo>
                  <a:close/>
                  <a:moveTo>
                    <a:pt x="305" y="86"/>
                  </a:moveTo>
                  <a:lnTo>
                    <a:pt x="300" y="88"/>
                  </a:lnTo>
                  <a:lnTo>
                    <a:pt x="300" y="90"/>
                  </a:lnTo>
                  <a:lnTo>
                    <a:pt x="300" y="88"/>
                  </a:lnTo>
                  <a:lnTo>
                    <a:pt x="298" y="88"/>
                  </a:lnTo>
                  <a:lnTo>
                    <a:pt x="300" y="88"/>
                  </a:lnTo>
                  <a:lnTo>
                    <a:pt x="302" y="83"/>
                  </a:lnTo>
                  <a:lnTo>
                    <a:pt x="302" y="83"/>
                  </a:lnTo>
                  <a:lnTo>
                    <a:pt x="302" y="83"/>
                  </a:lnTo>
                  <a:lnTo>
                    <a:pt x="305" y="83"/>
                  </a:lnTo>
                  <a:lnTo>
                    <a:pt x="305" y="86"/>
                  </a:lnTo>
                  <a:lnTo>
                    <a:pt x="305" y="86"/>
                  </a:lnTo>
                  <a:close/>
                  <a:moveTo>
                    <a:pt x="298" y="93"/>
                  </a:moveTo>
                  <a:lnTo>
                    <a:pt x="295" y="95"/>
                  </a:lnTo>
                  <a:lnTo>
                    <a:pt x="295" y="97"/>
                  </a:lnTo>
                  <a:lnTo>
                    <a:pt x="293" y="97"/>
                  </a:lnTo>
                  <a:lnTo>
                    <a:pt x="293" y="95"/>
                  </a:lnTo>
                  <a:lnTo>
                    <a:pt x="293" y="95"/>
                  </a:lnTo>
                  <a:lnTo>
                    <a:pt x="295" y="90"/>
                  </a:lnTo>
                  <a:lnTo>
                    <a:pt x="298" y="90"/>
                  </a:lnTo>
                  <a:lnTo>
                    <a:pt x="298" y="90"/>
                  </a:lnTo>
                  <a:lnTo>
                    <a:pt x="298" y="93"/>
                  </a:lnTo>
                  <a:lnTo>
                    <a:pt x="298" y="93"/>
                  </a:lnTo>
                  <a:lnTo>
                    <a:pt x="298" y="93"/>
                  </a:lnTo>
                  <a:close/>
                  <a:moveTo>
                    <a:pt x="293" y="100"/>
                  </a:moveTo>
                  <a:lnTo>
                    <a:pt x="288" y="105"/>
                  </a:lnTo>
                  <a:lnTo>
                    <a:pt x="288" y="105"/>
                  </a:lnTo>
                  <a:lnTo>
                    <a:pt x="288" y="105"/>
                  </a:lnTo>
                  <a:lnTo>
                    <a:pt x="288" y="102"/>
                  </a:lnTo>
                  <a:lnTo>
                    <a:pt x="288" y="102"/>
                  </a:lnTo>
                  <a:lnTo>
                    <a:pt x="291" y="97"/>
                  </a:lnTo>
                  <a:lnTo>
                    <a:pt x="291" y="97"/>
                  </a:lnTo>
                  <a:lnTo>
                    <a:pt x="293" y="97"/>
                  </a:lnTo>
                  <a:lnTo>
                    <a:pt x="293" y="100"/>
                  </a:lnTo>
                  <a:lnTo>
                    <a:pt x="293" y="100"/>
                  </a:lnTo>
                  <a:lnTo>
                    <a:pt x="293" y="100"/>
                  </a:lnTo>
                  <a:close/>
                  <a:moveTo>
                    <a:pt x="286" y="107"/>
                  </a:moveTo>
                  <a:lnTo>
                    <a:pt x="283" y="112"/>
                  </a:lnTo>
                  <a:lnTo>
                    <a:pt x="283" y="112"/>
                  </a:lnTo>
                  <a:lnTo>
                    <a:pt x="281" y="112"/>
                  </a:lnTo>
                  <a:lnTo>
                    <a:pt x="281" y="112"/>
                  </a:lnTo>
                  <a:lnTo>
                    <a:pt x="281" y="109"/>
                  </a:lnTo>
                  <a:lnTo>
                    <a:pt x="283" y="107"/>
                  </a:lnTo>
                  <a:lnTo>
                    <a:pt x="286" y="105"/>
                  </a:lnTo>
                  <a:lnTo>
                    <a:pt x="286" y="107"/>
                  </a:lnTo>
                  <a:lnTo>
                    <a:pt x="286" y="107"/>
                  </a:lnTo>
                  <a:lnTo>
                    <a:pt x="286" y="107"/>
                  </a:lnTo>
                  <a:lnTo>
                    <a:pt x="286" y="107"/>
                  </a:lnTo>
                  <a:close/>
                  <a:moveTo>
                    <a:pt x="281" y="114"/>
                  </a:moveTo>
                  <a:lnTo>
                    <a:pt x="276" y="119"/>
                  </a:lnTo>
                  <a:lnTo>
                    <a:pt x="276" y="119"/>
                  </a:lnTo>
                  <a:lnTo>
                    <a:pt x="276" y="119"/>
                  </a:lnTo>
                  <a:lnTo>
                    <a:pt x="276" y="119"/>
                  </a:lnTo>
                  <a:lnTo>
                    <a:pt x="276" y="117"/>
                  </a:lnTo>
                  <a:lnTo>
                    <a:pt x="279" y="114"/>
                  </a:lnTo>
                  <a:lnTo>
                    <a:pt x="279" y="114"/>
                  </a:lnTo>
                  <a:lnTo>
                    <a:pt x="281" y="114"/>
                  </a:lnTo>
                  <a:lnTo>
                    <a:pt x="281" y="114"/>
                  </a:lnTo>
                  <a:lnTo>
                    <a:pt x="281" y="114"/>
                  </a:lnTo>
                  <a:lnTo>
                    <a:pt x="281" y="114"/>
                  </a:lnTo>
                  <a:close/>
                  <a:moveTo>
                    <a:pt x="274" y="124"/>
                  </a:moveTo>
                  <a:lnTo>
                    <a:pt x="271" y="126"/>
                  </a:lnTo>
                  <a:lnTo>
                    <a:pt x="271" y="126"/>
                  </a:lnTo>
                  <a:lnTo>
                    <a:pt x="269" y="126"/>
                  </a:lnTo>
                  <a:lnTo>
                    <a:pt x="269" y="126"/>
                  </a:lnTo>
                  <a:lnTo>
                    <a:pt x="269" y="124"/>
                  </a:lnTo>
                  <a:lnTo>
                    <a:pt x="271" y="121"/>
                  </a:lnTo>
                  <a:lnTo>
                    <a:pt x="274" y="121"/>
                  </a:lnTo>
                  <a:lnTo>
                    <a:pt x="274" y="121"/>
                  </a:lnTo>
                  <a:lnTo>
                    <a:pt x="274" y="121"/>
                  </a:lnTo>
                  <a:lnTo>
                    <a:pt x="274" y="124"/>
                  </a:lnTo>
                  <a:lnTo>
                    <a:pt x="274" y="124"/>
                  </a:lnTo>
                  <a:close/>
                  <a:moveTo>
                    <a:pt x="269" y="131"/>
                  </a:moveTo>
                  <a:lnTo>
                    <a:pt x="267" y="133"/>
                  </a:lnTo>
                  <a:lnTo>
                    <a:pt x="264" y="133"/>
                  </a:lnTo>
                  <a:lnTo>
                    <a:pt x="264" y="133"/>
                  </a:lnTo>
                  <a:lnTo>
                    <a:pt x="264" y="133"/>
                  </a:lnTo>
                  <a:lnTo>
                    <a:pt x="264" y="133"/>
                  </a:lnTo>
                  <a:lnTo>
                    <a:pt x="267" y="128"/>
                  </a:lnTo>
                  <a:lnTo>
                    <a:pt x="267" y="128"/>
                  </a:lnTo>
                  <a:lnTo>
                    <a:pt x="269" y="128"/>
                  </a:lnTo>
                  <a:lnTo>
                    <a:pt x="269" y="128"/>
                  </a:lnTo>
                  <a:lnTo>
                    <a:pt x="269" y="131"/>
                  </a:lnTo>
                  <a:lnTo>
                    <a:pt x="269" y="131"/>
                  </a:lnTo>
                  <a:close/>
                  <a:moveTo>
                    <a:pt x="262" y="138"/>
                  </a:moveTo>
                  <a:lnTo>
                    <a:pt x="260" y="140"/>
                  </a:lnTo>
                  <a:lnTo>
                    <a:pt x="260" y="143"/>
                  </a:lnTo>
                  <a:lnTo>
                    <a:pt x="257" y="140"/>
                  </a:lnTo>
                  <a:lnTo>
                    <a:pt x="257" y="140"/>
                  </a:lnTo>
                  <a:lnTo>
                    <a:pt x="257" y="140"/>
                  </a:lnTo>
                  <a:lnTo>
                    <a:pt x="262" y="136"/>
                  </a:lnTo>
                  <a:lnTo>
                    <a:pt x="262" y="136"/>
                  </a:lnTo>
                  <a:lnTo>
                    <a:pt x="262" y="136"/>
                  </a:lnTo>
                  <a:lnTo>
                    <a:pt x="262" y="136"/>
                  </a:lnTo>
                  <a:lnTo>
                    <a:pt x="262" y="138"/>
                  </a:lnTo>
                  <a:lnTo>
                    <a:pt x="262" y="138"/>
                  </a:lnTo>
                  <a:close/>
                  <a:moveTo>
                    <a:pt x="257" y="145"/>
                  </a:moveTo>
                  <a:lnTo>
                    <a:pt x="255" y="150"/>
                  </a:lnTo>
                  <a:lnTo>
                    <a:pt x="252" y="150"/>
                  </a:lnTo>
                  <a:lnTo>
                    <a:pt x="252" y="150"/>
                  </a:lnTo>
                  <a:lnTo>
                    <a:pt x="252" y="147"/>
                  </a:lnTo>
                  <a:lnTo>
                    <a:pt x="252" y="147"/>
                  </a:lnTo>
                  <a:lnTo>
                    <a:pt x="255" y="143"/>
                  </a:lnTo>
                  <a:lnTo>
                    <a:pt x="255" y="143"/>
                  </a:lnTo>
                  <a:lnTo>
                    <a:pt x="257" y="143"/>
                  </a:lnTo>
                  <a:lnTo>
                    <a:pt x="257" y="145"/>
                  </a:lnTo>
                  <a:lnTo>
                    <a:pt x="257" y="145"/>
                  </a:lnTo>
                  <a:lnTo>
                    <a:pt x="257" y="145"/>
                  </a:lnTo>
                  <a:close/>
                  <a:moveTo>
                    <a:pt x="250" y="152"/>
                  </a:moveTo>
                  <a:lnTo>
                    <a:pt x="248" y="157"/>
                  </a:lnTo>
                  <a:lnTo>
                    <a:pt x="248" y="157"/>
                  </a:lnTo>
                  <a:lnTo>
                    <a:pt x="245" y="157"/>
                  </a:lnTo>
                  <a:lnTo>
                    <a:pt x="245" y="155"/>
                  </a:lnTo>
                  <a:lnTo>
                    <a:pt x="245" y="155"/>
                  </a:lnTo>
                  <a:lnTo>
                    <a:pt x="250" y="152"/>
                  </a:lnTo>
                  <a:lnTo>
                    <a:pt x="250" y="150"/>
                  </a:lnTo>
                  <a:lnTo>
                    <a:pt x="250" y="150"/>
                  </a:lnTo>
                  <a:lnTo>
                    <a:pt x="252" y="152"/>
                  </a:lnTo>
                  <a:lnTo>
                    <a:pt x="250" y="152"/>
                  </a:lnTo>
                  <a:lnTo>
                    <a:pt x="250" y="152"/>
                  </a:lnTo>
                  <a:close/>
                  <a:moveTo>
                    <a:pt x="245" y="159"/>
                  </a:moveTo>
                  <a:lnTo>
                    <a:pt x="243" y="164"/>
                  </a:lnTo>
                  <a:lnTo>
                    <a:pt x="241" y="164"/>
                  </a:lnTo>
                  <a:lnTo>
                    <a:pt x="241" y="164"/>
                  </a:lnTo>
                  <a:lnTo>
                    <a:pt x="241" y="164"/>
                  </a:lnTo>
                  <a:lnTo>
                    <a:pt x="241" y="162"/>
                  </a:lnTo>
                  <a:lnTo>
                    <a:pt x="243" y="159"/>
                  </a:lnTo>
                  <a:lnTo>
                    <a:pt x="245" y="157"/>
                  </a:lnTo>
                  <a:lnTo>
                    <a:pt x="245" y="159"/>
                  </a:lnTo>
                  <a:lnTo>
                    <a:pt x="245" y="159"/>
                  </a:lnTo>
                  <a:lnTo>
                    <a:pt x="245" y="159"/>
                  </a:lnTo>
                  <a:lnTo>
                    <a:pt x="245" y="159"/>
                  </a:lnTo>
                  <a:close/>
                  <a:moveTo>
                    <a:pt x="238" y="167"/>
                  </a:moveTo>
                  <a:lnTo>
                    <a:pt x="236" y="171"/>
                  </a:lnTo>
                  <a:lnTo>
                    <a:pt x="236" y="171"/>
                  </a:lnTo>
                  <a:lnTo>
                    <a:pt x="236" y="171"/>
                  </a:lnTo>
                  <a:lnTo>
                    <a:pt x="233" y="171"/>
                  </a:lnTo>
                  <a:lnTo>
                    <a:pt x="233" y="169"/>
                  </a:lnTo>
                  <a:lnTo>
                    <a:pt x="238" y="167"/>
                  </a:lnTo>
                  <a:lnTo>
                    <a:pt x="238" y="167"/>
                  </a:lnTo>
                  <a:lnTo>
                    <a:pt x="238" y="167"/>
                  </a:lnTo>
                  <a:lnTo>
                    <a:pt x="241" y="167"/>
                  </a:lnTo>
                  <a:lnTo>
                    <a:pt x="238" y="167"/>
                  </a:lnTo>
                  <a:lnTo>
                    <a:pt x="238" y="167"/>
                  </a:lnTo>
                  <a:close/>
                  <a:moveTo>
                    <a:pt x="233" y="176"/>
                  </a:moveTo>
                  <a:lnTo>
                    <a:pt x="231" y="178"/>
                  </a:lnTo>
                  <a:lnTo>
                    <a:pt x="229" y="178"/>
                  </a:lnTo>
                  <a:lnTo>
                    <a:pt x="229" y="178"/>
                  </a:lnTo>
                  <a:lnTo>
                    <a:pt x="229" y="178"/>
                  </a:lnTo>
                  <a:lnTo>
                    <a:pt x="229" y="178"/>
                  </a:lnTo>
                  <a:lnTo>
                    <a:pt x="231" y="174"/>
                  </a:lnTo>
                  <a:lnTo>
                    <a:pt x="233" y="174"/>
                  </a:lnTo>
                  <a:lnTo>
                    <a:pt x="233" y="174"/>
                  </a:lnTo>
                  <a:lnTo>
                    <a:pt x="233" y="174"/>
                  </a:lnTo>
                  <a:lnTo>
                    <a:pt x="233" y="176"/>
                  </a:lnTo>
                  <a:lnTo>
                    <a:pt x="233" y="176"/>
                  </a:lnTo>
                  <a:close/>
                  <a:moveTo>
                    <a:pt x="229" y="183"/>
                  </a:moveTo>
                  <a:lnTo>
                    <a:pt x="224" y="186"/>
                  </a:lnTo>
                  <a:lnTo>
                    <a:pt x="224" y="186"/>
                  </a:lnTo>
                  <a:lnTo>
                    <a:pt x="224" y="186"/>
                  </a:lnTo>
                  <a:lnTo>
                    <a:pt x="221" y="186"/>
                  </a:lnTo>
                  <a:lnTo>
                    <a:pt x="224" y="186"/>
                  </a:lnTo>
                  <a:lnTo>
                    <a:pt x="226" y="181"/>
                  </a:lnTo>
                  <a:lnTo>
                    <a:pt x="226" y="181"/>
                  </a:lnTo>
                  <a:lnTo>
                    <a:pt x="226" y="181"/>
                  </a:lnTo>
                  <a:lnTo>
                    <a:pt x="229" y="181"/>
                  </a:lnTo>
                  <a:lnTo>
                    <a:pt x="229" y="183"/>
                  </a:lnTo>
                  <a:lnTo>
                    <a:pt x="229" y="183"/>
                  </a:lnTo>
                  <a:close/>
                  <a:moveTo>
                    <a:pt x="221" y="190"/>
                  </a:moveTo>
                  <a:lnTo>
                    <a:pt x="219" y="193"/>
                  </a:lnTo>
                  <a:lnTo>
                    <a:pt x="219" y="195"/>
                  </a:lnTo>
                  <a:lnTo>
                    <a:pt x="217" y="195"/>
                  </a:lnTo>
                  <a:lnTo>
                    <a:pt x="217" y="193"/>
                  </a:lnTo>
                  <a:lnTo>
                    <a:pt x="217" y="193"/>
                  </a:lnTo>
                  <a:lnTo>
                    <a:pt x="219" y="188"/>
                  </a:lnTo>
                  <a:lnTo>
                    <a:pt x="221" y="188"/>
                  </a:lnTo>
                  <a:lnTo>
                    <a:pt x="221" y="188"/>
                  </a:lnTo>
                  <a:lnTo>
                    <a:pt x="221" y="190"/>
                  </a:lnTo>
                  <a:lnTo>
                    <a:pt x="221" y="190"/>
                  </a:lnTo>
                  <a:lnTo>
                    <a:pt x="221" y="190"/>
                  </a:lnTo>
                  <a:close/>
                  <a:moveTo>
                    <a:pt x="217" y="198"/>
                  </a:moveTo>
                  <a:lnTo>
                    <a:pt x="212" y="202"/>
                  </a:lnTo>
                  <a:lnTo>
                    <a:pt x="212" y="202"/>
                  </a:lnTo>
                  <a:lnTo>
                    <a:pt x="212" y="202"/>
                  </a:lnTo>
                  <a:lnTo>
                    <a:pt x="212" y="200"/>
                  </a:lnTo>
                  <a:lnTo>
                    <a:pt x="212" y="200"/>
                  </a:lnTo>
                  <a:lnTo>
                    <a:pt x="214" y="195"/>
                  </a:lnTo>
                  <a:lnTo>
                    <a:pt x="214" y="195"/>
                  </a:lnTo>
                  <a:lnTo>
                    <a:pt x="217" y="195"/>
                  </a:lnTo>
                  <a:lnTo>
                    <a:pt x="217" y="198"/>
                  </a:lnTo>
                  <a:lnTo>
                    <a:pt x="217" y="198"/>
                  </a:lnTo>
                  <a:lnTo>
                    <a:pt x="217" y="198"/>
                  </a:lnTo>
                  <a:close/>
                  <a:moveTo>
                    <a:pt x="210" y="205"/>
                  </a:moveTo>
                  <a:lnTo>
                    <a:pt x="207" y="209"/>
                  </a:lnTo>
                  <a:lnTo>
                    <a:pt x="207" y="209"/>
                  </a:lnTo>
                  <a:lnTo>
                    <a:pt x="205" y="209"/>
                  </a:lnTo>
                  <a:lnTo>
                    <a:pt x="205" y="209"/>
                  </a:lnTo>
                  <a:lnTo>
                    <a:pt x="205" y="207"/>
                  </a:lnTo>
                  <a:lnTo>
                    <a:pt x="207" y="205"/>
                  </a:lnTo>
                  <a:lnTo>
                    <a:pt x="210" y="202"/>
                  </a:lnTo>
                  <a:lnTo>
                    <a:pt x="210" y="202"/>
                  </a:lnTo>
                  <a:lnTo>
                    <a:pt x="210" y="205"/>
                  </a:lnTo>
                  <a:lnTo>
                    <a:pt x="210" y="205"/>
                  </a:lnTo>
                  <a:lnTo>
                    <a:pt x="210" y="205"/>
                  </a:lnTo>
                  <a:close/>
                  <a:moveTo>
                    <a:pt x="205" y="212"/>
                  </a:moveTo>
                  <a:lnTo>
                    <a:pt x="200" y="217"/>
                  </a:lnTo>
                  <a:lnTo>
                    <a:pt x="200" y="217"/>
                  </a:lnTo>
                  <a:lnTo>
                    <a:pt x="200" y="217"/>
                  </a:lnTo>
                  <a:lnTo>
                    <a:pt x="200" y="217"/>
                  </a:lnTo>
                  <a:lnTo>
                    <a:pt x="200" y="214"/>
                  </a:lnTo>
                  <a:lnTo>
                    <a:pt x="202" y="212"/>
                  </a:lnTo>
                  <a:lnTo>
                    <a:pt x="202" y="212"/>
                  </a:lnTo>
                  <a:lnTo>
                    <a:pt x="205" y="212"/>
                  </a:lnTo>
                  <a:lnTo>
                    <a:pt x="205" y="212"/>
                  </a:lnTo>
                  <a:lnTo>
                    <a:pt x="205" y="212"/>
                  </a:lnTo>
                  <a:lnTo>
                    <a:pt x="205" y="212"/>
                  </a:lnTo>
                  <a:close/>
                  <a:moveTo>
                    <a:pt x="198" y="219"/>
                  </a:moveTo>
                  <a:lnTo>
                    <a:pt x="195" y="224"/>
                  </a:lnTo>
                  <a:lnTo>
                    <a:pt x="195" y="224"/>
                  </a:lnTo>
                  <a:lnTo>
                    <a:pt x="193" y="224"/>
                  </a:lnTo>
                  <a:lnTo>
                    <a:pt x="193" y="224"/>
                  </a:lnTo>
                  <a:lnTo>
                    <a:pt x="193" y="221"/>
                  </a:lnTo>
                  <a:lnTo>
                    <a:pt x="195" y="219"/>
                  </a:lnTo>
                  <a:lnTo>
                    <a:pt x="198" y="219"/>
                  </a:lnTo>
                  <a:lnTo>
                    <a:pt x="198" y="219"/>
                  </a:lnTo>
                  <a:lnTo>
                    <a:pt x="198" y="219"/>
                  </a:lnTo>
                  <a:lnTo>
                    <a:pt x="198" y="219"/>
                  </a:lnTo>
                  <a:lnTo>
                    <a:pt x="198" y="219"/>
                  </a:lnTo>
                  <a:close/>
                  <a:moveTo>
                    <a:pt x="193" y="229"/>
                  </a:moveTo>
                  <a:lnTo>
                    <a:pt x="191" y="231"/>
                  </a:lnTo>
                  <a:lnTo>
                    <a:pt x="188" y="231"/>
                  </a:lnTo>
                  <a:lnTo>
                    <a:pt x="188" y="231"/>
                  </a:lnTo>
                  <a:lnTo>
                    <a:pt x="188" y="231"/>
                  </a:lnTo>
                  <a:lnTo>
                    <a:pt x="188" y="231"/>
                  </a:lnTo>
                  <a:lnTo>
                    <a:pt x="191" y="226"/>
                  </a:lnTo>
                  <a:lnTo>
                    <a:pt x="191" y="226"/>
                  </a:lnTo>
                  <a:lnTo>
                    <a:pt x="193" y="226"/>
                  </a:lnTo>
                  <a:lnTo>
                    <a:pt x="193" y="226"/>
                  </a:lnTo>
                  <a:lnTo>
                    <a:pt x="193" y="229"/>
                  </a:lnTo>
                  <a:lnTo>
                    <a:pt x="193" y="229"/>
                  </a:lnTo>
                  <a:close/>
                  <a:moveTo>
                    <a:pt x="186" y="236"/>
                  </a:moveTo>
                  <a:lnTo>
                    <a:pt x="183" y="238"/>
                  </a:lnTo>
                  <a:lnTo>
                    <a:pt x="183" y="240"/>
                  </a:lnTo>
                  <a:lnTo>
                    <a:pt x="181" y="238"/>
                  </a:lnTo>
                  <a:lnTo>
                    <a:pt x="181" y="238"/>
                  </a:lnTo>
                  <a:lnTo>
                    <a:pt x="181" y="238"/>
                  </a:lnTo>
                  <a:lnTo>
                    <a:pt x="186" y="233"/>
                  </a:lnTo>
                  <a:lnTo>
                    <a:pt x="186" y="233"/>
                  </a:lnTo>
                  <a:lnTo>
                    <a:pt x="186" y="233"/>
                  </a:lnTo>
                  <a:lnTo>
                    <a:pt x="186" y="233"/>
                  </a:lnTo>
                  <a:lnTo>
                    <a:pt x="186" y="236"/>
                  </a:lnTo>
                  <a:lnTo>
                    <a:pt x="186" y="236"/>
                  </a:lnTo>
                  <a:close/>
                  <a:moveTo>
                    <a:pt x="181" y="243"/>
                  </a:moveTo>
                  <a:lnTo>
                    <a:pt x="179" y="248"/>
                  </a:lnTo>
                  <a:lnTo>
                    <a:pt x="176" y="248"/>
                  </a:lnTo>
                  <a:lnTo>
                    <a:pt x="176" y="248"/>
                  </a:lnTo>
                  <a:lnTo>
                    <a:pt x="176" y="245"/>
                  </a:lnTo>
                  <a:lnTo>
                    <a:pt x="176" y="245"/>
                  </a:lnTo>
                  <a:lnTo>
                    <a:pt x="179" y="240"/>
                  </a:lnTo>
                  <a:lnTo>
                    <a:pt x="179" y="240"/>
                  </a:lnTo>
                  <a:lnTo>
                    <a:pt x="181" y="240"/>
                  </a:lnTo>
                  <a:lnTo>
                    <a:pt x="181" y="243"/>
                  </a:lnTo>
                  <a:lnTo>
                    <a:pt x="181" y="243"/>
                  </a:lnTo>
                  <a:lnTo>
                    <a:pt x="181" y="243"/>
                  </a:lnTo>
                  <a:close/>
                  <a:moveTo>
                    <a:pt x="174" y="250"/>
                  </a:moveTo>
                  <a:lnTo>
                    <a:pt x="171" y="255"/>
                  </a:lnTo>
                  <a:lnTo>
                    <a:pt x="171" y="255"/>
                  </a:lnTo>
                  <a:lnTo>
                    <a:pt x="169" y="255"/>
                  </a:lnTo>
                  <a:lnTo>
                    <a:pt x="169" y="252"/>
                  </a:lnTo>
                  <a:lnTo>
                    <a:pt x="169" y="252"/>
                  </a:lnTo>
                  <a:lnTo>
                    <a:pt x="174" y="248"/>
                  </a:lnTo>
                  <a:lnTo>
                    <a:pt x="174" y="248"/>
                  </a:lnTo>
                  <a:lnTo>
                    <a:pt x="174" y="248"/>
                  </a:lnTo>
                  <a:lnTo>
                    <a:pt x="176" y="250"/>
                  </a:lnTo>
                  <a:lnTo>
                    <a:pt x="174" y="250"/>
                  </a:lnTo>
                  <a:lnTo>
                    <a:pt x="174" y="250"/>
                  </a:lnTo>
                  <a:close/>
                  <a:moveTo>
                    <a:pt x="169" y="257"/>
                  </a:moveTo>
                  <a:lnTo>
                    <a:pt x="167" y="262"/>
                  </a:lnTo>
                  <a:lnTo>
                    <a:pt x="164" y="262"/>
                  </a:lnTo>
                  <a:lnTo>
                    <a:pt x="164" y="262"/>
                  </a:lnTo>
                  <a:lnTo>
                    <a:pt x="164" y="262"/>
                  </a:lnTo>
                  <a:lnTo>
                    <a:pt x="164" y="259"/>
                  </a:lnTo>
                  <a:lnTo>
                    <a:pt x="167" y="257"/>
                  </a:lnTo>
                  <a:lnTo>
                    <a:pt x="169" y="255"/>
                  </a:lnTo>
                  <a:lnTo>
                    <a:pt x="169" y="257"/>
                  </a:lnTo>
                  <a:lnTo>
                    <a:pt x="169" y="257"/>
                  </a:lnTo>
                  <a:lnTo>
                    <a:pt x="169" y="257"/>
                  </a:lnTo>
                  <a:lnTo>
                    <a:pt x="169" y="257"/>
                  </a:lnTo>
                  <a:close/>
                  <a:moveTo>
                    <a:pt x="162" y="264"/>
                  </a:moveTo>
                  <a:lnTo>
                    <a:pt x="160" y="269"/>
                  </a:lnTo>
                  <a:lnTo>
                    <a:pt x="160" y="269"/>
                  </a:lnTo>
                  <a:lnTo>
                    <a:pt x="160" y="269"/>
                  </a:lnTo>
                  <a:lnTo>
                    <a:pt x="157" y="269"/>
                  </a:lnTo>
                  <a:lnTo>
                    <a:pt x="157" y="267"/>
                  </a:lnTo>
                  <a:lnTo>
                    <a:pt x="162" y="264"/>
                  </a:lnTo>
                  <a:lnTo>
                    <a:pt x="162" y="264"/>
                  </a:lnTo>
                  <a:lnTo>
                    <a:pt x="162" y="264"/>
                  </a:lnTo>
                  <a:lnTo>
                    <a:pt x="164" y="264"/>
                  </a:lnTo>
                  <a:lnTo>
                    <a:pt x="162" y="264"/>
                  </a:lnTo>
                  <a:lnTo>
                    <a:pt x="162" y="264"/>
                  </a:lnTo>
                  <a:close/>
                  <a:moveTo>
                    <a:pt x="157" y="274"/>
                  </a:moveTo>
                  <a:lnTo>
                    <a:pt x="155" y="276"/>
                  </a:lnTo>
                  <a:lnTo>
                    <a:pt x="152" y="276"/>
                  </a:lnTo>
                  <a:lnTo>
                    <a:pt x="152" y="276"/>
                  </a:lnTo>
                  <a:lnTo>
                    <a:pt x="152" y="276"/>
                  </a:lnTo>
                  <a:lnTo>
                    <a:pt x="152" y="276"/>
                  </a:lnTo>
                  <a:lnTo>
                    <a:pt x="155" y="271"/>
                  </a:lnTo>
                  <a:lnTo>
                    <a:pt x="157" y="271"/>
                  </a:lnTo>
                  <a:lnTo>
                    <a:pt x="157" y="271"/>
                  </a:lnTo>
                  <a:lnTo>
                    <a:pt x="157" y="271"/>
                  </a:lnTo>
                  <a:lnTo>
                    <a:pt x="157" y="274"/>
                  </a:lnTo>
                  <a:lnTo>
                    <a:pt x="157" y="274"/>
                  </a:lnTo>
                  <a:close/>
                  <a:moveTo>
                    <a:pt x="152" y="281"/>
                  </a:moveTo>
                  <a:lnTo>
                    <a:pt x="148" y="283"/>
                  </a:lnTo>
                  <a:lnTo>
                    <a:pt x="148" y="283"/>
                  </a:lnTo>
                  <a:lnTo>
                    <a:pt x="148" y="283"/>
                  </a:lnTo>
                  <a:lnTo>
                    <a:pt x="145" y="283"/>
                  </a:lnTo>
                  <a:lnTo>
                    <a:pt x="148" y="283"/>
                  </a:lnTo>
                  <a:lnTo>
                    <a:pt x="150" y="279"/>
                  </a:lnTo>
                  <a:lnTo>
                    <a:pt x="150" y="279"/>
                  </a:lnTo>
                  <a:lnTo>
                    <a:pt x="150" y="279"/>
                  </a:lnTo>
                  <a:lnTo>
                    <a:pt x="152" y="279"/>
                  </a:lnTo>
                  <a:lnTo>
                    <a:pt x="152" y="281"/>
                  </a:lnTo>
                  <a:lnTo>
                    <a:pt x="152" y="281"/>
                  </a:lnTo>
                  <a:close/>
                  <a:moveTo>
                    <a:pt x="145" y="288"/>
                  </a:moveTo>
                  <a:lnTo>
                    <a:pt x="143" y="290"/>
                  </a:lnTo>
                  <a:lnTo>
                    <a:pt x="143" y="293"/>
                  </a:lnTo>
                  <a:lnTo>
                    <a:pt x="140" y="293"/>
                  </a:lnTo>
                  <a:lnTo>
                    <a:pt x="140" y="290"/>
                  </a:lnTo>
                  <a:lnTo>
                    <a:pt x="140" y="290"/>
                  </a:lnTo>
                  <a:lnTo>
                    <a:pt x="143" y="286"/>
                  </a:lnTo>
                  <a:lnTo>
                    <a:pt x="145" y="286"/>
                  </a:lnTo>
                  <a:lnTo>
                    <a:pt x="145" y="286"/>
                  </a:lnTo>
                  <a:lnTo>
                    <a:pt x="145" y="288"/>
                  </a:lnTo>
                  <a:lnTo>
                    <a:pt x="145" y="288"/>
                  </a:lnTo>
                  <a:lnTo>
                    <a:pt x="145" y="288"/>
                  </a:lnTo>
                  <a:close/>
                  <a:moveTo>
                    <a:pt x="140" y="295"/>
                  </a:moveTo>
                  <a:lnTo>
                    <a:pt x="136" y="300"/>
                  </a:lnTo>
                  <a:lnTo>
                    <a:pt x="136" y="300"/>
                  </a:lnTo>
                  <a:lnTo>
                    <a:pt x="136" y="300"/>
                  </a:lnTo>
                  <a:lnTo>
                    <a:pt x="133" y="298"/>
                  </a:lnTo>
                  <a:lnTo>
                    <a:pt x="136" y="298"/>
                  </a:lnTo>
                  <a:lnTo>
                    <a:pt x="138" y="293"/>
                  </a:lnTo>
                  <a:lnTo>
                    <a:pt x="138" y="293"/>
                  </a:lnTo>
                  <a:lnTo>
                    <a:pt x="140" y="293"/>
                  </a:lnTo>
                  <a:lnTo>
                    <a:pt x="140" y="295"/>
                  </a:lnTo>
                  <a:lnTo>
                    <a:pt x="140" y="295"/>
                  </a:lnTo>
                  <a:lnTo>
                    <a:pt x="140" y="295"/>
                  </a:lnTo>
                  <a:close/>
                  <a:moveTo>
                    <a:pt x="133" y="302"/>
                  </a:moveTo>
                  <a:lnTo>
                    <a:pt x="131" y="307"/>
                  </a:lnTo>
                  <a:lnTo>
                    <a:pt x="131" y="307"/>
                  </a:lnTo>
                  <a:lnTo>
                    <a:pt x="129" y="307"/>
                  </a:lnTo>
                  <a:lnTo>
                    <a:pt x="129" y="305"/>
                  </a:lnTo>
                  <a:lnTo>
                    <a:pt x="129" y="305"/>
                  </a:lnTo>
                  <a:lnTo>
                    <a:pt x="131" y="302"/>
                  </a:lnTo>
                  <a:lnTo>
                    <a:pt x="133" y="300"/>
                  </a:lnTo>
                  <a:lnTo>
                    <a:pt x="133" y="300"/>
                  </a:lnTo>
                  <a:lnTo>
                    <a:pt x="133" y="302"/>
                  </a:lnTo>
                  <a:lnTo>
                    <a:pt x="133" y="302"/>
                  </a:lnTo>
                  <a:lnTo>
                    <a:pt x="133" y="302"/>
                  </a:lnTo>
                  <a:close/>
                  <a:moveTo>
                    <a:pt x="129" y="310"/>
                  </a:moveTo>
                  <a:lnTo>
                    <a:pt x="124" y="314"/>
                  </a:lnTo>
                  <a:lnTo>
                    <a:pt x="124" y="314"/>
                  </a:lnTo>
                  <a:lnTo>
                    <a:pt x="124" y="314"/>
                  </a:lnTo>
                  <a:lnTo>
                    <a:pt x="124" y="314"/>
                  </a:lnTo>
                  <a:lnTo>
                    <a:pt x="124" y="312"/>
                  </a:lnTo>
                  <a:lnTo>
                    <a:pt x="126" y="310"/>
                  </a:lnTo>
                  <a:lnTo>
                    <a:pt x="126" y="310"/>
                  </a:lnTo>
                  <a:lnTo>
                    <a:pt x="129" y="310"/>
                  </a:lnTo>
                  <a:lnTo>
                    <a:pt x="129" y="310"/>
                  </a:lnTo>
                  <a:lnTo>
                    <a:pt x="129" y="310"/>
                  </a:lnTo>
                  <a:lnTo>
                    <a:pt x="129" y="310"/>
                  </a:lnTo>
                  <a:close/>
                  <a:moveTo>
                    <a:pt x="121" y="317"/>
                  </a:moveTo>
                  <a:lnTo>
                    <a:pt x="119" y="321"/>
                  </a:lnTo>
                  <a:lnTo>
                    <a:pt x="119" y="321"/>
                  </a:lnTo>
                  <a:lnTo>
                    <a:pt x="117" y="321"/>
                  </a:lnTo>
                  <a:lnTo>
                    <a:pt x="117" y="321"/>
                  </a:lnTo>
                  <a:lnTo>
                    <a:pt x="117" y="319"/>
                  </a:lnTo>
                  <a:lnTo>
                    <a:pt x="119" y="317"/>
                  </a:lnTo>
                  <a:lnTo>
                    <a:pt x="121" y="317"/>
                  </a:lnTo>
                  <a:lnTo>
                    <a:pt x="121" y="317"/>
                  </a:lnTo>
                  <a:lnTo>
                    <a:pt x="121" y="317"/>
                  </a:lnTo>
                  <a:lnTo>
                    <a:pt x="121" y="317"/>
                  </a:lnTo>
                  <a:lnTo>
                    <a:pt x="121" y="317"/>
                  </a:lnTo>
                  <a:close/>
                  <a:moveTo>
                    <a:pt x="117" y="326"/>
                  </a:moveTo>
                  <a:lnTo>
                    <a:pt x="114" y="329"/>
                  </a:lnTo>
                  <a:lnTo>
                    <a:pt x="112" y="329"/>
                  </a:lnTo>
                  <a:lnTo>
                    <a:pt x="112" y="329"/>
                  </a:lnTo>
                  <a:lnTo>
                    <a:pt x="112" y="329"/>
                  </a:lnTo>
                  <a:lnTo>
                    <a:pt x="112" y="329"/>
                  </a:lnTo>
                  <a:lnTo>
                    <a:pt x="114" y="324"/>
                  </a:lnTo>
                  <a:lnTo>
                    <a:pt x="114" y="324"/>
                  </a:lnTo>
                  <a:lnTo>
                    <a:pt x="117" y="324"/>
                  </a:lnTo>
                  <a:lnTo>
                    <a:pt x="117" y="324"/>
                  </a:lnTo>
                  <a:lnTo>
                    <a:pt x="117" y="326"/>
                  </a:lnTo>
                  <a:lnTo>
                    <a:pt x="117" y="326"/>
                  </a:lnTo>
                  <a:close/>
                  <a:moveTo>
                    <a:pt x="110" y="333"/>
                  </a:moveTo>
                  <a:lnTo>
                    <a:pt x="107" y="336"/>
                  </a:lnTo>
                  <a:lnTo>
                    <a:pt x="107" y="338"/>
                  </a:lnTo>
                  <a:lnTo>
                    <a:pt x="105" y="336"/>
                  </a:lnTo>
                  <a:lnTo>
                    <a:pt x="105" y="336"/>
                  </a:lnTo>
                  <a:lnTo>
                    <a:pt x="105" y="336"/>
                  </a:lnTo>
                  <a:lnTo>
                    <a:pt x="110" y="331"/>
                  </a:lnTo>
                  <a:lnTo>
                    <a:pt x="110" y="331"/>
                  </a:lnTo>
                  <a:lnTo>
                    <a:pt x="110" y="331"/>
                  </a:lnTo>
                  <a:lnTo>
                    <a:pt x="110" y="331"/>
                  </a:lnTo>
                  <a:lnTo>
                    <a:pt x="110" y="333"/>
                  </a:lnTo>
                  <a:lnTo>
                    <a:pt x="110" y="333"/>
                  </a:lnTo>
                  <a:close/>
                  <a:moveTo>
                    <a:pt x="105" y="341"/>
                  </a:moveTo>
                  <a:lnTo>
                    <a:pt x="102" y="345"/>
                  </a:lnTo>
                  <a:lnTo>
                    <a:pt x="100" y="345"/>
                  </a:lnTo>
                  <a:lnTo>
                    <a:pt x="100" y="345"/>
                  </a:lnTo>
                  <a:lnTo>
                    <a:pt x="100" y="343"/>
                  </a:lnTo>
                  <a:lnTo>
                    <a:pt x="100" y="343"/>
                  </a:lnTo>
                  <a:lnTo>
                    <a:pt x="102" y="338"/>
                  </a:lnTo>
                  <a:lnTo>
                    <a:pt x="102" y="338"/>
                  </a:lnTo>
                  <a:lnTo>
                    <a:pt x="105" y="338"/>
                  </a:lnTo>
                  <a:lnTo>
                    <a:pt x="105" y="341"/>
                  </a:lnTo>
                  <a:lnTo>
                    <a:pt x="105" y="341"/>
                  </a:lnTo>
                  <a:lnTo>
                    <a:pt x="105" y="341"/>
                  </a:lnTo>
                  <a:close/>
                  <a:moveTo>
                    <a:pt x="98" y="348"/>
                  </a:moveTo>
                  <a:lnTo>
                    <a:pt x="95" y="352"/>
                  </a:lnTo>
                  <a:lnTo>
                    <a:pt x="95" y="352"/>
                  </a:lnTo>
                  <a:lnTo>
                    <a:pt x="93" y="352"/>
                  </a:lnTo>
                  <a:lnTo>
                    <a:pt x="93" y="350"/>
                  </a:lnTo>
                  <a:lnTo>
                    <a:pt x="93" y="350"/>
                  </a:lnTo>
                  <a:lnTo>
                    <a:pt x="98" y="345"/>
                  </a:lnTo>
                  <a:lnTo>
                    <a:pt x="98" y="345"/>
                  </a:lnTo>
                  <a:lnTo>
                    <a:pt x="98" y="345"/>
                  </a:lnTo>
                  <a:lnTo>
                    <a:pt x="98" y="348"/>
                  </a:lnTo>
                  <a:lnTo>
                    <a:pt x="98" y="348"/>
                  </a:lnTo>
                  <a:lnTo>
                    <a:pt x="98" y="348"/>
                  </a:lnTo>
                  <a:close/>
                  <a:moveTo>
                    <a:pt x="93" y="355"/>
                  </a:moveTo>
                  <a:lnTo>
                    <a:pt x="90" y="360"/>
                  </a:lnTo>
                  <a:lnTo>
                    <a:pt x="88" y="360"/>
                  </a:lnTo>
                  <a:lnTo>
                    <a:pt x="88" y="360"/>
                  </a:lnTo>
                  <a:lnTo>
                    <a:pt x="88" y="360"/>
                  </a:lnTo>
                  <a:lnTo>
                    <a:pt x="88" y="357"/>
                  </a:lnTo>
                  <a:lnTo>
                    <a:pt x="90" y="355"/>
                  </a:lnTo>
                  <a:lnTo>
                    <a:pt x="90" y="352"/>
                  </a:lnTo>
                  <a:lnTo>
                    <a:pt x="93" y="355"/>
                  </a:lnTo>
                  <a:lnTo>
                    <a:pt x="93" y="355"/>
                  </a:lnTo>
                  <a:lnTo>
                    <a:pt x="93" y="355"/>
                  </a:lnTo>
                  <a:lnTo>
                    <a:pt x="93" y="355"/>
                  </a:lnTo>
                  <a:close/>
                  <a:moveTo>
                    <a:pt x="86" y="362"/>
                  </a:moveTo>
                  <a:lnTo>
                    <a:pt x="83" y="367"/>
                  </a:lnTo>
                  <a:lnTo>
                    <a:pt x="83" y="367"/>
                  </a:lnTo>
                  <a:lnTo>
                    <a:pt x="83" y="367"/>
                  </a:lnTo>
                  <a:lnTo>
                    <a:pt x="81" y="367"/>
                  </a:lnTo>
                  <a:lnTo>
                    <a:pt x="81" y="364"/>
                  </a:lnTo>
                  <a:lnTo>
                    <a:pt x="86" y="362"/>
                  </a:lnTo>
                  <a:lnTo>
                    <a:pt x="86" y="362"/>
                  </a:lnTo>
                  <a:lnTo>
                    <a:pt x="86" y="362"/>
                  </a:lnTo>
                  <a:lnTo>
                    <a:pt x="88" y="362"/>
                  </a:lnTo>
                  <a:lnTo>
                    <a:pt x="86" y="362"/>
                  </a:lnTo>
                  <a:lnTo>
                    <a:pt x="86" y="362"/>
                  </a:lnTo>
                  <a:close/>
                  <a:moveTo>
                    <a:pt x="81" y="371"/>
                  </a:moveTo>
                  <a:lnTo>
                    <a:pt x="79" y="374"/>
                  </a:lnTo>
                  <a:lnTo>
                    <a:pt x="76" y="374"/>
                  </a:lnTo>
                  <a:lnTo>
                    <a:pt x="76" y="374"/>
                  </a:lnTo>
                  <a:lnTo>
                    <a:pt x="76" y="374"/>
                  </a:lnTo>
                  <a:lnTo>
                    <a:pt x="76" y="371"/>
                  </a:lnTo>
                  <a:lnTo>
                    <a:pt x="79" y="369"/>
                  </a:lnTo>
                  <a:lnTo>
                    <a:pt x="81" y="369"/>
                  </a:lnTo>
                  <a:lnTo>
                    <a:pt x="81" y="369"/>
                  </a:lnTo>
                  <a:lnTo>
                    <a:pt x="81" y="369"/>
                  </a:lnTo>
                  <a:lnTo>
                    <a:pt x="81" y="371"/>
                  </a:lnTo>
                  <a:lnTo>
                    <a:pt x="81" y="371"/>
                  </a:lnTo>
                  <a:close/>
                  <a:moveTo>
                    <a:pt x="76" y="379"/>
                  </a:moveTo>
                  <a:lnTo>
                    <a:pt x="71" y="381"/>
                  </a:lnTo>
                  <a:lnTo>
                    <a:pt x="71" y="381"/>
                  </a:lnTo>
                  <a:lnTo>
                    <a:pt x="71" y="381"/>
                  </a:lnTo>
                  <a:lnTo>
                    <a:pt x="69" y="381"/>
                  </a:lnTo>
                  <a:lnTo>
                    <a:pt x="71" y="381"/>
                  </a:lnTo>
                  <a:lnTo>
                    <a:pt x="74" y="376"/>
                  </a:lnTo>
                  <a:lnTo>
                    <a:pt x="74" y="376"/>
                  </a:lnTo>
                  <a:lnTo>
                    <a:pt x="74" y="376"/>
                  </a:lnTo>
                  <a:lnTo>
                    <a:pt x="76" y="376"/>
                  </a:lnTo>
                  <a:lnTo>
                    <a:pt x="76" y="379"/>
                  </a:lnTo>
                  <a:lnTo>
                    <a:pt x="76" y="379"/>
                  </a:lnTo>
                  <a:close/>
                  <a:moveTo>
                    <a:pt x="69" y="386"/>
                  </a:moveTo>
                  <a:lnTo>
                    <a:pt x="67" y="388"/>
                  </a:lnTo>
                  <a:lnTo>
                    <a:pt x="67" y="391"/>
                  </a:lnTo>
                  <a:lnTo>
                    <a:pt x="64" y="391"/>
                  </a:lnTo>
                  <a:lnTo>
                    <a:pt x="64" y="388"/>
                  </a:lnTo>
                  <a:lnTo>
                    <a:pt x="64" y="388"/>
                  </a:lnTo>
                  <a:lnTo>
                    <a:pt x="67" y="383"/>
                  </a:lnTo>
                  <a:lnTo>
                    <a:pt x="69" y="383"/>
                  </a:lnTo>
                  <a:lnTo>
                    <a:pt x="69" y="383"/>
                  </a:lnTo>
                  <a:lnTo>
                    <a:pt x="69" y="383"/>
                  </a:lnTo>
                  <a:lnTo>
                    <a:pt x="69" y="386"/>
                  </a:lnTo>
                  <a:lnTo>
                    <a:pt x="69" y="386"/>
                  </a:lnTo>
                  <a:close/>
                  <a:moveTo>
                    <a:pt x="64" y="393"/>
                  </a:moveTo>
                  <a:lnTo>
                    <a:pt x="60" y="398"/>
                  </a:lnTo>
                  <a:lnTo>
                    <a:pt x="60" y="398"/>
                  </a:lnTo>
                  <a:lnTo>
                    <a:pt x="60" y="398"/>
                  </a:lnTo>
                  <a:lnTo>
                    <a:pt x="57" y="395"/>
                  </a:lnTo>
                  <a:lnTo>
                    <a:pt x="60" y="395"/>
                  </a:lnTo>
                  <a:lnTo>
                    <a:pt x="62" y="391"/>
                  </a:lnTo>
                  <a:lnTo>
                    <a:pt x="62" y="391"/>
                  </a:lnTo>
                  <a:lnTo>
                    <a:pt x="64" y="391"/>
                  </a:lnTo>
                  <a:lnTo>
                    <a:pt x="64" y="393"/>
                  </a:lnTo>
                  <a:lnTo>
                    <a:pt x="64" y="393"/>
                  </a:lnTo>
                  <a:lnTo>
                    <a:pt x="64" y="393"/>
                  </a:lnTo>
                  <a:close/>
                  <a:moveTo>
                    <a:pt x="57" y="400"/>
                  </a:moveTo>
                  <a:lnTo>
                    <a:pt x="55" y="405"/>
                  </a:lnTo>
                  <a:lnTo>
                    <a:pt x="55" y="405"/>
                  </a:lnTo>
                  <a:lnTo>
                    <a:pt x="52" y="405"/>
                  </a:lnTo>
                  <a:lnTo>
                    <a:pt x="52" y="402"/>
                  </a:lnTo>
                  <a:lnTo>
                    <a:pt x="52" y="402"/>
                  </a:lnTo>
                  <a:lnTo>
                    <a:pt x="55" y="400"/>
                  </a:lnTo>
                  <a:lnTo>
                    <a:pt x="57" y="398"/>
                  </a:lnTo>
                  <a:lnTo>
                    <a:pt x="57" y="398"/>
                  </a:lnTo>
                  <a:lnTo>
                    <a:pt x="57" y="400"/>
                  </a:lnTo>
                  <a:lnTo>
                    <a:pt x="57" y="400"/>
                  </a:lnTo>
                  <a:lnTo>
                    <a:pt x="57" y="400"/>
                  </a:lnTo>
                  <a:close/>
                  <a:moveTo>
                    <a:pt x="52" y="407"/>
                  </a:moveTo>
                  <a:lnTo>
                    <a:pt x="48" y="412"/>
                  </a:lnTo>
                  <a:lnTo>
                    <a:pt x="48" y="412"/>
                  </a:lnTo>
                  <a:lnTo>
                    <a:pt x="48" y="412"/>
                  </a:lnTo>
                  <a:lnTo>
                    <a:pt x="48" y="412"/>
                  </a:lnTo>
                  <a:lnTo>
                    <a:pt x="48" y="410"/>
                  </a:lnTo>
                  <a:lnTo>
                    <a:pt x="50" y="407"/>
                  </a:lnTo>
                  <a:lnTo>
                    <a:pt x="50" y="405"/>
                  </a:lnTo>
                  <a:lnTo>
                    <a:pt x="52" y="407"/>
                  </a:lnTo>
                  <a:lnTo>
                    <a:pt x="52" y="407"/>
                  </a:lnTo>
                  <a:lnTo>
                    <a:pt x="52" y="407"/>
                  </a:lnTo>
                  <a:lnTo>
                    <a:pt x="52" y="407"/>
                  </a:lnTo>
                  <a:close/>
                  <a:moveTo>
                    <a:pt x="45" y="414"/>
                  </a:moveTo>
                  <a:lnTo>
                    <a:pt x="43" y="419"/>
                  </a:lnTo>
                  <a:lnTo>
                    <a:pt x="43" y="419"/>
                  </a:lnTo>
                  <a:lnTo>
                    <a:pt x="40" y="419"/>
                  </a:lnTo>
                  <a:lnTo>
                    <a:pt x="40" y="419"/>
                  </a:lnTo>
                  <a:lnTo>
                    <a:pt x="40" y="417"/>
                  </a:lnTo>
                  <a:lnTo>
                    <a:pt x="43" y="414"/>
                  </a:lnTo>
                  <a:lnTo>
                    <a:pt x="45" y="414"/>
                  </a:lnTo>
                  <a:lnTo>
                    <a:pt x="45" y="414"/>
                  </a:lnTo>
                  <a:lnTo>
                    <a:pt x="45" y="414"/>
                  </a:lnTo>
                  <a:lnTo>
                    <a:pt x="45" y="414"/>
                  </a:lnTo>
                  <a:lnTo>
                    <a:pt x="45" y="414"/>
                  </a:lnTo>
                  <a:close/>
                  <a:moveTo>
                    <a:pt x="40" y="424"/>
                  </a:moveTo>
                  <a:lnTo>
                    <a:pt x="38" y="426"/>
                  </a:lnTo>
                  <a:lnTo>
                    <a:pt x="36" y="426"/>
                  </a:lnTo>
                  <a:lnTo>
                    <a:pt x="36" y="426"/>
                  </a:lnTo>
                  <a:lnTo>
                    <a:pt x="36" y="426"/>
                  </a:lnTo>
                  <a:lnTo>
                    <a:pt x="36" y="426"/>
                  </a:lnTo>
                  <a:lnTo>
                    <a:pt x="38" y="422"/>
                  </a:lnTo>
                  <a:lnTo>
                    <a:pt x="38" y="422"/>
                  </a:lnTo>
                  <a:lnTo>
                    <a:pt x="40" y="422"/>
                  </a:lnTo>
                  <a:lnTo>
                    <a:pt x="40" y="422"/>
                  </a:lnTo>
                  <a:lnTo>
                    <a:pt x="40" y="424"/>
                  </a:lnTo>
                  <a:lnTo>
                    <a:pt x="40" y="424"/>
                  </a:lnTo>
                  <a:close/>
                  <a:moveTo>
                    <a:pt x="33" y="431"/>
                  </a:moveTo>
                  <a:lnTo>
                    <a:pt x="31" y="433"/>
                  </a:lnTo>
                  <a:lnTo>
                    <a:pt x="31" y="436"/>
                  </a:lnTo>
                  <a:lnTo>
                    <a:pt x="29" y="433"/>
                  </a:lnTo>
                  <a:lnTo>
                    <a:pt x="29" y="433"/>
                  </a:lnTo>
                  <a:lnTo>
                    <a:pt x="29" y="433"/>
                  </a:lnTo>
                  <a:lnTo>
                    <a:pt x="33" y="429"/>
                  </a:lnTo>
                  <a:lnTo>
                    <a:pt x="33" y="429"/>
                  </a:lnTo>
                  <a:lnTo>
                    <a:pt x="33" y="429"/>
                  </a:lnTo>
                  <a:lnTo>
                    <a:pt x="33" y="429"/>
                  </a:lnTo>
                  <a:lnTo>
                    <a:pt x="33" y="431"/>
                  </a:lnTo>
                  <a:lnTo>
                    <a:pt x="33" y="431"/>
                  </a:lnTo>
                  <a:close/>
                  <a:moveTo>
                    <a:pt x="29" y="438"/>
                  </a:moveTo>
                  <a:lnTo>
                    <a:pt x="26" y="441"/>
                  </a:lnTo>
                  <a:lnTo>
                    <a:pt x="24" y="443"/>
                  </a:lnTo>
                  <a:lnTo>
                    <a:pt x="24" y="443"/>
                  </a:lnTo>
                  <a:lnTo>
                    <a:pt x="24" y="441"/>
                  </a:lnTo>
                  <a:lnTo>
                    <a:pt x="24" y="441"/>
                  </a:lnTo>
                  <a:lnTo>
                    <a:pt x="26" y="436"/>
                  </a:lnTo>
                  <a:lnTo>
                    <a:pt x="26" y="436"/>
                  </a:lnTo>
                  <a:lnTo>
                    <a:pt x="29" y="436"/>
                  </a:lnTo>
                  <a:lnTo>
                    <a:pt x="29" y="438"/>
                  </a:lnTo>
                  <a:lnTo>
                    <a:pt x="29" y="438"/>
                  </a:lnTo>
                  <a:lnTo>
                    <a:pt x="29" y="438"/>
                  </a:lnTo>
                  <a:close/>
                  <a:moveTo>
                    <a:pt x="21" y="445"/>
                  </a:moveTo>
                  <a:lnTo>
                    <a:pt x="19" y="450"/>
                  </a:lnTo>
                  <a:lnTo>
                    <a:pt x="19" y="450"/>
                  </a:lnTo>
                  <a:lnTo>
                    <a:pt x="17" y="450"/>
                  </a:lnTo>
                  <a:lnTo>
                    <a:pt x="17" y="448"/>
                  </a:lnTo>
                  <a:lnTo>
                    <a:pt x="17" y="448"/>
                  </a:lnTo>
                  <a:lnTo>
                    <a:pt x="21" y="443"/>
                  </a:lnTo>
                  <a:lnTo>
                    <a:pt x="21" y="443"/>
                  </a:lnTo>
                  <a:lnTo>
                    <a:pt x="21" y="443"/>
                  </a:lnTo>
                  <a:lnTo>
                    <a:pt x="21" y="445"/>
                  </a:lnTo>
                  <a:lnTo>
                    <a:pt x="21" y="445"/>
                  </a:lnTo>
                  <a:lnTo>
                    <a:pt x="21" y="445"/>
                  </a:lnTo>
                  <a:close/>
                  <a:moveTo>
                    <a:pt x="17" y="452"/>
                  </a:moveTo>
                  <a:lnTo>
                    <a:pt x="14" y="457"/>
                  </a:lnTo>
                  <a:lnTo>
                    <a:pt x="12" y="457"/>
                  </a:lnTo>
                  <a:lnTo>
                    <a:pt x="12" y="457"/>
                  </a:lnTo>
                  <a:lnTo>
                    <a:pt x="12" y="457"/>
                  </a:lnTo>
                  <a:lnTo>
                    <a:pt x="12" y="455"/>
                  </a:lnTo>
                  <a:lnTo>
                    <a:pt x="14" y="452"/>
                  </a:lnTo>
                  <a:lnTo>
                    <a:pt x="14" y="450"/>
                  </a:lnTo>
                  <a:lnTo>
                    <a:pt x="17" y="452"/>
                  </a:lnTo>
                  <a:lnTo>
                    <a:pt x="17" y="452"/>
                  </a:lnTo>
                  <a:lnTo>
                    <a:pt x="17" y="452"/>
                  </a:lnTo>
                  <a:lnTo>
                    <a:pt x="17" y="452"/>
                  </a:lnTo>
                  <a:close/>
                  <a:moveTo>
                    <a:pt x="9" y="460"/>
                  </a:moveTo>
                  <a:lnTo>
                    <a:pt x="7" y="464"/>
                  </a:lnTo>
                  <a:lnTo>
                    <a:pt x="7" y="464"/>
                  </a:lnTo>
                  <a:lnTo>
                    <a:pt x="7" y="464"/>
                  </a:lnTo>
                  <a:lnTo>
                    <a:pt x="5" y="464"/>
                  </a:lnTo>
                  <a:lnTo>
                    <a:pt x="5" y="462"/>
                  </a:lnTo>
                  <a:lnTo>
                    <a:pt x="9" y="460"/>
                  </a:lnTo>
                  <a:lnTo>
                    <a:pt x="9" y="460"/>
                  </a:lnTo>
                  <a:lnTo>
                    <a:pt x="9" y="460"/>
                  </a:lnTo>
                  <a:lnTo>
                    <a:pt x="12" y="460"/>
                  </a:lnTo>
                  <a:lnTo>
                    <a:pt x="9" y="460"/>
                  </a:lnTo>
                  <a:lnTo>
                    <a:pt x="9" y="460"/>
                  </a:lnTo>
                  <a:close/>
                  <a:moveTo>
                    <a:pt x="5" y="469"/>
                  </a:moveTo>
                  <a:lnTo>
                    <a:pt x="2" y="472"/>
                  </a:lnTo>
                  <a:lnTo>
                    <a:pt x="0" y="472"/>
                  </a:lnTo>
                  <a:lnTo>
                    <a:pt x="0" y="472"/>
                  </a:lnTo>
                  <a:lnTo>
                    <a:pt x="0" y="472"/>
                  </a:lnTo>
                  <a:lnTo>
                    <a:pt x="0" y="469"/>
                  </a:lnTo>
                  <a:lnTo>
                    <a:pt x="2" y="467"/>
                  </a:lnTo>
                  <a:lnTo>
                    <a:pt x="5" y="467"/>
                  </a:lnTo>
                  <a:lnTo>
                    <a:pt x="5" y="467"/>
                  </a:lnTo>
                  <a:lnTo>
                    <a:pt x="5" y="467"/>
                  </a:lnTo>
                  <a:lnTo>
                    <a:pt x="5" y="469"/>
                  </a:lnTo>
                  <a:lnTo>
                    <a:pt x="5" y="469"/>
                  </a:lnTo>
                  <a:close/>
                </a:path>
              </a:pathLst>
            </a:custGeom>
            <a:solidFill>
              <a:srgbClr val="990033"/>
            </a:solidFill>
            <a:ln w="3175">
              <a:solidFill>
                <a:srgbClr val="990033"/>
              </a:solidFill>
              <a:prstDash val="solid"/>
              <a:round/>
              <a:headEnd/>
              <a:tailEnd/>
            </a:ln>
          </p:spPr>
          <p:txBody>
            <a:bodyPr/>
            <a:lstStyle/>
            <a:p>
              <a:endParaRPr lang="zh-CN" altLang="en-US"/>
            </a:p>
          </p:txBody>
        </p:sp>
        <p:sp>
          <p:nvSpPr>
            <p:cNvPr id="78898" name="Line 50"/>
            <p:cNvSpPr>
              <a:spLocks noChangeShapeType="1"/>
            </p:cNvSpPr>
            <p:nvPr/>
          </p:nvSpPr>
          <p:spPr bwMode="auto">
            <a:xfrm flipV="1">
              <a:off x="1941" y="2936"/>
              <a:ext cx="71" cy="3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9" name="Line 51"/>
            <p:cNvSpPr>
              <a:spLocks noChangeShapeType="1"/>
            </p:cNvSpPr>
            <p:nvPr/>
          </p:nvSpPr>
          <p:spPr bwMode="auto">
            <a:xfrm flipV="1">
              <a:off x="1941" y="2895"/>
              <a:ext cx="26" cy="7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0" name="Freeform 52"/>
            <p:cNvSpPr>
              <a:spLocks/>
            </p:cNvSpPr>
            <p:nvPr/>
          </p:nvSpPr>
          <p:spPr bwMode="auto">
            <a:xfrm>
              <a:off x="2072" y="3026"/>
              <a:ext cx="460" cy="62"/>
            </a:xfrm>
            <a:custGeom>
              <a:avLst/>
              <a:gdLst>
                <a:gd name="T0" fmla="*/ 460 w 460"/>
                <a:gd name="T1" fmla="*/ 0 h 62"/>
                <a:gd name="T2" fmla="*/ 0 w 460"/>
                <a:gd name="T3" fmla="*/ 41 h 62"/>
                <a:gd name="T4" fmla="*/ 76 w 460"/>
                <a:gd name="T5" fmla="*/ 62 h 62"/>
              </a:gdLst>
              <a:ahLst/>
              <a:cxnLst>
                <a:cxn ang="0">
                  <a:pos x="T0" y="T1"/>
                </a:cxn>
                <a:cxn ang="0">
                  <a:pos x="T2" y="T3"/>
                </a:cxn>
                <a:cxn ang="0">
                  <a:pos x="T4" y="T5"/>
                </a:cxn>
              </a:cxnLst>
              <a:rect l="0" t="0" r="r" b="b"/>
              <a:pathLst>
                <a:path w="460" h="62">
                  <a:moveTo>
                    <a:pt x="460" y="0"/>
                  </a:moveTo>
                  <a:lnTo>
                    <a:pt x="0" y="41"/>
                  </a:lnTo>
                  <a:lnTo>
                    <a:pt x="76" y="62"/>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1" name="Line 53"/>
            <p:cNvSpPr>
              <a:spLocks noChangeShapeType="1"/>
            </p:cNvSpPr>
            <p:nvPr/>
          </p:nvSpPr>
          <p:spPr bwMode="auto">
            <a:xfrm flipV="1">
              <a:off x="2072" y="3026"/>
              <a:ext cx="71" cy="4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2" name="Line 54"/>
            <p:cNvSpPr>
              <a:spLocks noChangeShapeType="1"/>
            </p:cNvSpPr>
            <p:nvPr/>
          </p:nvSpPr>
          <p:spPr bwMode="auto">
            <a:xfrm flipV="1">
              <a:off x="2532" y="2998"/>
              <a:ext cx="464" cy="2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3" name="Freeform 55"/>
            <p:cNvSpPr>
              <a:spLocks/>
            </p:cNvSpPr>
            <p:nvPr/>
          </p:nvSpPr>
          <p:spPr bwMode="auto">
            <a:xfrm>
              <a:off x="3096" y="3445"/>
              <a:ext cx="112" cy="112"/>
            </a:xfrm>
            <a:custGeom>
              <a:avLst/>
              <a:gdLst>
                <a:gd name="T0" fmla="*/ 55 w 112"/>
                <a:gd name="T1" fmla="*/ 0 h 112"/>
                <a:gd name="T2" fmla="*/ 45 w 112"/>
                <a:gd name="T3" fmla="*/ 0 h 112"/>
                <a:gd name="T4" fmla="*/ 33 w 112"/>
                <a:gd name="T5" fmla="*/ 5 h 112"/>
                <a:gd name="T6" fmla="*/ 24 w 112"/>
                <a:gd name="T7" fmla="*/ 10 h 112"/>
                <a:gd name="T8" fmla="*/ 17 w 112"/>
                <a:gd name="T9" fmla="*/ 17 h 112"/>
                <a:gd name="T10" fmla="*/ 10 w 112"/>
                <a:gd name="T11" fmla="*/ 24 h 112"/>
                <a:gd name="T12" fmla="*/ 5 w 112"/>
                <a:gd name="T13" fmla="*/ 34 h 112"/>
                <a:gd name="T14" fmla="*/ 2 w 112"/>
                <a:gd name="T15" fmla="*/ 46 h 112"/>
                <a:gd name="T16" fmla="*/ 0 w 112"/>
                <a:gd name="T17" fmla="*/ 55 h 112"/>
                <a:gd name="T18" fmla="*/ 2 w 112"/>
                <a:gd name="T19" fmla="*/ 67 h 112"/>
                <a:gd name="T20" fmla="*/ 5 w 112"/>
                <a:gd name="T21" fmla="*/ 77 h 112"/>
                <a:gd name="T22" fmla="*/ 10 w 112"/>
                <a:gd name="T23" fmla="*/ 86 h 112"/>
                <a:gd name="T24" fmla="*/ 17 w 112"/>
                <a:gd name="T25" fmla="*/ 96 h 112"/>
                <a:gd name="T26" fmla="*/ 24 w 112"/>
                <a:gd name="T27" fmla="*/ 103 h 112"/>
                <a:gd name="T28" fmla="*/ 33 w 112"/>
                <a:gd name="T29" fmla="*/ 108 h 112"/>
                <a:gd name="T30" fmla="*/ 45 w 112"/>
                <a:gd name="T31" fmla="*/ 110 h 112"/>
                <a:gd name="T32" fmla="*/ 55 w 112"/>
                <a:gd name="T33" fmla="*/ 112 h 112"/>
                <a:gd name="T34" fmla="*/ 67 w 112"/>
                <a:gd name="T35" fmla="*/ 110 h 112"/>
                <a:gd name="T36" fmla="*/ 79 w 112"/>
                <a:gd name="T37" fmla="*/ 108 h 112"/>
                <a:gd name="T38" fmla="*/ 86 w 112"/>
                <a:gd name="T39" fmla="*/ 103 h 112"/>
                <a:gd name="T40" fmla="*/ 95 w 112"/>
                <a:gd name="T41" fmla="*/ 96 h 112"/>
                <a:gd name="T42" fmla="*/ 102 w 112"/>
                <a:gd name="T43" fmla="*/ 86 h 112"/>
                <a:gd name="T44" fmla="*/ 107 w 112"/>
                <a:gd name="T45" fmla="*/ 77 h 112"/>
                <a:gd name="T46" fmla="*/ 110 w 112"/>
                <a:gd name="T47" fmla="*/ 67 h 112"/>
                <a:gd name="T48" fmla="*/ 112 w 112"/>
                <a:gd name="T49" fmla="*/ 55 h 112"/>
                <a:gd name="T50" fmla="*/ 110 w 112"/>
                <a:gd name="T51" fmla="*/ 46 h 112"/>
                <a:gd name="T52" fmla="*/ 107 w 112"/>
                <a:gd name="T53" fmla="*/ 34 h 112"/>
                <a:gd name="T54" fmla="*/ 102 w 112"/>
                <a:gd name="T55" fmla="*/ 24 h 112"/>
                <a:gd name="T56" fmla="*/ 95 w 112"/>
                <a:gd name="T57" fmla="*/ 17 h 112"/>
                <a:gd name="T58" fmla="*/ 86 w 112"/>
                <a:gd name="T59" fmla="*/ 10 h 112"/>
                <a:gd name="T60" fmla="*/ 79 w 112"/>
                <a:gd name="T61" fmla="*/ 5 h 112"/>
                <a:gd name="T62" fmla="*/ 67 w 112"/>
                <a:gd name="T63" fmla="*/ 0 h 112"/>
                <a:gd name="T64" fmla="*/ 55 w 112"/>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12">
                  <a:moveTo>
                    <a:pt x="55" y="0"/>
                  </a:moveTo>
                  <a:lnTo>
                    <a:pt x="45" y="0"/>
                  </a:lnTo>
                  <a:lnTo>
                    <a:pt x="33" y="5"/>
                  </a:lnTo>
                  <a:lnTo>
                    <a:pt x="24" y="10"/>
                  </a:lnTo>
                  <a:lnTo>
                    <a:pt x="17" y="17"/>
                  </a:lnTo>
                  <a:lnTo>
                    <a:pt x="10" y="24"/>
                  </a:lnTo>
                  <a:lnTo>
                    <a:pt x="5" y="34"/>
                  </a:lnTo>
                  <a:lnTo>
                    <a:pt x="2" y="46"/>
                  </a:lnTo>
                  <a:lnTo>
                    <a:pt x="0" y="55"/>
                  </a:lnTo>
                  <a:lnTo>
                    <a:pt x="2" y="67"/>
                  </a:lnTo>
                  <a:lnTo>
                    <a:pt x="5" y="77"/>
                  </a:lnTo>
                  <a:lnTo>
                    <a:pt x="10" y="86"/>
                  </a:lnTo>
                  <a:lnTo>
                    <a:pt x="17" y="96"/>
                  </a:lnTo>
                  <a:lnTo>
                    <a:pt x="24" y="103"/>
                  </a:lnTo>
                  <a:lnTo>
                    <a:pt x="33" y="108"/>
                  </a:lnTo>
                  <a:lnTo>
                    <a:pt x="45" y="110"/>
                  </a:lnTo>
                  <a:lnTo>
                    <a:pt x="55" y="112"/>
                  </a:lnTo>
                  <a:lnTo>
                    <a:pt x="67" y="110"/>
                  </a:lnTo>
                  <a:lnTo>
                    <a:pt x="79" y="108"/>
                  </a:lnTo>
                  <a:lnTo>
                    <a:pt x="86" y="103"/>
                  </a:lnTo>
                  <a:lnTo>
                    <a:pt x="95" y="96"/>
                  </a:lnTo>
                  <a:lnTo>
                    <a:pt x="102" y="86"/>
                  </a:lnTo>
                  <a:lnTo>
                    <a:pt x="107" y="77"/>
                  </a:lnTo>
                  <a:lnTo>
                    <a:pt x="110" y="67"/>
                  </a:lnTo>
                  <a:lnTo>
                    <a:pt x="112" y="55"/>
                  </a:lnTo>
                  <a:lnTo>
                    <a:pt x="110" y="46"/>
                  </a:lnTo>
                  <a:lnTo>
                    <a:pt x="107" y="34"/>
                  </a:lnTo>
                  <a:lnTo>
                    <a:pt x="102" y="24"/>
                  </a:lnTo>
                  <a:lnTo>
                    <a:pt x="95" y="17"/>
                  </a:lnTo>
                  <a:lnTo>
                    <a:pt x="86" y="10"/>
                  </a:lnTo>
                  <a:lnTo>
                    <a:pt x="79" y="5"/>
                  </a:lnTo>
                  <a:lnTo>
                    <a:pt x="67" y="0"/>
                  </a:lnTo>
                  <a:lnTo>
                    <a:pt x="55"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4" name="Line 56"/>
            <p:cNvSpPr>
              <a:spLocks noChangeShapeType="1"/>
            </p:cNvSpPr>
            <p:nvPr/>
          </p:nvSpPr>
          <p:spPr bwMode="auto">
            <a:xfrm>
              <a:off x="3146" y="3550"/>
              <a:ext cx="2" cy="9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5" name="Line 57"/>
            <p:cNvSpPr>
              <a:spLocks noChangeShapeType="1"/>
            </p:cNvSpPr>
            <p:nvPr/>
          </p:nvSpPr>
          <p:spPr bwMode="auto">
            <a:xfrm>
              <a:off x="3060" y="3577"/>
              <a:ext cx="172"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6" name="Freeform 58"/>
            <p:cNvSpPr>
              <a:spLocks/>
            </p:cNvSpPr>
            <p:nvPr/>
          </p:nvSpPr>
          <p:spPr bwMode="auto">
            <a:xfrm>
              <a:off x="3032" y="3648"/>
              <a:ext cx="231" cy="114"/>
            </a:xfrm>
            <a:custGeom>
              <a:avLst/>
              <a:gdLst>
                <a:gd name="T0" fmla="*/ 0 w 231"/>
                <a:gd name="T1" fmla="*/ 114 h 114"/>
                <a:gd name="T2" fmla="*/ 114 w 231"/>
                <a:gd name="T3" fmla="*/ 0 h 114"/>
                <a:gd name="T4" fmla="*/ 231 w 231"/>
                <a:gd name="T5" fmla="*/ 114 h 114"/>
              </a:gdLst>
              <a:ahLst/>
              <a:cxnLst>
                <a:cxn ang="0">
                  <a:pos x="T0" y="T1"/>
                </a:cxn>
                <a:cxn ang="0">
                  <a:pos x="T2" y="T3"/>
                </a:cxn>
                <a:cxn ang="0">
                  <a:pos x="T4" y="T5"/>
                </a:cxn>
              </a:cxnLst>
              <a:rect l="0" t="0" r="r" b="b"/>
              <a:pathLst>
                <a:path w="231" h="114">
                  <a:moveTo>
                    <a:pt x="0" y="114"/>
                  </a:moveTo>
                  <a:lnTo>
                    <a:pt x="114" y="0"/>
                  </a:lnTo>
                  <a:lnTo>
                    <a:pt x="231" y="114"/>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07" name="Rectangle 59"/>
            <p:cNvSpPr>
              <a:spLocks noChangeArrowheads="1"/>
            </p:cNvSpPr>
            <p:nvPr/>
          </p:nvSpPr>
          <p:spPr bwMode="auto">
            <a:xfrm>
              <a:off x="3020" y="3759"/>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监督员</a:t>
              </a:r>
              <a:endParaRPr lang="ja-JP" altLang="en-US" sz="1600" b="0" i="0" u="sng">
                <a:solidFill>
                  <a:srgbClr val="000000"/>
                </a:solidFill>
                <a:effectLst/>
              </a:endParaRPr>
            </a:p>
          </p:txBody>
        </p:sp>
        <p:sp>
          <p:nvSpPr>
            <p:cNvPr id="78908" name="Rectangle 60"/>
            <p:cNvSpPr>
              <a:spLocks noChangeArrowheads="1"/>
            </p:cNvSpPr>
            <p:nvPr/>
          </p:nvSpPr>
          <p:spPr bwMode="auto">
            <a:xfrm>
              <a:off x="3275" y="3766"/>
              <a:ext cx="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 </a:t>
              </a:r>
              <a:endParaRPr lang="en-US" altLang="ja-JP" sz="1600" b="0" i="0" u="sng">
                <a:solidFill>
                  <a:srgbClr val="000000"/>
                </a:solidFill>
                <a:effectLst/>
              </a:endParaRPr>
            </a:p>
          </p:txBody>
        </p:sp>
        <p:sp>
          <p:nvSpPr>
            <p:cNvPr id="78909" name="Freeform 61"/>
            <p:cNvSpPr>
              <a:spLocks/>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910" name="Freeform 62"/>
            <p:cNvSpPr>
              <a:spLocks/>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11" name="Rectangle 63"/>
            <p:cNvSpPr>
              <a:spLocks noChangeArrowheads="1"/>
            </p:cNvSpPr>
            <p:nvPr/>
          </p:nvSpPr>
          <p:spPr bwMode="auto">
            <a:xfrm>
              <a:off x="1937" y="3693"/>
              <a:ext cx="5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Survey sales</a:t>
              </a:r>
              <a:endParaRPr lang="en-US" altLang="ja-JP" sz="1600" b="0" i="0" u="sng">
                <a:solidFill>
                  <a:srgbClr val="000000"/>
                </a:solidFill>
                <a:effectLst/>
              </a:endParaRPr>
            </a:p>
          </p:txBody>
        </p:sp>
        <p:sp>
          <p:nvSpPr>
            <p:cNvPr id="78912" name="Rectangle 64"/>
            <p:cNvSpPr>
              <a:spLocks noChangeArrowheads="1"/>
            </p:cNvSpPr>
            <p:nvPr/>
          </p:nvSpPr>
          <p:spPr bwMode="auto">
            <a:xfrm>
              <a:off x="2442" y="3670"/>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13" name="Freeform 65"/>
            <p:cNvSpPr>
              <a:spLocks/>
            </p:cNvSpPr>
            <p:nvPr/>
          </p:nvSpPr>
          <p:spPr bwMode="auto">
            <a:xfrm>
              <a:off x="2396" y="3500"/>
              <a:ext cx="317" cy="57"/>
            </a:xfrm>
            <a:custGeom>
              <a:avLst/>
              <a:gdLst>
                <a:gd name="T0" fmla="*/ 317 w 317"/>
                <a:gd name="T1" fmla="*/ 57 h 57"/>
                <a:gd name="T2" fmla="*/ 0 w 317"/>
                <a:gd name="T3" fmla="*/ 22 h 57"/>
                <a:gd name="T4" fmla="*/ 76 w 317"/>
                <a:gd name="T5" fmla="*/ 0 h 57"/>
              </a:gdLst>
              <a:ahLst/>
              <a:cxnLst>
                <a:cxn ang="0">
                  <a:pos x="T0" y="T1"/>
                </a:cxn>
                <a:cxn ang="0">
                  <a:pos x="T2" y="T3"/>
                </a:cxn>
                <a:cxn ang="0">
                  <a:pos x="T4" y="T5"/>
                </a:cxn>
              </a:cxnLst>
              <a:rect l="0" t="0" r="r" b="b"/>
              <a:pathLst>
                <a:path w="317" h="57">
                  <a:moveTo>
                    <a:pt x="317" y="57"/>
                  </a:moveTo>
                  <a:lnTo>
                    <a:pt x="0" y="22"/>
                  </a:lnTo>
                  <a:lnTo>
                    <a:pt x="76"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14" name="Line 66"/>
            <p:cNvSpPr>
              <a:spLocks noChangeShapeType="1"/>
            </p:cNvSpPr>
            <p:nvPr/>
          </p:nvSpPr>
          <p:spPr bwMode="auto">
            <a:xfrm>
              <a:off x="2396" y="3522"/>
              <a:ext cx="71" cy="4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5" name="Line 67"/>
            <p:cNvSpPr>
              <a:spLocks noChangeShapeType="1"/>
            </p:cNvSpPr>
            <p:nvPr/>
          </p:nvSpPr>
          <p:spPr bwMode="auto">
            <a:xfrm>
              <a:off x="2713" y="3557"/>
              <a:ext cx="314" cy="29"/>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6" name="Rectangle 68"/>
            <p:cNvSpPr>
              <a:spLocks noChangeArrowheads="1"/>
            </p:cNvSpPr>
            <p:nvPr/>
          </p:nvSpPr>
          <p:spPr bwMode="auto">
            <a:xfrm>
              <a:off x="2981" y="1904"/>
              <a:ext cx="29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参与者</a:t>
              </a:r>
              <a:endParaRPr lang="ja-JP" altLang="en-US" sz="1600" b="0" i="0" u="sng">
                <a:solidFill>
                  <a:srgbClr val="000000"/>
                </a:solidFill>
                <a:effectLst/>
              </a:endParaRPr>
            </a:p>
          </p:txBody>
        </p:sp>
        <p:sp>
          <p:nvSpPr>
            <p:cNvPr id="78917" name="Rectangle 69"/>
            <p:cNvSpPr>
              <a:spLocks noChangeArrowheads="1"/>
            </p:cNvSpPr>
            <p:nvPr/>
          </p:nvSpPr>
          <p:spPr bwMode="auto">
            <a:xfrm>
              <a:off x="3245" y="1887"/>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18" name="Rectangle 70"/>
            <p:cNvSpPr>
              <a:spLocks noChangeArrowheads="1"/>
            </p:cNvSpPr>
            <p:nvPr/>
          </p:nvSpPr>
          <p:spPr bwMode="auto">
            <a:xfrm>
              <a:off x="1563" y="2375"/>
              <a:ext cx="53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&lt;&lt;include&gt;&gt;</a:t>
              </a:r>
              <a:endParaRPr lang="en-US" altLang="ja-JP" sz="1600" b="0" i="0" u="sng">
                <a:solidFill>
                  <a:srgbClr val="000000"/>
                </a:solidFill>
                <a:effectLst/>
              </a:endParaRPr>
            </a:p>
          </p:txBody>
        </p:sp>
        <p:sp>
          <p:nvSpPr>
            <p:cNvPr id="78919" name="Rectangle 71"/>
            <p:cNvSpPr>
              <a:spLocks noChangeArrowheads="1"/>
            </p:cNvSpPr>
            <p:nvPr/>
          </p:nvSpPr>
          <p:spPr bwMode="auto">
            <a:xfrm>
              <a:off x="2046" y="2354"/>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0" name="Rectangle 72"/>
            <p:cNvSpPr>
              <a:spLocks noChangeArrowheads="1"/>
            </p:cNvSpPr>
            <p:nvPr/>
          </p:nvSpPr>
          <p:spPr bwMode="auto">
            <a:xfrm>
              <a:off x="2022" y="2765"/>
              <a:ext cx="53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&lt;&lt;include&gt;&gt;</a:t>
              </a:r>
              <a:endParaRPr lang="en-US" altLang="ja-JP" sz="1600" b="0" i="0" u="sng">
                <a:solidFill>
                  <a:srgbClr val="000000"/>
                </a:solidFill>
                <a:effectLst/>
              </a:endParaRPr>
            </a:p>
          </p:txBody>
        </p:sp>
        <p:sp>
          <p:nvSpPr>
            <p:cNvPr id="78921" name="Rectangle 73"/>
            <p:cNvSpPr>
              <a:spLocks noChangeArrowheads="1"/>
            </p:cNvSpPr>
            <p:nvPr/>
          </p:nvSpPr>
          <p:spPr bwMode="auto">
            <a:xfrm>
              <a:off x="2504"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2" name="Rectangle 74"/>
            <p:cNvSpPr>
              <a:spLocks noChangeArrowheads="1"/>
            </p:cNvSpPr>
            <p:nvPr/>
          </p:nvSpPr>
          <p:spPr bwMode="auto">
            <a:xfrm>
              <a:off x="2280" y="3297"/>
              <a:ext cx="19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dirty="0">
                  <a:solidFill>
                    <a:srgbClr val="000000"/>
                  </a:solidFill>
                  <a:effectLst/>
                  <a:latin typeface="宋?" charset="-122"/>
                  <a:ea typeface="宋?" charset="-122"/>
                </a:rPr>
                <a:t>用例</a:t>
              </a:r>
              <a:endParaRPr lang="ja-JP" altLang="en-US" sz="1600" b="0" i="0" u="sng" dirty="0">
                <a:solidFill>
                  <a:srgbClr val="000000"/>
                </a:solidFill>
                <a:effectLst/>
              </a:endParaRPr>
            </a:p>
          </p:txBody>
        </p:sp>
        <p:sp>
          <p:nvSpPr>
            <p:cNvPr id="78923" name="Rectangle 75"/>
            <p:cNvSpPr>
              <a:spLocks noChangeArrowheads="1"/>
            </p:cNvSpPr>
            <p:nvPr/>
          </p:nvSpPr>
          <p:spPr bwMode="auto">
            <a:xfrm>
              <a:off x="2457" y="3280"/>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4" name="Rectangle 76"/>
            <p:cNvSpPr>
              <a:spLocks noChangeArrowheads="1"/>
            </p:cNvSpPr>
            <p:nvPr/>
          </p:nvSpPr>
          <p:spPr bwMode="auto">
            <a:xfrm>
              <a:off x="1802" y="1734"/>
              <a:ext cx="44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b="0" i="0">
                  <a:solidFill>
                    <a:srgbClr val="000000"/>
                  </a:solidFill>
                  <a:effectLst/>
                  <a:latin typeface="Arial" panose="020B0604020202020204" pitchFamily="34" charset="0"/>
                </a:rPr>
                <a:t>Box Office</a:t>
              </a:r>
              <a:endParaRPr lang="en-US" altLang="ja-JP" sz="1600" b="0" i="0" u="sng">
                <a:solidFill>
                  <a:srgbClr val="000000"/>
                </a:solidFill>
                <a:effectLst/>
              </a:endParaRPr>
            </a:p>
          </p:txBody>
        </p:sp>
        <p:sp>
          <p:nvSpPr>
            <p:cNvPr id="78925" name="Rectangle 77"/>
            <p:cNvSpPr>
              <a:spLocks noChangeArrowheads="1"/>
            </p:cNvSpPr>
            <p:nvPr/>
          </p:nvSpPr>
          <p:spPr bwMode="auto">
            <a:xfrm>
              <a:off x="2206" y="1713"/>
              <a:ext cx="3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6" name="Rectangle 78"/>
            <p:cNvSpPr>
              <a:spLocks noChangeArrowheads="1"/>
            </p:cNvSpPr>
            <p:nvPr/>
          </p:nvSpPr>
          <p:spPr bwMode="auto">
            <a:xfrm>
              <a:off x="2155" y="1499"/>
              <a:ext cx="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7" name="Rectangle 79"/>
            <p:cNvSpPr>
              <a:spLocks noChangeArrowheads="1"/>
            </p:cNvSpPr>
            <p:nvPr/>
          </p:nvSpPr>
          <p:spPr bwMode="auto">
            <a:xfrm>
              <a:off x="1663" y="2535"/>
              <a:ext cx="19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b="0" i="0">
                  <a:solidFill>
                    <a:srgbClr val="000000"/>
                  </a:solidFill>
                  <a:effectLst/>
                  <a:latin typeface="宋?" charset="-122"/>
                  <a:ea typeface="宋?" charset="-122"/>
                </a:rPr>
                <a:t>关系</a:t>
              </a:r>
              <a:endParaRPr lang="ja-JP" altLang="en-US" sz="1600" b="0" i="0" u="sng">
                <a:solidFill>
                  <a:srgbClr val="000000"/>
                </a:solidFill>
                <a:effectLst/>
              </a:endParaRPr>
            </a:p>
          </p:txBody>
        </p:sp>
        <p:sp>
          <p:nvSpPr>
            <p:cNvPr id="78928" name="Rectangle 80"/>
            <p:cNvSpPr>
              <a:spLocks noChangeArrowheads="1"/>
            </p:cNvSpPr>
            <p:nvPr/>
          </p:nvSpPr>
          <p:spPr bwMode="auto">
            <a:xfrm>
              <a:off x="1840" y="2520"/>
              <a:ext cx="3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b="0" i="0">
                  <a:solidFill>
                    <a:srgbClr val="000000"/>
                  </a:solidFill>
                  <a:effectLst/>
                </a:rPr>
                <a:t> </a:t>
              </a:r>
              <a:endParaRPr lang="en-US" altLang="ja-JP" sz="1600" b="0" i="0" u="sng">
                <a:solidFill>
                  <a:srgbClr val="000000"/>
                </a:solidFill>
                <a:effectLst/>
              </a:endParaRPr>
            </a:p>
          </p:txBody>
        </p:sp>
        <p:sp>
          <p:nvSpPr>
            <p:cNvPr id="78929" name="Rectangle 81"/>
            <p:cNvSpPr>
              <a:spLocks noChangeArrowheads="1"/>
            </p:cNvSpPr>
            <p:nvPr/>
          </p:nvSpPr>
          <p:spPr bwMode="auto">
            <a:xfrm>
              <a:off x="1326" y="1723"/>
              <a:ext cx="1518" cy="2244"/>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8930" name="Group 82"/>
          <p:cNvGrpSpPr>
            <a:grpSpLocks/>
          </p:cNvGrpSpPr>
          <p:nvPr/>
        </p:nvGrpSpPr>
        <p:grpSpPr bwMode="auto">
          <a:xfrm>
            <a:off x="914400" y="3284538"/>
            <a:ext cx="7758113" cy="3176587"/>
            <a:chOff x="198" y="1253"/>
            <a:chExt cx="4887" cy="2001"/>
          </a:xfrm>
        </p:grpSpPr>
        <p:sp>
          <p:nvSpPr>
            <p:cNvPr id="78931" name="Rectangle 83"/>
            <p:cNvSpPr>
              <a:spLocks noChangeArrowheads="1"/>
            </p:cNvSpPr>
            <p:nvPr/>
          </p:nvSpPr>
          <p:spPr bwMode="auto">
            <a:xfrm>
              <a:off x="198" y="2379"/>
              <a:ext cx="861"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8932" name="Rectangle 84"/>
            <p:cNvSpPr>
              <a:spLocks noChangeArrowheads="1"/>
            </p:cNvSpPr>
            <p:nvPr/>
          </p:nvSpPr>
          <p:spPr bwMode="auto">
            <a:xfrm>
              <a:off x="312" y="2397"/>
              <a:ext cx="45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SubscriptionSeries</a:t>
              </a:r>
              <a:endParaRPr lang="en-US" altLang="ja-JP" sz="2000" b="0" i="0">
                <a:solidFill>
                  <a:schemeClr val="tx1"/>
                </a:solidFill>
                <a:effectLst/>
                <a:ea typeface="ＭＳ Ｐゴシック" pitchFamily="34" charset="-128"/>
              </a:endParaRPr>
            </a:p>
          </p:txBody>
        </p:sp>
        <p:sp>
          <p:nvSpPr>
            <p:cNvPr id="78933" name="Rectangle 85"/>
            <p:cNvSpPr>
              <a:spLocks noChangeArrowheads="1"/>
            </p:cNvSpPr>
            <p:nvPr/>
          </p:nvSpPr>
          <p:spPr bwMode="auto">
            <a:xfrm>
              <a:off x="198" y="2485"/>
              <a:ext cx="861" cy="18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34" name="Rectangle 86"/>
            <p:cNvSpPr>
              <a:spLocks noChangeArrowheads="1"/>
            </p:cNvSpPr>
            <p:nvPr/>
          </p:nvSpPr>
          <p:spPr bwMode="auto">
            <a:xfrm>
              <a:off x="198" y="2603"/>
              <a:ext cx="861" cy="6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35" name="Picture 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36"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37" name="Picture 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38" name="Rectangle 90"/>
            <p:cNvSpPr>
              <a:spLocks noChangeArrowheads="1"/>
            </p:cNvSpPr>
            <p:nvPr/>
          </p:nvSpPr>
          <p:spPr bwMode="auto">
            <a:xfrm>
              <a:off x="306" y="2494"/>
              <a:ext cx="24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series : int</a:t>
              </a:r>
              <a:endParaRPr lang="en-US" altLang="ja-JP" sz="2000" b="0" i="0">
                <a:solidFill>
                  <a:schemeClr val="tx1"/>
                </a:solidFill>
                <a:effectLst/>
                <a:ea typeface="ＭＳ Ｐゴシック" pitchFamily="34" charset="-128"/>
              </a:endParaRPr>
            </a:p>
          </p:txBody>
        </p:sp>
        <p:sp>
          <p:nvSpPr>
            <p:cNvPr id="78939" name="Rectangle 91"/>
            <p:cNvSpPr>
              <a:spLocks noChangeArrowheads="1"/>
            </p:cNvSpPr>
            <p:nvPr/>
          </p:nvSpPr>
          <p:spPr bwMode="auto">
            <a:xfrm>
              <a:off x="1336" y="2401"/>
              <a:ext cx="1031" cy="198"/>
            </a:xfrm>
            <a:prstGeom prst="rect">
              <a:avLst/>
            </a:prstGeom>
            <a:solidFill>
              <a:srgbClr val="FFFFCC"/>
            </a:solidFill>
            <a:ln w="0">
              <a:solidFill>
                <a:srgbClr val="990033"/>
              </a:solidFill>
              <a:miter lim="800000"/>
              <a:headEnd/>
              <a:tailEnd/>
            </a:ln>
          </p:spPr>
          <p:txBody>
            <a:bodyPr/>
            <a:lstStyle/>
            <a:p>
              <a:endParaRPr lang="zh-CN" altLang="en-US"/>
            </a:p>
          </p:txBody>
        </p:sp>
        <p:sp>
          <p:nvSpPr>
            <p:cNvPr id="78940" name="Rectangle 92"/>
            <p:cNvSpPr>
              <a:spLocks noChangeArrowheads="1"/>
            </p:cNvSpPr>
            <p:nvPr/>
          </p:nvSpPr>
          <p:spPr bwMode="auto">
            <a:xfrm>
              <a:off x="1467" y="2419"/>
              <a:ext cx="55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IndividualReservation</a:t>
              </a:r>
              <a:endParaRPr lang="en-US" altLang="ja-JP" sz="2000" b="0" i="0">
                <a:solidFill>
                  <a:schemeClr val="tx1"/>
                </a:solidFill>
                <a:effectLst/>
                <a:ea typeface="ＭＳ Ｐゴシック" pitchFamily="34" charset="-128"/>
              </a:endParaRPr>
            </a:p>
          </p:txBody>
        </p:sp>
        <p:sp>
          <p:nvSpPr>
            <p:cNvPr id="78941" name="Rectangle 93"/>
            <p:cNvSpPr>
              <a:spLocks noChangeArrowheads="1"/>
            </p:cNvSpPr>
            <p:nvPr/>
          </p:nvSpPr>
          <p:spPr bwMode="auto">
            <a:xfrm>
              <a:off x="1336" y="2507"/>
              <a:ext cx="1031" cy="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2" name="Rectangle 94"/>
            <p:cNvSpPr>
              <a:spLocks noChangeArrowheads="1"/>
            </p:cNvSpPr>
            <p:nvPr/>
          </p:nvSpPr>
          <p:spPr bwMode="auto">
            <a:xfrm>
              <a:off x="1336" y="2546"/>
              <a:ext cx="1031" cy="5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3" name="Rectangle 95"/>
            <p:cNvSpPr>
              <a:spLocks noChangeArrowheads="1"/>
            </p:cNvSpPr>
            <p:nvPr/>
          </p:nvSpPr>
          <p:spPr bwMode="auto">
            <a:xfrm>
              <a:off x="1076" y="2850"/>
              <a:ext cx="419"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8944" name="Rectangle 96"/>
            <p:cNvSpPr>
              <a:spLocks noChangeArrowheads="1"/>
            </p:cNvSpPr>
            <p:nvPr/>
          </p:nvSpPr>
          <p:spPr bwMode="auto">
            <a:xfrm>
              <a:off x="1184" y="2867"/>
              <a:ext cx="15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Ticket</a:t>
              </a:r>
              <a:endParaRPr lang="en-US" altLang="ja-JP" sz="2000" b="0" i="0">
                <a:solidFill>
                  <a:schemeClr val="tx1"/>
                </a:solidFill>
                <a:effectLst/>
                <a:ea typeface="ＭＳ Ｐゴシック" pitchFamily="34" charset="-128"/>
              </a:endParaRPr>
            </a:p>
          </p:txBody>
        </p:sp>
        <p:sp>
          <p:nvSpPr>
            <p:cNvPr id="78945" name="Rectangle 97"/>
            <p:cNvSpPr>
              <a:spLocks noChangeArrowheads="1"/>
            </p:cNvSpPr>
            <p:nvPr/>
          </p:nvSpPr>
          <p:spPr bwMode="auto">
            <a:xfrm>
              <a:off x="1076" y="2955"/>
              <a:ext cx="419"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46" name="Rectangle 98"/>
            <p:cNvSpPr>
              <a:spLocks noChangeArrowheads="1"/>
            </p:cNvSpPr>
            <p:nvPr/>
          </p:nvSpPr>
          <p:spPr bwMode="auto">
            <a:xfrm>
              <a:off x="1076" y="3070"/>
              <a:ext cx="419"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47" name="Picture 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48"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49" name="Picture 1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50" name="Rectangle 102"/>
            <p:cNvSpPr>
              <a:spLocks noChangeArrowheads="1"/>
            </p:cNvSpPr>
            <p:nvPr/>
          </p:nvSpPr>
          <p:spPr bwMode="auto">
            <a:xfrm>
              <a:off x="1184" y="2964"/>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no : int</a:t>
              </a:r>
              <a:endParaRPr lang="en-US" altLang="ja-JP" sz="2000" b="0" i="0">
                <a:solidFill>
                  <a:schemeClr val="tx1"/>
                </a:solidFill>
                <a:effectLst/>
                <a:ea typeface="ＭＳ Ｐゴシック" pitchFamily="34" charset="-128"/>
              </a:endParaRPr>
            </a:p>
          </p:txBody>
        </p:sp>
        <p:sp>
          <p:nvSpPr>
            <p:cNvPr id="78951" name="Line 103"/>
            <p:cNvSpPr>
              <a:spLocks noChangeShapeType="1"/>
            </p:cNvSpPr>
            <p:nvPr/>
          </p:nvSpPr>
          <p:spPr bwMode="auto">
            <a:xfrm>
              <a:off x="957" y="2757"/>
              <a:ext cx="125" cy="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2" name="Rectangle 104"/>
            <p:cNvSpPr>
              <a:spLocks noChangeArrowheads="1"/>
            </p:cNvSpPr>
            <p:nvPr/>
          </p:nvSpPr>
          <p:spPr bwMode="auto">
            <a:xfrm>
              <a:off x="1048" y="277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3..6</a:t>
              </a:r>
              <a:endParaRPr lang="en-US" altLang="ja-JP" sz="2000" b="0" i="0">
                <a:solidFill>
                  <a:schemeClr val="tx1"/>
                </a:solidFill>
                <a:effectLst/>
                <a:ea typeface="ＭＳ Ｐゴシック" pitchFamily="34" charset="-128"/>
              </a:endParaRPr>
            </a:p>
          </p:txBody>
        </p:sp>
        <p:sp>
          <p:nvSpPr>
            <p:cNvPr id="78953" name="Line 105"/>
            <p:cNvSpPr>
              <a:spLocks noChangeShapeType="1"/>
            </p:cNvSpPr>
            <p:nvPr/>
          </p:nvSpPr>
          <p:spPr bwMode="auto">
            <a:xfrm flipH="1" flipV="1">
              <a:off x="833" y="2669"/>
              <a:ext cx="124" cy="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4" name="Rectangle 106"/>
            <p:cNvSpPr>
              <a:spLocks noChangeArrowheads="1"/>
            </p:cNvSpPr>
            <p:nvPr/>
          </p:nvSpPr>
          <p:spPr bwMode="auto">
            <a:xfrm>
              <a:off x="923" y="266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55" name="Rectangle 107"/>
            <p:cNvSpPr>
              <a:spLocks noChangeArrowheads="1"/>
            </p:cNvSpPr>
            <p:nvPr/>
          </p:nvSpPr>
          <p:spPr bwMode="auto">
            <a:xfrm>
              <a:off x="1048" y="277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3..6</a:t>
              </a:r>
              <a:endParaRPr lang="en-US" altLang="ja-JP" sz="2000" b="0" i="0">
                <a:solidFill>
                  <a:schemeClr val="tx1"/>
                </a:solidFill>
                <a:effectLst/>
                <a:ea typeface="ＭＳ Ｐゴシック" pitchFamily="34" charset="-128"/>
              </a:endParaRPr>
            </a:p>
          </p:txBody>
        </p:sp>
        <p:sp>
          <p:nvSpPr>
            <p:cNvPr id="78956" name="Rectangle 108"/>
            <p:cNvSpPr>
              <a:spLocks noChangeArrowheads="1"/>
            </p:cNvSpPr>
            <p:nvPr/>
          </p:nvSpPr>
          <p:spPr bwMode="auto">
            <a:xfrm>
              <a:off x="923" y="2665"/>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57" name="Line 109"/>
            <p:cNvSpPr>
              <a:spLocks noChangeShapeType="1"/>
            </p:cNvSpPr>
            <p:nvPr/>
          </p:nvSpPr>
          <p:spPr bwMode="auto">
            <a:xfrm flipH="1">
              <a:off x="1450" y="2722"/>
              <a:ext cx="141" cy="12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8" name="Rectangle 110"/>
            <p:cNvSpPr>
              <a:spLocks noChangeArrowheads="1"/>
            </p:cNvSpPr>
            <p:nvPr/>
          </p:nvSpPr>
          <p:spPr bwMode="auto">
            <a:xfrm>
              <a:off x="1523" y="2775"/>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59" name="Line 111"/>
            <p:cNvSpPr>
              <a:spLocks noChangeShapeType="1"/>
            </p:cNvSpPr>
            <p:nvPr/>
          </p:nvSpPr>
          <p:spPr bwMode="auto">
            <a:xfrm flipV="1">
              <a:off x="1591" y="2599"/>
              <a:ext cx="142" cy="12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60" name="Rectangle 112"/>
            <p:cNvSpPr>
              <a:spLocks noChangeArrowheads="1"/>
            </p:cNvSpPr>
            <p:nvPr/>
          </p:nvSpPr>
          <p:spPr bwMode="auto">
            <a:xfrm>
              <a:off x="1767" y="2617"/>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61" name="Rectangle 113"/>
            <p:cNvSpPr>
              <a:spLocks noChangeArrowheads="1"/>
            </p:cNvSpPr>
            <p:nvPr/>
          </p:nvSpPr>
          <p:spPr bwMode="auto">
            <a:xfrm>
              <a:off x="1523" y="2775"/>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62" name="Rectangle 114"/>
            <p:cNvSpPr>
              <a:spLocks noChangeArrowheads="1"/>
            </p:cNvSpPr>
            <p:nvPr/>
          </p:nvSpPr>
          <p:spPr bwMode="auto">
            <a:xfrm>
              <a:off x="1767" y="2617"/>
              <a:ext cx="8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0..1</a:t>
              </a:r>
              <a:endParaRPr lang="en-US" altLang="ja-JP" sz="2000" b="0" i="0">
                <a:solidFill>
                  <a:schemeClr val="tx1"/>
                </a:solidFill>
                <a:effectLst/>
                <a:ea typeface="ＭＳ Ｐゴシック" pitchFamily="34" charset="-128"/>
              </a:endParaRPr>
            </a:p>
          </p:txBody>
        </p:sp>
        <p:sp>
          <p:nvSpPr>
            <p:cNvPr id="78963" name="Rectangle 115"/>
            <p:cNvSpPr>
              <a:spLocks noChangeArrowheads="1"/>
            </p:cNvSpPr>
            <p:nvPr/>
          </p:nvSpPr>
          <p:spPr bwMode="auto">
            <a:xfrm>
              <a:off x="912" y="1834"/>
              <a:ext cx="577"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8964" name="Rectangle 116"/>
            <p:cNvSpPr>
              <a:spLocks noChangeArrowheads="1"/>
            </p:cNvSpPr>
            <p:nvPr/>
          </p:nvSpPr>
          <p:spPr bwMode="auto">
            <a:xfrm>
              <a:off x="997" y="1851"/>
              <a:ext cx="29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Reservation</a:t>
              </a:r>
              <a:endParaRPr lang="en-US" altLang="ja-JP" sz="2000" b="0" i="0">
                <a:solidFill>
                  <a:schemeClr val="tx1"/>
                </a:solidFill>
                <a:effectLst/>
                <a:ea typeface="ＭＳ Ｐゴシック" pitchFamily="34" charset="-128"/>
              </a:endParaRPr>
            </a:p>
          </p:txBody>
        </p:sp>
        <p:sp>
          <p:nvSpPr>
            <p:cNvPr id="78965" name="Rectangle 117"/>
            <p:cNvSpPr>
              <a:spLocks noChangeArrowheads="1"/>
            </p:cNvSpPr>
            <p:nvPr/>
          </p:nvSpPr>
          <p:spPr bwMode="auto">
            <a:xfrm>
              <a:off x="912" y="1939"/>
              <a:ext cx="577"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66" name="Rectangle 118"/>
            <p:cNvSpPr>
              <a:spLocks noChangeArrowheads="1"/>
            </p:cNvSpPr>
            <p:nvPr/>
          </p:nvSpPr>
          <p:spPr bwMode="auto">
            <a:xfrm>
              <a:off x="912" y="2054"/>
              <a:ext cx="577"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67"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68" name="Picture 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69" name="Picture 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70" name="Rectangle 122"/>
            <p:cNvSpPr>
              <a:spLocks noChangeArrowheads="1"/>
            </p:cNvSpPr>
            <p:nvPr/>
          </p:nvSpPr>
          <p:spPr bwMode="auto">
            <a:xfrm>
              <a:off x="1014" y="1948"/>
              <a:ext cx="26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date : Date</a:t>
              </a:r>
              <a:endParaRPr lang="en-US" altLang="ja-JP" sz="2000" b="0" i="0">
                <a:solidFill>
                  <a:schemeClr val="tx1"/>
                </a:solidFill>
                <a:effectLst/>
                <a:ea typeface="ＭＳ Ｐゴシック" pitchFamily="34" charset="-128"/>
              </a:endParaRPr>
            </a:p>
          </p:txBody>
        </p:sp>
        <p:sp>
          <p:nvSpPr>
            <p:cNvPr id="78971" name="Line 123"/>
            <p:cNvSpPr>
              <a:spLocks noChangeShapeType="1"/>
            </p:cNvSpPr>
            <p:nvPr/>
          </p:nvSpPr>
          <p:spPr bwMode="auto">
            <a:xfrm flipV="1">
              <a:off x="1201" y="2120"/>
              <a:ext cx="1" cy="14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2" name="Line 124"/>
            <p:cNvSpPr>
              <a:spLocks noChangeShapeType="1"/>
            </p:cNvSpPr>
            <p:nvPr/>
          </p:nvSpPr>
          <p:spPr bwMode="auto">
            <a:xfrm>
              <a:off x="787" y="2260"/>
              <a:ext cx="934"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3" name="Freeform 125"/>
            <p:cNvSpPr>
              <a:spLocks/>
            </p:cNvSpPr>
            <p:nvPr/>
          </p:nvSpPr>
          <p:spPr bwMode="auto">
            <a:xfrm>
              <a:off x="1161" y="2120"/>
              <a:ext cx="79" cy="88"/>
            </a:xfrm>
            <a:custGeom>
              <a:avLst/>
              <a:gdLst>
                <a:gd name="T0" fmla="*/ 40 w 79"/>
                <a:gd name="T1" fmla="*/ 0 h 88"/>
                <a:gd name="T2" fmla="*/ 79 w 79"/>
                <a:gd name="T3" fmla="*/ 88 h 88"/>
                <a:gd name="T4" fmla="*/ 0 w 79"/>
                <a:gd name="T5" fmla="*/ 88 h 88"/>
                <a:gd name="T6" fmla="*/ 40 w 79"/>
                <a:gd name="T7" fmla="*/ 0 h 88"/>
              </a:gdLst>
              <a:ahLst/>
              <a:cxnLst>
                <a:cxn ang="0">
                  <a:pos x="T0" y="T1"/>
                </a:cxn>
                <a:cxn ang="0">
                  <a:pos x="T2" y="T3"/>
                </a:cxn>
                <a:cxn ang="0">
                  <a:pos x="T4" y="T5"/>
                </a:cxn>
                <a:cxn ang="0">
                  <a:pos x="T6" y="T7"/>
                </a:cxn>
              </a:cxnLst>
              <a:rect l="0" t="0" r="r" b="b"/>
              <a:pathLst>
                <a:path w="79" h="88">
                  <a:moveTo>
                    <a:pt x="40" y="0"/>
                  </a:moveTo>
                  <a:lnTo>
                    <a:pt x="79" y="88"/>
                  </a:lnTo>
                  <a:lnTo>
                    <a:pt x="0" y="88"/>
                  </a:lnTo>
                  <a:lnTo>
                    <a:pt x="40" y="0"/>
                  </a:lnTo>
                  <a:close/>
                </a:path>
              </a:pathLst>
            </a:custGeom>
            <a:solidFill>
              <a:srgbClr val="FFFFFF"/>
            </a:solidFill>
            <a:ln w="0">
              <a:solidFill>
                <a:srgbClr val="990033"/>
              </a:solidFill>
              <a:prstDash val="solid"/>
              <a:round/>
              <a:headEnd/>
              <a:tailEnd/>
            </a:ln>
          </p:spPr>
          <p:txBody>
            <a:bodyPr/>
            <a:lstStyle/>
            <a:p>
              <a:endParaRPr lang="zh-CN" altLang="en-US"/>
            </a:p>
          </p:txBody>
        </p:sp>
        <p:sp>
          <p:nvSpPr>
            <p:cNvPr id="78974" name="Line 126"/>
            <p:cNvSpPr>
              <a:spLocks noChangeShapeType="1"/>
            </p:cNvSpPr>
            <p:nvPr/>
          </p:nvSpPr>
          <p:spPr bwMode="auto">
            <a:xfrm flipV="1">
              <a:off x="787" y="2260"/>
              <a:ext cx="1" cy="11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5" name="Rectangle 127"/>
            <p:cNvSpPr>
              <a:spLocks noChangeArrowheads="1"/>
            </p:cNvSpPr>
            <p:nvPr/>
          </p:nvSpPr>
          <p:spPr bwMode="auto">
            <a:xfrm>
              <a:off x="861" y="1253"/>
              <a:ext cx="691" cy="370"/>
            </a:xfrm>
            <a:prstGeom prst="rect">
              <a:avLst/>
            </a:prstGeom>
            <a:solidFill>
              <a:srgbClr val="FFFFCC"/>
            </a:solidFill>
            <a:ln w="0">
              <a:solidFill>
                <a:srgbClr val="990033"/>
              </a:solidFill>
              <a:miter lim="800000"/>
              <a:headEnd/>
              <a:tailEnd/>
            </a:ln>
          </p:spPr>
          <p:txBody>
            <a:bodyPr/>
            <a:lstStyle/>
            <a:p>
              <a:endParaRPr lang="zh-CN" altLang="en-US"/>
            </a:p>
          </p:txBody>
        </p:sp>
        <p:sp>
          <p:nvSpPr>
            <p:cNvPr id="78976" name="Rectangle 128"/>
            <p:cNvSpPr>
              <a:spLocks noChangeArrowheads="1"/>
            </p:cNvSpPr>
            <p:nvPr/>
          </p:nvSpPr>
          <p:spPr bwMode="auto">
            <a:xfrm>
              <a:off x="1036" y="1271"/>
              <a:ext cx="24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Customer</a:t>
              </a:r>
              <a:endParaRPr lang="en-US" altLang="ja-JP" sz="2000" b="0" i="0">
                <a:solidFill>
                  <a:schemeClr val="tx1"/>
                </a:solidFill>
                <a:effectLst/>
                <a:ea typeface="ＭＳ Ｐゴシック" pitchFamily="34" charset="-128"/>
              </a:endParaRPr>
            </a:p>
          </p:txBody>
        </p:sp>
        <p:sp>
          <p:nvSpPr>
            <p:cNvPr id="78977" name="Rectangle 129"/>
            <p:cNvSpPr>
              <a:spLocks noChangeArrowheads="1"/>
            </p:cNvSpPr>
            <p:nvPr/>
          </p:nvSpPr>
          <p:spPr bwMode="auto">
            <a:xfrm>
              <a:off x="861" y="1359"/>
              <a:ext cx="691" cy="26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78" name="Rectangle 130"/>
            <p:cNvSpPr>
              <a:spLocks noChangeArrowheads="1"/>
            </p:cNvSpPr>
            <p:nvPr/>
          </p:nvSpPr>
          <p:spPr bwMode="auto">
            <a:xfrm>
              <a:off x="861" y="1552"/>
              <a:ext cx="691" cy="7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79" name="Picture 1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0" name="Picture 1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1" name="Picture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82" name="Rectangle 134"/>
            <p:cNvSpPr>
              <a:spLocks noChangeArrowheads="1"/>
            </p:cNvSpPr>
            <p:nvPr/>
          </p:nvSpPr>
          <p:spPr bwMode="auto">
            <a:xfrm>
              <a:off x="968" y="1368"/>
              <a:ext cx="32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name : string</a:t>
              </a:r>
              <a:endParaRPr lang="en-US" altLang="ja-JP" sz="2000" b="0" i="0">
                <a:solidFill>
                  <a:schemeClr val="tx1"/>
                </a:solidFill>
                <a:effectLst/>
                <a:ea typeface="ＭＳ Ｐゴシック" pitchFamily="34" charset="-128"/>
              </a:endParaRPr>
            </a:p>
          </p:txBody>
        </p:sp>
        <p:pic>
          <p:nvPicPr>
            <p:cNvPr id="78983" name="Picture 1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4" name="Picture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85"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86" name="Rectangle 138"/>
            <p:cNvSpPr>
              <a:spLocks noChangeArrowheads="1"/>
            </p:cNvSpPr>
            <p:nvPr/>
          </p:nvSpPr>
          <p:spPr bwMode="auto">
            <a:xfrm>
              <a:off x="968" y="1442"/>
              <a:ext cx="3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phone : string</a:t>
              </a:r>
              <a:endParaRPr lang="en-US" altLang="ja-JP" sz="2000" b="0" i="0">
                <a:solidFill>
                  <a:schemeClr val="tx1"/>
                </a:solidFill>
                <a:effectLst/>
                <a:ea typeface="ＭＳ Ｐゴシック" pitchFamily="34" charset="-128"/>
              </a:endParaRPr>
            </a:p>
          </p:txBody>
        </p:sp>
        <p:sp>
          <p:nvSpPr>
            <p:cNvPr id="78987" name="Line 139"/>
            <p:cNvSpPr>
              <a:spLocks noChangeShapeType="1"/>
            </p:cNvSpPr>
            <p:nvPr/>
          </p:nvSpPr>
          <p:spPr bwMode="auto">
            <a:xfrm>
              <a:off x="1201" y="1728"/>
              <a:ext cx="1" cy="10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88" name="Rectangle 140"/>
            <p:cNvSpPr>
              <a:spLocks noChangeArrowheads="1"/>
            </p:cNvSpPr>
            <p:nvPr/>
          </p:nvSpPr>
          <p:spPr bwMode="auto">
            <a:xfrm>
              <a:off x="1059" y="1759"/>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89" name="Line 141"/>
            <p:cNvSpPr>
              <a:spLocks noChangeShapeType="1"/>
            </p:cNvSpPr>
            <p:nvPr/>
          </p:nvSpPr>
          <p:spPr bwMode="auto">
            <a:xfrm flipV="1">
              <a:off x="1201" y="1623"/>
              <a:ext cx="1" cy="10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90" name="Rectangle 142"/>
            <p:cNvSpPr>
              <a:spLocks noChangeArrowheads="1"/>
            </p:cNvSpPr>
            <p:nvPr/>
          </p:nvSpPr>
          <p:spPr bwMode="auto">
            <a:xfrm>
              <a:off x="1110" y="160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91" name="Rectangle 143"/>
            <p:cNvSpPr>
              <a:spLocks noChangeArrowheads="1"/>
            </p:cNvSpPr>
            <p:nvPr/>
          </p:nvSpPr>
          <p:spPr bwMode="auto">
            <a:xfrm>
              <a:off x="1059" y="1759"/>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92" name="Rectangle 144"/>
            <p:cNvSpPr>
              <a:spLocks noChangeArrowheads="1"/>
            </p:cNvSpPr>
            <p:nvPr/>
          </p:nvSpPr>
          <p:spPr bwMode="auto">
            <a:xfrm>
              <a:off x="1110" y="160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8993" name="Line 145"/>
            <p:cNvSpPr>
              <a:spLocks noChangeShapeType="1"/>
            </p:cNvSpPr>
            <p:nvPr/>
          </p:nvSpPr>
          <p:spPr bwMode="auto">
            <a:xfrm flipV="1">
              <a:off x="1721" y="2260"/>
              <a:ext cx="1" cy="14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94" name="Rectangle 146"/>
            <p:cNvSpPr>
              <a:spLocks noChangeArrowheads="1"/>
            </p:cNvSpPr>
            <p:nvPr/>
          </p:nvSpPr>
          <p:spPr bwMode="auto">
            <a:xfrm>
              <a:off x="2639" y="2731"/>
              <a:ext cx="741" cy="523"/>
            </a:xfrm>
            <a:prstGeom prst="rect">
              <a:avLst/>
            </a:prstGeom>
            <a:solidFill>
              <a:srgbClr val="FFFFCC"/>
            </a:solidFill>
            <a:ln w="0">
              <a:solidFill>
                <a:srgbClr val="990033"/>
              </a:solidFill>
              <a:miter lim="800000"/>
              <a:headEnd/>
              <a:tailEnd/>
            </a:ln>
          </p:spPr>
          <p:txBody>
            <a:bodyPr/>
            <a:lstStyle/>
            <a:p>
              <a:endParaRPr lang="zh-CN" altLang="en-US"/>
            </a:p>
          </p:txBody>
        </p:sp>
        <p:sp>
          <p:nvSpPr>
            <p:cNvPr id="78995" name="Rectangle 147"/>
            <p:cNvSpPr>
              <a:spLocks noChangeArrowheads="1"/>
            </p:cNvSpPr>
            <p:nvPr/>
          </p:nvSpPr>
          <p:spPr bwMode="auto">
            <a:xfrm>
              <a:off x="2939" y="2749"/>
              <a:ext cx="10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Seat</a:t>
              </a:r>
              <a:endParaRPr lang="en-US" altLang="ja-JP" sz="2000" b="0" i="0">
                <a:solidFill>
                  <a:schemeClr val="tx1"/>
                </a:solidFill>
                <a:effectLst/>
                <a:ea typeface="ＭＳ Ｐゴシック" pitchFamily="34" charset="-128"/>
              </a:endParaRPr>
            </a:p>
          </p:txBody>
        </p:sp>
        <p:sp>
          <p:nvSpPr>
            <p:cNvPr id="78996" name="Rectangle 148"/>
            <p:cNvSpPr>
              <a:spLocks noChangeArrowheads="1"/>
            </p:cNvSpPr>
            <p:nvPr/>
          </p:nvSpPr>
          <p:spPr bwMode="auto">
            <a:xfrm>
              <a:off x="2639" y="2837"/>
              <a:ext cx="741" cy="41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997" name="Rectangle 149"/>
            <p:cNvSpPr>
              <a:spLocks noChangeArrowheads="1"/>
            </p:cNvSpPr>
            <p:nvPr/>
          </p:nvSpPr>
          <p:spPr bwMode="auto">
            <a:xfrm>
              <a:off x="2639" y="3188"/>
              <a:ext cx="741" cy="6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8998" name="Picture 1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99" name="Picture 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0" name="Picture 1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1" name="Rectangle 153"/>
            <p:cNvSpPr>
              <a:spLocks noChangeArrowheads="1"/>
            </p:cNvSpPr>
            <p:nvPr/>
          </p:nvSpPr>
          <p:spPr bwMode="auto">
            <a:xfrm>
              <a:off x="2746" y="2845"/>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no : int</a:t>
              </a:r>
              <a:endParaRPr lang="en-US" altLang="ja-JP" sz="2000" b="0" i="0">
                <a:solidFill>
                  <a:schemeClr val="tx1"/>
                </a:solidFill>
                <a:effectLst/>
                <a:ea typeface="ＭＳ Ｐゴシック" pitchFamily="34" charset="-128"/>
              </a:endParaRPr>
            </a:p>
          </p:txBody>
        </p:sp>
        <p:pic>
          <p:nvPicPr>
            <p:cNvPr id="79002"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3"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4" name="Picture 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5" name="Rectangle 157"/>
            <p:cNvSpPr>
              <a:spLocks noChangeArrowheads="1"/>
            </p:cNvSpPr>
            <p:nvPr/>
          </p:nvSpPr>
          <p:spPr bwMode="auto">
            <a:xfrm>
              <a:off x="2746" y="2925"/>
              <a:ext cx="29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colomn : int</a:t>
              </a:r>
              <a:endParaRPr lang="en-US" altLang="ja-JP" sz="2000" b="0" i="0">
                <a:solidFill>
                  <a:schemeClr val="tx1"/>
                </a:solidFill>
                <a:effectLst/>
                <a:ea typeface="ＭＳ Ｐゴシック" pitchFamily="34" charset="-128"/>
              </a:endParaRPr>
            </a:p>
          </p:txBody>
        </p:sp>
        <p:pic>
          <p:nvPicPr>
            <p:cNvPr id="79006" name="Picture 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7" name="Picture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08" name="Picture 1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09" name="Rectangle 161"/>
            <p:cNvSpPr>
              <a:spLocks noChangeArrowheads="1"/>
            </p:cNvSpPr>
            <p:nvPr/>
          </p:nvSpPr>
          <p:spPr bwMode="auto">
            <a:xfrm>
              <a:off x="2746" y="2999"/>
              <a:ext cx="20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row : int</a:t>
              </a:r>
              <a:endParaRPr lang="en-US" altLang="ja-JP" sz="2000" b="0" i="0">
                <a:solidFill>
                  <a:schemeClr val="tx1"/>
                </a:solidFill>
                <a:effectLst/>
                <a:ea typeface="ＭＳ Ｐゴシック" pitchFamily="34" charset="-128"/>
              </a:endParaRPr>
            </a:p>
          </p:txBody>
        </p:sp>
        <p:pic>
          <p:nvPicPr>
            <p:cNvPr id="79010"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11" name="Picture 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12" name="Picture 1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13" name="Rectangle 165"/>
            <p:cNvSpPr>
              <a:spLocks noChangeArrowheads="1"/>
            </p:cNvSpPr>
            <p:nvPr/>
          </p:nvSpPr>
          <p:spPr bwMode="auto">
            <a:xfrm>
              <a:off x="2746" y="3079"/>
              <a:ext cx="3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available : bool</a:t>
              </a:r>
              <a:endParaRPr lang="en-US" altLang="ja-JP" sz="2000" b="0" i="0">
                <a:solidFill>
                  <a:schemeClr val="tx1"/>
                </a:solidFill>
                <a:effectLst/>
                <a:ea typeface="ＭＳ Ｐゴシック" pitchFamily="34" charset="-128"/>
              </a:endParaRPr>
            </a:p>
          </p:txBody>
        </p:sp>
        <p:sp>
          <p:nvSpPr>
            <p:cNvPr id="79014" name="Line 166"/>
            <p:cNvSpPr>
              <a:spLocks noChangeShapeType="1"/>
            </p:cNvSpPr>
            <p:nvPr/>
          </p:nvSpPr>
          <p:spPr bwMode="auto">
            <a:xfrm flipH="1">
              <a:off x="1495" y="2995"/>
              <a:ext cx="57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5" name="Rectangle 167"/>
            <p:cNvSpPr>
              <a:spLocks noChangeArrowheads="1"/>
            </p:cNvSpPr>
            <p:nvPr/>
          </p:nvSpPr>
          <p:spPr bwMode="auto">
            <a:xfrm>
              <a:off x="1563" y="3026"/>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16" name="Line 168"/>
            <p:cNvSpPr>
              <a:spLocks noChangeShapeType="1"/>
            </p:cNvSpPr>
            <p:nvPr/>
          </p:nvSpPr>
          <p:spPr bwMode="auto">
            <a:xfrm>
              <a:off x="2067" y="2995"/>
              <a:ext cx="57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7" name="Rectangle 169"/>
            <p:cNvSpPr>
              <a:spLocks noChangeArrowheads="1"/>
            </p:cNvSpPr>
            <p:nvPr/>
          </p:nvSpPr>
          <p:spPr bwMode="auto">
            <a:xfrm>
              <a:off x="2554" y="3013"/>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18" name="Rectangle 170"/>
            <p:cNvSpPr>
              <a:spLocks noChangeArrowheads="1"/>
            </p:cNvSpPr>
            <p:nvPr/>
          </p:nvSpPr>
          <p:spPr bwMode="auto">
            <a:xfrm>
              <a:off x="1563" y="3026"/>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19" name="Rectangle 171"/>
            <p:cNvSpPr>
              <a:spLocks noChangeArrowheads="1"/>
            </p:cNvSpPr>
            <p:nvPr/>
          </p:nvSpPr>
          <p:spPr bwMode="auto">
            <a:xfrm>
              <a:off x="2554" y="3013"/>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20" name="Rectangle 172"/>
            <p:cNvSpPr>
              <a:spLocks noChangeArrowheads="1"/>
            </p:cNvSpPr>
            <p:nvPr/>
          </p:nvSpPr>
          <p:spPr bwMode="auto">
            <a:xfrm>
              <a:off x="3986" y="2766"/>
              <a:ext cx="634" cy="453"/>
            </a:xfrm>
            <a:prstGeom prst="rect">
              <a:avLst/>
            </a:prstGeom>
            <a:solidFill>
              <a:srgbClr val="FFFFCC"/>
            </a:solidFill>
            <a:ln w="0">
              <a:solidFill>
                <a:srgbClr val="990033"/>
              </a:solidFill>
              <a:miter lim="800000"/>
              <a:headEnd/>
              <a:tailEnd/>
            </a:ln>
          </p:spPr>
          <p:txBody>
            <a:bodyPr/>
            <a:lstStyle/>
            <a:p>
              <a:endParaRPr lang="zh-CN" altLang="en-US"/>
            </a:p>
          </p:txBody>
        </p:sp>
        <p:sp>
          <p:nvSpPr>
            <p:cNvPr id="79021" name="Rectangle 173"/>
            <p:cNvSpPr>
              <a:spLocks noChangeArrowheads="1"/>
            </p:cNvSpPr>
            <p:nvPr/>
          </p:nvSpPr>
          <p:spPr bwMode="auto">
            <a:xfrm>
              <a:off x="4088" y="2788"/>
              <a:ext cx="31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Performance</a:t>
              </a:r>
              <a:endParaRPr lang="en-US" altLang="ja-JP" sz="2000" b="0" i="0">
                <a:solidFill>
                  <a:schemeClr val="tx1"/>
                </a:solidFill>
                <a:effectLst/>
                <a:ea typeface="ＭＳ Ｐゴシック" pitchFamily="34" charset="-128"/>
              </a:endParaRPr>
            </a:p>
          </p:txBody>
        </p:sp>
        <p:sp>
          <p:nvSpPr>
            <p:cNvPr id="79022" name="Rectangle 174"/>
            <p:cNvSpPr>
              <a:spLocks noChangeArrowheads="1"/>
            </p:cNvSpPr>
            <p:nvPr/>
          </p:nvSpPr>
          <p:spPr bwMode="auto">
            <a:xfrm>
              <a:off x="3986" y="2872"/>
              <a:ext cx="634" cy="34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23" name="Rectangle 175"/>
            <p:cNvSpPr>
              <a:spLocks noChangeArrowheads="1"/>
            </p:cNvSpPr>
            <p:nvPr/>
          </p:nvSpPr>
          <p:spPr bwMode="auto">
            <a:xfrm>
              <a:off x="3986" y="3149"/>
              <a:ext cx="634"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24" name="Picture 1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5" name="Picture 1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6" name="Picture 1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27" name="Rectangle 179"/>
            <p:cNvSpPr>
              <a:spLocks noChangeArrowheads="1"/>
            </p:cNvSpPr>
            <p:nvPr/>
          </p:nvSpPr>
          <p:spPr bwMode="auto">
            <a:xfrm>
              <a:off x="4094" y="2881"/>
              <a:ext cx="17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no : int</a:t>
              </a:r>
              <a:endParaRPr lang="en-US" altLang="ja-JP" sz="2000" b="0" i="0">
                <a:solidFill>
                  <a:schemeClr val="tx1"/>
                </a:solidFill>
                <a:effectLst/>
                <a:ea typeface="ＭＳ Ｐゴシック" pitchFamily="34" charset="-128"/>
              </a:endParaRPr>
            </a:p>
          </p:txBody>
        </p:sp>
        <p:pic>
          <p:nvPicPr>
            <p:cNvPr id="79028" name="Picture 1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9" name="Picture 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0" name="Picture 1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31" name="Rectangle 183"/>
            <p:cNvSpPr>
              <a:spLocks noChangeArrowheads="1"/>
            </p:cNvSpPr>
            <p:nvPr/>
          </p:nvSpPr>
          <p:spPr bwMode="auto">
            <a:xfrm>
              <a:off x="4094" y="2960"/>
              <a:ext cx="26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date : Date</a:t>
              </a:r>
              <a:endParaRPr lang="en-US" altLang="ja-JP" sz="2000" b="0" i="0">
                <a:solidFill>
                  <a:schemeClr val="tx1"/>
                </a:solidFill>
                <a:effectLst/>
                <a:ea typeface="ＭＳ Ｐゴシック" pitchFamily="34" charset="-128"/>
              </a:endParaRPr>
            </a:p>
          </p:txBody>
        </p:sp>
        <p:pic>
          <p:nvPicPr>
            <p:cNvPr id="79032" name="Picture 1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3" name="Picture 1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34" name="Picture 1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35" name="Rectangle 187"/>
            <p:cNvSpPr>
              <a:spLocks noChangeArrowheads="1"/>
            </p:cNvSpPr>
            <p:nvPr/>
          </p:nvSpPr>
          <p:spPr bwMode="auto">
            <a:xfrm>
              <a:off x="4094" y="3039"/>
              <a:ext cx="2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time : Time</a:t>
              </a:r>
              <a:endParaRPr lang="en-US" altLang="ja-JP" sz="2000" b="0" i="0">
                <a:solidFill>
                  <a:schemeClr val="tx1"/>
                </a:solidFill>
                <a:effectLst/>
                <a:ea typeface="ＭＳ Ｐゴシック" pitchFamily="34" charset="-128"/>
              </a:endParaRPr>
            </a:p>
          </p:txBody>
        </p:sp>
        <p:sp>
          <p:nvSpPr>
            <p:cNvPr id="79036" name="Line 188"/>
            <p:cNvSpPr>
              <a:spLocks noChangeShapeType="1"/>
            </p:cNvSpPr>
            <p:nvPr/>
          </p:nvSpPr>
          <p:spPr bwMode="auto">
            <a:xfrm flipH="1">
              <a:off x="3380" y="2995"/>
              <a:ext cx="300"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37" name="Rectangle 189"/>
            <p:cNvSpPr>
              <a:spLocks noChangeArrowheads="1"/>
            </p:cNvSpPr>
            <p:nvPr/>
          </p:nvSpPr>
          <p:spPr bwMode="auto">
            <a:xfrm>
              <a:off x="3482" y="2898"/>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a:t>
              </a:r>
              <a:endParaRPr lang="en-US" altLang="ja-JP" sz="2000" b="0" i="0">
                <a:solidFill>
                  <a:schemeClr val="tx1"/>
                </a:solidFill>
                <a:effectLst/>
                <a:ea typeface="ＭＳ Ｐゴシック" pitchFamily="34" charset="-128"/>
              </a:endParaRPr>
            </a:p>
          </p:txBody>
        </p:sp>
        <p:sp>
          <p:nvSpPr>
            <p:cNvPr id="79038" name="Line 190"/>
            <p:cNvSpPr>
              <a:spLocks noChangeShapeType="1"/>
            </p:cNvSpPr>
            <p:nvPr/>
          </p:nvSpPr>
          <p:spPr bwMode="auto">
            <a:xfrm>
              <a:off x="3680" y="2995"/>
              <a:ext cx="306"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39" name="Rectangle 191"/>
            <p:cNvSpPr>
              <a:spLocks noChangeArrowheads="1"/>
            </p:cNvSpPr>
            <p:nvPr/>
          </p:nvSpPr>
          <p:spPr bwMode="auto">
            <a:xfrm>
              <a:off x="3879" y="288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40" name="Rectangle 192"/>
            <p:cNvSpPr>
              <a:spLocks noChangeArrowheads="1"/>
            </p:cNvSpPr>
            <p:nvPr/>
          </p:nvSpPr>
          <p:spPr bwMode="auto">
            <a:xfrm>
              <a:off x="3482" y="2898"/>
              <a:ext cx="7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0..*</a:t>
              </a:r>
              <a:endParaRPr lang="en-US" altLang="ja-JP" sz="2000" b="0" i="0">
                <a:solidFill>
                  <a:schemeClr val="tx1"/>
                </a:solidFill>
                <a:effectLst/>
                <a:ea typeface="ＭＳ Ｐゴシック" pitchFamily="34" charset="-128"/>
              </a:endParaRPr>
            </a:p>
          </p:txBody>
        </p:sp>
        <p:sp>
          <p:nvSpPr>
            <p:cNvPr id="79041" name="Rectangle 193"/>
            <p:cNvSpPr>
              <a:spLocks noChangeArrowheads="1"/>
            </p:cNvSpPr>
            <p:nvPr/>
          </p:nvSpPr>
          <p:spPr bwMode="auto">
            <a:xfrm>
              <a:off x="3879" y="2889"/>
              <a:ext cx="28"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1</a:t>
              </a:r>
              <a:endParaRPr lang="en-US" altLang="ja-JP" sz="2000" b="0" i="0">
                <a:solidFill>
                  <a:schemeClr val="tx1"/>
                </a:solidFill>
                <a:effectLst/>
                <a:ea typeface="ＭＳ Ｐゴシック" pitchFamily="34" charset="-128"/>
              </a:endParaRPr>
            </a:p>
          </p:txBody>
        </p:sp>
        <p:sp>
          <p:nvSpPr>
            <p:cNvPr id="79042" name="Rectangle 194"/>
            <p:cNvSpPr>
              <a:spLocks noChangeArrowheads="1"/>
            </p:cNvSpPr>
            <p:nvPr/>
          </p:nvSpPr>
          <p:spPr bwMode="auto">
            <a:xfrm>
              <a:off x="3714" y="1412"/>
              <a:ext cx="1178"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79043" name="Rectangle 195"/>
            <p:cNvSpPr>
              <a:spLocks noChangeArrowheads="1"/>
            </p:cNvSpPr>
            <p:nvPr/>
          </p:nvSpPr>
          <p:spPr bwMode="auto">
            <a:xfrm>
              <a:off x="3986" y="1429"/>
              <a:ext cx="45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CreditCardService</a:t>
              </a:r>
              <a:endParaRPr lang="en-US" altLang="ja-JP" sz="2000" b="0" i="0">
                <a:solidFill>
                  <a:schemeClr val="tx1"/>
                </a:solidFill>
                <a:effectLst/>
                <a:ea typeface="ＭＳ Ｐゴシック" pitchFamily="34" charset="-128"/>
              </a:endParaRPr>
            </a:p>
          </p:txBody>
        </p:sp>
        <p:sp>
          <p:nvSpPr>
            <p:cNvPr id="79044" name="Rectangle 196"/>
            <p:cNvSpPr>
              <a:spLocks noChangeArrowheads="1"/>
            </p:cNvSpPr>
            <p:nvPr/>
          </p:nvSpPr>
          <p:spPr bwMode="auto">
            <a:xfrm>
              <a:off x="3714" y="1517"/>
              <a:ext cx="1178"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45" name="Rectangle 197"/>
            <p:cNvSpPr>
              <a:spLocks noChangeArrowheads="1"/>
            </p:cNvSpPr>
            <p:nvPr/>
          </p:nvSpPr>
          <p:spPr bwMode="auto">
            <a:xfrm>
              <a:off x="3714" y="1557"/>
              <a:ext cx="1178" cy="14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46" name="Picture 1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47" name="Picture 1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48" name="Picture 2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49" name="Rectangle 201"/>
            <p:cNvSpPr>
              <a:spLocks noChangeArrowheads="1"/>
            </p:cNvSpPr>
            <p:nvPr/>
          </p:nvSpPr>
          <p:spPr bwMode="auto">
            <a:xfrm>
              <a:off x="3816" y="1605"/>
              <a:ext cx="65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Charge(cardnumber, cost)</a:t>
              </a:r>
              <a:endParaRPr lang="en-US" altLang="ja-JP" sz="2000" b="0" i="0">
                <a:solidFill>
                  <a:schemeClr val="tx1"/>
                </a:solidFill>
                <a:effectLst/>
                <a:ea typeface="ＭＳ Ｐゴシック" pitchFamily="34" charset="-128"/>
              </a:endParaRPr>
            </a:p>
          </p:txBody>
        </p:sp>
        <p:sp>
          <p:nvSpPr>
            <p:cNvPr id="79050" name="Rectangle 202"/>
            <p:cNvSpPr>
              <a:spLocks noChangeArrowheads="1"/>
            </p:cNvSpPr>
            <p:nvPr/>
          </p:nvSpPr>
          <p:spPr bwMode="auto">
            <a:xfrm>
              <a:off x="2010" y="1319"/>
              <a:ext cx="1433" cy="524"/>
            </a:xfrm>
            <a:prstGeom prst="rect">
              <a:avLst/>
            </a:prstGeom>
            <a:solidFill>
              <a:srgbClr val="FFFFCC"/>
            </a:solidFill>
            <a:ln w="0">
              <a:solidFill>
                <a:srgbClr val="990033"/>
              </a:solidFill>
              <a:miter lim="800000"/>
              <a:headEnd/>
              <a:tailEnd/>
            </a:ln>
          </p:spPr>
          <p:txBody>
            <a:bodyPr/>
            <a:lstStyle/>
            <a:p>
              <a:endParaRPr lang="zh-CN" altLang="en-US"/>
            </a:p>
          </p:txBody>
        </p:sp>
        <p:sp>
          <p:nvSpPr>
            <p:cNvPr id="79051" name="Rectangle 203"/>
            <p:cNvSpPr>
              <a:spLocks noChangeArrowheads="1"/>
            </p:cNvSpPr>
            <p:nvPr/>
          </p:nvSpPr>
          <p:spPr bwMode="auto">
            <a:xfrm>
              <a:off x="2639" y="1337"/>
              <a:ext cx="13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kjosk</a:t>
              </a:r>
              <a:endParaRPr lang="en-US" altLang="ja-JP" sz="2000" b="0" i="0">
                <a:solidFill>
                  <a:schemeClr val="tx1"/>
                </a:solidFill>
                <a:effectLst/>
                <a:ea typeface="ＭＳ Ｐゴシック" pitchFamily="34" charset="-128"/>
              </a:endParaRPr>
            </a:p>
          </p:txBody>
        </p:sp>
        <p:sp>
          <p:nvSpPr>
            <p:cNvPr id="79052" name="Rectangle 204"/>
            <p:cNvSpPr>
              <a:spLocks noChangeArrowheads="1"/>
            </p:cNvSpPr>
            <p:nvPr/>
          </p:nvSpPr>
          <p:spPr bwMode="auto">
            <a:xfrm>
              <a:off x="2010" y="1425"/>
              <a:ext cx="1433" cy="41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53" name="Rectangle 205"/>
            <p:cNvSpPr>
              <a:spLocks noChangeArrowheads="1"/>
            </p:cNvSpPr>
            <p:nvPr/>
          </p:nvSpPr>
          <p:spPr bwMode="auto">
            <a:xfrm>
              <a:off x="2010" y="1464"/>
              <a:ext cx="1433" cy="37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54" name="Picture 2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5" name="Picture 2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6" name="Picture 2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57" name="Rectangle 209"/>
            <p:cNvSpPr>
              <a:spLocks noChangeArrowheads="1"/>
            </p:cNvSpPr>
            <p:nvPr/>
          </p:nvSpPr>
          <p:spPr bwMode="auto">
            <a:xfrm>
              <a:off x="2118" y="1508"/>
              <a:ext cx="64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ShowAvailability(seatlist)</a:t>
              </a:r>
              <a:endParaRPr lang="en-US" altLang="ja-JP" sz="2000" b="0" i="0">
                <a:solidFill>
                  <a:schemeClr val="tx1"/>
                </a:solidFill>
                <a:effectLst/>
                <a:ea typeface="ＭＳ Ｐゴシック" pitchFamily="34" charset="-128"/>
              </a:endParaRPr>
            </a:p>
          </p:txBody>
        </p:sp>
        <p:pic>
          <p:nvPicPr>
            <p:cNvPr id="79058" name="Picture 2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59" name="Picture 2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0" name="Picture 2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1" name="Rectangle 213"/>
            <p:cNvSpPr>
              <a:spLocks noChangeArrowheads="1"/>
            </p:cNvSpPr>
            <p:nvPr/>
          </p:nvSpPr>
          <p:spPr bwMode="auto">
            <a:xfrm>
              <a:off x="2118" y="1587"/>
              <a:ext cx="57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DemandPayment(cost)</a:t>
              </a:r>
              <a:endParaRPr lang="en-US" altLang="ja-JP" sz="2000" b="0" i="0">
                <a:solidFill>
                  <a:schemeClr val="tx1"/>
                </a:solidFill>
                <a:effectLst/>
                <a:ea typeface="ＭＳ Ｐゴシック" pitchFamily="34" charset="-128"/>
              </a:endParaRPr>
            </a:p>
          </p:txBody>
        </p:sp>
        <p:pic>
          <p:nvPicPr>
            <p:cNvPr id="79062" name="Picture 2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3" name="Picture 2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4" name="Picture 2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5" name="Rectangle 217"/>
            <p:cNvSpPr>
              <a:spLocks noChangeArrowheads="1"/>
            </p:cNvSpPr>
            <p:nvPr/>
          </p:nvSpPr>
          <p:spPr bwMode="auto">
            <a:xfrm>
              <a:off x="2118" y="1667"/>
              <a:ext cx="80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PrintTickets(performance, seats)</a:t>
              </a:r>
              <a:endParaRPr lang="en-US" altLang="ja-JP" sz="2000" b="0" i="0">
                <a:solidFill>
                  <a:schemeClr val="tx1"/>
                </a:solidFill>
                <a:effectLst/>
                <a:ea typeface="ＭＳ Ｐゴシック" pitchFamily="34" charset="-128"/>
              </a:endParaRPr>
            </a:p>
          </p:txBody>
        </p:sp>
        <p:pic>
          <p:nvPicPr>
            <p:cNvPr id="79066" name="Picture 2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7" name="Picture 2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68" name="Picture 2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69" name="Rectangle 221"/>
            <p:cNvSpPr>
              <a:spLocks noChangeArrowheads="1"/>
            </p:cNvSpPr>
            <p:nvPr/>
          </p:nvSpPr>
          <p:spPr bwMode="auto">
            <a:xfrm>
              <a:off x="2118" y="1746"/>
              <a:ext cx="279"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EjectCard()</a:t>
              </a:r>
              <a:endParaRPr lang="en-US" altLang="ja-JP" sz="2000" b="0" i="0">
                <a:solidFill>
                  <a:schemeClr val="tx1"/>
                </a:solidFill>
                <a:effectLst/>
                <a:ea typeface="ＭＳ Ｐゴシック" pitchFamily="34" charset="-128"/>
              </a:endParaRPr>
            </a:p>
          </p:txBody>
        </p:sp>
        <p:sp>
          <p:nvSpPr>
            <p:cNvPr id="79070" name="Rectangle 222"/>
            <p:cNvSpPr>
              <a:spLocks noChangeArrowheads="1"/>
            </p:cNvSpPr>
            <p:nvPr/>
          </p:nvSpPr>
          <p:spPr bwMode="auto">
            <a:xfrm>
              <a:off x="3522" y="1979"/>
              <a:ext cx="1563" cy="528"/>
            </a:xfrm>
            <a:prstGeom prst="rect">
              <a:avLst/>
            </a:prstGeom>
            <a:solidFill>
              <a:srgbClr val="FFFFCC"/>
            </a:solidFill>
            <a:ln w="0">
              <a:solidFill>
                <a:srgbClr val="990033"/>
              </a:solidFill>
              <a:miter lim="800000"/>
              <a:headEnd/>
              <a:tailEnd/>
            </a:ln>
          </p:spPr>
          <p:txBody>
            <a:bodyPr/>
            <a:lstStyle/>
            <a:p>
              <a:endParaRPr lang="zh-CN" altLang="en-US"/>
            </a:p>
          </p:txBody>
        </p:sp>
        <p:sp>
          <p:nvSpPr>
            <p:cNvPr id="79071" name="Rectangle 223"/>
            <p:cNvSpPr>
              <a:spLocks noChangeArrowheads="1"/>
            </p:cNvSpPr>
            <p:nvPr/>
          </p:nvSpPr>
          <p:spPr bwMode="auto">
            <a:xfrm>
              <a:off x="4145" y="2001"/>
              <a:ext cx="2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BoxOffice</a:t>
              </a:r>
              <a:endParaRPr lang="en-US" altLang="ja-JP" sz="2000" b="0" i="0">
                <a:solidFill>
                  <a:schemeClr val="tx1"/>
                </a:solidFill>
                <a:effectLst/>
                <a:ea typeface="ＭＳ Ｐゴシック" pitchFamily="34" charset="-128"/>
              </a:endParaRPr>
            </a:p>
          </p:txBody>
        </p:sp>
        <p:sp>
          <p:nvSpPr>
            <p:cNvPr id="79072" name="Rectangle 224"/>
            <p:cNvSpPr>
              <a:spLocks noChangeArrowheads="1"/>
            </p:cNvSpPr>
            <p:nvPr/>
          </p:nvSpPr>
          <p:spPr bwMode="auto">
            <a:xfrm>
              <a:off x="3522" y="2084"/>
              <a:ext cx="1563" cy="42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073" name="Rectangle 225"/>
            <p:cNvSpPr>
              <a:spLocks noChangeArrowheads="1"/>
            </p:cNvSpPr>
            <p:nvPr/>
          </p:nvSpPr>
          <p:spPr bwMode="auto">
            <a:xfrm>
              <a:off x="3522" y="2124"/>
              <a:ext cx="1563" cy="38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79074" name="Picture 2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5" name="Picture 2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6" name="Picture 2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77" name="Rectangle 229"/>
            <p:cNvSpPr>
              <a:spLocks noChangeArrowheads="1"/>
            </p:cNvSpPr>
            <p:nvPr/>
          </p:nvSpPr>
          <p:spPr bwMode="auto">
            <a:xfrm>
              <a:off x="3629" y="2172"/>
              <a:ext cx="72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Request(count, performance)</a:t>
              </a:r>
              <a:endParaRPr lang="en-US" altLang="ja-JP" sz="2000" b="0" i="0">
                <a:solidFill>
                  <a:schemeClr val="tx1"/>
                </a:solidFill>
                <a:effectLst/>
                <a:ea typeface="ＭＳ Ｐゴシック" pitchFamily="34" charset="-128"/>
              </a:endParaRPr>
            </a:p>
          </p:txBody>
        </p:sp>
        <p:pic>
          <p:nvPicPr>
            <p:cNvPr id="79078" name="Picture 2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79" name="Picture 2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0" name="Picture 2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1" name="Rectangle 233"/>
            <p:cNvSpPr>
              <a:spLocks noChangeArrowheads="1"/>
            </p:cNvSpPr>
            <p:nvPr/>
          </p:nvSpPr>
          <p:spPr bwMode="auto">
            <a:xfrm>
              <a:off x="3629" y="2252"/>
              <a:ext cx="30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Select(seats)</a:t>
              </a:r>
              <a:endParaRPr lang="en-US" altLang="ja-JP" sz="2000" b="0" i="0">
                <a:solidFill>
                  <a:schemeClr val="tx1"/>
                </a:solidFill>
                <a:effectLst/>
                <a:ea typeface="ＭＳ Ｐゴシック" pitchFamily="34" charset="-128"/>
              </a:endParaRPr>
            </a:p>
          </p:txBody>
        </p:sp>
        <p:pic>
          <p:nvPicPr>
            <p:cNvPr id="79082" name="Picture 2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3" name="Picture 2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4" name="Picture 2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5" name="Rectangle 237"/>
            <p:cNvSpPr>
              <a:spLocks noChangeArrowheads="1"/>
            </p:cNvSpPr>
            <p:nvPr/>
          </p:nvSpPr>
          <p:spPr bwMode="auto">
            <a:xfrm>
              <a:off x="3629" y="2331"/>
              <a:ext cx="88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InsertCard(cardnumber, password)</a:t>
              </a:r>
              <a:endParaRPr lang="en-US" altLang="ja-JP" sz="2000" b="0" i="0">
                <a:solidFill>
                  <a:schemeClr val="tx1"/>
                </a:solidFill>
                <a:effectLst/>
                <a:ea typeface="ＭＳ Ｐゴシック" pitchFamily="34" charset="-128"/>
              </a:endParaRPr>
            </a:p>
          </p:txBody>
        </p:sp>
        <p:pic>
          <p:nvPicPr>
            <p:cNvPr id="79086" name="Picture 2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7" name="Picture 2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88" name="Picture 2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089" name="Rectangle 241"/>
            <p:cNvSpPr>
              <a:spLocks noChangeArrowheads="1"/>
            </p:cNvSpPr>
            <p:nvPr/>
          </p:nvSpPr>
          <p:spPr bwMode="auto">
            <a:xfrm>
              <a:off x="3629" y="2410"/>
              <a:ext cx="32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Palatino Linotype" panose="02040502050505030304" pitchFamily="18" charset="0"/>
                  <a:ea typeface="ＭＳ Ｐゴシック" pitchFamily="34" charset="-128"/>
                </a:rPr>
                <a:t>Authorized()</a:t>
              </a:r>
              <a:endParaRPr lang="en-US" altLang="ja-JP" sz="2000" b="0" i="0">
                <a:solidFill>
                  <a:schemeClr val="tx1"/>
                </a:solidFill>
                <a:effectLst/>
                <a:ea typeface="ＭＳ Ｐゴシック" pitchFamily="34" charset="-128"/>
              </a:endParaRPr>
            </a:p>
          </p:txBody>
        </p:sp>
        <p:sp>
          <p:nvSpPr>
            <p:cNvPr id="79090" name="Line 242"/>
            <p:cNvSpPr>
              <a:spLocks noChangeShapeType="1"/>
            </p:cNvSpPr>
            <p:nvPr/>
          </p:nvSpPr>
          <p:spPr bwMode="auto">
            <a:xfrm flipV="1">
              <a:off x="4303" y="2507"/>
              <a:ext cx="1" cy="12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1" name="Line 243"/>
            <p:cNvSpPr>
              <a:spLocks noChangeShapeType="1"/>
            </p:cNvSpPr>
            <p:nvPr/>
          </p:nvSpPr>
          <p:spPr bwMode="auto">
            <a:xfrm>
              <a:off x="4303" y="2634"/>
              <a:ext cx="1" cy="13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2" name="Line 244"/>
            <p:cNvSpPr>
              <a:spLocks noChangeShapeType="1"/>
            </p:cNvSpPr>
            <p:nvPr/>
          </p:nvSpPr>
          <p:spPr bwMode="auto">
            <a:xfrm flipV="1">
              <a:off x="4303" y="1702"/>
              <a:ext cx="1" cy="13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3" name="Line 245"/>
            <p:cNvSpPr>
              <a:spLocks noChangeShapeType="1"/>
            </p:cNvSpPr>
            <p:nvPr/>
          </p:nvSpPr>
          <p:spPr bwMode="auto">
            <a:xfrm>
              <a:off x="4303" y="1838"/>
              <a:ext cx="1" cy="14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4" name="Line 246"/>
            <p:cNvSpPr>
              <a:spLocks noChangeShapeType="1"/>
            </p:cNvSpPr>
            <p:nvPr/>
          </p:nvSpPr>
          <p:spPr bwMode="auto">
            <a:xfrm>
              <a:off x="2865" y="2243"/>
              <a:ext cx="651"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95" name="Freeform 247"/>
            <p:cNvSpPr>
              <a:spLocks/>
            </p:cNvSpPr>
            <p:nvPr/>
          </p:nvSpPr>
          <p:spPr bwMode="auto">
            <a:xfrm>
              <a:off x="2724" y="1843"/>
              <a:ext cx="141" cy="400"/>
            </a:xfrm>
            <a:custGeom>
              <a:avLst/>
              <a:gdLst>
                <a:gd name="T0" fmla="*/ 25 w 25"/>
                <a:gd name="T1" fmla="*/ 91 h 91"/>
                <a:gd name="T2" fmla="*/ 0 w 25"/>
                <a:gd name="T3" fmla="*/ 91 h 91"/>
                <a:gd name="T4" fmla="*/ 0 w 25"/>
                <a:gd name="T5" fmla="*/ 0 h 91"/>
              </a:gdLst>
              <a:ahLst/>
              <a:cxnLst>
                <a:cxn ang="0">
                  <a:pos x="T0" y="T1"/>
                </a:cxn>
                <a:cxn ang="0">
                  <a:pos x="T2" y="T3"/>
                </a:cxn>
                <a:cxn ang="0">
                  <a:pos x="T4" y="T5"/>
                </a:cxn>
              </a:cxnLst>
              <a:rect l="0" t="0" r="r" b="b"/>
              <a:pathLst>
                <a:path w="25" h="91">
                  <a:moveTo>
                    <a:pt x="25" y="91"/>
                  </a:moveTo>
                  <a:lnTo>
                    <a:pt x="0" y="91"/>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9096" name="Line 248"/>
          <p:cNvSpPr>
            <a:spLocks noChangeShapeType="1"/>
          </p:cNvSpPr>
          <p:nvPr/>
        </p:nvSpPr>
        <p:spPr bwMode="auto">
          <a:xfrm>
            <a:off x="381000" y="3273425"/>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097" name="Text Box 249"/>
          <p:cNvSpPr txBox="1">
            <a:spLocks noChangeArrowheads="1"/>
          </p:cNvSpPr>
          <p:nvPr/>
        </p:nvSpPr>
        <p:spPr bwMode="auto">
          <a:xfrm>
            <a:off x="304800" y="2743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dirty="0">
                <a:solidFill>
                  <a:srgbClr val="3333FF"/>
                </a:solidFill>
                <a:effectLst/>
              </a:rPr>
              <a:t>用例图</a:t>
            </a:r>
            <a:endParaRPr lang="ja-JP" altLang="en-US" sz="1400" i="0" dirty="0">
              <a:solidFill>
                <a:srgbClr val="3333FF"/>
              </a:solidFill>
              <a:effectLst/>
            </a:endParaRPr>
          </a:p>
        </p:txBody>
      </p:sp>
      <p:sp>
        <p:nvSpPr>
          <p:cNvPr id="79430" name="Text Box 582"/>
          <p:cNvSpPr txBox="1">
            <a:spLocks noChangeArrowheads="1"/>
          </p:cNvSpPr>
          <p:nvPr/>
        </p:nvSpPr>
        <p:spPr bwMode="auto">
          <a:xfrm>
            <a:off x="381000" y="3352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3333FF"/>
                </a:solidFill>
                <a:effectLst/>
              </a:rPr>
              <a:t>类图</a:t>
            </a:r>
            <a:endParaRPr lang="ja-JP" altLang="en-US" sz="1400" i="0">
              <a:solidFill>
                <a:srgbClr val="3333FF"/>
              </a:solidFill>
              <a:effectLst/>
            </a:endParaRPr>
          </a:p>
        </p:txBody>
      </p:sp>
      <p:sp>
        <p:nvSpPr>
          <p:cNvPr id="79431" name="AutoShape 583"/>
          <p:cNvSpPr>
            <a:spLocks noChangeArrowheads="1"/>
          </p:cNvSpPr>
          <p:nvPr/>
        </p:nvSpPr>
        <p:spPr bwMode="auto">
          <a:xfrm>
            <a:off x="609600" y="3124200"/>
            <a:ext cx="152400" cy="228600"/>
          </a:xfrm>
          <a:prstGeom prst="upDown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9432" name="AutoShape 584"/>
          <p:cNvSpPr>
            <a:spLocks noChangeArrowheads="1"/>
          </p:cNvSpPr>
          <p:nvPr/>
        </p:nvSpPr>
        <p:spPr bwMode="auto">
          <a:xfrm>
            <a:off x="381000" y="4343400"/>
            <a:ext cx="1295400" cy="533400"/>
          </a:xfrm>
          <a:prstGeom prst="wedgeRoundRectCallout">
            <a:avLst>
              <a:gd name="adj1" fmla="val 113356"/>
              <a:gd name="adj2" fmla="val 2797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10000"/>
              </a:spcBef>
            </a:pPr>
            <a:r>
              <a:rPr kumimoji="0" lang="zh-CN" altLang="en-US" sz="1000" b="0" i="0">
                <a:solidFill>
                  <a:srgbClr val="000000"/>
                </a:solidFill>
                <a:effectLst/>
              </a:rPr>
              <a:t>使用泛化关系处理客户购买个人票和套票两种不同情况</a:t>
            </a:r>
            <a:endParaRPr kumimoji="0" lang="en-US" altLang="zh-CN" sz="1000" b="0" i="0">
              <a:solidFill>
                <a:srgbClr val="000000"/>
              </a:solidFill>
              <a:effectLst/>
            </a:endParaRPr>
          </a:p>
          <a:p>
            <a:pPr algn="ctr"/>
            <a:endParaRPr lang="en-US" altLang="ja-JP" sz="1800" b="0" i="0">
              <a:solidFill>
                <a:schemeClr val="tx1"/>
              </a:solidFill>
              <a:effectLst/>
              <a:ea typeface="ＭＳ Ｐゴシック" pitchFamily="34" charset="-128"/>
            </a:endParaRPr>
          </a:p>
        </p:txBody>
      </p:sp>
      <p:sp>
        <p:nvSpPr>
          <p:cNvPr id="79433" name="AutoShape 585"/>
          <p:cNvSpPr>
            <a:spLocks noChangeArrowheads="1"/>
          </p:cNvSpPr>
          <p:nvPr/>
        </p:nvSpPr>
        <p:spPr bwMode="auto">
          <a:xfrm>
            <a:off x="8153400" y="5715000"/>
            <a:ext cx="914400" cy="381000"/>
          </a:xfrm>
          <a:prstGeom prst="wedgeRoundRectCallout">
            <a:avLst>
              <a:gd name="adj1" fmla="val -72222"/>
              <a:gd name="adj2" fmla="val 30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1000" b="0" i="0">
                <a:solidFill>
                  <a:srgbClr val="000000"/>
                </a:solidFill>
                <a:effectLst/>
              </a:rPr>
              <a:t>设计类的属性和操作</a:t>
            </a:r>
            <a:endParaRPr kumimoji="0" lang="ja-JP" altLang="en-US" sz="1000" b="0" i="0">
              <a:solidFill>
                <a:srgbClr val="000000"/>
              </a:solidFill>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latin typeface="Times New Roman" panose="02020603050405020304" pitchFamily="18" charset="0"/>
              </a:rPr>
              <a:t>3. 类图</a:t>
            </a:r>
            <a:endParaRPr lang="ja-JP" altLang="en-US">
              <a:latin typeface="Times New Roman" panose="02020603050405020304" pitchFamily="18" charset="0"/>
            </a:endParaRPr>
          </a:p>
        </p:txBody>
      </p:sp>
      <p:sp>
        <p:nvSpPr>
          <p:cNvPr id="82948" name="Rectangle 4"/>
          <p:cNvSpPr>
            <a:spLocks noChangeArrowheads="1"/>
          </p:cNvSpPr>
          <p:nvPr/>
        </p:nvSpPr>
        <p:spPr bwMode="auto">
          <a:xfrm>
            <a:off x="76200" y="1268413"/>
            <a:ext cx="5832475"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914400" indent="-4572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2954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17145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1717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6289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0861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5433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0005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en-US" altLang="ja-JP" sz="1400" i="0">
                <a:effectLst/>
                <a:ea typeface="ＭＳ Ｐゴシック" pitchFamily="34" charset="-128"/>
              </a:rPr>
              <a:t>(1)</a:t>
            </a:r>
            <a:r>
              <a:rPr kumimoji="0" lang="zh-CN" altLang="en-US" sz="1400" i="0">
                <a:effectLst/>
              </a:rPr>
              <a:t>哪两个类之间存在组合关系</a:t>
            </a:r>
          </a:p>
          <a:p>
            <a:pPr lvl="2">
              <a:lnSpc>
                <a:spcPct val="80000"/>
              </a:lnSpc>
              <a:buClr>
                <a:srgbClr val="000000"/>
              </a:buClr>
              <a:buFont typeface="Wingdings" panose="05000000000000000000" pitchFamily="2" charset="2"/>
              <a:buAutoNum type="circleNumDbPlain"/>
            </a:pPr>
            <a:r>
              <a:rPr kumimoji="0" lang="en-US" altLang="zh-CN" sz="1200" b="0" i="0">
                <a:effectLst/>
              </a:rPr>
              <a:t>Menu</a:t>
            </a:r>
            <a:r>
              <a:rPr kumimoji="0" lang="zh-CN" altLang="en-US" sz="1200" b="0" i="0">
                <a:effectLst/>
              </a:rPr>
              <a:t>、</a:t>
            </a:r>
            <a:r>
              <a:rPr kumimoji="0" lang="en-US" altLang="zh-CN" sz="1200" b="0" i="0">
                <a:effectLst/>
              </a:rPr>
              <a:t>MenuItem    </a:t>
            </a:r>
          </a:p>
          <a:p>
            <a:pPr lvl="2">
              <a:lnSpc>
                <a:spcPct val="80000"/>
              </a:lnSpc>
              <a:buClr>
                <a:srgbClr val="000000"/>
              </a:buClr>
              <a:buFont typeface="Wingdings" panose="05000000000000000000" pitchFamily="2" charset="2"/>
              <a:buAutoNum type="circleNumDbPlain"/>
            </a:pPr>
            <a:r>
              <a:rPr kumimoji="0" lang="en-US" altLang="zh-CN" sz="1200" b="0" i="0">
                <a:effectLst/>
              </a:rPr>
              <a:t>MenuItem</a:t>
            </a:r>
            <a:r>
              <a:rPr kumimoji="0" lang="zh-CN" altLang="en-US" sz="1200" b="0" i="0">
                <a:effectLst/>
              </a:rPr>
              <a:t>、</a:t>
            </a:r>
            <a:r>
              <a:rPr kumimoji="0" lang="en-US" altLang="zh-CN" sz="1200" b="0" i="0">
                <a:effectLst/>
              </a:rPr>
              <a:t>Command</a:t>
            </a:r>
          </a:p>
          <a:p>
            <a:pPr lvl="2">
              <a:lnSpc>
                <a:spcPct val="80000"/>
              </a:lnSpc>
              <a:buClr>
                <a:srgbClr val="000000"/>
              </a:buClr>
              <a:buFont typeface="Wingdings" panose="05000000000000000000" pitchFamily="2" charset="2"/>
              <a:buAutoNum type="circleNumDbPlain"/>
            </a:pPr>
            <a:r>
              <a:rPr kumimoji="0" lang="en-US" altLang="zh-CN" sz="1200" b="0" i="0">
                <a:effectLst/>
              </a:rPr>
              <a:t>Command</a:t>
            </a:r>
            <a:r>
              <a:rPr kumimoji="0" lang="zh-CN" altLang="en-US" sz="1200" b="0" i="0">
                <a:effectLst/>
              </a:rPr>
              <a:t>、</a:t>
            </a:r>
            <a:r>
              <a:rPr kumimoji="0" lang="en-US" altLang="zh-CN" sz="1200" b="0" i="0">
                <a:effectLst/>
              </a:rPr>
              <a:t>OpenCommand</a:t>
            </a:r>
          </a:p>
          <a:p>
            <a:pPr lvl="2">
              <a:lnSpc>
                <a:spcPct val="80000"/>
              </a:lnSpc>
              <a:buClr>
                <a:srgbClr val="000000"/>
              </a:buClr>
              <a:buFont typeface="Wingdings" panose="05000000000000000000" pitchFamily="2" charset="2"/>
              <a:buAutoNum type="circleNumDbPlain"/>
            </a:pPr>
            <a:r>
              <a:rPr kumimoji="0" lang="en-US" altLang="zh-CN" sz="1200" b="0" i="0">
                <a:effectLst/>
              </a:rPr>
              <a:t>Command</a:t>
            </a:r>
            <a:r>
              <a:rPr kumimoji="0" lang="zh-CN" altLang="en-US" sz="1200" b="0" i="0">
                <a:effectLst/>
              </a:rPr>
              <a:t>、</a:t>
            </a:r>
            <a:r>
              <a:rPr kumimoji="0" lang="en-US" altLang="zh-CN" sz="1200" b="0" i="0">
                <a:effectLst/>
              </a:rPr>
              <a:t>PasteCommand</a:t>
            </a:r>
          </a:p>
          <a:p>
            <a:pPr lvl="1">
              <a:lnSpc>
                <a:spcPct val="80000"/>
              </a:lnSpc>
              <a:buClr>
                <a:srgbClr val="000000"/>
              </a:buClr>
            </a:pPr>
            <a:r>
              <a:rPr kumimoji="0" lang="en-US" altLang="zh-CN" sz="1400" i="0">
                <a:effectLst/>
              </a:rPr>
              <a:t>(2)OpenCommand</a:t>
            </a:r>
            <a:r>
              <a:rPr kumimoji="0" lang="zh-CN" altLang="en-US" sz="1400" i="0">
                <a:effectLst/>
              </a:rPr>
              <a:t>和</a:t>
            </a:r>
            <a:r>
              <a:rPr kumimoji="0" lang="en-US" altLang="zh-CN" sz="1400" i="0">
                <a:effectLst/>
              </a:rPr>
              <a:t>PasteCommand</a:t>
            </a:r>
            <a:r>
              <a:rPr kumimoji="0" lang="zh-CN" altLang="en-US" sz="1400" i="0">
                <a:effectLst/>
              </a:rPr>
              <a:t>是什么关系</a:t>
            </a:r>
          </a:p>
          <a:p>
            <a:pPr lvl="2">
              <a:lnSpc>
                <a:spcPct val="80000"/>
              </a:lnSpc>
              <a:buClr>
                <a:srgbClr val="000000"/>
              </a:buClr>
              <a:buFont typeface="Wingdings" panose="05000000000000000000" pitchFamily="2" charset="2"/>
              <a:buAutoNum type="circleNumDbPlain"/>
            </a:pPr>
            <a:r>
              <a:rPr kumimoji="0" lang="zh-CN" altLang="en-US" sz="1200" b="0" i="0">
                <a:effectLst/>
              </a:rPr>
              <a:t>组合</a:t>
            </a:r>
          </a:p>
          <a:p>
            <a:pPr lvl="2">
              <a:lnSpc>
                <a:spcPct val="80000"/>
              </a:lnSpc>
              <a:buClr>
                <a:srgbClr val="000000"/>
              </a:buClr>
              <a:buFont typeface="Wingdings" panose="05000000000000000000" pitchFamily="2" charset="2"/>
              <a:buAutoNum type="circleNumDbPlain"/>
            </a:pPr>
            <a:r>
              <a:rPr kumimoji="0" lang="zh-CN" altLang="en-US" sz="1200" b="0" i="0">
                <a:effectLst/>
              </a:rPr>
              <a:t>泛化</a:t>
            </a:r>
          </a:p>
          <a:p>
            <a:pPr lvl="2">
              <a:lnSpc>
                <a:spcPct val="80000"/>
              </a:lnSpc>
              <a:buClr>
                <a:srgbClr val="000000"/>
              </a:buClr>
              <a:buFont typeface="Wingdings" panose="05000000000000000000" pitchFamily="2" charset="2"/>
              <a:buAutoNum type="circleNumDbPlain"/>
            </a:pPr>
            <a:r>
              <a:rPr kumimoji="0" lang="zh-CN" altLang="en-US" sz="1200" b="0" i="0">
                <a:effectLst/>
              </a:rPr>
              <a:t>聚合</a:t>
            </a:r>
          </a:p>
          <a:p>
            <a:pPr lvl="2">
              <a:lnSpc>
                <a:spcPct val="80000"/>
              </a:lnSpc>
              <a:buClr>
                <a:srgbClr val="000000"/>
              </a:buClr>
              <a:buFont typeface="Wingdings" panose="05000000000000000000" pitchFamily="2" charset="2"/>
              <a:buAutoNum type="circleNumDbPlain"/>
            </a:pPr>
            <a:r>
              <a:rPr kumimoji="0" lang="zh-CN" altLang="en-US" sz="1200" b="0" i="0">
                <a:effectLst/>
              </a:rPr>
              <a:t>没关系</a:t>
            </a:r>
          </a:p>
        </p:txBody>
      </p:sp>
      <p:pic>
        <p:nvPicPr>
          <p:cNvPr id="82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838" y="617538"/>
            <a:ext cx="304323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0" name="Rectangle 6"/>
          <p:cNvSpPr>
            <a:spLocks noChangeArrowheads="1"/>
          </p:cNvSpPr>
          <p:nvPr/>
        </p:nvSpPr>
        <p:spPr bwMode="auto">
          <a:xfrm>
            <a:off x="76200" y="3195638"/>
            <a:ext cx="7704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747713" indent="-290513">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240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20574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5908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3048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5052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962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419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zh-CN" altLang="en-US" sz="1400" i="0">
                <a:effectLst/>
              </a:rPr>
              <a:t>(3)编辑菜单</a:t>
            </a:r>
            <a:r>
              <a:rPr kumimoji="0" lang="en-US" altLang="zh-CN" sz="1400" i="0">
                <a:effectLst/>
              </a:rPr>
              <a:t>(EditMenu)</a:t>
            </a:r>
            <a:r>
              <a:rPr kumimoji="0" lang="zh-CN" altLang="en-US" sz="1400" i="0">
                <a:effectLst/>
              </a:rPr>
              <a:t>是一种菜单，下面哪个图较好的描述了二者之间的关系</a:t>
            </a:r>
          </a:p>
        </p:txBody>
      </p:sp>
      <p:sp>
        <p:nvSpPr>
          <p:cNvPr id="82977" name="Rectangle 33"/>
          <p:cNvSpPr>
            <a:spLocks noChangeArrowheads="1"/>
          </p:cNvSpPr>
          <p:nvPr/>
        </p:nvSpPr>
        <p:spPr bwMode="auto">
          <a:xfrm>
            <a:off x="152400" y="4564063"/>
            <a:ext cx="7704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747713" indent="-290513">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524000" indent="-3810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20574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5908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3048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5052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962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419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zh-CN" altLang="en-US" sz="1400" i="0">
                <a:effectLst/>
              </a:rPr>
              <a:t>(4)下面哪份代码</a:t>
            </a:r>
            <a:r>
              <a:rPr kumimoji="0" lang="en-US" altLang="zh-CN" sz="1400" i="0">
                <a:effectLst/>
              </a:rPr>
              <a:t>(C++)</a:t>
            </a:r>
            <a:r>
              <a:rPr kumimoji="0" lang="zh-CN" altLang="en-US" sz="1400" i="0">
                <a:effectLst/>
              </a:rPr>
              <a:t>最接近于图中对</a:t>
            </a:r>
            <a:r>
              <a:rPr kumimoji="0" lang="en-US" altLang="zh-CN" sz="1400" i="0">
                <a:effectLst/>
              </a:rPr>
              <a:t>MenuItem</a:t>
            </a:r>
            <a:r>
              <a:rPr kumimoji="0" lang="zh-CN" altLang="en-US" sz="1400" i="0">
                <a:effectLst/>
              </a:rPr>
              <a:t>的描述</a:t>
            </a:r>
          </a:p>
        </p:txBody>
      </p:sp>
      <p:grpSp>
        <p:nvGrpSpPr>
          <p:cNvPr id="82978" name="Group 34"/>
          <p:cNvGrpSpPr>
            <a:grpSpLocks/>
          </p:cNvGrpSpPr>
          <p:nvPr/>
        </p:nvGrpSpPr>
        <p:grpSpPr bwMode="auto">
          <a:xfrm>
            <a:off x="985838" y="3440113"/>
            <a:ext cx="6610350" cy="1212850"/>
            <a:chOff x="520" y="816"/>
            <a:chExt cx="4179" cy="809"/>
          </a:xfrm>
        </p:grpSpPr>
        <p:sp>
          <p:nvSpPr>
            <p:cNvPr id="82979" name="Text Box 35"/>
            <p:cNvSpPr txBox="1">
              <a:spLocks noChangeArrowheads="1"/>
            </p:cNvSpPr>
            <p:nvPr/>
          </p:nvSpPr>
          <p:spPr bwMode="auto">
            <a:xfrm>
              <a:off x="1886"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a:t>
              </a:r>
            </a:p>
          </p:txBody>
        </p:sp>
        <p:pic>
          <p:nvPicPr>
            <p:cNvPr id="8298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 y="816"/>
              <a:ext cx="932"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1" name="Text Box 37"/>
            <p:cNvSpPr txBox="1">
              <a:spLocks noChangeArrowheads="1"/>
            </p:cNvSpPr>
            <p:nvPr/>
          </p:nvSpPr>
          <p:spPr bwMode="auto">
            <a:xfrm>
              <a:off x="3066"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③ </a:t>
              </a:r>
            </a:p>
          </p:txBody>
        </p:sp>
        <p:pic>
          <p:nvPicPr>
            <p:cNvPr id="82982"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3" y="816"/>
              <a:ext cx="932"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3" name="Text Box 39"/>
            <p:cNvSpPr txBox="1">
              <a:spLocks noChangeArrowheads="1"/>
            </p:cNvSpPr>
            <p:nvPr/>
          </p:nvSpPr>
          <p:spPr bwMode="auto">
            <a:xfrm>
              <a:off x="4155" y="1440"/>
              <a:ext cx="36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a:t>
              </a:r>
            </a:p>
          </p:txBody>
        </p:sp>
        <p:pic>
          <p:nvPicPr>
            <p:cNvPr id="82984"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7" y="816"/>
              <a:ext cx="932"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85" name="Text Box 41"/>
            <p:cNvSpPr txBox="1">
              <a:spLocks noChangeArrowheads="1"/>
            </p:cNvSpPr>
            <p:nvPr/>
          </p:nvSpPr>
          <p:spPr bwMode="auto">
            <a:xfrm>
              <a:off x="844" y="1453"/>
              <a:ext cx="36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 </a:t>
              </a:r>
            </a:p>
          </p:txBody>
        </p:sp>
        <p:sp>
          <p:nvSpPr>
            <p:cNvPr id="82986" name="Rectangle 42"/>
            <p:cNvSpPr>
              <a:spLocks noChangeArrowheads="1"/>
            </p:cNvSpPr>
            <p:nvPr/>
          </p:nvSpPr>
          <p:spPr bwMode="auto">
            <a:xfrm>
              <a:off x="520" y="849"/>
              <a:ext cx="852" cy="232"/>
            </a:xfrm>
            <a:prstGeom prst="rect">
              <a:avLst/>
            </a:prstGeom>
            <a:solidFill>
              <a:srgbClr val="FFFFCC"/>
            </a:solidFill>
            <a:ln w="0">
              <a:solidFill>
                <a:srgbClr val="990033"/>
              </a:solidFill>
              <a:miter lim="800000"/>
              <a:headEnd/>
              <a:tailEnd/>
            </a:ln>
          </p:spPr>
          <p:txBody>
            <a:bodyPr/>
            <a:lstStyle/>
            <a:p>
              <a:endParaRPr lang="zh-CN" altLang="en-US"/>
            </a:p>
          </p:txBody>
        </p:sp>
        <p:sp>
          <p:nvSpPr>
            <p:cNvPr id="82987" name="Rectangle 43"/>
            <p:cNvSpPr>
              <a:spLocks noChangeArrowheads="1"/>
            </p:cNvSpPr>
            <p:nvPr/>
          </p:nvSpPr>
          <p:spPr bwMode="auto">
            <a:xfrm>
              <a:off x="832" y="863"/>
              <a:ext cx="14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a:solidFill>
                    <a:srgbClr val="000000"/>
                  </a:solidFill>
                  <a:effectLst/>
                  <a:latin typeface="Arial" panose="020B0604020202020204" pitchFamily="34" charset="0"/>
                  <a:ea typeface="ＭＳ Ｐゴシック" pitchFamily="34" charset="-128"/>
                </a:rPr>
                <a:t>Menu</a:t>
              </a:r>
              <a:endParaRPr lang="en-US" altLang="ja-JP" sz="2000" b="0" i="0">
                <a:solidFill>
                  <a:schemeClr val="tx1"/>
                </a:solidFill>
                <a:effectLst/>
                <a:ea typeface="ＭＳ Ｐゴシック" pitchFamily="34" charset="-128"/>
              </a:endParaRPr>
            </a:p>
          </p:txBody>
        </p:sp>
        <p:sp>
          <p:nvSpPr>
            <p:cNvPr id="82988" name="Rectangle 44"/>
            <p:cNvSpPr>
              <a:spLocks noChangeArrowheads="1"/>
            </p:cNvSpPr>
            <p:nvPr/>
          </p:nvSpPr>
          <p:spPr bwMode="auto">
            <a:xfrm>
              <a:off x="520" y="940"/>
              <a:ext cx="852" cy="14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89" name="Rectangle 45"/>
            <p:cNvSpPr>
              <a:spLocks noChangeArrowheads="1"/>
            </p:cNvSpPr>
            <p:nvPr/>
          </p:nvSpPr>
          <p:spPr bwMode="auto">
            <a:xfrm>
              <a:off x="520" y="969"/>
              <a:ext cx="852" cy="1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0" name="Rectangle 46"/>
            <p:cNvSpPr>
              <a:spLocks noChangeArrowheads="1"/>
            </p:cNvSpPr>
            <p:nvPr/>
          </p:nvSpPr>
          <p:spPr bwMode="auto">
            <a:xfrm>
              <a:off x="537" y="1005"/>
              <a:ext cx="505"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600" b="0">
                  <a:solidFill>
                    <a:srgbClr val="000000"/>
                  </a:solidFill>
                  <a:effectLst/>
                  <a:latin typeface="Arial" panose="020B0604020202020204" pitchFamily="34" charset="0"/>
                  <a:ea typeface="ＭＳ Ｐゴシック" pitchFamily="34" charset="-128"/>
                </a:rPr>
                <a:t>+ Add(item : MenuItem)</a:t>
              </a:r>
              <a:endParaRPr lang="en-US" altLang="ja-JP" sz="2000" b="0" i="0">
                <a:solidFill>
                  <a:schemeClr val="tx1"/>
                </a:solidFill>
                <a:effectLst/>
                <a:ea typeface="ＭＳ Ｐゴシック" pitchFamily="34" charset="-128"/>
              </a:endParaRPr>
            </a:p>
          </p:txBody>
        </p:sp>
        <p:sp>
          <p:nvSpPr>
            <p:cNvPr id="82991" name="Line 47"/>
            <p:cNvSpPr>
              <a:spLocks noChangeShapeType="1"/>
            </p:cNvSpPr>
            <p:nvPr/>
          </p:nvSpPr>
          <p:spPr bwMode="auto">
            <a:xfrm flipV="1">
              <a:off x="946" y="1104"/>
              <a:ext cx="14" cy="20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2" name="Freeform 48"/>
            <p:cNvSpPr>
              <a:spLocks/>
            </p:cNvSpPr>
            <p:nvPr/>
          </p:nvSpPr>
          <p:spPr bwMode="auto">
            <a:xfrm>
              <a:off x="906" y="1081"/>
              <a:ext cx="80" cy="69"/>
            </a:xfrm>
            <a:custGeom>
              <a:avLst/>
              <a:gdLst>
                <a:gd name="T0" fmla="*/ 40 w 80"/>
                <a:gd name="T1" fmla="*/ 0 h 69"/>
                <a:gd name="T2" fmla="*/ 80 w 80"/>
                <a:gd name="T3" fmla="*/ 69 h 69"/>
                <a:gd name="T4" fmla="*/ 0 w 80"/>
                <a:gd name="T5" fmla="*/ 69 h 69"/>
                <a:gd name="T6" fmla="*/ 40 w 80"/>
                <a:gd name="T7" fmla="*/ 0 h 69"/>
              </a:gdLst>
              <a:ahLst/>
              <a:cxnLst>
                <a:cxn ang="0">
                  <a:pos x="T0" y="T1"/>
                </a:cxn>
                <a:cxn ang="0">
                  <a:pos x="T2" y="T3"/>
                </a:cxn>
                <a:cxn ang="0">
                  <a:pos x="T4" y="T5"/>
                </a:cxn>
                <a:cxn ang="0">
                  <a:pos x="T6" y="T7"/>
                </a:cxn>
              </a:cxnLst>
              <a:rect l="0" t="0" r="r" b="b"/>
              <a:pathLst>
                <a:path w="80" h="69">
                  <a:moveTo>
                    <a:pt x="40" y="0"/>
                  </a:moveTo>
                  <a:lnTo>
                    <a:pt x="80" y="69"/>
                  </a:lnTo>
                  <a:lnTo>
                    <a:pt x="0" y="69"/>
                  </a:lnTo>
                  <a:lnTo>
                    <a:pt x="40" y="0"/>
                  </a:lnTo>
                  <a:close/>
                </a:path>
              </a:pathLst>
            </a:custGeom>
            <a:solidFill>
              <a:srgbClr val="FFFFFF"/>
            </a:solidFill>
            <a:ln w="0">
              <a:solidFill>
                <a:srgbClr val="990033"/>
              </a:solidFill>
              <a:prstDash val="solid"/>
              <a:round/>
              <a:headEnd/>
              <a:tailEnd/>
            </a:ln>
          </p:spPr>
          <p:txBody>
            <a:bodyPr/>
            <a:lstStyle/>
            <a:p>
              <a:endParaRPr lang="zh-CN" altLang="en-US"/>
            </a:p>
          </p:txBody>
        </p:sp>
        <p:sp>
          <p:nvSpPr>
            <p:cNvPr id="82993" name="Rectangle 49"/>
            <p:cNvSpPr>
              <a:spLocks noChangeArrowheads="1"/>
            </p:cNvSpPr>
            <p:nvPr/>
          </p:nvSpPr>
          <p:spPr bwMode="auto">
            <a:xfrm>
              <a:off x="588" y="1310"/>
              <a:ext cx="722" cy="167"/>
            </a:xfrm>
            <a:prstGeom prst="rect">
              <a:avLst/>
            </a:prstGeom>
            <a:solidFill>
              <a:srgbClr val="FFFFCC"/>
            </a:solidFill>
            <a:ln w="0">
              <a:solidFill>
                <a:srgbClr val="990033"/>
              </a:solidFill>
              <a:miter lim="800000"/>
              <a:headEnd/>
              <a:tailEnd/>
            </a:ln>
          </p:spPr>
          <p:txBody>
            <a:bodyPr/>
            <a:lstStyle/>
            <a:p>
              <a:endParaRPr lang="zh-CN" altLang="en-US"/>
            </a:p>
          </p:txBody>
        </p:sp>
        <p:sp>
          <p:nvSpPr>
            <p:cNvPr id="82994" name="Rectangle 50"/>
            <p:cNvSpPr>
              <a:spLocks noChangeArrowheads="1"/>
            </p:cNvSpPr>
            <p:nvPr/>
          </p:nvSpPr>
          <p:spPr bwMode="auto">
            <a:xfrm>
              <a:off x="758" y="1328"/>
              <a:ext cx="23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b="0" i="0">
                  <a:solidFill>
                    <a:srgbClr val="000000"/>
                  </a:solidFill>
                  <a:effectLst/>
                  <a:latin typeface="Arial" panose="020B0604020202020204" pitchFamily="34" charset="0"/>
                  <a:ea typeface="ＭＳ Ｐゴシック" pitchFamily="34" charset="-128"/>
                </a:rPr>
                <a:t>EditMenu</a:t>
              </a:r>
              <a:endParaRPr lang="en-US" altLang="ja-JP" sz="2000" b="0" i="0">
                <a:solidFill>
                  <a:schemeClr val="tx1"/>
                </a:solidFill>
                <a:effectLst/>
                <a:ea typeface="ＭＳ Ｐゴシック" pitchFamily="34" charset="-128"/>
              </a:endParaRPr>
            </a:p>
          </p:txBody>
        </p:sp>
        <p:sp>
          <p:nvSpPr>
            <p:cNvPr id="82995" name="Rectangle 51"/>
            <p:cNvSpPr>
              <a:spLocks noChangeArrowheads="1"/>
            </p:cNvSpPr>
            <p:nvPr/>
          </p:nvSpPr>
          <p:spPr bwMode="auto">
            <a:xfrm>
              <a:off x="588" y="1397"/>
              <a:ext cx="722" cy="8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6" name="Rectangle 52"/>
            <p:cNvSpPr>
              <a:spLocks noChangeArrowheads="1"/>
            </p:cNvSpPr>
            <p:nvPr/>
          </p:nvSpPr>
          <p:spPr bwMode="auto">
            <a:xfrm>
              <a:off x="588" y="1426"/>
              <a:ext cx="722" cy="5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2997" name="Group 53"/>
          <p:cNvGrpSpPr>
            <a:grpSpLocks/>
          </p:cNvGrpSpPr>
          <p:nvPr/>
        </p:nvGrpSpPr>
        <p:grpSpPr bwMode="auto">
          <a:xfrm>
            <a:off x="795338" y="4816475"/>
            <a:ext cx="7815262" cy="1781175"/>
            <a:chOff x="501" y="1824"/>
            <a:chExt cx="4923" cy="1122"/>
          </a:xfrm>
        </p:grpSpPr>
        <p:sp>
          <p:nvSpPr>
            <p:cNvPr id="82998" name="Text Box 54"/>
            <p:cNvSpPr txBox="1">
              <a:spLocks noChangeArrowheads="1"/>
            </p:cNvSpPr>
            <p:nvPr/>
          </p:nvSpPr>
          <p:spPr bwMode="auto">
            <a:xfrm>
              <a:off x="501" y="1824"/>
              <a:ext cx="1413"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2999" name="Text Box 55"/>
            <p:cNvSpPr txBox="1">
              <a:spLocks noChangeArrowheads="1"/>
            </p:cNvSpPr>
            <p:nvPr/>
          </p:nvSpPr>
          <p:spPr bwMode="auto">
            <a:xfrm>
              <a:off x="898" y="2784"/>
              <a:ext cx="35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 </a:t>
              </a:r>
            </a:p>
          </p:txBody>
        </p:sp>
        <p:sp>
          <p:nvSpPr>
            <p:cNvPr id="83000" name="Text Box 56"/>
            <p:cNvSpPr txBox="1">
              <a:spLocks noChangeArrowheads="1"/>
            </p:cNvSpPr>
            <p:nvPr/>
          </p:nvSpPr>
          <p:spPr bwMode="auto">
            <a:xfrm>
              <a:off x="1737" y="1824"/>
              <a:ext cx="1412"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3001" name="Text Box 57"/>
            <p:cNvSpPr txBox="1">
              <a:spLocks noChangeArrowheads="1"/>
            </p:cNvSpPr>
            <p:nvPr/>
          </p:nvSpPr>
          <p:spPr bwMode="auto">
            <a:xfrm>
              <a:off x="2135" y="2784"/>
              <a:ext cx="35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 </a:t>
              </a:r>
            </a:p>
          </p:txBody>
        </p:sp>
        <p:sp>
          <p:nvSpPr>
            <p:cNvPr id="83002" name="Text Box 58"/>
            <p:cNvSpPr txBox="1">
              <a:spLocks noChangeArrowheads="1"/>
            </p:cNvSpPr>
            <p:nvPr/>
          </p:nvSpPr>
          <p:spPr bwMode="auto">
            <a:xfrm>
              <a:off x="3016" y="1825"/>
              <a:ext cx="1412"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void undo();</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3003" name="Text Box 59"/>
            <p:cNvSpPr txBox="1">
              <a:spLocks noChangeArrowheads="1"/>
            </p:cNvSpPr>
            <p:nvPr/>
          </p:nvSpPr>
          <p:spPr bwMode="auto">
            <a:xfrm>
              <a:off x="3413" y="2784"/>
              <a:ext cx="35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③</a:t>
              </a:r>
            </a:p>
          </p:txBody>
        </p:sp>
        <p:sp>
          <p:nvSpPr>
            <p:cNvPr id="83004" name="Text Box 60"/>
            <p:cNvSpPr txBox="1">
              <a:spLocks noChangeArrowheads="1"/>
            </p:cNvSpPr>
            <p:nvPr/>
          </p:nvSpPr>
          <p:spPr bwMode="auto">
            <a:xfrm>
              <a:off x="4251" y="1824"/>
              <a:ext cx="1173"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class menuitem</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public:</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virtual void Click() = 0;</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private:</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  Command* command;</a:t>
              </a:r>
            </a:p>
            <a:p>
              <a:pPr>
                <a:lnSpc>
                  <a:spcPct val="110000"/>
                </a:lnSpc>
                <a:buClr>
                  <a:srgbClr val="000000"/>
                </a:buClr>
                <a:buFont typeface="Wingdings" panose="05000000000000000000" pitchFamily="2" charset="2"/>
                <a:buNone/>
              </a:pPr>
              <a:r>
                <a:rPr kumimoji="0" lang="en-US" altLang="zh-CN" sz="1200" b="0" i="0">
                  <a:solidFill>
                    <a:srgbClr val="000000"/>
                  </a:solidFill>
                  <a:effectLst/>
                  <a:ea typeface="宋体" panose="02010600030101010101" pitchFamily="2" charset="-122"/>
                </a:rPr>
                <a:t>};</a:t>
              </a:r>
            </a:p>
          </p:txBody>
        </p:sp>
        <p:sp>
          <p:nvSpPr>
            <p:cNvPr id="83005" name="Text Box 61"/>
            <p:cNvSpPr txBox="1">
              <a:spLocks noChangeArrowheads="1"/>
            </p:cNvSpPr>
            <p:nvPr/>
          </p:nvSpPr>
          <p:spPr bwMode="auto">
            <a:xfrm>
              <a:off x="4648" y="2784"/>
              <a:ext cx="351"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 </a:t>
              </a:r>
            </a:p>
          </p:txBody>
        </p:sp>
      </p:grpSp>
      <p:sp>
        <p:nvSpPr>
          <p:cNvPr id="83006" name="Rectangle 62"/>
          <p:cNvSpPr>
            <a:spLocks noChangeArrowheads="1"/>
          </p:cNvSpPr>
          <p:nvPr/>
        </p:nvSpPr>
        <p:spPr bwMode="auto">
          <a:xfrm>
            <a:off x="146050" y="620713"/>
            <a:ext cx="658653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854075" indent="-377825">
              <a:defRPr kumimoji="1" sz="2400">
                <a:solidFill>
                  <a:schemeClr val="tx1"/>
                </a:solidFill>
                <a:latin typeface="Times New Roman" panose="02020603050405020304" pitchFamily="18" charset="0"/>
                <a:ea typeface="ＭＳ Ｐゴシック" pitchFamily="34" charset="-128"/>
              </a:defRPr>
            </a:lvl2pPr>
            <a:lvl3pPr marL="1273175" indent="-228600">
              <a:defRPr kumimoji="1" sz="2400">
                <a:solidFill>
                  <a:schemeClr val="tx1"/>
                </a:solidFill>
                <a:latin typeface="Times New Roman" panose="02020603050405020304" pitchFamily="18" charset="0"/>
                <a:ea typeface="ＭＳ Ｐゴシック" pitchFamily="34" charset="-128"/>
              </a:defRPr>
            </a:lvl3pPr>
            <a:lvl4pPr marL="1692275" indent="-228600">
              <a:defRPr kumimoji="1" sz="2400">
                <a:solidFill>
                  <a:schemeClr val="tx1"/>
                </a:solidFill>
                <a:latin typeface="Times New Roman" panose="02020603050405020304" pitchFamily="18" charset="0"/>
                <a:ea typeface="ＭＳ Ｐゴシック" pitchFamily="34" charset="-128"/>
              </a:defRPr>
            </a:lvl4pPr>
            <a:lvl5pPr marL="2111375" indent="-228600">
              <a:defRPr kumimoji="1" sz="2400">
                <a:solidFill>
                  <a:schemeClr val="tx1"/>
                </a:solidFill>
                <a:latin typeface="Times New Roman" panose="02020603050405020304" pitchFamily="18" charset="0"/>
                <a:ea typeface="ＭＳ Ｐゴシック" pitchFamily="34" charset="-128"/>
              </a:defRPr>
            </a:lvl5pPr>
            <a:lvl6pPr marL="25685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257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829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940175"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80000"/>
              </a:lnSpc>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3.6 </a:t>
            </a:r>
            <a:r>
              <a:rPr kumimoji="0" lang="zh-CN" altLang="en-US" sz="2000" i="0">
                <a:solidFill>
                  <a:srgbClr val="000066"/>
                </a:solidFill>
                <a:effectLst/>
                <a:ea typeface="宋体" panose="02010600030101010101" pitchFamily="2" charset="-122"/>
              </a:rPr>
              <a:t>习题</a:t>
            </a:r>
            <a:endParaRPr kumimoji="0" lang="en-US" altLang="zh-CN" sz="2000" i="0">
              <a:solidFill>
                <a:srgbClr val="000066"/>
              </a:solidFill>
              <a:effectLst/>
              <a:ea typeface="宋体" panose="02010600030101010101" pitchFamily="2" charset="-122"/>
            </a:endParaRPr>
          </a:p>
          <a:p>
            <a:pPr lvl="1">
              <a:lnSpc>
                <a:spcPct val="80000"/>
              </a:lnSpc>
              <a:spcBef>
                <a:spcPct val="20000"/>
              </a:spcBef>
              <a:buFont typeface="宋体" panose="02010600030101010101" pitchFamily="2" charset="-122"/>
              <a:buChar char="※"/>
            </a:pPr>
            <a:r>
              <a:rPr kumimoji="0" lang="zh-CN" altLang="en-US" sz="1400" b="0" i="0">
                <a:solidFill>
                  <a:srgbClr val="000066"/>
                </a:solidFill>
                <a:effectLst/>
                <a:ea typeface="宋体" panose="02010600030101010101" pitchFamily="2" charset="-122"/>
              </a:rPr>
              <a:t>右图描述了菜单</a:t>
            </a:r>
            <a:r>
              <a:rPr kumimoji="0" lang="en-US" altLang="zh-CN" sz="1400" b="0" i="0">
                <a:solidFill>
                  <a:srgbClr val="000066"/>
                </a:solidFill>
                <a:effectLst/>
                <a:ea typeface="宋体" panose="02010600030101010101" pitchFamily="2" charset="-122"/>
              </a:rPr>
              <a:t>(Menu)</a:t>
            </a:r>
            <a:r>
              <a:rPr kumimoji="0" lang="zh-CN" altLang="en-US" sz="1400" b="0" i="0">
                <a:solidFill>
                  <a:srgbClr val="000066"/>
                </a:solidFill>
                <a:effectLst/>
                <a:ea typeface="宋体" panose="02010600030101010101" pitchFamily="2" charset="-122"/>
              </a:rPr>
              <a:t>、菜单项</a:t>
            </a:r>
            <a:r>
              <a:rPr kumimoji="0" lang="en-US" altLang="zh-CN" sz="1400" b="0" i="0">
                <a:solidFill>
                  <a:srgbClr val="000066"/>
                </a:solidFill>
                <a:effectLst/>
                <a:ea typeface="宋体" panose="02010600030101010101" pitchFamily="2" charset="-122"/>
              </a:rPr>
              <a:t>(MenuItem)</a:t>
            </a:r>
            <a:r>
              <a:rPr kumimoji="0" lang="zh-CN" altLang="en-US" sz="1400" b="0" i="0">
                <a:solidFill>
                  <a:srgbClr val="000066"/>
                </a:solidFill>
                <a:effectLst/>
                <a:ea typeface="宋体" panose="02010600030101010101" pitchFamily="2" charset="-122"/>
              </a:rPr>
              <a:t>、抽象命令类</a:t>
            </a:r>
            <a:r>
              <a:rPr kumimoji="0" lang="en-US" altLang="zh-CN" sz="1400" b="0" i="0">
                <a:solidFill>
                  <a:srgbClr val="000066"/>
                </a:solidFill>
                <a:effectLst/>
                <a:ea typeface="宋体" panose="02010600030101010101" pitchFamily="2" charset="-122"/>
              </a:rPr>
              <a:t>(Command)</a:t>
            </a:r>
            <a:r>
              <a:rPr kumimoji="0" lang="zh-CN" altLang="en-US" sz="1400" b="0" i="0">
                <a:solidFill>
                  <a:srgbClr val="000066"/>
                </a:solidFill>
                <a:effectLst/>
                <a:ea typeface="宋体" panose="02010600030101010101" pitchFamily="2" charset="-122"/>
              </a:rPr>
              <a:t>和具体命令类</a:t>
            </a:r>
            <a:r>
              <a:rPr kumimoji="0" lang="en-US" altLang="zh-CN" sz="1400" b="0" i="0">
                <a:solidFill>
                  <a:srgbClr val="000066"/>
                </a:solidFill>
                <a:effectLst/>
                <a:ea typeface="宋体" panose="02010600030101010101" pitchFamily="2" charset="-122"/>
              </a:rPr>
              <a:t>(OpenCommand， PasteCommand)</a:t>
            </a:r>
            <a:r>
              <a:rPr kumimoji="0" lang="zh-CN" altLang="en-US" sz="1400" b="0" i="0">
                <a:solidFill>
                  <a:srgbClr val="000066"/>
                </a:solidFill>
                <a:effectLst/>
                <a:ea typeface="宋体" panose="02010600030101010101" pitchFamily="2" charset="-122"/>
              </a:rPr>
              <a:t>之间的关系，完成</a:t>
            </a:r>
            <a:r>
              <a:rPr kumimoji="0" lang="en-US" altLang="zh-CN" sz="1400" b="0" i="0">
                <a:solidFill>
                  <a:srgbClr val="000066"/>
                </a:solidFill>
                <a:effectLst/>
                <a:ea typeface="宋体" panose="02010600030101010101" pitchFamily="2" charset="-122"/>
              </a:rPr>
              <a:t>1-4</a:t>
            </a:r>
            <a:r>
              <a:rPr kumimoji="0" lang="zh-CN" altLang="en-US" sz="1400" b="0" i="0">
                <a:solidFill>
                  <a:srgbClr val="000066"/>
                </a:solidFill>
                <a:effectLst/>
                <a:ea typeface="宋体" panose="02010600030101010101" pitchFamily="2" charset="-122"/>
              </a:rPr>
              <a:t>题</a:t>
            </a:r>
            <a:endParaRPr kumimoji="0" lang="ja-JP" altLang="en-US" sz="1400" b="0" i="0">
              <a:solidFill>
                <a:srgbClr val="000066"/>
              </a:solidFill>
              <a:effectLst/>
              <a:ea typeface="宋体" panose="02010600030101010101" pitchFamily="2" charset="-122"/>
            </a:endParaRPr>
          </a:p>
          <a:p>
            <a:pPr lvl="1">
              <a:lnSpc>
                <a:spcPct val="80000"/>
              </a:lnSpc>
              <a:spcBef>
                <a:spcPct val="20000"/>
              </a:spcBef>
              <a:buFont typeface="宋体" panose="02010600030101010101" pitchFamily="2" charset="-122"/>
              <a:buChar char="※"/>
            </a:pPr>
            <a:endParaRPr kumimoji="0" lang="en-US" altLang="zh-CN" sz="1400" b="0" i="0">
              <a:solidFill>
                <a:srgbClr val="000066"/>
              </a:solidFill>
              <a:effectLst/>
              <a:ea typeface="宋体" panose="02010600030101010101" pitchFamily="2" charset="-122"/>
            </a:endParaRPr>
          </a:p>
          <a:p>
            <a:pPr lvl="2">
              <a:spcBef>
                <a:spcPct val="20000"/>
              </a:spcBef>
              <a:buFont typeface="宋体" panose="02010600030101010101" pitchFamily="2" charset="-122"/>
              <a:buChar char="※"/>
            </a:pPr>
            <a:endParaRPr kumimoji="0" lang="en-US" altLang="ja-JP" sz="1600" i="0">
              <a:solidFill>
                <a:srgbClr val="000066"/>
              </a:solidFill>
              <a:effectLst/>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zh-CN" altLang="en-US"/>
              <a:t>目录</a:t>
            </a:r>
          </a:p>
        </p:txBody>
      </p:sp>
      <p:sp>
        <p:nvSpPr>
          <p:cNvPr id="180227" name="Rectangle 3"/>
          <p:cNvSpPr>
            <a:spLocks noGrp="1" noChangeArrowheads="1"/>
          </p:cNvSpPr>
          <p:nvPr>
            <p:ph type="body" idx="1"/>
          </p:nvPr>
        </p:nvSpPr>
        <p:spPr>
          <a:xfrm>
            <a:off x="120650" y="647700"/>
            <a:ext cx="9023350" cy="6237288"/>
          </a:xfrm>
        </p:spPr>
        <p:txBody>
          <a:bodyPr/>
          <a:lstStyle/>
          <a:p>
            <a:pPr>
              <a:lnSpc>
                <a:spcPct val="80000"/>
              </a:lnSpc>
            </a:pPr>
            <a:r>
              <a:rPr lang="zh-CN" altLang="en-US" sz="1400"/>
              <a:t>1.  前言</a:t>
            </a:r>
            <a:endParaRPr lang="en-US" altLang="zh-CN" sz="1400"/>
          </a:p>
          <a:p>
            <a:pPr lvl="1">
              <a:lnSpc>
                <a:spcPct val="75000"/>
              </a:lnSpc>
            </a:pPr>
            <a:r>
              <a:rPr lang="en-US" altLang="zh-CN" sz="1200"/>
              <a:t>1.1</a:t>
            </a:r>
            <a:r>
              <a:rPr lang="zh-CN" altLang="en-US" sz="1200"/>
              <a:t>前言</a:t>
            </a:r>
          </a:p>
          <a:p>
            <a:pPr lvl="1">
              <a:lnSpc>
                <a:spcPct val="75000"/>
              </a:lnSpc>
            </a:pPr>
            <a:r>
              <a:rPr lang="en-US" altLang="zh-CN" sz="1200"/>
              <a:t>1.2</a:t>
            </a:r>
            <a:r>
              <a:rPr lang="en-US" altLang="ja-JP" sz="1200"/>
              <a:t>UML</a:t>
            </a:r>
            <a:r>
              <a:rPr lang="zh-CN" altLang="en-US" sz="1200"/>
              <a:t>概述</a:t>
            </a:r>
          </a:p>
          <a:p>
            <a:pPr lvl="1">
              <a:lnSpc>
                <a:spcPct val="75000"/>
              </a:lnSpc>
            </a:pPr>
            <a:r>
              <a:rPr lang="en-US" altLang="zh-CN" sz="1200"/>
              <a:t>1.3UML</a:t>
            </a:r>
            <a:r>
              <a:rPr lang="zh-CN" altLang="en-US" sz="1200"/>
              <a:t>事物</a:t>
            </a:r>
          </a:p>
          <a:p>
            <a:pPr lvl="1">
              <a:lnSpc>
                <a:spcPct val="75000"/>
              </a:lnSpc>
            </a:pPr>
            <a:r>
              <a:rPr lang="en-US" altLang="zh-CN" sz="1200"/>
              <a:t>1.4UML</a:t>
            </a:r>
            <a:r>
              <a:rPr lang="zh-CN" altLang="en-US" sz="1200"/>
              <a:t>关系</a:t>
            </a:r>
          </a:p>
          <a:p>
            <a:pPr lvl="1">
              <a:lnSpc>
                <a:spcPct val="75000"/>
              </a:lnSpc>
            </a:pPr>
            <a:r>
              <a:rPr lang="en-US" altLang="zh-CN" sz="1200"/>
              <a:t>1.5</a:t>
            </a:r>
            <a:r>
              <a:rPr lang="zh-CN" altLang="en-US" sz="1200"/>
              <a:t>各</a:t>
            </a:r>
            <a:r>
              <a:rPr lang="en-US" altLang="zh-CN" sz="1200"/>
              <a:t>UML</a:t>
            </a:r>
            <a:r>
              <a:rPr lang="zh-CN" altLang="en-US" sz="1200"/>
              <a:t>图及特征</a:t>
            </a:r>
          </a:p>
          <a:p>
            <a:pPr lvl="1">
              <a:lnSpc>
                <a:spcPct val="75000"/>
              </a:lnSpc>
            </a:pPr>
            <a:r>
              <a:rPr lang="en-US" altLang="zh-CN" sz="1200"/>
              <a:t>1.6</a:t>
            </a:r>
            <a:r>
              <a:rPr lang="zh-CN" altLang="en-US" sz="1200"/>
              <a:t>各</a:t>
            </a:r>
            <a:r>
              <a:rPr lang="en-US" altLang="zh-CN" sz="1200"/>
              <a:t>UML</a:t>
            </a:r>
            <a:r>
              <a:rPr lang="zh-CN" altLang="en-US" sz="1200"/>
              <a:t>图的关系</a:t>
            </a:r>
          </a:p>
          <a:p>
            <a:pPr lvl="1">
              <a:lnSpc>
                <a:spcPct val="75000"/>
              </a:lnSpc>
            </a:pPr>
            <a:r>
              <a:rPr lang="en-US" altLang="zh-CN" sz="1200"/>
              <a:t>1.7UML</a:t>
            </a:r>
            <a:r>
              <a:rPr lang="zh-CN" altLang="en-US" sz="1200"/>
              <a:t>语法</a:t>
            </a:r>
          </a:p>
          <a:p>
            <a:pPr lvl="1">
              <a:lnSpc>
                <a:spcPct val="75000"/>
              </a:lnSpc>
            </a:pPr>
            <a:r>
              <a:rPr lang="en-US" altLang="zh-CN" sz="1200"/>
              <a:t>1.8</a:t>
            </a:r>
            <a:r>
              <a:rPr lang="zh-CN" altLang="en-US" sz="1200"/>
              <a:t>习题</a:t>
            </a:r>
          </a:p>
          <a:p>
            <a:pPr>
              <a:lnSpc>
                <a:spcPct val="80000"/>
              </a:lnSpc>
            </a:pPr>
            <a:r>
              <a:rPr lang="zh-CN" altLang="en-US" sz="1400"/>
              <a:t>2.   用例图</a:t>
            </a:r>
          </a:p>
          <a:p>
            <a:pPr lvl="1">
              <a:lnSpc>
                <a:spcPct val="75000"/>
              </a:lnSpc>
            </a:pPr>
            <a:r>
              <a:rPr lang="en-US" altLang="zh-CN" sz="1200"/>
              <a:t>2.1</a:t>
            </a:r>
            <a:r>
              <a:rPr lang="ja-JP" altLang="en-US" sz="1200"/>
              <a:t>用例图</a:t>
            </a:r>
            <a:r>
              <a:rPr lang="zh-CN" altLang="en-US" sz="1200"/>
              <a:t>概要</a:t>
            </a:r>
            <a:endParaRPr lang="ja-JP" altLang="en-US" sz="1200"/>
          </a:p>
          <a:p>
            <a:pPr lvl="1">
              <a:lnSpc>
                <a:spcPct val="75000"/>
              </a:lnSpc>
            </a:pPr>
            <a:r>
              <a:rPr lang="en-US" altLang="zh-CN" sz="1200"/>
              <a:t>2.2</a:t>
            </a:r>
            <a:r>
              <a:rPr lang="zh-CN" altLang="en-US" sz="1200"/>
              <a:t>用例图中的事物及解释</a:t>
            </a:r>
            <a:endParaRPr lang="ja-JP" altLang="en-US" sz="1200"/>
          </a:p>
          <a:p>
            <a:pPr lvl="1">
              <a:lnSpc>
                <a:spcPct val="75000"/>
              </a:lnSpc>
            </a:pPr>
            <a:r>
              <a:rPr lang="en-US" altLang="zh-CN" sz="1200"/>
              <a:t>2.3</a:t>
            </a:r>
            <a:r>
              <a:rPr lang="zh-CN" altLang="en-US" sz="1200"/>
              <a:t>用例图中的关系及解释</a:t>
            </a:r>
            <a:endParaRPr lang="ja-JP" altLang="en-US" sz="1200"/>
          </a:p>
          <a:p>
            <a:pPr lvl="1">
              <a:lnSpc>
                <a:spcPct val="75000"/>
              </a:lnSpc>
            </a:pPr>
            <a:r>
              <a:rPr lang="en-US" altLang="zh-CN" sz="1200"/>
              <a:t>2.4</a:t>
            </a:r>
            <a:r>
              <a:rPr lang="zh-CN" altLang="en-US" sz="1200"/>
              <a:t>例子</a:t>
            </a:r>
          </a:p>
          <a:p>
            <a:pPr lvl="1">
              <a:lnSpc>
                <a:spcPct val="75000"/>
              </a:lnSpc>
            </a:pPr>
            <a:r>
              <a:rPr lang="en-US" altLang="zh-CN" sz="1200"/>
              <a:t>2.5</a:t>
            </a:r>
            <a:r>
              <a:rPr lang="zh-CN" altLang="en-US" sz="1200"/>
              <a:t>习题</a:t>
            </a:r>
          </a:p>
          <a:p>
            <a:pPr>
              <a:lnSpc>
                <a:spcPct val="80000"/>
              </a:lnSpc>
            </a:pPr>
            <a:r>
              <a:rPr lang="zh-CN" altLang="en-US" sz="1400"/>
              <a:t>3.   类图</a:t>
            </a:r>
          </a:p>
          <a:p>
            <a:pPr lvl="1">
              <a:lnSpc>
                <a:spcPct val="75000"/>
              </a:lnSpc>
            </a:pPr>
            <a:r>
              <a:rPr lang="zh-CN" altLang="zh-CN" sz="1200"/>
              <a:t>3.1</a:t>
            </a:r>
            <a:r>
              <a:rPr lang="zh-CN" altLang="ja-JP" sz="1200"/>
              <a:t>类图概要</a:t>
            </a:r>
            <a:endParaRPr lang="zh-CN" altLang="en-US" sz="1200"/>
          </a:p>
          <a:p>
            <a:pPr lvl="1">
              <a:lnSpc>
                <a:spcPct val="75000"/>
              </a:lnSpc>
            </a:pPr>
            <a:r>
              <a:rPr lang="en-US" altLang="zh-CN" sz="1200"/>
              <a:t>3.2</a:t>
            </a:r>
            <a:r>
              <a:rPr lang="zh-CN" altLang="en-US" sz="1200"/>
              <a:t>类图中的事物及解释</a:t>
            </a:r>
          </a:p>
          <a:p>
            <a:pPr lvl="1">
              <a:lnSpc>
                <a:spcPct val="75000"/>
              </a:lnSpc>
            </a:pPr>
            <a:r>
              <a:rPr lang="en-US" altLang="zh-CN" sz="1200"/>
              <a:t>3.3</a:t>
            </a:r>
            <a:r>
              <a:rPr lang="zh-CN" altLang="en-US" sz="1200"/>
              <a:t>类图中的关系及解释</a:t>
            </a:r>
          </a:p>
          <a:p>
            <a:pPr lvl="1">
              <a:lnSpc>
                <a:spcPct val="75000"/>
              </a:lnSpc>
            </a:pPr>
            <a:r>
              <a:rPr lang="en-US" altLang="zh-CN" sz="1200"/>
              <a:t>3.4</a:t>
            </a:r>
            <a:r>
              <a:rPr lang="zh-CN" altLang="en-US" sz="1200"/>
              <a:t>类图与代码的映射</a:t>
            </a:r>
          </a:p>
          <a:p>
            <a:pPr lvl="1">
              <a:lnSpc>
                <a:spcPct val="75000"/>
              </a:lnSpc>
            </a:pPr>
            <a:r>
              <a:rPr lang="en-US" altLang="zh-CN" sz="1200"/>
              <a:t>3.5</a:t>
            </a:r>
            <a:r>
              <a:rPr lang="zh-CN" altLang="en-US" sz="1200"/>
              <a:t>类图例子</a:t>
            </a:r>
          </a:p>
          <a:p>
            <a:pPr lvl="1">
              <a:lnSpc>
                <a:spcPct val="75000"/>
              </a:lnSpc>
            </a:pPr>
            <a:r>
              <a:rPr lang="en-US" altLang="zh-CN" sz="1200"/>
              <a:t>3.6</a:t>
            </a:r>
            <a:r>
              <a:rPr lang="zh-CN" altLang="en-US" sz="1200"/>
              <a:t>习题</a:t>
            </a:r>
          </a:p>
          <a:p>
            <a:pPr>
              <a:lnSpc>
                <a:spcPct val="80000"/>
              </a:lnSpc>
            </a:pPr>
            <a:r>
              <a:rPr lang="zh-CN" altLang="en-US" sz="1400"/>
              <a:t>4.   顺序图</a:t>
            </a:r>
          </a:p>
          <a:p>
            <a:pPr lvl="1">
              <a:lnSpc>
                <a:spcPct val="75000"/>
              </a:lnSpc>
            </a:pPr>
            <a:r>
              <a:rPr lang="en-US" altLang="zh-CN" sz="1200"/>
              <a:t>4.1</a:t>
            </a:r>
            <a:r>
              <a:rPr lang="zh-CN" altLang="en-US" sz="1200"/>
              <a:t>概要</a:t>
            </a:r>
          </a:p>
          <a:p>
            <a:pPr lvl="1">
              <a:lnSpc>
                <a:spcPct val="75000"/>
              </a:lnSpc>
            </a:pPr>
            <a:r>
              <a:rPr lang="en-US" altLang="zh-CN" sz="1200"/>
              <a:t>4.2</a:t>
            </a:r>
            <a:r>
              <a:rPr lang="zh-CN" altLang="en-US" sz="1200"/>
              <a:t>顺序图中的事物及解释</a:t>
            </a:r>
          </a:p>
          <a:p>
            <a:pPr lvl="1">
              <a:lnSpc>
                <a:spcPct val="75000"/>
              </a:lnSpc>
            </a:pPr>
            <a:r>
              <a:rPr lang="en-US" altLang="zh-CN" sz="1200"/>
              <a:t>4.3</a:t>
            </a:r>
            <a:r>
              <a:rPr lang="zh-CN" altLang="en-US" sz="1200"/>
              <a:t>顺序图与用例图和类图的关系</a:t>
            </a:r>
          </a:p>
          <a:p>
            <a:pPr lvl="1">
              <a:lnSpc>
                <a:spcPct val="75000"/>
              </a:lnSpc>
            </a:pPr>
            <a:r>
              <a:rPr lang="en-US" altLang="zh-CN" sz="1200"/>
              <a:t>4.4</a:t>
            </a:r>
            <a:r>
              <a:rPr lang="zh-CN" altLang="en-US" sz="1200"/>
              <a:t>顺序图例子</a:t>
            </a:r>
          </a:p>
          <a:p>
            <a:pPr lvl="1">
              <a:lnSpc>
                <a:spcPct val="75000"/>
              </a:lnSpc>
            </a:pPr>
            <a:r>
              <a:rPr lang="en-US" altLang="zh-CN" sz="1200"/>
              <a:t>4.5 </a:t>
            </a:r>
            <a:r>
              <a:rPr lang="zh-CN" altLang="en-US" sz="1200"/>
              <a:t>练习题</a:t>
            </a:r>
          </a:p>
          <a:p>
            <a:pPr>
              <a:lnSpc>
                <a:spcPct val="80000"/>
              </a:lnSpc>
            </a:pPr>
            <a:r>
              <a:rPr lang="zh-CN" altLang="en-US" sz="1400"/>
              <a:t>5.  协作图</a:t>
            </a:r>
          </a:p>
          <a:p>
            <a:pPr lvl="1">
              <a:lnSpc>
                <a:spcPct val="75000"/>
              </a:lnSpc>
            </a:pPr>
            <a:r>
              <a:rPr lang="en-US" altLang="zh-CN" sz="1200"/>
              <a:t>5.1</a:t>
            </a:r>
            <a:r>
              <a:rPr lang="zh-CN" altLang="en-US" sz="1200"/>
              <a:t>概要</a:t>
            </a:r>
          </a:p>
          <a:p>
            <a:pPr lvl="1">
              <a:lnSpc>
                <a:spcPct val="75000"/>
              </a:lnSpc>
            </a:pPr>
            <a:r>
              <a:rPr lang="en-US" altLang="zh-CN" sz="1200"/>
              <a:t>5.2</a:t>
            </a:r>
            <a:r>
              <a:rPr lang="zh-CN" altLang="en-US" sz="1200"/>
              <a:t>协作图中的事物及解释</a:t>
            </a:r>
          </a:p>
          <a:p>
            <a:pPr lvl="1">
              <a:lnSpc>
                <a:spcPct val="75000"/>
              </a:lnSpc>
            </a:pPr>
            <a:r>
              <a:rPr lang="en-US" altLang="zh-CN" sz="1200"/>
              <a:t>5.3</a:t>
            </a:r>
            <a:r>
              <a:rPr lang="zh-CN" altLang="en-US" sz="1200"/>
              <a:t>协作图中的关系及解释</a:t>
            </a:r>
          </a:p>
          <a:p>
            <a:pPr>
              <a:lnSpc>
                <a:spcPct val="80000"/>
              </a:lnSpc>
            </a:pPr>
            <a:endParaRPr lang="zh-CN" altLang="en-US" sz="1200"/>
          </a:p>
          <a:p>
            <a:pPr>
              <a:lnSpc>
                <a:spcPct val="80000"/>
              </a:lnSpc>
            </a:pPr>
            <a:endParaRPr lang="zh-CN"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latin typeface="Times New Roman" panose="02020603050405020304" pitchFamily="18" charset="0"/>
              </a:rPr>
              <a:t>3.</a:t>
            </a:r>
            <a:r>
              <a:rPr lang="zh-CN" altLang="en-US"/>
              <a:t> 类图</a:t>
            </a:r>
            <a:endParaRPr lang="ja-JP" altLang="en-US"/>
          </a:p>
        </p:txBody>
      </p:sp>
      <p:sp>
        <p:nvSpPr>
          <p:cNvPr id="84995" name="Rectangle 3"/>
          <p:cNvSpPr>
            <a:spLocks noGrp="1" noChangeArrowheads="1"/>
          </p:cNvSpPr>
          <p:nvPr>
            <p:ph type="body" idx="1"/>
          </p:nvPr>
        </p:nvSpPr>
        <p:spPr>
          <a:xfrm>
            <a:off x="152400" y="830263"/>
            <a:ext cx="6219825" cy="511175"/>
          </a:xfrm>
        </p:spPr>
        <p:txBody>
          <a:bodyPr/>
          <a:lstStyle/>
          <a:p>
            <a:pPr marL="665163" lvl="1" indent="-188913">
              <a:buFont typeface="宋体" panose="02010600030101010101" pitchFamily="2" charset="-122"/>
              <a:buChar char="※"/>
            </a:pPr>
            <a:r>
              <a:rPr kumimoji="0" lang="zh-CN" altLang="zh-CN" sz="1400"/>
              <a:t>右图描述了图形接口(Graphics)、线段(</a:t>
            </a:r>
            <a:r>
              <a:rPr kumimoji="0" lang="zh-CN" altLang="en-US" sz="1400"/>
              <a:t>S</a:t>
            </a:r>
            <a:r>
              <a:rPr kumimoji="0" lang="zh-CN" altLang="zh-CN" sz="1400"/>
              <a:t>e</a:t>
            </a:r>
            <a:r>
              <a:rPr kumimoji="0" lang="zh-CN" altLang="en-US" sz="1400"/>
              <a:t>g</a:t>
            </a:r>
            <a:r>
              <a:rPr kumimoji="0" lang="en-US" altLang="zh-CN" sz="1400"/>
              <a:t>ment</a:t>
            </a:r>
            <a:r>
              <a:rPr kumimoji="0" lang="zh-CN" altLang="zh-CN" sz="1400"/>
              <a:t>)、矩形(Rectangle)、点(Point)和三维点(Point3D)之间的关系，</a:t>
            </a:r>
            <a:r>
              <a:rPr kumimoji="0" lang="zh-CN" altLang="en-US" sz="1400"/>
              <a:t> </a:t>
            </a:r>
            <a:r>
              <a:rPr kumimoji="0" lang="zh-CN" altLang="zh-CN" sz="1400"/>
              <a:t>完成</a:t>
            </a:r>
            <a:r>
              <a:rPr kumimoji="0" lang="zh-CN" altLang="en-US" sz="1400"/>
              <a:t>5</a:t>
            </a:r>
            <a:r>
              <a:rPr kumimoji="0" lang="en-US" altLang="zh-CN" sz="1400"/>
              <a:t>-7</a:t>
            </a:r>
            <a:r>
              <a:rPr kumimoji="0" lang="zh-CN" altLang="en-US" sz="1400"/>
              <a:t>题</a:t>
            </a:r>
            <a:endParaRPr kumimoji="0" lang="ja-JP" altLang="en-US" sz="1400"/>
          </a:p>
        </p:txBody>
      </p:sp>
      <p:sp>
        <p:nvSpPr>
          <p:cNvPr id="84996" name="Rectangle 4"/>
          <p:cNvSpPr>
            <a:spLocks noChangeArrowheads="1"/>
          </p:cNvSpPr>
          <p:nvPr/>
        </p:nvSpPr>
        <p:spPr bwMode="auto">
          <a:xfrm>
            <a:off x="228600" y="1447800"/>
            <a:ext cx="6215063"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914400" indent="-4572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1295400" indent="-190500">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marL="1828800" indent="-3429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362200" indent="-3429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8194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32766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7338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4191000" indent="-3429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lvl="1">
              <a:buClr>
                <a:srgbClr val="000000"/>
              </a:buClr>
            </a:pPr>
            <a:r>
              <a:rPr kumimoji="0" lang="en-US" altLang="ja-JP" sz="1400" i="0">
                <a:effectLst/>
                <a:ea typeface="ＭＳ Ｐゴシック" pitchFamily="34" charset="-128"/>
              </a:rPr>
              <a:t>(</a:t>
            </a:r>
            <a:r>
              <a:rPr kumimoji="0" lang="en-US" altLang="zh-CN" sz="1400" i="0">
                <a:effectLst/>
                <a:ea typeface="ＭＳ Ｐゴシック" pitchFamily="34" charset="-128"/>
              </a:rPr>
              <a:t>5</a:t>
            </a:r>
            <a:r>
              <a:rPr kumimoji="0" lang="en-US" altLang="ja-JP" sz="1400" i="0">
                <a:effectLst/>
                <a:ea typeface="ＭＳ Ｐゴシック" pitchFamily="34" charset="-128"/>
              </a:rPr>
              <a:t>)</a:t>
            </a:r>
            <a:r>
              <a:rPr kumimoji="0" lang="zh-CN" altLang="en-US" sz="1400" i="0">
                <a:effectLst/>
              </a:rPr>
              <a:t>下面哪个关系没有在图中出现</a:t>
            </a:r>
          </a:p>
          <a:p>
            <a:pPr lvl="1">
              <a:buClr>
                <a:srgbClr val="000000"/>
              </a:buClr>
            </a:pPr>
            <a:r>
              <a:rPr kumimoji="0" lang="zh-CN" altLang="en-US" sz="1400" b="0" i="0">
                <a:effectLst/>
              </a:rPr>
              <a:t> </a:t>
            </a:r>
            <a:r>
              <a:rPr kumimoji="0" lang="en-US" altLang="zh-CN" sz="1200" b="0" i="0">
                <a:effectLst/>
              </a:rPr>
              <a:t>①</a:t>
            </a:r>
            <a:r>
              <a:rPr kumimoji="0" lang="zh-CN" altLang="en-US" sz="1200" b="0" i="0">
                <a:effectLst/>
              </a:rPr>
              <a:t>关联       </a:t>
            </a:r>
            <a:r>
              <a:rPr kumimoji="0" lang="en-US" altLang="zh-CN" sz="1200" i="0">
                <a:effectLst/>
              </a:rPr>
              <a:t>②</a:t>
            </a:r>
            <a:r>
              <a:rPr kumimoji="0" lang="zh-CN" altLang="en-US" sz="1200" b="0" i="0">
                <a:effectLst/>
              </a:rPr>
              <a:t>泛化    </a:t>
            </a:r>
            <a:r>
              <a:rPr kumimoji="0" lang="en-US" altLang="zh-CN" sz="1200" i="0">
                <a:effectLst/>
              </a:rPr>
              <a:t>③</a:t>
            </a:r>
            <a:r>
              <a:rPr kumimoji="0" lang="zh-CN" altLang="en-US" sz="1200" b="0" i="0">
                <a:effectLst/>
              </a:rPr>
              <a:t>实现       </a:t>
            </a:r>
            <a:r>
              <a:rPr kumimoji="0" lang="en-US" altLang="zh-CN" sz="1200" i="0">
                <a:effectLst/>
              </a:rPr>
              <a:t>④</a:t>
            </a:r>
            <a:r>
              <a:rPr kumimoji="0" lang="zh-CN" altLang="en-US" sz="1200" b="0" i="0">
                <a:effectLst/>
              </a:rPr>
              <a:t>依赖</a:t>
            </a:r>
          </a:p>
          <a:p>
            <a:pPr lvl="1">
              <a:buClr>
                <a:srgbClr val="000000"/>
              </a:buClr>
            </a:pPr>
            <a:endParaRPr kumimoji="0" lang="en-US" altLang="zh-CN" sz="1200" b="0" i="0">
              <a:effectLst/>
            </a:endParaRPr>
          </a:p>
          <a:p>
            <a:pPr lvl="1">
              <a:buClr>
                <a:srgbClr val="000000"/>
              </a:buClr>
            </a:pPr>
            <a:r>
              <a:rPr kumimoji="0" lang="zh-CN" altLang="en-US" sz="1400" i="0">
                <a:effectLst/>
              </a:rPr>
              <a:t>(</a:t>
            </a:r>
            <a:r>
              <a:rPr kumimoji="0" lang="en-US" altLang="zh-CN" sz="1400" i="0">
                <a:effectLst/>
              </a:rPr>
              <a:t>6)</a:t>
            </a:r>
            <a:r>
              <a:rPr kumimoji="0" lang="zh-CN" altLang="en-US" sz="1400" i="0">
                <a:effectLst/>
              </a:rPr>
              <a:t>下面对图中</a:t>
            </a:r>
            <a:r>
              <a:rPr kumimoji="0" lang="en-US" altLang="zh-CN" sz="1400" i="0">
                <a:effectLst/>
              </a:rPr>
              <a:t>①②③④</a:t>
            </a:r>
            <a:r>
              <a:rPr kumimoji="0" lang="zh-CN" altLang="en-US" sz="1400" i="0">
                <a:effectLst/>
              </a:rPr>
              <a:t>四处的多重性的描述哪个不正确</a:t>
            </a:r>
          </a:p>
          <a:p>
            <a:pPr lvl="1">
              <a:buClr>
                <a:srgbClr val="000000"/>
              </a:buClr>
            </a:pPr>
            <a:r>
              <a:rPr kumimoji="0" lang="en-US" altLang="zh-CN" sz="1400" b="0" i="0">
                <a:effectLst/>
              </a:rPr>
              <a:t> </a:t>
            </a:r>
            <a:r>
              <a:rPr kumimoji="0" lang="en-US" altLang="zh-CN" sz="1200" b="0" i="0">
                <a:effectLst/>
              </a:rPr>
              <a:t>① 0...*       </a:t>
            </a:r>
            <a:r>
              <a:rPr kumimoji="0" lang="en-US" altLang="zh-CN" sz="1200" i="0">
                <a:effectLst/>
              </a:rPr>
              <a:t>②</a:t>
            </a:r>
            <a:r>
              <a:rPr kumimoji="0" lang="en-US" altLang="zh-CN" sz="1200" b="0" i="0">
                <a:effectLst/>
              </a:rPr>
              <a:t>1         </a:t>
            </a:r>
            <a:r>
              <a:rPr kumimoji="0" lang="en-US" altLang="zh-CN" sz="1200" i="0">
                <a:effectLst/>
              </a:rPr>
              <a:t>③</a:t>
            </a:r>
            <a:r>
              <a:rPr kumimoji="0" lang="en-US" altLang="zh-CN" sz="1200" b="0" i="0">
                <a:effectLst/>
              </a:rPr>
              <a:t>0...*       </a:t>
            </a:r>
            <a:r>
              <a:rPr kumimoji="0" lang="en-US" altLang="zh-CN" sz="1200" i="0">
                <a:effectLst/>
              </a:rPr>
              <a:t>④</a:t>
            </a:r>
            <a:r>
              <a:rPr kumimoji="0" lang="en-US" altLang="zh-CN" sz="1200" b="0" i="0">
                <a:effectLst/>
              </a:rPr>
              <a:t>1</a:t>
            </a:r>
          </a:p>
          <a:p>
            <a:pPr lvl="1">
              <a:buClr>
                <a:srgbClr val="000000"/>
              </a:buClr>
            </a:pPr>
            <a:endParaRPr kumimoji="0" lang="en-US" altLang="zh-CN" sz="800" b="0" i="0">
              <a:effectLst/>
            </a:endParaRPr>
          </a:p>
          <a:p>
            <a:pPr lvl="1">
              <a:buClr>
                <a:srgbClr val="000000"/>
              </a:buClr>
            </a:pPr>
            <a:r>
              <a:rPr kumimoji="0" lang="zh-CN" altLang="en-US" sz="1400" i="0">
                <a:effectLst/>
              </a:rPr>
              <a:t>(</a:t>
            </a:r>
            <a:r>
              <a:rPr kumimoji="0" lang="en-US" altLang="zh-CN" sz="1400" i="0">
                <a:effectLst/>
              </a:rPr>
              <a:t>7)</a:t>
            </a:r>
            <a:r>
              <a:rPr kumimoji="0" lang="zh-CN" altLang="en-US" sz="1400" i="0">
                <a:effectLst/>
              </a:rPr>
              <a:t>下面哪份代码</a:t>
            </a:r>
            <a:r>
              <a:rPr kumimoji="0" lang="en-US" altLang="zh-CN" sz="1400" i="0">
                <a:effectLst/>
              </a:rPr>
              <a:t>(Java)</a:t>
            </a:r>
            <a:r>
              <a:rPr kumimoji="0" lang="zh-CN" altLang="en-US" sz="1400" i="0">
                <a:effectLst/>
              </a:rPr>
              <a:t>最接近于图中对</a:t>
            </a:r>
            <a:r>
              <a:rPr kumimoji="0" lang="en-US" altLang="zh-CN" sz="1400" i="0">
                <a:effectLst/>
              </a:rPr>
              <a:t>Segment</a:t>
            </a:r>
            <a:r>
              <a:rPr kumimoji="0" lang="zh-CN" altLang="en-US" sz="1400" i="0">
                <a:effectLst/>
              </a:rPr>
              <a:t>的描述</a:t>
            </a:r>
          </a:p>
          <a:p>
            <a:pPr lvl="2">
              <a:buClr>
                <a:srgbClr val="000000"/>
              </a:buClr>
              <a:buFont typeface="Wingdings" panose="05000000000000000000" pitchFamily="2" charset="2"/>
              <a:buNone/>
            </a:pPr>
            <a:endParaRPr kumimoji="0" lang="en-US" altLang="zh-CN" sz="1200" b="0" i="0">
              <a:effectLst/>
            </a:endParaRPr>
          </a:p>
        </p:txBody>
      </p:sp>
      <p:grpSp>
        <p:nvGrpSpPr>
          <p:cNvPr id="85028" name="Group 36"/>
          <p:cNvGrpSpPr>
            <a:grpSpLocks/>
          </p:cNvGrpSpPr>
          <p:nvPr/>
        </p:nvGrpSpPr>
        <p:grpSpPr bwMode="auto">
          <a:xfrm>
            <a:off x="660400" y="3213100"/>
            <a:ext cx="6273800" cy="3095625"/>
            <a:chOff x="416" y="1872"/>
            <a:chExt cx="3952" cy="1950"/>
          </a:xfrm>
        </p:grpSpPr>
        <p:grpSp>
          <p:nvGrpSpPr>
            <p:cNvPr id="85015" name="Group 23"/>
            <p:cNvGrpSpPr>
              <a:grpSpLocks/>
            </p:cNvGrpSpPr>
            <p:nvPr/>
          </p:nvGrpSpPr>
          <p:grpSpPr bwMode="auto">
            <a:xfrm>
              <a:off x="425" y="1872"/>
              <a:ext cx="1879" cy="870"/>
              <a:chOff x="385" y="1480"/>
              <a:chExt cx="2132" cy="1141"/>
            </a:xfrm>
          </p:grpSpPr>
          <p:sp>
            <p:nvSpPr>
              <p:cNvPr id="85016" name="Text Box 24"/>
              <p:cNvSpPr txBox="1">
                <a:spLocks noChangeArrowheads="1"/>
              </p:cNvSpPr>
              <p:nvPr/>
            </p:nvSpPr>
            <p:spPr bwMode="auto">
              <a:xfrm>
                <a:off x="385" y="1480"/>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17" name="Text Box 25"/>
              <p:cNvSpPr txBox="1">
                <a:spLocks noChangeArrowheads="1"/>
              </p:cNvSpPr>
              <p:nvPr/>
            </p:nvSpPr>
            <p:spPr bwMode="auto">
              <a:xfrm>
                <a:off x="1066" y="2432"/>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①</a:t>
                </a:r>
              </a:p>
            </p:txBody>
          </p:sp>
        </p:grpSp>
        <p:grpSp>
          <p:nvGrpSpPr>
            <p:cNvPr id="85018" name="Group 26"/>
            <p:cNvGrpSpPr>
              <a:grpSpLocks/>
            </p:cNvGrpSpPr>
            <p:nvPr/>
          </p:nvGrpSpPr>
          <p:grpSpPr bwMode="auto">
            <a:xfrm>
              <a:off x="2482" y="1872"/>
              <a:ext cx="1879" cy="870"/>
              <a:chOff x="2835" y="1480"/>
              <a:chExt cx="2132" cy="1141"/>
            </a:xfrm>
          </p:grpSpPr>
          <p:sp>
            <p:nvSpPr>
              <p:cNvPr id="85019" name="Text Box 27"/>
              <p:cNvSpPr txBox="1">
                <a:spLocks noChangeArrowheads="1"/>
              </p:cNvSpPr>
              <p:nvPr/>
            </p:nvSpPr>
            <p:spPr bwMode="auto">
              <a:xfrm>
                <a:off x="2835" y="1480"/>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extends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20" name="Text Box 28"/>
              <p:cNvSpPr txBox="1">
                <a:spLocks noChangeArrowheads="1"/>
              </p:cNvSpPr>
              <p:nvPr/>
            </p:nvSpPr>
            <p:spPr bwMode="auto">
              <a:xfrm>
                <a:off x="3516" y="2432"/>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②</a:t>
                </a:r>
              </a:p>
            </p:txBody>
          </p:sp>
        </p:grpSp>
        <p:grpSp>
          <p:nvGrpSpPr>
            <p:cNvPr id="85021" name="Group 29"/>
            <p:cNvGrpSpPr>
              <a:grpSpLocks/>
            </p:cNvGrpSpPr>
            <p:nvPr/>
          </p:nvGrpSpPr>
          <p:grpSpPr bwMode="auto">
            <a:xfrm>
              <a:off x="416" y="2952"/>
              <a:ext cx="1879" cy="870"/>
              <a:chOff x="431" y="2931"/>
              <a:chExt cx="2132" cy="1141"/>
            </a:xfrm>
          </p:grpSpPr>
          <p:sp>
            <p:nvSpPr>
              <p:cNvPr id="85022" name="Text Box 30"/>
              <p:cNvSpPr txBox="1">
                <a:spLocks noChangeArrowheads="1"/>
              </p:cNvSpPr>
              <p:nvPr/>
            </p:nvSpPr>
            <p:spPr bwMode="auto">
              <a:xfrm>
                <a:off x="431" y="2931"/>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23" name="Text Box 31"/>
              <p:cNvSpPr txBox="1">
                <a:spLocks noChangeArrowheads="1"/>
              </p:cNvSpPr>
              <p:nvPr/>
            </p:nvSpPr>
            <p:spPr bwMode="auto">
              <a:xfrm>
                <a:off x="1112" y="3883"/>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③</a:t>
                </a:r>
              </a:p>
            </p:txBody>
          </p:sp>
        </p:grpSp>
        <p:grpSp>
          <p:nvGrpSpPr>
            <p:cNvPr id="85024" name="Group 32"/>
            <p:cNvGrpSpPr>
              <a:grpSpLocks/>
            </p:cNvGrpSpPr>
            <p:nvPr/>
          </p:nvGrpSpPr>
          <p:grpSpPr bwMode="auto">
            <a:xfrm>
              <a:off x="2489" y="2952"/>
              <a:ext cx="1879" cy="870"/>
              <a:chOff x="2881" y="2931"/>
              <a:chExt cx="2132" cy="1141"/>
            </a:xfrm>
          </p:grpSpPr>
          <p:sp>
            <p:nvSpPr>
              <p:cNvPr id="85025" name="Text Box 33"/>
              <p:cNvSpPr txBox="1">
                <a:spLocks noChangeArrowheads="1"/>
              </p:cNvSpPr>
              <p:nvPr/>
            </p:nvSpPr>
            <p:spPr bwMode="auto">
              <a:xfrm>
                <a:off x="2881" y="2931"/>
                <a:ext cx="2132"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074738">
                  <a:defRPr kumimoji="1" sz="2400">
                    <a:solidFill>
                      <a:schemeClr val="tx1"/>
                    </a:solidFill>
                    <a:latin typeface="Times New Roman" panose="02020603050405020304" pitchFamily="18" charset="0"/>
                    <a:ea typeface="ＭＳ Ｐゴシック" pitchFamily="34" charset="-128"/>
                  </a:defRPr>
                </a:lvl2pPr>
                <a:lvl3pPr marL="1254125">
                  <a:defRPr kumimoji="1" sz="2400">
                    <a:solidFill>
                      <a:schemeClr val="tx1"/>
                    </a:solidFill>
                    <a:latin typeface="Times New Roman" panose="02020603050405020304" pitchFamily="18" charset="0"/>
                    <a:ea typeface="ＭＳ Ｐゴシック" pitchFamily="34" charset="-128"/>
                  </a:defRPr>
                </a:lvl3pPr>
                <a:lvl4pPr marL="1433513">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class segment implements graphics</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public void Draw();</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ptStart;</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private Point ptEnd;</a:t>
                </a:r>
              </a:p>
              <a:p>
                <a:pPr>
                  <a:lnSpc>
                    <a:spcPct val="110000"/>
                  </a:lnSpc>
                  <a:buClr>
                    <a:srgbClr val="000000"/>
                  </a:buClr>
                  <a:buFont typeface="Wingdings" panose="05000000000000000000" pitchFamily="2" charset="2"/>
                  <a:buNone/>
                </a:pPr>
                <a:r>
                  <a:rPr kumimoji="0" lang="en-US" altLang="zh-CN" sz="1000" b="0" i="0">
                    <a:solidFill>
                      <a:srgbClr val="000000"/>
                    </a:solidFill>
                    <a:effectLst/>
                    <a:ea typeface="宋体" panose="02010600030101010101" pitchFamily="2" charset="-122"/>
                  </a:rPr>
                  <a:t>}</a:t>
                </a:r>
              </a:p>
            </p:txBody>
          </p:sp>
          <p:sp>
            <p:nvSpPr>
              <p:cNvPr id="85026" name="Text Box 34"/>
              <p:cNvSpPr txBox="1">
                <a:spLocks noChangeArrowheads="1"/>
              </p:cNvSpPr>
              <p:nvPr/>
            </p:nvSpPr>
            <p:spPr bwMode="auto">
              <a:xfrm>
                <a:off x="3562" y="3883"/>
                <a:ext cx="27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000" b="0" i="0">
                    <a:solidFill>
                      <a:srgbClr val="000000"/>
                    </a:solidFill>
                    <a:effectLst/>
                    <a:ea typeface="宋体" panose="02010600030101010101" pitchFamily="2" charset="-122"/>
                  </a:rPr>
                  <a:t>④</a:t>
                </a:r>
              </a:p>
            </p:txBody>
          </p:sp>
        </p:grpSp>
      </p:grpSp>
      <p:grpSp>
        <p:nvGrpSpPr>
          <p:cNvPr id="85029" name="Group 37"/>
          <p:cNvGrpSpPr>
            <a:grpSpLocks/>
          </p:cNvGrpSpPr>
          <p:nvPr/>
        </p:nvGrpSpPr>
        <p:grpSpPr bwMode="auto">
          <a:xfrm>
            <a:off x="6084888" y="908050"/>
            <a:ext cx="2667000" cy="2514600"/>
            <a:chOff x="3923" y="845"/>
            <a:chExt cx="1680" cy="1584"/>
          </a:xfrm>
        </p:grpSpPr>
        <p:pic>
          <p:nvPicPr>
            <p:cNvPr id="84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 y="845"/>
              <a:ext cx="1680" cy="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9" name="Text Box 7"/>
            <p:cNvSpPr txBox="1">
              <a:spLocks noChangeArrowheads="1"/>
            </p:cNvSpPr>
            <p:nvPr/>
          </p:nvSpPr>
          <p:spPr bwMode="auto">
            <a:xfrm>
              <a:off x="4128" y="1758"/>
              <a:ext cx="204"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①</a:t>
              </a:r>
            </a:p>
          </p:txBody>
        </p:sp>
        <p:sp>
          <p:nvSpPr>
            <p:cNvPr id="85000" name="Text Box 8"/>
            <p:cNvSpPr txBox="1">
              <a:spLocks noChangeArrowheads="1"/>
            </p:cNvSpPr>
            <p:nvPr/>
          </p:nvSpPr>
          <p:spPr bwMode="auto">
            <a:xfrm>
              <a:off x="4241" y="2024"/>
              <a:ext cx="24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②</a:t>
              </a:r>
            </a:p>
          </p:txBody>
        </p:sp>
        <p:sp>
          <p:nvSpPr>
            <p:cNvPr id="85001" name="Text Box 9"/>
            <p:cNvSpPr txBox="1">
              <a:spLocks noChangeArrowheads="1"/>
            </p:cNvSpPr>
            <p:nvPr/>
          </p:nvSpPr>
          <p:spPr bwMode="auto">
            <a:xfrm>
              <a:off x="4992" y="1802"/>
              <a:ext cx="16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ja-JP" altLang="zh-CN" sz="1200" b="0" i="0">
                  <a:solidFill>
                    <a:srgbClr val="000000"/>
                  </a:solidFill>
                  <a:effectLst/>
                  <a:ea typeface="宋体" panose="02010600030101010101" pitchFamily="2" charset="-122"/>
                </a:rPr>
                <a:t>③</a:t>
              </a:r>
              <a:endParaRPr kumimoji="0" lang="ja-JP" altLang="ja-JP" sz="1200" b="0" i="0">
                <a:solidFill>
                  <a:srgbClr val="000000"/>
                </a:solidFill>
                <a:effectLst/>
                <a:ea typeface="宋体" panose="02010600030101010101" pitchFamily="2" charset="-122"/>
              </a:endParaRPr>
            </a:p>
          </p:txBody>
        </p:sp>
        <p:sp>
          <p:nvSpPr>
            <p:cNvPr id="85027" name="Text Box 35"/>
            <p:cNvSpPr txBox="1">
              <a:spLocks noChangeArrowheads="1"/>
            </p:cNvSpPr>
            <p:nvPr/>
          </p:nvSpPr>
          <p:spPr bwMode="auto">
            <a:xfrm>
              <a:off x="4944" y="2064"/>
              <a:ext cx="24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50000"/>
                </a:spcBef>
                <a:buClr>
                  <a:srgbClr val="000000"/>
                </a:buClr>
                <a:buFont typeface="Wingdings" panose="05000000000000000000" pitchFamily="2" charset="2"/>
                <a:buNone/>
              </a:pPr>
              <a:r>
                <a:rPr kumimoji="0" lang="en-US" altLang="ja-JP" sz="1200" b="0" i="0">
                  <a:solidFill>
                    <a:srgbClr val="000000"/>
                  </a:solidFill>
                  <a:effectLst/>
                  <a:ea typeface="宋体" panose="02010600030101010101" pitchFamily="2" charset="-122"/>
                </a:rPr>
                <a:t>④</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b="0" i="0">
                <a:solidFill>
                  <a:srgbClr val="000000"/>
                </a:solidFill>
                <a:effectLst/>
              </a:rPr>
              <a:t> </a:t>
            </a:r>
            <a:r>
              <a:rPr lang="zh-CN" altLang="en-US" sz="3200"/>
              <a:t>顺序图</a:t>
            </a:r>
          </a:p>
        </p:txBody>
      </p:sp>
      <p:sp>
        <p:nvSpPr>
          <p:cNvPr id="87043"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87044"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B08BEF10-1A27-44EE-929C-25267F1ECD1C}" type="slidenum">
              <a:rPr lang="en-US" altLang="ja-JP" sz="1400" b="0" i="0">
                <a:solidFill>
                  <a:srgbClr val="3B499F"/>
                </a:solidFill>
                <a:effectLst/>
                <a:latin typeface="Arial" panose="020B0604020202020204" pitchFamily="34" charset="0"/>
                <a:ea typeface="ＭＳ Ｐゴシック" pitchFamily="34" charset="-128"/>
              </a:rPr>
              <a:pPr algn="ctr"/>
              <a:t>31</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87047"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050" name="Text Box 10"/>
          <p:cNvSpPr txBox="1">
            <a:spLocks noChangeArrowheads="1"/>
          </p:cNvSpPr>
          <p:nvPr/>
        </p:nvSpPr>
        <p:spPr bwMode="auto">
          <a:xfrm>
            <a:off x="76200" y="533400"/>
            <a:ext cx="883920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671513" indent="-214313">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50000"/>
              </a:spcBef>
              <a:buFont typeface="Wingdings" panose="05000000000000000000" pitchFamily="2" charset="2"/>
              <a:buNone/>
            </a:pPr>
            <a:r>
              <a:rPr lang="en-US" altLang="zh-CN" sz="2000" i="0" dirty="0">
                <a:solidFill>
                  <a:srgbClr val="000066"/>
                </a:solidFill>
                <a:effectLst>
                  <a:outerShdw blurRad="38100" dist="38100" dir="2700000" algn="tl">
                    <a:srgbClr val="C0C0C0"/>
                  </a:outerShdw>
                </a:effectLst>
                <a:ea typeface="宋体" panose="02010600030101010101" pitchFamily="2" charset="-122"/>
              </a:rPr>
              <a:t>4.1 </a:t>
            </a:r>
            <a:r>
              <a:rPr kumimoji="0" lang="zh-CN" altLang="en-US" sz="2000" i="0" dirty="0">
                <a:solidFill>
                  <a:srgbClr val="000066"/>
                </a:solidFill>
                <a:effectLst/>
                <a:ea typeface="宋体" panose="02010600030101010101" pitchFamily="2" charset="-122"/>
              </a:rPr>
              <a:t>概要</a:t>
            </a:r>
          </a:p>
          <a:p>
            <a:pPr lvl="1">
              <a:spcBef>
                <a:spcPct val="50000"/>
              </a:spcBef>
              <a:buFont typeface="Wingdings" panose="05000000000000000000" pitchFamily="2" charset="2"/>
              <a:buChar char="²"/>
            </a:pPr>
            <a:r>
              <a:rPr lang="zh-CN" altLang="en-US" sz="1400" b="0" i="0" dirty="0">
                <a:solidFill>
                  <a:srgbClr val="000066"/>
                </a:solidFill>
                <a:effectLst/>
                <a:ea typeface="宋体" panose="02010600030101010101" pitchFamily="2" charset="-122"/>
              </a:rPr>
              <a:t>顺序图用来表示用例中的行为顺序。当执行一个用例行为时，顺序图中的每条消息对应了一个类操作或状态机中引起转换的事件。</a:t>
            </a:r>
            <a:endParaRPr kumimoji="0" lang="zh-CN" altLang="en-US" sz="2000" i="0" dirty="0">
              <a:solidFill>
                <a:srgbClr val="000066"/>
              </a:solidFill>
              <a:effectLst/>
              <a:ea typeface="宋体" panose="02010600030101010101" pitchFamily="2" charset="-122"/>
            </a:endParaRPr>
          </a:p>
          <a:p>
            <a:pPr lvl="1">
              <a:lnSpc>
                <a:spcPct val="90000"/>
              </a:lnSpc>
              <a:spcBef>
                <a:spcPct val="20000"/>
              </a:spcBef>
              <a:buFont typeface="Wingdings" panose="05000000000000000000" pitchFamily="2" charset="2"/>
              <a:buChar char="²"/>
            </a:pPr>
            <a:r>
              <a:rPr lang="zh-CN" altLang="en-US" sz="1400" b="0" i="0" dirty="0">
                <a:solidFill>
                  <a:srgbClr val="000066"/>
                </a:solidFill>
                <a:effectLst/>
                <a:ea typeface="宋体" panose="02010600030101010101" pitchFamily="2" charset="-122"/>
              </a:rPr>
              <a:t>顺序图展示对象之间的交互，这些交互是指在场景或用例的事件流中发生的。 顺序图属于动态建模。</a:t>
            </a:r>
            <a:r>
              <a:rPr lang="en-US" altLang="zh-CN" sz="1400" b="0" i="0" dirty="0">
                <a:solidFill>
                  <a:srgbClr val="000066"/>
                </a:solidFill>
                <a:effectLst/>
                <a:ea typeface="宋体" panose="02010600030101010101" pitchFamily="2" charset="-122"/>
              </a:rPr>
              <a:t> </a:t>
            </a:r>
          </a:p>
          <a:p>
            <a:pPr lvl="1">
              <a:lnSpc>
                <a:spcPct val="90000"/>
              </a:lnSpc>
              <a:spcBef>
                <a:spcPct val="20000"/>
              </a:spcBef>
              <a:buFont typeface="Wingdings" panose="05000000000000000000" pitchFamily="2" charset="2"/>
              <a:buChar char="²"/>
            </a:pPr>
            <a:r>
              <a:rPr lang="zh-CN" altLang="en-US" sz="1400" b="0" i="0" dirty="0">
                <a:solidFill>
                  <a:srgbClr val="000066"/>
                </a:solidFill>
                <a:effectLst/>
                <a:ea typeface="宋体" panose="02010600030101010101" pitchFamily="2" charset="-122"/>
              </a:rPr>
              <a:t>顺序图的重点在消息序列上，也就是说，描述消息是如何在对象间发送和接收的。表示了对象之间传送消息的时间顺序。</a:t>
            </a:r>
          </a:p>
          <a:p>
            <a:pPr lvl="1">
              <a:lnSpc>
                <a:spcPct val="90000"/>
              </a:lnSpc>
              <a:spcBef>
                <a:spcPct val="20000"/>
              </a:spcBef>
              <a:buFont typeface="Wingdings" panose="05000000000000000000" pitchFamily="2" charset="2"/>
              <a:buChar char="²"/>
            </a:pPr>
            <a:r>
              <a:rPr lang="zh-CN" altLang="en-US" sz="1400" b="0" i="0" dirty="0">
                <a:solidFill>
                  <a:srgbClr val="000066"/>
                </a:solidFill>
                <a:effectLst/>
                <a:ea typeface="宋体" panose="02010600030101010101" pitchFamily="2" charset="-122"/>
              </a:rPr>
              <a:t>浏览顺序图的方法是：从上到下查看对象间交换的消息。</a:t>
            </a:r>
          </a:p>
        </p:txBody>
      </p:sp>
      <p:sp>
        <p:nvSpPr>
          <p:cNvPr id="87053" name="Text Box 13"/>
          <p:cNvSpPr txBox="1">
            <a:spLocks noChangeArrowheads="1"/>
          </p:cNvSpPr>
          <p:nvPr/>
        </p:nvSpPr>
        <p:spPr bwMode="auto">
          <a:xfrm>
            <a:off x="76200" y="2438400"/>
            <a:ext cx="50403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4.2  </a:t>
            </a:r>
            <a:r>
              <a:rPr kumimoji="0" lang="zh-CN" altLang="en-US" sz="2000" i="0">
                <a:solidFill>
                  <a:srgbClr val="000066"/>
                </a:solidFill>
                <a:effectLst/>
              </a:rPr>
              <a:t>顺序图中的事物及解释</a:t>
            </a:r>
          </a:p>
        </p:txBody>
      </p:sp>
      <p:graphicFrame>
        <p:nvGraphicFramePr>
          <p:cNvPr id="87091" name="Group 51"/>
          <p:cNvGraphicFramePr>
            <a:graphicFrameLocks noGrp="1"/>
          </p:cNvGraphicFramePr>
          <p:nvPr/>
        </p:nvGraphicFramePr>
        <p:xfrm>
          <a:off x="609600" y="2819400"/>
          <a:ext cx="8328025" cy="3346451"/>
        </p:xfrm>
        <a:graphic>
          <a:graphicData uri="http://schemas.openxmlformats.org/drawingml/2006/table">
            <a:tbl>
              <a:tblPr/>
              <a:tblGrid>
                <a:gridCol w="839788">
                  <a:extLst>
                    <a:ext uri="{9D8B030D-6E8A-4147-A177-3AD203B41FA5}">
                      <a16:colId xmlns:a16="http://schemas.microsoft.com/office/drawing/2014/main" val="1023481289"/>
                    </a:ext>
                  </a:extLst>
                </a:gridCol>
                <a:gridCol w="4824412">
                  <a:extLst>
                    <a:ext uri="{9D8B030D-6E8A-4147-A177-3AD203B41FA5}">
                      <a16:colId xmlns:a16="http://schemas.microsoft.com/office/drawing/2014/main" val="4198186314"/>
                    </a:ext>
                  </a:extLst>
                </a:gridCol>
                <a:gridCol w="2663825">
                  <a:extLst>
                    <a:ext uri="{9D8B030D-6E8A-4147-A177-3AD203B41FA5}">
                      <a16:colId xmlns:a16="http://schemas.microsoft.com/office/drawing/2014/main" val="3599063332"/>
                    </a:ext>
                  </a:extLst>
                </a:gridCol>
              </a:tblGrid>
              <a:tr h="3603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事物名称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444663"/>
                  </a:ext>
                </a:extLst>
              </a:tr>
              <a:tr h="6651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与系统、子系统或类发生交互作用的外部用户</a:t>
                      </a:r>
                      <a:r>
                        <a:rPr kumimoji="1" lang="en-US" altLang="zh-CN" sz="9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a:t>
                      </a:r>
                      <a:r>
                        <a:rPr kumimoji="1" lang="zh-CN" altLang="en-US" sz="9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参见用例图定义</a:t>
                      </a:r>
                      <a:r>
                        <a:rPr kumimoji="1" lang="en-US" altLang="zh-CN" sz="9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a:t>
                      </a:r>
                      <a:endParaRPr kumimoji="1" lang="ja-JP" altLang="en-US" sz="9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3800040"/>
                  </a:ext>
                </a:extLst>
              </a:tr>
              <a:tr h="650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对象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顺序图的横轴上是与序列有关的对象。对象的表示方法是：矩形框中写有对象或类名，且名字下面有下划线。</a:t>
                      </a:r>
                      <a:endParaRPr kumimoji="1" lang="ja-JP"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8391118"/>
                  </a:ext>
                </a:extLst>
              </a:tr>
              <a:tr h="650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生命线</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坐标轴纵向的虚线表示对象在序列中的执行情况(即发送和接收的消息，对象的活动)这条虚线称为对象的“生命线”。</a:t>
                      </a:r>
                      <a:endParaRPr kumimoji="1" lang="ja-JP"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7508438"/>
                  </a:ext>
                </a:extLst>
              </a:tr>
              <a:tr h="10191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消息符号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消息用从一个对象的生命线到另一个对象生命线的箭头表示。箭头以时间顺序在图中从上到下排列。</a:t>
                      </a:r>
                      <a:endParaRPr kumimoji="1" lang="ja-JP"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9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6051011"/>
                  </a:ext>
                </a:extLst>
              </a:tr>
            </a:tbl>
          </a:graphicData>
        </a:graphic>
      </p:graphicFrame>
      <p:pic>
        <p:nvPicPr>
          <p:cNvPr id="8708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3213100"/>
            <a:ext cx="955675" cy="477838"/>
          </a:xfrm>
          <a:prstGeom prst="rect">
            <a:avLst/>
          </a:prstGeom>
          <a:noFill/>
          <a:extLst>
            <a:ext uri="{909E8E84-426E-40DD-AFC4-6F175D3DCCD1}">
              <a14:hiddenFill xmlns:a14="http://schemas.microsoft.com/office/drawing/2010/main">
                <a:solidFill>
                  <a:srgbClr val="FFFFFF"/>
                </a:solidFill>
              </a14:hiddenFill>
            </a:ext>
          </a:extLst>
        </p:spPr>
      </p:pic>
      <p:pic>
        <p:nvPicPr>
          <p:cNvPr id="8708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3933825"/>
            <a:ext cx="1219200"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87082" name="Group 42"/>
          <p:cNvGrpSpPr>
            <a:grpSpLocks/>
          </p:cNvGrpSpPr>
          <p:nvPr/>
        </p:nvGrpSpPr>
        <p:grpSpPr bwMode="auto">
          <a:xfrm>
            <a:off x="7056438" y="4556125"/>
            <a:ext cx="1249362" cy="549275"/>
            <a:chOff x="4313" y="1824"/>
            <a:chExt cx="787" cy="346"/>
          </a:xfrm>
        </p:grpSpPr>
        <p:pic>
          <p:nvPicPr>
            <p:cNvPr id="87083"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2" y="1824"/>
              <a:ext cx="78" cy="346"/>
            </a:xfrm>
            <a:prstGeom prst="rect">
              <a:avLst/>
            </a:prstGeom>
            <a:noFill/>
            <a:extLst>
              <a:ext uri="{909E8E84-426E-40DD-AFC4-6F175D3DCCD1}">
                <a14:hiddenFill xmlns:a14="http://schemas.microsoft.com/office/drawing/2010/main">
                  <a:solidFill>
                    <a:srgbClr val="FFFFFF"/>
                  </a:solidFill>
                </a14:hiddenFill>
              </a:ext>
            </a:extLst>
          </p:spPr>
        </p:pic>
        <p:pic>
          <p:nvPicPr>
            <p:cNvPr id="87084"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 y="1870"/>
              <a:ext cx="69" cy="290"/>
            </a:xfrm>
            <a:prstGeom prst="rect">
              <a:avLst/>
            </a:prstGeom>
            <a:noFill/>
            <a:extLst>
              <a:ext uri="{909E8E84-426E-40DD-AFC4-6F175D3DCCD1}">
                <a14:hiddenFill xmlns:a14="http://schemas.microsoft.com/office/drawing/2010/main">
                  <a:solidFill>
                    <a:srgbClr val="FFFFFF"/>
                  </a:solidFill>
                </a14:hiddenFill>
              </a:ext>
            </a:extLst>
          </p:spPr>
        </p:pic>
      </p:grpSp>
      <p:pic>
        <p:nvPicPr>
          <p:cNvPr id="87085"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3663" y="5157788"/>
            <a:ext cx="2319337" cy="858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a:t> 顺序图</a:t>
            </a:r>
          </a:p>
        </p:txBody>
      </p:sp>
      <p:sp>
        <p:nvSpPr>
          <p:cNvPr id="88067"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88068"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E652EED1-3841-4E11-8B52-2F4293996D78}" type="slidenum">
              <a:rPr lang="en-US" altLang="ja-JP" sz="1400" b="0" i="0">
                <a:solidFill>
                  <a:srgbClr val="3B499F"/>
                </a:solidFill>
                <a:effectLst/>
                <a:latin typeface="Arial" panose="020B0604020202020204" pitchFamily="34" charset="0"/>
                <a:ea typeface="ＭＳ Ｐゴシック" pitchFamily="34" charset="-128"/>
              </a:rPr>
              <a:pPr algn="ctr"/>
              <a:t>32</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88071"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pic>
        <p:nvPicPr>
          <p:cNvPr id="88117" name="Pictur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628775"/>
            <a:ext cx="5784850" cy="2841625"/>
          </a:xfrm>
          <a:prstGeom prst="rect">
            <a:avLst/>
          </a:prstGeom>
          <a:noFill/>
          <a:extLst>
            <a:ext uri="{909E8E84-426E-40DD-AFC4-6F175D3DCCD1}">
              <a14:hiddenFill xmlns:a14="http://schemas.microsoft.com/office/drawing/2010/main">
                <a:solidFill>
                  <a:srgbClr val="FFFFFF"/>
                </a:solidFill>
              </a14:hiddenFill>
            </a:ext>
          </a:extLst>
        </p:spPr>
      </p:pic>
      <p:sp>
        <p:nvSpPr>
          <p:cNvPr id="88118" name="Text Box 54"/>
          <p:cNvSpPr txBox="1">
            <a:spLocks noChangeArrowheads="1"/>
          </p:cNvSpPr>
          <p:nvPr/>
        </p:nvSpPr>
        <p:spPr bwMode="auto">
          <a:xfrm>
            <a:off x="106363" y="609600"/>
            <a:ext cx="57610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dirty="0">
                <a:solidFill>
                  <a:srgbClr val="000066"/>
                </a:solidFill>
                <a:effectLst>
                  <a:outerShdw blurRad="38100" dist="38100" dir="2700000" algn="tl">
                    <a:srgbClr val="C0C0C0"/>
                  </a:outerShdw>
                </a:effectLst>
              </a:rPr>
              <a:t>4.3  </a:t>
            </a:r>
            <a:r>
              <a:rPr kumimoji="0" lang="zh-CN" altLang="en-US" sz="2000" i="0" dirty="0">
                <a:solidFill>
                  <a:srgbClr val="000066"/>
                </a:solidFill>
                <a:effectLst/>
              </a:rPr>
              <a:t>顺序图与用例图和类图的关系</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en-US" altLang="zh-CN" sz="3200">
                <a:latin typeface="Times New Roman" panose="02020603050405020304" pitchFamily="18" charset="0"/>
              </a:rPr>
              <a:t>4.</a:t>
            </a:r>
            <a:r>
              <a:rPr lang="en-US" altLang="zh-CN" sz="3200"/>
              <a:t> </a:t>
            </a:r>
            <a:r>
              <a:rPr lang="zh-CN" altLang="en-US" sz="3200"/>
              <a:t>顺序图</a:t>
            </a:r>
          </a:p>
        </p:txBody>
      </p:sp>
      <p:sp>
        <p:nvSpPr>
          <p:cNvPr id="90115"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0116"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73C49877-EA90-411E-A896-919BF2311A76}" type="slidenum">
              <a:rPr lang="en-US" altLang="ja-JP" sz="1400" b="0" i="0">
                <a:solidFill>
                  <a:srgbClr val="3B499F"/>
                </a:solidFill>
                <a:effectLst/>
                <a:latin typeface="Arial" panose="020B0604020202020204" pitchFamily="34" charset="0"/>
                <a:ea typeface="ＭＳ Ｐゴシック" pitchFamily="34" charset="-128"/>
              </a:rPr>
              <a:pPr algn="ctr"/>
              <a:t>33</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0119"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122" name="Text Box 10"/>
          <p:cNvSpPr txBox="1">
            <a:spLocks noChangeArrowheads="1"/>
          </p:cNvSpPr>
          <p:nvPr/>
        </p:nvSpPr>
        <p:spPr bwMode="auto">
          <a:xfrm>
            <a:off x="103188" y="615950"/>
            <a:ext cx="30972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4.4  </a:t>
            </a:r>
            <a:r>
              <a:rPr kumimoji="0" lang="zh-CN" altLang="en-US" sz="2000" i="0">
                <a:solidFill>
                  <a:srgbClr val="000066"/>
                </a:solidFill>
                <a:effectLst/>
              </a:rPr>
              <a:t>顺序图例子</a:t>
            </a:r>
          </a:p>
        </p:txBody>
      </p:sp>
      <p:sp>
        <p:nvSpPr>
          <p:cNvPr id="90123" name="Text Box 11"/>
          <p:cNvSpPr txBox="1">
            <a:spLocks noChangeArrowheads="1"/>
          </p:cNvSpPr>
          <p:nvPr/>
        </p:nvSpPr>
        <p:spPr bwMode="auto">
          <a:xfrm>
            <a:off x="-228600" y="1066800"/>
            <a:ext cx="33845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20000"/>
              </a:spcBef>
              <a:buFont typeface="Wingdings" panose="05000000000000000000" pitchFamily="2" charset="2"/>
              <a:buNone/>
            </a:pPr>
            <a:r>
              <a:rPr lang="zh-CN" altLang="en-US" sz="1600" i="0">
                <a:solidFill>
                  <a:srgbClr val="000066"/>
                </a:solidFill>
                <a:effectLst/>
              </a:rPr>
              <a:t>简单的例子</a:t>
            </a:r>
          </a:p>
        </p:txBody>
      </p:sp>
      <p:graphicFrame>
        <p:nvGraphicFramePr>
          <p:cNvPr id="90124" name="Object 12"/>
          <p:cNvGraphicFramePr>
            <a:graphicFrameLocks noChangeAspect="1"/>
          </p:cNvGraphicFramePr>
          <p:nvPr/>
        </p:nvGraphicFramePr>
        <p:xfrm>
          <a:off x="2209800" y="1676400"/>
          <a:ext cx="5903913" cy="3048000"/>
        </p:xfrm>
        <a:graphic>
          <a:graphicData uri="http://schemas.openxmlformats.org/presentationml/2006/ole">
            <mc:AlternateContent xmlns:mc="http://schemas.openxmlformats.org/markup-compatibility/2006">
              <mc:Choice xmlns:v="urn:schemas-microsoft-com:vml" Requires="v">
                <p:oleObj spid="_x0000_s90141" name="位图图像" r:id="rId4" imgW="4525007" imgH="3258005" progId="Paint.Picture">
                  <p:embed/>
                </p:oleObj>
              </mc:Choice>
              <mc:Fallback>
                <p:oleObj name="位图图像" r:id="rId4" imgW="4525007" imgH="3258005" progId="Paint.Picture">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676400"/>
                        <a:ext cx="59039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5" name="AutoShape 13"/>
          <p:cNvSpPr>
            <a:spLocks noChangeArrowheads="1"/>
          </p:cNvSpPr>
          <p:nvPr/>
        </p:nvSpPr>
        <p:spPr bwMode="auto">
          <a:xfrm>
            <a:off x="3419475" y="4292600"/>
            <a:ext cx="1512888" cy="447675"/>
          </a:xfrm>
          <a:prstGeom prst="wedgeRectCallout">
            <a:avLst>
              <a:gd name="adj1" fmla="val -2991"/>
              <a:gd name="adj2" fmla="val -16525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从参与者到对象和从对象到参与者之间发送的消息</a:t>
            </a:r>
          </a:p>
        </p:txBody>
      </p:sp>
      <p:sp>
        <p:nvSpPr>
          <p:cNvPr id="90126" name="AutoShape 14"/>
          <p:cNvSpPr>
            <a:spLocks noChangeArrowheads="1"/>
          </p:cNvSpPr>
          <p:nvPr/>
        </p:nvSpPr>
        <p:spPr bwMode="auto">
          <a:xfrm>
            <a:off x="5580063" y="3860800"/>
            <a:ext cx="1368425" cy="503238"/>
          </a:xfrm>
          <a:prstGeom prst="wedgeRectCallout">
            <a:avLst>
              <a:gd name="adj1" fmla="val -19028"/>
              <a:gd name="adj2" fmla="val -15283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从对象传递给另一个对象的消息</a:t>
            </a:r>
          </a:p>
        </p:txBody>
      </p:sp>
      <p:sp>
        <p:nvSpPr>
          <p:cNvPr id="90127" name="AutoShape 15"/>
          <p:cNvSpPr>
            <a:spLocks noChangeArrowheads="1"/>
          </p:cNvSpPr>
          <p:nvPr/>
        </p:nvSpPr>
        <p:spPr bwMode="auto">
          <a:xfrm>
            <a:off x="5640388" y="1341438"/>
            <a:ext cx="1008062" cy="301625"/>
          </a:xfrm>
          <a:prstGeom prst="wedgeRectCallout">
            <a:avLst>
              <a:gd name="adj1" fmla="val -56301"/>
              <a:gd name="adj2" fmla="val 197894"/>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0" lang="zh-CN" altLang="en-US" sz="1600" i="0">
              <a:solidFill>
                <a:srgbClr val="000000"/>
              </a:solidFill>
              <a:effectLst/>
              <a:latin typeface="Garamond" panose="02020404030301010803" pitchFamily="18" charset="0"/>
            </a:endParaRPr>
          </a:p>
        </p:txBody>
      </p:sp>
      <p:sp>
        <p:nvSpPr>
          <p:cNvPr id="90128" name="AutoShape 16"/>
          <p:cNvSpPr>
            <a:spLocks noChangeArrowheads="1"/>
          </p:cNvSpPr>
          <p:nvPr/>
        </p:nvSpPr>
        <p:spPr bwMode="auto">
          <a:xfrm>
            <a:off x="5640388" y="1328738"/>
            <a:ext cx="1008062" cy="423862"/>
          </a:xfrm>
          <a:prstGeom prst="wedgeRectCallout">
            <a:avLst>
              <a:gd name="adj1" fmla="val 69056"/>
              <a:gd name="adj2" fmla="val 1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在类图中的类的对象</a:t>
            </a:r>
          </a:p>
        </p:txBody>
      </p:sp>
      <p:sp>
        <p:nvSpPr>
          <p:cNvPr id="90129" name="AutoShape 17"/>
          <p:cNvSpPr>
            <a:spLocks noChangeArrowheads="1"/>
          </p:cNvSpPr>
          <p:nvPr/>
        </p:nvSpPr>
        <p:spPr bwMode="auto">
          <a:xfrm>
            <a:off x="3768725" y="1435100"/>
            <a:ext cx="863600" cy="1003300"/>
          </a:xfrm>
          <a:prstGeom prst="wedgeRectCallout">
            <a:avLst>
              <a:gd name="adj1" fmla="val -100736"/>
              <a:gd name="adj2" fmla="val 3939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dirty="0">
                <a:solidFill>
                  <a:srgbClr val="000000"/>
                </a:solidFill>
                <a:effectLst/>
                <a:latin typeface="Garamond" panose="02020404030301010803" pitchFamily="18" charset="0"/>
              </a:rPr>
              <a:t>使用系统的参与者，这个系统是为某个用例的某个场景设计的</a:t>
            </a:r>
          </a:p>
        </p:txBody>
      </p:sp>
      <p:sp>
        <p:nvSpPr>
          <p:cNvPr id="90130" name="AutoShape 18"/>
          <p:cNvSpPr>
            <a:spLocks noChangeArrowheads="1"/>
          </p:cNvSpPr>
          <p:nvPr/>
        </p:nvSpPr>
        <p:spPr bwMode="auto">
          <a:xfrm>
            <a:off x="7391400" y="4170363"/>
            <a:ext cx="1511300" cy="706437"/>
          </a:xfrm>
          <a:prstGeom prst="wedgeRectCallout">
            <a:avLst>
              <a:gd name="adj1" fmla="val -65023"/>
              <a:gd name="adj2" fmla="val -11314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对象生命线表示从上到下的时间顺序，消息</a:t>
            </a:r>
            <a:r>
              <a:rPr kumimoji="0" lang="en-US" altLang="zh-CN" sz="900" i="0">
                <a:solidFill>
                  <a:srgbClr val="000000"/>
                </a:solidFill>
                <a:effectLst/>
                <a:latin typeface="Garamond" panose="02020404030301010803" pitchFamily="18" charset="0"/>
              </a:rPr>
              <a:t>1</a:t>
            </a:r>
            <a:r>
              <a:rPr kumimoji="0" lang="zh-CN" altLang="en-US" sz="900" i="0">
                <a:solidFill>
                  <a:srgbClr val="000000"/>
                </a:solidFill>
                <a:effectLst/>
                <a:latin typeface="Garamond" panose="02020404030301010803" pitchFamily="18" charset="0"/>
              </a:rPr>
              <a:t>在消息</a:t>
            </a:r>
            <a:r>
              <a:rPr kumimoji="0" lang="en-US" altLang="zh-CN" sz="900" i="0">
                <a:solidFill>
                  <a:srgbClr val="000000"/>
                </a:solidFill>
                <a:effectLst/>
                <a:latin typeface="Garamond" panose="02020404030301010803" pitchFamily="18" charset="0"/>
              </a:rPr>
              <a:t>2</a:t>
            </a:r>
            <a:r>
              <a:rPr kumimoji="0" lang="zh-CN" altLang="en-US" sz="900" i="0">
                <a:solidFill>
                  <a:srgbClr val="000000"/>
                </a:solidFill>
                <a:effectLst/>
                <a:latin typeface="Garamond" panose="02020404030301010803" pitchFamily="18" charset="0"/>
              </a:rPr>
              <a:t>之前发生，消息</a:t>
            </a:r>
            <a:r>
              <a:rPr kumimoji="0" lang="en-US" altLang="zh-CN" sz="900" i="0">
                <a:solidFill>
                  <a:srgbClr val="000000"/>
                </a:solidFill>
                <a:effectLst/>
                <a:latin typeface="Garamond" panose="02020404030301010803" pitchFamily="18" charset="0"/>
              </a:rPr>
              <a:t>2</a:t>
            </a:r>
            <a:r>
              <a:rPr kumimoji="0" lang="zh-CN" altLang="en-US" sz="900" i="0">
                <a:solidFill>
                  <a:srgbClr val="000000"/>
                </a:solidFill>
                <a:effectLst/>
                <a:latin typeface="Garamond" panose="02020404030301010803" pitchFamily="18" charset="0"/>
              </a:rPr>
              <a:t>在消息</a:t>
            </a:r>
            <a:r>
              <a:rPr kumimoji="0" lang="en-US" altLang="zh-CN" sz="900" i="0">
                <a:solidFill>
                  <a:srgbClr val="000000"/>
                </a:solidFill>
                <a:effectLst/>
                <a:latin typeface="Garamond" panose="02020404030301010803" pitchFamily="18" charset="0"/>
              </a:rPr>
              <a:t>3</a:t>
            </a:r>
            <a:r>
              <a:rPr kumimoji="0" lang="zh-CN" altLang="en-US" sz="900" i="0">
                <a:solidFill>
                  <a:srgbClr val="000000"/>
                </a:solidFill>
                <a:effectLst/>
                <a:latin typeface="Garamond" panose="02020404030301010803" pitchFamily="18" charset="0"/>
              </a:rPr>
              <a:t>之前发生</a:t>
            </a:r>
          </a:p>
        </p:txBody>
      </p:sp>
      <p:sp>
        <p:nvSpPr>
          <p:cNvPr id="90131" name="AutoShape 19"/>
          <p:cNvSpPr>
            <a:spLocks noChangeArrowheads="1"/>
          </p:cNvSpPr>
          <p:nvPr/>
        </p:nvSpPr>
        <p:spPr bwMode="auto">
          <a:xfrm>
            <a:off x="7297738" y="2362200"/>
            <a:ext cx="1441450" cy="398463"/>
          </a:xfrm>
          <a:prstGeom prst="wedgeRectCallout">
            <a:avLst>
              <a:gd name="adj1" fmla="val -55065"/>
              <a:gd name="adj2" fmla="val 18346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900" i="0">
                <a:solidFill>
                  <a:srgbClr val="000000"/>
                </a:solidFill>
                <a:effectLst/>
                <a:latin typeface="Garamond" panose="02020404030301010803" pitchFamily="18" charset="0"/>
              </a:rPr>
              <a:t>窄长方框用以强调这个部分处于活动状态</a:t>
            </a:r>
          </a:p>
        </p:txBody>
      </p:sp>
      <p:sp>
        <p:nvSpPr>
          <p:cNvPr id="90135" name="Text Box 23"/>
          <p:cNvSpPr txBox="1">
            <a:spLocks noChangeArrowheads="1"/>
          </p:cNvSpPr>
          <p:nvPr/>
        </p:nvSpPr>
        <p:spPr bwMode="auto">
          <a:xfrm>
            <a:off x="228600" y="1801813"/>
            <a:ext cx="2514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Wingdings" panose="05000000000000000000" pitchFamily="2" charset="2"/>
              <a:buNone/>
            </a:pPr>
            <a:r>
              <a:rPr lang="zh-CN" altLang="en-US" sz="1200" b="0" i="0">
                <a:solidFill>
                  <a:srgbClr val="3333FF"/>
                </a:solidFill>
                <a:effectLst/>
              </a:rPr>
              <a:t>消息格式:</a:t>
            </a:r>
          </a:p>
          <a:p>
            <a:pPr>
              <a:spcBef>
                <a:spcPct val="20000"/>
              </a:spcBef>
              <a:buFont typeface="Wingdings" panose="05000000000000000000" pitchFamily="2" charset="2"/>
              <a:buNone/>
            </a:pPr>
            <a:r>
              <a:rPr lang="zh-CN" altLang="en-US" sz="1200" b="0" i="0">
                <a:solidFill>
                  <a:srgbClr val="000066"/>
                </a:solidFill>
                <a:effectLst/>
              </a:rPr>
              <a:t>  </a:t>
            </a:r>
            <a:r>
              <a:rPr lang="en-US" altLang="zh-CN" sz="1200" b="0" i="0">
                <a:solidFill>
                  <a:srgbClr val="000066"/>
                </a:solidFill>
                <a:effectLst/>
              </a:rPr>
              <a:t>operation (parameter list)  </a:t>
            </a:r>
          </a:p>
          <a:p>
            <a:pPr>
              <a:spcBef>
                <a:spcPct val="20000"/>
              </a:spcBef>
              <a:buFont typeface="Wingdings" panose="05000000000000000000" pitchFamily="2" charset="2"/>
              <a:buNone/>
            </a:pPr>
            <a:r>
              <a:rPr lang="zh-CN" altLang="en-US" sz="1200" b="0" i="0">
                <a:solidFill>
                  <a:srgbClr val="000066"/>
                </a:solidFill>
                <a:effectLst/>
              </a:rPr>
              <a:t> 向哪个对象发消息实际上就是调用它的类中的操作，就是调用箭头指向的对象所在类的 一个</a:t>
            </a:r>
            <a:r>
              <a:rPr lang="en-US" altLang="zh-CN" sz="1200" b="0" i="0">
                <a:solidFill>
                  <a:srgbClr val="000066"/>
                </a:solidFill>
                <a:effectLst/>
              </a:rPr>
              <a:t>operation。</a:t>
            </a:r>
          </a:p>
          <a:p>
            <a:pPr>
              <a:spcBef>
                <a:spcPct val="20000"/>
              </a:spcBef>
              <a:buFont typeface="Wingdings" panose="05000000000000000000" pitchFamily="2" charset="2"/>
              <a:buNone/>
            </a:pPr>
            <a:r>
              <a:rPr lang="zh-CN" altLang="en-US" sz="1200" b="0" i="0">
                <a:solidFill>
                  <a:srgbClr val="000066"/>
                </a:solidFill>
                <a:effectLst/>
              </a:rPr>
              <a:t>例：</a:t>
            </a:r>
            <a:endParaRPr lang="ja-JP" altLang="en-US" sz="1800" b="0" i="0">
              <a:solidFill>
                <a:schemeClr val="tx1"/>
              </a:solidFill>
              <a:effectLst/>
              <a:ea typeface="ＭＳ Ｐゴシック" pitchFamily="34" charset="-128"/>
            </a:endParaRPr>
          </a:p>
        </p:txBody>
      </p:sp>
      <p:pic>
        <p:nvPicPr>
          <p:cNvPr id="90136"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048000"/>
            <a:ext cx="1981200" cy="1314450"/>
          </a:xfrm>
          <a:prstGeom prst="rect">
            <a:avLst/>
          </a:prstGeom>
          <a:noFill/>
          <a:extLst>
            <a:ext uri="{909E8E84-426E-40DD-AFC4-6F175D3DCCD1}">
              <a14:hiddenFill xmlns:a14="http://schemas.microsoft.com/office/drawing/2010/main">
                <a:solidFill>
                  <a:srgbClr val="FFFFFF"/>
                </a:solidFill>
              </a14:hiddenFill>
            </a:ext>
          </a:extLst>
        </p:spPr>
      </p:pic>
      <p:sp>
        <p:nvSpPr>
          <p:cNvPr id="90137" name="Rectangle 25"/>
          <p:cNvSpPr>
            <a:spLocks noChangeArrowheads="1"/>
          </p:cNvSpPr>
          <p:nvPr/>
        </p:nvSpPr>
        <p:spPr bwMode="auto">
          <a:xfrm>
            <a:off x="228600" y="4267200"/>
            <a:ext cx="2514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r>
              <a:rPr lang="zh-CN" altLang="en-US" sz="1000" b="0" i="0">
                <a:effectLst/>
              </a:rPr>
              <a:t>订单类发消息给客户类调用客户类中的“验证客户”操作</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a:t>
            </a:r>
            <a:r>
              <a:rPr lang="zh-CN" altLang="en-US" sz="3200" b="0" i="0">
                <a:solidFill>
                  <a:srgbClr val="000000"/>
                </a:solidFill>
                <a:effectLst/>
              </a:rPr>
              <a:t> </a:t>
            </a:r>
            <a:r>
              <a:rPr lang="zh-CN" altLang="en-US" sz="3200"/>
              <a:t>顺序图</a:t>
            </a:r>
          </a:p>
        </p:txBody>
      </p:sp>
      <p:sp>
        <p:nvSpPr>
          <p:cNvPr id="92163"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2164"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59B9D36-962C-4DD7-A7A5-18EC00B47619}" type="slidenum">
              <a:rPr lang="en-US" altLang="ja-JP" sz="1400" b="0" i="0">
                <a:solidFill>
                  <a:srgbClr val="3B499F"/>
                </a:solidFill>
                <a:effectLst/>
                <a:latin typeface="Arial" panose="020B0604020202020204" pitchFamily="34" charset="0"/>
                <a:ea typeface="ＭＳ Ｐゴシック" pitchFamily="34" charset="-128"/>
              </a:rPr>
              <a:pPr algn="ctr"/>
              <a:t>34</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2167"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170" name="Text Box 10"/>
          <p:cNvSpPr txBox="1">
            <a:spLocks noChangeArrowheads="1"/>
          </p:cNvSpPr>
          <p:nvPr/>
        </p:nvSpPr>
        <p:spPr bwMode="auto">
          <a:xfrm>
            <a:off x="120650" y="533400"/>
            <a:ext cx="3384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ＭＳ Ｐゴシック" pitchFamily="34" charset="-128"/>
              </a:defRPr>
            </a:lvl1pPr>
            <a:lvl2pPr marL="190500">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lvl="1">
              <a:spcBef>
                <a:spcPct val="20000"/>
              </a:spcBef>
              <a:buFont typeface="Wingdings" panose="05000000000000000000" pitchFamily="2" charset="2"/>
              <a:buNone/>
            </a:pPr>
            <a:r>
              <a:rPr lang="zh-CN" altLang="en-US" sz="1800" i="0">
                <a:solidFill>
                  <a:srgbClr val="000066"/>
                </a:solidFill>
                <a:effectLst/>
                <a:ea typeface="宋体" panose="02010600030101010101" pitchFamily="2" charset="-122"/>
              </a:rPr>
              <a:t>复杂的例子</a:t>
            </a:r>
          </a:p>
        </p:txBody>
      </p:sp>
      <p:pic>
        <p:nvPicPr>
          <p:cNvPr id="921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295400"/>
            <a:ext cx="4608512" cy="2655888"/>
          </a:xfrm>
          <a:prstGeom prst="rect">
            <a:avLst/>
          </a:prstGeom>
          <a:noFill/>
          <a:extLst>
            <a:ext uri="{909E8E84-426E-40DD-AFC4-6F175D3DCCD1}">
              <a14:hiddenFill xmlns:a14="http://schemas.microsoft.com/office/drawing/2010/main">
                <a:solidFill>
                  <a:srgbClr val="FFFFFF"/>
                </a:solidFill>
              </a14:hiddenFill>
            </a:ext>
          </a:extLst>
        </p:spPr>
      </p:pic>
      <p:sp>
        <p:nvSpPr>
          <p:cNvPr id="92173" name="AutoShape 13"/>
          <p:cNvSpPr>
            <a:spLocks noChangeArrowheads="1"/>
          </p:cNvSpPr>
          <p:nvPr/>
        </p:nvSpPr>
        <p:spPr bwMode="auto">
          <a:xfrm>
            <a:off x="827088" y="982663"/>
            <a:ext cx="1008062" cy="217487"/>
          </a:xfrm>
          <a:prstGeom prst="wedgeRoundRectCallout">
            <a:avLst>
              <a:gd name="adj1" fmla="val -31102"/>
              <a:gd name="adj2" fmla="val 119343"/>
              <a:gd name="adj3" fmla="val 16667"/>
            </a:avLst>
          </a:prstGeom>
          <a:noFill/>
          <a:ln w="9525">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200" b="0" i="0">
                <a:solidFill>
                  <a:srgbClr val="000066"/>
                </a:solidFill>
                <a:effectLst/>
                <a:latin typeface="Garamond" panose="02020404030301010803" pitchFamily="18" charset="0"/>
              </a:rPr>
              <a:t>信息亭</a:t>
            </a:r>
          </a:p>
        </p:txBody>
      </p:sp>
      <p:sp>
        <p:nvSpPr>
          <p:cNvPr id="92174" name="AutoShape 14"/>
          <p:cNvSpPr>
            <a:spLocks noChangeArrowheads="1"/>
          </p:cNvSpPr>
          <p:nvPr/>
        </p:nvSpPr>
        <p:spPr bwMode="auto">
          <a:xfrm>
            <a:off x="2195513" y="914400"/>
            <a:ext cx="1008062" cy="242888"/>
          </a:xfrm>
          <a:prstGeom prst="wedgeRoundRectCallout">
            <a:avLst>
              <a:gd name="adj1" fmla="val -36144"/>
              <a:gd name="adj2" fmla="val 140852"/>
              <a:gd name="adj3" fmla="val 16667"/>
            </a:avLst>
          </a:prstGeom>
          <a:noFill/>
          <a:ln w="9525" algn="ctr">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000" b="0" i="0">
                <a:solidFill>
                  <a:srgbClr val="000066"/>
                </a:solidFill>
                <a:effectLst/>
                <a:latin typeface="Garamond" panose="02020404030301010803" pitchFamily="18" charset="0"/>
              </a:rPr>
              <a:t>售票中心</a:t>
            </a:r>
          </a:p>
        </p:txBody>
      </p:sp>
      <p:sp>
        <p:nvSpPr>
          <p:cNvPr id="92175" name="AutoShape 15"/>
          <p:cNvSpPr>
            <a:spLocks noChangeArrowheads="1"/>
          </p:cNvSpPr>
          <p:nvPr/>
        </p:nvSpPr>
        <p:spPr bwMode="auto">
          <a:xfrm>
            <a:off x="3708400" y="838200"/>
            <a:ext cx="1008063" cy="304800"/>
          </a:xfrm>
          <a:prstGeom prst="wedgeRoundRectCallout">
            <a:avLst>
              <a:gd name="adj1" fmla="val -37560"/>
              <a:gd name="adj2" fmla="val 111981"/>
              <a:gd name="adj3" fmla="val 16667"/>
            </a:avLst>
          </a:prstGeom>
          <a:noFill/>
          <a:ln w="9525" algn="ctr">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000" b="0" i="0">
                <a:solidFill>
                  <a:srgbClr val="000066"/>
                </a:solidFill>
                <a:effectLst/>
                <a:latin typeface="Garamond" panose="02020404030301010803" pitchFamily="18" charset="0"/>
              </a:rPr>
              <a:t>信用卡服务</a:t>
            </a:r>
          </a:p>
        </p:txBody>
      </p:sp>
      <p:sp>
        <p:nvSpPr>
          <p:cNvPr id="92176" name="Rectangle 16"/>
          <p:cNvSpPr>
            <a:spLocks noChangeArrowheads="1"/>
          </p:cNvSpPr>
          <p:nvPr/>
        </p:nvSpPr>
        <p:spPr bwMode="auto">
          <a:xfrm>
            <a:off x="5495925" y="857250"/>
            <a:ext cx="34194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r>
              <a:rPr lang="zh-CN" altLang="en-US" sz="900" b="0" i="0">
                <a:effectLst/>
              </a:rPr>
              <a:t>从这个例子中可以看出：</a:t>
            </a:r>
          </a:p>
          <a:p>
            <a:pPr algn="l"/>
            <a:r>
              <a:rPr kumimoji="0" lang="en-US" altLang="zh-CN" sz="900" b="0" i="0">
                <a:effectLst/>
              </a:rPr>
              <a:t>Kjosk</a:t>
            </a:r>
            <a:r>
              <a:rPr kumimoji="0" lang="zh-CN" altLang="en-US" sz="900" b="0" i="0">
                <a:effectLst/>
              </a:rPr>
              <a:t>类中的操作有</a:t>
            </a:r>
            <a:endParaRPr kumimoji="0" lang="en-US" altLang="zh-CN" sz="900" b="0" i="0">
              <a:effectLst/>
            </a:endParaRPr>
          </a:p>
          <a:p>
            <a:pPr algn="l"/>
            <a:r>
              <a:rPr kumimoji="0" lang="en-US" altLang="zh-CN" sz="900" b="0" i="0">
                <a:effectLst/>
              </a:rPr>
              <a:t>    Show Available (seat-list)</a:t>
            </a:r>
          </a:p>
          <a:p>
            <a:pPr algn="l"/>
            <a:r>
              <a:rPr kumimoji="0" lang="en-US" altLang="zh-CN" sz="900" b="0" i="0">
                <a:effectLst/>
              </a:rPr>
              <a:t>    Demand Payment (cost)</a:t>
            </a:r>
          </a:p>
          <a:p>
            <a:pPr algn="l"/>
            <a:r>
              <a:rPr kumimoji="0" lang="en-US" altLang="zh-CN" sz="900" b="0" i="0">
                <a:effectLst/>
              </a:rPr>
              <a:t>     printtickets (performance, seats)</a:t>
            </a:r>
          </a:p>
          <a:p>
            <a:pPr algn="l"/>
            <a:r>
              <a:rPr kumimoji="0" lang="en-US" altLang="zh-CN" sz="900" b="0" i="0">
                <a:effectLst/>
              </a:rPr>
              <a:t>     eject card</a:t>
            </a:r>
          </a:p>
          <a:p>
            <a:pPr algn="l"/>
            <a:endParaRPr kumimoji="0" lang="en-US" altLang="zh-CN" sz="900" b="0" i="0">
              <a:effectLst/>
            </a:endParaRPr>
          </a:p>
          <a:p>
            <a:pPr algn="l"/>
            <a:r>
              <a:rPr kumimoji="0" lang="en-US" altLang="zh-CN" sz="900" b="0" i="0">
                <a:effectLst/>
              </a:rPr>
              <a:t>Box Office</a:t>
            </a:r>
            <a:r>
              <a:rPr kumimoji="0" lang="zh-CN" altLang="en-US" sz="900" b="0" i="0">
                <a:effectLst/>
              </a:rPr>
              <a:t>中的操作有</a:t>
            </a:r>
            <a:endParaRPr kumimoji="0" lang="en-US" altLang="zh-CN" sz="900" b="0" i="0">
              <a:effectLst/>
            </a:endParaRPr>
          </a:p>
          <a:p>
            <a:pPr algn="l"/>
            <a:r>
              <a:rPr kumimoji="0" lang="en-US" altLang="zh-CN" sz="900" b="0" i="0">
                <a:effectLst/>
              </a:rPr>
              <a:t>     Request (count, performance)</a:t>
            </a:r>
          </a:p>
          <a:p>
            <a:pPr algn="l"/>
            <a:r>
              <a:rPr kumimoji="0" lang="en-US" altLang="zh-CN" sz="900" b="0" i="0">
                <a:effectLst/>
              </a:rPr>
              <a:t>     Select Seats</a:t>
            </a:r>
          </a:p>
          <a:p>
            <a:pPr algn="l"/>
            <a:r>
              <a:rPr kumimoji="0" lang="en-US" altLang="zh-CN" sz="900" b="0" i="0">
                <a:effectLst/>
              </a:rPr>
              <a:t>     Insert Card (Card Number)</a:t>
            </a:r>
          </a:p>
          <a:p>
            <a:pPr algn="l"/>
            <a:r>
              <a:rPr kumimoji="0" lang="en-US" altLang="zh-CN" sz="900" b="0" i="0">
                <a:effectLst/>
              </a:rPr>
              <a:t>     authorized</a:t>
            </a:r>
          </a:p>
          <a:p>
            <a:pPr algn="l"/>
            <a:endParaRPr kumimoji="0" lang="en-US" altLang="zh-CN" sz="900" b="0" i="0">
              <a:effectLst/>
            </a:endParaRPr>
          </a:p>
          <a:p>
            <a:pPr algn="l"/>
            <a:r>
              <a:rPr kumimoji="0" lang="en-US" altLang="zh-CN" sz="900" b="0" i="0">
                <a:effectLst/>
              </a:rPr>
              <a:t>Credit Card Service</a:t>
            </a:r>
            <a:r>
              <a:rPr kumimoji="0" lang="zh-CN" altLang="en-US" sz="900" b="0" i="0">
                <a:effectLst/>
              </a:rPr>
              <a:t>类中的操作有</a:t>
            </a:r>
          </a:p>
          <a:p>
            <a:pPr algn="l"/>
            <a:r>
              <a:rPr kumimoji="0" lang="en-US" altLang="zh-CN" sz="900" b="0" i="0">
                <a:effectLst/>
              </a:rPr>
              <a:t>    charge(card number, cost)</a:t>
            </a:r>
          </a:p>
        </p:txBody>
      </p:sp>
      <p:sp>
        <p:nvSpPr>
          <p:cNvPr id="92177" name="Rectangle 17"/>
          <p:cNvSpPr>
            <a:spLocks noChangeArrowheads="1"/>
          </p:cNvSpPr>
          <p:nvPr/>
        </p:nvSpPr>
        <p:spPr bwMode="auto">
          <a:xfrm>
            <a:off x="250825" y="4011613"/>
            <a:ext cx="856932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r>
              <a:rPr kumimoji="0" lang="zh-CN" altLang="en-US" sz="1200" b="0" i="0" dirty="0">
                <a:effectLst/>
              </a:rPr>
              <a:t> 此图是描述购票这个用例的顺序图。顾客在信息亭与售票中心通话触发了这个用例的执行。顺序图中付款这个用例包括售票中心与信息亭和信用卡服务处使用消息进行通信过程。</a:t>
            </a:r>
          </a:p>
          <a:p>
            <a:pPr algn="l"/>
            <a:r>
              <a:rPr kumimoji="0" lang="zh-CN" altLang="en-US" sz="1200" i="0" dirty="0">
                <a:solidFill>
                  <a:srgbClr val="3333FF"/>
                </a:solidFill>
                <a:effectLst/>
              </a:rPr>
              <a:t>此图中存在的事物有：</a:t>
            </a:r>
          </a:p>
          <a:p>
            <a:pPr algn="l"/>
            <a:r>
              <a:rPr kumimoji="0" lang="zh-CN" altLang="en-US" sz="1200" b="0" i="0" dirty="0">
                <a:effectLst/>
              </a:rPr>
              <a:t>    对象(信息亭 </a:t>
            </a:r>
            <a:r>
              <a:rPr kumimoji="0" lang="en-US" altLang="zh-CN" sz="1200" b="0" i="0" dirty="0" err="1">
                <a:effectLst/>
              </a:rPr>
              <a:t>Kjosk</a:t>
            </a:r>
            <a:r>
              <a:rPr kumimoji="0" lang="en-US" altLang="zh-CN" sz="1200" b="0" i="0" dirty="0">
                <a:effectLst/>
              </a:rPr>
              <a:t> </a:t>
            </a:r>
            <a:r>
              <a:rPr kumimoji="0" lang="zh-CN" altLang="en-US" sz="1200" b="0" i="0" dirty="0">
                <a:effectLst/>
              </a:rPr>
              <a:t>，售票中心 </a:t>
            </a:r>
            <a:r>
              <a:rPr kumimoji="0" lang="en-US" altLang="zh-CN" sz="1200" b="0" i="0" dirty="0">
                <a:effectLst/>
              </a:rPr>
              <a:t>Box Office， </a:t>
            </a:r>
            <a:r>
              <a:rPr kumimoji="0" lang="zh-CN" altLang="en-US" sz="1200" b="0" i="0" dirty="0">
                <a:effectLst/>
              </a:rPr>
              <a:t>信用卡服务 </a:t>
            </a:r>
            <a:r>
              <a:rPr kumimoji="0" lang="en-US" altLang="zh-CN" sz="1200" b="0" i="0" dirty="0">
                <a:effectLst/>
              </a:rPr>
              <a:t>Credit Card Service</a:t>
            </a:r>
            <a:r>
              <a:rPr kumimoji="0" lang="zh-CN" altLang="en-US" sz="1200" b="0" i="0" dirty="0">
                <a:effectLst/>
              </a:rPr>
              <a:t> )，生命线，消息符号。</a:t>
            </a:r>
          </a:p>
          <a:p>
            <a:pPr algn="l"/>
            <a:endParaRPr kumimoji="0" lang="zh-CN" altLang="en-US" sz="1200" b="0" i="0" dirty="0">
              <a:effectLst/>
            </a:endParaRPr>
          </a:p>
          <a:p>
            <a:pPr algn="l"/>
            <a:r>
              <a:rPr kumimoji="0" lang="zh-CN" altLang="en-US" sz="1200" b="0" i="0" dirty="0">
                <a:effectLst/>
              </a:rPr>
              <a:t>信息亭发</a:t>
            </a:r>
            <a:r>
              <a:rPr kumimoji="0" lang="en-US" altLang="zh-CN" sz="1200" b="0" i="0" dirty="0">
                <a:effectLst/>
              </a:rPr>
              <a:t>Request (count, performance)</a:t>
            </a:r>
            <a:r>
              <a:rPr kumimoji="0" lang="zh-CN" altLang="en-US" sz="1200" b="0" i="0" dirty="0">
                <a:effectLst/>
              </a:rPr>
              <a:t>消息给售票中心，表示调用售票中心类的</a:t>
            </a:r>
            <a:r>
              <a:rPr kumimoji="0" lang="en-US" altLang="zh-CN" sz="1200" b="0" i="0" dirty="0">
                <a:effectLst/>
              </a:rPr>
              <a:t>Request (count, performance)</a:t>
            </a:r>
            <a:r>
              <a:rPr kumimoji="0" lang="zh-CN" altLang="en-US" sz="1200" b="0" i="0" dirty="0">
                <a:effectLst/>
              </a:rPr>
              <a:t>操作，来查询演出的信息。</a:t>
            </a:r>
          </a:p>
          <a:p>
            <a:pPr algn="l"/>
            <a:r>
              <a:rPr kumimoji="0" lang="zh-CN" altLang="en-US" sz="1200" b="0" i="0" dirty="0">
                <a:effectLst/>
              </a:rPr>
              <a:t>售票中心发</a:t>
            </a:r>
            <a:r>
              <a:rPr kumimoji="0" lang="en-US" altLang="zh-CN" sz="1200" b="0" i="0" dirty="0">
                <a:effectLst/>
              </a:rPr>
              <a:t>Show Available(seat-list)</a:t>
            </a:r>
            <a:r>
              <a:rPr kumimoji="0" lang="zh-CN" altLang="en-US" sz="1200" b="0" i="0" dirty="0">
                <a:effectLst/>
              </a:rPr>
              <a:t>消息给信息亭，表示调用信息亭类中的</a:t>
            </a:r>
            <a:r>
              <a:rPr kumimoji="0" lang="en-US" altLang="zh-CN" sz="1200" b="0" i="0" dirty="0">
                <a:effectLst/>
              </a:rPr>
              <a:t>Show Available(seat-list)</a:t>
            </a:r>
            <a:r>
              <a:rPr kumimoji="0" lang="zh-CN" altLang="en-US" sz="1200" b="0" i="0" dirty="0">
                <a:effectLst/>
              </a:rPr>
              <a:t>操作，给出可用的座位表。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4925" y="44450"/>
            <a:ext cx="9067800" cy="504825"/>
          </a:xfrm>
          <a:grad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l"/>
            <a:r>
              <a:rPr lang="zh-CN" altLang="en-US" sz="3200">
                <a:latin typeface="Times New Roman" panose="02020603050405020304" pitchFamily="18" charset="0"/>
              </a:rPr>
              <a:t>4. 顺序图</a:t>
            </a:r>
          </a:p>
        </p:txBody>
      </p:sp>
      <p:sp>
        <p:nvSpPr>
          <p:cNvPr id="94211" name="Text Box 3"/>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4212" name="Text Box 4"/>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ea typeface="ＭＳ Ｐゴシック" pitchFamily="34" charset="-128"/>
              </a:rPr>
              <a:t>- </a:t>
            </a:r>
            <a:fld id="{D046E324-9E2D-4A9C-B17E-7E5E74D5B4E4}" type="slidenum">
              <a:rPr lang="en-US" altLang="ja-JP" sz="1400" b="0" i="0">
                <a:solidFill>
                  <a:srgbClr val="3B499F"/>
                </a:solidFill>
                <a:effectLst/>
                <a:ea typeface="ＭＳ Ｐゴシック" pitchFamily="34" charset="-128"/>
              </a:rPr>
              <a:pPr algn="ctr"/>
              <a:t>35</a:t>
            </a:fld>
            <a:r>
              <a:rPr lang="en-US" altLang="ja-JP" sz="1400" b="0" i="0">
                <a:solidFill>
                  <a:srgbClr val="3B499F"/>
                </a:solidFill>
                <a:effectLst/>
                <a:ea typeface="ＭＳ Ｐゴシック" pitchFamily="34" charset="-128"/>
              </a:rPr>
              <a:t> -</a:t>
            </a:r>
          </a:p>
        </p:txBody>
      </p:sp>
      <p:sp>
        <p:nvSpPr>
          <p:cNvPr id="94215" name="Rectangle 7"/>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pic>
        <p:nvPicPr>
          <p:cNvPr id="942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192213"/>
            <a:ext cx="4625975" cy="4751387"/>
          </a:xfrm>
          <a:prstGeom prst="rect">
            <a:avLst/>
          </a:prstGeom>
          <a:noFill/>
          <a:extLst>
            <a:ext uri="{909E8E84-426E-40DD-AFC4-6F175D3DCCD1}">
              <a14:hiddenFill xmlns:a14="http://schemas.microsoft.com/office/drawing/2010/main">
                <a:solidFill>
                  <a:srgbClr val="FFFFFF"/>
                </a:solidFill>
              </a14:hiddenFill>
            </a:ext>
          </a:extLst>
        </p:spPr>
      </p:pic>
      <p:sp>
        <p:nvSpPr>
          <p:cNvPr id="94219" name="Rectangle 11"/>
          <p:cNvSpPr>
            <a:spLocks noChangeArrowheads="1"/>
          </p:cNvSpPr>
          <p:nvPr/>
        </p:nvSpPr>
        <p:spPr bwMode="auto">
          <a:xfrm>
            <a:off x="468313" y="1485900"/>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①</a:t>
            </a:r>
            <a:endParaRPr lang="en-US" altLang="en-US" sz="1800" b="0" i="0">
              <a:effectLst/>
            </a:endParaRPr>
          </a:p>
        </p:txBody>
      </p:sp>
      <p:sp>
        <p:nvSpPr>
          <p:cNvPr id="94220" name="Rectangle 12"/>
          <p:cNvSpPr>
            <a:spLocks noChangeArrowheads="1"/>
          </p:cNvSpPr>
          <p:nvPr/>
        </p:nvSpPr>
        <p:spPr bwMode="auto">
          <a:xfrm>
            <a:off x="2905125" y="1563688"/>
            <a:ext cx="1841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spcBef>
                <a:spcPct val="20000"/>
              </a:spcBef>
              <a:buClr>
                <a:schemeClr val="hlink"/>
              </a:buClr>
              <a:buSzPct val="70000"/>
              <a:buFont typeface="Wingdings" panose="05000000000000000000" pitchFamily="2" charset="2"/>
              <a:buNone/>
            </a:pPr>
            <a:endParaRPr kumimoji="0" lang="zh-CN" altLang="en-US" sz="2400" i="0">
              <a:solidFill>
                <a:schemeClr val="tx1"/>
              </a:solidFill>
              <a:effectLst>
                <a:outerShdw blurRad="38100" dist="38100" dir="2700000" algn="tl">
                  <a:srgbClr val="C0C0C0"/>
                </a:outerShdw>
              </a:effectLst>
            </a:endParaRPr>
          </a:p>
        </p:txBody>
      </p:sp>
      <p:sp>
        <p:nvSpPr>
          <p:cNvPr id="94221" name="Rectangle 13"/>
          <p:cNvSpPr>
            <a:spLocks noChangeArrowheads="1"/>
          </p:cNvSpPr>
          <p:nvPr/>
        </p:nvSpPr>
        <p:spPr bwMode="auto">
          <a:xfrm>
            <a:off x="1403350" y="12684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en-US" altLang="en-US" sz="1800" b="0" i="0">
                <a:effectLst/>
              </a:rPr>
              <a:t>②</a:t>
            </a:r>
          </a:p>
        </p:txBody>
      </p:sp>
      <p:sp>
        <p:nvSpPr>
          <p:cNvPr id="94222" name="Rectangle 14"/>
          <p:cNvSpPr>
            <a:spLocks noChangeArrowheads="1"/>
          </p:cNvSpPr>
          <p:nvPr/>
        </p:nvSpPr>
        <p:spPr bwMode="auto">
          <a:xfrm>
            <a:off x="2700338" y="12684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③</a:t>
            </a:r>
            <a:endParaRPr lang="en-US" altLang="en-US" sz="1800" b="0" i="0">
              <a:effectLst/>
            </a:endParaRPr>
          </a:p>
        </p:txBody>
      </p:sp>
      <p:sp>
        <p:nvSpPr>
          <p:cNvPr id="94223" name="Rectangle 15"/>
          <p:cNvSpPr>
            <a:spLocks noChangeArrowheads="1"/>
          </p:cNvSpPr>
          <p:nvPr/>
        </p:nvSpPr>
        <p:spPr bwMode="auto">
          <a:xfrm>
            <a:off x="3779838" y="12684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④</a:t>
            </a:r>
            <a:endParaRPr lang="en-US" altLang="en-US" sz="1800" b="0" i="0">
              <a:effectLst/>
            </a:endParaRPr>
          </a:p>
        </p:txBody>
      </p:sp>
      <p:sp>
        <p:nvSpPr>
          <p:cNvPr id="94224" name="Rectangle 16"/>
          <p:cNvSpPr>
            <a:spLocks noChangeArrowheads="1"/>
          </p:cNvSpPr>
          <p:nvPr/>
        </p:nvSpPr>
        <p:spPr bwMode="auto">
          <a:xfrm>
            <a:off x="250825" y="2132013"/>
            <a:ext cx="4318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⑤</a:t>
            </a:r>
            <a:endParaRPr lang="en-US" altLang="en-US" sz="1800" b="0" i="0">
              <a:effectLst/>
            </a:endParaRPr>
          </a:p>
        </p:txBody>
      </p:sp>
      <p:sp>
        <p:nvSpPr>
          <p:cNvPr id="94225" name="Rectangle 17"/>
          <p:cNvSpPr>
            <a:spLocks noChangeArrowheads="1"/>
          </p:cNvSpPr>
          <p:nvPr/>
        </p:nvSpPr>
        <p:spPr bwMode="auto">
          <a:xfrm>
            <a:off x="2268538" y="3355975"/>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⑦</a:t>
            </a:r>
            <a:endParaRPr lang="en-US" altLang="en-US" sz="1800" b="0" i="0">
              <a:effectLst/>
            </a:endParaRPr>
          </a:p>
        </p:txBody>
      </p:sp>
      <p:sp>
        <p:nvSpPr>
          <p:cNvPr id="94226" name="Rectangle 18"/>
          <p:cNvSpPr>
            <a:spLocks noChangeArrowheads="1"/>
          </p:cNvSpPr>
          <p:nvPr/>
        </p:nvSpPr>
        <p:spPr bwMode="auto">
          <a:xfrm>
            <a:off x="323850" y="2492375"/>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⑥</a:t>
            </a:r>
            <a:endParaRPr lang="en-US" altLang="en-US" sz="1800" b="0" i="0">
              <a:effectLst/>
            </a:endParaRPr>
          </a:p>
        </p:txBody>
      </p:sp>
      <p:sp>
        <p:nvSpPr>
          <p:cNvPr id="94227" name="Rectangle 19"/>
          <p:cNvSpPr>
            <a:spLocks noChangeArrowheads="1"/>
          </p:cNvSpPr>
          <p:nvPr/>
        </p:nvSpPr>
        <p:spPr bwMode="auto">
          <a:xfrm>
            <a:off x="3635375" y="4652963"/>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⑨</a:t>
            </a:r>
            <a:endParaRPr lang="en-US" altLang="en-US" sz="1800" b="0" i="0">
              <a:effectLst/>
            </a:endParaRPr>
          </a:p>
        </p:txBody>
      </p:sp>
      <p:sp>
        <p:nvSpPr>
          <p:cNvPr id="94228" name="Rectangle 20"/>
          <p:cNvSpPr>
            <a:spLocks noChangeArrowheads="1"/>
          </p:cNvSpPr>
          <p:nvPr/>
        </p:nvSpPr>
        <p:spPr bwMode="auto">
          <a:xfrm>
            <a:off x="4067175" y="3932238"/>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⑧</a:t>
            </a:r>
            <a:endParaRPr lang="en-US" altLang="en-US" sz="1800" b="0" i="0">
              <a:effectLst/>
            </a:endParaRPr>
          </a:p>
        </p:txBody>
      </p:sp>
      <p:sp>
        <p:nvSpPr>
          <p:cNvPr id="94229" name="Rectangle 21"/>
          <p:cNvSpPr>
            <a:spLocks noChangeArrowheads="1"/>
          </p:cNvSpPr>
          <p:nvPr/>
        </p:nvSpPr>
        <p:spPr bwMode="auto">
          <a:xfrm>
            <a:off x="2195513" y="5013325"/>
            <a:ext cx="431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zh-CN" altLang="en-US" sz="1800" b="0" i="0">
                <a:effectLst/>
              </a:rPr>
              <a:t>⑩</a:t>
            </a:r>
            <a:endParaRPr lang="en-US" altLang="en-US" sz="1800" b="0" i="0">
              <a:effectLst/>
            </a:endParaRPr>
          </a:p>
        </p:txBody>
      </p:sp>
      <p:sp>
        <p:nvSpPr>
          <p:cNvPr id="94230" name="Rectangle 22"/>
          <p:cNvSpPr>
            <a:spLocks noChangeArrowheads="1"/>
          </p:cNvSpPr>
          <p:nvPr/>
        </p:nvSpPr>
        <p:spPr bwMode="auto">
          <a:xfrm>
            <a:off x="5029200" y="1524000"/>
            <a:ext cx="3898900"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indent="19050" algn="ct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indent="38100" algn="ctr">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lgn="ctr">
              <a:spcBef>
                <a:spcPct val="20000"/>
              </a:spcBef>
              <a:buFont typeface="Wingdings" panose="05000000000000000000" pitchFamily="2" charset="2"/>
              <a:defRPr kumimoji="1" sz="1400">
                <a:solidFill>
                  <a:schemeClr val="tx1"/>
                </a:solidFill>
                <a:latin typeface="Arial" panose="020B0604020202020204" pitchFamily="34" charset="0"/>
                <a:ea typeface="ＭＳ Ｐゴシック" pitchFamily="34" charset="-128"/>
              </a:defRPr>
            </a:lvl4pPr>
            <a:lvl5pPr algn="ct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5pPr>
            <a:lvl6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6pPr>
            <a:lvl7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7pPr>
            <a:lvl8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8pPr>
            <a:lvl9pPr algn="ctr" fontAlgn="base">
              <a:spcBef>
                <a:spcPct val="20000"/>
              </a:spcBef>
              <a:spcAft>
                <a:spcPct val="0"/>
              </a:spcAft>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9pPr>
          </a:lstStyle>
          <a:p>
            <a:pPr algn="l">
              <a:lnSpc>
                <a:spcPct val="80000"/>
              </a:lnSpc>
            </a:pPr>
            <a:r>
              <a:rPr lang="en-US" altLang="zh-CN" sz="1400" b="0" i="0">
                <a:effectLst/>
              </a:rPr>
              <a:t>1 </a:t>
            </a:r>
            <a:r>
              <a:rPr lang="zh-CN" altLang="en-US" sz="1400" b="0" i="0">
                <a:effectLst/>
              </a:rPr>
              <a:t>指出左图中的参与者？</a:t>
            </a:r>
          </a:p>
          <a:p>
            <a:pPr algn="l">
              <a:lnSpc>
                <a:spcPct val="80000"/>
              </a:lnSpc>
            </a:pPr>
            <a:r>
              <a:rPr lang="en-US" altLang="zh-CN" sz="1400" b="0" i="0">
                <a:effectLst/>
              </a:rPr>
              <a:t>A①   B②    C③    D④</a:t>
            </a:r>
          </a:p>
          <a:p>
            <a:pPr algn="l">
              <a:lnSpc>
                <a:spcPct val="80000"/>
              </a:lnSpc>
            </a:pPr>
            <a:endParaRPr lang="en-US" altLang="zh-CN" sz="1400" b="0" i="0">
              <a:effectLst/>
            </a:endParaRPr>
          </a:p>
          <a:p>
            <a:pPr algn="l">
              <a:lnSpc>
                <a:spcPct val="80000"/>
              </a:lnSpc>
            </a:pPr>
            <a:r>
              <a:rPr lang="en-US" altLang="zh-CN" sz="1400" b="0" i="0">
                <a:effectLst/>
              </a:rPr>
              <a:t>2 </a:t>
            </a:r>
            <a:r>
              <a:rPr lang="zh-CN" altLang="en-US" sz="1400" b="0" i="0">
                <a:effectLst/>
              </a:rPr>
              <a:t>哪些是对象？</a:t>
            </a:r>
          </a:p>
          <a:p>
            <a:pPr algn="l">
              <a:lnSpc>
                <a:spcPct val="80000"/>
              </a:lnSpc>
            </a:pPr>
            <a:r>
              <a:rPr lang="en-US" altLang="zh-CN" sz="1400" b="0" i="0">
                <a:effectLst/>
              </a:rPr>
              <a:t>A①    B②③④     C ④     D⑤⑥⑦⑧⑨⑩</a:t>
            </a:r>
          </a:p>
          <a:p>
            <a:pPr algn="l">
              <a:lnSpc>
                <a:spcPct val="80000"/>
              </a:lnSpc>
            </a:pPr>
            <a:endParaRPr lang="en-US" altLang="zh-CN" sz="1400" b="0" i="0">
              <a:effectLst/>
            </a:endParaRPr>
          </a:p>
          <a:p>
            <a:pPr algn="l">
              <a:lnSpc>
                <a:spcPct val="80000"/>
              </a:lnSpc>
            </a:pPr>
            <a:r>
              <a:rPr lang="en-US" altLang="zh-CN" sz="1400" b="0" i="0">
                <a:effectLst/>
              </a:rPr>
              <a:t>3 Server</a:t>
            </a:r>
            <a:r>
              <a:rPr lang="zh-CN" altLang="en-US" sz="1400" b="0" i="0">
                <a:effectLst/>
              </a:rPr>
              <a:t>类调用了</a:t>
            </a:r>
            <a:r>
              <a:rPr lang="en-US" altLang="zh-CN" sz="1400" b="0" i="0">
                <a:effectLst/>
              </a:rPr>
              <a:t>CreditService</a:t>
            </a:r>
            <a:r>
              <a:rPr lang="zh-CN" altLang="en-US" sz="1400" b="0" i="0">
                <a:effectLst/>
              </a:rPr>
              <a:t>类中的什么操作？</a:t>
            </a:r>
          </a:p>
          <a:p>
            <a:pPr algn="l">
              <a:lnSpc>
                <a:spcPct val="80000"/>
              </a:lnSpc>
            </a:pPr>
            <a:r>
              <a:rPr lang="en-US" altLang="zh-CN" sz="1400" b="0" i="0">
                <a:effectLst/>
              </a:rPr>
              <a:t>A⑦    B⑧     C ⑦⑧     D⑧⑨</a:t>
            </a:r>
          </a:p>
        </p:txBody>
      </p:sp>
      <p:sp>
        <p:nvSpPr>
          <p:cNvPr id="94231" name="Text Box 23"/>
          <p:cNvSpPr txBox="1">
            <a:spLocks noChangeArrowheads="1"/>
          </p:cNvSpPr>
          <p:nvPr/>
        </p:nvSpPr>
        <p:spPr bwMode="auto">
          <a:xfrm>
            <a:off x="76200" y="609600"/>
            <a:ext cx="2520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rPr>
              <a:t>4.5</a:t>
            </a:r>
            <a:r>
              <a:rPr lang="en-US" altLang="zh-CN" sz="2000" i="0">
                <a:solidFill>
                  <a:srgbClr val="000066"/>
                </a:solidFill>
                <a:effectLst>
                  <a:outerShdw blurRad="38100" dist="38100" dir="2700000" algn="tl">
                    <a:srgbClr val="C0C0C0"/>
                  </a:outerShdw>
                </a:effectLst>
              </a:rPr>
              <a:t>  </a:t>
            </a:r>
            <a:r>
              <a:rPr lang="zh-CN" altLang="en-US" sz="2000" i="0">
                <a:solidFill>
                  <a:srgbClr val="000066"/>
                </a:solidFill>
                <a:effectLst/>
              </a:rPr>
              <a:t>练习题</a:t>
            </a:r>
            <a:endParaRPr kumimoji="0" lang="zh-CN" altLang="en-US" sz="2000" i="0">
              <a:solidFill>
                <a:srgbClr val="000066"/>
              </a:solidFill>
              <a:effectLst/>
            </a:endParaRPr>
          </a:p>
        </p:txBody>
      </p:sp>
      <p:sp>
        <p:nvSpPr>
          <p:cNvPr id="94232" name="Rectangle 24"/>
          <p:cNvSpPr>
            <a:spLocks noChangeArrowheads="1"/>
          </p:cNvSpPr>
          <p:nvPr/>
        </p:nvSpPr>
        <p:spPr bwMode="auto">
          <a:xfrm>
            <a:off x="5003800" y="4797425"/>
            <a:ext cx="266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ja-JP" sz="2400" b="0" i="0">
                <a:solidFill>
                  <a:srgbClr val="000066"/>
                </a:solidFill>
                <a:effectLst/>
                <a:ea typeface="ＭＳ Ｐゴシック" pitchFamily="34" charset="-128"/>
              </a:rPr>
              <a:t>1. A 2. B 3. B</a:t>
            </a:r>
            <a:r>
              <a:rPr lang="en-US" altLang="ja-JP" sz="2400" b="0" i="0">
                <a:solidFill>
                  <a:schemeClr val="tx1"/>
                </a:solidFill>
                <a:effectLst/>
                <a:ea typeface="ＭＳ Ｐゴシック" pitchFamily="34" charset="-128"/>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52400" y="593725"/>
            <a:ext cx="1873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5.1 </a:t>
            </a:r>
            <a:r>
              <a:rPr lang="zh-CN" altLang="en-US" sz="2000" i="0">
                <a:solidFill>
                  <a:srgbClr val="000066"/>
                </a:solidFill>
                <a:effectLst/>
              </a:rPr>
              <a:t>概要</a:t>
            </a:r>
          </a:p>
        </p:txBody>
      </p:sp>
      <p:sp>
        <p:nvSpPr>
          <p:cNvPr id="95235" name="Rectangle 3"/>
          <p:cNvSpPr>
            <a:spLocks noGrp="1" noChangeArrowheads="1"/>
          </p:cNvSpPr>
          <p:nvPr>
            <p:ph type="title" idx="4294967295"/>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r>
              <a:rPr lang="zh-CN" altLang="en-US">
                <a:latin typeface="Times New Roman" panose="02020603050405020304" pitchFamily="18" charset="0"/>
              </a:rPr>
              <a:t>5.</a:t>
            </a:r>
            <a:r>
              <a:rPr lang="zh-CN" altLang="en-US"/>
              <a:t> 协作图</a:t>
            </a:r>
          </a:p>
        </p:txBody>
      </p:sp>
      <p:sp>
        <p:nvSpPr>
          <p:cNvPr id="95236" name="Rectangle 4"/>
          <p:cNvSpPr>
            <a:spLocks noGrp="1" noChangeArrowheads="1"/>
          </p:cNvSpPr>
          <p:nvPr>
            <p:ph type="body" idx="4294967295"/>
          </p:nvPr>
        </p:nvSpPr>
        <p:spPr bwMode="auto">
          <a:xfrm>
            <a:off x="0" y="990600"/>
            <a:ext cx="8534400" cy="1066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lvl="1"/>
            <a:r>
              <a:rPr lang="ja-JP" altLang="en-US" sz="1400" b="0"/>
              <a:t>协作图是一种交互图，强调的是发送和接收消息的对象之间</a:t>
            </a:r>
            <a:r>
              <a:rPr lang="zh-CN" altLang="en-US" sz="1400" b="0"/>
              <a:t>的组织结构，使用协作图来说明系统</a:t>
            </a:r>
            <a:r>
              <a:rPr lang="ja-JP" altLang="en-US" sz="1400" b="0"/>
              <a:t>的动态</a:t>
            </a:r>
            <a:endParaRPr lang="ja-JP" altLang="zh-CN" sz="1400" b="0"/>
          </a:p>
          <a:p>
            <a:pPr lvl="1"/>
            <a:r>
              <a:rPr lang="ja-JP" altLang="en-US" sz="1400" b="0"/>
              <a:t>情况。 </a:t>
            </a:r>
            <a:endParaRPr lang="ja-JP" altLang="zh-CN" sz="1400" b="0"/>
          </a:p>
          <a:p>
            <a:pPr lvl="1"/>
            <a:r>
              <a:rPr lang="zh-CN" altLang="zh-CN" sz="1400" b="0"/>
              <a:t>协作图主要描述协作对象间的交互和链接，</a:t>
            </a:r>
            <a:r>
              <a:rPr lang="zh-CN" altLang="en-US" sz="1400" b="0"/>
              <a:t>显示对象、对象间的链接以及对象间如何发送消息。</a:t>
            </a:r>
          </a:p>
          <a:p>
            <a:pPr lvl="1"/>
            <a:r>
              <a:rPr lang="zh-CN" altLang="en-US" sz="1400" b="0"/>
              <a:t>协作图可以表示类</a:t>
            </a:r>
            <a:r>
              <a:rPr lang="ja-JP" altLang="en-US" sz="1400" b="0"/>
              <a:t>操作的实现。</a:t>
            </a:r>
            <a:endParaRPr lang="zh-CN" altLang="en-US" sz="1400" b="0"/>
          </a:p>
        </p:txBody>
      </p:sp>
      <p:sp>
        <p:nvSpPr>
          <p:cNvPr id="95237" name="Text Box 5"/>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5238" name="Text Box 6"/>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F49C6814-E173-445B-81F2-0F2100366B79}" type="slidenum">
              <a:rPr lang="en-US" altLang="ja-JP" sz="1400" b="0" i="0">
                <a:solidFill>
                  <a:srgbClr val="3B499F"/>
                </a:solidFill>
                <a:effectLst/>
                <a:latin typeface="Arial" panose="020B0604020202020204" pitchFamily="34" charset="0"/>
                <a:ea typeface="ＭＳ Ｐゴシック" pitchFamily="34" charset="-128"/>
              </a:rPr>
              <a:pPr algn="ctr"/>
              <a:t>36</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5241" name="Rectangle 9"/>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5244" name="Text Box 1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5245" name="Text Box 1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2688908-43C9-4D8B-B08C-7FD4D70E56C0}" type="slidenum">
              <a:rPr lang="en-US" altLang="ja-JP" sz="1400" b="0" i="0">
                <a:solidFill>
                  <a:srgbClr val="3B499F"/>
                </a:solidFill>
                <a:effectLst/>
                <a:latin typeface="Arial" panose="020B0604020202020204" pitchFamily="34" charset="0"/>
                <a:ea typeface="ＭＳ Ｐゴシック" pitchFamily="34" charset="-128"/>
              </a:rPr>
              <a:pPr algn="ctr"/>
              <a:t>36</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5248" name="Rectangle 16"/>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5251" name="Rectangle 19"/>
          <p:cNvSpPr>
            <a:spLocks noChangeArrowheads="1"/>
          </p:cNvSpPr>
          <p:nvPr/>
        </p:nvSpPr>
        <p:spPr bwMode="auto">
          <a:xfrm>
            <a:off x="120650" y="1965325"/>
            <a:ext cx="4679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5.2  </a:t>
            </a:r>
            <a:r>
              <a:rPr lang="zh-CN" altLang="en-US" sz="2000" i="0">
                <a:solidFill>
                  <a:srgbClr val="000066"/>
                </a:solidFill>
                <a:effectLst/>
              </a:rPr>
              <a:t>协作图中的事物及解释</a:t>
            </a:r>
          </a:p>
        </p:txBody>
      </p:sp>
      <p:graphicFrame>
        <p:nvGraphicFramePr>
          <p:cNvPr id="95345" name="Group 113"/>
          <p:cNvGraphicFramePr>
            <a:graphicFrameLocks noGrp="1"/>
          </p:cNvGraphicFramePr>
          <p:nvPr/>
        </p:nvGraphicFramePr>
        <p:xfrm>
          <a:off x="323850" y="2362200"/>
          <a:ext cx="8569325" cy="2082801"/>
        </p:xfrm>
        <a:graphic>
          <a:graphicData uri="http://schemas.openxmlformats.org/drawingml/2006/table">
            <a:tbl>
              <a:tblPr/>
              <a:tblGrid>
                <a:gridCol w="1498600">
                  <a:extLst>
                    <a:ext uri="{9D8B030D-6E8A-4147-A177-3AD203B41FA5}">
                      <a16:colId xmlns:a16="http://schemas.microsoft.com/office/drawing/2014/main" val="1933357311"/>
                    </a:ext>
                  </a:extLst>
                </a:gridCol>
                <a:gridCol w="4806950">
                  <a:extLst>
                    <a:ext uri="{9D8B030D-6E8A-4147-A177-3AD203B41FA5}">
                      <a16:colId xmlns:a16="http://schemas.microsoft.com/office/drawing/2014/main" val="1745351888"/>
                    </a:ext>
                  </a:extLst>
                </a:gridCol>
                <a:gridCol w="2263775">
                  <a:extLst>
                    <a:ext uri="{9D8B030D-6E8A-4147-A177-3AD203B41FA5}">
                      <a16:colId xmlns:a16="http://schemas.microsoft.com/office/drawing/2014/main" val="3767673990"/>
                    </a:ext>
                  </a:extLst>
                </a:gridCol>
              </a:tblGrid>
              <a:tr h="3302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事物名称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图</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1655593"/>
                  </a:ext>
                </a:extLst>
              </a:tr>
              <a:tr h="5032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发出主动操作的对象，负责发送初始消息，启动一个操作。</a:t>
                      </a:r>
                      <a:endParaRPr kumimoji="1" lang="ja-JP"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0128801"/>
                  </a:ext>
                </a:extLst>
              </a:tr>
              <a:tr h="5889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对象</a:t>
                      </a:r>
                    </a:p>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对象是类的实例，负责发送和接收消息，与顺序图中的符号相同，冒号前为对象名，冒号后为类名。</a:t>
                      </a:r>
                      <a:endParaRPr kumimoji="1" lang="ja-JP"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4848391"/>
                  </a:ext>
                </a:extLst>
              </a:tr>
              <a:tr h="6604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消息流</a:t>
                      </a:r>
                    </a:p>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(由箭头和标签组成)</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箭头指示消息的流向，从消息的发出者指向接收者。标签对消息作说明，其中，顺序号指出消息的发生顺序，并且指明了消息的嵌套关系；冒号后面是消息的名字。</a:t>
                      </a:r>
                      <a:endParaRPr kumimoji="1" lang="ja-JP"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1420455"/>
                  </a:ext>
                </a:extLst>
              </a:tr>
            </a:tbl>
          </a:graphicData>
        </a:graphic>
      </p:graphicFrame>
      <p:pic>
        <p:nvPicPr>
          <p:cNvPr id="95266"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2743200"/>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318"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317875"/>
            <a:ext cx="16764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320" name="Line 88"/>
          <p:cNvSpPr>
            <a:spLocks noChangeShapeType="1"/>
          </p:cNvSpPr>
          <p:nvPr/>
        </p:nvSpPr>
        <p:spPr bwMode="auto">
          <a:xfrm>
            <a:off x="7086600" y="4038600"/>
            <a:ext cx="1600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21" name="Text Box 89"/>
          <p:cNvSpPr txBox="1">
            <a:spLocks noChangeArrowheads="1"/>
          </p:cNvSpPr>
          <p:nvPr/>
        </p:nvSpPr>
        <p:spPr bwMode="auto">
          <a:xfrm>
            <a:off x="7620000" y="40386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66"/>
                </a:solidFill>
                <a:effectLst/>
              </a:rPr>
              <a:t>标签</a:t>
            </a:r>
            <a:endParaRPr lang="ja-JP" altLang="en-US" sz="1200" b="0" i="0">
              <a:solidFill>
                <a:srgbClr val="000066"/>
              </a:solidFill>
              <a:effectLst/>
            </a:endParaRPr>
          </a:p>
        </p:txBody>
      </p:sp>
      <p:sp>
        <p:nvSpPr>
          <p:cNvPr id="95328" name="Rectangle 96"/>
          <p:cNvSpPr>
            <a:spLocks noChangeArrowheads="1"/>
          </p:cNvSpPr>
          <p:nvPr/>
        </p:nvSpPr>
        <p:spPr bwMode="auto">
          <a:xfrm>
            <a:off x="120650" y="4706938"/>
            <a:ext cx="31210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5.3 </a:t>
            </a:r>
            <a:r>
              <a:rPr lang="zh-CN" altLang="en-US" sz="2000" i="0">
                <a:solidFill>
                  <a:srgbClr val="000066"/>
                </a:solidFill>
                <a:effectLst/>
              </a:rPr>
              <a:t>协作图中的关系及解释</a:t>
            </a:r>
          </a:p>
        </p:txBody>
      </p:sp>
      <p:graphicFrame>
        <p:nvGraphicFramePr>
          <p:cNvPr id="95344" name="Group 112"/>
          <p:cNvGraphicFramePr>
            <a:graphicFrameLocks noGrp="1"/>
          </p:cNvGraphicFramePr>
          <p:nvPr/>
        </p:nvGraphicFramePr>
        <p:xfrm>
          <a:off x="398463" y="5103813"/>
          <a:ext cx="8516937" cy="992188"/>
        </p:xfrm>
        <a:graphic>
          <a:graphicData uri="http://schemas.openxmlformats.org/drawingml/2006/table">
            <a:tbl>
              <a:tblPr/>
              <a:tblGrid>
                <a:gridCol w="1446212">
                  <a:extLst>
                    <a:ext uri="{9D8B030D-6E8A-4147-A177-3AD203B41FA5}">
                      <a16:colId xmlns:a16="http://schemas.microsoft.com/office/drawing/2014/main" val="3876958289"/>
                    </a:ext>
                  </a:extLst>
                </a:gridCol>
                <a:gridCol w="4784725">
                  <a:extLst>
                    <a:ext uri="{9D8B030D-6E8A-4147-A177-3AD203B41FA5}">
                      <a16:colId xmlns:a16="http://schemas.microsoft.com/office/drawing/2014/main" val="3315506026"/>
                    </a:ext>
                  </a:extLst>
                </a:gridCol>
                <a:gridCol w="2286000">
                  <a:extLst>
                    <a:ext uri="{9D8B030D-6E8A-4147-A177-3AD203B41FA5}">
                      <a16:colId xmlns:a16="http://schemas.microsoft.com/office/drawing/2014/main" val="3859655856"/>
                    </a:ext>
                  </a:extLst>
                </a:gridCol>
              </a:tblGrid>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关系名称</a:t>
                      </a:r>
                      <a:endParaRPr kumimoji="1" lang="ja-JP"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解释</a:t>
                      </a:r>
                      <a:endParaRPr kumimoji="1" lang="ja-JP"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关系实例</a:t>
                      </a:r>
                      <a:endParaRPr kumimoji="1" lang="ja-JP"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6403156"/>
                  </a:ext>
                </a:extLst>
              </a:tr>
              <a:tr h="6111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链接</a:t>
                      </a:r>
                      <a:endParaRPr kumimoji="1" lang="ja-JP"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用线条来表示链接，链接表示两个对象共享一个消息，位于对象之间或参与者与对象之间</a:t>
                      </a:r>
                      <a:endParaRPr kumimoji="1" lang="ja-JP"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Times New Roman" panose="02020603050405020304" pitchFamily="18" charset="0"/>
                        <a:defRPr kumimoji="1" sz="14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5931487"/>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8307"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40B2EFA8-CB03-43E7-A080-EBF4A38B5D53}" type="slidenum">
              <a:rPr lang="en-US" altLang="ja-JP" sz="1400" b="0" i="0">
                <a:solidFill>
                  <a:srgbClr val="3B499F"/>
                </a:solidFill>
                <a:effectLst/>
                <a:latin typeface="Arial" panose="020B0604020202020204" pitchFamily="34" charset="0"/>
                <a:ea typeface="ＭＳ Ｐゴシック" pitchFamily="34" charset="-128"/>
              </a:rPr>
              <a:pPr algn="ctr"/>
              <a:t>37</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8310" name="Rectangle 6"/>
          <p:cNvSpPr>
            <a:spLocks noChangeArrowheads="1"/>
          </p:cNvSpPr>
          <p:nvPr/>
        </p:nvSpPr>
        <p:spPr bwMode="auto">
          <a:xfrm>
            <a:off x="152400" y="6486525"/>
            <a:ext cx="7624763" cy="52388"/>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8313" name="Text Box 9"/>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98314" name="Text Box 10"/>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9B5EA2EA-9640-4D6D-86E9-6A3E340C9300}" type="slidenum">
              <a:rPr lang="en-US" altLang="ja-JP" sz="1400" b="0" i="0">
                <a:solidFill>
                  <a:srgbClr val="3B499F"/>
                </a:solidFill>
                <a:effectLst/>
                <a:latin typeface="Arial" panose="020B0604020202020204" pitchFamily="34" charset="0"/>
                <a:ea typeface="ＭＳ Ｐゴシック" pitchFamily="34" charset="-128"/>
              </a:rPr>
              <a:pPr algn="ctr"/>
              <a:t>37</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98317" name="Rectangle 13"/>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8356" name="Rectangle 52"/>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sp>
        <p:nvSpPr>
          <p:cNvPr id="98390" name="Rectangle 86"/>
          <p:cNvSpPr>
            <a:spLocks noChangeArrowheads="1"/>
          </p:cNvSpPr>
          <p:nvPr/>
        </p:nvSpPr>
        <p:spPr bwMode="auto">
          <a:xfrm>
            <a:off x="152400" y="549275"/>
            <a:ext cx="44116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5.4</a:t>
            </a:r>
            <a:r>
              <a:rPr lang="en-US" altLang="zh-CN" sz="2000" i="0">
                <a:solidFill>
                  <a:srgbClr val="000066"/>
                </a:solidFill>
                <a:effectLst/>
              </a:rPr>
              <a:t>  </a:t>
            </a:r>
            <a:r>
              <a:rPr lang="zh-CN" altLang="en-US" sz="2000" i="0">
                <a:solidFill>
                  <a:srgbClr val="000066"/>
                </a:solidFill>
                <a:effectLst/>
              </a:rPr>
              <a:t>消息标签</a:t>
            </a:r>
          </a:p>
        </p:txBody>
      </p:sp>
      <p:sp>
        <p:nvSpPr>
          <p:cNvPr id="98391" name="Text Box 87"/>
          <p:cNvSpPr txBox="1">
            <a:spLocks noChangeArrowheads="1"/>
          </p:cNvSpPr>
          <p:nvPr/>
        </p:nvSpPr>
        <p:spPr bwMode="auto">
          <a:xfrm>
            <a:off x="228600" y="930275"/>
            <a:ext cx="873601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0" i="0">
                <a:solidFill>
                  <a:srgbClr val="000066"/>
                </a:solidFill>
                <a:effectLst/>
              </a:rPr>
              <a:t>     消息标签的</a:t>
            </a:r>
            <a:r>
              <a:rPr lang="en-US" altLang="zh-CN" sz="1600" b="0" i="0">
                <a:solidFill>
                  <a:srgbClr val="000066"/>
                </a:solidFill>
                <a:effectLst/>
              </a:rPr>
              <a:t>Format:</a:t>
            </a:r>
            <a:r>
              <a:rPr lang="zh-CN" altLang="en-US" sz="1600" b="0" i="0">
                <a:solidFill>
                  <a:srgbClr val="E5051A"/>
                </a:solidFill>
                <a:effectLst/>
              </a:rPr>
              <a:t>        </a:t>
            </a:r>
            <a:r>
              <a:rPr lang="en-US" altLang="zh-CN" sz="1600" b="0" i="0">
                <a:solidFill>
                  <a:srgbClr val="E5051A"/>
                </a:solidFill>
                <a:effectLst/>
              </a:rPr>
              <a:t>[</a:t>
            </a:r>
            <a:r>
              <a:rPr lang="zh-CN" altLang="en-US" sz="1600" b="0" i="0">
                <a:solidFill>
                  <a:srgbClr val="E5051A"/>
                </a:solidFill>
                <a:effectLst/>
              </a:rPr>
              <a:t>前缀</a:t>
            </a:r>
            <a:r>
              <a:rPr lang="en-US" altLang="zh-CN" sz="1600" b="0" i="0">
                <a:solidFill>
                  <a:srgbClr val="E5051A"/>
                </a:solidFill>
                <a:effectLst/>
              </a:rPr>
              <a:t>]  [</a:t>
            </a:r>
            <a:r>
              <a:rPr lang="zh-CN" altLang="en-US" sz="1600" b="0" i="0">
                <a:solidFill>
                  <a:srgbClr val="E5051A"/>
                </a:solidFill>
                <a:effectLst/>
              </a:rPr>
              <a:t>守卫条件</a:t>
            </a:r>
            <a:r>
              <a:rPr lang="en-US" altLang="zh-CN" sz="1600" b="0" i="0">
                <a:solidFill>
                  <a:srgbClr val="E5051A"/>
                </a:solidFill>
                <a:effectLst/>
              </a:rPr>
              <a:t>]  </a:t>
            </a:r>
            <a:r>
              <a:rPr lang="zh-CN" altLang="en-US" sz="1600" b="0" i="0">
                <a:solidFill>
                  <a:srgbClr val="E5051A"/>
                </a:solidFill>
                <a:effectLst/>
              </a:rPr>
              <a:t>序列表达式</a:t>
            </a:r>
            <a:r>
              <a:rPr lang="en-US" altLang="zh-CN" sz="1600" b="0" i="0">
                <a:solidFill>
                  <a:srgbClr val="E5051A"/>
                </a:solidFill>
                <a:effectLst/>
              </a:rPr>
              <a:t>   [</a:t>
            </a:r>
            <a:r>
              <a:rPr lang="zh-CN" altLang="en-US" sz="1600" b="0" i="0">
                <a:solidFill>
                  <a:srgbClr val="E5051A"/>
                </a:solidFill>
                <a:effectLst/>
              </a:rPr>
              <a:t>返回值 ：</a:t>
            </a:r>
            <a:r>
              <a:rPr lang="en-US" altLang="zh-CN" sz="1600" b="0" i="0">
                <a:solidFill>
                  <a:srgbClr val="E5051A"/>
                </a:solidFill>
                <a:effectLst/>
              </a:rPr>
              <a:t>=] </a:t>
            </a:r>
            <a:r>
              <a:rPr lang="zh-CN" altLang="en-US" sz="1600" b="0" i="0">
                <a:solidFill>
                  <a:srgbClr val="E5051A"/>
                </a:solidFill>
                <a:effectLst/>
              </a:rPr>
              <a:t>消息名</a:t>
            </a:r>
          </a:p>
          <a:p>
            <a:pPr>
              <a:spcBef>
                <a:spcPct val="50000"/>
              </a:spcBef>
              <a:buFont typeface="Wingdings" panose="05000000000000000000" pitchFamily="2" charset="2"/>
              <a:buChar char="²"/>
            </a:pPr>
            <a:r>
              <a:rPr lang="zh-CN" altLang="en-US" sz="1600" b="0" i="0">
                <a:solidFill>
                  <a:srgbClr val="000066"/>
                </a:solidFill>
                <a:effectLst/>
              </a:rPr>
              <a:t> 前缀的语法规则：    序列号，序列号，</a:t>
            </a:r>
            <a:r>
              <a:rPr lang="en-US" altLang="zh-CN" sz="1600" b="0" i="0">
                <a:solidFill>
                  <a:srgbClr val="000066"/>
                </a:solidFill>
                <a:effectLst/>
              </a:rPr>
              <a:t>…</a:t>
            </a:r>
            <a:r>
              <a:rPr lang="zh-CN" altLang="en-US" sz="1600" b="0" i="0">
                <a:solidFill>
                  <a:srgbClr val="000066"/>
                </a:solidFill>
                <a:effectLst/>
              </a:rPr>
              <a:t>，序列号 </a:t>
            </a:r>
            <a:r>
              <a:rPr lang="en-US" altLang="zh-CN" sz="1600" b="0" i="0">
                <a:solidFill>
                  <a:srgbClr val="000066"/>
                </a:solidFill>
                <a:effectLst/>
              </a:rPr>
              <a:t>‘/’</a:t>
            </a:r>
            <a:endParaRPr lang="zh-CN" altLang="en-US" sz="1600" b="0" i="0">
              <a:solidFill>
                <a:srgbClr val="000066"/>
              </a:solidFill>
              <a:effectLst/>
            </a:endParaRPr>
          </a:p>
          <a:p>
            <a:pPr>
              <a:spcBef>
                <a:spcPct val="50000"/>
              </a:spcBef>
              <a:buFont typeface="Wingdings" panose="05000000000000000000" pitchFamily="2" charset="2"/>
              <a:buNone/>
            </a:pPr>
            <a:r>
              <a:rPr lang="zh-CN" altLang="en-US" sz="1600" b="0" i="0">
                <a:solidFill>
                  <a:srgbClr val="000066"/>
                </a:solidFill>
                <a:effectLst/>
              </a:rPr>
              <a:t>        (前缀用来同步线程，意思是在发送当前消息之前指定序列号的消息被处理.</a:t>
            </a:r>
            <a:r>
              <a:rPr kumimoji="0" lang="zh-CN" altLang="en-US" sz="1600" b="0" i="0">
                <a:solidFill>
                  <a:srgbClr val="000066"/>
                </a:solidFill>
                <a:effectLst/>
              </a:rPr>
              <a:t>例：</a:t>
            </a:r>
            <a:r>
              <a:rPr kumimoji="0" lang="en-US" altLang="zh-CN" sz="1600" b="0" i="0">
                <a:solidFill>
                  <a:srgbClr val="000066"/>
                </a:solidFill>
                <a:effectLst/>
              </a:rPr>
              <a:t>1.1a， 1.1b/)</a:t>
            </a:r>
            <a:endParaRPr kumimoji="0" lang="zh-CN" altLang="en-US" sz="1600" b="0" i="0">
              <a:solidFill>
                <a:srgbClr val="000066"/>
              </a:solidFill>
              <a:effectLst/>
            </a:endParaRPr>
          </a:p>
        </p:txBody>
      </p:sp>
      <p:sp>
        <p:nvSpPr>
          <p:cNvPr id="98392" name="Text Box 88"/>
          <p:cNvSpPr txBox="1">
            <a:spLocks noChangeArrowheads="1"/>
          </p:cNvSpPr>
          <p:nvPr/>
        </p:nvSpPr>
        <p:spPr bwMode="auto">
          <a:xfrm>
            <a:off x="228600" y="1981200"/>
            <a:ext cx="87137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²"/>
            </a:pPr>
            <a:r>
              <a:rPr lang="zh-CN" altLang="en-US" sz="1600" b="0" i="0">
                <a:solidFill>
                  <a:srgbClr val="000066"/>
                </a:solidFill>
                <a:effectLst/>
              </a:rPr>
              <a:t> 守卫条件的语法规则：  </a:t>
            </a:r>
            <a:r>
              <a:rPr lang="en-US" altLang="zh-CN" sz="1600" b="0" i="0">
                <a:solidFill>
                  <a:srgbClr val="000066"/>
                </a:solidFill>
                <a:effectLst/>
              </a:rPr>
              <a:t>[</a:t>
            </a:r>
            <a:r>
              <a:rPr lang="zh-CN" altLang="en-US" sz="1600" b="0" i="0">
                <a:solidFill>
                  <a:srgbClr val="000066"/>
                </a:solidFill>
                <a:effectLst/>
              </a:rPr>
              <a:t>条件短句</a:t>
            </a:r>
            <a:r>
              <a:rPr lang="en-US" altLang="zh-CN" sz="1600" b="0" i="0">
                <a:solidFill>
                  <a:srgbClr val="000066"/>
                </a:solidFill>
                <a:effectLst/>
              </a:rPr>
              <a:t>]        </a:t>
            </a:r>
          </a:p>
          <a:p>
            <a:r>
              <a:rPr lang="zh-CN" altLang="en-US" sz="1600" b="0" i="0">
                <a:solidFill>
                  <a:srgbClr val="000066"/>
                </a:solidFill>
                <a:effectLst/>
              </a:rPr>
              <a:t>       说明：条件短句通常用伪代码或真正的程序语言来表示。       例：</a:t>
            </a:r>
            <a:r>
              <a:rPr lang="en-US" altLang="zh-CN" sz="1600" b="0" i="0">
                <a:solidFill>
                  <a:srgbClr val="000066"/>
                </a:solidFill>
                <a:effectLst/>
              </a:rPr>
              <a:t>[x&gt;=0]</a:t>
            </a:r>
            <a:endParaRPr lang="zh-CN" altLang="en-US" sz="1600" b="0" i="0">
              <a:solidFill>
                <a:srgbClr val="000066"/>
              </a:solidFill>
              <a:effectLst/>
            </a:endParaRPr>
          </a:p>
        </p:txBody>
      </p:sp>
      <p:sp>
        <p:nvSpPr>
          <p:cNvPr id="98393" name="Text Box 89"/>
          <p:cNvSpPr txBox="1">
            <a:spLocks noChangeArrowheads="1"/>
          </p:cNvSpPr>
          <p:nvPr/>
        </p:nvSpPr>
        <p:spPr bwMode="auto">
          <a:xfrm>
            <a:off x="228600" y="2514600"/>
            <a:ext cx="86407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²"/>
            </a:pPr>
            <a:r>
              <a:rPr lang="zh-CN" altLang="en-US" sz="1600" b="0" i="0">
                <a:solidFill>
                  <a:srgbClr val="000066"/>
                </a:solidFill>
                <a:effectLst/>
              </a:rPr>
              <a:t>  返回值和消息名：返回值表示一个消息的返回结果，消息名指出了消息的名字和所需参数。   </a:t>
            </a:r>
          </a:p>
          <a:p>
            <a:pPr>
              <a:buFont typeface="Times New Roman" panose="02020603050405020304" pitchFamily="18" charset="0"/>
              <a:buNone/>
            </a:pPr>
            <a:r>
              <a:rPr lang="zh-CN" altLang="en-US" sz="1600" b="0" i="0">
                <a:solidFill>
                  <a:srgbClr val="000066"/>
                </a:solidFill>
                <a:effectLst/>
              </a:rPr>
              <a:t>       例：</a:t>
            </a:r>
            <a:r>
              <a:rPr lang="en-US" altLang="zh-CN" sz="1600" b="0" i="0">
                <a:solidFill>
                  <a:srgbClr val="000066"/>
                </a:solidFill>
                <a:effectLst/>
              </a:rPr>
              <a:t>x:=calc ( n )</a:t>
            </a:r>
          </a:p>
          <a:p>
            <a:pPr>
              <a:buFont typeface="Wingdings" panose="05000000000000000000" pitchFamily="2" charset="2"/>
              <a:buChar char="²"/>
            </a:pPr>
            <a:r>
              <a:rPr lang="zh-CN" altLang="en-US" sz="1600" b="0" i="0">
                <a:solidFill>
                  <a:srgbClr val="000066"/>
                </a:solidFill>
                <a:effectLst/>
              </a:rPr>
              <a:t>  下面是一个完整的消息标签：</a:t>
            </a:r>
          </a:p>
          <a:p>
            <a:pPr>
              <a:buFont typeface="Wingdings" panose="05000000000000000000" pitchFamily="2" charset="2"/>
              <a:buNone/>
            </a:pPr>
            <a:r>
              <a:rPr lang="ja-JP" altLang="en-US" sz="1000" b="0" i="0">
                <a:solidFill>
                  <a:srgbClr val="000066"/>
                </a:solidFill>
                <a:effectLst/>
                <a:ea typeface="ＭＳ Ｐゴシック" pitchFamily="34" charset="-128"/>
              </a:rPr>
              <a:t>　　　　</a:t>
            </a:r>
            <a:r>
              <a:rPr lang="en-US" altLang="zh-CN" sz="1000" b="0" i="0">
                <a:solidFill>
                  <a:srgbClr val="000066"/>
                </a:solidFill>
                <a:effectLst/>
              </a:rPr>
              <a:t> </a:t>
            </a:r>
            <a:r>
              <a:rPr lang="en-US" altLang="zh-CN" sz="1000" b="0" i="0" u="sng">
                <a:solidFill>
                  <a:srgbClr val="000066"/>
                </a:solidFill>
                <a:effectLst/>
              </a:rPr>
              <a:t>1.1a， 1.1b， 1.1c / </a:t>
            </a:r>
            <a:r>
              <a:rPr lang="en-US" altLang="zh-CN" sz="1000" b="0" i="0">
                <a:solidFill>
                  <a:srgbClr val="000066"/>
                </a:solidFill>
                <a:effectLst/>
              </a:rPr>
              <a:t>    </a:t>
            </a:r>
            <a:r>
              <a:rPr lang="en-US" altLang="zh-CN" sz="1000" b="0" i="0" u="sng">
                <a:solidFill>
                  <a:srgbClr val="000066"/>
                </a:solidFill>
                <a:effectLst/>
              </a:rPr>
              <a:t>[x&gt;=0]</a:t>
            </a:r>
            <a:r>
              <a:rPr lang="en-US" altLang="zh-CN" sz="1000" b="0" i="0">
                <a:solidFill>
                  <a:srgbClr val="000066"/>
                </a:solidFill>
                <a:effectLst/>
              </a:rPr>
              <a:t>    </a:t>
            </a:r>
            <a:r>
              <a:rPr lang="en-US" altLang="zh-CN" sz="1000" b="0" i="0" u="sng">
                <a:solidFill>
                  <a:srgbClr val="000066"/>
                </a:solidFill>
                <a:effectLst/>
              </a:rPr>
              <a:t>1.2  *[i:=1..n]  </a:t>
            </a:r>
            <a:r>
              <a:rPr lang="zh-CN" altLang="en-US" sz="1000" b="0" i="0" u="sng">
                <a:solidFill>
                  <a:srgbClr val="000066"/>
                </a:solidFill>
                <a:effectLst/>
              </a:rPr>
              <a:t>：</a:t>
            </a:r>
            <a:r>
              <a:rPr lang="zh-CN" altLang="en-US" sz="1000" b="0" i="0">
                <a:solidFill>
                  <a:srgbClr val="000066"/>
                </a:solidFill>
                <a:effectLst/>
              </a:rPr>
              <a:t>      </a:t>
            </a:r>
            <a:r>
              <a:rPr lang="en-US" altLang="zh-CN" sz="1000" b="0" i="0" u="sng">
                <a:solidFill>
                  <a:srgbClr val="000066"/>
                </a:solidFill>
                <a:effectLst/>
              </a:rPr>
              <a:t>x</a:t>
            </a:r>
            <a:r>
              <a:rPr lang="en-US" altLang="zh-CN" sz="1000" b="0" i="0">
                <a:solidFill>
                  <a:srgbClr val="000066"/>
                </a:solidFill>
                <a:effectLst/>
              </a:rPr>
              <a:t>    :=  </a:t>
            </a:r>
            <a:r>
              <a:rPr lang="en-US" altLang="zh-CN" sz="1000" b="0" i="0" u="sng">
                <a:solidFill>
                  <a:srgbClr val="000066"/>
                </a:solidFill>
                <a:effectLst/>
              </a:rPr>
              <a:t>calc( n )</a:t>
            </a:r>
            <a:r>
              <a:rPr lang="zh-CN" altLang="en-US" sz="1600" b="0" i="0">
                <a:solidFill>
                  <a:srgbClr val="000066"/>
                </a:solidFill>
                <a:effectLst/>
              </a:rPr>
              <a:t>              </a:t>
            </a:r>
          </a:p>
          <a:p>
            <a:endParaRPr lang="zh-CN" altLang="en-US" sz="1600" b="0" i="0">
              <a:solidFill>
                <a:srgbClr val="000066"/>
              </a:solidFill>
              <a:effectLst/>
            </a:endParaRPr>
          </a:p>
          <a:p>
            <a:r>
              <a:rPr lang="zh-CN" altLang="en-US" sz="1600" b="0" i="0">
                <a:solidFill>
                  <a:srgbClr val="000066"/>
                </a:solidFill>
                <a:effectLst/>
              </a:rPr>
              <a:t>   </a:t>
            </a:r>
            <a:r>
              <a:rPr lang="ja-JP" altLang="en-US" sz="1600" b="0" i="0">
                <a:solidFill>
                  <a:srgbClr val="000066"/>
                </a:solidFill>
                <a:effectLst/>
                <a:ea typeface="ＭＳ Ｐゴシック" pitchFamily="34" charset="-128"/>
              </a:rPr>
              <a:t>　　   </a:t>
            </a:r>
            <a:r>
              <a:rPr lang="zh-CN" altLang="en-US" sz="1200" b="0" i="0">
                <a:solidFill>
                  <a:srgbClr val="000066"/>
                </a:solidFill>
                <a:effectLst/>
              </a:rPr>
              <a:t>前缀           守卫条件  序列表达式   返回值  </a:t>
            </a:r>
            <a:r>
              <a:rPr lang="en-US" altLang="zh-CN" sz="1200" b="0" i="0">
                <a:solidFill>
                  <a:srgbClr val="000066"/>
                </a:solidFill>
                <a:effectLst/>
              </a:rPr>
              <a:t>:=  </a:t>
            </a:r>
            <a:r>
              <a:rPr lang="zh-CN" altLang="en-US" sz="1200" b="0" i="0">
                <a:solidFill>
                  <a:srgbClr val="000066"/>
                </a:solidFill>
                <a:effectLst/>
              </a:rPr>
              <a:t>消息名</a:t>
            </a:r>
          </a:p>
          <a:p>
            <a:pPr>
              <a:spcBef>
                <a:spcPct val="50000"/>
              </a:spcBef>
            </a:pPr>
            <a:endParaRPr lang="en-US" altLang="ja-JP" sz="1200" b="0" i="0">
              <a:solidFill>
                <a:srgbClr val="000066"/>
              </a:solidFill>
              <a:effectLst/>
            </a:endParaRPr>
          </a:p>
        </p:txBody>
      </p:sp>
      <p:grpSp>
        <p:nvGrpSpPr>
          <p:cNvPr id="98394" name="Group 90"/>
          <p:cNvGrpSpPr>
            <a:grpSpLocks/>
          </p:cNvGrpSpPr>
          <p:nvPr/>
        </p:nvGrpSpPr>
        <p:grpSpPr bwMode="auto">
          <a:xfrm>
            <a:off x="1042988" y="3573463"/>
            <a:ext cx="2995612" cy="244475"/>
            <a:chOff x="998" y="2319"/>
            <a:chExt cx="3537" cy="250"/>
          </a:xfrm>
        </p:grpSpPr>
        <p:sp>
          <p:nvSpPr>
            <p:cNvPr id="98395" name="Line 91"/>
            <p:cNvSpPr>
              <a:spLocks noChangeShapeType="1"/>
            </p:cNvSpPr>
            <p:nvPr/>
          </p:nvSpPr>
          <p:spPr bwMode="auto">
            <a:xfrm>
              <a:off x="998"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6" name="Line 92"/>
            <p:cNvSpPr>
              <a:spLocks noChangeShapeType="1"/>
            </p:cNvSpPr>
            <p:nvPr/>
          </p:nvSpPr>
          <p:spPr bwMode="auto">
            <a:xfrm>
              <a:off x="2063"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7" name="Line 93"/>
            <p:cNvSpPr>
              <a:spLocks noChangeShapeType="1"/>
            </p:cNvSpPr>
            <p:nvPr/>
          </p:nvSpPr>
          <p:spPr bwMode="auto">
            <a:xfrm>
              <a:off x="2993"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8" name="Line 94"/>
            <p:cNvSpPr>
              <a:spLocks noChangeShapeType="1"/>
            </p:cNvSpPr>
            <p:nvPr/>
          </p:nvSpPr>
          <p:spPr bwMode="auto">
            <a:xfrm>
              <a:off x="3855"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99" name="Line 95"/>
            <p:cNvSpPr>
              <a:spLocks noChangeShapeType="1"/>
            </p:cNvSpPr>
            <p:nvPr/>
          </p:nvSpPr>
          <p:spPr bwMode="auto">
            <a:xfrm>
              <a:off x="4535" y="2319"/>
              <a:ext cx="0" cy="25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8402" name="Rectangle 98"/>
          <p:cNvSpPr>
            <a:spLocks noChangeArrowheads="1"/>
          </p:cNvSpPr>
          <p:nvPr/>
        </p:nvSpPr>
        <p:spPr bwMode="auto">
          <a:xfrm>
            <a:off x="-746125" y="4267200"/>
            <a:ext cx="5775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5.5  </a:t>
            </a:r>
            <a:r>
              <a:rPr lang="zh-CN" altLang="en-US" sz="2000" i="0">
                <a:solidFill>
                  <a:srgbClr val="000066"/>
                </a:solidFill>
                <a:effectLst/>
                <a:latin typeface="Arial" panose="020B0604020202020204" pitchFamily="34" charset="0"/>
              </a:rPr>
              <a:t>协作图与顺序图的区别和联系</a:t>
            </a:r>
          </a:p>
        </p:txBody>
      </p:sp>
      <p:sp>
        <p:nvSpPr>
          <p:cNvPr id="98403" name="Text Box 99"/>
          <p:cNvSpPr txBox="1">
            <a:spLocks noChangeArrowheads="1"/>
          </p:cNvSpPr>
          <p:nvPr/>
        </p:nvSpPr>
        <p:spPr bwMode="auto">
          <a:xfrm>
            <a:off x="304800" y="4629150"/>
            <a:ext cx="86423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600" b="0" i="0">
                <a:solidFill>
                  <a:srgbClr val="000066"/>
                </a:solidFill>
                <a:effectLst/>
                <a:latin typeface="Arial" panose="020B0604020202020204" pitchFamily="34" charset="0"/>
              </a:rPr>
              <a:t>     </a:t>
            </a:r>
            <a:r>
              <a:rPr lang="ja-JP" altLang="en-US" sz="1600" b="0" i="0">
                <a:solidFill>
                  <a:srgbClr val="000066"/>
                </a:solidFill>
                <a:effectLst/>
                <a:latin typeface="Arial" panose="020B0604020202020204" pitchFamily="34" charset="0"/>
              </a:rPr>
              <a:t>协作图和顺序图都表示出了对象间的交互作用，但是它们侧重点不同。</a:t>
            </a:r>
            <a:endParaRPr lang="ja-JP" altLang="en-US" sz="1800" b="0" i="0">
              <a:solidFill>
                <a:srgbClr val="000066"/>
              </a:solidFill>
              <a:effectLst/>
              <a:latin typeface="Arial" panose="020B0604020202020204" pitchFamily="34" charset="0"/>
            </a:endParaRPr>
          </a:p>
          <a:p>
            <a:pPr>
              <a:buFont typeface="Wingdings" panose="05000000000000000000" pitchFamily="2" charset="2"/>
              <a:buChar char="²"/>
            </a:pPr>
            <a:r>
              <a:rPr lang="ja-JP" altLang="en-US" sz="1600" b="0" i="0">
                <a:solidFill>
                  <a:srgbClr val="000066"/>
                </a:solidFill>
                <a:effectLst/>
                <a:latin typeface="Arial" panose="020B0604020202020204" pitchFamily="34" charset="0"/>
              </a:rPr>
              <a:t>  顺序图清楚地表示了交互作用中的时间顺序</a:t>
            </a:r>
            <a:r>
              <a:rPr lang="zh-CN" altLang="en-US" sz="1600" b="0" i="0">
                <a:solidFill>
                  <a:srgbClr val="000066"/>
                </a:solidFill>
                <a:effectLst/>
                <a:latin typeface="Arial" panose="020B0604020202020204" pitchFamily="34" charset="0"/>
              </a:rPr>
              <a:t>(强调时间)</a:t>
            </a:r>
            <a:r>
              <a:rPr lang="ja-JP" altLang="en-US" sz="1600" b="0" i="0">
                <a:solidFill>
                  <a:srgbClr val="000066"/>
                </a:solidFill>
                <a:effectLst/>
                <a:latin typeface="Arial" panose="020B0604020202020204" pitchFamily="34" charset="0"/>
              </a:rPr>
              <a:t>，但没有明确表示对象间的关系。</a:t>
            </a:r>
            <a:endParaRPr lang="ja-JP" altLang="zh-CN" sz="1600" b="0" i="0">
              <a:solidFill>
                <a:srgbClr val="000066"/>
              </a:solidFill>
              <a:effectLst/>
              <a:latin typeface="Arial" panose="020B0604020202020204" pitchFamily="34" charset="0"/>
            </a:endParaRPr>
          </a:p>
          <a:p>
            <a:pPr>
              <a:buFont typeface="Wingdings" panose="05000000000000000000" pitchFamily="2" charset="2"/>
              <a:buChar char="²"/>
            </a:pPr>
            <a:r>
              <a:rPr lang="ja-JP" altLang="en-US" sz="1600" b="0" i="0">
                <a:solidFill>
                  <a:srgbClr val="000066"/>
                </a:solidFill>
                <a:effectLst/>
                <a:latin typeface="Arial" panose="020B0604020202020204" pitchFamily="34" charset="0"/>
              </a:rPr>
              <a:t>  协作图清楚地表示了对象间的关系</a:t>
            </a:r>
            <a:r>
              <a:rPr lang="zh-CN" altLang="en-US" sz="1600" b="0" i="0">
                <a:solidFill>
                  <a:srgbClr val="000066"/>
                </a:solidFill>
                <a:effectLst/>
                <a:latin typeface="Arial" panose="020B0604020202020204" pitchFamily="34" charset="0"/>
              </a:rPr>
              <a:t>(强调空间)</a:t>
            </a:r>
            <a:r>
              <a:rPr lang="ja-JP" altLang="en-US" sz="1600" b="0" i="0">
                <a:solidFill>
                  <a:srgbClr val="000066"/>
                </a:solidFill>
                <a:effectLst/>
                <a:latin typeface="Arial" panose="020B0604020202020204" pitchFamily="34" charset="0"/>
              </a:rPr>
              <a:t>，但时间顺序必须从顺序号获得</a:t>
            </a:r>
            <a:r>
              <a:rPr lang="zh-CN" altLang="en-US" sz="1600" b="0" i="0">
                <a:solidFill>
                  <a:srgbClr val="000066"/>
                </a:solidFill>
                <a:effectLst/>
                <a:latin typeface="Arial" panose="020B0604020202020204" pitchFamily="34" charset="0"/>
              </a:rPr>
              <a:t>。</a:t>
            </a:r>
            <a:endParaRPr lang="ja-JP" altLang="zh-CN" sz="1600" b="0" i="0">
              <a:solidFill>
                <a:srgbClr val="000066"/>
              </a:solidFill>
              <a:effectLst/>
              <a:latin typeface="Arial" panose="020B0604020202020204" pitchFamily="34" charset="0"/>
            </a:endParaRPr>
          </a:p>
          <a:p>
            <a:pPr>
              <a:buFont typeface="Wingdings" panose="05000000000000000000" pitchFamily="2" charset="2"/>
              <a:buChar char="²"/>
            </a:pPr>
            <a:r>
              <a:rPr lang="zh-CN" altLang="en-US" sz="1600" b="0" i="0">
                <a:solidFill>
                  <a:srgbClr val="000066"/>
                </a:solidFill>
                <a:effectLst/>
                <a:ea typeface="ＭＳ Ｐゴシック" pitchFamily="34" charset="-128"/>
              </a:rPr>
              <a:t>  协作图</a:t>
            </a:r>
            <a:r>
              <a:rPr lang="zh-CN" altLang="en-US" sz="1600" b="0" i="0">
                <a:solidFill>
                  <a:srgbClr val="000066"/>
                </a:solidFill>
                <a:effectLst/>
              </a:rPr>
              <a:t>和</a:t>
            </a:r>
            <a:r>
              <a:rPr lang="zh-CN" altLang="en-US" sz="1600" b="0" i="0">
                <a:solidFill>
                  <a:srgbClr val="000066"/>
                </a:solidFill>
                <a:effectLst/>
                <a:latin typeface="Arial" panose="020B0604020202020204" pitchFamily="34" charset="0"/>
              </a:rPr>
              <a:t>顺序图可以相互转化。</a:t>
            </a:r>
            <a:endParaRPr lang="ja-JP" altLang="en-US" sz="1600" b="0" i="0">
              <a:solidFill>
                <a:srgbClr val="000066"/>
              </a:solidFill>
              <a:effectLst/>
              <a:latin typeface="Arial" panose="020B0604020202020204" pitchFamily="34" charset="0"/>
            </a:endParaRPr>
          </a:p>
          <a:p>
            <a:pPr>
              <a:buFont typeface="Wingdings" panose="05000000000000000000" pitchFamily="2" charset="2"/>
              <a:buNone/>
            </a:pPr>
            <a:r>
              <a:rPr lang="zh-CN" altLang="en-US" sz="1600" b="0" i="0">
                <a:solidFill>
                  <a:srgbClr val="000066"/>
                </a:solidFill>
                <a:effectLst/>
                <a:latin typeface="Arial" panose="020B0604020202020204" pitchFamily="34" charset="0"/>
              </a:rPr>
              <a:t>     (进行协作图和顺序图的比较，请参考练习题</a:t>
            </a:r>
            <a:r>
              <a:rPr lang="en-US" altLang="zh-CN" sz="1600" b="0" i="0">
                <a:solidFill>
                  <a:srgbClr val="000066"/>
                </a:solidFill>
                <a:effectLst/>
                <a:latin typeface="Arial" panose="020B0604020202020204" pitchFamily="34" charset="0"/>
              </a:rPr>
              <a:t>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00355"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ACD13123-FCB9-4231-80E5-126E766FCCD7}" type="slidenum">
              <a:rPr lang="en-US" altLang="ja-JP" sz="1400" b="0" i="0">
                <a:solidFill>
                  <a:srgbClr val="3B499F"/>
                </a:solidFill>
                <a:effectLst/>
                <a:latin typeface="Arial" panose="020B0604020202020204" pitchFamily="34" charset="0"/>
                <a:ea typeface="ＭＳ Ｐゴシック" pitchFamily="34" charset="-128"/>
              </a:rPr>
              <a:pPr algn="ctr"/>
              <a:t>38</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00358" name="Rectangle 6"/>
          <p:cNvSpPr>
            <a:spLocks noChangeArrowheads="1"/>
          </p:cNvSpPr>
          <p:nvPr/>
        </p:nvSpPr>
        <p:spPr bwMode="auto">
          <a:xfrm>
            <a:off x="152400" y="6486525"/>
            <a:ext cx="87630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0366" name="Rectangle 14"/>
          <p:cNvSpPr>
            <a:spLocks noChangeArrowheads="1"/>
          </p:cNvSpPr>
          <p:nvPr/>
        </p:nvSpPr>
        <p:spPr bwMode="auto">
          <a:xfrm>
            <a:off x="152400" y="609600"/>
            <a:ext cx="19065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Font typeface="Wingdings" panose="05000000000000000000" pitchFamily="2" charset="2"/>
              <a:buNone/>
            </a:pPr>
            <a:r>
              <a:rPr lang="en-US" altLang="zh-CN" sz="2000" i="0">
                <a:solidFill>
                  <a:srgbClr val="000066"/>
                </a:solidFill>
                <a:effectLst>
                  <a:outerShdw blurRad="38100" dist="38100" dir="2700000" algn="tl">
                    <a:srgbClr val="C0C0C0"/>
                  </a:outerShdw>
                </a:effectLst>
              </a:rPr>
              <a:t>5.6  </a:t>
            </a:r>
            <a:r>
              <a:rPr lang="zh-CN" altLang="en-US" sz="2000" i="0">
                <a:solidFill>
                  <a:srgbClr val="000066"/>
                </a:solidFill>
                <a:effectLst/>
                <a:latin typeface="Arial" panose="020B0604020202020204" pitchFamily="34" charset="0"/>
              </a:rPr>
              <a:t>协作图例子</a:t>
            </a:r>
          </a:p>
        </p:txBody>
      </p:sp>
      <p:sp>
        <p:nvSpPr>
          <p:cNvPr id="100367" name="Text Box 15"/>
          <p:cNvSpPr txBox="1">
            <a:spLocks noChangeArrowheads="1"/>
          </p:cNvSpPr>
          <p:nvPr/>
        </p:nvSpPr>
        <p:spPr bwMode="auto">
          <a:xfrm>
            <a:off x="555625" y="914400"/>
            <a:ext cx="6149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0" i="0">
                <a:solidFill>
                  <a:srgbClr val="000066"/>
                </a:solidFill>
                <a:effectLst/>
              </a:rPr>
              <a:t>1. 打印操作的协作图</a:t>
            </a:r>
          </a:p>
        </p:txBody>
      </p:sp>
      <p:sp>
        <p:nvSpPr>
          <p:cNvPr id="100368" name="Rectangle 16"/>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pic>
        <p:nvPicPr>
          <p:cNvPr id="10036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08100"/>
            <a:ext cx="5029200" cy="1968500"/>
          </a:xfrm>
          <a:prstGeom prst="rect">
            <a:avLst/>
          </a:prstGeom>
          <a:noFill/>
          <a:extLst>
            <a:ext uri="{909E8E84-426E-40DD-AFC4-6F175D3DCCD1}">
              <a14:hiddenFill xmlns:a14="http://schemas.microsoft.com/office/drawing/2010/main">
                <a:solidFill>
                  <a:srgbClr val="FFFFFF"/>
                </a:solidFill>
              </a14:hiddenFill>
            </a:ext>
          </a:extLst>
        </p:spPr>
      </p:pic>
      <p:sp>
        <p:nvSpPr>
          <p:cNvPr id="100372" name="AutoShape 20"/>
          <p:cNvSpPr>
            <a:spLocks noChangeArrowheads="1"/>
          </p:cNvSpPr>
          <p:nvPr/>
        </p:nvSpPr>
        <p:spPr bwMode="auto">
          <a:xfrm>
            <a:off x="6019800" y="1371600"/>
            <a:ext cx="2971800" cy="1219200"/>
          </a:xfrm>
          <a:prstGeom prst="wedgeRoundRectCallout">
            <a:avLst>
              <a:gd name="adj1" fmla="val -70245"/>
              <a:gd name="adj2" fmla="val 4817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400" b="0" i="0">
                <a:solidFill>
                  <a:srgbClr val="000066"/>
                </a:solidFill>
                <a:effectLst/>
              </a:rPr>
              <a:t>actor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Computer</a:t>
            </a:r>
            <a:r>
              <a:rPr lang="zh-CN" altLang="en-US" sz="1400" b="0" i="0">
                <a:solidFill>
                  <a:srgbClr val="000066"/>
                </a:solidFill>
                <a:effectLst/>
              </a:rPr>
              <a:t>，</a:t>
            </a:r>
            <a:r>
              <a:rPr lang="en-US" altLang="zh-CN" sz="1400" b="0" i="0">
                <a:solidFill>
                  <a:srgbClr val="000066"/>
                </a:solidFill>
                <a:effectLst/>
              </a:rPr>
              <a:t>Computer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PrintServer</a:t>
            </a:r>
            <a:r>
              <a:rPr lang="zh-CN" altLang="en-US" sz="1400" b="0" i="0">
                <a:solidFill>
                  <a:srgbClr val="000066"/>
                </a:solidFill>
                <a:effectLst/>
              </a:rPr>
              <a:t>，如果打印机空闲，</a:t>
            </a:r>
            <a:r>
              <a:rPr lang="en-US" altLang="zh-CN" sz="1400" b="0" i="0">
                <a:solidFill>
                  <a:srgbClr val="000066"/>
                </a:solidFill>
                <a:effectLst/>
              </a:rPr>
              <a:t>PrintServer</a:t>
            </a:r>
            <a:r>
              <a:rPr lang="zh-CN" altLang="en-US" sz="1400" b="0" i="0">
                <a:solidFill>
                  <a:srgbClr val="000066"/>
                </a:solidFill>
                <a:effectLst/>
              </a:rPr>
              <a:t>发送</a:t>
            </a:r>
            <a:r>
              <a:rPr lang="en-US" altLang="zh-CN" sz="1400" b="0" i="0">
                <a:solidFill>
                  <a:srgbClr val="000066"/>
                </a:solidFill>
                <a:effectLst/>
              </a:rPr>
              <a:t>Print</a:t>
            </a:r>
            <a:r>
              <a:rPr lang="zh-CN" altLang="en-US" sz="1400" b="0" i="0">
                <a:solidFill>
                  <a:srgbClr val="000066"/>
                </a:solidFill>
                <a:effectLst/>
              </a:rPr>
              <a:t>消息给</a:t>
            </a:r>
            <a:r>
              <a:rPr lang="en-US" altLang="zh-CN" sz="1400" b="0" i="0">
                <a:solidFill>
                  <a:srgbClr val="000066"/>
                </a:solidFill>
                <a:effectLst/>
              </a:rPr>
              <a:t>printer</a:t>
            </a:r>
            <a:endParaRPr lang="en-US" altLang="ja-JP" sz="1400" b="0" i="0">
              <a:solidFill>
                <a:srgbClr val="000066"/>
              </a:solidFill>
              <a:effectLst/>
            </a:endParaRPr>
          </a:p>
        </p:txBody>
      </p:sp>
      <p:sp>
        <p:nvSpPr>
          <p:cNvPr id="100373" name="Text Box 21"/>
          <p:cNvSpPr txBox="1">
            <a:spLocks noChangeArrowheads="1"/>
          </p:cNvSpPr>
          <p:nvPr/>
        </p:nvSpPr>
        <p:spPr bwMode="auto">
          <a:xfrm>
            <a:off x="577850" y="3400425"/>
            <a:ext cx="864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0" i="0">
                <a:solidFill>
                  <a:srgbClr val="000066"/>
                </a:solidFill>
                <a:effectLst/>
              </a:rPr>
              <a:t>2.乘坐电梯的协作图</a:t>
            </a:r>
            <a:endParaRPr lang="en-US" altLang="zh-CN" sz="1800" b="0" i="0">
              <a:solidFill>
                <a:srgbClr val="000066"/>
              </a:solidFill>
              <a:effectLst/>
            </a:endParaRPr>
          </a:p>
        </p:txBody>
      </p:sp>
      <p:pic>
        <p:nvPicPr>
          <p:cNvPr id="100374"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05225"/>
            <a:ext cx="45720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75" name="Text Box 23"/>
          <p:cNvSpPr txBox="1">
            <a:spLocks noChangeArrowheads="1"/>
          </p:cNvSpPr>
          <p:nvPr/>
        </p:nvSpPr>
        <p:spPr bwMode="auto">
          <a:xfrm>
            <a:off x="6118225" y="3476625"/>
            <a:ext cx="2568575"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200" i="0">
                <a:solidFill>
                  <a:srgbClr val="000066"/>
                </a:solidFill>
                <a:effectLst/>
              </a:rPr>
              <a:t>图中存在的事物有：</a:t>
            </a:r>
            <a:r>
              <a:rPr lang="zh-CN" altLang="en-US" sz="1200" b="0" i="0">
                <a:solidFill>
                  <a:srgbClr val="000066"/>
                </a:solidFill>
                <a:effectLst/>
              </a:rPr>
              <a:t> </a:t>
            </a:r>
          </a:p>
          <a:p>
            <a:r>
              <a:rPr lang="ja-JP" altLang="en-US" sz="1200" b="0" i="0">
                <a:solidFill>
                  <a:srgbClr val="000066"/>
                </a:solidFill>
                <a:effectLst/>
                <a:ea typeface="ＭＳ Ｐゴシック" pitchFamily="34" charset="-128"/>
              </a:rPr>
              <a:t>　</a:t>
            </a:r>
            <a:r>
              <a:rPr lang="zh-CN" altLang="en-US" sz="1200" b="0" i="0">
                <a:solidFill>
                  <a:srgbClr val="000066"/>
                </a:solidFill>
                <a:effectLst/>
              </a:rPr>
              <a:t>参与者</a:t>
            </a:r>
          </a:p>
          <a:p>
            <a:r>
              <a:rPr lang="zh-CN" altLang="en-US" sz="1200" b="0" i="0">
                <a:solidFill>
                  <a:srgbClr val="000066"/>
                </a:solidFill>
                <a:effectLst/>
              </a:rPr>
              <a:t>   按钮对象</a:t>
            </a:r>
          </a:p>
          <a:p>
            <a:r>
              <a:rPr lang="zh-CN" altLang="en-US" sz="1200" b="0" i="0">
                <a:solidFill>
                  <a:srgbClr val="000066"/>
                </a:solidFill>
                <a:effectLst/>
              </a:rPr>
              <a:t>   电梯控制对象</a:t>
            </a:r>
          </a:p>
          <a:p>
            <a:r>
              <a:rPr lang="zh-CN" altLang="en-US" sz="1200" b="0" i="0">
                <a:solidFill>
                  <a:srgbClr val="000066"/>
                </a:solidFill>
                <a:effectLst/>
              </a:rPr>
              <a:t>   命令对象</a:t>
            </a:r>
          </a:p>
          <a:p>
            <a:r>
              <a:rPr lang="zh-CN" altLang="en-US" sz="1200" b="0" i="0">
                <a:solidFill>
                  <a:srgbClr val="000066"/>
                </a:solidFill>
                <a:effectLst/>
              </a:rPr>
              <a:t>   工作队列</a:t>
            </a:r>
          </a:p>
          <a:p>
            <a:r>
              <a:rPr lang="zh-CN" altLang="en-US" sz="1200" b="0" i="0">
                <a:solidFill>
                  <a:srgbClr val="000066"/>
                </a:solidFill>
                <a:effectLst/>
              </a:rPr>
              <a:t>   电梯对象</a:t>
            </a:r>
          </a:p>
          <a:p>
            <a:r>
              <a:rPr lang="zh-CN" altLang="en-US" sz="1200" i="0">
                <a:solidFill>
                  <a:srgbClr val="000066"/>
                </a:solidFill>
                <a:effectLst/>
              </a:rPr>
              <a:t>图中存在的关系有</a:t>
            </a:r>
            <a:r>
              <a:rPr lang="zh-CN" altLang="en-US" sz="1200" b="0" i="0">
                <a:solidFill>
                  <a:srgbClr val="000066"/>
                </a:solidFill>
                <a:effectLst/>
              </a:rPr>
              <a:t>：</a:t>
            </a:r>
          </a:p>
          <a:p>
            <a:r>
              <a:rPr lang="ja-JP" altLang="en-US" sz="1200" b="0" i="0">
                <a:solidFill>
                  <a:srgbClr val="000066"/>
                </a:solidFill>
                <a:effectLst/>
                <a:ea typeface="ＭＳ Ｐゴシック" pitchFamily="34" charset="-128"/>
              </a:rPr>
              <a:t>　　 </a:t>
            </a:r>
            <a:r>
              <a:rPr lang="zh-CN" altLang="en-US" sz="1200" b="0" i="0">
                <a:solidFill>
                  <a:srgbClr val="000066"/>
                </a:solidFill>
                <a:effectLst/>
              </a:rPr>
              <a:t>链接</a:t>
            </a:r>
            <a:endParaRPr lang="ja-JP" altLang="en-US" sz="1200" i="0">
              <a:solidFill>
                <a:srgbClr val="000066"/>
              </a:solidFill>
              <a:effectLst/>
            </a:endParaRPr>
          </a:p>
        </p:txBody>
      </p:sp>
      <p:sp>
        <p:nvSpPr>
          <p:cNvPr id="100376" name="Text Box 24"/>
          <p:cNvSpPr txBox="1">
            <a:spLocks noChangeArrowheads="1"/>
          </p:cNvSpPr>
          <p:nvPr/>
        </p:nvSpPr>
        <p:spPr bwMode="auto">
          <a:xfrm>
            <a:off x="533400" y="5638800"/>
            <a:ext cx="8208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0" i="0">
                <a:solidFill>
                  <a:srgbClr val="08080C"/>
                </a:solidFill>
                <a:effectLst/>
              </a:rPr>
              <a:t> </a:t>
            </a:r>
            <a:r>
              <a:rPr lang="zh-CN" altLang="en-US" sz="1200" b="0" i="0">
                <a:solidFill>
                  <a:srgbClr val="000066"/>
                </a:solidFill>
                <a:effectLst/>
              </a:rPr>
              <a:t>参与者需要乘坐电梯，他从系统外部按下按钮，让电梯到达他想去的楼层。此时，电梯系统的操作被启动，电梯控制对象以循环的方式检查所有的电梯，从中选择一个工作队列长度最短的。然后，它创建一个作业命令，并将该命令放入对应电梯的工作队列，接着激活队列。电梯对象并发运行，从它的队列中选择一个作业并执行。电梯是一个活动对象，它与它的控制线程并发执行。</a:t>
            </a:r>
            <a:endParaRPr lang="ja-JP" altLang="en-US" sz="1200" b="0" i="0">
              <a:solidFill>
                <a:srgbClr val="000066"/>
              </a:solidFill>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105475" name="Text Box 3"/>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03F665C5-D232-4567-8708-C8CE3F998C48}" type="slidenum">
              <a:rPr lang="en-US" altLang="ja-JP" sz="1400" b="0" i="0">
                <a:solidFill>
                  <a:srgbClr val="3B499F"/>
                </a:solidFill>
                <a:effectLst/>
                <a:latin typeface="Arial" panose="020B0604020202020204" pitchFamily="34" charset="0"/>
                <a:ea typeface="ＭＳ Ｐゴシック" pitchFamily="34" charset="-128"/>
              </a:rPr>
              <a:pPr algn="ctr"/>
              <a:t>39</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105478" name="Rectangle 6"/>
          <p:cNvSpPr>
            <a:spLocks noChangeArrowheads="1"/>
          </p:cNvSpPr>
          <p:nvPr/>
        </p:nvSpPr>
        <p:spPr bwMode="auto">
          <a:xfrm>
            <a:off x="152400" y="6486525"/>
            <a:ext cx="88392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5481" name="Rectangle 9"/>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sp>
        <p:nvSpPr>
          <p:cNvPr id="105482" name="Rectangle 10"/>
          <p:cNvSpPr>
            <a:spLocks noChangeArrowheads="1"/>
          </p:cNvSpPr>
          <p:nvPr/>
        </p:nvSpPr>
        <p:spPr bwMode="auto">
          <a:xfrm>
            <a:off x="52388" y="593725"/>
            <a:ext cx="13954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Font typeface="Wingdings" panose="05000000000000000000" pitchFamily="2" charset="2"/>
              <a:buNone/>
            </a:pPr>
            <a:r>
              <a:rPr lang="en-US" altLang="zh-CN" sz="2000" i="0">
                <a:solidFill>
                  <a:srgbClr val="000066"/>
                </a:solidFill>
                <a:effectLst/>
              </a:rPr>
              <a:t>5.7  </a:t>
            </a:r>
            <a:r>
              <a:rPr lang="zh-CN" altLang="en-US" sz="2000" i="0">
                <a:solidFill>
                  <a:srgbClr val="000066"/>
                </a:solidFill>
                <a:effectLst/>
                <a:latin typeface="Arial" panose="020B0604020202020204" pitchFamily="34" charset="0"/>
              </a:rPr>
              <a:t>练习题</a:t>
            </a:r>
          </a:p>
        </p:txBody>
      </p:sp>
      <p:sp>
        <p:nvSpPr>
          <p:cNvPr id="105544" name="Text Box 72"/>
          <p:cNvSpPr txBox="1">
            <a:spLocks noChangeArrowheads="1"/>
          </p:cNvSpPr>
          <p:nvPr/>
        </p:nvSpPr>
        <p:spPr bwMode="auto">
          <a:xfrm>
            <a:off x="323850" y="1004888"/>
            <a:ext cx="8569325"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ＭＳ Ｐゴシック" pitchFamily="34" charset="-128"/>
              </a:defRPr>
            </a:lvl1pPr>
            <a:lvl2pPr marL="800100" indent="-342900">
              <a:defRPr kumimoji="1" sz="2400">
                <a:solidFill>
                  <a:schemeClr val="tx1"/>
                </a:solidFill>
                <a:latin typeface="Times New Roman" panose="02020603050405020304" pitchFamily="18" charset="0"/>
                <a:ea typeface="ＭＳ Ｐゴシック" pitchFamily="34" charset="-128"/>
              </a:defRPr>
            </a:lvl2pPr>
            <a:lvl3pPr marL="1257300" indent="-342900">
              <a:defRPr kumimoji="1" sz="2400">
                <a:solidFill>
                  <a:schemeClr val="tx1"/>
                </a:solidFill>
                <a:latin typeface="Times New Roman" panose="02020603050405020304" pitchFamily="18" charset="0"/>
                <a:ea typeface="ＭＳ Ｐゴシック" pitchFamily="34" charset="-128"/>
              </a:defRPr>
            </a:lvl3pPr>
            <a:lvl4pPr marL="1714500" indent="-342900">
              <a:defRPr kumimoji="1" sz="2400">
                <a:solidFill>
                  <a:schemeClr val="tx1"/>
                </a:solidFill>
                <a:latin typeface="Times New Roman" panose="02020603050405020304" pitchFamily="18" charset="0"/>
                <a:ea typeface="ＭＳ Ｐゴシック" pitchFamily="34" charset="-128"/>
              </a:defRPr>
            </a:lvl4pPr>
            <a:lvl5pPr marL="2171700" indent="-342900">
              <a:defRPr kumimoji="1" sz="2400">
                <a:solidFill>
                  <a:schemeClr val="tx1"/>
                </a:solidFill>
                <a:latin typeface="Times New Roman" panose="02020603050405020304" pitchFamily="18" charset="0"/>
                <a:ea typeface="ＭＳ Ｐゴシック" pitchFamily="34" charset="-128"/>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50000"/>
              </a:spcBef>
              <a:buFontTx/>
              <a:buAutoNum type="arabicPeriod"/>
            </a:pPr>
            <a:r>
              <a:rPr lang="zh-CN" altLang="en-US" sz="1600" b="0" i="0">
                <a:solidFill>
                  <a:srgbClr val="000066"/>
                </a:solidFill>
                <a:effectLst/>
                <a:latin typeface="宋体" panose="02010600030101010101" pitchFamily="2" charset="-122"/>
                <a:ea typeface="宋体" panose="02010600030101010101" pitchFamily="2" charset="-122"/>
              </a:rPr>
              <a:t>请指出下面的消息标签各部分的内容。</a:t>
            </a: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1:display( )</a:t>
            </a:r>
          </a:p>
          <a:p>
            <a:r>
              <a:rPr lang="en-US" altLang="zh-CN" sz="1600" b="0" i="0">
                <a:solidFill>
                  <a:srgbClr val="000066"/>
                </a:solidFill>
                <a:effectLst/>
                <a:latin typeface="宋体" panose="02010600030101010101" pitchFamily="2" charset="-122"/>
                <a:ea typeface="宋体" panose="02010600030101010101" pitchFamily="2" charset="-122"/>
              </a:rPr>
              <a:t>   A.</a:t>
            </a:r>
            <a:r>
              <a:rPr lang="en-US" altLang="zh-CN" sz="1600" b="0" i="0">
                <a:effectLst/>
                <a:latin typeface="宋体" panose="02010600030101010101" pitchFamily="2" charset="-122"/>
                <a:ea typeface="宋体" panose="02010600030101010101" pitchFamily="2" charset="-122"/>
              </a:rPr>
              <a:t> </a:t>
            </a:r>
            <a:r>
              <a:rPr lang="zh-CN" altLang="en-US" sz="1600" b="0" i="0">
                <a:solidFill>
                  <a:srgbClr val="000066"/>
                </a:solidFill>
                <a:effectLst/>
                <a:latin typeface="宋体" panose="02010600030101010101" pitchFamily="2" charset="-122"/>
                <a:ea typeface="宋体" panose="02010600030101010101" pitchFamily="2" charset="-122"/>
              </a:rPr>
              <a:t>序列表达式</a:t>
            </a:r>
            <a:r>
              <a:rPr lang="en-US" altLang="zh-CN" sz="1600" b="0" i="0">
                <a:solidFill>
                  <a:srgbClr val="000066"/>
                </a:solidFill>
                <a:effectLst/>
                <a:latin typeface="宋体" panose="02010600030101010101" pitchFamily="2" charset="-122"/>
                <a:ea typeface="宋体" panose="02010600030101010101" pitchFamily="2" charset="-122"/>
              </a:rPr>
              <a:t>:</a:t>
            </a:r>
            <a:r>
              <a:rPr lang="zh-CN" altLang="en-US" sz="1600" b="0" i="0">
                <a:solidFill>
                  <a:srgbClr val="000066"/>
                </a:solidFill>
                <a:effectLst/>
                <a:latin typeface="宋体" panose="02010600030101010101" pitchFamily="2" charset="-122"/>
                <a:ea typeface="宋体" panose="02010600030101010101" pitchFamily="2" charset="-122"/>
              </a:rPr>
              <a:t>消息名</a:t>
            </a:r>
            <a:r>
              <a:rPr lang="zh-CN" altLang="en-US" sz="1600" b="0" i="0">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返回值：消息名  </a:t>
            </a:r>
            <a:r>
              <a:rPr lang="en-US" altLang="zh-CN" sz="1600" b="0" i="0">
                <a:solidFill>
                  <a:srgbClr val="000066"/>
                </a:solidFill>
                <a:effectLst/>
                <a:latin typeface="宋体" panose="02010600030101010101" pitchFamily="2" charset="-122"/>
                <a:ea typeface="宋体" panose="02010600030101010101" pitchFamily="2" charset="-122"/>
              </a:rPr>
              <a:t>C.</a:t>
            </a:r>
            <a:r>
              <a:rPr lang="zh-CN" altLang="en-US" sz="1600" b="0" i="0">
                <a:solidFill>
                  <a:srgbClr val="000066"/>
                </a:solidFill>
                <a:effectLst/>
                <a:latin typeface="宋体" panose="02010600030101010101" pitchFamily="2" charset="-122"/>
                <a:ea typeface="宋体" panose="02010600030101010101" pitchFamily="2" charset="-122"/>
              </a:rPr>
              <a:t>序列表达式：消息名</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[mode=display] 1.2.3.7: redraw( )</a:t>
            </a:r>
          </a:p>
          <a:p>
            <a:pPr>
              <a:spcBef>
                <a:spcPct val="50000"/>
              </a:spcBef>
            </a:pPr>
            <a:r>
              <a:rPr lang="en-US" altLang="zh-CN" sz="1600" b="0" i="0">
                <a:solidFill>
                  <a:srgbClr val="000066"/>
                </a:solidFill>
                <a:effectLst/>
                <a:latin typeface="宋体" panose="02010600030101010101" pitchFamily="2" charset="-122"/>
                <a:ea typeface="宋体" panose="02010600030101010101" pitchFamily="2" charset="-122"/>
              </a:rPr>
              <a:t>   A.</a:t>
            </a:r>
            <a:r>
              <a:rPr lang="zh-CN" altLang="en-US" sz="1600" b="0" i="0">
                <a:solidFill>
                  <a:srgbClr val="000066"/>
                </a:solidFill>
                <a:effectLst/>
                <a:latin typeface="宋体" panose="02010600030101010101" pitchFamily="2" charset="-122"/>
                <a:ea typeface="宋体" panose="02010600030101010101" pitchFamily="2" charset="-122"/>
              </a:rPr>
              <a:t>序列表达式 返回值 消息名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守卫条件  序列表达式 消息名</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2 *[n:=a . . z] : prim:=nextPrim(prim)</a:t>
            </a:r>
          </a:p>
          <a:p>
            <a:pPr>
              <a:spcBef>
                <a:spcPct val="50000"/>
              </a:spcBef>
            </a:pP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A. </a:t>
            </a:r>
            <a:r>
              <a:rPr lang="zh-CN" altLang="en-US" sz="1600" b="0" i="0">
                <a:solidFill>
                  <a:srgbClr val="000066"/>
                </a:solidFill>
                <a:effectLst/>
                <a:latin typeface="宋体" panose="02010600030101010101" pitchFamily="2" charset="-122"/>
                <a:ea typeface="宋体" panose="02010600030101010101" pitchFamily="2" charset="-122"/>
              </a:rPr>
              <a:t>守卫条件 序列表达式 消息名</a:t>
            </a: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序列表达式 返回值 消息名</a:t>
            </a:r>
            <a:endParaRPr lang="en-US" altLang="zh-CN" sz="1600" b="0" i="0">
              <a:solidFill>
                <a:srgbClr val="000066"/>
              </a:solidFill>
              <a:effectLst/>
              <a:latin typeface="宋体" panose="02010600030101010101" pitchFamily="2" charset="-122"/>
              <a:ea typeface="宋体" panose="02010600030101010101" pitchFamily="2" charset="-122"/>
            </a:endParaRP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3.1 [x&lt;0] : foo( ) </a:t>
            </a:r>
          </a:p>
          <a:p>
            <a:pPr>
              <a:spcBef>
                <a:spcPct val="50000"/>
              </a:spcBef>
            </a:pP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A.</a:t>
            </a:r>
            <a:r>
              <a:rPr lang="zh-CN" altLang="en-US" sz="1600" b="0" i="0">
                <a:solidFill>
                  <a:srgbClr val="000066"/>
                </a:solidFill>
                <a:effectLst/>
                <a:latin typeface="宋体" panose="02010600030101010101" pitchFamily="2" charset="-122"/>
                <a:ea typeface="宋体" panose="02010600030101010101" pitchFamily="2" charset="-122"/>
              </a:rPr>
              <a:t>序列表达式 守卫条件  </a:t>
            </a:r>
            <a:r>
              <a:rPr lang="en-US" altLang="zh-CN" sz="1600" b="0" i="0">
                <a:solidFill>
                  <a:srgbClr val="000066"/>
                </a:solidFill>
                <a:effectLst/>
                <a:latin typeface="宋体" panose="02010600030101010101" pitchFamily="2" charset="-122"/>
                <a:ea typeface="宋体" panose="02010600030101010101" pitchFamily="2" charset="-122"/>
              </a:rPr>
              <a:t>B.</a:t>
            </a:r>
            <a:r>
              <a:rPr lang="zh-CN" altLang="en-US" sz="1600" b="0" i="0">
                <a:solidFill>
                  <a:srgbClr val="000066"/>
                </a:solidFill>
                <a:effectLst/>
                <a:latin typeface="宋体" panose="02010600030101010101" pitchFamily="2" charset="-122"/>
                <a:ea typeface="宋体" panose="02010600030101010101" pitchFamily="2" charset="-122"/>
              </a:rPr>
              <a:t>守卫条件  消息名  </a:t>
            </a:r>
            <a:r>
              <a:rPr lang="en-US" altLang="zh-CN" sz="1600" b="0" i="0">
                <a:solidFill>
                  <a:srgbClr val="000066"/>
                </a:solidFill>
                <a:effectLst/>
                <a:latin typeface="宋体" panose="02010600030101010101" pitchFamily="2" charset="-122"/>
                <a:ea typeface="宋体" panose="02010600030101010101" pitchFamily="2" charset="-122"/>
              </a:rPr>
              <a:t>C.</a:t>
            </a:r>
            <a:r>
              <a:rPr lang="zh-CN" altLang="en-US" sz="1600" b="0" i="0">
                <a:solidFill>
                  <a:srgbClr val="000066"/>
                </a:solidFill>
                <a:effectLst/>
                <a:latin typeface="宋体" panose="02010600030101010101" pitchFamily="2" charset="-122"/>
                <a:ea typeface="宋体" panose="02010600030101010101" pitchFamily="2" charset="-122"/>
              </a:rPr>
              <a:t>序列表达式  消息名 </a:t>
            </a:r>
          </a:p>
          <a:p>
            <a:pPr>
              <a:spcBef>
                <a:spcPct val="50000"/>
              </a:spcBef>
              <a:buFontTx/>
              <a:buChar char="•"/>
            </a:pPr>
            <a:r>
              <a:rPr lang="en-US" altLang="zh-CN" sz="1600" b="0" i="0">
                <a:solidFill>
                  <a:srgbClr val="000066"/>
                </a:solidFill>
                <a:effectLst/>
                <a:latin typeface="宋体" panose="02010600030101010101" pitchFamily="2" charset="-122"/>
                <a:ea typeface="宋体" panose="02010600030101010101" pitchFamily="2" charset="-122"/>
              </a:rPr>
              <a:t>1.1a, 1.1b/1.2 : continue( )</a:t>
            </a:r>
          </a:p>
          <a:p>
            <a:pPr>
              <a:spcBef>
                <a:spcPct val="50000"/>
              </a:spcBef>
            </a:pPr>
            <a:r>
              <a:rPr lang="zh-CN" altLang="en-US" sz="1600" b="0" i="0">
                <a:solidFill>
                  <a:srgbClr val="08080C"/>
                </a:solidFill>
                <a:effectLst/>
                <a:latin typeface="宋体" panose="02010600030101010101" pitchFamily="2" charset="-122"/>
                <a:ea typeface="宋体" panose="02010600030101010101" pitchFamily="2" charset="-122"/>
              </a:rPr>
              <a:t>   </a:t>
            </a:r>
            <a:r>
              <a:rPr lang="en-US" altLang="zh-CN" sz="1600" b="0" i="0">
                <a:solidFill>
                  <a:srgbClr val="000066"/>
                </a:solidFill>
                <a:effectLst/>
                <a:latin typeface="宋体" panose="02010600030101010101" pitchFamily="2" charset="-122"/>
                <a:ea typeface="宋体" panose="02010600030101010101" pitchFamily="2" charset="-122"/>
              </a:rPr>
              <a:t>A. </a:t>
            </a:r>
            <a:r>
              <a:rPr lang="zh-CN" altLang="en-US" sz="1600" b="0" i="0">
                <a:solidFill>
                  <a:srgbClr val="000066"/>
                </a:solidFill>
                <a:effectLst/>
                <a:latin typeface="宋体" panose="02010600030101010101" pitchFamily="2" charset="-122"/>
                <a:ea typeface="宋体" panose="02010600030101010101" pitchFamily="2" charset="-122"/>
              </a:rPr>
              <a:t>前缀 序列表达式</a:t>
            </a:r>
            <a:r>
              <a:rPr lang="en-US" altLang="zh-CN" sz="1600" b="0" i="0">
                <a:solidFill>
                  <a:srgbClr val="000066"/>
                </a:solidFill>
                <a:effectLst/>
                <a:latin typeface="宋体" panose="02010600030101010101" pitchFamily="2" charset="-122"/>
                <a:ea typeface="宋体" panose="02010600030101010101" pitchFamily="2" charset="-122"/>
              </a:rPr>
              <a:t>  </a:t>
            </a:r>
            <a:r>
              <a:rPr lang="zh-CN" altLang="en-US" sz="1600" b="0" i="0">
                <a:solidFill>
                  <a:srgbClr val="000066"/>
                </a:solidFill>
                <a:effectLst/>
                <a:latin typeface="宋体" panose="02010600030101010101" pitchFamily="2" charset="-122"/>
                <a:ea typeface="宋体" panose="02010600030101010101" pitchFamily="2" charset="-122"/>
              </a:rPr>
              <a:t>消息名         </a:t>
            </a:r>
            <a:r>
              <a:rPr lang="en-US" altLang="zh-CN" sz="1600" b="0" i="0">
                <a:solidFill>
                  <a:srgbClr val="000066"/>
                </a:solidFill>
                <a:effectLst/>
                <a:latin typeface="宋体" panose="02010600030101010101" pitchFamily="2" charset="-122"/>
                <a:ea typeface="宋体" panose="02010600030101010101" pitchFamily="2" charset="-122"/>
              </a:rPr>
              <a:t>B. </a:t>
            </a:r>
            <a:r>
              <a:rPr lang="zh-CN" altLang="en-US" sz="1600" b="0" i="0">
                <a:solidFill>
                  <a:srgbClr val="000066"/>
                </a:solidFill>
                <a:effectLst/>
                <a:latin typeface="宋体" panose="02010600030101010101" pitchFamily="2" charset="-122"/>
                <a:ea typeface="宋体" panose="02010600030101010101" pitchFamily="2" charset="-122"/>
              </a:rPr>
              <a:t>后缀 守卫条件 消息名</a:t>
            </a:r>
            <a:endParaRPr lang="ja-JP" altLang="en-US" sz="1600" b="0" i="0">
              <a:solidFill>
                <a:srgbClr val="000066"/>
              </a:solidFill>
              <a:effectLst/>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a:t>目录</a:t>
            </a:r>
          </a:p>
        </p:txBody>
      </p:sp>
      <p:sp>
        <p:nvSpPr>
          <p:cNvPr id="181251" name="Rectangle 3"/>
          <p:cNvSpPr>
            <a:spLocks noGrp="1" noChangeArrowheads="1"/>
          </p:cNvSpPr>
          <p:nvPr>
            <p:ph type="body" idx="1"/>
          </p:nvPr>
        </p:nvSpPr>
        <p:spPr>
          <a:xfrm>
            <a:off x="107950" y="693738"/>
            <a:ext cx="9001125" cy="6480175"/>
          </a:xfrm>
        </p:spPr>
        <p:txBody>
          <a:bodyPr/>
          <a:lstStyle/>
          <a:p>
            <a:pPr lvl="1">
              <a:lnSpc>
                <a:spcPct val="75000"/>
              </a:lnSpc>
            </a:pPr>
            <a:r>
              <a:rPr lang="en-US" altLang="zh-CN" sz="1200"/>
              <a:t>5.4</a:t>
            </a:r>
            <a:r>
              <a:rPr lang="zh-CN" altLang="en-US" sz="1200"/>
              <a:t>对消息标签的详细讲解</a:t>
            </a:r>
          </a:p>
          <a:p>
            <a:pPr lvl="1">
              <a:lnSpc>
                <a:spcPct val="75000"/>
              </a:lnSpc>
            </a:pPr>
            <a:r>
              <a:rPr lang="en-US" altLang="zh-CN" sz="1200"/>
              <a:t>5.5</a:t>
            </a:r>
            <a:r>
              <a:rPr lang="zh-CN" altLang="en-US" sz="1200"/>
              <a:t>协作图例子</a:t>
            </a:r>
          </a:p>
          <a:p>
            <a:pPr lvl="1">
              <a:lnSpc>
                <a:spcPct val="75000"/>
              </a:lnSpc>
            </a:pPr>
            <a:r>
              <a:rPr lang="en-US" altLang="zh-CN" sz="1200"/>
              <a:t>5.6</a:t>
            </a:r>
            <a:r>
              <a:rPr lang="zh-CN" altLang="en-US" sz="1200"/>
              <a:t>协作图与顺序图的区别和联系</a:t>
            </a:r>
          </a:p>
          <a:p>
            <a:pPr lvl="1">
              <a:lnSpc>
                <a:spcPct val="75000"/>
              </a:lnSpc>
            </a:pPr>
            <a:r>
              <a:rPr lang="en-US" altLang="zh-CN" sz="1200"/>
              <a:t>5.7</a:t>
            </a:r>
            <a:r>
              <a:rPr lang="zh-CN" altLang="en-US" sz="1200"/>
              <a:t>练习题</a:t>
            </a:r>
          </a:p>
          <a:p>
            <a:pPr>
              <a:lnSpc>
                <a:spcPct val="80000"/>
              </a:lnSpc>
            </a:pPr>
            <a:r>
              <a:rPr lang="zh-CN" altLang="en-US" sz="1400"/>
              <a:t>6.   状态图</a:t>
            </a:r>
          </a:p>
          <a:p>
            <a:pPr lvl="1">
              <a:lnSpc>
                <a:spcPct val="75000"/>
              </a:lnSpc>
            </a:pPr>
            <a:r>
              <a:rPr lang="en-US" altLang="zh-CN" sz="1200"/>
              <a:t>6.1</a:t>
            </a:r>
            <a:r>
              <a:rPr lang="zh-CN" altLang="en-US" sz="1200"/>
              <a:t>状态图概要</a:t>
            </a:r>
          </a:p>
          <a:p>
            <a:pPr lvl="1">
              <a:lnSpc>
                <a:spcPct val="75000"/>
              </a:lnSpc>
            </a:pPr>
            <a:r>
              <a:rPr lang="en-US" altLang="zh-CN" sz="1200"/>
              <a:t>6.2</a:t>
            </a:r>
            <a:r>
              <a:rPr lang="zh-CN" altLang="en-US" sz="1200"/>
              <a:t>状态图的组成</a:t>
            </a:r>
          </a:p>
          <a:p>
            <a:pPr lvl="1">
              <a:lnSpc>
                <a:spcPct val="75000"/>
              </a:lnSpc>
            </a:pPr>
            <a:r>
              <a:rPr lang="en-US" altLang="zh-CN" sz="1200"/>
              <a:t>6.3</a:t>
            </a:r>
            <a:r>
              <a:rPr lang="zh-CN" altLang="en-US" sz="1200"/>
              <a:t>状态图中的事物及解释</a:t>
            </a:r>
          </a:p>
          <a:p>
            <a:pPr lvl="1">
              <a:lnSpc>
                <a:spcPct val="75000"/>
              </a:lnSpc>
            </a:pPr>
            <a:r>
              <a:rPr lang="en-US" altLang="zh-CN" sz="1200"/>
              <a:t>6.4</a:t>
            </a:r>
            <a:r>
              <a:rPr lang="zh-CN" altLang="en-US" sz="1200"/>
              <a:t>状态的可选活动表</a:t>
            </a:r>
          </a:p>
          <a:p>
            <a:pPr lvl="1">
              <a:lnSpc>
                <a:spcPct val="75000"/>
              </a:lnSpc>
            </a:pPr>
            <a:r>
              <a:rPr lang="en-US" altLang="zh-CN" sz="1200"/>
              <a:t>6.5</a:t>
            </a:r>
            <a:r>
              <a:rPr lang="zh-CN" altLang="en-US" sz="1200"/>
              <a:t>简单的例子</a:t>
            </a:r>
            <a:r>
              <a:rPr lang="en-US" altLang="zh-CN" sz="1200"/>
              <a:t>:</a:t>
            </a:r>
            <a:r>
              <a:rPr lang="zh-CN" altLang="en-US" sz="1200"/>
              <a:t>对象的状态图</a:t>
            </a:r>
          </a:p>
          <a:p>
            <a:pPr lvl="1">
              <a:lnSpc>
                <a:spcPct val="75000"/>
              </a:lnSpc>
            </a:pPr>
            <a:r>
              <a:rPr lang="en-US" altLang="zh-CN" sz="1200"/>
              <a:t>6.6</a:t>
            </a:r>
            <a:r>
              <a:rPr lang="zh-CN" altLang="en-US" sz="1200"/>
              <a:t>复杂的例子</a:t>
            </a:r>
            <a:r>
              <a:rPr lang="en-US" altLang="zh-CN" sz="1200"/>
              <a:t>:</a:t>
            </a:r>
            <a:r>
              <a:rPr lang="zh-CN" altLang="en-US" sz="1200"/>
              <a:t>网上银行登陆系统</a:t>
            </a:r>
          </a:p>
          <a:p>
            <a:pPr lvl="1">
              <a:lnSpc>
                <a:spcPct val="75000"/>
              </a:lnSpc>
            </a:pPr>
            <a:r>
              <a:rPr lang="en-US" altLang="zh-CN" sz="1200"/>
              <a:t>6.7</a:t>
            </a:r>
            <a:r>
              <a:rPr lang="zh-CN" altLang="en-US" sz="1200"/>
              <a:t>练习</a:t>
            </a:r>
          </a:p>
          <a:p>
            <a:pPr>
              <a:lnSpc>
                <a:spcPct val="80000"/>
              </a:lnSpc>
            </a:pPr>
            <a:r>
              <a:rPr lang="zh-CN" altLang="en-US" sz="1400"/>
              <a:t>7.   活动图</a:t>
            </a:r>
          </a:p>
          <a:p>
            <a:pPr lvl="1">
              <a:lnSpc>
                <a:spcPct val="75000"/>
              </a:lnSpc>
            </a:pPr>
            <a:r>
              <a:rPr kumimoji="0" lang="en-US" altLang="zh-CN" sz="1200"/>
              <a:t>7.1</a:t>
            </a:r>
            <a:r>
              <a:rPr lang="zh-CN" altLang="en-US" sz="1200"/>
              <a:t>活动图</a:t>
            </a:r>
            <a:r>
              <a:rPr kumimoji="0" lang="zh-CN" altLang="en-US" sz="1200"/>
              <a:t>概要</a:t>
            </a:r>
          </a:p>
          <a:p>
            <a:pPr lvl="1">
              <a:lnSpc>
                <a:spcPct val="75000"/>
              </a:lnSpc>
            </a:pPr>
            <a:r>
              <a:rPr lang="en-US" altLang="zh-CN" sz="1200">
                <a:sym typeface="Wingdings" panose="05000000000000000000" pitchFamily="2" charset="2"/>
              </a:rPr>
              <a:t>7.2</a:t>
            </a:r>
            <a:r>
              <a:rPr lang="zh-CN" altLang="en-US" sz="1200"/>
              <a:t>活动图</a:t>
            </a:r>
            <a:r>
              <a:rPr lang="zh-CN" altLang="en-US" sz="1200">
                <a:sym typeface="Wingdings" panose="05000000000000000000" pitchFamily="2" charset="2"/>
              </a:rPr>
              <a:t>事物</a:t>
            </a:r>
          </a:p>
          <a:p>
            <a:pPr lvl="1">
              <a:lnSpc>
                <a:spcPct val="75000"/>
              </a:lnSpc>
            </a:pPr>
            <a:r>
              <a:rPr lang="en-US" altLang="zh-CN" sz="1200"/>
              <a:t>7.3</a:t>
            </a:r>
            <a:r>
              <a:rPr lang="zh-CN" altLang="en-US" sz="1200"/>
              <a:t>活动图关系</a:t>
            </a:r>
          </a:p>
          <a:p>
            <a:pPr lvl="1">
              <a:lnSpc>
                <a:spcPct val="75000"/>
              </a:lnSpc>
            </a:pPr>
            <a:r>
              <a:rPr kumimoji="0" lang="en-US" altLang="zh-CN" sz="1200"/>
              <a:t>7.4</a:t>
            </a:r>
            <a:r>
              <a:rPr lang="zh-CN" altLang="en-US" sz="1200"/>
              <a:t>活动图</a:t>
            </a:r>
            <a:r>
              <a:rPr kumimoji="0" lang="zh-CN" altLang="en-US" sz="1200"/>
              <a:t>实例</a:t>
            </a:r>
          </a:p>
          <a:p>
            <a:pPr lvl="1">
              <a:lnSpc>
                <a:spcPct val="75000"/>
              </a:lnSpc>
            </a:pPr>
            <a:r>
              <a:rPr lang="en-US" altLang="zh-CN" sz="1200"/>
              <a:t>7.5</a:t>
            </a:r>
            <a:r>
              <a:rPr lang="zh-CN" altLang="en-US" sz="1200"/>
              <a:t>活动图练习</a:t>
            </a:r>
            <a:endParaRPr lang="en-US" altLang="zh-CN" sz="1200"/>
          </a:p>
          <a:p>
            <a:pPr>
              <a:lnSpc>
                <a:spcPct val="80000"/>
              </a:lnSpc>
            </a:pPr>
            <a:r>
              <a:rPr lang="zh-CN" altLang="en-US" sz="1400"/>
              <a:t>8.   构件图</a:t>
            </a:r>
          </a:p>
          <a:p>
            <a:pPr lvl="1">
              <a:lnSpc>
                <a:spcPct val="75000"/>
              </a:lnSpc>
            </a:pPr>
            <a:r>
              <a:rPr lang="en-US" altLang="zh-CN" sz="1200"/>
              <a:t>8.1</a:t>
            </a:r>
            <a:r>
              <a:rPr lang="zh-CN" altLang="en-US" sz="1200"/>
              <a:t>构件图概要</a:t>
            </a:r>
          </a:p>
          <a:p>
            <a:pPr lvl="1">
              <a:lnSpc>
                <a:spcPct val="75000"/>
              </a:lnSpc>
            </a:pPr>
            <a:r>
              <a:rPr lang="en-US" altLang="zh-CN" sz="1200"/>
              <a:t>8.2</a:t>
            </a:r>
            <a:r>
              <a:rPr lang="zh-CN" altLang="en-US" sz="1200"/>
              <a:t>构件图中的事物及解释</a:t>
            </a:r>
          </a:p>
          <a:p>
            <a:pPr lvl="1">
              <a:lnSpc>
                <a:spcPct val="75000"/>
              </a:lnSpc>
            </a:pPr>
            <a:r>
              <a:rPr lang="en-US" altLang="zh-CN" sz="1200"/>
              <a:t>8.3</a:t>
            </a:r>
            <a:r>
              <a:rPr lang="zh-CN" altLang="en-US" sz="1200"/>
              <a:t>构件图中的关系及解释</a:t>
            </a:r>
          </a:p>
          <a:p>
            <a:pPr lvl="1">
              <a:lnSpc>
                <a:spcPct val="75000"/>
              </a:lnSpc>
            </a:pPr>
            <a:r>
              <a:rPr kumimoji="0" lang="en-US" altLang="zh-CN" sz="1200"/>
              <a:t>8.4</a:t>
            </a:r>
            <a:r>
              <a:rPr kumimoji="0" lang="zh-CN" altLang="en-US" sz="1200"/>
              <a:t>构件图的例子</a:t>
            </a:r>
          </a:p>
          <a:p>
            <a:pPr lvl="1">
              <a:lnSpc>
                <a:spcPct val="75000"/>
              </a:lnSpc>
            </a:pPr>
            <a:r>
              <a:rPr lang="en-US" altLang="zh-CN" sz="1200"/>
              <a:t>8.5</a:t>
            </a:r>
            <a:r>
              <a:rPr lang="zh-CN" altLang="en-US" sz="1200"/>
              <a:t>习题</a:t>
            </a:r>
          </a:p>
          <a:p>
            <a:pPr>
              <a:lnSpc>
                <a:spcPct val="80000"/>
              </a:lnSpc>
            </a:pPr>
            <a:r>
              <a:rPr lang="zh-CN" altLang="en-US" sz="1400"/>
              <a:t>9.  部署图</a:t>
            </a:r>
          </a:p>
          <a:p>
            <a:pPr lvl="1">
              <a:lnSpc>
                <a:spcPct val="75000"/>
              </a:lnSpc>
            </a:pPr>
            <a:r>
              <a:rPr lang="en-US" altLang="zh-CN" sz="1200"/>
              <a:t>9.1</a:t>
            </a:r>
            <a:r>
              <a:rPr lang="zh-CN" altLang="en-US" sz="1200"/>
              <a:t>部署图概要</a:t>
            </a:r>
          </a:p>
          <a:p>
            <a:pPr lvl="1">
              <a:lnSpc>
                <a:spcPct val="75000"/>
              </a:lnSpc>
            </a:pPr>
            <a:r>
              <a:rPr lang="en-US" altLang="zh-CN" sz="1200"/>
              <a:t>9.2</a:t>
            </a:r>
            <a:r>
              <a:rPr lang="zh-CN" altLang="en-US" sz="1200"/>
              <a:t>部署图中的事物及解释</a:t>
            </a:r>
          </a:p>
          <a:p>
            <a:pPr lvl="1">
              <a:lnSpc>
                <a:spcPct val="75000"/>
              </a:lnSpc>
            </a:pPr>
            <a:r>
              <a:rPr lang="en-US" altLang="zh-CN" sz="1200"/>
              <a:t>9.3</a:t>
            </a:r>
            <a:r>
              <a:rPr lang="zh-CN" altLang="en-US" sz="1200"/>
              <a:t>部署图中的关系及解释</a:t>
            </a:r>
          </a:p>
          <a:p>
            <a:pPr lvl="1">
              <a:lnSpc>
                <a:spcPct val="75000"/>
              </a:lnSpc>
            </a:pPr>
            <a:r>
              <a:rPr kumimoji="0" lang="en-US" altLang="zh-CN" sz="1200"/>
              <a:t>9.4</a:t>
            </a:r>
            <a:r>
              <a:rPr kumimoji="0" lang="zh-CN" altLang="en-US" sz="1200"/>
              <a:t>部署图的例子</a:t>
            </a:r>
          </a:p>
          <a:p>
            <a:pPr lvl="1">
              <a:lnSpc>
                <a:spcPct val="75000"/>
              </a:lnSpc>
            </a:pPr>
            <a:r>
              <a:rPr lang="en-US" altLang="zh-CN" sz="1200"/>
              <a:t>9.5</a:t>
            </a:r>
            <a:r>
              <a:rPr lang="zh-CN" altLang="en-US" sz="1200"/>
              <a:t>关于部署图与构件图</a:t>
            </a:r>
          </a:p>
          <a:p>
            <a:pPr lvl="1">
              <a:lnSpc>
                <a:spcPct val="75000"/>
              </a:lnSpc>
            </a:pPr>
            <a:r>
              <a:rPr lang="en-US" altLang="zh-CN" sz="1200"/>
              <a:t>9.6</a:t>
            </a:r>
            <a:r>
              <a:rPr lang="zh-CN" altLang="en-US" sz="1200"/>
              <a:t>习题</a:t>
            </a:r>
          </a:p>
          <a:p>
            <a:pPr>
              <a:lnSpc>
                <a:spcPct val="80000"/>
              </a:lnSpc>
            </a:pPr>
            <a:r>
              <a:rPr lang="zh-CN" altLang="en-US" sz="1400"/>
              <a:t>     附录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0" name="Text Box 4"/>
          <p:cNvSpPr txBox="1">
            <a:spLocks noChangeArrowheads="1"/>
          </p:cNvSpPr>
          <p:nvPr/>
        </p:nvSpPr>
        <p:spPr bwMode="gray">
          <a:xfrm>
            <a:off x="152400" y="6553200"/>
            <a:ext cx="579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solidFill>
                  <a:srgbClr val="3B499F"/>
                </a:solidFill>
                <a:effectLst/>
                <a:ea typeface="ＭＳ Ｐゴシック" pitchFamily="34" charset="-128"/>
              </a:rPr>
              <a:t>UML</a:t>
            </a:r>
          </a:p>
        </p:txBody>
      </p:sp>
      <p:sp>
        <p:nvSpPr>
          <p:cNvPr id="480261" name="Text Box 5"/>
          <p:cNvSpPr txBox="1">
            <a:spLocks noChangeArrowheads="1"/>
          </p:cNvSpPr>
          <p:nvPr/>
        </p:nvSpPr>
        <p:spPr bwMode="black">
          <a:xfrm>
            <a:off x="4041775" y="6553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400" b="0" i="0">
                <a:solidFill>
                  <a:srgbClr val="3B499F"/>
                </a:solidFill>
                <a:effectLst/>
                <a:latin typeface="Arial" panose="020B0604020202020204" pitchFamily="34" charset="0"/>
                <a:ea typeface="ＭＳ Ｐゴシック" pitchFamily="34" charset="-128"/>
              </a:rPr>
              <a:t>- </a:t>
            </a:r>
            <a:fld id="{11D3648F-23C1-4D49-BB25-C8A1D1CB07B0}" type="slidenum">
              <a:rPr lang="en-US" altLang="ja-JP" sz="1400" b="0" i="0">
                <a:solidFill>
                  <a:srgbClr val="3B499F"/>
                </a:solidFill>
                <a:effectLst/>
                <a:latin typeface="Arial" panose="020B0604020202020204" pitchFamily="34" charset="0"/>
                <a:ea typeface="ＭＳ Ｐゴシック" pitchFamily="34" charset="-128"/>
              </a:rPr>
              <a:pPr algn="ctr"/>
              <a:t>40</a:t>
            </a:fld>
            <a:r>
              <a:rPr lang="en-US" altLang="ja-JP" sz="1400" b="0" i="0">
                <a:solidFill>
                  <a:srgbClr val="3B499F"/>
                </a:solidFill>
                <a:effectLst/>
                <a:latin typeface="Arial" panose="020B0604020202020204" pitchFamily="34" charset="0"/>
                <a:ea typeface="ＭＳ Ｐゴシック" pitchFamily="34" charset="-128"/>
              </a:rPr>
              <a:t> -</a:t>
            </a:r>
          </a:p>
        </p:txBody>
      </p:sp>
      <p:sp>
        <p:nvSpPr>
          <p:cNvPr id="480263" name="Rectangle 7"/>
          <p:cNvSpPr>
            <a:spLocks noChangeArrowheads="1"/>
          </p:cNvSpPr>
          <p:nvPr/>
        </p:nvSpPr>
        <p:spPr bwMode="auto">
          <a:xfrm>
            <a:off x="152400" y="6486525"/>
            <a:ext cx="8839200" cy="74613"/>
          </a:xfrm>
          <a:prstGeom prst="rect">
            <a:avLst/>
          </a:prstGeom>
          <a:gradFill rotWithShape="1">
            <a:gsLst>
              <a:gs pos="0">
                <a:srgbClr val="000099"/>
              </a:gs>
              <a:gs pos="100000">
                <a:srgbClr val="3B499F"/>
              </a:gs>
            </a:gsLst>
            <a:lin ang="0" scaled="1"/>
          </a:gradFill>
          <a:ln>
            <a:noFill/>
          </a:ln>
          <a:effectLst/>
          <a:extLs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80264" name="Rectangle 8"/>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ctr">
              <a:defRPr kumimoji="1" sz="4400">
                <a:solidFill>
                  <a:schemeClr val="tx2"/>
                </a:solidFill>
                <a:latin typeface="Arial" panose="020B0604020202020204" pitchFamily="34" charset="0"/>
                <a:ea typeface="ＭＳ Ｐゴシック" pitchFamily="34" charset="-128"/>
              </a:defRPr>
            </a:lvl1pPr>
            <a:lvl2pPr algn="ctr">
              <a:defRPr kumimoji="1" sz="4400">
                <a:solidFill>
                  <a:schemeClr val="tx2"/>
                </a:solidFill>
                <a:latin typeface="Arial" panose="020B0604020202020204" pitchFamily="34" charset="0"/>
                <a:ea typeface="ＭＳ Ｐゴシック" pitchFamily="34" charset="-128"/>
              </a:defRPr>
            </a:lvl2pPr>
            <a:lvl3pPr algn="ctr">
              <a:defRPr kumimoji="1" sz="4400">
                <a:solidFill>
                  <a:schemeClr val="tx2"/>
                </a:solidFill>
                <a:latin typeface="Arial" panose="020B0604020202020204" pitchFamily="34" charset="0"/>
                <a:ea typeface="ＭＳ Ｐゴシック" pitchFamily="34" charset="-128"/>
              </a:defRPr>
            </a:lvl3pPr>
            <a:lvl4pPr algn="ctr">
              <a:defRPr kumimoji="1" sz="4400">
                <a:solidFill>
                  <a:schemeClr val="tx2"/>
                </a:solidFill>
                <a:latin typeface="Arial" panose="020B0604020202020204" pitchFamily="34" charset="0"/>
                <a:ea typeface="ＭＳ Ｐゴシック" pitchFamily="34" charset="-128"/>
              </a:defRPr>
            </a:lvl4pPr>
            <a:lvl5pPr algn="ctr">
              <a:defRPr kumimoji="1" sz="4400">
                <a:solidFill>
                  <a:schemeClr val="tx2"/>
                </a:solidFill>
                <a:latin typeface="Arial" panose="020B0604020202020204" pitchFamily="34" charset="0"/>
                <a:ea typeface="ＭＳ Ｐゴシック" pitchFamily="34" charset="-128"/>
              </a:defRPr>
            </a:lvl5pPr>
            <a:lvl6pPr marL="4572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6pPr>
            <a:lvl7pPr marL="9144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7pPr>
            <a:lvl8pPr marL="13716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8pPr>
            <a:lvl9pPr marL="1828800" algn="ctr" fontAlgn="base">
              <a:spcBef>
                <a:spcPct val="0"/>
              </a:spcBef>
              <a:spcAft>
                <a:spcPct val="0"/>
              </a:spcAft>
              <a:defRPr kumimoji="1" sz="4400">
                <a:solidFill>
                  <a:schemeClr val="tx2"/>
                </a:solidFill>
                <a:latin typeface="Arial" panose="020B0604020202020204" pitchFamily="34" charset="0"/>
                <a:ea typeface="ＭＳ Ｐゴシック" pitchFamily="34" charset="-128"/>
              </a:defRPr>
            </a:lvl9pPr>
          </a:lstStyle>
          <a:p>
            <a:pPr algn="l"/>
            <a:r>
              <a:rPr lang="zh-CN" altLang="en-US" sz="3200">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r>
              <a:rPr lang="zh-CN" altLang="en-US" sz="3200">
                <a:solidFill>
                  <a:srgbClr val="0000FF"/>
                </a:solidFill>
                <a:effectLst>
                  <a:outerShdw blurRad="38100" dist="38100" dir="2700000" algn="tl">
                    <a:srgbClr val="000000"/>
                  </a:outerShdw>
                </a:effectLst>
                <a:ea typeface="宋体" panose="02010600030101010101" pitchFamily="2" charset="-122"/>
              </a:rPr>
              <a:t> 协作图</a:t>
            </a:r>
          </a:p>
        </p:txBody>
      </p:sp>
      <p:pic>
        <p:nvPicPr>
          <p:cNvPr id="48027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92150"/>
            <a:ext cx="8135938"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0272" name="Text Box 16"/>
          <p:cNvSpPr txBox="1">
            <a:spLocks noChangeArrowheads="1"/>
          </p:cNvSpPr>
          <p:nvPr/>
        </p:nvSpPr>
        <p:spPr bwMode="auto">
          <a:xfrm>
            <a:off x="5797550" y="4797425"/>
            <a:ext cx="33115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0" i="0">
                <a:solidFill>
                  <a:srgbClr val="000066"/>
                </a:solidFill>
                <a:effectLst/>
                <a:latin typeface="宋体" panose="02010600030101010101" pitchFamily="2" charset="-122"/>
              </a:rPr>
              <a:t>3. </a:t>
            </a:r>
            <a:r>
              <a:rPr lang="zh-CN" altLang="en-US" sz="1400" b="0" i="0">
                <a:solidFill>
                  <a:srgbClr val="000066"/>
                </a:solidFill>
                <a:effectLst/>
                <a:latin typeface="宋体" panose="02010600030101010101" pitchFamily="2" charset="-122"/>
              </a:rPr>
              <a:t>练习题答案</a:t>
            </a:r>
          </a:p>
          <a:p>
            <a:pPr>
              <a:spcBef>
                <a:spcPct val="50000"/>
              </a:spcBef>
            </a:pPr>
            <a:r>
              <a:rPr lang="en-US" altLang="zh-CN" sz="1400" b="0" i="0">
                <a:solidFill>
                  <a:srgbClr val="000066"/>
                </a:solidFill>
                <a:effectLst/>
                <a:latin typeface="宋体" panose="02010600030101010101" pitchFamily="2" charset="-122"/>
              </a:rPr>
              <a:t>1.  </a:t>
            </a:r>
            <a:r>
              <a:rPr lang="en-US" altLang="ja-JP" sz="1400" b="0" i="0">
                <a:solidFill>
                  <a:srgbClr val="000066"/>
                </a:solidFill>
                <a:effectLst/>
                <a:latin typeface="宋体" panose="02010600030101010101" pitchFamily="2" charset="-122"/>
              </a:rPr>
              <a:t>①</a:t>
            </a:r>
            <a:r>
              <a:rPr lang="en-US" altLang="zh-CN" sz="1400" b="0" i="0">
                <a:solidFill>
                  <a:srgbClr val="000066"/>
                </a:solidFill>
                <a:effectLst/>
                <a:latin typeface="宋体" panose="02010600030101010101" pitchFamily="2" charset="-122"/>
              </a:rPr>
              <a:t>A    </a:t>
            </a:r>
            <a:r>
              <a:rPr lang="en-US" altLang="ja-JP" sz="1400" b="0" i="0">
                <a:solidFill>
                  <a:srgbClr val="000066"/>
                </a:solidFill>
                <a:effectLst/>
                <a:latin typeface="宋体" panose="02010600030101010101" pitchFamily="2" charset="-122"/>
              </a:rPr>
              <a:t>②B</a:t>
            </a:r>
            <a:r>
              <a:rPr lang="ja-JP" altLang="en-US" sz="1400" b="0" i="0">
                <a:solidFill>
                  <a:srgbClr val="000066"/>
                </a:solidFill>
                <a:effectLst/>
                <a:latin typeface="宋体" panose="02010600030101010101" pitchFamily="2" charset="-122"/>
              </a:rPr>
              <a:t>　③</a:t>
            </a:r>
            <a:r>
              <a:rPr lang="en-US" altLang="ja-JP" sz="1400" b="0" i="0">
                <a:solidFill>
                  <a:srgbClr val="000066"/>
                </a:solidFill>
                <a:effectLst/>
                <a:latin typeface="宋体" panose="02010600030101010101" pitchFamily="2" charset="-122"/>
              </a:rPr>
              <a:t>B</a:t>
            </a:r>
            <a:r>
              <a:rPr lang="ja-JP" altLang="en-US" sz="1400" b="0" i="0">
                <a:solidFill>
                  <a:srgbClr val="000066"/>
                </a:solidFill>
                <a:effectLst/>
                <a:latin typeface="宋体" panose="02010600030101010101" pitchFamily="2" charset="-122"/>
              </a:rPr>
              <a:t>　④</a:t>
            </a:r>
            <a:r>
              <a:rPr lang="en-US" altLang="ja-JP" sz="1400" b="0" i="0">
                <a:solidFill>
                  <a:srgbClr val="000066"/>
                </a:solidFill>
                <a:effectLst/>
                <a:latin typeface="宋体" panose="02010600030101010101" pitchFamily="2" charset="-122"/>
              </a:rPr>
              <a:t>C</a:t>
            </a:r>
            <a:r>
              <a:rPr lang="ja-JP" altLang="en-US" sz="1400" b="0" i="0">
                <a:solidFill>
                  <a:srgbClr val="000066"/>
                </a:solidFill>
                <a:effectLst/>
                <a:latin typeface="宋体" panose="02010600030101010101" pitchFamily="2" charset="-122"/>
              </a:rPr>
              <a:t>　　⑤</a:t>
            </a:r>
            <a:r>
              <a:rPr lang="en-US" altLang="ja-JP" sz="1400" b="0" i="0">
                <a:solidFill>
                  <a:srgbClr val="000066"/>
                </a:solidFill>
                <a:effectLst/>
                <a:latin typeface="宋体" panose="02010600030101010101" pitchFamily="2" charset="-122"/>
              </a:rPr>
              <a:t>A</a:t>
            </a:r>
            <a:endParaRPr lang="en-US" altLang="zh-CN" sz="1400" b="0" i="0">
              <a:solidFill>
                <a:srgbClr val="000066"/>
              </a:solidFill>
              <a:effectLst/>
              <a:latin typeface="宋体" panose="02010600030101010101" pitchFamily="2" charset="-122"/>
            </a:endParaRPr>
          </a:p>
          <a:p>
            <a:pPr>
              <a:spcBef>
                <a:spcPct val="50000"/>
              </a:spcBef>
            </a:pPr>
            <a:r>
              <a:rPr lang="en-US" altLang="zh-CN" sz="1400" b="0" i="0">
                <a:solidFill>
                  <a:srgbClr val="000066"/>
                </a:solidFill>
                <a:effectLst/>
                <a:latin typeface="宋体" panose="02010600030101010101" pitchFamily="2" charset="-122"/>
              </a:rPr>
              <a:t>2.  </a:t>
            </a:r>
            <a:r>
              <a:rPr lang="en-US" altLang="ja-JP" sz="1400" b="0" i="0">
                <a:solidFill>
                  <a:srgbClr val="000066"/>
                </a:solidFill>
                <a:effectLst/>
                <a:latin typeface="宋体" panose="02010600030101010101" pitchFamily="2" charset="-122"/>
              </a:rPr>
              <a:t>①A</a:t>
            </a:r>
            <a:r>
              <a:rPr lang="ja-JP" altLang="en-US" sz="1400" b="0" i="0">
                <a:solidFill>
                  <a:srgbClr val="000066"/>
                </a:solidFill>
                <a:effectLst/>
                <a:latin typeface="宋体" panose="02010600030101010101" pitchFamily="2" charset="-122"/>
              </a:rPr>
              <a:t>　　②</a:t>
            </a:r>
            <a:r>
              <a:rPr lang="en-US" altLang="ja-JP" sz="1400" b="0" i="0">
                <a:solidFill>
                  <a:srgbClr val="000066"/>
                </a:solidFill>
                <a:effectLst/>
                <a:latin typeface="宋体" panose="02010600030101010101" pitchFamily="2" charset="-122"/>
              </a:rPr>
              <a:t>A</a:t>
            </a:r>
            <a:endParaRPr lang="en-US" altLang="zh-CN" sz="1400" b="0" i="0">
              <a:solidFill>
                <a:srgbClr val="000066"/>
              </a:solidFill>
              <a:effectLst/>
              <a:latin typeface="宋体" panose="02010600030101010101" pitchFamily="2" charset="-122"/>
            </a:endParaRPr>
          </a:p>
        </p:txBody>
      </p:sp>
      <p:sp>
        <p:nvSpPr>
          <p:cNvPr id="480273" name="Text Box 17"/>
          <p:cNvSpPr txBox="1">
            <a:spLocks noChangeArrowheads="1"/>
          </p:cNvSpPr>
          <p:nvPr/>
        </p:nvSpPr>
        <p:spPr bwMode="auto">
          <a:xfrm>
            <a:off x="323850" y="549275"/>
            <a:ext cx="784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0" i="0">
                <a:solidFill>
                  <a:srgbClr val="000066"/>
                </a:solidFill>
                <a:effectLst/>
                <a:latin typeface="宋体" panose="02010600030101010101" pitchFamily="2" charset="-122"/>
              </a:rPr>
              <a:t>2. </a:t>
            </a:r>
            <a:r>
              <a:rPr lang="zh-CN" altLang="en-US" sz="1600" b="0" i="0">
                <a:solidFill>
                  <a:srgbClr val="000066"/>
                </a:solidFill>
                <a:effectLst/>
                <a:latin typeface="宋体" panose="02010600030101010101" pitchFamily="2" charset="-122"/>
              </a:rPr>
              <a:t>请对比本章中的协作图与其相应的顺序图，做练习题。</a:t>
            </a:r>
            <a:endParaRPr lang="ja-JP" altLang="en-US" sz="1600" b="0" i="0">
              <a:solidFill>
                <a:srgbClr val="000066"/>
              </a:solidFill>
              <a:effectLst/>
              <a:latin typeface="宋体" panose="02010600030101010101" pitchFamily="2" charset="-122"/>
            </a:endParaRPr>
          </a:p>
        </p:txBody>
      </p:sp>
      <p:sp>
        <p:nvSpPr>
          <p:cNvPr id="480274" name="Text Box 18"/>
          <p:cNvSpPr txBox="1">
            <a:spLocks noChangeArrowheads="1"/>
          </p:cNvSpPr>
          <p:nvPr/>
        </p:nvSpPr>
        <p:spPr bwMode="auto">
          <a:xfrm>
            <a:off x="323850" y="4759325"/>
            <a:ext cx="7848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1200" b="0" i="0">
                <a:solidFill>
                  <a:srgbClr val="000066"/>
                </a:solidFill>
                <a:effectLst/>
                <a:latin typeface="宋体" panose="02010600030101010101" pitchFamily="2" charset="-122"/>
              </a:rPr>
              <a:t>①</a:t>
            </a:r>
            <a:r>
              <a:rPr lang="zh-CN" altLang="en-US" sz="1200" b="0" i="0">
                <a:solidFill>
                  <a:srgbClr val="000066"/>
                </a:solidFill>
                <a:effectLst/>
                <a:latin typeface="宋体" panose="02010600030101010101" pitchFamily="2" charset="-122"/>
              </a:rPr>
              <a:t>请在下图中指出，循环计算各个电梯的工作队列长度的消息的顺序号。</a:t>
            </a:r>
          </a:p>
          <a:p>
            <a:pPr>
              <a:spcBef>
                <a:spcPct val="50000"/>
              </a:spcBef>
            </a:pPr>
            <a:r>
              <a:rPr lang="en-US" altLang="zh-CN" sz="1200" b="0" i="0">
                <a:solidFill>
                  <a:srgbClr val="000066"/>
                </a:solidFill>
                <a:effectLst/>
                <a:latin typeface="宋体" panose="02010600030101010101" pitchFamily="2" charset="-122"/>
              </a:rPr>
              <a:t>A 1.1      B1.2     C1.3      D2</a:t>
            </a:r>
          </a:p>
          <a:p>
            <a:pPr>
              <a:spcBef>
                <a:spcPct val="50000"/>
              </a:spcBef>
            </a:pPr>
            <a:r>
              <a:rPr lang="en-US" altLang="ja-JP" sz="1200" b="0" i="0">
                <a:solidFill>
                  <a:srgbClr val="000066"/>
                </a:solidFill>
                <a:effectLst/>
                <a:latin typeface="宋体" panose="02010600030101010101" pitchFamily="2" charset="-122"/>
              </a:rPr>
              <a:t>②</a:t>
            </a:r>
            <a:r>
              <a:rPr lang="zh-CN" altLang="en-US" sz="1200" b="0" i="0">
                <a:solidFill>
                  <a:srgbClr val="000066"/>
                </a:solidFill>
                <a:effectLst/>
                <a:latin typeface="宋体" panose="02010600030101010101" pitchFamily="2" charset="-122"/>
              </a:rPr>
              <a:t>请说明消息</a:t>
            </a:r>
            <a:r>
              <a:rPr lang="en-US" altLang="zh-CN" sz="1200" b="0" i="0">
                <a:solidFill>
                  <a:srgbClr val="000066"/>
                </a:solidFill>
                <a:effectLst/>
                <a:latin typeface="宋体" panose="02010600030101010101" pitchFamily="2" charset="-122"/>
              </a:rPr>
              <a:t>1.3</a:t>
            </a:r>
            <a:r>
              <a:rPr lang="zh-CN" altLang="en-US" sz="1200" b="0" i="0">
                <a:solidFill>
                  <a:srgbClr val="000066"/>
                </a:solidFill>
                <a:effectLst/>
                <a:latin typeface="宋体" panose="02010600030101010101" pitchFamily="2" charset="-122"/>
              </a:rPr>
              <a:t>所进行的操作</a:t>
            </a:r>
            <a:r>
              <a:rPr lang="en-US" altLang="zh-CN" sz="1200" b="0" i="0">
                <a:solidFill>
                  <a:srgbClr val="000066"/>
                </a:solidFill>
                <a:effectLst/>
                <a:latin typeface="宋体" panose="02010600030101010101" pitchFamily="2" charset="-122"/>
              </a:rPr>
              <a:t>Invoke</a:t>
            </a:r>
            <a:r>
              <a:rPr lang="zh-CN" altLang="en-US" sz="1200" b="0" i="0">
                <a:solidFill>
                  <a:srgbClr val="000066"/>
                </a:solidFill>
                <a:effectLst/>
                <a:latin typeface="宋体" panose="02010600030101010101" pitchFamily="2" charset="-122"/>
              </a:rPr>
              <a:t>（</a:t>
            </a:r>
            <a:r>
              <a:rPr lang="en-US" altLang="zh-CN" sz="1200" b="0" i="0">
                <a:solidFill>
                  <a:srgbClr val="000066"/>
                </a:solidFill>
                <a:effectLst/>
                <a:latin typeface="宋体" panose="02010600030101010101" pitchFamily="2" charset="-122"/>
              </a:rPr>
              <a:t>job</a:t>
            </a:r>
            <a:r>
              <a:rPr lang="zh-CN" altLang="en-US" sz="1200" b="0" i="0">
                <a:solidFill>
                  <a:srgbClr val="000066"/>
                </a:solidFill>
                <a:effectLst/>
                <a:latin typeface="宋体" panose="02010600030101010101" pitchFamily="2" charset="-122"/>
              </a:rPr>
              <a:t>），应属于哪个类所具有的方法。</a:t>
            </a:r>
          </a:p>
          <a:p>
            <a:pPr>
              <a:spcBef>
                <a:spcPct val="50000"/>
              </a:spcBef>
            </a:pPr>
            <a:r>
              <a:rPr lang="en-US" altLang="zh-CN" sz="1200" b="0" i="0">
                <a:solidFill>
                  <a:srgbClr val="000066"/>
                </a:solidFill>
                <a:effectLst/>
                <a:latin typeface="宋体" panose="02010600030101010101" pitchFamily="2" charset="-122"/>
              </a:rPr>
              <a:t>A  Queue</a:t>
            </a:r>
            <a:r>
              <a:rPr lang="zh-CN" altLang="en-US" sz="1200" b="0" i="0">
                <a:solidFill>
                  <a:srgbClr val="000066"/>
                </a:solidFill>
                <a:effectLst/>
                <a:latin typeface="宋体" panose="02010600030101010101" pitchFamily="2" charset="-122"/>
              </a:rPr>
              <a:t>类   </a:t>
            </a:r>
            <a:r>
              <a:rPr lang="en-US" altLang="zh-CN" sz="1200" b="0" i="0">
                <a:solidFill>
                  <a:srgbClr val="000066"/>
                </a:solidFill>
                <a:effectLst/>
                <a:latin typeface="宋体" panose="02010600030101010101" pitchFamily="2" charset="-122"/>
              </a:rPr>
              <a:t>B ElevatorControl</a:t>
            </a:r>
            <a:r>
              <a:rPr lang="zh-CN" altLang="en-US" sz="1200" b="0" i="0">
                <a:solidFill>
                  <a:srgbClr val="000066"/>
                </a:solidFill>
                <a:effectLst/>
                <a:latin typeface="宋体" panose="02010600030101010101" pitchFamily="2" charset="-122"/>
              </a:rPr>
              <a:t>类   </a:t>
            </a:r>
            <a:r>
              <a:rPr lang="en-US" altLang="zh-CN" sz="1200" b="0" i="0">
                <a:solidFill>
                  <a:srgbClr val="000066"/>
                </a:solidFill>
                <a:effectLst/>
                <a:latin typeface="宋体" panose="02010600030101010101" pitchFamily="2" charset="-122"/>
              </a:rPr>
              <a:t>C Elevator</a:t>
            </a:r>
            <a:r>
              <a:rPr lang="zh-CN" altLang="en-US" sz="1200" b="0" i="0">
                <a:solidFill>
                  <a:srgbClr val="000066"/>
                </a:solidFill>
                <a:effectLst/>
                <a:latin typeface="宋体" panose="02010600030101010101" pitchFamily="2" charset="-122"/>
              </a:rPr>
              <a:t>类   </a:t>
            </a:r>
            <a:r>
              <a:rPr lang="en-US" altLang="zh-CN" sz="1200" b="0" i="0">
                <a:solidFill>
                  <a:srgbClr val="000066"/>
                </a:solidFill>
                <a:effectLst/>
                <a:latin typeface="宋体" panose="02010600030101010101" pitchFamily="2" charset="-122"/>
              </a:rPr>
              <a:t>D Button</a:t>
            </a:r>
            <a:r>
              <a:rPr lang="zh-CN" altLang="en-US" sz="1200" b="0" i="0">
                <a:solidFill>
                  <a:srgbClr val="000066"/>
                </a:solidFill>
                <a:effectLst/>
                <a:latin typeface="宋体" panose="02010600030101010101" pitchFamily="2" charset="-122"/>
              </a:rPr>
              <a:t>类</a:t>
            </a:r>
            <a:r>
              <a:rPr kumimoji="0" lang="zh-CN" altLang="en-US" sz="1600" b="0" i="0">
                <a:solidFill>
                  <a:srgbClr val="000066"/>
                </a:solidFill>
                <a:effectLst/>
                <a:latin typeface="Arial" panose="020B0604020202020204" pitchFamily="34" charset="0"/>
              </a:rPr>
              <a:t> </a:t>
            </a:r>
            <a:endParaRPr lang="zh-CN" altLang="en-US" sz="1600" b="0" i="0">
              <a:solidFill>
                <a:srgbClr val="000066"/>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body" idx="1"/>
          </p:nvPr>
        </p:nvSpPr>
        <p:spPr>
          <a:xfrm>
            <a:off x="107950" y="609600"/>
            <a:ext cx="8667750" cy="2532063"/>
          </a:xfrm>
          <a:noFill/>
        </p:spPr>
        <p:txBody>
          <a:bodyPr tIns="0"/>
          <a:lstStyle/>
          <a:p>
            <a:r>
              <a:rPr lang="en-US" altLang="zh-CN"/>
              <a:t>6.1  </a:t>
            </a:r>
            <a:r>
              <a:rPr lang="zh-CN" altLang="en-US"/>
              <a:t>状态图概要</a:t>
            </a:r>
          </a:p>
          <a:p>
            <a:pPr lvl="1"/>
            <a:r>
              <a:rPr kumimoji="0" lang="en-US" altLang="zh-CN"/>
              <a:t>6.1.1</a:t>
            </a:r>
            <a:r>
              <a:rPr kumimoji="0" lang="zh-CN" altLang="en-US"/>
              <a:t>状态图</a:t>
            </a:r>
          </a:p>
          <a:p>
            <a:pPr lvl="2"/>
            <a:r>
              <a:rPr kumimoji="0" lang="zh-CN" altLang="en-US" b="0"/>
              <a:t>说明对象在它的生命期中响应事件所经历的状态序列，以及它们对那些事件</a:t>
            </a:r>
          </a:p>
          <a:p>
            <a:pPr lvl="2"/>
            <a:r>
              <a:rPr kumimoji="0" lang="zh-CN" altLang="en-US" b="0"/>
              <a:t>的响应。</a:t>
            </a:r>
            <a:endParaRPr kumimoji="0" lang="zh-CN" altLang="en-US"/>
          </a:p>
          <a:p>
            <a:pPr lvl="1"/>
            <a:r>
              <a:rPr kumimoji="0" lang="en-US" altLang="zh-CN"/>
              <a:t>6.1.2</a:t>
            </a:r>
            <a:r>
              <a:rPr kumimoji="0" lang="zh-CN" altLang="en-US"/>
              <a:t>状态图用于</a:t>
            </a:r>
            <a:endParaRPr kumimoji="0" lang="zh-CN" altLang="en-US" b="0"/>
          </a:p>
          <a:p>
            <a:pPr lvl="2"/>
            <a:r>
              <a:rPr kumimoji="0" lang="zh-CN" altLang="en-US" b="0"/>
              <a:t>揭示</a:t>
            </a:r>
            <a:r>
              <a:rPr kumimoji="0" lang="en-US" altLang="zh-CN" b="0"/>
              <a:t>Actor</a:t>
            </a:r>
            <a:r>
              <a:rPr kumimoji="0" lang="zh-CN" altLang="en-US" b="0"/>
              <a:t>、类、子系统和组件的复杂特性。 </a:t>
            </a:r>
          </a:p>
          <a:p>
            <a:pPr lvl="2"/>
            <a:r>
              <a:rPr kumimoji="0" lang="zh-CN" altLang="en-US" b="0"/>
              <a:t>为实时系统建模。</a:t>
            </a:r>
            <a:r>
              <a:rPr kumimoji="0" lang="zh-CN" altLang="en-US" sz="1400"/>
              <a:t> </a:t>
            </a:r>
          </a:p>
        </p:txBody>
      </p:sp>
      <p:sp>
        <p:nvSpPr>
          <p:cNvPr id="513028" name="Rectangle 4"/>
          <p:cNvSpPr>
            <a:spLocks noChangeArrowheads="1"/>
          </p:cNvSpPr>
          <p:nvPr/>
        </p:nvSpPr>
        <p:spPr bwMode="auto">
          <a:xfrm>
            <a:off x="88900" y="3284538"/>
            <a:ext cx="90551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9525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i="0">
                <a:solidFill>
                  <a:srgbClr val="000066"/>
                </a:solidFill>
                <a:effectLst/>
                <a:ea typeface="宋体" panose="02010600030101010101" pitchFamily="2" charset="-122"/>
              </a:rPr>
              <a:t>6.2  </a:t>
            </a:r>
            <a:r>
              <a:rPr lang="zh-CN" altLang="en-US" i="0">
                <a:solidFill>
                  <a:srgbClr val="000066"/>
                </a:solidFill>
                <a:effectLst/>
                <a:ea typeface="宋体" panose="02010600030101010101" pitchFamily="2" charset="-122"/>
              </a:rPr>
              <a:t>状态图的组成	</a:t>
            </a:r>
            <a:endParaRPr lang="en-US" altLang="zh-CN"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6.2.1</a:t>
            </a:r>
            <a:r>
              <a:rPr lang="zh-CN" altLang="en-US" sz="2000" i="0">
                <a:solidFill>
                  <a:srgbClr val="000066"/>
                </a:solidFill>
                <a:effectLst/>
                <a:ea typeface="宋体" panose="02010600030101010101" pitchFamily="2" charset="-122"/>
              </a:rPr>
              <a:t>状态</a:t>
            </a:r>
          </a:p>
          <a:p>
            <a:pPr lvl="2">
              <a:spcBef>
                <a:spcPct val="20000"/>
              </a:spcBef>
              <a:buFont typeface="Wingdings" panose="05000000000000000000" pitchFamily="2" charset="2"/>
              <a:buNone/>
            </a:pPr>
            <a:r>
              <a:rPr lang="zh-CN" altLang="zh-CN" sz="1800" b="0" i="0">
                <a:solidFill>
                  <a:srgbClr val="000066"/>
                </a:solidFill>
                <a:effectLst/>
                <a:ea typeface="宋体" panose="02010600030101010101" pitchFamily="2" charset="-122"/>
              </a:rPr>
              <a:t>对象的状态是指在这个对象的生命期中的一个条件或状况，在此期间对象将</a:t>
            </a:r>
            <a:endParaRPr lang="zh-CN" altLang="en-US" sz="1800" b="0" i="0">
              <a:solidFill>
                <a:srgbClr val="000066"/>
              </a:solidFill>
              <a:effectLst/>
              <a:ea typeface="宋体" panose="02010600030101010101" pitchFamily="2" charset="-122"/>
            </a:endParaRPr>
          </a:p>
          <a:p>
            <a:pPr lvl="2">
              <a:spcBef>
                <a:spcPct val="20000"/>
              </a:spcBef>
              <a:buFont typeface="Wingdings" panose="05000000000000000000" pitchFamily="2" charset="2"/>
              <a:buNone/>
            </a:pPr>
            <a:r>
              <a:rPr lang="zh-CN" altLang="zh-CN" sz="1800" b="0" i="0">
                <a:solidFill>
                  <a:srgbClr val="000066"/>
                </a:solidFill>
                <a:effectLst/>
                <a:ea typeface="宋体" panose="02010600030101010101" pitchFamily="2" charset="-122"/>
              </a:rPr>
              <a:t>满足某些条件、执行某些活动，或等待某些事件。</a:t>
            </a:r>
            <a:endParaRPr lang="zh-CN" altLang="en-US" sz="1800" b="0" i="0">
              <a:solidFill>
                <a:srgbClr val="000066"/>
              </a:solidFill>
              <a:effectLst/>
              <a:ea typeface="宋体" panose="02010600030101010101" pitchFamily="2" charset="-122"/>
            </a:endParaRPr>
          </a:p>
          <a:p>
            <a:pPr lvl="1">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6.2.2</a:t>
            </a:r>
            <a:r>
              <a:rPr lang="zh-CN" altLang="en-US" sz="2000" i="0">
                <a:solidFill>
                  <a:srgbClr val="000066"/>
                </a:solidFill>
                <a:effectLst/>
                <a:ea typeface="宋体" panose="02010600030101010101" pitchFamily="2" charset="-122"/>
              </a:rPr>
              <a:t>转移</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转移是由一种状态到另一种状态的迁移。这种转移由被建模实体内部或外部</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事件触发。</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对一个类来说，转移通常是调用了一个可以引起状态发生重要变化的操作的</a:t>
            </a:r>
          </a:p>
          <a:p>
            <a:pPr lvl="2">
              <a:spcBef>
                <a:spcPct val="20000"/>
              </a:spcBef>
              <a:buFont typeface="Times New Roman" panose="02020603050405020304" pitchFamily="18" charset="0"/>
              <a:buNone/>
            </a:pPr>
            <a:r>
              <a:rPr lang="zh-CN" altLang="en-US" sz="1800" b="0" i="0">
                <a:solidFill>
                  <a:srgbClr val="000066"/>
                </a:solidFill>
                <a:effectLst/>
                <a:ea typeface="宋体" panose="02010600030101010101" pitchFamily="2" charset="-122"/>
              </a:rPr>
              <a:t>结果。</a:t>
            </a:r>
          </a:p>
        </p:txBody>
      </p:sp>
      <p:sp>
        <p:nvSpPr>
          <p:cNvPr id="513031" name="Rectangle 7"/>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5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36838"/>
            <a:ext cx="3810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515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2279650"/>
            <a:ext cx="381000" cy="3571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5076" name="Group 4"/>
          <p:cNvGraphicFramePr>
            <a:graphicFrameLocks noGrp="1"/>
          </p:cNvGraphicFramePr>
          <p:nvPr>
            <p:ph idx="1"/>
          </p:nvPr>
        </p:nvGraphicFramePr>
        <p:xfrm>
          <a:off x="381000" y="985838"/>
          <a:ext cx="8305800" cy="2014347"/>
        </p:xfrm>
        <a:graphic>
          <a:graphicData uri="http://schemas.openxmlformats.org/drawingml/2006/table">
            <a:tbl>
              <a:tblPr/>
              <a:tblGrid>
                <a:gridCol w="914400">
                  <a:extLst>
                    <a:ext uri="{9D8B030D-6E8A-4147-A177-3AD203B41FA5}">
                      <a16:colId xmlns:a16="http://schemas.microsoft.com/office/drawing/2014/main" val="342540951"/>
                    </a:ext>
                  </a:extLst>
                </a:gridCol>
                <a:gridCol w="4953000">
                  <a:extLst>
                    <a:ext uri="{9D8B030D-6E8A-4147-A177-3AD203B41FA5}">
                      <a16:colId xmlns:a16="http://schemas.microsoft.com/office/drawing/2014/main" val="3530424757"/>
                    </a:ext>
                  </a:extLst>
                </a:gridCol>
                <a:gridCol w="2438400">
                  <a:extLst>
                    <a:ext uri="{9D8B030D-6E8A-4147-A177-3AD203B41FA5}">
                      <a16:colId xmlns:a16="http://schemas.microsoft.com/office/drawing/2014/main" val="3722678335"/>
                    </a:ext>
                  </a:extLst>
                </a:gridCol>
              </a:tblGrid>
              <a:tr h="77152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状态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ja-JP" altLang="en-US" sz="14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上格放置名称，下格说明处于该状态时，系统或对象要做的工作</a:t>
                      </a:r>
                      <a:r>
                        <a:rPr kumimoji="1" lang="en-US" altLang="ja-JP" sz="14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见可选活动表</a:t>
                      </a:r>
                      <a:r>
                        <a:rPr kumimoji="1" lang="en-US" altLang="ja-JP" sz="14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 </a:t>
                      </a:r>
                      <a:r>
                        <a:rPr kumimoji="1" lang="ja-JP" altLang="zh-CN" sz="14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 </a:t>
                      </a:r>
                      <a:endParaRPr kumimoji="1" lang="en-US" altLang="ja-JP" sz="14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en-US" altLang="ja-JP" sz="14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1850328"/>
                  </a:ext>
                </a:extLst>
              </a:tr>
              <a:tr h="523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转移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转移上标出触发转移的事件表达式。如果转移上未标明事件</a:t>
                      </a:r>
                      <a:r>
                        <a:rPr kumimoji="1" lang="en-US" altLang="zh-CN"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则表示在源状态的内部活动执行完毕后自动触发转移 </a:t>
                      </a:r>
                      <a:endParaRPr kumimoji="1" lang="ja-JP"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3433446"/>
                  </a:ext>
                </a:extLst>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开始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初始状态</a:t>
                      </a:r>
                      <a:r>
                        <a:rPr kumimoji="1" lang="en-US" altLang="ja-JP"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一个</a:t>
                      </a:r>
                      <a:r>
                        <a:rPr kumimoji="1" lang="en-US" altLang="ja-JP"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endPar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3552560"/>
                  </a:ext>
                </a:extLst>
              </a:tr>
              <a:tr h="3349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结束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终态(可以多个)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600" b="1"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8274455"/>
                  </a:ext>
                </a:extLst>
              </a:tr>
            </a:tbl>
          </a:graphicData>
        </a:graphic>
      </p:graphicFrame>
      <p:pic>
        <p:nvPicPr>
          <p:cNvPr id="515098"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1014413"/>
            <a:ext cx="2305050" cy="685800"/>
          </a:xfrm>
          <a:prstGeom prst="rect">
            <a:avLst/>
          </a:prstGeom>
          <a:noFill/>
          <a:extLst>
            <a:ext uri="{909E8E84-426E-40DD-AFC4-6F175D3DCCD1}">
              <a14:hiddenFill xmlns:a14="http://schemas.microsoft.com/office/drawing/2010/main">
                <a:solidFill>
                  <a:srgbClr val="FFFFFF"/>
                </a:solidFill>
              </a14:hiddenFill>
            </a:ext>
          </a:extLst>
        </p:spPr>
      </p:pic>
      <p:grpSp>
        <p:nvGrpSpPr>
          <p:cNvPr id="515099" name="Group 27"/>
          <p:cNvGrpSpPr>
            <a:grpSpLocks/>
          </p:cNvGrpSpPr>
          <p:nvPr/>
        </p:nvGrpSpPr>
        <p:grpSpPr bwMode="auto">
          <a:xfrm>
            <a:off x="6477000" y="1752600"/>
            <a:ext cx="2122488" cy="457200"/>
            <a:chOff x="3655" y="1728"/>
            <a:chExt cx="1337" cy="288"/>
          </a:xfrm>
        </p:grpSpPr>
        <p:pic>
          <p:nvPicPr>
            <p:cNvPr id="515100" name="Picture 28" descr="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1824"/>
              <a:ext cx="1296" cy="192"/>
            </a:xfrm>
            <a:prstGeom prst="rect">
              <a:avLst/>
            </a:prstGeom>
            <a:noFill/>
            <a:extLst>
              <a:ext uri="{909E8E84-426E-40DD-AFC4-6F175D3DCCD1}">
                <a14:hiddenFill xmlns:a14="http://schemas.microsoft.com/office/drawing/2010/main">
                  <a:solidFill>
                    <a:srgbClr val="FFFFFF"/>
                  </a:solidFill>
                </a14:hiddenFill>
              </a:ext>
            </a:extLst>
          </p:spPr>
        </p:pic>
        <p:sp>
          <p:nvSpPr>
            <p:cNvPr id="515101" name="Text Box 29"/>
            <p:cNvSpPr txBox="1">
              <a:spLocks noChangeArrowheads="1"/>
            </p:cNvSpPr>
            <p:nvPr/>
          </p:nvSpPr>
          <p:spPr bwMode="auto">
            <a:xfrm>
              <a:off x="3655" y="1728"/>
              <a:ext cx="13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i="0" dirty="0">
                  <a:solidFill>
                    <a:srgbClr val="FF0000"/>
                  </a:solidFill>
                  <a:effectLst/>
                </a:rPr>
                <a:t>消息(属性)[条件]/</a:t>
              </a:r>
              <a:r>
                <a:rPr lang="zh-CN" altLang="en-US" sz="1400" dirty="0">
                  <a:solidFill>
                    <a:srgbClr val="FF0000"/>
                  </a:solidFill>
                  <a:effectLst/>
                </a:rPr>
                <a:t>动作</a:t>
              </a:r>
              <a:endParaRPr lang="zh-CN" altLang="en-US" sz="1400" b="0" i="0" dirty="0">
                <a:solidFill>
                  <a:srgbClr val="FF0000"/>
                </a:solidFill>
                <a:effectLst/>
              </a:endParaRPr>
            </a:p>
          </p:txBody>
        </p:sp>
      </p:grpSp>
      <p:sp>
        <p:nvSpPr>
          <p:cNvPr id="515102" name="Rectangle 30"/>
          <p:cNvSpPr>
            <a:spLocks noChangeArrowheads="1"/>
          </p:cNvSpPr>
          <p:nvPr/>
        </p:nvSpPr>
        <p:spPr bwMode="auto">
          <a:xfrm>
            <a:off x="152400" y="584200"/>
            <a:ext cx="3856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0">
                <a:solidFill>
                  <a:srgbClr val="000066"/>
                </a:solidFill>
                <a:effectLst/>
              </a:rPr>
              <a:t>6.3  </a:t>
            </a:r>
            <a:r>
              <a:rPr lang="zh-CN" altLang="en-US" sz="2000" i="0">
                <a:solidFill>
                  <a:srgbClr val="000066"/>
                </a:solidFill>
                <a:effectLst/>
              </a:rPr>
              <a:t>状态图中的事物及解释</a:t>
            </a:r>
            <a:endParaRPr lang="ja-JP" altLang="en-US" sz="1400">
              <a:effectLst>
                <a:outerShdw blurRad="38100" dist="38100" dir="2700000" algn="tl">
                  <a:srgbClr val="C0C0C0"/>
                </a:outerShdw>
              </a:effectLst>
            </a:endParaRPr>
          </a:p>
        </p:txBody>
      </p:sp>
      <p:graphicFrame>
        <p:nvGraphicFramePr>
          <p:cNvPr id="515104" name="Group 32"/>
          <p:cNvGraphicFramePr>
            <a:graphicFrameLocks noGrp="1"/>
          </p:cNvGraphicFramePr>
          <p:nvPr/>
        </p:nvGraphicFramePr>
        <p:xfrm>
          <a:off x="381000" y="3886200"/>
          <a:ext cx="8493125" cy="2286001"/>
        </p:xfrm>
        <a:graphic>
          <a:graphicData uri="http://schemas.openxmlformats.org/drawingml/2006/table">
            <a:tbl>
              <a:tblPr/>
              <a:tblGrid>
                <a:gridCol w="1111250">
                  <a:extLst>
                    <a:ext uri="{9D8B030D-6E8A-4147-A177-3AD203B41FA5}">
                      <a16:colId xmlns:a16="http://schemas.microsoft.com/office/drawing/2014/main" val="2314385319"/>
                    </a:ext>
                  </a:extLst>
                </a:gridCol>
                <a:gridCol w="4943475">
                  <a:extLst>
                    <a:ext uri="{9D8B030D-6E8A-4147-A177-3AD203B41FA5}">
                      <a16:colId xmlns:a16="http://schemas.microsoft.com/office/drawing/2014/main" val="3844306941"/>
                    </a:ext>
                  </a:extLst>
                </a:gridCol>
                <a:gridCol w="2438400">
                  <a:extLst>
                    <a:ext uri="{9D8B030D-6E8A-4147-A177-3AD203B41FA5}">
                      <a16:colId xmlns:a16="http://schemas.microsoft.com/office/drawing/2014/main" val="3650342540"/>
                    </a:ext>
                  </a:extLst>
                </a:gridCol>
              </a:tblGrid>
              <a:tr h="4460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转换种类</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描述</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语法</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999015"/>
                  </a:ext>
                </a:extLst>
              </a:tr>
              <a:tr h="31591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入口动作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进入某一状态时执行的动作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entry/action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146731"/>
                  </a:ext>
                </a:extLst>
              </a:tr>
              <a:tr h="304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出口动作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离开某一状态时执行的动作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exit/action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169526"/>
                  </a:ext>
                </a:extLst>
              </a:tr>
              <a:tr h="685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外部转换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引起状态转换或自身转换，同时执行一个具体的动作，包括引起入口动作和出口动作被执行的转换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179415"/>
                  </a:ext>
                </a:extLst>
              </a:tr>
              <a:tr h="5334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内部转换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引起一个动作的执行但不引起状态的改变或不引起入口动作或出口动作的执行</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MS 明朝"/>
                          <a:ea typeface="宋体" panose="02010600030101010101" pitchFamily="2" charset="-122"/>
                          <a:cs typeface="Times New Roman" panose="02020603050405020304"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0368732"/>
                  </a:ext>
                </a:extLst>
              </a:tr>
            </a:tbl>
          </a:graphicData>
        </a:graphic>
      </p:graphicFrame>
      <p:sp>
        <p:nvSpPr>
          <p:cNvPr id="515130" name="Rectangle 58"/>
          <p:cNvSpPr>
            <a:spLocks noChangeArrowheads="1"/>
          </p:cNvSpPr>
          <p:nvPr/>
        </p:nvSpPr>
        <p:spPr bwMode="auto">
          <a:xfrm>
            <a:off x="228600" y="3413125"/>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0">
                <a:solidFill>
                  <a:srgbClr val="000066"/>
                </a:solidFill>
                <a:effectLst/>
              </a:rPr>
              <a:t>6.4  </a:t>
            </a:r>
            <a:r>
              <a:rPr lang="zh-CN" altLang="en-US" sz="2000" i="0">
                <a:solidFill>
                  <a:srgbClr val="000066"/>
                </a:solidFill>
                <a:effectLst/>
              </a:rPr>
              <a:t>状态的可选活动表</a:t>
            </a:r>
            <a:endParaRPr lang="ja-JP" altLang="en-US" sz="2000" i="0">
              <a:solidFill>
                <a:srgbClr val="000066"/>
              </a:solidFill>
              <a:effectLst/>
            </a:endParaRPr>
          </a:p>
        </p:txBody>
      </p:sp>
      <p:sp>
        <p:nvSpPr>
          <p:cNvPr id="515132" name="Rectangle 60"/>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body" sz="half" idx="1"/>
          </p:nvPr>
        </p:nvSpPr>
        <p:spPr>
          <a:xfrm>
            <a:off x="130175" y="685800"/>
            <a:ext cx="5508625" cy="5551488"/>
          </a:xfrm>
        </p:spPr>
        <p:txBody>
          <a:bodyPr/>
          <a:lstStyle/>
          <a:p>
            <a:pPr marL="0" indent="0"/>
            <a:r>
              <a:rPr lang="en-US" altLang="zh-CN" sz="2000"/>
              <a:t>6.5  </a:t>
            </a:r>
            <a:r>
              <a:rPr lang="zh-CN" altLang="en-US" sz="2000"/>
              <a:t>例子 </a:t>
            </a:r>
          </a:p>
          <a:p>
            <a:pPr marL="0" indent="0"/>
            <a:r>
              <a:rPr lang="zh-CN" altLang="en-US" sz="2000"/>
              <a:t>      (1) 对象的状态图</a:t>
            </a:r>
          </a:p>
          <a:p>
            <a:pPr marL="0" indent="0"/>
            <a:r>
              <a:rPr lang="zh-CN" altLang="en-US" sz="2000"/>
              <a:t>           图中包含以下状态</a:t>
            </a:r>
          </a:p>
          <a:p>
            <a:pPr marL="952500" lvl="2" indent="0"/>
            <a:r>
              <a:rPr lang="zh-CN" altLang="en-US" sz="1600" b="0"/>
              <a:t>初始状态</a:t>
            </a:r>
          </a:p>
          <a:p>
            <a:pPr marL="952500" lvl="2" indent="0"/>
            <a:r>
              <a:rPr lang="en-US" altLang="zh-CN" sz="1600" b="0"/>
              <a:t>Available</a:t>
            </a:r>
            <a:r>
              <a:rPr lang="zh-CN" altLang="en-US" sz="1600" b="0"/>
              <a:t>状态</a:t>
            </a:r>
          </a:p>
          <a:p>
            <a:pPr marL="952500" lvl="2" indent="0"/>
            <a:r>
              <a:rPr lang="en-US" altLang="zh-CN" sz="1600" b="0"/>
              <a:t>Locked</a:t>
            </a:r>
            <a:r>
              <a:rPr lang="zh-CN" altLang="en-US" sz="1600" b="0"/>
              <a:t>状态</a:t>
            </a:r>
          </a:p>
          <a:p>
            <a:pPr marL="952500" lvl="2" indent="0"/>
            <a:r>
              <a:rPr lang="en-US" altLang="zh-CN" sz="1600" b="0"/>
              <a:t>Sold</a:t>
            </a:r>
            <a:r>
              <a:rPr lang="zh-CN" altLang="en-US" sz="1600" b="0"/>
              <a:t>状态</a:t>
            </a:r>
          </a:p>
          <a:p>
            <a:pPr marL="476250" lvl="1" indent="0"/>
            <a:r>
              <a:rPr lang="zh-CN" altLang="en-US" sz="1800"/>
              <a:t>   状态间的转移</a:t>
            </a:r>
          </a:p>
          <a:p>
            <a:pPr marL="952500" lvl="2" indent="0"/>
            <a:r>
              <a:rPr lang="zh-CN" altLang="en-US" sz="1600" b="0"/>
              <a:t>初始状态</a:t>
            </a:r>
            <a:r>
              <a:rPr lang="en-US" altLang="zh-CN" sz="1600" b="0">
                <a:sym typeface="Wingdings" panose="05000000000000000000" pitchFamily="2" charset="2"/>
              </a:rPr>
              <a:t>Available</a:t>
            </a:r>
            <a:r>
              <a:rPr lang="zh-CN" altLang="en-US" sz="1600" b="0">
                <a:sym typeface="Wingdings" panose="05000000000000000000" pitchFamily="2" charset="2"/>
              </a:rPr>
              <a:t>状态</a:t>
            </a:r>
          </a:p>
          <a:p>
            <a:pPr marL="952500" lvl="2" indent="0"/>
            <a:r>
              <a:rPr lang="zh-CN" altLang="en-US" sz="1600" b="0">
                <a:sym typeface="Wingdings" panose="05000000000000000000" pitchFamily="2" charset="2"/>
              </a:rPr>
              <a:t>票被预订</a:t>
            </a:r>
            <a:r>
              <a:rPr lang="en-US" altLang="zh-CN" sz="1600" b="0">
                <a:sym typeface="Wingdings" panose="05000000000000000000" pitchFamily="2" charset="2"/>
              </a:rPr>
              <a:t>(lock)</a:t>
            </a:r>
            <a:r>
              <a:rPr lang="zh-CN" altLang="en-US" sz="1600" b="0">
                <a:sym typeface="Wingdings" panose="05000000000000000000" pitchFamily="2" charset="2"/>
              </a:rPr>
              <a:t>：</a:t>
            </a:r>
            <a:r>
              <a:rPr lang="en-US" altLang="zh-CN" sz="1600" b="0">
                <a:sym typeface="Wingdings" panose="05000000000000000000" pitchFamily="2" charset="2"/>
              </a:rPr>
              <a:t>AvailableLocked</a:t>
            </a:r>
          </a:p>
          <a:p>
            <a:pPr marL="952500" lvl="2" indent="0"/>
            <a:r>
              <a:rPr lang="zh-CN" altLang="en-US" sz="1600" b="0">
                <a:sym typeface="Wingdings" panose="05000000000000000000" pitchFamily="2" charset="2"/>
              </a:rPr>
              <a:t>预定后付款</a:t>
            </a:r>
            <a:r>
              <a:rPr lang="en-US" altLang="zh-CN" sz="1600" b="0">
                <a:sym typeface="Wingdings" panose="05000000000000000000" pitchFamily="2" charset="2"/>
              </a:rPr>
              <a:t>(buy)</a:t>
            </a:r>
            <a:r>
              <a:rPr lang="zh-CN" altLang="en-US" sz="1600" b="0">
                <a:sym typeface="Wingdings" panose="05000000000000000000" pitchFamily="2" charset="2"/>
              </a:rPr>
              <a:t>：</a:t>
            </a:r>
            <a:r>
              <a:rPr lang="en-US" altLang="zh-CN" sz="1600" b="0">
                <a:sym typeface="Wingdings" panose="05000000000000000000" pitchFamily="2" charset="2"/>
              </a:rPr>
              <a:t>LockedSold</a:t>
            </a:r>
          </a:p>
          <a:p>
            <a:pPr marL="952500" lvl="2" indent="0"/>
            <a:r>
              <a:rPr lang="zh-CN" altLang="en-US" sz="1600" b="0">
                <a:sym typeface="Wingdings" panose="05000000000000000000" pitchFamily="2" charset="2"/>
              </a:rPr>
              <a:t>预定解除</a:t>
            </a:r>
            <a:r>
              <a:rPr lang="en-US" altLang="zh-CN" sz="1600" b="0">
                <a:sym typeface="Wingdings" panose="05000000000000000000" pitchFamily="2" charset="2"/>
              </a:rPr>
              <a:t>(unlock)</a:t>
            </a:r>
            <a:r>
              <a:rPr lang="zh-CN" altLang="en-US" sz="1600" b="0">
                <a:sym typeface="Wingdings" panose="05000000000000000000" pitchFamily="2" charset="2"/>
              </a:rPr>
              <a:t>：</a:t>
            </a:r>
            <a:r>
              <a:rPr lang="en-US" altLang="zh-CN" sz="1600" b="0">
                <a:sym typeface="Wingdings" panose="05000000000000000000" pitchFamily="2" charset="2"/>
              </a:rPr>
              <a:t>LockedAvailable</a:t>
            </a:r>
          </a:p>
          <a:p>
            <a:pPr marL="952500" lvl="2" indent="0"/>
            <a:r>
              <a:rPr lang="zh-CN" altLang="en-US" sz="1600" b="0">
                <a:sym typeface="Wingdings" panose="05000000000000000000" pitchFamily="2" charset="2"/>
              </a:rPr>
              <a:t>预定过期</a:t>
            </a:r>
            <a:r>
              <a:rPr lang="en-US" altLang="zh-CN" sz="1600" b="0">
                <a:sym typeface="Wingdings" panose="05000000000000000000" pitchFamily="2" charset="2"/>
              </a:rPr>
              <a:t>(time out)</a:t>
            </a:r>
            <a:r>
              <a:rPr lang="zh-CN" altLang="en-US" sz="1600" b="0">
                <a:sym typeface="Wingdings" panose="05000000000000000000" pitchFamily="2" charset="2"/>
              </a:rPr>
              <a:t>：</a:t>
            </a:r>
            <a:r>
              <a:rPr lang="en-US" altLang="zh-CN" sz="1600" b="0">
                <a:sym typeface="Wingdings" panose="05000000000000000000" pitchFamily="2" charset="2"/>
              </a:rPr>
              <a:t>LockedAvailable</a:t>
            </a:r>
          </a:p>
          <a:p>
            <a:pPr marL="952500" lvl="2" indent="0"/>
            <a:r>
              <a:rPr lang="zh-CN" altLang="en-US" sz="1600" b="0">
                <a:sym typeface="Wingdings" panose="05000000000000000000" pitchFamily="2" charset="2"/>
              </a:rPr>
              <a:t>直接购买</a:t>
            </a:r>
            <a:r>
              <a:rPr lang="en-US" altLang="zh-CN" sz="1600" b="0">
                <a:sym typeface="Wingdings" panose="05000000000000000000" pitchFamily="2" charset="2"/>
              </a:rPr>
              <a:t>(assigned to)</a:t>
            </a:r>
            <a:r>
              <a:rPr lang="zh-CN" altLang="en-US" sz="1600" b="0">
                <a:sym typeface="Wingdings" panose="05000000000000000000" pitchFamily="2" charset="2"/>
              </a:rPr>
              <a:t>：</a:t>
            </a:r>
            <a:r>
              <a:rPr lang="en-US" altLang="zh-CN" sz="1600" b="0">
                <a:sym typeface="Wingdings" panose="05000000000000000000" pitchFamily="2" charset="2"/>
              </a:rPr>
              <a:t>AvailableSold</a:t>
            </a:r>
          </a:p>
          <a:p>
            <a:pPr marL="952500" lvl="2" indent="0"/>
            <a:r>
              <a:rPr lang="zh-CN" altLang="en-US" sz="1600" b="0">
                <a:sym typeface="Wingdings" panose="05000000000000000000" pitchFamily="2" charset="2"/>
              </a:rPr>
              <a:t>换其它票</a:t>
            </a:r>
            <a:r>
              <a:rPr lang="en-US" altLang="zh-CN" sz="1600" b="0">
                <a:sym typeface="Wingdings" panose="05000000000000000000" pitchFamily="2" charset="2"/>
              </a:rPr>
              <a:t>(exchang)</a:t>
            </a:r>
            <a:r>
              <a:rPr lang="zh-CN" altLang="en-US" sz="1600" b="0">
                <a:sym typeface="Wingdings" panose="05000000000000000000" pitchFamily="2" charset="2"/>
              </a:rPr>
              <a:t> ，该票重有效：</a:t>
            </a:r>
            <a:r>
              <a:rPr lang="en-US" altLang="zh-CN" sz="1600" b="0">
                <a:sym typeface="Wingdings" panose="05000000000000000000" pitchFamily="2" charset="2"/>
              </a:rPr>
              <a:t>SoldAvailable</a:t>
            </a:r>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a:p>
            <a:pPr marL="952500" lvl="2" indent="0"/>
            <a:endParaRPr lang="zh-CN" altLang="en-US" sz="1600" b="0"/>
          </a:p>
        </p:txBody>
      </p:sp>
      <p:graphicFrame>
        <p:nvGraphicFramePr>
          <p:cNvPr id="517123" name="Object 3"/>
          <p:cNvGraphicFramePr>
            <a:graphicFrameLocks noChangeAspect="1"/>
          </p:cNvGraphicFramePr>
          <p:nvPr/>
        </p:nvGraphicFramePr>
        <p:xfrm>
          <a:off x="3563938" y="1179513"/>
          <a:ext cx="5580062" cy="3138487"/>
        </p:xfrm>
        <a:graphic>
          <a:graphicData uri="http://schemas.openxmlformats.org/presentationml/2006/ole">
            <mc:AlternateContent xmlns:mc="http://schemas.openxmlformats.org/markup-compatibility/2006">
              <mc:Choice xmlns:v="urn:schemas-microsoft-com:vml" Requires="v">
                <p:oleObj spid="_x0000_s517130" name="図" r:id="rId4" imgW="5257800" imgH="2343912" progId="Word.Picture.8">
                  <p:embed/>
                </p:oleObj>
              </mc:Choice>
              <mc:Fallback>
                <p:oleObj name="図" r:id="rId4" imgW="5257800" imgH="2343912"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1179513"/>
                        <a:ext cx="5580062" cy="3138487"/>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7126" name="Rectangle 6"/>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9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33400"/>
            <a:ext cx="6553200" cy="2895600"/>
          </a:xfrm>
          <a:prstGeom prst="rect">
            <a:avLst/>
          </a:prstGeom>
          <a:noFill/>
          <a:extLst>
            <a:ext uri="{909E8E84-426E-40DD-AFC4-6F175D3DCCD1}">
              <a14:hiddenFill xmlns:a14="http://schemas.microsoft.com/office/drawing/2010/main">
                <a:solidFill>
                  <a:srgbClr val="FFFFFF"/>
                </a:solidFill>
              </a14:hiddenFill>
            </a:ext>
          </a:extLst>
        </p:spPr>
      </p:pic>
      <p:sp>
        <p:nvSpPr>
          <p:cNvPr id="519171" name="Rectangle 3"/>
          <p:cNvSpPr>
            <a:spLocks noChangeArrowheads="1"/>
          </p:cNvSpPr>
          <p:nvPr/>
        </p:nvSpPr>
        <p:spPr bwMode="auto">
          <a:xfrm>
            <a:off x="0" y="609600"/>
            <a:ext cx="5832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zh-CN" altLang="en-US" sz="1800" i="0">
                <a:solidFill>
                  <a:srgbClr val="000066"/>
                </a:solidFill>
                <a:effectLst/>
              </a:rPr>
              <a:t>  </a:t>
            </a:r>
            <a:r>
              <a:rPr lang="en-US" altLang="zh-CN" sz="1800" i="0">
                <a:solidFill>
                  <a:srgbClr val="000066"/>
                </a:solidFill>
                <a:effectLst/>
              </a:rPr>
              <a:t>(2)</a:t>
            </a:r>
            <a:r>
              <a:rPr lang="zh-CN" altLang="en-US" sz="1800" i="0">
                <a:solidFill>
                  <a:srgbClr val="000066"/>
                </a:solidFill>
                <a:effectLst/>
              </a:rPr>
              <a:t>网上银行登陆系统	</a:t>
            </a:r>
            <a:endParaRPr lang="ja-JP" altLang="en-US" sz="1800" i="0">
              <a:solidFill>
                <a:srgbClr val="000066"/>
              </a:solidFill>
              <a:effectLst/>
            </a:endParaRPr>
          </a:p>
        </p:txBody>
      </p:sp>
      <p:sp>
        <p:nvSpPr>
          <p:cNvPr id="519173" name="Rectangle 5"/>
          <p:cNvSpPr>
            <a:spLocks noChangeArrowheads="1"/>
          </p:cNvSpPr>
          <p:nvPr/>
        </p:nvSpPr>
        <p:spPr bwMode="auto">
          <a:xfrm>
            <a:off x="381000" y="3810000"/>
            <a:ext cx="2895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defRPr kumimoji="1" sz="2400">
                <a:solidFill>
                  <a:schemeClr val="tx1"/>
                </a:solidFill>
                <a:latin typeface="Times New Roman" panose="02020603050405020304" pitchFamily="18" charset="0"/>
                <a:ea typeface="ＭＳ Ｐゴシック" pitchFamily="34" charset="-128"/>
              </a:defRPr>
            </a:lvl1pPr>
            <a:lvl2pPr marL="1104900" indent="-342900">
              <a:defRPr kumimoji="1" sz="2400">
                <a:solidFill>
                  <a:schemeClr val="tx1"/>
                </a:solidFill>
                <a:latin typeface="Times New Roman" panose="02020603050405020304" pitchFamily="18" charset="0"/>
                <a:ea typeface="ＭＳ Ｐゴシック" pitchFamily="34" charset="-128"/>
              </a:defRPr>
            </a:lvl2pPr>
            <a:lvl3pPr marL="1752600" indent="-457200">
              <a:defRPr kumimoji="1" sz="2400">
                <a:solidFill>
                  <a:schemeClr val="tx1"/>
                </a:solidFill>
                <a:latin typeface="Times New Roman" panose="02020603050405020304" pitchFamily="18" charset="0"/>
                <a:ea typeface="ＭＳ Ｐゴシック" pitchFamily="34" charset="-128"/>
              </a:defRPr>
            </a:lvl3pPr>
            <a:lvl4pPr marL="2324100" indent="-381000">
              <a:defRPr kumimoji="1" sz="2400">
                <a:solidFill>
                  <a:schemeClr val="tx1"/>
                </a:solidFill>
                <a:latin typeface="Times New Roman" panose="02020603050405020304" pitchFamily="18" charset="0"/>
                <a:ea typeface="ＭＳ Ｐゴシック" pitchFamily="34" charset="-128"/>
              </a:defRPr>
            </a:lvl4pPr>
            <a:lvl5pPr marL="2895600" indent="-381000">
              <a:defRPr kumimoji="1" sz="2400">
                <a:solidFill>
                  <a:schemeClr val="tx1"/>
                </a:solidFill>
                <a:latin typeface="Times New Roman" panose="02020603050405020304" pitchFamily="18" charset="0"/>
                <a:ea typeface="ＭＳ Ｐゴシック" pitchFamily="34" charset="-128"/>
              </a:defRPr>
            </a:lvl5pPr>
            <a:lvl6pPr marL="33528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38100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42672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4724400" indent="-3810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zh-CN" altLang="en-US" sz="1400" i="0">
                <a:solidFill>
                  <a:srgbClr val="000066"/>
                </a:solidFill>
                <a:effectLst/>
                <a:ea typeface="宋体" panose="02010600030101010101" pitchFamily="2" charset="-122"/>
              </a:rPr>
              <a:t>登陆要求提交个人社会保险号</a:t>
            </a:r>
            <a:r>
              <a:rPr lang="en-US" altLang="zh-CN" sz="1400" i="0">
                <a:solidFill>
                  <a:srgbClr val="000066"/>
                </a:solidFill>
                <a:effectLst/>
                <a:ea typeface="宋体" panose="02010600030101010101" pitchFamily="2" charset="-122"/>
              </a:rPr>
              <a:t>(SSN)</a:t>
            </a:r>
            <a:r>
              <a:rPr lang="zh-CN" altLang="en-US" sz="1400" i="0">
                <a:solidFill>
                  <a:srgbClr val="000066"/>
                </a:solidFill>
                <a:effectLst/>
                <a:ea typeface="宋体" panose="02010600030101010101" pitchFamily="2" charset="-122"/>
              </a:rPr>
              <a:t>和密码</a:t>
            </a:r>
            <a:r>
              <a:rPr lang="en-US" altLang="zh-CN" sz="1400" i="0">
                <a:solidFill>
                  <a:srgbClr val="000066"/>
                </a:solidFill>
                <a:effectLst/>
                <a:ea typeface="宋体" panose="02010600030101010101" pitchFamily="2" charset="-122"/>
              </a:rPr>
              <a:t>(PIN)</a:t>
            </a:r>
            <a:r>
              <a:rPr lang="zh-CN" altLang="en-US" sz="1400" i="0">
                <a:solidFill>
                  <a:srgbClr val="000066"/>
                </a:solidFill>
                <a:effectLst/>
                <a:ea typeface="宋体" panose="02010600030101010101" pitchFamily="2" charset="-122"/>
              </a:rPr>
              <a:t>经验证有效后登陆成功。</a:t>
            </a:r>
          </a:p>
          <a:p>
            <a:pPr>
              <a:spcBef>
                <a:spcPct val="20000"/>
              </a:spcBef>
              <a:buFont typeface="Wingdings" panose="05000000000000000000" pitchFamily="2" charset="2"/>
              <a:buNone/>
            </a:pPr>
            <a:endParaRPr lang="zh-CN" altLang="en-US" sz="1400" i="0">
              <a:solidFill>
                <a:srgbClr val="000066"/>
              </a:solidFill>
              <a:effectLst/>
              <a:ea typeface="宋体" panose="02010600030101010101" pitchFamily="2" charset="-122"/>
            </a:endParaRPr>
          </a:p>
          <a:p>
            <a:pPr>
              <a:spcBef>
                <a:spcPct val="20000"/>
              </a:spcBef>
              <a:buFont typeface="Wingdings" panose="05000000000000000000" pitchFamily="2" charset="2"/>
              <a:buNone/>
            </a:pPr>
            <a:r>
              <a:rPr lang="zh-CN" altLang="en-US" sz="1400" i="0">
                <a:solidFill>
                  <a:srgbClr val="000066"/>
                </a:solidFill>
                <a:effectLst/>
                <a:ea typeface="宋体" panose="02010600030101010101" pitchFamily="2" charset="-122"/>
              </a:rPr>
              <a:t>登陆过程包括以下状态</a:t>
            </a:r>
            <a:r>
              <a:rPr lang="en-US" altLang="ja-JP" sz="1400" i="0">
                <a:solidFill>
                  <a:srgbClr val="000066"/>
                </a:solidFill>
                <a:effectLst/>
                <a:ea typeface="宋体" panose="02010600030101010101" pitchFamily="2" charset="-122"/>
              </a:rPr>
              <a:t>:</a:t>
            </a:r>
            <a:endParaRPr lang="en-US" altLang="zh-CN" sz="1400" i="0">
              <a:solidFill>
                <a:srgbClr val="000066"/>
              </a:solidFill>
              <a:effectLst/>
              <a:ea typeface="宋体" panose="02010600030101010101" pitchFamily="2" charset="-122"/>
            </a:endParaRP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初态</a:t>
            </a:r>
            <a:r>
              <a:rPr lang="en-US" altLang="zh-CN" sz="1200">
                <a:solidFill>
                  <a:srgbClr val="000066"/>
                </a:solidFill>
                <a:effectLst/>
                <a:ea typeface="宋体" panose="02010600030101010101" pitchFamily="2" charset="-122"/>
              </a:rPr>
              <a:t>(Initial state) </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获取社会保险号状态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Getting SSN</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获取密码状态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Getting PIN</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验证状态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Validating</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拒绝状态</a:t>
            </a:r>
            <a:r>
              <a:rPr lang="en-US" altLang="zh-CN" sz="1200">
                <a:solidFill>
                  <a:srgbClr val="000066"/>
                </a:solidFill>
                <a:effectLst/>
                <a:ea typeface="宋体" panose="02010600030101010101" pitchFamily="2" charset="-122"/>
              </a:rPr>
              <a:t>(</a:t>
            </a:r>
            <a:r>
              <a:rPr lang="en-US" altLang="ja-JP" sz="1200">
                <a:solidFill>
                  <a:srgbClr val="000066"/>
                </a:solidFill>
                <a:effectLst/>
                <a:ea typeface="宋体" panose="02010600030101010101" pitchFamily="2" charset="-122"/>
              </a:rPr>
              <a:t>Rejecting</a:t>
            </a:r>
            <a:r>
              <a:rPr lang="en-US" altLang="zh-CN" sz="1200">
                <a:solidFill>
                  <a:srgbClr val="000066"/>
                </a:solidFill>
                <a:effectLst/>
                <a:ea typeface="宋体" panose="02010600030101010101" pitchFamily="2" charset="-122"/>
              </a:rPr>
              <a:t>)</a:t>
            </a:r>
          </a:p>
          <a:p>
            <a:pPr>
              <a:spcBef>
                <a:spcPct val="20000"/>
              </a:spcBef>
              <a:buFont typeface="Times New Roman" panose="02020603050405020304" pitchFamily="18" charset="0"/>
              <a:buChar char="※"/>
            </a:pPr>
            <a:r>
              <a:rPr lang="zh-CN" altLang="en-US" sz="1200">
                <a:solidFill>
                  <a:srgbClr val="000066"/>
                </a:solidFill>
                <a:effectLst/>
                <a:ea typeface="宋体" panose="02010600030101010101" pitchFamily="2" charset="-122"/>
              </a:rPr>
              <a:t>终态</a:t>
            </a:r>
            <a:r>
              <a:rPr lang="ja-JP" altLang="en-US" sz="1200">
                <a:solidFill>
                  <a:srgbClr val="000066"/>
                </a:solidFill>
                <a:effectLst/>
                <a:ea typeface="宋体" panose="02010600030101010101" pitchFamily="2" charset="-122"/>
              </a:rPr>
              <a:t> </a:t>
            </a:r>
            <a:r>
              <a:rPr lang="en-US" altLang="zh-CN" sz="1200">
                <a:solidFill>
                  <a:srgbClr val="000066"/>
                </a:solidFill>
                <a:effectLst/>
                <a:ea typeface="宋体" panose="02010600030101010101" pitchFamily="2" charset="-122"/>
              </a:rPr>
              <a:t>(Final state)</a:t>
            </a:r>
          </a:p>
        </p:txBody>
      </p:sp>
      <p:graphicFrame>
        <p:nvGraphicFramePr>
          <p:cNvPr id="519174" name="Group 6"/>
          <p:cNvGraphicFramePr>
            <a:graphicFrameLocks noGrp="1"/>
          </p:cNvGraphicFramePr>
          <p:nvPr/>
        </p:nvGraphicFramePr>
        <p:xfrm>
          <a:off x="3995738" y="3500438"/>
          <a:ext cx="4157662" cy="2934653"/>
        </p:xfrm>
        <a:graphic>
          <a:graphicData uri="http://schemas.openxmlformats.org/drawingml/2006/table">
            <a:tbl>
              <a:tblPr/>
              <a:tblGrid>
                <a:gridCol w="906462">
                  <a:extLst>
                    <a:ext uri="{9D8B030D-6E8A-4147-A177-3AD203B41FA5}">
                      <a16:colId xmlns:a16="http://schemas.microsoft.com/office/drawing/2014/main" val="2494004885"/>
                    </a:ext>
                  </a:extLst>
                </a:gridCol>
                <a:gridCol w="2189163">
                  <a:extLst>
                    <a:ext uri="{9D8B030D-6E8A-4147-A177-3AD203B41FA5}">
                      <a16:colId xmlns:a16="http://schemas.microsoft.com/office/drawing/2014/main" val="252816537"/>
                    </a:ext>
                  </a:extLst>
                </a:gridCol>
                <a:gridCol w="1062037">
                  <a:extLst>
                    <a:ext uri="{9D8B030D-6E8A-4147-A177-3AD203B41FA5}">
                      <a16:colId xmlns:a16="http://schemas.microsoft.com/office/drawing/2014/main" val="2617524173"/>
                    </a:ext>
                  </a:extLst>
                </a:gridCol>
              </a:tblGrid>
              <a:tr h="1936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出发状态</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动作</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到达状态</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2476497317"/>
                  </a:ext>
                </a:extLst>
              </a:tr>
              <a:tr h="1936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Initial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移动鼠标到 </a:t>
                      </a:r>
                      <a:r>
                        <a:rPr kumimoji="1" lang="en-US" altLang="zh-CN"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029968"/>
                  </a:ext>
                </a:extLst>
              </a:tr>
              <a:tr h="204788">
                <a:tc rowSpan="3">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键入非</a:t>
                      </a:r>
                      <a:r>
                        <a:rPr kumimoji="1" lang="en-US" altLang="zh-CN"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tab</a:t>
                      </a: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键，显示键入内容</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5675724"/>
                  </a:ext>
                </a:extLst>
              </a:tr>
              <a:tr h="211138">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a:t>
                      </a:r>
                      <a:r>
                        <a:rPr kumimoji="1" lang="en-US" altLang="zh-CN"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tab</a:t>
                      </a: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键，或移动鼠标到</a:t>
                      </a:r>
                      <a:r>
                        <a:rPr kumimoji="1" lang="en-US" altLang="zh-CN"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BIN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0175443"/>
                  </a:ext>
                </a:extLst>
              </a:tr>
              <a:tr h="252413">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提交</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6543112"/>
                  </a:ext>
                </a:extLst>
              </a:tr>
              <a:tr h="204788">
                <a:tc rowSpan="3">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键入非</a:t>
                      </a:r>
                      <a:r>
                        <a:rPr kumimoji="1" lang="en-US" altLang="zh-CN"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shift-tab</a:t>
                      </a: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键，显示 “ * ”</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4099618"/>
                  </a:ext>
                </a:extLst>
              </a:tr>
              <a:tr h="211138">
                <a:tc vMerge="1">
                  <a:txBody>
                    <a:bodyPr/>
                    <a:lstStyle/>
                    <a:p>
                      <a:endParaRPr lang="zh-CN" altLang="en-US"/>
                    </a:p>
                  </a:txBody>
                  <a:tcPr/>
                </a:tc>
                <a:tc>
                  <a:txBody>
                    <a:bodyPr/>
                    <a:lstStyle>
                      <a:lvl1pPr>
                        <a:spcBef>
                          <a:spcPct val="20000"/>
                        </a:spcBef>
                        <a:buFont typeface="Wingdings" panose="05000000000000000000" pitchFamily="2" charset="2"/>
                        <a:tabLst>
                          <a:tab pos="647700" algn="l"/>
                        </a:tabLst>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tabLst>
                          <a:tab pos="647700" algn="l"/>
                        </a:tabLst>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tabLst>
                          <a:tab pos="647700" algn="l"/>
                        </a:tabLst>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tabLst>
                          <a:tab pos="647700" algn="l"/>
                        </a:tabLst>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tabLst>
                          <a:tab pos="647700" algn="l"/>
                        </a:tabLst>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tab pos="647700" algn="l"/>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键入</a:t>
                      </a:r>
                      <a:r>
                        <a:rPr kumimoji="1" lang="en-US" altLang="zh-CN"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shift-tab</a:t>
                      </a: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键，或移动鼠标到</a:t>
                      </a:r>
                      <a:r>
                        <a:rPr kumimoji="1" lang="en-US" altLang="zh-CN"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6723512"/>
                  </a:ext>
                </a:extLst>
              </a:tr>
              <a:tr h="193675">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提交</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1280418"/>
                  </a:ext>
                </a:extLst>
              </a:tr>
              <a:tr h="193675">
                <a:tc rowSpan="2">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验证提交信息有效，状态转移</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Final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0887887"/>
                  </a:ext>
                </a:extLst>
              </a:tr>
              <a:tr h="211138">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验证提交信息无效，显示错误信息</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Rejecting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8843065"/>
                  </a:ext>
                </a:extLst>
              </a:tr>
              <a:tr h="193675">
                <a:tc rowSpan="2">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Rejecting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退出</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Final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5751854"/>
                  </a:ext>
                </a:extLst>
              </a:tr>
              <a:tr h="180975">
                <a:tc vMerge="1">
                  <a:txBody>
                    <a:bodyPr/>
                    <a:lstStyle/>
                    <a:p>
                      <a:endParaRPr lang="zh-CN" altLang="en-US"/>
                    </a:p>
                  </a:txBody>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重试，清除无效的</a:t>
                      </a:r>
                      <a:r>
                        <a:rPr kumimoji="1" lang="en-US" altLang="zh-CN"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SSN，PIN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6487093"/>
                  </a:ext>
                </a:extLst>
              </a:tr>
            </a:tbl>
          </a:graphicData>
        </a:graphic>
      </p:graphicFrame>
      <p:sp>
        <p:nvSpPr>
          <p:cNvPr id="519222" name="AutoShape 54"/>
          <p:cNvSpPr>
            <a:spLocks noChangeArrowheads="1"/>
          </p:cNvSpPr>
          <p:nvPr/>
        </p:nvSpPr>
        <p:spPr bwMode="auto">
          <a:xfrm>
            <a:off x="7812088" y="2708275"/>
            <a:ext cx="1143000" cy="533400"/>
          </a:xfrm>
          <a:prstGeom prst="wedgeRoundRectCallout">
            <a:avLst>
              <a:gd name="adj1" fmla="val -78333"/>
              <a:gd name="adj2" fmla="val 83037"/>
              <a:gd name="adj3" fmla="val 16667"/>
            </a:avLst>
          </a:prstGeom>
          <a:solidFill>
            <a:srgbClr val="FFFF00"/>
          </a:solidFill>
          <a:ln w="254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ＭＳ Ｐゴシック" pitchFamily="34" charset="-128"/>
              </a:defRPr>
            </a:lvl1pPr>
            <a:lvl2pPr>
              <a:defRPr kumimoji="1" sz="2400">
                <a:solidFill>
                  <a:schemeClr val="tx1"/>
                </a:solidFill>
                <a:latin typeface="Times New Roman" panose="02020603050405020304" pitchFamily="18" charset="0"/>
                <a:ea typeface="ＭＳ Ｐゴシック" pitchFamily="34" charset="-128"/>
              </a:defRPr>
            </a:lvl2pPr>
            <a:lvl3pPr>
              <a:defRPr kumimoji="1" sz="2400">
                <a:solidFill>
                  <a:schemeClr val="tx1"/>
                </a:solidFill>
                <a:latin typeface="Times New Roman" panose="02020603050405020304" pitchFamily="18" charset="0"/>
                <a:ea typeface="ＭＳ Ｐゴシック" pitchFamily="34" charset="-128"/>
              </a:defRPr>
            </a:lvl3pPr>
            <a:lvl4pPr>
              <a:defRPr kumimoji="1" sz="2400">
                <a:solidFill>
                  <a:schemeClr val="tx1"/>
                </a:solidFill>
                <a:latin typeface="Times New Roman" panose="02020603050405020304" pitchFamily="18" charset="0"/>
                <a:ea typeface="ＭＳ Ｐゴシック" pitchFamily="34" charset="-128"/>
              </a:defRPr>
            </a:lvl4pPr>
            <a:lvl5pPr>
              <a:defRPr kumimoji="1" sz="2400">
                <a:solidFill>
                  <a:schemeClr val="tx1"/>
                </a:solidFill>
                <a:latin typeface="Times New Roman" panose="02020603050405020304" pitchFamily="18" charset="0"/>
                <a:ea typeface="ＭＳ Ｐゴシック" pitchFamily="34" charset="-128"/>
              </a:defRPr>
            </a:lvl5pPr>
            <a:lvl6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gn="ctr">
              <a:lnSpc>
                <a:spcPct val="90000"/>
              </a:lnSpc>
              <a:spcBef>
                <a:spcPct val="20000"/>
              </a:spcBef>
              <a:buClr>
                <a:schemeClr val="hlink"/>
              </a:buClr>
              <a:buSzPct val="75000"/>
              <a:buFont typeface="Wingdings" panose="05000000000000000000" pitchFamily="2" charset="2"/>
              <a:buNone/>
            </a:pPr>
            <a:r>
              <a:rPr lang="zh-CN" altLang="en-US" sz="1400" b="0" i="0">
                <a:solidFill>
                  <a:srgbClr val="FF3300"/>
                </a:solidFill>
                <a:effectLst/>
                <a:ea typeface="宋体" panose="02010600030101010101" pitchFamily="2" charset="-122"/>
              </a:rPr>
              <a:t>状态转移</a:t>
            </a:r>
          </a:p>
          <a:p>
            <a:pPr algn="ctr">
              <a:lnSpc>
                <a:spcPct val="90000"/>
              </a:lnSpc>
              <a:spcBef>
                <a:spcPct val="20000"/>
              </a:spcBef>
              <a:buClr>
                <a:schemeClr val="hlink"/>
              </a:buClr>
              <a:buSzPct val="75000"/>
              <a:buFont typeface="Wingdings" panose="05000000000000000000" pitchFamily="2" charset="2"/>
              <a:buNone/>
            </a:pPr>
            <a:r>
              <a:rPr lang="zh-CN" altLang="en-US" sz="1400" b="0" i="0">
                <a:solidFill>
                  <a:srgbClr val="FF3300"/>
                </a:solidFill>
                <a:effectLst/>
                <a:ea typeface="宋体" panose="02010600030101010101" pitchFamily="2" charset="-122"/>
              </a:rPr>
              <a:t>的过程</a:t>
            </a:r>
          </a:p>
        </p:txBody>
      </p:sp>
      <p:sp>
        <p:nvSpPr>
          <p:cNvPr id="519223" name="AutoShape 55"/>
          <p:cNvSpPr>
            <a:spLocks/>
          </p:cNvSpPr>
          <p:nvPr/>
        </p:nvSpPr>
        <p:spPr bwMode="auto">
          <a:xfrm>
            <a:off x="8172450" y="5589588"/>
            <a:ext cx="109538" cy="490537"/>
          </a:xfrm>
          <a:prstGeom prst="rightBrace">
            <a:avLst>
              <a:gd name="adj1" fmla="val 111956"/>
              <a:gd name="adj2" fmla="val 50000"/>
            </a:avLst>
          </a:prstGeom>
          <a:noFill/>
          <a:ln w="47625">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24" name="Rectangle 56"/>
          <p:cNvSpPr>
            <a:spLocks noRot="1" noChangeArrowheads="1"/>
          </p:cNvSpPr>
          <p:nvPr/>
        </p:nvSpPr>
        <p:spPr bwMode="auto">
          <a:xfrm>
            <a:off x="8316913" y="5229225"/>
            <a:ext cx="381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lvl1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r>
              <a:rPr lang="zh-CN" altLang="en-US" sz="1000" b="0" i="0">
                <a:solidFill>
                  <a:srgbClr val="FF0000"/>
                </a:solidFill>
                <a:latin typeface="Times New Roman" panose="02020603050405020304" pitchFamily="18" charset="0"/>
              </a:rPr>
              <a:t>有两个不同的</a:t>
            </a:r>
            <a:r>
              <a:rPr lang="zh-CN" altLang="en-US" sz="1000" b="0" i="0">
                <a:solidFill>
                  <a:srgbClr val="FF0000"/>
                </a:solidFill>
                <a:effectLst/>
                <a:latin typeface="Times New Roman" panose="02020603050405020304" pitchFamily="18" charset="0"/>
              </a:rPr>
              <a:t>终态</a:t>
            </a:r>
          </a:p>
        </p:txBody>
      </p:sp>
      <p:sp>
        <p:nvSpPr>
          <p:cNvPr id="519226" name="Rectangle 58"/>
          <p:cNvSpPr>
            <a:spLocks noChangeArrowheads="1"/>
          </p:cNvSpPr>
          <p:nvPr/>
        </p:nvSpPr>
        <p:spPr bwMode="auto">
          <a:xfrm>
            <a:off x="3492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body" sz="half" idx="1"/>
          </p:nvPr>
        </p:nvSpPr>
        <p:spPr>
          <a:xfrm>
            <a:off x="179388" y="609600"/>
            <a:ext cx="8229600" cy="685800"/>
          </a:xfrm>
        </p:spPr>
        <p:txBody>
          <a:bodyPr/>
          <a:lstStyle/>
          <a:p>
            <a:pPr marL="0" indent="0"/>
            <a:r>
              <a:rPr lang="en-US" altLang="zh-CN" sz="1600"/>
              <a:t>6.7   </a:t>
            </a:r>
            <a:r>
              <a:rPr lang="zh-CN" altLang="en-US" sz="1600"/>
              <a:t>练习</a:t>
            </a:r>
            <a:endParaRPr lang="zh-CN" altLang="en-US" sz="1400" b="0"/>
          </a:p>
          <a:p>
            <a:pPr marL="476250" lvl="1" indent="0"/>
            <a:r>
              <a:rPr lang="en-US" altLang="zh-CN" sz="1200" b="0"/>
              <a:t> </a:t>
            </a:r>
            <a:r>
              <a:rPr lang="zh-CN" altLang="en-US" sz="1200" b="0"/>
              <a:t>分析下面的状态图，回答问题</a:t>
            </a:r>
          </a:p>
        </p:txBody>
      </p:sp>
      <p:grpSp>
        <p:nvGrpSpPr>
          <p:cNvPr id="521219" name="Group 3"/>
          <p:cNvGrpSpPr>
            <a:grpSpLocks/>
          </p:cNvGrpSpPr>
          <p:nvPr/>
        </p:nvGrpSpPr>
        <p:grpSpPr bwMode="auto">
          <a:xfrm>
            <a:off x="971550" y="1331913"/>
            <a:ext cx="6145213" cy="2249487"/>
            <a:chOff x="432" y="1248"/>
            <a:chExt cx="4891" cy="2935"/>
          </a:xfrm>
        </p:grpSpPr>
        <p:sp>
          <p:nvSpPr>
            <p:cNvPr id="521220" name="AutoShape 4"/>
            <p:cNvSpPr>
              <a:spLocks noChangeArrowheads="1"/>
            </p:cNvSpPr>
            <p:nvPr/>
          </p:nvSpPr>
          <p:spPr bwMode="auto">
            <a:xfrm>
              <a:off x="1728" y="2736"/>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下降状态</a:t>
              </a:r>
            </a:p>
            <a:p>
              <a:pPr algn="ctr"/>
              <a:endParaRPr lang="zh-CN" altLang="en-US" sz="1200" b="0" i="0">
                <a:solidFill>
                  <a:schemeClr val="tx1"/>
                </a:solidFill>
                <a:effectLst/>
              </a:endParaRPr>
            </a:p>
          </p:txBody>
        </p:sp>
        <p:sp>
          <p:nvSpPr>
            <p:cNvPr id="521221" name="AutoShape 5"/>
            <p:cNvSpPr>
              <a:spLocks noChangeArrowheads="1"/>
            </p:cNvSpPr>
            <p:nvPr/>
          </p:nvSpPr>
          <p:spPr bwMode="auto">
            <a:xfrm>
              <a:off x="1680" y="1248"/>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在第一层</a:t>
              </a:r>
            </a:p>
            <a:p>
              <a:pPr algn="ctr"/>
              <a:endParaRPr lang="zh-CN" altLang="en-US" sz="1200" b="0" i="0">
                <a:solidFill>
                  <a:schemeClr val="tx1"/>
                </a:solidFill>
                <a:effectLst/>
              </a:endParaRPr>
            </a:p>
          </p:txBody>
        </p:sp>
        <p:sp>
          <p:nvSpPr>
            <p:cNvPr id="521222" name="AutoShape 6"/>
            <p:cNvSpPr>
              <a:spLocks noChangeArrowheads="1"/>
            </p:cNvSpPr>
            <p:nvPr/>
          </p:nvSpPr>
          <p:spPr bwMode="auto">
            <a:xfrm>
              <a:off x="3648" y="1248"/>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上升状态</a:t>
              </a:r>
            </a:p>
            <a:p>
              <a:pPr algn="ctr"/>
              <a:endParaRPr lang="zh-CN" altLang="en-US" sz="1200" b="0" i="0">
                <a:solidFill>
                  <a:schemeClr val="tx1"/>
                </a:solidFill>
                <a:effectLst/>
              </a:endParaRPr>
            </a:p>
          </p:txBody>
        </p:sp>
        <p:sp>
          <p:nvSpPr>
            <p:cNvPr id="521223" name="AutoShape 7"/>
            <p:cNvSpPr>
              <a:spLocks noChangeArrowheads="1"/>
            </p:cNvSpPr>
            <p:nvPr/>
          </p:nvSpPr>
          <p:spPr bwMode="auto">
            <a:xfrm>
              <a:off x="432" y="2256"/>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向第一层下降</a:t>
              </a:r>
            </a:p>
            <a:p>
              <a:pPr algn="ctr"/>
              <a:endParaRPr lang="zh-CN" altLang="en-US" sz="1200" b="0" i="0">
                <a:solidFill>
                  <a:schemeClr val="tx1"/>
                </a:solidFill>
                <a:effectLst/>
              </a:endParaRPr>
            </a:p>
          </p:txBody>
        </p:sp>
        <p:sp>
          <p:nvSpPr>
            <p:cNvPr id="521224" name="AutoShape 8"/>
            <p:cNvSpPr>
              <a:spLocks noChangeArrowheads="1"/>
            </p:cNvSpPr>
            <p:nvPr/>
          </p:nvSpPr>
          <p:spPr bwMode="auto">
            <a:xfrm>
              <a:off x="3648" y="2736"/>
              <a:ext cx="816" cy="432"/>
            </a:xfrm>
            <a:prstGeom prst="flowChartAlternateProces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b="0" i="0">
                  <a:solidFill>
                    <a:schemeClr val="tx1"/>
                  </a:solidFill>
                  <a:effectLst/>
                </a:rPr>
                <a:t>空闲状态</a:t>
              </a:r>
            </a:p>
            <a:p>
              <a:pPr algn="ctr"/>
              <a:endParaRPr lang="zh-CN" altLang="en-US" sz="1200" b="0" i="0">
                <a:solidFill>
                  <a:schemeClr val="tx1"/>
                </a:solidFill>
                <a:effectLst/>
              </a:endParaRPr>
            </a:p>
          </p:txBody>
        </p:sp>
        <p:sp>
          <p:nvSpPr>
            <p:cNvPr id="521225" name="Line 9"/>
            <p:cNvSpPr>
              <a:spLocks noChangeShapeType="1"/>
            </p:cNvSpPr>
            <p:nvPr/>
          </p:nvSpPr>
          <p:spPr bwMode="auto">
            <a:xfrm>
              <a:off x="2496" y="1488"/>
              <a:ext cx="1152"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6" name="Line 10"/>
            <p:cNvSpPr>
              <a:spLocks noChangeShapeType="1"/>
            </p:cNvSpPr>
            <p:nvPr/>
          </p:nvSpPr>
          <p:spPr bwMode="auto">
            <a:xfrm>
              <a:off x="4032" y="1680"/>
              <a:ext cx="0" cy="1056"/>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7" name="Line 11"/>
            <p:cNvSpPr>
              <a:spLocks noChangeShapeType="1"/>
            </p:cNvSpPr>
            <p:nvPr/>
          </p:nvSpPr>
          <p:spPr bwMode="auto">
            <a:xfrm>
              <a:off x="2544" y="2976"/>
              <a:ext cx="1104"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8" name="Line 12"/>
            <p:cNvSpPr>
              <a:spLocks noChangeShapeType="1"/>
            </p:cNvSpPr>
            <p:nvPr/>
          </p:nvSpPr>
          <p:spPr bwMode="auto">
            <a:xfrm>
              <a:off x="4464" y="2928"/>
              <a:ext cx="48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9" name="Line 13"/>
            <p:cNvSpPr>
              <a:spLocks noChangeShapeType="1"/>
            </p:cNvSpPr>
            <p:nvPr/>
          </p:nvSpPr>
          <p:spPr bwMode="auto">
            <a:xfrm flipV="1">
              <a:off x="4944" y="1488"/>
              <a:ext cx="0" cy="14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0" name="Line 14"/>
            <p:cNvSpPr>
              <a:spLocks noChangeShapeType="1"/>
            </p:cNvSpPr>
            <p:nvPr/>
          </p:nvSpPr>
          <p:spPr bwMode="auto">
            <a:xfrm flipH="1">
              <a:off x="4464" y="1488"/>
              <a:ext cx="480"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1" name="Line 15"/>
            <p:cNvSpPr>
              <a:spLocks noChangeShapeType="1"/>
            </p:cNvSpPr>
            <p:nvPr/>
          </p:nvSpPr>
          <p:spPr bwMode="auto">
            <a:xfrm>
              <a:off x="4176" y="3168"/>
              <a:ext cx="0" cy="62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2" name="Line 16"/>
            <p:cNvSpPr>
              <a:spLocks noChangeShapeType="1"/>
            </p:cNvSpPr>
            <p:nvPr/>
          </p:nvSpPr>
          <p:spPr bwMode="auto">
            <a:xfrm flipH="1">
              <a:off x="816" y="3792"/>
              <a:ext cx="336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3" name="Line 17"/>
            <p:cNvSpPr>
              <a:spLocks noChangeShapeType="1"/>
            </p:cNvSpPr>
            <p:nvPr/>
          </p:nvSpPr>
          <p:spPr bwMode="auto">
            <a:xfrm flipV="1">
              <a:off x="816" y="2688"/>
              <a:ext cx="0" cy="1104"/>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4" name="Line 18"/>
            <p:cNvSpPr>
              <a:spLocks noChangeShapeType="1"/>
            </p:cNvSpPr>
            <p:nvPr/>
          </p:nvSpPr>
          <p:spPr bwMode="auto">
            <a:xfrm>
              <a:off x="3936" y="3168"/>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5" name="Line 19"/>
            <p:cNvSpPr>
              <a:spLocks noChangeShapeType="1"/>
            </p:cNvSpPr>
            <p:nvPr/>
          </p:nvSpPr>
          <p:spPr bwMode="auto">
            <a:xfrm flipH="1">
              <a:off x="2112" y="3504"/>
              <a:ext cx="1824"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6" name="Line 20"/>
            <p:cNvSpPr>
              <a:spLocks noChangeShapeType="1"/>
            </p:cNvSpPr>
            <p:nvPr/>
          </p:nvSpPr>
          <p:spPr bwMode="auto">
            <a:xfrm flipV="1">
              <a:off x="2112" y="3168"/>
              <a:ext cx="0" cy="336"/>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7" name="Oval 21"/>
            <p:cNvSpPr>
              <a:spLocks noChangeArrowheads="1"/>
            </p:cNvSpPr>
            <p:nvPr/>
          </p:nvSpPr>
          <p:spPr bwMode="auto">
            <a:xfrm>
              <a:off x="432" y="1248"/>
              <a:ext cx="192" cy="192"/>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8" name="Line 22"/>
            <p:cNvSpPr>
              <a:spLocks noChangeShapeType="1"/>
            </p:cNvSpPr>
            <p:nvPr/>
          </p:nvSpPr>
          <p:spPr bwMode="auto">
            <a:xfrm>
              <a:off x="624" y="1344"/>
              <a:ext cx="1056"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9" name="Line 23"/>
            <p:cNvSpPr>
              <a:spLocks noChangeShapeType="1"/>
            </p:cNvSpPr>
            <p:nvPr/>
          </p:nvSpPr>
          <p:spPr bwMode="auto">
            <a:xfrm flipV="1">
              <a:off x="816" y="1488"/>
              <a:ext cx="0" cy="76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0" name="Line 24"/>
            <p:cNvSpPr>
              <a:spLocks noChangeShapeType="1"/>
            </p:cNvSpPr>
            <p:nvPr/>
          </p:nvSpPr>
          <p:spPr bwMode="auto">
            <a:xfrm>
              <a:off x="816" y="1488"/>
              <a:ext cx="864" cy="0"/>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1" name="Text Box 25"/>
            <p:cNvSpPr txBox="1">
              <a:spLocks noChangeArrowheads="1"/>
            </p:cNvSpPr>
            <p:nvPr/>
          </p:nvSpPr>
          <p:spPr bwMode="auto">
            <a:xfrm>
              <a:off x="2871" y="1331"/>
              <a:ext cx="38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上升</a:t>
              </a:r>
            </a:p>
          </p:txBody>
        </p:sp>
        <p:sp>
          <p:nvSpPr>
            <p:cNvPr id="521242" name="Text Box 26"/>
            <p:cNvSpPr txBox="1">
              <a:spLocks noChangeArrowheads="1"/>
            </p:cNvSpPr>
            <p:nvPr/>
          </p:nvSpPr>
          <p:spPr bwMode="auto">
            <a:xfrm>
              <a:off x="2919" y="2820"/>
              <a:ext cx="38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到达</a:t>
              </a:r>
            </a:p>
          </p:txBody>
        </p:sp>
        <p:sp>
          <p:nvSpPr>
            <p:cNvPr id="521243" name="Text Box 27"/>
            <p:cNvSpPr txBox="1">
              <a:spLocks noChangeArrowheads="1"/>
            </p:cNvSpPr>
            <p:nvPr/>
          </p:nvSpPr>
          <p:spPr bwMode="auto">
            <a:xfrm>
              <a:off x="3589" y="2050"/>
              <a:ext cx="390"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到达</a:t>
              </a:r>
            </a:p>
          </p:txBody>
        </p:sp>
        <p:sp>
          <p:nvSpPr>
            <p:cNvPr id="521244" name="Text Box 28"/>
            <p:cNvSpPr txBox="1">
              <a:spLocks noChangeArrowheads="1"/>
            </p:cNvSpPr>
            <p:nvPr/>
          </p:nvSpPr>
          <p:spPr bwMode="auto">
            <a:xfrm>
              <a:off x="4934" y="2101"/>
              <a:ext cx="389"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上升</a:t>
              </a:r>
            </a:p>
          </p:txBody>
        </p:sp>
        <p:sp>
          <p:nvSpPr>
            <p:cNvPr id="521245" name="Text Box 29"/>
            <p:cNvSpPr txBox="1">
              <a:spLocks noChangeArrowheads="1"/>
            </p:cNvSpPr>
            <p:nvPr/>
          </p:nvSpPr>
          <p:spPr bwMode="auto">
            <a:xfrm>
              <a:off x="2342" y="3824"/>
              <a:ext cx="39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超时</a:t>
              </a:r>
            </a:p>
          </p:txBody>
        </p:sp>
        <p:sp>
          <p:nvSpPr>
            <p:cNvPr id="521246" name="Text Box 30"/>
            <p:cNvSpPr txBox="1">
              <a:spLocks noChangeArrowheads="1"/>
            </p:cNvSpPr>
            <p:nvPr/>
          </p:nvSpPr>
          <p:spPr bwMode="auto">
            <a:xfrm>
              <a:off x="2871" y="3346"/>
              <a:ext cx="38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下降</a:t>
              </a:r>
            </a:p>
          </p:txBody>
        </p:sp>
        <p:sp>
          <p:nvSpPr>
            <p:cNvPr id="521247" name="Line 31"/>
            <p:cNvSpPr>
              <a:spLocks noChangeShapeType="1"/>
            </p:cNvSpPr>
            <p:nvPr/>
          </p:nvSpPr>
          <p:spPr bwMode="auto">
            <a:xfrm>
              <a:off x="1680" y="1536"/>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8" name="Line 32"/>
            <p:cNvSpPr>
              <a:spLocks noChangeShapeType="1"/>
            </p:cNvSpPr>
            <p:nvPr/>
          </p:nvSpPr>
          <p:spPr bwMode="auto">
            <a:xfrm>
              <a:off x="3648" y="1536"/>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9" name="Line 33"/>
            <p:cNvSpPr>
              <a:spLocks noChangeShapeType="1"/>
            </p:cNvSpPr>
            <p:nvPr/>
          </p:nvSpPr>
          <p:spPr bwMode="auto">
            <a:xfrm>
              <a:off x="432" y="2496"/>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0" name="Line 34"/>
            <p:cNvSpPr>
              <a:spLocks noChangeShapeType="1"/>
            </p:cNvSpPr>
            <p:nvPr/>
          </p:nvSpPr>
          <p:spPr bwMode="auto">
            <a:xfrm>
              <a:off x="1728" y="3024"/>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1" name="Line 35"/>
            <p:cNvSpPr>
              <a:spLocks noChangeShapeType="1"/>
            </p:cNvSpPr>
            <p:nvPr/>
          </p:nvSpPr>
          <p:spPr bwMode="auto">
            <a:xfrm>
              <a:off x="3648" y="3024"/>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2" name="Line 36"/>
            <p:cNvSpPr>
              <a:spLocks noChangeShapeType="1"/>
            </p:cNvSpPr>
            <p:nvPr/>
          </p:nvSpPr>
          <p:spPr bwMode="auto">
            <a:xfrm flipV="1">
              <a:off x="2112" y="1680"/>
              <a:ext cx="0" cy="1056"/>
            </a:xfrm>
            <a:prstGeom prst="line">
              <a:avLst/>
            </a:prstGeom>
            <a:noFill/>
            <a:ln w="127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3" name="Text Box 37"/>
            <p:cNvSpPr txBox="1">
              <a:spLocks noChangeArrowheads="1"/>
            </p:cNvSpPr>
            <p:nvPr/>
          </p:nvSpPr>
          <p:spPr bwMode="auto">
            <a:xfrm>
              <a:off x="1382" y="2097"/>
              <a:ext cx="753"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0" i="0">
                  <a:solidFill>
                    <a:schemeClr val="tx1"/>
                  </a:solidFill>
                  <a:effectLst/>
                </a:rPr>
                <a:t>到达第一层</a:t>
              </a:r>
            </a:p>
          </p:txBody>
        </p:sp>
      </p:grpSp>
      <p:sp>
        <p:nvSpPr>
          <p:cNvPr id="521255" name="Rectangle 39"/>
          <p:cNvSpPr>
            <a:spLocks noChangeArrowheads="1"/>
          </p:cNvSpPr>
          <p:nvPr/>
        </p:nvSpPr>
        <p:spPr bwMode="auto">
          <a:xfrm>
            <a:off x="381000" y="3733800"/>
            <a:ext cx="82296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lvl="1">
              <a:spcBef>
                <a:spcPct val="20000"/>
              </a:spcBef>
              <a:buFont typeface="Wingdings" panose="05000000000000000000" pitchFamily="2" charset="2"/>
              <a:buNone/>
            </a:pPr>
            <a:r>
              <a:rPr lang="en-US" altLang="zh-CN" sz="1600" i="0">
                <a:solidFill>
                  <a:srgbClr val="000066"/>
                </a:solidFill>
                <a:effectLst/>
                <a:ea typeface="宋体" panose="02010600030101010101" pitchFamily="2" charset="-122"/>
              </a:rPr>
              <a:t>(</a:t>
            </a:r>
            <a:r>
              <a:rPr lang="en-US" altLang="zh-CN" sz="1600" b="0" i="0">
                <a:solidFill>
                  <a:srgbClr val="000066"/>
                </a:solidFill>
                <a:effectLst/>
                <a:ea typeface="宋体" panose="02010600030101010101" pitchFamily="2" charset="-122"/>
              </a:rPr>
              <a:t>1) </a:t>
            </a:r>
            <a:r>
              <a:rPr lang="zh-CN" altLang="en-US" sz="1600" b="0" i="0">
                <a:solidFill>
                  <a:srgbClr val="000066"/>
                </a:solidFill>
                <a:effectLst/>
                <a:ea typeface="宋体" panose="02010600030101010101" pitchFamily="2" charset="-122"/>
              </a:rPr>
              <a:t>以下那些图形元素是对状态的描述？</a:t>
            </a:r>
          </a:p>
          <a:p>
            <a:pPr>
              <a:spcBef>
                <a:spcPct val="20000"/>
              </a:spcBef>
              <a:buFont typeface="Wingdings" panose="05000000000000000000" pitchFamily="2" charset="2"/>
              <a:buNone/>
            </a:pPr>
            <a:r>
              <a:rPr lang="zh-CN" altLang="en-US" sz="1400" b="0" i="0">
                <a:solidFill>
                  <a:srgbClr val="000066"/>
                </a:solidFill>
                <a:effectLst/>
                <a:ea typeface="宋体" panose="02010600030101010101" pitchFamily="2" charset="-122"/>
              </a:rPr>
              <a:t>		(</a:t>
            </a:r>
            <a:r>
              <a:rPr lang="en-US" altLang="zh-CN" sz="1400" b="0" i="0">
                <a:solidFill>
                  <a:srgbClr val="000066"/>
                </a:solidFill>
                <a:effectLst/>
                <a:ea typeface="宋体" panose="02010600030101010101" pitchFamily="2" charset="-122"/>
              </a:rPr>
              <a:t>a)  </a:t>
            </a:r>
            <a:r>
              <a:rPr lang="zh-CN" altLang="en-US" sz="1400" b="0" i="0">
                <a:solidFill>
                  <a:srgbClr val="000066"/>
                </a:solidFill>
                <a:effectLst/>
                <a:ea typeface="宋体" panose="02010600030101010101" pitchFamily="2" charset="-122"/>
              </a:rPr>
              <a:t>超时	   (</a:t>
            </a:r>
            <a:r>
              <a:rPr lang="en-US" altLang="zh-CN" sz="1400" b="0" i="0">
                <a:solidFill>
                  <a:srgbClr val="000066"/>
                </a:solidFill>
                <a:effectLst/>
                <a:ea typeface="宋体" panose="02010600030101010101" pitchFamily="2" charset="-122"/>
              </a:rPr>
              <a:t>b) </a:t>
            </a:r>
            <a:r>
              <a:rPr lang="zh-CN" altLang="en-US" sz="1400" b="0" i="0">
                <a:solidFill>
                  <a:srgbClr val="000066"/>
                </a:solidFill>
                <a:effectLst/>
                <a:ea typeface="宋体" panose="02010600030101010101" pitchFamily="2" charset="-122"/>
              </a:rPr>
              <a:t>到达	    </a:t>
            </a:r>
            <a:r>
              <a:rPr lang="en-US" altLang="zh-CN" sz="1400" b="0" i="0">
                <a:solidFill>
                  <a:srgbClr val="000066"/>
                </a:solidFill>
                <a:effectLst/>
                <a:ea typeface="宋体" panose="02010600030101010101" pitchFamily="2" charset="-122"/>
              </a:rPr>
              <a:t>(c) </a:t>
            </a:r>
            <a:r>
              <a:rPr lang="zh-CN" altLang="en-US" sz="1400" b="0" i="0">
                <a:solidFill>
                  <a:srgbClr val="000066"/>
                </a:solidFill>
                <a:effectLst/>
                <a:ea typeface="宋体" panose="02010600030101010101" pitchFamily="2" charset="-122"/>
              </a:rPr>
              <a:t>在第一层</a:t>
            </a:r>
          </a:p>
          <a:p>
            <a:pPr lvl="1">
              <a:spcBef>
                <a:spcPct val="20000"/>
              </a:spcBef>
              <a:buFont typeface="Wingdings" panose="05000000000000000000" pitchFamily="2" charset="2"/>
              <a:buNone/>
            </a:pPr>
            <a:r>
              <a:rPr lang="en-US" altLang="zh-CN" sz="1600" b="0" i="0">
                <a:solidFill>
                  <a:srgbClr val="000066"/>
                </a:solidFill>
                <a:effectLst/>
                <a:ea typeface="宋体" panose="02010600030101010101" pitchFamily="2" charset="-122"/>
              </a:rPr>
              <a:t>(2) </a:t>
            </a:r>
            <a:r>
              <a:rPr lang="zh-CN" altLang="en-US" sz="1600" b="0" i="0">
                <a:solidFill>
                  <a:srgbClr val="000066"/>
                </a:solidFill>
                <a:effectLst/>
                <a:ea typeface="宋体" panose="02010600030101010101" pitchFamily="2" charset="-122"/>
              </a:rPr>
              <a:t>空闲状态</a:t>
            </a:r>
            <a:r>
              <a:rPr lang="zh-CN" altLang="en-US" sz="1600" b="0">
                <a:solidFill>
                  <a:srgbClr val="000066"/>
                </a:solidFill>
                <a:effectLst/>
                <a:ea typeface="宋体" panose="02010600030101010101" pitchFamily="2" charset="-122"/>
              </a:rPr>
              <a:t> </a:t>
            </a:r>
            <a:r>
              <a:rPr lang="zh-CN" altLang="en-US" sz="1600" b="0" i="0">
                <a:solidFill>
                  <a:srgbClr val="000066"/>
                </a:solidFill>
                <a:effectLst/>
                <a:ea typeface="宋体" panose="02010600030101010101" pitchFamily="2" charset="-122"/>
              </a:rPr>
              <a:t>超时后转移到</a:t>
            </a:r>
            <a:r>
              <a:rPr lang="en-US" altLang="zh-CN" sz="1600" b="0" i="0">
                <a:solidFill>
                  <a:srgbClr val="000066"/>
                </a:solidFill>
                <a:effectLst/>
                <a:ea typeface="宋体" panose="02010600030101010101" pitchFamily="2" charset="-122"/>
              </a:rPr>
              <a:t>____</a:t>
            </a:r>
            <a:r>
              <a:rPr lang="zh-CN" altLang="en-US" sz="1600" b="0" i="0">
                <a:solidFill>
                  <a:srgbClr val="000066"/>
                </a:solidFill>
                <a:effectLst/>
                <a:ea typeface="宋体" panose="02010600030101010101" pitchFamily="2" charset="-122"/>
              </a:rPr>
              <a:t>状态</a:t>
            </a:r>
          </a:p>
          <a:p>
            <a:pPr>
              <a:spcBef>
                <a:spcPct val="20000"/>
              </a:spcBef>
              <a:buFont typeface="Wingdings" panose="05000000000000000000" pitchFamily="2" charset="2"/>
              <a:buNone/>
            </a:pPr>
            <a:r>
              <a:rPr lang="en-US" altLang="zh-CN" sz="1400" b="0" i="0">
                <a:solidFill>
                  <a:srgbClr val="000066"/>
                </a:solidFill>
                <a:effectLst/>
                <a:ea typeface="宋体" panose="02010600030101010101" pitchFamily="2" charset="-122"/>
              </a:rPr>
              <a:t>		(a) </a:t>
            </a:r>
            <a:r>
              <a:rPr lang="zh-CN" altLang="en-US" sz="1400" b="0" i="0">
                <a:solidFill>
                  <a:srgbClr val="000066"/>
                </a:solidFill>
                <a:effectLst/>
                <a:ea typeface="宋体" panose="02010600030101010101" pitchFamily="2" charset="-122"/>
              </a:rPr>
              <a:t>向第一层下降	(</a:t>
            </a:r>
            <a:r>
              <a:rPr lang="en-US" altLang="zh-CN" sz="1400" b="0" i="0">
                <a:solidFill>
                  <a:srgbClr val="000066"/>
                </a:solidFill>
                <a:effectLst/>
                <a:ea typeface="宋体" panose="02010600030101010101" pitchFamily="2" charset="-122"/>
              </a:rPr>
              <a:t>b) </a:t>
            </a:r>
            <a:r>
              <a:rPr lang="zh-CN" altLang="en-US" sz="1400" b="0" i="0">
                <a:solidFill>
                  <a:srgbClr val="000066"/>
                </a:solidFill>
                <a:effectLst/>
                <a:ea typeface="宋体" panose="02010600030101010101" pitchFamily="2" charset="-122"/>
              </a:rPr>
              <a:t>上升状态           </a:t>
            </a:r>
            <a:r>
              <a:rPr lang="en-US" altLang="zh-CN" sz="1400" b="0" i="0">
                <a:solidFill>
                  <a:srgbClr val="000066"/>
                </a:solidFill>
                <a:effectLst/>
                <a:ea typeface="宋体" panose="02010600030101010101" pitchFamily="2" charset="-122"/>
              </a:rPr>
              <a:t>(c) </a:t>
            </a:r>
            <a:r>
              <a:rPr lang="zh-CN" altLang="en-US" sz="1400" b="0" i="0">
                <a:solidFill>
                  <a:srgbClr val="000066"/>
                </a:solidFill>
                <a:effectLst/>
                <a:ea typeface="宋体" panose="02010600030101010101" pitchFamily="2" charset="-122"/>
              </a:rPr>
              <a:t>终态</a:t>
            </a:r>
          </a:p>
          <a:p>
            <a:pPr>
              <a:spcBef>
                <a:spcPct val="20000"/>
              </a:spcBef>
              <a:buFont typeface="Wingdings" panose="05000000000000000000" pitchFamily="2" charset="2"/>
              <a:buChar char="n"/>
            </a:pPr>
            <a:endParaRPr lang="en-US" altLang="ja-JP" sz="1400" b="0" i="0">
              <a:solidFill>
                <a:srgbClr val="000066"/>
              </a:solidFill>
              <a:effectLst/>
              <a:ea typeface="宋体" panose="02010600030101010101" pitchFamily="2" charset="-122"/>
            </a:endParaRPr>
          </a:p>
        </p:txBody>
      </p:sp>
      <p:sp>
        <p:nvSpPr>
          <p:cNvPr id="521256" name="Rectangle 40"/>
          <p:cNvSpPr>
            <a:spLocks noChangeArrowheads="1"/>
          </p:cNvSpPr>
          <p:nvPr/>
        </p:nvSpPr>
        <p:spPr bwMode="auto">
          <a:xfrm>
            <a:off x="3276600" y="5334000"/>
            <a:ext cx="45720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0" i="0">
                <a:solidFill>
                  <a:srgbClr val="000066"/>
                </a:solidFill>
                <a:effectLst/>
              </a:rPr>
              <a:t>习题答案</a:t>
            </a:r>
          </a:p>
          <a:p>
            <a:pPr lvl="1"/>
            <a:r>
              <a:rPr lang="en-US" altLang="zh-CN" sz="1400" i="0">
                <a:solidFill>
                  <a:srgbClr val="000066"/>
                </a:solidFill>
                <a:effectLst/>
                <a:ea typeface="ＭＳ Ｐゴシック" pitchFamily="34" charset="-128"/>
              </a:rPr>
              <a:t>	(1)	(c)</a:t>
            </a:r>
          </a:p>
          <a:p>
            <a:r>
              <a:rPr lang="en-US" altLang="zh-CN" sz="1400" i="0">
                <a:solidFill>
                  <a:srgbClr val="000066"/>
                </a:solidFill>
                <a:effectLst/>
                <a:ea typeface="ＭＳ Ｐゴシック" pitchFamily="34" charset="-128"/>
              </a:rPr>
              <a:t>	(2)	(a)</a:t>
            </a:r>
            <a:endParaRPr lang="en-US" altLang="ja-JP" sz="1400" i="0">
              <a:solidFill>
                <a:srgbClr val="000066"/>
              </a:solidFill>
              <a:effectLst/>
              <a:ea typeface="ＭＳ Ｐゴシック" pitchFamily="34" charset="-128"/>
            </a:endParaRPr>
          </a:p>
        </p:txBody>
      </p:sp>
      <p:sp>
        <p:nvSpPr>
          <p:cNvPr id="521264" name="Rectangle 48"/>
          <p:cNvSpPr>
            <a:spLocks noChangeArrowheads="1"/>
          </p:cNvSpPr>
          <p:nvPr/>
        </p:nvSpPr>
        <p:spPr bwMode="auto">
          <a:xfrm>
            <a:off x="41275" y="44450"/>
            <a:ext cx="9067800" cy="504825"/>
          </a:xfrm>
          <a:prstGeom prst="rect">
            <a:avLst/>
          </a:prstGeom>
          <a:gradFill rotWithShape="0">
            <a:gsLst>
              <a:gs pos="0">
                <a:srgbClr val="99CCFF"/>
              </a:gs>
              <a:gs pos="50000">
                <a:schemeClr val="bg1"/>
              </a:gs>
              <a:gs pos="100000">
                <a:srgbClr val="99CCFF"/>
              </a:gs>
            </a:gsLst>
            <a:lin ang="5400000" scaled="1"/>
          </a:gradFill>
          <a:ln>
            <a:noFill/>
          </a:ln>
          <a:effectLst>
            <a:outerShdw dist="71842" dir="2700000" algn="ctr" rotWithShape="0">
              <a:srgbClr val="0000FF"/>
            </a:outerShdw>
          </a:effectLst>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28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r>
              <a:rPr lang="en-US" altLang="zh-CN" sz="3200">
                <a:latin typeface="Times New Roman" panose="02020603050405020304" pitchFamily="18" charset="0"/>
              </a:rPr>
              <a:t>6.</a:t>
            </a:r>
            <a:r>
              <a:rPr lang="zh-CN" altLang="en-US" sz="3200">
                <a:latin typeface="Times New Roman" panose="02020603050405020304" pitchFamily="18" charset="0"/>
              </a:rPr>
              <a:t>状态</a:t>
            </a:r>
            <a:r>
              <a:rPr lang="zh-CN" altLang="en-US" sz="3200"/>
              <a:t>图</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a:latin typeface="Times New Roman" panose="02020603050405020304" pitchFamily="18" charset="0"/>
              </a:rPr>
              <a:t>7.</a:t>
            </a:r>
            <a:r>
              <a:rPr lang="zh-CN" altLang="en-US"/>
              <a:t> </a:t>
            </a:r>
            <a:r>
              <a:rPr lang="zh-CN" altLang="en-US">
                <a:latin typeface="Times New Roman" panose="02020603050405020304" pitchFamily="18" charset="0"/>
              </a:rPr>
              <a:t>活动图</a:t>
            </a:r>
            <a:endParaRPr lang="ja-JP" altLang="en-US">
              <a:latin typeface="Times New Roman" panose="02020603050405020304" pitchFamily="18" charset="0"/>
            </a:endParaRPr>
          </a:p>
        </p:txBody>
      </p:sp>
      <p:sp>
        <p:nvSpPr>
          <p:cNvPr id="121859" name="Rectangle 3"/>
          <p:cNvSpPr>
            <a:spLocks noGrp="1" noChangeArrowheads="1"/>
          </p:cNvSpPr>
          <p:nvPr>
            <p:ph type="body" idx="1"/>
          </p:nvPr>
        </p:nvSpPr>
        <p:spPr>
          <a:xfrm>
            <a:off x="228600" y="685800"/>
            <a:ext cx="8686800" cy="2362200"/>
          </a:xfrm>
        </p:spPr>
        <p:txBody>
          <a:bodyPr/>
          <a:lstStyle/>
          <a:p>
            <a:r>
              <a:rPr kumimoji="0" lang="en-US" altLang="zh-CN" sz="2000" dirty="0"/>
              <a:t>7.1  </a:t>
            </a:r>
            <a:r>
              <a:rPr kumimoji="0" lang="zh-CN" altLang="en-US" sz="2000" dirty="0"/>
              <a:t>活动图概要</a:t>
            </a:r>
          </a:p>
          <a:p>
            <a:pPr lvl="1"/>
            <a:r>
              <a:rPr kumimoji="0" lang="en-US" altLang="zh-CN" sz="1400" b="0" dirty="0">
                <a:latin typeface="MS 明朝"/>
                <a:ea typeface="MS 明朝"/>
                <a:cs typeface="MS 明朝"/>
              </a:rPr>
              <a:t>※  </a:t>
            </a:r>
            <a:r>
              <a:rPr kumimoji="0" lang="zh-CN" altLang="en-US" sz="1400" b="0" dirty="0"/>
              <a:t>描述系统的动</a:t>
            </a:r>
            <a:r>
              <a:rPr lang="zh-CN" altLang="en-US" sz="1400" b="0" dirty="0"/>
              <a:t>态行为。</a:t>
            </a:r>
            <a:endParaRPr lang="zh-CN" altLang="ja-JP" sz="1400" b="0" dirty="0"/>
          </a:p>
          <a:p>
            <a:pPr lvl="1"/>
            <a:r>
              <a:rPr kumimoji="0" lang="en-US" altLang="zh-CN" sz="1400" b="0" dirty="0">
                <a:latin typeface="MS 明朝"/>
                <a:ea typeface="MS 明朝"/>
                <a:cs typeface="MS 明朝"/>
              </a:rPr>
              <a:t>※  </a:t>
            </a:r>
            <a:r>
              <a:rPr kumimoji="0" lang="zh-CN" altLang="en-US" sz="1400" b="0" dirty="0"/>
              <a:t>包含活动状态</a:t>
            </a:r>
            <a:r>
              <a:rPr kumimoji="0" lang="en-US" altLang="zh-CN" sz="1400" b="0" dirty="0"/>
              <a:t>(</a:t>
            </a:r>
            <a:r>
              <a:rPr kumimoji="0" lang="en-US" altLang="zh-CN" sz="1400" b="0" dirty="0" err="1"/>
              <a:t>ActionState</a:t>
            </a:r>
            <a:r>
              <a:rPr kumimoji="0" lang="en-US" altLang="zh-CN" sz="1400" b="0" dirty="0"/>
              <a:t>)</a:t>
            </a:r>
            <a:r>
              <a:rPr kumimoji="0" lang="zh-CN" altLang="en-US" sz="1400" b="0" dirty="0"/>
              <a:t>，活动状态是指业务用例的一个执行步骤或一个操作，不是普通对象的状态。</a:t>
            </a:r>
          </a:p>
          <a:p>
            <a:pPr lvl="1"/>
            <a:r>
              <a:rPr kumimoji="0" lang="en-US" altLang="zh-CN" sz="1400" b="0" dirty="0">
                <a:latin typeface="MS 明朝"/>
                <a:ea typeface="MS 明朝"/>
                <a:cs typeface="MS 明朝"/>
              </a:rPr>
              <a:t>※  </a:t>
            </a:r>
            <a:r>
              <a:rPr kumimoji="0" lang="zh-CN" altLang="en-US" sz="1400" b="0" dirty="0"/>
              <a:t>活动图适合描述在没有外部事件触发的情况下的系统内部的逻辑执行过程；否则，状态图更容易描述。</a:t>
            </a:r>
          </a:p>
          <a:p>
            <a:pPr lvl="1"/>
            <a:r>
              <a:rPr kumimoji="0" lang="en-US" altLang="zh-CN" sz="1400" b="0" dirty="0">
                <a:latin typeface="MS 明朝"/>
                <a:ea typeface="MS 明朝"/>
                <a:cs typeface="MS 明朝"/>
              </a:rPr>
              <a:t>※  </a:t>
            </a:r>
            <a:r>
              <a:rPr lang="zh-CN" altLang="en-US" sz="1400" b="0" dirty="0"/>
              <a:t>类似于传统意义上的流程图。</a:t>
            </a:r>
          </a:p>
          <a:p>
            <a:pPr lvl="1"/>
            <a:r>
              <a:rPr kumimoji="0" lang="en-US" altLang="zh-CN" sz="1400" b="0" dirty="0">
                <a:latin typeface="MS 明朝"/>
                <a:ea typeface="MS 明朝"/>
                <a:cs typeface="MS 明朝"/>
              </a:rPr>
              <a:t>※  </a:t>
            </a:r>
            <a:r>
              <a:rPr lang="zh-CN" altLang="en-US" sz="1400" b="0" dirty="0"/>
              <a:t>活动图主要用于：</a:t>
            </a:r>
            <a:endParaRPr lang="en-US" altLang="zh-CN" sz="1400" b="0" dirty="0"/>
          </a:p>
          <a:p>
            <a:pPr lvl="1"/>
            <a:r>
              <a:rPr lang="en-US" altLang="zh-CN" sz="1400" b="0" dirty="0"/>
              <a:t>		</a:t>
            </a:r>
            <a:r>
              <a:rPr lang="zh-CN" altLang="en-US" sz="1400" b="0" dirty="0"/>
              <a:t>业务建模时</a:t>
            </a:r>
            <a:r>
              <a:rPr lang="en-US" altLang="zh-CN" sz="1400" b="0" dirty="0"/>
              <a:t>，</a:t>
            </a:r>
            <a:r>
              <a:rPr lang="zh-CN" altLang="en-US" sz="1400" b="0" dirty="0"/>
              <a:t>用于详述业务用例</a:t>
            </a:r>
            <a:r>
              <a:rPr lang="en-US" altLang="zh-CN" sz="1400" b="0" dirty="0"/>
              <a:t>，</a:t>
            </a:r>
            <a:r>
              <a:rPr lang="zh-CN" altLang="en-US" sz="1400" b="0" dirty="0"/>
              <a:t>描述一项业务的执行过程；</a:t>
            </a:r>
            <a:endParaRPr lang="en-US" altLang="zh-CN" sz="1400" b="0" dirty="0"/>
          </a:p>
          <a:p>
            <a:pPr lvl="1"/>
            <a:r>
              <a:rPr lang="en-US" altLang="zh-CN" sz="1400" b="0" dirty="0"/>
              <a:t>		</a:t>
            </a:r>
            <a:r>
              <a:rPr lang="zh-CN" altLang="en-US" sz="1400" b="0" dirty="0"/>
              <a:t>设计时</a:t>
            </a:r>
            <a:r>
              <a:rPr lang="en-US" altLang="zh-CN" sz="1400" b="0" dirty="0"/>
              <a:t>，</a:t>
            </a:r>
            <a:r>
              <a:rPr lang="zh-CN" altLang="en-US" sz="1400" b="0" dirty="0"/>
              <a:t>描述操作的流程。</a:t>
            </a:r>
            <a:endParaRPr lang="en-US" altLang="zh-CN" sz="1200" dirty="0"/>
          </a:p>
        </p:txBody>
      </p:sp>
      <p:sp>
        <p:nvSpPr>
          <p:cNvPr id="121860" name="Rectangle 4"/>
          <p:cNvSpPr>
            <a:spLocks noChangeArrowheads="1"/>
          </p:cNvSpPr>
          <p:nvPr/>
        </p:nvSpPr>
        <p:spPr bwMode="auto">
          <a:xfrm>
            <a:off x="250825" y="3068638"/>
            <a:ext cx="2411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sym typeface="Wingdings" panose="05000000000000000000" pitchFamily="2" charset="2"/>
              </a:rPr>
              <a:t>7.2</a:t>
            </a:r>
            <a:r>
              <a:rPr kumimoji="0" lang="zh-CN" altLang="en-US" sz="2000" i="0">
                <a:solidFill>
                  <a:srgbClr val="000066"/>
                </a:solidFill>
                <a:effectLst/>
                <a:ea typeface="宋体" panose="02010600030101010101" pitchFamily="2" charset="-122"/>
              </a:rPr>
              <a:t>活动图</a:t>
            </a:r>
            <a:r>
              <a:rPr lang="zh-CN" altLang="en-US" sz="2000" i="0">
                <a:solidFill>
                  <a:srgbClr val="000066"/>
                </a:solidFill>
                <a:effectLst/>
                <a:ea typeface="宋体" panose="02010600030101010101" pitchFamily="2" charset="-122"/>
                <a:sym typeface="Wingdings" panose="05000000000000000000" pitchFamily="2" charset="2"/>
              </a:rPr>
              <a:t>事物</a:t>
            </a:r>
          </a:p>
        </p:txBody>
      </p:sp>
      <p:graphicFrame>
        <p:nvGraphicFramePr>
          <p:cNvPr id="121903" name="Group 47"/>
          <p:cNvGraphicFramePr>
            <a:graphicFrameLocks noGrp="1"/>
          </p:cNvGraphicFramePr>
          <p:nvPr>
            <p:ph type="tbl" idx="1"/>
          </p:nvPr>
        </p:nvGraphicFramePr>
        <p:xfrm>
          <a:off x="755650" y="3429000"/>
          <a:ext cx="7315200" cy="2686051"/>
        </p:xfrm>
        <a:graphic>
          <a:graphicData uri="http://schemas.openxmlformats.org/drawingml/2006/table">
            <a:tbl>
              <a:tblPr/>
              <a:tblGrid>
                <a:gridCol w="2074863">
                  <a:extLst>
                    <a:ext uri="{9D8B030D-6E8A-4147-A177-3AD203B41FA5}">
                      <a16:colId xmlns:a16="http://schemas.microsoft.com/office/drawing/2014/main" val="2371884241"/>
                    </a:ext>
                  </a:extLst>
                </a:gridCol>
                <a:gridCol w="3114675">
                  <a:extLst>
                    <a:ext uri="{9D8B030D-6E8A-4147-A177-3AD203B41FA5}">
                      <a16:colId xmlns:a16="http://schemas.microsoft.com/office/drawing/2014/main" val="490914682"/>
                    </a:ext>
                  </a:extLst>
                </a:gridCol>
                <a:gridCol w="2125662">
                  <a:extLst>
                    <a:ext uri="{9D8B030D-6E8A-4147-A177-3AD203B41FA5}">
                      <a16:colId xmlns:a16="http://schemas.microsoft.com/office/drawing/2014/main" val="1763032808"/>
                    </a:ext>
                  </a:extLst>
                </a:gridCol>
              </a:tblGrid>
              <a:tr h="2238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活动 </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(ActionState)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动作的执行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3689995"/>
                  </a:ext>
                </a:extLst>
              </a:tr>
              <a:tr h="3063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起点 </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(InitialState)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活动图的开始</a:t>
                      </a:r>
                      <a:endParaRPr kumimoji="1" lang="ja-JP"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2622658"/>
                  </a:ext>
                </a:extLst>
              </a:tr>
              <a:tr h="3746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终点</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(FinalState)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活动图的终点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393779"/>
                  </a:ext>
                </a:extLst>
              </a:tr>
              <a:tr h="4635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对象流</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(ObjectFlowState)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活动之间的交换的信息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6356565"/>
                  </a:ext>
                </a:extLst>
              </a:tr>
              <a:tr h="3825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发送信号(</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signalSending</a:t>
                      </a: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新宋体" panose="02010609030101010101" pitchFamily="49" charset="-122"/>
                        </a:rPr>
                        <a:t>活动过程中发送事件，触发另一活动流程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4936218"/>
                  </a:ext>
                </a:extLst>
              </a:tr>
              <a:tr h="37623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接收信号</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(SignalReceipt)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活动过程中接收事件，接收到信号的活动流程开始执行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6706522"/>
                  </a:ext>
                </a:extLst>
              </a:tr>
              <a:tr h="3968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泳道</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(SwimLane)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活动的负责者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6552476"/>
                  </a:ext>
                </a:extLst>
              </a:tr>
            </a:tbl>
          </a:graphicData>
        </a:graphic>
      </p:graphicFrame>
      <p:pic>
        <p:nvPicPr>
          <p:cNvPr id="121895"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3789363"/>
            <a:ext cx="217488"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6"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4149725"/>
            <a:ext cx="217488"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7"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3429000"/>
            <a:ext cx="11287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8"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5734050"/>
            <a:ext cx="90805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99"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4437063"/>
            <a:ext cx="8382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90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4941888"/>
            <a:ext cx="9080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901" name="Picture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588" y="5300663"/>
            <a:ext cx="8318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4" name="Rectangle 44"/>
          <p:cNvSpPr>
            <a:spLocks noGrp="1" noChangeArrowheads="1"/>
          </p:cNvSpPr>
          <p:nvPr>
            <p:ph type="title"/>
          </p:nvPr>
        </p:nvSpPr>
        <p:spPr>
          <a:ln/>
        </p:spPr>
        <p:txBody>
          <a:bodyPr/>
          <a:lstStyle/>
          <a:p>
            <a:r>
              <a:rPr lang="zh-CN" altLang="en-US">
                <a:latin typeface="Times New Roman" panose="02020603050405020304" pitchFamily="18" charset="0"/>
              </a:rPr>
              <a:t>7.</a:t>
            </a:r>
            <a:r>
              <a:rPr lang="zh-CN" altLang="en-US"/>
              <a:t> 活动图</a:t>
            </a:r>
            <a:endParaRPr lang="ja-JP" altLang="en-US"/>
          </a:p>
        </p:txBody>
      </p:sp>
      <p:sp>
        <p:nvSpPr>
          <p:cNvPr id="122945" name="Rectangle 65"/>
          <p:cNvSpPr>
            <a:spLocks noChangeArrowheads="1"/>
          </p:cNvSpPr>
          <p:nvPr/>
        </p:nvSpPr>
        <p:spPr bwMode="auto">
          <a:xfrm>
            <a:off x="96838" y="647700"/>
            <a:ext cx="5770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1800" i="0">
                <a:solidFill>
                  <a:srgbClr val="000066"/>
                </a:solidFill>
                <a:effectLst/>
                <a:ea typeface="宋体" panose="02010600030101010101" pitchFamily="2" charset="-122"/>
              </a:rPr>
              <a:t>7.3  </a:t>
            </a:r>
            <a:r>
              <a:rPr lang="zh-CN" altLang="en-US" sz="1800" i="0">
                <a:solidFill>
                  <a:srgbClr val="000066"/>
                </a:solidFill>
                <a:effectLst/>
                <a:ea typeface="新宋体" panose="02010609030101010101" pitchFamily="49" charset="-122"/>
              </a:rPr>
              <a:t>活动图</a:t>
            </a:r>
            <a:r>
              <a:rPr lang="zh-CN" altLang="en-US" sz="1800" i="0">
                <a:solidFill>
                  <a:srgbClr val="000066"/>
                </a:solidFill>
                <a:effectLst/>
                <a:ea typeface="宋体" panose="02010600030101010101" pitchFamily="2" charset="-122"/>
              </a:rPr>
              <a:t>关系</a:t>
            </a:r>
          </a:p>
        </p:txBody>
      </p:sp>
      <p:graphicFrame>
        <p:nvGraphicFramePr>
          <p:cNvPr id="122996" name="Group 116"/>
          <p:cNvGraphicFramePr>
            <a:graphicFrameLocks noGrp="1"/>
          </p:cNvGraphicFramePr>
          <p:nvPr/>
        </p:nvGraphicFramePr>
        <p:xfrm>
          <a:off x="838200" y="990600"/>
          <a:ext cx="7315200" cy="1685925"/>
        </p:xfrm>
        <a:graphic>
          <a:graphicData uri="http://schemas.openxmlformats.org/drawingml/2006/table">
            <a:tbl>
              <a:tblPr/>
              <a:tblGrid>
                <a:gridCol w="2057400">
                  <a:extLst>
                    <a:ext uri="{9D8B030D-6E8A-4147-A177-3AD203B41FA5}">
                      <a16:colId xmlns:a16="http://schemas.microsoft.com/office/drawing/2014/main" val="570893799"/>
                    </a:ext>
                  </a:extLst>
                </a:gridCol>
                <a:gridCol w="3124200">
                  <a:extLst>
                    <a:ext uri="{9D8B030D-6E8A-4147-A177-3AD203B41FA5}">
                      <a16:colId xmlns:a16="http://schemas.microsoft.com/office/drawing/2014/main" val="2892240587"/>
                    </a:ext>
                  </a:extLst>
                </a:gridCol>
                <a:gridCol w="2133600">
                  <a:extLst>
                    <a:ext uri="{9D8B030D-6E8A-4147-A177-3AD203B41FA5}">
                      <a16:colId xmlns:a16="http://schemas.microsoft.com/office/drawing/2014/main" val="1792185786"/>
                    </a:ext>
                  </a:extLst>
                </a:gridCol>
              </a:tblGrid>
              <a:tr h="4191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迁移</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(transition)</a:t>
                      </a:r>
                      <a:endPar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活动的完成与新活动的开始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3342023"/>
                  </a:ext>
                </a:extLst>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分支</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(junction point)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根据条件，控制执行方向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3133822"/>
                  </a:ext>
                </a:extLst>
              </a:tr>
              <a:tr h="4222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分叉</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(fork)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以下的活动可并发执行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1774476"/>
                  </a:ext>
                </a:extLst>
              </a:tr>
              <a:tr h="4635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结合</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(join)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以上的并发活动再此结合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0648744"/>
                  </a:ext>
                </a:extLst>
              </a:tr>
            </a:tbl>
          </a:graphicData>
        </a:graphic>
      </p:graphicFrame>
      <p:pic>
        <p:nvPicPr>
          <p:cNvPr id="122973" name="Picture 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1412875"/>
            <a:ext cx="457200" cy="320675"/>
          </a:xfrm>
          <a:prstGeom prst="rect">
            <a:avLst/>
          </a:prstGeom>
          <a:noFill/>
          <a:extLst>
            <a:ext uri="{909E8E84-426E-40DD-AFC4-6F175D3DCCD1}">
              <a14:hiddenFill xmlns:a14="http://schemas.microsoft.com/office/drawing/2010/main">
                <a:solidFill>
                  <a:srgbClr val="FFFFFF"/>
                </a:solidFill>
              </a14:hiddenFill>
            </a:ext>
          </a:extLst>
        </p:spPr>
      </p:pic>
      <p:pic>
        <p:nvPicPr>
          <p:cNvPr id="122974" name="Picture 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1052513"/>
            <a:ext cx="298450" cy="288925"/>
          </a:xfrm>
          <a:prstGeom prst="rect">
            <a:avLst/>
          </a:prstGeom>
          <a:noFill/>
          <a:extLst>
            <a:ext uri="{909E8E84-426E-40DD-AFC4-6F175D3DCCD1}">
              <a14:hiddenFill xmlns:a14="http://schemas.microsoft.com/office/drawing/2010/main">
                <a:solidFill>
                  <a:srgbClr val="FFFFFF"/>
                </a:solidFill>
              </a14:hiddenFill>
            </a:ext>
          </a:extLst>
        </p:spPr>
      </p:pic>
      <p:pic>
        <p:nvPicPr>
          <p:cNvPr id="122975" name="Picture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2349500"/>
            <a:ext cx="295275" cy="250825"/>
          </a:xfrm>
          <a:prstGeom prst="rect">
            <a:avLst/>
          </a:prstGeom>
          <a:noFill/>
          <a:extLst>
            <a:ext uri="{909E8E84-426E-40DD-AFC4-6F175D3DCCD1}">
              <a14:hiddenFill xmlns:a14="http://schemas.microsoft.com/office/drawing/2010/main">
                <a:solidFill>
                  <a:srgbClr val="FFFFFF"/>
                </a:solidFill>
              </a14:hiddenFill>
            </a:ext>
          </a:extLst>
        </p:spPr>
      </p:pic>
      <p:pic>
        <p:nvPicPr>
          <p:cNvPr id="122976"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8" y="1844675"/>
            <a:ext cx="304800" cy="269875"/>
          </a:xfrm>
          <a:prstGeom prst="rect">
            <a:avLst/>
          </a:prstGeom>
          <a:noFill/>
          <a:extLst>
            <a:ext uri="{909E8E84-426E-40DD-AFC4-6F175D3DCCD1}">
              <a14:hiddenFill xmlns:a14="http://schemas.microsoft.com/office/drawing/2010/main">
                <a:solidFill>
                  <a:srgbClr val="FFFFFF"/>
                </a:solidFill>
              </a14:hiddenFill>
            </a:ext>
          </a:extLst>
        </p:spPr>
      </p:pic>
      <p:pic>
        <p:nvPicPr>
          <p:cNvPr id="122988" name="Picture 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9113" y="3200400"/>
            <a:ext cx="3106737" cy="3276600"/>
          </a:xfrm>
          <a:prstGeom prst="rect">
            <a:avLst/>
          </a:prstGeom>
          <a:noFill/>
          <a:extLst>
            <a:ext uri="{909E8E84-426E-40DD-AFC4-6F175D3DCCD1}">
              <a14:hiddenFill xmlns:a14="http://schemas.microsoft.com/office/drawing/2010/main">
                <a:solidFill>
                  <a:srgbClr val="FFFFFF"/>
                </a:solidFill>
              </a14:hiddenFill>
            </a:ext>
          </a:extLst>
        </p:spPr>
      </p:pic>
      <p:sp>
        <p:nvSpPr>
          <p:cNvPr id="122989" name="Rectangle 109"/>
          <p:cNvSpPr>
            <a:spLocks noGrp="1" noChangeArrowheads="1"/>
          </p:cNvSpPr>
          <p:nvPr>
            <p:ph type="body" idx="1"/>
          </p:nvPr>
        </p:nvSpPr>
        <p:spPr>
          <a:xfrm>
            <a:off x="152400" y="3276600"/>
            <a:ext cx="5334000" cy="2209800"/>
          </a:xfrm>
          <a:noFill/>
          <a:ln/>
        </p:spPr>
        <p:txBody>
          <a:bodyPr/>
          <a:lstStyle/>
          <a:p>
            <a:pPr>
              <a:lnSpc>
                <a:spcPct val="80000"/>
              </a:lnSpc>
            </a:pPr>
            <a:r>
              <a:rPr kumimoji="0" lang="en-US" altLang="zh-CN" sz="1600" dirty="0"/>
              <a:t>7.4   </a:t>
            </a:r>
            <a:r>
              <a:rPr kumimoji="0" lang="zh-CN" altLang="en-US" sz="1600" dirty="0"/>
              <a:t>活动图实例</a:t>
            </a:r>
            <a:r>
              <a:rPr kumimoji="0" lang="zh-CN" altLang="en-US" sz="1200" dirty="0"/>
              <a:t>     </a:t>
            </a:r>
          </a:p>
          <a:p>
            <a:pPr>
              <a:lnSpc>
                <a:spcPct val="80000"/>
              </a:lnSpc>
            </a:pPr>
            <a:r>
              <a:rPr kumimoji="0" lang="en-US" altLang="zh-CN" sz="1600" dirty="0"/>
              <a:t>     1. </a:t>
            </a:r>
            <a:r>
              <a:rPr kumimoji="0" lang="zh-CN" altLang="en-US" sz="1600" dirty="0"/>
              <a:t>一般的活动图</a:t>
            </a:r>
            <a:endParaRPr lang="zh-CN" altLang="en-US" sz="1600" dirty="0"/>
          </a:p>
          <a:p>
            <a:pPr>
              <a:lnSpc>
                <a:spcPct val="80000"/>
              </a:lnSpc>
            </a:pPr>
            <a:r>
              <a:rPr lang="ja-JP" altLang="en-US" sz="1200" b="0" dirty="0"/>
              <a:t>           本活动图描述一个处</a:t>
            </a:r>
            <a:r>
              <a:rPr lang="zh-CN" altLang="en-US" sz="1200" b="0" dirty="0"/>
              <a:t>理订单的用例执行过</a:t>
            </a:r>
          </a:p>
          <a:p>
            <a:pPr lvl="1">
              <a:lnSpc>
                <a:spcPct val="80000"/>
              </a:lnSpc>
            </a:pPr>
            <a:r>
              <a:rPr lang="zh-CN" altLang="en-US" sz="1200" b="0" dirty="0"/>
              <a:t>(1)执行</a:t>
            </a:r>
            <a:r>
              <a:rPr lang="en-US" altLang="zh-CN" sz="1200" b="0" dirty="0"/>
              <a:t>setup order</a:t>
            </a:r>
          </a:p>
          <a:p>
            <a:pPr lvl="1">
              <a:lnSpc>
                <a:spcPct val="80000"/>
              </a:lnSpc>
            </a:pPr>
            <a:r>
              <a:rPr lang="zh-CN" altLang="en-US" sz="1200" b="0" dirty="0"/>
              <a:t>(2)根据</a:t>
            </a:r>
            <a:r>
              <a:rPr lang="en-US" altLang="zh-CN" sz="1200" b="0" dirty="0"/>
              <a:t>order</a:t>
            </a:r>
            <a:r>
              <a:rPr lang="zh-CN" altLang="en-US" sz="1200" b="0" dirty="0"/>
              <a:t>的类型是执行不同的分支：</a:t>
            </a:r>
            <a:endParaRPr lang="en-US" altLang="zh-CN" sz="1200" b="0" dirty="0"/>
          </a:p>
          <a:p>
            <a:pPr>
              <a:lnSpc>
                <a:spcPct val="80000"/>
              </a:lnSpc>
            </a:pPr>
            <a:r>
              <a:rPr lang="en-US" altLang="zh-CN" sz="1200" b="0" dirty="0"/>
              <a:t>             single order：</a:t>
            </a:r>
            <a:r>
              <a:rPr lang="zh-CN" altLang="en-US" sz="1200" b="0" dirty="0"/>
              <a:t>执行</a:t>
            </a:r>
            <a:r>
              <a:rPr lang="en-US" altLang="zh-CN" sz="1200" b="0" dirty="0"/>
              <a:t>assign seat</a:t>
            </a:r>
            <a:r>
              <a:rPr lang="zh-CN" altLang="en-US" sz="1200" b="0" dirty="0"/>
              <a:t>、</a:t>
            </a:r>
            <a:r>
              <a:rPr lang="en-US" altLang="zh-CN" sz="1200" b="0" dirty="0"/>
              <a:t>charge credit card</a:t>
            </a:r>
          </a:p>
          <a:p>
            <a:pPr>
              <a:lnSpc>
                <a:spcPct val="80000"/>
              </a:lnSpc>
            </a:pPr>
            <a:r>
              <a:rPr lang="zh-CN" altLang="en-US" sz="1200" b="0" dirty="0"/>
              <a:t>             </a:t>
            </a:r>
            <a:r>
              <a:rPr lang="en-US" altLang="zh-CN" sz="1200" b="0" dirty="0"/>
              <a:t>subscription：</a:t>
            </a:r>
            <a:r>
              <a:rPr lang="zh-CN" altLang="en-US" sz="1200" b="0" dirty="0"/>
              <a:t>同时执行</a:t>
            </a:r>
            <a:r>
              <a:rPr lang="en-US" altLang="zh-CN" sz="1200" b="0" dirty="0" err="1"/>
              <a:t>assignseats</a:t>
            </a:r>
            <a:r>
              <a:rPr lang="zh-CN" altLang="en-US" sz="1200" b="0" dirty="0"/>
              <a:t>、</a:t>
            </a:r>
            <a:r>
              <a:rPr lang="en-US" altLang="zh-CN" sz="1200" b="0" dirty="0"/>
              <a:t>debit account</a:t>
            </a:r>
            <a:r>
              <a:rPr lang="zh-CN" altLang="en-US" sz="1200" b="0" dirty="0"/>
              <a:t>或  </a:t>
            </a:r>
          </a:p>
          <a:p>
            <a:pPr>
              <a:lnSpc>
                <a:spcPct val="80000"/>
              </a:lnSpc>
            </a:pPr>
            <a:r>
              <a:rPr lang="en-US" altLang="zh-CN" sz="1200" dirty="0"/>
              <a:t>                                             award bonus</a:t>
            </a:r>
          </a:p>
          <a:p>
            <a:pPr>
              <a:lnSpc>
                <a:spcPct val="80000"/>
              </a:lnSpc>
            </a:pPr>
            <a:r>
              <a:rPr lang="zh-CN" altLang="en-US" sz="1200" b="0" dirty="0"/>
              <a:t>             </a:t>
            </a:r>
            <a:r>
              <a:rPr lang="en-US" altLang="zh-CN" sz="1200" b="0" dirty="0"/>
              <a:t>single order</a:t>
            </a:r>
            <a:r>
              <a:rPr lang="zh-CN" altLang="en-US" sz="1200" b="0" dirty="0"/>
              <a:t>与</a:t>
            </a:r>
            <a:r>
              <a:rPr lang="en-US" altLang="zh-CN" sz="1200" b="0" dirty="0"/>
              <a:t>subscription</a:t>
            </a:r>
            <a:r>
              <a:rPr lang="zh-CN" altLang="en-US" sz="1200" b="0" dirty="0"/>
              <a:t>两步可同时进行</a:t>
            </a:r>
          </a:p>
          <a:p>
            <a:pPr lvl="1">
              <a:lnSpc>
                <a:spcPct val="80000"/>
              </a:lnSpc>
            </a:pPr>
            <a:r>
              <a:rPr lang="zh-CN" altLang="en-US" sz="1200" b="0" dirty="0"/>
              <a:t>(3) 最后</a:t>
            </a:r>
            <a:r>
              <a:rPr lang="en-US" altLang="zh-CN" sz="1200" b="0" dirty="0"/>
              <a:t>mail packet</a:t>
            </a:r>
            <a:r>
              <a:rPr lang="zh-CN" altLang="en-US" sz="1200" b="0" dirty="0"/>
              <a:t>。</a:t>
            </a:r>
          </a:p>
          <a:p>
            <a:pPr>
              <a:lnSpc>
                <a:spcPct val="80000"/>
              </a:lnSpc>
            </a:pPr>
            <a:endParaRPr lang="zh-CN" altLang="en-US" sz="1200" b="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44450"/>
            <a:ext cx="9102725" cy="504825"/>
          </a:xfrm>
        </p:spPr>
        <p:txBody>
          <a:bodyPr/>
          <a:lstStyle/>
          <a:p>
            <a:r>
              <a:rPr lang="zh-CN" altLang="en-US">
                <a:latin typeface="Times New Roman" panose="02020603050405020304" pitchFamily="18" charset="0"/>
              </a:rPr>
              <a:t>7.</a:t>
            </a:r>
            <a:r>
              <a:rPr lang="zh-CN" altLang="en-US"/>
              <a:t> 活动图</a:t>
            </a:r>
            <a:endParaRPr lang="ja-JP" altLang="en-US"/>
          </a:p>
        </p:txBody>
      </p:sp>
      <p:sp>
        <p:nvSpPr>
          <p:cNvPr id="125955" name="Rectangle 3"/>
          <p:cNvSpPr>
            <a:spLocks noGrp="1" noChangeArrowheads="1"/>
          </p:cNvSpPr>
          <p:nvPr>
            <p:ph type="body" idx="1"/>
          </p:nvPr>
        </p:nvSpPr>
        <p:spPr>
          <a:xfrm>
            <a:off x="179388" y="685800"/>
            <a:ext cx="3554412" cy="3505200"/>
          </a:xfrm>
        </p:spPr>
        <p:txBody>
          <a:bodyPr/>
          <a:lstStyle/>
          <a:p>
            <a:pPr>
              <a:lnSpc>
                <a:spcPct val="80000"/>
              </a:lnSpc>
            </a:pPr>
            <a:r>
              <a:rPr lang="en-US" altLang="zh-CN" sz="1800" dirty="0"/>
              <a:t>2. </a:t>
            </a:r>
            <a:r>
              <a:rPr lang="zh-CN" altLang="en-US" sz="1800" dirty="0">
                <a:sym typeface="Wingdings" panose="05000000000000000000" pitchFamily="2" charset="2"/>
              </a:rPr>
              <a:t>带泳道的活动图</a:t>
            </a:r>
            <a:endParaRPr lang="en-US" altLang="zh-CN" sz="1800" dirty="0"/>
          </a:p>
          <a:p>
            <a:pPr>
              <a:lnSpc>
                <a:spcPct val="80000"/>
              </a:lnSpc>
            </a:pPr>
            <a:r>
              <a:rPr lang="zh-CN" altLang="en-US" sz="1400" b="0" dirty="0"/>
              <a:t>　 本例为一个按活动职责</a:t>
            </a:r>
            <a:r>
              <a:rPr lang="en-US" altLang="zh-CN" sz="1400" b="0" dirty="0"/>
              <a:t>(</a:t>
            </a:r>
            <a:r>
              <a:rPr lang="zh-CN" altLang="en-US" sz="1400" b="0" dirty="0"/>
              <a:t>带泳道</a:t>
            </a:r>
            <a:r>
              <a:rPr lang="en-US" altLang="zh-CN" sz="1400" b="0" dirty="0"/>
              <a:t>)</a:t>
            </a:r>
            <a:r>
              <a:rPr lang="zh-CN" altLang="en-US" sz="1400" b="0" dirty="0"/>
              <a:t>组织的处理订单用例的活动图</a:t>
            </a:r>
            <a:r>
              <a:rPr lang="en-US" altLang="zh-CN" sz="1400" b="0" dirty="0"/>
              <a:t>(</a:t>
            </a:r>
            <a:r>
              <a:rPr lang="zh-CN" altLang="en-US" sz="1400" b="0" dirty="0"/>
              <a:t>模型中的活动按职责组织)。活动被按职责分配到用线分开的不同区域</a:t>
            </a:r>
            <a:r>
              <a:rPr lang="en-US" altLang="zh-CN" sz="1400" b="0" dirty="0"/>
              <a:t>(</a:t>
            </a:r>
            <a:r>
              <a:rPr lang="zh-CN" altLang="en-US" sz="1400" b="0" dirty="0"/>
              <a:t>泳道</a:t>
            </a:r>
            <a:r>
              <a:rPr lang="en-US" altLang="zh-CN" sz="1400" b="0" dirty="0"/>
              <a:t>)</a:t>
            </a:r>
            <a:r>
              <a:rPr lang="zh-CN" altLang="en-US" sz="1400" b="0" dirty="0"/>
              <a:t>：</a:t>
            </a:r>
          </a:p>
          <a:p>
            <a:pPr lvl="1">
              <a:lnSpc>
                <a:spcPct val="80000"/>
              </a:lnSpc>
            </a:pPr>
            <a:r>
              <a:rPr lang="en-US" altLang="zh-CN" sz="1200" b="0" dirty="0"/>
              <a:t> Customer</a:t>
            </a:r>
            <a:endParaRPr lang="zh-CN" altLang="en-US" sz="1200" b="0" dirty="0"/>
          </a:p>
          <a:p>
            <a:pPr lvl="1">
              <a:lnSpc>
                <a:spcPct val="80000"/>
              </a:lnSpc>
            </a:pPr>
            <a:r>
              <a:rPr lang="en-US" altLang="zh-CN" sz="1200" b="0" dirty="0"/>
              <a:t> Sales</a:t>
            </a:r>
            <a:endParaRPr lang="zh-CN" altLang="en-US" sz="1200" b="0" dirty="0"/>
          </a:p>
          <a:p>
            <a:pPr lvl="1">
              <a:lnSpc>
                <a:spcPct val="80000"/>
              </a:lnSpc>
            </a:pPr>
            <a:r>
              <a:rPr lang="en-US" altLang="zh-CN" sz="1200" b="0" dirty="0"/>
              <a:t> Stockroom</a:t>
            </a:r>
            <a:endParaRPr lang="en-US" altLang="ja-JP" sz="1200" b="0" dirty="0"/>
          </a:p>
          <a:p>
            <a:pPr>
              <a:lnSpc>
                <a:spcPct val="80000"/>
              </a:lnSpc>
            </a:pPr>
            <a:r>
              <a:rPr lang="zh-CN" altLang="en-US" sz="1400" b="0" dirty="0">
                <a:ea typeface="新宋体" panose="02010609030101010101" pitchFamily="49" charset="-122"/>
              </a:rPr>
              <a:t>      (1)顾客要求服务，</a:t>
            </a:r>
            <a:r>
              <a:rPr lang="en-US" altLang="zh-CN" sz="1400" b="0" dirty="0">
                <a:ea typeface="新宋体" panose="02010609030101010101" pitchFamily="49" charset="-122"/>
              </a:rPr>
              <a:t>Sales</a:t>
            </a:r>
            <a:r>
              <a:rPr lang="zh-CN" altLang="en-US" sz="1400" b="0" dirty="0">
                <a:ea typeface="新宋体" panose="02010609030101010101" pitchFamily="49" charset="-122"/>
              </a:rPr>
              <a:t>负责接收定</a:t>
            </a:r>
          </a:p>
          <a:p>
            <a:pPr>
              <a:lnSpc>
                <a:spcPct val="80000"/>
              </a:lnSpc>
            </a:pPr>
            <a:r>
              <a:rPr lang="zh-CN" altLang="en-US" sz="1400" b="0" dirty="0">
                <a:ea typeface="新宋体" panose="02010609030101010101" pitchFamily="49" charset="-122"/>
              </a:rPr>
              <a:t>          单，并提交到</a:t>
            </a:r>
            <a:r>
              <a:rPr lang="en-US" altLang="zh-CN" sz="1400" b="0" dirty="0">
                <a:ea typeface="新宋体" panose="02010609030101010101" pitchFamily="49" charset="-122"/>
              </a:rPr>
              <a:t>Stockroom</a:t>
            </a:r>
          </a:p>
          <a:p>
            <a:pPr>
              <a:lnSpc>
                <a:spcPct val="80000"/>
              </a:lnSpc>
            </a:pPr>
            <a:r>
              <a:rPr lang="en-US" altLang="zh-CN" sz="1400" b="0" dirty="0">
                <a:ea typeface="新宋体" panose="02010609030101010101" pitchFamily="49" charset="-122"/>
              </a:rPr>
              <a:t>      (2) Stockroom</a:t>
            </a:r>
            <a:r>
              <a:rPr lang="zh-CN" altLang="en-US" sz="1400" b="0" dirty="0">
                <a:ea typeface="新宋体" panose="02010609030101010101" pitchFamily="49" charset="-122"/>
              </a:rPr>
              <a:t>处理定单，与此同时，  </a:t>
            </a:r>
          </a:p>
          <a:p>
            <a:pPr>
              <a:lnSpc>
                <a:spcPct val="80000"/>
              </a:lnSpc>
            </a:pPr>
            <a:r>
              <a:rPr lang="en-US" altLang="zh-CN" sz="1400" b="0" dirty="0">
                <a:ea typeface="新宋体" panose="02010609030101010101" pitchFamily="49" charset="-122"/>
              </a:rPr>
              <a:t>           Customer</a:t>
            </a:r>
            <a:r>
              <a:rPr lang="zh-CN" altLang="en-US" sz="1400" b="0" dirty="0">
                <a:ea typeface="新宋体" panose="02010609030101010101" pitchFamily="49" charset="-122"/>
              </a:rPr>
              <a:t>付款，并由</a:t>
            </a:r>
            <a:r>
              <a:rPr lang="en-US" altLang="zh-CN" sz="1400" b="0" dirty="0">
                <a:ea typeface="新宋体" panose="02010609030101010101" pitchFamily="49" charset="-122"/>
              </a:rPr>
              <a:t>Sales</a:t>
            </a:r>
            <a:r>
              <a:rPr lang="zh-CN" altLang="en-US" sz="1400" b="0" dirty="0">
                <a:ea typeface="新宋体" panose="02010609030101010101" pitchFamily="49" charset="-122"/>
              </a:rPr>
              <a:t>处</a:t>
            </a:r>
          </a:p>
          <a:p>
            <a:pPr>
              <a:lnSpc>
                <a:spcPct val="80000"/>
              </a:lnSpc>
            </a:pPr>
            <a:r>
              <a:rPr lang="en-US" altLang="zh-CN" sz="1400" b="0" dirty="0">
                <a:ea typeface="新宋体" panose="02010609030101010101" pitchFamily="49" charset="-122"/>
              </a:rPr>
              <a:t>           </a:t>
            </a:r>
            <a:r>
              <a:rPr lang="en-US" altLang="zh-CN" sz="1400" b="0" dirty="0" err="1">
                <a:ea typeface="新宋体" panose="02010609030101010101" pitchFamily="49" charset="-122"/>
              </a:rPr>
              <a:t>Deliverorder</a:t>
            </a:r>
            <a:r>
              <a:rPr lang="zh-CN" altLang="en-US" sz="1400" b="0" dirty="0">
                <a:ea typeface="新宋体" panose="02010609030101010101" pitchFamily="49" charset="-122"/>
              </a:rPr>
              <a:t>至</a:t>
            </a:r>
            <a:r>
              <a:rPr lang="en-US" altLang="zh-CN" sz="1400" b="0" dirty="0">
                <a:ea typeface="新宋体" panose="02010609030101010101" pitchFamily="49" charset="-122"/>
              </a:rPr>
              <a:t>Customer</a:t>
            </a:r>
            <a:r>
              <a:rPr lang="zh-CN" altLang="en-US" sz="1400" b="0" dirty="0">
                <a:ea typeface="新宋体" panose="02010609030101010101" pitchFamily="49" charset="-122"/>
              </a:rPr>
              <a:t>。</a:t>
            </a:r>
            <a:endParaRPr lang="ja-JP" altLang="en-US" sz="1400" b="0" dirty="0">
              <a:ea typeface="新宋体" panose="02010609030101010101" pitchFamily="49" charset="-122"/>
            </a:endParaRPr>
          </a:p>
        </p:txBody>
      </p:sp>
      <p:pic>
        <p:nvPicPr>
          <p:cNvPr id="125956" name="Picture 4" descr="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09600"/>
            <a:ext cx="44735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44450"/>
            <a:ext cx="9102725" cy="504825"/>
          </a:xfrm>
        </p:spPr>
        <p:txBody>
          <a:bodyPr/>
          <a:lstStyle/>
          <a:p>
            <a:r>
              <a:rPr lang="zh-CN" altLang="en-US">
                <a:latin typeface="Times New Roman" panose="02020603050405020304" pitchFamily="18" charset="0"/>
              </a:rPr>
              <a:t>7.</a:t>
            </a:r>
            <a:r>
              <a:rPr lang="zh-CN" altLang="en-US"/>
              <a:t> 活动图</a:t>
            </a:r>
            <a:endParaRPr lang="ja-JP" altLang="en-US"/>
          </a:p>
        </p:txBody>
      </p:sp>
      <p:sp>
        <p:nvSpPr>
          <p:cNvPr id="126979" name="Rectangle 3"/>
          <p:cNvSpPr>
            <a:spLocks noGrp="1" noChangeArrowheads="1"/>
          </p:cNvSpPr>
          <p:nvPr>
            <p:ph type="body" idx="1"/>
          </p:nvPr>
        </p:nvSpPr>
        <p:spPr>
          <a:xfrm>
            <a:off x="76200" y="685800"/>
            <a:ext cx="8229600" cy="685800"/>
          </a:xfrm>
        </p:spPr>
        <p:txBody>
          <a:bodyPr/>
          <a:lstStyle/>
          <a:p>
            <a:pPr>
              <a:lnSpc>
                <a:spcPct val="90000"/>
              </a:lnSpc>
            </a:pPr>
            <a:r>
              <a:rPr lang="en-US" altLang="zh-CN" sz="1600"/>
              <a:t>7.5  </a:t>
            </a:r>
            <a:r>
              <a:rPr lang="zh-CN" altLang="en-US" sz="1600"/>
              <a:t>活动图练习</a:t>
            </a:r>
          </a:p>
          <a:p>
            <a:pPr>
              <a:lnSpc>
                <a:spcPct val="90000"/>
              </a:lnSpc>
            </a:pPr>
            <a:r>
              <a:rPr lang="en-US" altLang="zh-CN" sz="1200" b="0"/>
              <a:t>   1. </a:t>
            </a:r>
            <a:r>
              <a:rPr lang="zh-CN" altLang="en-US" sz="1200" b="0">
                <a:ea typeface="新宋体" panose="02010609030101010101" pitchFamily="49" charset="-122"/>
              </a:rPr>
              <a:t>请选择下面所列的活动图的事物中</a:t>
            </a:r>
            <a:r>
              <a:rPr lang="en-US" altLang="zh-CN" sz="1200" b="0">
                <a:ea typeface="新宋体" panose="02010609030101010101" pitchFamily="49" charset="-122"/>
              </a:rPr>
              <a:t>，</a:t>
            </a:r>
            <a:r>
              <a:rPr lang="zh-CN" altLang="en-US" sz="1200" b="0">
                <a:ea typeface="新宋体" panose="02010609030101010101" pitchFamily="49" charset="-122"/>
              </a:rPr>
              <a:t>表示信号的是</a:t>
            </a:r>
            <a:r>
              <a:rPr lang="en-US" altLang="zh-CN" sz="1200" b="0">
                <a:ea typeface="新宋体" panose="02010609030101010101" pitchFamily="49" charset="-122"/>
              </a:rPr>
              <a:t>(   )，</a:t>
            </a:r>
            <a:r>
              <a:rPr lang="zh-CN" altLang="en-US" sz="1200" b="0">
                <a:ea typeface="新宋体" panose="02010609030101010101" pitchFamily="49" charset="-122"/>
              </a:rPr>
              <a:t>表示对象流的是</a:t>
            </a:r>
            <a:r>
              <a:rPr lang="en-US" altLang="zh-CN" sz="1200" b="0">
                <a:ea typeface="新宋体" panose="02010609030101010101" pitchFamily="49" charset="-122"/>
              </a:rPr>
              <a:t>(   )。</a:t>
            </a:r>
          </a:p>
          <a:p>
            <a:pPr>
              <a:lnSpc>
                <a:spcPct val="90000"/>
              </a:lnSpc>
            </a:pPr>
            <a:r>
              <a:rPr lang="en-US" altLang="zh-CN" sz="1200" b="0">
                <a:ea typeface="新宋体" panose="02010609030101010101" pitchFamily="49" charset="-122"/>
              </a:rPr>
              <a:t>    </a:t>
            </a:r>
            <a:endParaRPr lang="ja-JP" altLang="en-US" sz="1200" b="0">
              <a:ea typeface="新宋体" panose="02010609030101010101" pitchFamily="49" charset="-122"/>
            </a:endParaRPr>
          </a:p>
        </p:txBody>
      </p:sp>
      <p:graphicFrame>
        <p:nvGraphicFramePr>
          <p:cNvPr id="126980" name="Group 4"/>
          <p:cNvGraphicFramePr>
            <a:graphicFrameLocks noGrp="1"/>
          </p:cNvGraphicFramePr>
          <p:nvPr/>
        </p:nvGraphicFramePr>
        <p:xfrm>
          <a:off x="304800" y="1219200"/>
          <a:ext cx="8135938" cy="647700"/>
        </p:xfrm>
        <a:graphic>
          <a:graphicData uri="http://schemas.openxmlformats.org/drawingml/2006/table">
            <a:tbl>
              <a:tblPr/>
              <a:tblGrid>
                <a:gridCol w="503238">
                  <a:extLst>
                    <a:ext uri="{9D8B030D-6E8A-4147-A177-3AD203B41FA5}">
                      <a16:colId xmlns:a16="http://schemas.microsoft.com/office/drawing/2014/main" val="2931731720"/>
                    </a:ext>
                  </a:extLst>
                </a:gridCol>
                <a:gridCol w="1530350">
                  <a:extLst>
                    <a:ext uri="{9D8B030D-6E8A-4147-A177-3AD203B41FA5}">
                      <a16:colId xmlns:a16="http://schemas.microsoft.com/office/drawing/2014/main" val="3473116377"/>
                    </a:ext>
                  </a:extLst>
                </a:gridCol>
                <a:gridCol w="414337">
                  <a:extLst>
                    <a:ext uri="{9D8B030D-6E8A-4147-A177-3AD203B41FA5}">
                      <a16:colId xmlns:a16="http://schemas.microsoft.com/office/drawing/2014/main" val="878620797"/>
                    </a:ext>
                  </a:extLst>
                </a:gridCol>
                <a:gridCol w="1655763">
                  <a:extLst>
                    <a:ext uri="{9D8B030D-6E8A-4147-A177-3AD203B41FA5}">
                      <a16:colId xmlns:a16="http://schemas.microsoft.com/office/drawing/2014/main" val="458519837"/>
                    </a:ext>
                  </a:extLst>
                </a:gridCol>
                <a:gridCol w="431800">
                  <a:extLst>
                    <a:ext uri="{9D8B030D-6E8A-4147-A177-3AD203B41FA5}">
                      <a16:colId xmlns:a16="http://schemas.microsoft.com/office/drawing/2014/main" val="533851834"/>
                    </a:ext>
                  </a:extLst>
                </a:gridCol>
                <a:gridCol w="1566862">
                  <a:extLst>
                    <a:ext uri="{9D8B030D-6E8A-4147-A177-3AD203B41FA5}">
                      <a16:colId xmlns:a16="http://schemas.microsoft.com/office/drawing/2014/main" val="1956579463"/>
                    </a:ext>
                  </a:extLst>
                </a:gridCol>
                <a:gridCol w="449263">
                  <a:extLst>
                    <a:ext uri="{9D8B030D-6E8A-4147-A177-3AD203B41FA5}">
                      <a16:colId xmlns:a16="http://schemas.microsoft.com/office/drawing/2014/main" val="1768996595"/>
                    </a:ext>
                  </a:extLst>
                </a:gridCol>
                <a:gridCol w="1584325">
                  <a:extLst>
                    <a:ext uri="{9D8B030D-6E8A-4147-A177-3AD203B41FA5}">
                      <a16:colId xmlns:a16="http://schemas.microsoft.com/office/drawing/2014/main" val="86207328"/>
                    </a:ext>
                  </a:extLst>
                </a:gridCol>
              </a:tblGrid>
              <a:tr h="647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a:t>
                      </a:r>
                      <a:endParaRPr kumimoji="1" lang="en-US" altLang="ja-JP"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cap="flat">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 B</a:t>
                      </a:r>
                      <a:endParaRPr kumimoji="1" lang="en-US" altLang="ja-JP"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C</a:t>
                      </a:r>
                      <a:endParaRPr kumimoji="1" lang="en-US" altLang="ja-JP"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D</a:t>
                      </a:r>
                      <a:endParaRPr kumimoji="1" lang="en-US" altLang="ja-JP"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a:noFill/>
                    </a:lnR>
                    <a:lnT cap="flat">
                      <a:noFill/>
                    </a:lnT>
                    <a:lnB cap="flat">
                      <a:noFill/>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indent="190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indent="381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marL="90000" marR="90000" marT="46800" marB="4680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722842373"/>
                  </a:ext>
                </a:extLst>
              </a:tr>
            </a:tbl>
          </a:graphicData>
        </a:graphic>
      </p:graphicFrame>
      <p:grpSp>
        <p:nvGrpSpPr>
          <p:cNvPr id="127012" name="Group 36"/>
          <p:cNvGrpSpPr>
            <a:grpSpLocks/>
          </p:cNvGrpSpPr>
          <p:nvPr/>
        </p:nvGrpSpPr>
        <p:grpSpPr bwMode="auto">
          <a:xfrm>
            <a:off x="792163" y="1195388"/>
            <a:ext cx="7056437" cy="709612"/>
            <a:chOff x="643" y="720"/>
            <a:chExt cx="4445" cy="447"/>
          </a:xfrm>
        </p:grpSpPr>
        <p:pic>
          <p:nvPicPr>
            <p:cNvPr id="127007"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 y="765"/>
              <a:ext cx="77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08"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9" y="720"/>
              <a:ext cx="635"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09"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3" y="765"/>
              <a:ext cx="680"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1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8" y="765"/>
              <a:ext cx="6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7011" name="Rectangle 35"/>
          <p:cNvSpPr>
            <a:spLocks noChangeArrowheads="1"/>
          </p:cNvSpPr>
          <p:nvPr/>
        </p:nvSpPr>
        <p:spPr bwMode="auto">
          <a:xfrm>
            <a:off x="539750" y="3933825"/>
            <a:ext cx="8229600"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ＭＳ Ｐゴシック" pitchFamily="34" charset="-128"/>
              </a:defRPr>
            </a:lvl9pPr>
          </a:lstStyle>
          <a:p>
            <a:r>
              <a:rPr lang="en-US" altLang="zh-CN" sz="1800" b="0" i="0">
                <a:effectLst/>
                <a:ea typeface="新宋体" panose="02010609030101010101" pitchFamily="49" charset="-122"/>
              </a:rPr>
              <a:t>    </a:t>
            </a:r>
            <a:endParaRPr lang="en-US" altLang="ja-JP" sz="1800" b="0" i="0">
              <a:effectLst/>
              <a:ea typeface="新宋体" panose="02010609030101010101" pitchFamily="49" charset="-122"/>
            </a:endParaRPr>
          </a:p>
        </p:txBody>
      </p:sp>
      <p:pic>
        <p:nvPicPr>
          <p:cNvPr id="127013"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5038" y="2255838"/>
            <a:ext cx="4398962" cy="3687762"/>
          </a:xfrm>
          <a:prstGeom prst="rect">
            <a:avLst/>
          </a:prstGeom>
          <a:noFill/>
          <a:extLst>
            <a:ext uri="{909E8E84-426E-40DD-AFC4-6F175D3DCCD1}">
              <a14:hiddenFill xmlns:a14="http://schemas.microsoft.com/office/drawing/2010/main">
                <a:solidFill>
                  <a:srgbClr val="FFFFFF"/>
                </a:solidFill>
              </a14:hiddenFill>
            </a:ext>
          </a:extLst>
        </p:spPr>
      </p:pic>
      <p:sp>
        <p:nvSpPr>
          <p:cNvPr id="127014" name="Rectangle 38"/>
          <p:cNvSpPr>
            <a:spLocks noChangeArrowheads="1"/>
          </p:cNvSpPr>
          <p:nvPr/>
        </p:nvSpPr>
        <p:spPr bwMode="auto">
          <a:xfrm>
            <a:off x="266700" y="2225675"/>
            <a:ext cx="361950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Char char="n"/>
            </a:pPr>
            <a:endParaRPr lang="zh-CN" altLang="en-US" sz="1800" b="0" i="0">
              <a:solidFill>
                <a:srgbClr val="000066"/>
              </a:solidFill>
              <a:effectLst/>
              <a:ea typeface="宋体" panose="02010600030101010101" pitchFamily="2"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2. </a:t>
            </a:r>
            <a:r>
              <a:rPr lang="zh-CN" altLang="en-US" sz="1400" b="0" i="0">
                <a:solidFill>
                  <a:srgbClr val="000066"/>
                </a:solidFill>
                <a:effectLst/>
                <a:ea typeface="新宋体" panose="02010609030101010101" pitchFamily="49" charset="-122"/>
              </a:rPr>
              <a:t>关于右面的活动图</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下面的说法中不正确的是</a:t>
            </a:r>
            <a:r>
              <a:rPr lang="en-US" altLang="zh-CN" sz="1400" b="0" i="0">
                <a:solidFill>
                  <a:srgbClr val="000066"/>
                </a:solidFill>
                <a:effectLst/>
                <a:ea typeface="新宋体" panose="02010609030101010101" pitchFamily="49" charset="-122"/>
              </a:rPr>
              <a:t>(   )。</a:t>
            </a: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A  aPrinter:Printer</a:t>
            </a:r>
            <a:r>
              <a:rPr lang="zh-CN" altLang="en-US" sz="1400" b="0" i="0">
                <a:solidFill>
                  <a:srgbClr val="000066"/>
                </a:solidFill>
                <a:effectLst/>
                <a:ea typeface="新宋体" panose="02010609030101010101" pitchFamily="49" charset="-122"/>
              </a:rPr>
              <a:t>是信号。</a:t>
            </a: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B  </a:t>
            </a:r>
            <a:r>
              <a:rPr lang="zh-CN" altLang="en-US" sz="1400" b="0" i="0">
                <a:solidFill>
                  <a:srgbClr val="000066"/>
                </a:solidFill>
                <a:effectLst/>
                <a:ea typeface="新宋体" panose="02010609030101010101" pitchFamily="49" charset="-122"/>
              </a:rPr>
              <a:t>操作开始从“删除报文框</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活动开始。</a:t>
            </a:r>
            <a:endParaRPr lang="en-US" altLang="zh-CN" sz="1400" b="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C </a:t>
            </a:r>
            <a:r>
              <a:rPr lang="zh-CN" altLang="en-US" sz="1400" b="0" i="0">
                <a:solidFill>
                  <a:srgbClr val="000066"/>
                </a:solidFill>
                <a:effectLst/>
                <a:ea typeface="新宋体" panose="02010609030101010101" pitchFamily="49" charset="-122"/>
              </a:rPr>
              <a:t>在“创建</a:t>
            </a:r>
            <a:r>
              <a:rPr lang="en-US" altLang="zh-CN" sz="1400" b="0" i="0">
                <a:solidFill>
                  <a:srgbClr val="000066"/>
                </a:solidFill>
                <a:effectLst/>
                <a:ea typeface="新宋体" panose="02010609030101010101" pitchFamily="49" charset="-122"/>
              </a:rPr>
              <a:t>PS</a:t>
            </a:r>
            <a:r>
              <a:rPr lang="zh-CN" altLang="en-US" sz="1400" b="0" i="0">
                <a:solidFill>
                  <a:srgbClr val="000066"/>
                </a:solidFill>
                <a:effectLst/>
                <a:ea typeface="新宋体" panose="02010609030101010101" pitchFamily="49" charset="-122"/>
              </a:rPr>
              <a:t>文件</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和</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删除报文框</a:t>
            </a:r>
            <a:r>
              <a:rPr lang="en-US" altLang="zh-CN" sz="1400" b="0" i="0">
                <a:solidFill>
                  <a:srgbClr val="000066"/>
                </a:solidFill>
                <a:effectLst/>
                <a:ea typeface="新宋体" panose="02010609030101010101" pitchFamily="49" charset="-122"/>
              </a:rPr>
              <a:t>”</a:t>
            </a:r>
            <a:r>
              <a:rPr lang="zh-CN" altLang="en-US" sz="1400" b="0" i="0">
                <a:solidFill>
                  <a:srgbClr val="000066"/>
                </a:solidFill>
                <a:effectLst/>
                <a:ea typeface="新宋体" panose="02010609030101010101" pitchFamily="49" charset="-122"/>
              </a:rPr>
              <a:t>活动中  </a:t>
            </a:r>
          </a:p>
          <a:p>
            <a:pPr>
              <a:spcBef>
                <a:spcPct val="20000"/>
              </a:spcBef>
              <a:buFont typeface="Wingdings" panose="05000000000000000000" pitchFamily="2" charset="2"/>
              <a:buNone/>
            </a:pPr>
            <a:r>
              <a:rPr lang="zh-CN" altLang="en-US" sz="1400" b="0" i="0">
                <a:solidFill>
                  <a:srgbClr val="000066"/>
                </a:solidFill>
                <a:effectLst/>
                <a:ea typeface="新宋体" panose="02010609030101010101" pitchFamily="49" charset="-122"/>
              </a:rPr>
              <a:t>          发送“</a:t>
            </a:r>
            <a:r>
              <a:rPr lang="en-US" altLang="zh-CN" sz="1400" b="0" i="0">
                <a:solidFill>
                  <a:srgbClr val="000066"/>
                </a:solidFill>
                <a:effectLst/>
                <a:ea typeface="新宋体" panose="02010609030101010101" pitchFamily="49" charset="-122"/>
              </a:rPr>
              <a:t>print(file)”</a:t>
            </a:r>
            <a:r>
              <a:rPr lang="zh-CN" altLang="en-US" sz="1400" b="0" i="0">
                <a:solidFill>
                  <a:srgbClr val="000066"/>
                </a:solidFill>
                <a:effectLst/>
                <a:ea typeface="新宋体" panose="02010609030101010101" pitchFamily="49" charset="-122"/>
              </a:rPr>
              <a:t>信号。</a:t>
            </a:r>
            <a:endParaRPr lang="en-US" altLang="zh-CN" sz="1400" b="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en-US" altLang="zh-CN" sz="1400" b="0" i="0">
                <a:solidFill>
                  <a:srgbClr val="000066"/>
                </a:solidFill>
                <a:effectLst/>
                <a:ea typeface="新宋体" panose="02010609030101010101" pitchFamily="49" charset="-122"/>
              </a:rPr>
              <a:t>      D  </a:t>
            </a:r>
            <a:r>
              <a:rPr lang="zh-CN" altLang="en-US" sz="1400" b="0" i="0">
                <a:solidFill>
                  <a:srgbClr val="000066"/>
                </a:solidFill>
                <a:effectLst/>
                <a:ea typeface="新宋体" panose="02010609030101010101" pitchFamily="49" charset="-122"/>
              </a:rPr>
              <a:t>信号发送的方向是从左到右。</a:t>
            </a:r>
            <a:r>
              <a:rPr lang="en-US" altLang="zh-CN" sz="1400" b="0" i="0">
                <a:solidFill>
                  <a:srgbClr val="000066"/>
                </a:solidFill>
                <a:effectLst/>
                <a:ea typeface="新宋体" panose="02010609030101010101" pitchFamily="49" charset="-122"/>
              </a:rPr>
              <a:t> </a:t>
            </a:r>
          </a:p>
          <a:p>
            <a:pPr>
              <a:spcBef>
                <a:spcPct val="20000"/>
              </a:spcBef>
              <a:buFont typeface="Wingdings" panose="05000000000000000000" pitchFamily="2" charset="2"/>
              <a:buNone/>
            </a:pPr>
            <a:endParaRPr lang="zh-CN" altLang="en-US" sz="1400" i="0">
              <a:solidFill>
                <a:srgbClr val="000066"/>
              </a:solidFill>
              <a:effectLst/>
              <a:ea typeface="新宋体" panose="02010609030101010101" pitchFamily="49" charset="-122"/>
            </a:endParaRPr>
          </a:p>
          <a:p>
            <a:pPr>
              <a:spcBef>
                <a:spcPct val="20000"/>
              </a:spcBef>
              <a:buFont typeface="Wingdings" panose="05000000000000000000" pitchFamily="2" charset="2"/>
              <a:buNone/>
            </a:pPr>
            <a:endParaRPr lang="zh-CN" altLang="en-US" sz="1400" i="0">
              <a:solidFill>
                <a:srgbClr val="000066"/>
              </a:solidFill>
              <a:effectLst/>
              <a:ea typeface="新宋体" panose="02010609030101010101" pitchFamily="49" charset="-122"/>
            </a:endParaRPr>
          </a:p>
          <a:p>
            <a:pPr>
              <a:spcBef>
                <a:spcPct val="20000"/>
              </a:spcBef>
              <a:buFont typeface="Wingdings" panose="05000000000000000000" pitchFamily="2" charset="2"/>
              <a:buNone/>
            </a:pPr>
            <a:r>
              <a:rPr lang="zh-CN" altLang="en-US" sz="1400" i="0">
                <a:solidFill>
                  <a:srgbClr val="000066"/>
                </a:solidFill>
                <a:effectLst/>
                <a:ea typeface="新宋体" panose="02010609030101010101" pitchFamily="49" charset="-122"/>
              </a:rPr>
              <a:t>习题答案</a:t>
            </a:r>
          </a:p>
          <a:p>
            <a:pPr>
              <a:spcBef>
                <a:spcPct val="20000"/>
              </a:spcBef>
              <a:buFont typeface="Wingdings" panose="05000000000000000000" pitchFamily="2" charset="2"/>
              <a:buNone/>
            </a:pPr>
            <a:r>
              <a:rPr lang="zh-CN" altLang="en-US" sz="1400" i="0">
                <a:solidFill>
                  <a:srgbClr val="000066"/>
                </a:solidFill>
                <a:effectLst/>
                <a:ea typeface="新宋体" panose="02010609030101010101" pitchFamily="49" charset="-122"/>
              </a:rPr>
              <a:t> </a:t>
            </a:r>
            <a:r>
              <a:rPr lang="en-US" altLang="zh-CN" sz="1400" b="0" i="0">
                <a:solidFill>
                  <a:srgbClr val="000066"/>
                </a:solidFill>
                <a:effectLst/>
                <a:ea typeface="新宋体" panose="02010609030101010101" pitchFamily="49" charset="-122"/>
              </a:rPr>
              <a:t>1 C， B  2 C</a:t>
            </a:r>
            <a:endParaRPr lang="zh-CN" altLang="en-US" sz="1400" b="0" i="0">
              <a:solidFill>
                <a:srgbClr val="000066"/>
              </a:solidFill>
              <a:effectLst/>
              <a:ea typeface="新宋体" panose="0201060903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9067800" cy="504825"/>
          </a:xfrm>
        </p:spPr>
        <p:txBody>
          <a:bodyPr/>
          <a:lstStyle/>
          <a:p>
            <a:r>
              <a:rPr lang="zh-CN" altLang="en-US">
                <a:latin typeface="Times New Roman" panose="02020603050405020304" pitchFamily="18" charset="0"/>
              </a:rPr>
              <a:t>1.</a:t>
            </a:r>
            <a:r>
              <a:rPr lang="zh-CN" altLang="en-US"/>
              <a:t> 前言</a:t>
            </a:r>
          </a:p>
        </p:txBody>
      </p:sp>
      <p:sp>
        <p:nvSpPr>
          <p:cNvPr id="48131" name="Rectangle 3"/>
          <p:cNvSpPr>
            <a:spLocks noGrp="1" noChangeArrowheads="1"/>
          </p:cNvSpPr>
          <p:nvPr>
            <p:ph type="body" idx="1"/>
          </p:nvPr>
        </p:nvSpPr>
        <p:spPr>
          <a:xfrm>
            <a:off x="179388" y="620713"/>
            <a:ext cx="8534400" cy="5688012"/>
          </a:xfrm>
        </p:spPr>
        <p:txBody>
          <a:bodyPr/>
          <a:lstStyle/>
          <a:p>
            <a:pPr marL="569913" indent="-569913"/>
            <a:r>
              <a:rPr lang="en-US" altLang="zh-CN" b="1">
                <a:solidFill>
                  <a:srgbClr val="000066"/>
                </a:solidFill>
              </a:rPr>
              <a:t>1.1</a:t>
            </a:r>
            <a:r>
              <a:rPr lang="ja-JP" altLang="en-US" b="1">
                <a:solidFill>
                  <a:srgbClr val="000066"/>
                </a:solidFill>
                <a:ea typeface="ＭＳ Ｐゴシック" pitchFamily="34" charset="-128"/>
              </a:rPr>
              <a:t>　</a:t>
            </a:r>
            <a:r>
              <a:rPr lang="zh-CN" altLang="en-US" b="1">
                <a:solidFill>
                  <a:srgbClr val="000066"/>
                </a:solidFill>
              </a:rPr>
              <a:t>前言</a:t>
            </a:r>
          </a:p>
          <a:p>
            <a:pPr marL="569913" indent="-569913"/>
            <a:r>
              <a:rPr lang="zh-CN" altLang="en-US">
                <a:solidFill>
                  <a:srgbClr val="000066"/>
                </a:solidFill>
              </a:rPr>
              <a:t>         </a:t>
            </a:r>
            <a:r>
              <a:rPr lang="zh-CN" altLang="en-US" sz="1600">
                <a:solidFill>
                  <a:srgbClr val="000066"/>
                </a:solidFill>
              </a:rPr>
              <a:t>本资料对</a:t>
            </a:r>
            <a:r>
              <a:rPr lang="en-US" altLang="zh-CN" sz="1600">
                <a:solidFill>
                  <a:srgbClr val="000066"/>
                </a:solidFill>
              </a:rPr>
              <a:t>UML1.5</a:t>
            </a:r>
            <a:r>
              <a:rPr lang="zh-CN" altLang="en-US" sz="1600">
                <a:solidFill>
                  <a:srgbClr val="000066"/>
                </a:solidFill>
              </a:rPr>
              <a:t>各种模型图的构成和功能进行说明，通过本资料的学习达到可以读懂</a:t>
            </a:r>
            <a:r>
              <a:rPr lang="en-US" altLang="zh-CN" sz="1600">
                <a:solidFill>
                  <a:srgbClr val="000066"/>
                </a:solidFill>
              </a:rPr>
              <a:t>UML</a:t>
            </a:r>
            <a:r>
              <a:rPr lang="zh-CN" altLang="en-US" sz="1600">
                <a:solidFill>
                  <a:srgbClr val="000066"/>
                </a:solidFill>
              </a:rPr>
              <a:t>模型图的目的。本资料不涉及模型图作成的要点等相关知识。</a:t>
            </a:r>
          </a:p>
          <a:p>
            <a:pPr marL="569913" indent="-569913"/>
            <a:endParaRPr lang="zh-CN" altLang="en-US" sz="1600">
              <a:solidFill>
                <a:srgbClr val="000066"/>
              </a:solidFill>
            </a:endParaRPr>
          </a:p>
          <a:p>
            <a:pPr marL="569913" indent="-569913"/>
            <a:r>
              <a:rPr lang="en-US" altLang="zh-CN" b="1">
                <a:solidFill>
                  <a:srgbClr val="000066"/>
                </a:solidFill>
              </a:rPr>
              <a:t>1.2</a:t>
            </a:r>
            <a:r>
              <a:rPr lang="ja-JP" altLang="en-US" b="1">
                <a:solidFill>
                  <a:srgbClr val="000066"/>
                </a:solidFill>
                <a:ea typeface="ＭＳ Ｐゴシック" pitchFamily="34" charset="-128"/>
              </a:rPr>
              <a:t>　</a:t>
            </a:r>
            <a:r>
              <a:rPr lang="en-US" altLang="ja-JP" b="1">
                <a:solidFill>
                  <a:srgbClr val="000066"/>
                </a:solidFill>
              </a:rPr>
              <a:t>UML</a:t>
            </a:r>
            <a:r>
              <a:rPr lang="zh-CN" altLang="en-US" b="1">
                <a:solidFill>
                  <a:srgbClr val="000066"/>
                </a:solidFill>
              </a:rPr>
              <a:t>概述</a:t>
            </a:r>
          </a:p>
          <a:p>
            <a:pPr marL="1046163" lvl="1" indent="-285750"/>
            <a:r>
              <a:rPr lang="en-US" altLang="zh-CN" b="1">
                <a:solidFill>
                  <a:srgbClr val="000066"/>
                </a:solidFill>
              </a:rPr>
              <a:t>1.</a:t>
            </a:r>
            <a:r>
              <a:rPr lang="en-US" altLang="ja-JP" b="1">
                <a:solidFill>
                  <a:srgbClr val="000066"/>
                </a:solidFill>
              </a:rPr>
              <a:t>2.1 UML</a:t>
            </a:r>
            <a:r>
              <a:rPr lang="zh-CN" altLang="en-US" b="1">
                <a:solidFill>
                  <a:srgbClr val="000066"/>
                </a:solidFill>
              </a:rPr>
              <a:t>简介</a:t>
            </a:r>
          </a:p>
          <a:p>
            <a:pPr marL="1046163" lvl="1" indent="-285750"/>
            <a:r>
              <a:rPr lang="en-US" altLang="zh-CN">
                <a:solidFill>
                  <a:srgbClr val="000066"/>
                </a:solidFill>
              </a:rPr>
              <a:t>     </a:t>
            </a:r>
            <a:r>
              <a:rPr lang="en-US" altLang="zh-CN" sz="1600">
                <a:solidFill>
                  <a:srgbClr val="000066"/>
                </a:solidFill>
              </a:rPr>
              <a:t>UML (Unified Modeling Language)</a:t>
            </a:r>
            <a:r>
              <a:rPr lang="zh-CN" altLang="en-US" sz="1600">
                <a:solidFill>
                  <a:srgbClr val="000066"/>
                </a:solidFill>
              </a:rPr>
              <a:t>为面向对象软件设计提供统一的、标准的、可视化的建模语言。适用于描述以用例为驱动，以体系结构为中心的软件设计的全过程。  </a:t>
            </a:r>
          </a:p>
          <a:p>
            <a:pPr marL="1046163" lvl="1" indent="-285750"/>
            <a:r>
              <a:rPr lang="ja-JP" altLang="en-US" sz="1600">
                <a:solidFill>
                  <a:srgbClr val="000066"/>
                </a:solidFill>
              </a:rPr>
              <a:t>    </a:t>
            </a:r>
            <a:r>
              <a:rPr lang="en-US" altLang="zh-CN" sz="1600">
                <a:solidFill>
                  <a:srgbClr val="000066"/>
                </a:solidFill>
              </a:rPr>
              <a:t> </a:t>
            </a:r>
            <a:r>
              <a:rPr lang="en-US" altLang="ja-JP" sz="1600">
                <a:solidFill>
                  <a:srgbClr val="000066"/>
                </a:solidFill>
              </a:rPr>
              <a:t>UML</a:t>
            </a:r>
            <a:r>
              <a:rPr lang="ja-JP" altLang="en-US" sz="1600">
                <a:solidFill>
                  <a:srgbClr val="000066"/>
                </a:solidFill>
              </a:rPr>
              <a:t>的定义包括</a:t>
            </a:r>
            <a:r>
              <a:rPr lang="en-US" altLang="ja-JP" sz="1600">
                <a:solidFill>
                  <a:srgbClr val="000066"/>
                </a:solidFill>
              </a:rPr>
              <a:t>UML</a:t>
            </a:r>
            <a:r>
              <a:rPr lang="ja-JP" altLang="en-US" sz="1600">
                <a:solidFill>
                  <a:srgbClr val="000066"/>
                </a:solidFill>
              </a:rPr>
              <a:t>语义和</a:t>
            </a:r>
            <a:r>
              <a:rPr lang="en-US" altLang="ja-JP" sz="1600">
                <a:solidFill>
                  <a:srgbClr val="000066"/>
                </a:solidFill>
              </a:rPr>
              <a:t>UML</a:t>
            </a:r>
            <a:r>
              <a:rPr lang="ja-JP" altLang="en-US" sz="1600">
                <a:solidFill>
                  <a:srgbClr val="000066"/>
                </a:solidFill>
              </a:rPr>
              <a:t>表示法两个部分。 </a:t>
            </a:r>
          </a:p>
          <a:p>
            <a:pPr marL="1046163" lvl="1" indent="-285750"/>
            <a:r>
              <a:rPr lang="ja-JP" altLang="en-US" sz="1600">
                <a:solidFill>
                  <a:srgbClr val="000066"/>
                </a:solidFill>
              </a:rPr>
              <a:t>　 </a:t>
            </a:r>
            <a:r>
              <a:rPr lang="en-US" altLang="ja-JP" sz="1600" b="1">
                <a:solidFill>
                  <a:srgbClr val="3333FF"/>
                </a:solidFill>
              </a:rPr>
              <a:t>(1) UML</a:t>
            </a:r>
            <a:r>
              <a:rPr lang="zh-CN" altLang="en-US" sz="1600" b="1">
                <a:solidFill>
                  <a:srgbClr val="3333FF"/>
                </a:solidFill>
              </a:rPr>
              <a:t>语义</a:t>
            </a:r>
            <a:r>
              <a:rPr lang="zh-CN" altLang="en-US" sz="1600">
                <a:solidFill>
                  <a:srgbClr val="000066"/>
                </a:solidFill>
              </a:rPr>
              <a:t>：</a:t>
            </a:r>
            <a:r>
              <a:rPr lang="en-US" altLang="zh-CN" sz="1600">
                <a:solidFill>
                  <a:srgbClr val="000066"/>
                </a:solidFill>
              </a:rPr>
              <a:t>UML</a:t>
            </a:r>
            <a:r>
              <a:rPr lang="zh-CN" altLang="en-US" sz="1600">
                <a:solidFill>
                  <a:srgbClr val="000066"/>
                </a:solidFill>
              </a:rPr>
              <a:t>对语义的描述</a:t>
            </a:r>
            <a:r>
              <a:rPr lang="ja-JP" altLang="en-US" sz="1600">
                <a:solidFill>
                  <a:srgbClr val="000066"/>
                </a:solidFill>
              </a:rPr>
              <a:t>使开发者能在语义上取得一致</a:t>
            </a:r>
            <a:r>
              <a:rPr lang="zh-CN" altLang="en-US" sz="1600">
                <a:solidFill>
                  <a:srgbClr val="000066"/>
                </a:solidFill>
              </a:rPr>
              <a:t>认识，</a:t>
            </a:r>
            <a:r>
              <a:rPr lang="ja-JP" altLang="en-US" sz="1600">
                <a:solidFill>
                  <a:srgbClr val="000066"/>
                </a:solidFill>
              </a:rPr>
              <a:t>消除了因人</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endParaRPr lang="ja-JP" altLang="en-US" sz="1600">
              <a:solidFill>
                <a:srgbClr val="000066"/>
              </a:solidFill>
            </a:endParaRPr>
          </a:p>
          <a:p>
            <a:pPr marL="1046163" lvl="1" indent="-285750"/>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而异的表达方法所造成的影响。 </a:t>
            </a:r>
          </a:p>
          <a:p>
            <a:pPr marL="1046163" lvl="1" indent="-285750"/>
            <a:r>
              <a:rPr lang="ja-JP" altLang="en-US" sz="1600">
                <a:solidFill>
                  <a:srgbClr val="000066"/>
                </a:solidFill>
              </a:rPr>
              <a:t>　 </a:t>
            </a:r>
            <a:r>
              <a:rPr lang="en-US" altLang="ja-JP" sz="1600" b="1">
                <a:solidFill>
                  <a:srgbClr val="3333FF"/>
                </a:solidFill>
              </a:rPr>
              <a:t>(2) UML</a:t>
            </a:r>
            <a:r>
              <a:rPr lang="ja-JP" altLang="en-US" sz="1600" b="1">
                <a:solidFill>
                  <a:srgbClr val="3333FF"/>
                </a:solidFill>
              </a:rPr>
              <a:t>表示法</a:t>
            </a:r>
            <a:r>
              <a:rPr lang="zh-CN" altLang="en-US" sz="1600">
                <a:solidFill>
                  <a:srgbClr val="000066"/>
                </a:solidFill>
              </a:rPr>
              <a:t>：</a:t>
            </a:r>
            <a:r>
              <a:rPr lang="en-US" altLang="ja-JP" sz="1600">
                <a:solidFill>
                  <a:srgbClr val="000066"/>
                </a:solidFill>
              </a:rPr>
              <a:t>UML</a:t>
            </a:r>
            <a:r>
              <a:rPr lang="ja-JP" altLang="en-US" sz="1600">
                <a:solidFill>
                  <a:srgbClr val="000066"/>
                </a:solidFill>
              </a:rPr>
              <a:t>表示法定义</a:t>
            </a:r>
            <a:r>
              <a:rPr lang="en-US" altLang="ja-JP" sz="1600">
                <a:solidFill>
                  <a:srgbClr val="000066"/>
                </a:solidFill>
              </a:rPr>
              <a:t>UML</a:t>
            </a:r>
            <a:r>
              <a:rPr lang="ja-JP" altLang="en-US" sz="1600">
                <a:solidFill>
                  <a:srgbClr val="000066"/>
                </a:solidFill>
              </a:rPr>
              <a:t>符号的表示法</a:t>
            </a:r>
            <a:r>
              <a:rPr lang="zh-CN" altLang="en-US" sz="1600">
                <a:solidFill>
                  <a:srgbClr val="000066"/>
                </a:solidFill>
              </a:rPr>
              <a:t>，</a:t>
            </a:r>
            <a:r>
              <a:rPr lang="ja-JP" altLang="en-US" sz="1600">
                <a:solidFill>
                  <a:srgbClr val="000066"/>
                </a:solidFill>
              </a:rPr>
              <a:t>为开发者或开发工具使用这</a:t>
            </a:r>
          </a:p>
          <a:p>
            <a:pPr marL="1046163" lvl="1" indent="-285750"/>
            <a:r>
              <a:rPr lang="ja-JP" altLang="en-US" sz="1600">
                <a:solidFill>
                  <a:srgbClr val="000066"/>
                </a:solidFill>
              </a:rPr>
              <a:t>                  </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a:t>
            </a:r>
            <a:r>
              <a:rPr lang="ja-JP" altLang="zh-CN" sz="1600">
                <a:solidFill>
                  <a:srgbClr val="000066"/>
                </a:solidFill>
              </a:rPr>
              <a:t> </a:t>
            </a:r>
            <a:r>
              <a:rPr lang="ja-JP" altLang="en-US" sz="1600">
                <a:solidFill>
                  <a:srgbClr val="000066"/>
                </a:solidFill>
              </a:rPr>
              <a:t>  些图形符号和文本语法为系统建模提供了标准。</a:t>
            </a:r>
            <a:endParaRPr lang="zh-CN" altLang="en-US" sz="1600">
              <a:solidFill>
                <a:srgbClr val="000066"/>
              </a:solidFill>
            </a:endParaRPr>
          </a:p>
          <a:p>
            <a:pPr marL="1046163" lvl="1" indent="-285750"/>
            <a:r>
              <a:rPr lang="en-US" altLang="zh-CN" b="1">
                <a:solidFill>
                  <a:srgbClr val="000066"/>
                </a:solidFill>
              </a:rPr>
              <a:t>1.2.2 UML</a:t>
            </a:r>
            <a:r>
              <a:rPr lang="zh-CN" altLang="en-US" b="1">
                <a:solidFill>
                  <a:srgbClr val="000066"/>
                </a:solidFill>
              </a:rPr>
              <a:t>模型图的构成</a:t>
            </a:r>
          </a:p>
          <a:p>
            <a:pPr marL="1046163" lvl="1" indent="-285750">
              <a:lnSpc>
                <a:spcPct val="105000"/>
              </a:lnSpc>
              <a:spcBef>
                <a:spcPct val="0"/>
              </a:spcBef>
            </a:pPr>
            <a:r>
              <a:rPr kumimoji="0" lang="zh-CN" altLang="en-US">
                <a:solidFill>
                  <a:srgbClr val="000066"/>
                </a:solidFill>
              </a:rPr>
              <a:t>    </a:t>
            </a:r>
            <a:r>
              <a:rPr kumimoji="0" lang="zh-CN" altLang="en-US" sz="1600" b="1">
                <a:solidFill>
                  <a:srgbClr val="3333FF"/>
                </a:solidFill>
              </a:rPr>
              <a:t>事物(</a:t>
            </a:r>
            <a:r>
              <a:rPr kumimoji="0" lang="en-US" altLang="zh-CN" sz="1600" b="1">
                <a:solidFill>
                  <a:srgbClr val="3333FF"/>
                </a:solidFill>
              </a:rPr>
              <a:t>Things)</a:t>
            </a:r>
            <a:r>
              <a:rPr kumimoji="0" lang="en-US" altLang="zh-CN" sz="1600">
                <a:solidFill>
                  <a:srgbClr val="000066"/>
                </a:solidFill>
              </a:rPr>
              <a:t>：UML</a:t>
            </a:r>
            <a:r>
              <a:rPr kumimoji="0" lang="zh-CN" altLang="en-US" sz="1600">
                <a:solidFill>
                  <a:srgbClr val="000066"/>
                </a:solidFill>
              </a:rPr>
              <a:t>模型中最基本的构成元素，是具有代表性的成分的抽象</a:t>
            </a:r>
          </a:p>
          <a:p>
            <a:pPr marL="1046163" lvl="1" indent="-285750">
              <a:lnSpc>
                <a:spcPct val="105000"/>
              </a:lnSpc>
              <a:spcBef>
                <a:spcPct val="0"/>
              </a:spcBef>
            </a:pPr>
            <a:r>
              <a:rPr kumimoji="0" lang="zh-CN" altLang="en-US" sz="1600">
                <a:solidFill>
                  <a:srgbClr val="000066"/>
                </a:solidFill>
              </a:rPr>
              <a:t>     </a:t>
            </a:r>
            <a:r>
              <a:rPr kumimoji="0" lang="zh-CN" altLang="en-US" sz="1600" b="1">
                <a:solidFill>
                  <a:srgbClr val="3333FF"/>
                </a:solidFill>
              </a:rPr>
              <a:t>关系(</a:t>
            </a:r>
            <a:r>
              <a:rPr kumimoji="0" lang="en-US" altLang="zh-CN" sz="1600" b="1">
                <a:solidFill>
                  <a:srgbClr val="3333FF"/>
                </a:solidFill>
              </a:rPr>
              <a:t>Relationships)</a:t>
            </a:r>
            <a:r>
              <a:rPr kumimoji="0" lang="en-US" altLang="zh-CN" sz="1600">
                <a:solidFill>
                  <a:srgbClr val="000066"/>
                </a:solidFill>
              </a:rPr>
              <a:t>：</a:t>
            </a:r>
            <a:r>
              <a:rPr kumimoji="0" lang="zh-CN" altLang="en-US" sz="1600">
                <a:solidFill>
                  <a:srgbClr val="000066"/>
                </a:solidFill>
              </a:rPr>
              <a:t>关系把事物紧密联系在一起</a:t>
            </a:r>
          </a:p>
          <a:p>
            <a:pPr marL="1046163" lvl="1" indent="-285750">
              <a:lnSpc>
                <a:spcPct val="105000"/>
              </a:lnSpc>
              <a:spcBef>
                <a:spcPct val="0"/>
              </a:spcBef>
              <a:buClrTx/>
              <a:buFontTx/>
              <a:buNone/>
            </a:pPr>
            <a:r>
              <a:rPr kumimoji="0" lang="zh-CN" altLang="en-US" sz="1600">
                <a:solidFill>
                  <a:srgbClr val="000066"/>
                </a:solidFill>
              </a:rPr>
              <a:t>     </a:t>
            </a:r>
            <a:r>
              <a:rPr kumimoji="0" lang="zh-CN" altLang="en-US" sz="1600" b="1">
                <a:solidFill>
                  <a:srgbClr val="3333FF"/>
                </a:solidFill>
              </a:rPr>
              <a:t>图(</a:t>
            </a:r>
            <a:r>
              <a:rPr kumimoji="0" lang="en-US" altLang="zh-CN" sz="1600" b="1">
                <a:solidFill>
                  <a:srgbClr val="3333FF"/>
                </a:solidFill>
              </a:rPr>
              <a:t>Diagrams )</a:t>
            </a:r>
            <a:r>
              <a:rPr kumimoji="0" lang="en-US" altLang="zh-CN" sz="1600">
                <a:solidFill>
                  <a:srgbClr val="000066"/>
                </a:solidFill>
              </a:rPr>
              <a:t>：</a:t>
            </a:r>
            <a:r>
              <a:rPr kumimoji="0" lang="zh-CN" altLang="en-US" sz="1600">
                <a:solidFill>
                  <a:srgbClr val="000066"/>
                </a:solidFill>
              </a:rPr>
              <a:t>图是事物和关系的可视化表示</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zh-CN" altLang="en-US"/>
              <a:t>8. 构件图</a:t>
            </a:r>
          </a:p>
        </p:txBody>
      </p:sp>
      <p:sp>
        <p:nvSpPr>
          <p:cNvPr id="483331" name="Rectangle 3"/>
          <p:cNvSpPr>
            <a:spLocks noGrp="1" noChangeArrowheads="1"/>
          </p:cNvSpPr>
          <p:nvPr>
            <p:ph type="body" idx="1"/>
          </p:nvPr>
        </p:nvSpPr>
        <p:spPr>
          <a:xfrm>
            <a:off x="141288" y="981075"/>
            <a:ext cx="8534400" cy="990600"/>
          </a:xfrm>
        </p:spPr>
        <p:txBody>
          <a:bodyPr/>
          <a:lstStyle/>
          <a:p>
            <a:pPr lvl="1">
              <a:buFont typeface="Times New Roman" panose="02020603050405020304" pitchFamily="18" charset="0"/>
              <a:buNone/>
            </a:pPr>
            <a:r>
              <a:rPr lang="zh-CN" altLang="en-US" sz="1600" b="0" dirty="0"/>
              <a:t>构件图用于</a:t>
            </a:r>
            <a:r>
              <a:rPr lang="zh-CN" altLang="en-US" sz="1600" b="0" dirty="0">
                <a:solidFill>
                  <a:srgbClr val="7A0900"/>
                </a:solidFill>
              </a:rPr>
              <a:t>静态</a:t>
            </a:r>
            <a:r>
              <a:rPr lang="zh-CN" altLang="en-US" sz="1600" b="0" dirty="0"/>
              <a:t>建模，是表示构件类型的组织以及各种构件之间依赖关系的图。</a:t>
            </a:r>
          </a:p>
          <a:p>
            <a:pPr lvl="1">
              <a:buFont typeface="Times New Roman" panose="02020603050405020304" pitchFamily="18" charset="0"/>
              <a:buNone/>
            </a:pPr>
            <a:r>
              <a:rPr lang="zh-CN" altLang="en-US" sz="1600" b="0" dirty="0"/>
              <a:t>构件图通过对构件间依赖关系的描述来估计对系统构件的修改给系统可能带来的影响。</a:t>
            </a:r>
          </a:p>
        </p:txBody>
      </p:sp>
      <p:sp>
        <p:nvSpPr>
          <p:cNvPr id="483332" name="Rectangle 4"/>
          <p:cNvSpPr>
            <a:spLocks noChangeArrowheads="1"/>
          </p:cNvSpPr>
          <p:nvPr/>
        </p:nvSpPr>
        <p:spPr bwMode="auto">
          <a:xfrm>
            <a:off x="152400" y="1752600"/>
            <a:ext cx="85344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8.2  </a:t>
            </a:r>
            <a:r>
              <a:rPr lang="zh-CN" altLang="en-US" sz="2000" i="0">
                <a:solidFill>
                  <a:srgbClr val="000066"/>
                </a:solidFill>
                <a:effectLst/>
                <a:ea typeface="宋体" panose="02010600030101010101" pitchFamily="2" charset="-122"/>
              </a:rPr>
              <a:t>构件图中的事物及解释</a:t>
            </a:r>
          </a:p>
          <a:p>
            <a:pPr>
              <a:spcBef>
                <a:spcPct val="20000"/>
              </a:spcBef>
              <a:buFont typeface="Wingdings" panose="05000000000000000000" pitchFamily="2" charset="2"/>
              <a:buChar char="n"/>
            </a:pPr>
            <a:endParaRPr lang="zh-CN" altLang="en-US" sz="2000" i="0">
              <a:solidFill>
                <a:srgbClr val="000066"/>
              </a:solidFill>
              <a:effectLst/>
              <a:ea typeface="宋体" panose="02010600030101010101" pitchFamily="2" charset="-122"/>
            </a:endParaRPr>
          </a:p>
        </p:txBody>
      </p:sp>
      <p:graphicFrame>
        <p:nvGraphicFramePr>
          <p:cNvPr id="483333" name="Group 5"/>
          <p:cNvGraphicFramePr>
            <a:graphicFrameLocks noGrp="1"/>
          </p:cNvGraphicFramePr>
          <p:nvPr/>
        </p:nvGraphicFramePr>
        <p:xfrm>
          <a:off x="635000" y="2111375"/>
          <a:ext cx="8051800" cy="1676400"/>
        </p:xfrm>
        <a:graphic>
          <a:graphicData uri="http://schemas.openxmlformats.org/drawingml/2006/table">
            <a:tbl>
              <a:tblPr/>
              <a:tblGrid>
                <a:gridCol w="1538288">
                  <a:extLst>
                    <a:ext uri="{9D8B030D-6E8A-4147-A177-3AD203B41FA5}">
                      <a16:colId xmlns:a16="http://schemas.microsoft.com/office/drawing/2014/main" val="3289694085"/>
                    </a:ext>
                  </a:extLst>
                </a:gridCol>
                <a:gridCol w="4062412">
                  <a:extLst>
                    <a:ext uri="{9D8B030D-6E8A-4147-A177-3AD203B41FA5}">
                      <a16:colId xmlns:a16="http://schemas.microsoft.com/office/drawing/2014/main" val="2875680857"/>
                    </a:ext>
                  </a:extLst>
                </a:gridCol>
                <a:gridCol w="2451100">
                  <a:extLst>
                    <a:ext uri="{9D8B030D-6E8A-4147-A177-3AD203B41FA5}">
                      <a16:colId xmlns:a16="http://schemas.microsoft.com/office/drawing/2014/main" val="758606527"/>
                    </a:ext>
                  </a:extLst>
                </a:gridCol>
              </a:tblGrid>
              <a:tr h="3619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含义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788322"/>
                  </a:ext>
                </a:extLst>
              </a:tr>
              <a:tr h="4762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指系统中可替换的物理部分，构件名字</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如图中的</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Dictionary)</a:t>
                      </a: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标在矩形中，提供了一组接口的实现。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1047375"/>
                  </a:ext>
                </a:extLst>
              </a:tr>
              <a:tr h="3810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外部可访问到的服务 </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如图中的</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Spell-check)</a:t>
                      </a: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085066"/>
                  </a:ext>
                </a:extLst>
              </a:tr>
              <a:tr h="4572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构件实例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节点实例上的构件的一个实例，冒号后是该构件实例的名字</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如图中的</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RoutingList)</a:t>
                      </a: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endParaRPr kumimoji="1" lang="ja-JP"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3045060"/>
                  </a:ext>
                </a:extLst>
              </a:tr>
            </a:tbl>
          </a:graphicData>
        </a:graphic>
      </p:graphicFrame>
      <p:grpSp>
        <p:nvGrpSpPr>
          <p:cNvPr id="483355" name="Group 27"/>
          <p:cNvGrpSpPr>
            <a:grpSpLocks noChangeAspect="1"/>
          </p:cNvGrpSpPr>
          <p:nvPr/>
        </p:nvGrpSpPr>
        <p:grpSpPr bwMode="auto">
          <a:xfrm>
            <a:off x="6732588" y="3411538"/>
            <a:ext cx="1408112" cy="304800"/>
            <a:chOff x="2281" y="2635"/>
            <a:chExt cx="1571" cy="544"/>
          </a:xfrm>
        </p:grpSpPr>
        <p:sp>
          <p:nvSpPr>
            <p:cNvPr id="483356" name="AutoShape 28"/>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57" name="Picture 29" descr="13-61"/>
            <p:cNvPicPr>
              <a:picLocks noChangeAspect="1" noChangeArrowheads="1"/>
            </p:cNvPicPr>
            <p:nvPr/>
          </p:nvPicPr>
          <p:blipFill>
            <a:blip r:embed="rId3">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3358" name="Group 30"/>
          <p:cNvGrpSpPr>
            <a:grpSpLocks noChangeAspect="1"/>
          </p:cNvGrpSpPr>
          <p:nvPr/>
        </p:nvGrpSpPr>
        <p:grpSpPr bwMode="auto">
          <a:xfrm>
            <a:off x="6804025" y="2997200"/>
            <a:ext cx="1258888" cy="228600"/>
            <a:chOff x="2281" y="2635"/>
            <a:chExt cx="1498" cy="326"/>
          </a:xfrm>
        </p:grpSpPr>
        <p:sp>
          <p:nvSpPr>
            <p:cNvPr id="483359" name="AutoShape 31"/>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60" name="Picture 32" descr="13-60"/>
            <p:cNvPicPr>
              <a:picLocks noChangeAspect="1" noChangeArrowheads="1"/>
            </p:cNvPicPr>
            <p:nvPr/>
          </p:nvPicPr>
          <p:blipFill>
            <a:blip r:embed="rId4">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3361" name="Group 33"/>
          <p:cNvGrpSpPr>
            <a:grpSpLocks noChangeAspect="1"/>
          </p:cNvGrpSpPr>
          <p:nvPr/>
        </p:nvGrpSpPr>
        <p:grpSpPr bwMode="auto">
          <a:xfrm>
            <a:off x="6804025" y="2590800"/>
            <a:ext cx="1258888" cy="304800"/>
            <a:chOff x="2281" y="2635"/>
            <a:chExt cx="2150" cy="804"/>
          </a:xfrm>
        </p:grpSpPr>
        <p:sp>
          <p:nvSpPr>
            <p:cNvPr id="483362" name="AutoShape 34"/>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3363" name="Picture 35" descr="13-60"/>
            <p:cNvPicPr>
              <a:picLocks noChangeAspect="1" noChangeArrowheads="1"/>
            </p:cNvPicPr>
            <p:nvPr/>
          </p:nvPicPr>
          <p:blipFill>
            <a:blip r:embed="rId4">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sp>
        <p:nvSpPr>
          <p:cNvPr id="483364" name="Rectangle 36"/>
          <p:cNvSpPr>
            <a:spLocks noChangeArrowheads="1"/>
          </p:cNvSpPr>
          <p:nvPr/>
        </p:nvSpPr>
        <p:spPr bwMode="auto">
          <a:xfrm>
            <a:off x="620713" y="3962400"/>
            <a:ext cx="821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lnSpc>
                <a:spcPct val="80000"/>
              </a:lnSpc>
            </a:pPr>
            <a:r>
              <a:rPr lang="zh-CN" altLang="en-US" sz="1200" b="0" i="0" u="sng">
                <a:effectLst/>
              </a:rPr>
              <a:t>可替换的物理部分</a:t>
            </a:r>
            <a:r>
              <a:rPr lang="zh-CN" altLang="en-US" sz="1200" b="0" i="0">
                <a:effectLst/>
              </a:rPr>
              <a:t>包括软件代码、脚本或命令行文件，也可以表示运行时的对象，文档，数据库等。</a:t>
            </a:r>
          </a:p>
          <a:p>
            <a:pPr>
              <a:lnSpc>
                <a:spcPct val="105000"/>
              </a:lnSpc>
            </a:pPr>
            <a:r>
              <a:rPr lang="zh-CN" altLang="en-US" sz="1200" b="0" i="0" u="sng">
                <a:effectLst/>
              </a:rPr>
              <a:t>节点</a:t>
            </a:r>
            <a:r>
              <a:rPr lang="en-US" altLang="zh-CN" sz="1200" b="0" i="0" u="sng">
                <a:effectLst/>
              </a:rPr>
              <a:t>(node)</a:t>
            </a:r>
            <a:r>
              <a:rPr lang="zh-CN" altLang="en-US" sz="1200" b="0" i="0">
                <a:effectLst/>
              </a:rPr>
              <a:t>是运行时的物理对象，代表一个计算机资源。具体请参见教程“部署图</a:t>
            </a:r>
            <a:r>
              <a:rPr lang="en-US" altLang="zh-CN" sz="1200" b="0" i="0">
                <a:effectLst/>
              </a:rPr>
              <a:t>(</a:t>
            </a:r>
            <a:r>
              <a:rPr lang="en-US" altLang="ja-JP" sz="1200" b="0" i="0">
                <a:effectLst/>
              </a:rPr>
              <a:t>deployment diagram</a:t>
            </a:r>
            <a:r>
              <a:rPr lang="en-US" altLang="zh-CN" sz="1200" b="0" i="0">
                <a:effectLst/>
              </a:rPr>
              <a:t>)”</a:t>
            </a:r>
            <a:r>
              <a:rPr lang="zh-CN" altLang="en-US" sz="1200" b="0" i="0">
                <a:effectLst/>
              </a:rPr>
              <a:t>部分。</a:t>
            </a:r>
          </a:p>
          <a:p>
            <a:pPr>
              <a:lnSpc>
                <a:spcPct val="80000"/>
              </a:lnSpc>
            </a:pPr>
            <a:endParaRPr lang="zh-CN" altLang="en-US" sz="1200" b="0" i="0">
              <a:effectLst/>
            </a:endParaRPr>
          </a:p>
        </p:txBody>
      </p:sp>
      <p:sp>
        <p:nvSpPr>
          <p:cNvPr id="483365" name="Rectangle 37"/>
          <p:cNvSpPr>
            <a:spLocks noChangeArrowheads="1"/>
          </p:cNvSpPr>
          <p:nvPr/>
        </p:nvSpPr>
        <p:spPr bwMode="auto">
          <a:xfrm>
            <a:off x="152400" y="4572000"/>
            <a:ext cx="853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lnSpc>
                <a:spcPct val="90000"/>
              </a:lnSpc>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8.3  </a:t>
            </a:r>
            <a:r>
              <a:rPr lang="zh-CN" altLang="en-US" sz="2000" i="0">
                <a:solidFill>
                  <a:srgbClr val="000066"/>
                </a:solidFill>
                <a:effectLst/>
                <a:ea typeface="宋体" panose="02010600030101010101" pitchFamily="2" charset="-122"/>
              </a:rPr>
              <a:t>构件图中的关系及解释</a:t>
            </a:r>
          </a:p>
        </p:txBody>
      </p:sp>
      <p:graphicFrame>
        <p:nvGraphicFramePr>
          <p:cNvPr id="483366" name="Group 38"/>
          <p:cNvGraphicFramePr>
            <a:graphicFrameLocks noGrp="1"/>
          </p:cNvGraphicFramePr>
          <p:nvPr/>
        </p:nvGraphicFramePr>
        <p:xfrm>
          <a:off x="684213" y="4965700"/>
          <a:ext cx="7608887" cy="939483"/>
        </p:xfrm>
        <a:graphic>
          <a:graphicData uri="http://schemas.openxmlformats.org/drawingml/2006/table">
            <a:tbl>
              <a:tblPr/>
              <a:tblGrid>
                <a:gridCol w="1201737">
                  <a:extLst>
                    <a:ext uri="{9D8B030D-6E8A-4147-A177-3AD203B41FA5}">
                      <a16:colId xmlns:a16="http://schemas.microsoft.com/office/drawing/2014/main" val="1149329725"/>
                    </a:ext>
                  </a:extLst>
                </a:gridCol>
                <a:gridCol w="3816350">
                  <a:extLst>
                    <a:ext uri="{9D8B030D-6E8A-4147-A177-3AD203B41FA5}">
                      <a16:colId xmlns:a16="http://schemas.microsoft.com/office/drawing/2014/main" val="67868251"/>
                    </a:ext>
                  </a:extLst>
                </a:gridCol>
                <a:gridCol w="2590800">
                  <a:extLst>
                    <a:ext uri="{9D8B030D-6E8A-4147-A177-3AD203B41FA5}">
                      <a16:colId xmlns:a16="http://schemas.microsoft.com/office/drawing/2014/main" val="2313043552"/>
                    </a:ext>
                  </a:extLst>
                </a:gridCol>
              </a:tblGrid>
              <a:tr h="266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关系名称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含义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8260590"/>
                  </a:ext>
                </a:extLst>
              </a:tr>
              <a:tr h="2936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实现关系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构件向外提供的服务。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4265952"/>
                  </a:ext>
                </a:extLst>
              </a:tr>
              <a:tr h="371475">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依赖关系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构件依赖外部提供的服务</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由构件到接口</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endPar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0011048"/>
                  </a:ext>
                </a:extLst>
              </a:tr>
            </a:tbl>
          </a:graphicData>
        </a:graphic>
      </p:graphicFrame>
      <p:grpSp>
        <p:nvGrpSpPr>
          <p:cNvPr id="483387" name="Group 59"/>
          <p:cNvGrpSpPr>
            <a:grpSpLocks noChangeAspect="1"/>
          </p:cNvGrpSpPr>
          <p:nvPr/>
        </p:nvGrpSpPr>
        <p:grpSpPr bwMode="auto">
          <a:xfrm>
            <a:off x="6156325" y="5516563"/>
            <a:ext cx="2087563" cy="409575"/>
            <a:chOff x="1" y="-1"/>
            <a:chExt cx="6545" cy="1234"/>
          </a:xfrm>
        </p:grpSpPr>
        <p:sp>
          <p:nvSpPr>
            <p:cNvPr id="483388" name="AutoShape 60"/>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3389" name="Line 61"/>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83390" name="Group 62"/>
          <p:cNvGrpSpPr>
            <a:grpSpLocks noChangeAspect="1"/>
          </p:cNvGrpSpPr>
          <p:nvPr/>
        </p:nvGrpSpPr>
        <p:grpSpPr bwMode="auto">
          <a:xfrm>
            <a:off x="5940425" y="5151438"/>
            <a:ext cx="2592388" cy="438150"/>
            <a:chOff x="8150" y="9673"/>
            <a:chExt cx="1980" cy="360"/>
          </a:xfrm>
        </p:grpSpPr>
        <p:sp>
          <p:nvSpPr>
            <p:cNvPr id="483391" name="AutoShape 63"/>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3392" name="Line 64"/>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sp>
        <p:nvSpPr>
          <p:cNvPr id="483393" name="Rectangle 65"/>
          <p:cNvSpPr>
            <a:spLocks noChangeArrowheads="1"/>
          </p:cNvSpPr>
          <p:nvPr/>
        </p:nvSpPr>
        <p:spPr bwMode="auto">
          <a:xfrm>
            <a:off x="73025" y="549275"/>
            <a:ext cx="1906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0">
                <a:solidFill>
                  <a:srgbClr val="000066"/>
                </a:solidFill>
                <a:effectLst/>
              </a:rPr>
              <a:t>8.1  </a:t>
            </a:r>
            <a:r>
              <a:rPr lang="zh-CN" altLang="en-US" sz="2000" i="0">
                <a:solidFill>
                  <a:srgbClr val="000066"/>
                </a:solidFill>
                <a:effectLst/>
              </a:rPr>
              <a:t>构件图概要</a:t>
            </a:r>
            <a:endParaRPr lang="ja-JP" altLang="en-US" sz="2000" i="0">
              <a:solidFill>
                <a:srgbClr val="000066"/>
              </a:solidFill>
              <a:effectLs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en-US"/>
              <a:t>8. 构件图</a:t>
            </a:r>
          </a:p>
        </p:txBody>
      </p:sp>
      <p:sp>
        <p:nvSpPr>
          <p:cNvPr id="485380" name="Rectangle 4"/>
          <p:cNvSpPr>
            <a:spLocks noChangeArrowheads="1"/>
          </p:cNvSpPr>
          <p:nvPr/>
        </p:nvSpPr>
        <p:spPr bwMode="auto">
          <a:xfrm>
            <a:off x="468313" y="1052513"/>
            <a:ext cx="76327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kumimoji="0" lang="zh-CN" altLang="en-US" sz="1400" i="0" dirty="0">
                <a:effectLst/>
              </a:rPr>
              <a:t>实例1.</a:t>
            </a:r>
          </a:p>
          <a:p>
            <a:pPr>
              <a:buFont typeface="Times New Roman" panose="02020603050405020304" pitchFamily="18" charset="0"/>
              <a:buNone/>
            </a:pPr>
            <a:r>
              <a:rPr kumimoji="0" lang="ja-JP" altLang="en-US" sz="1400" b="0" i="0" dirty="0">
                <a:effectLst/>
                <a:ea typeface="ＭＳ Ｐゴシック" pitchFamily="34" charset="-128"/>
              </a:rPr>
              <a:t>　　　　</a:t>
            </a:r>
            <a:r>
              <a:rPr kumimoji="0" lang="zh-CN" altLang="en-US" sz="1400" b="0" i="0" dirty="0">
                <a:effectLst/>
              </a:rPr>
              <a:t>图中的构件名称是</a:t>
            </a:r>
            <a:r>
              <a:rPr kumimoji="0" lang="en-US" altLang="zh-CN" sz="1400" b="0" i="0" dirty="0">
                <a:effectLst/>
              </a:rPr>
              <a:t>Dictionary</a:t>
            </a:r>
            <a:r>
              <a:rPr kumimoji="0" lang="zh-CN" altLang="en-US" sz="1400" b="0" i="0" dirty="0">
                <a:effectLst/>
              </a:rPr>
              <a:t>字典。</a:t>
            </a:r>
          </a:p>
          <a:p>
            <a:pPr>
              <a:buFont typeface="Times New Roman" panose="02020603050405020304" pitchFamily="18" charset="0"/>
              <a:buNone/>
            </a:pPr>
            <a:r>
              <a:rPr kumimoji="0" lang="ja-JP" altLang="en-US" sz="1400" b="0" i="0" dirty="0">
                <a:effectLst/>
                <a:ea typeface="ＭＳ Ｐゴシック" pitchFamily="34" charset="-128"/>
              </a:rPr>
              <a:t>　　　　</a:t>
            </a:r>
            <a:r>
              <a:rPr kumimoji="0" lang="zh-CN" altLang="en-US" sz="1400" b="0" i="0" dirty="0">
                <a:effectLst/>
              </a:rPr>
              <a:t>该构件向外提供两个接口，即两个服务</a:t>
            </a:r>
            <a:r>
              <a:rPr kumimoji="0" lang="en-US" altLang="zh-CN" sz="1400" b="0" i="0" dirty="0">
                <a:effectLst/>
              </a:rPr>
              <a:t>Spell-check</a:t>
            </a:r>
            <a:r>
              <a:rPr kumimoji="0" lang="zh-CN" altLang="en-US" sz="1400" b="0" i="0" dirty="0">
                <a:effectLst/>
              </a:rPr>
              <a:t>拼写检查、</a:t>
            </a:r>
            <a:r>
              <a:rPr kumimoji="0" lang="en-US" altLang="zh-CN" sz="1400" b="0" i="0" dirty="0">
                <a:effectLst/>
              </a:rPr>
              <a:t>Synonyms</a:t>
            </a:r>
            <a:r>
              <a:rPr kumimoji="0" lang="zh-CN" altLang="en-US" sz="1400" b="0" i="0" dirty="0">
                <a:effectLst/>
              </a:rPr>
              <a:t>同义词。</a:t>
            </a:r>
          </a:p>
        </p:txBody>
      </p:sp>
      <p:pic>
        <p:nvPicPr>
          <p:cNvPr id="485381" name="Picture 5" descr="13-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20900"/>
            <a:ext cx="44958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2" name="Rectangle 6"/>
          <p:cNvSpPr>
            <a:spLocks noChangeArrowheads="1"/>
          </p:cNvSpPr>
          <p:nvPr/>
        </p:nvSpPr>
        <p:spPr bwMode="auto">
          <a:xfrm>
            <a:off x="990600" y="3886200"/>
            <a:ext cx="34575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b="0" i="0" dirty="0">
                <a:effectLst/>
              </a:rPr>
              <a:t>图中“</a:t>
            </a:r>
            <a:r>
              <a:rPr lang="en-US" altLang="zh-CN" sz="1400" b="0" i="0" dirty="0">
                <a:effectLst/>
              </a:rPr>
              <a:t>Planner</a:t>
            </a:r>
            <a:r>
              <a:rPr lang="zh-CN" altLang="en-US" sz="1400" b="0" i="0" dirty="0">
                <a:effectLst/>
              </a:rPr>
              <a:t>计划者”构件向外提供一个“</a:t>
            </a:r>
            <a:r>
              <a:rPr lang="en-US" altLang="zh-CN" sz="1400" b="0" i="0" dirty="0">
                <a:effectLst/>
              </a:rPr>
              <a:t>update</a:t>
            </a:r>
            <a:r>
              <a:rPr lang="zh-CN" altLang="en-US" sz="1400" b="0" i="0" dirty="0">
                <a:effectLst/>
              </a:rPr>
              <a:t>更新”接口服务。</a:t>
            </a:r>
            <a:endParaRPr kumimoji="0" lang="zh-CN" altLang="en-US" sz="1400" b="0" i="0" dirty="0">
              <a:effectLst/>
            </a:endParaRPr>
          </a:p>
          <a:p>
            <a:pPr>
              <a:buFont typeface="Times New Roman" panose="02020603050405020304" pitchFamily="18" charset="0"/>
              <a:buNone/>
            </a:pPr>
            <a:r>
              <a:rPr lang="zh-CN" altLang="en-US" sz="1400" b="0" i="0" dirty="0">
                <a:effectLst/>
              </a:rPr>
              <a:t>同时，该构件要求外部接口提供一个“</a:t>
            </a:r>
            <a:r>
              <a:rPr lang="en-US" altLang="zh-CN" sz="1400" b="0" i="0" dirty="0">
                <a:effectLst/>
              </a:rPr>
              <a:t>Reservations</a:t>
            </a:r>
            <a:r>
              <a:rPr lang="zh-CN" altLang="en-US" sz="1400" b="0" i="0" dirty="0">
                <a:effectLst/>
              </a:rPr>
              <a:t>预定”服务。</a:t>
            </a:r>
          </a:p>
        </p:txBody>
      </p:sp>
      <p:pic>
        <p:nvPicPr>
          <p:cNvPr id="485383" name="Picture 7" descr="13-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848" y="3521869"/>
            <a:ext cx="3530600"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4" name="Text Box 8"/>
          <p:cNvSpPr txBox="1">
            <a:spLocks noChangeArrowheads="1"/>
          </p:cNvSpPr>
          <p:nvPr/>
        </p:nvSpPr>
        <p:spPr bwMode="auto">
          <a:xfrm>
            <a:off x="533400" y="3505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000066"/>
                </a:solidFill>
                <a:effectLst/>
              </a:rPr>
              <a:t>实例2.</a:t>
            </a:r>
            <a:endParaRPr lang="en-US" altLang="ja-JP" sz="1400" i="0">
              <a:solidFill>
                <a:srgbClr val="000066"/>
              </a:solidFill>
              <a:effectLst/>
            </a:endParaRPr>
          </a:p>
        </p:txBody>
      </p:sp>
      <p:sp>
        <p:nvSpPr>
          <p:cNvPr id="485385" name="Rectangle 9"/>
          <p:cNvSpPr>
            <a:spLocks noChangeArrowheads="1"/>
          </p:cNvSpPr>
          <p:nvPr/>
        </p:nvSpPr>
        <p:spPr bwMode="auto">
          <a:xfrm>
            <a:off x="0" y="668338"/>
            <a:ext cx="2162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i="0">
                <a:solidFill>
                  <a:srgbClr val="000066"/>
                </a:solidFill>
                <a:effectLst/>
              </a:rPr>
              <a:t>8.4  </a:t>
            </a:r>
            <a:r>
              <a:rPr kumimoji="0" lang="zh-CN" altLang="en-US" sz="2000" i="0">
                <a:solidFill>
                  <a:srgbClr val="000066"/>
                </a:solidFill>
                <a:effectLst/>
              </a:rPr>
              <a:t>构件图的例子</a:t>
            </a:r>
            <a:endParaRPr kumimoji="0" lang="ja-JP" altLang="en-US" sz="2000" i="0">
              <a:solidFill>
                <a:srgbClr val="000066"/>
              </a:solidFill>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en-US"/>
              <a:t>8. 构件图</a:t>
            </a:r>
          </a:p>
        </p:txBody>
      </p:sp>
      <p:sp>
        <p:nvSpPr>
          <p:cNvPr id="487427" name="Rectangle 3"/>
          <p:cNvSpPr>
            <a:spLocks noGrp="1" noChangeArrowheads="1"/>
          </p:cNvSpPr>
          <p:nvPr>
            <p:ph type="body" idx="1"/>
          </p:nvPr>
        </p:nvSpPr>
        <p:spPr>
          <a:xfrm>
            <a:off x="250825" y="620713"/>
            <a:ext cx="4800600" cy="381000"/>
          </a:xfrm>
        </p:spPr>
        <p:txBody>
          <a:bodyPr/>
          <a:lstStyle/>
          <a:p>
            <a:r>
              <a:rPr kumimoji="0" lang="zh-CN" altLang="en-US" sz="1600"/>
              <a:t>实例3</a:t>
            </a:r>
          </a:p>
        </p:txBody>
      </p:sp>
      <p:pic>
        <p:nvPicPr>
          <p:cNvPr id="487428" name="Picture 4" descr="3-7"/>
          <p:cNvPicPr>
            <a:picLocks noChangeAspect="1" noChangeArrowheads="1"/>
          </p:cNvPicPr>
          <p:nvPr/>
        </p:nvPicPr>
        <p:blipFill>
          <a:blip r:embed="rId3">
            <a:extLst>
              <a:ext uri="{28A0092B-C50C-407E-A947-70E740481C1C}">
                <a14:useLocalDpi xmlns:a14="http://schemas.microsoft.com/office/drawing/2010/main" val="0"/>
              </a:ext>
            </a:extLst>
          </a:blip>
          <a:srcRect l="6154"/>
          <a:stretch>
            <a:fillRect/>
          </a:stretch>
        </p:blipFill>
        <p:spPr bwMode="auto">
          <a:xfrm>
            <a:off x="4343400" y="920750"/>
            <a:ext cx="4760913"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7429" name="Rectangle 5"/>
          <p:cNvSpPr>
            <a:spLocks noChangeArrowheads="1"/>
          </p:cNvSpPr>
          <p:nvPr/>
        </p:nvSpPr>
        <p:spPr bwMode="auto">
          <a:xfrm>
            <a:off x="152400" y="914400"/>
            <a:ext cx="2332038" cy="330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i="0" dirty="0">
                <a:effectLst/>
              </a:rPr>
              <a:t>图中</a:t>
            </a:r>
            <a:r>
              <a:rPr lang="zh-CN" altLang="en-US" sz="1400" i="0" dirty="0">
                <a:solidFill>
                  <a:srgbClr val="7A0900"/>
                </a:solidFill>
                <a:effectLst>
                  <a:outerShdw blurRad="38100" dist="38100" dir="2700000" algn="tl">
                    <a:srgbClr val="C0C0C0"/>
                  </a:outerShdw>
                </a:effectLst>
              </a:rPr>
              <a:t>依赖关系</a:t>
            </a:r>
            <a:r>
              <a:rPr lang="zh-CN" altLang="en-US" sz="1400" i="0" dirty="0">
                <a:effectLst/>
              </a:rPr>
              <a:t>包括：</a:t>
            </a:r>
          </a:p>
          <a:p>
            <a:pPr>
              <a:buFont typeface="Times New Roman" panose="02020603050405020304" pitchFamily="18" charset="0"/>
              <a:buNone/>
            </a:pPr>
            <a:r>
              <a:rPr lang="zh-CN" altLang="en-US" sz="1300" b="0" i="0" dirty="0">
                <a:effectLst/>
              </a:rPr>
              <a:t>顾客需要信息亭接口提供服务</a:t>
            </a:r>
          </a:p>
          <a:p>
            <a:pPr>
              <a:buFont typeface="Times New Roman" panose="02020603050405020304" pitchFamily="18" charset="0"/>
              <a:buNone/>
            </a:pPr>
            <a:r>
              <a:rPr lang="zh-CN" altLang="en-US" sz="1300" b="0" i="0" dirty="0">
                <a:effectLst/>
              </a:rPr>
              <a:t>售票员需要职员接口提供服务</a:t>
            </a:r>
          </a:p>
          <a:p>
            <a:pPr>
              <a:buFont typeface="Times New Roman" panose="02020603050405020304" pitchFamily="18" charset="0"/>
              <a:buNone/>
            </a:pPr>
            <a:r>
              <a:rPr lang="zh-CN" altLang="en-US" sz="1300" b="0" i="0" dirty="0">
                <a:effectLst/>
              </a:rPr>
              <a:t>信用卡付款需要信用卡代理提供服务</a:t>
            </a:r>
          </a:p>
          <a:p>
            <a:pPr>
              <a:buFont typeface="Times New Roman" panose="02020603050405020304" pitchFamily="18" charset="0"/>
              <a:buNone/>
            </a:pPr>
            <a:r>
              <a:rPr lang="zh-CN" altLang="en-US" sz="1300" b="0" i="0" dirty="0">
                <a:effectLst/>
              </a:rPr>
              <a:t>职员接口需要预订销售、个人销售和团体销售提供服务</a:t>
            </a:r>
          </a:p>
          <a:p>
            <a:pPr>
              <a:buFont typeface="Times New Roman" panose="02020603050405020304" pitchFamily="18" charset="0"/>
              <a:buNone/>
            </a:pPr>
            <a:r>
              <a:rPr lang="zh-CN" altLang="en-US" sz="1300" b="0" i="0" dirty="0">
                <a:effectLst/>
              </a:rPr>
              <a:t>管理接口需要数据库状态提供服务</a:t>
            </a:r>
          </a:p>
          <a:p>
            <a:pPr>
              <a:buFont typeface="Times New Roman" panose="02020603050405020304" pitchFamily="18" charset="0"/>
              <a:buNone/>
            </a:pPr>
            <a:r>
              <a:rPr lang="zh-CN" altLang="en-US" sz="1300" b="0" i="0" dirty="0">
                <a:effectLst/>
              </a:rPr>
              <a:t>售票处需要付款和购买提供服务</a:t>
            </a:r>
          </a:p>
          <a:p>
            <a:pPr>
              <a:buFont typeface="Times New Roman" panose="02020603050405020304" pitchFamily="18" charset="0"/>
              <a:buNone/>
            </a:pPr>
            <a:r>
              <a:rPr lang="zh-CN" altLang="en-US" sz="1300" b="0" i="0" dirty="0">
                <a:effectLst/>
              </a:rPr>
              <a:t>等等</a:t>
            </a:r>
            <a:r>
              <a:rPr lang="en-US" altLang="zh-CN" sz="1300" b="0" i="0" dirty="0">
                <a:effectLst/>
              </a:rPr>
              <a:t>……</a:t>
            </a:r>
          </a:p>
        </p:txBody>
      </p:sp>
      <p:sp>
        <p:nvSpPr>
          <p:cNvPr id="487430" name="Rectangle 6"/>
          <p:cNvSpPr>
            <a:spLocks noChangeArrowheads="1"/>
          </p:cNvSpPr>
          <p:nvPr/>
        </p:nvSpPr>
        <p:spPr bwMode="auto">
          <a:xfrm>
            <a:off x="2627313" y="2420938"/>
            <a:ext cx="205581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i="0" dirty="0">
                <a:effectLst/>
              </a:rPr>
              <a:t>图中</a:t>
            </a:r>
            <a:r>
              <a:rPr lang="zh-CN" altLang="en-US" sz="1400" i="0" dirty="0">
                <a:solidFill>
                  <a:srgbClr val="7A0900"/>
                </a:solidFill>
                <a:effectLst>
                  <a:outerShdw blurRad="38100" dist="38100" dir="2700000" algn="tl">
                    <a:srgbClr val="C0C0C0"/>
                  </a:outerShdw>
                </a:effectLst>
              </a:rPr>
              <a:t>实现关系</a:t>
            </a:r>
            <a:r>
              <a:rPr lang="zh-CN" altLang="en-US" sz="1400" i="0" dirty="0">
                <a:effectLst/>
              </a:rPr>
              <a:t>包括：</a:t>
            </a:r>
          </a:p>
          <a:p>
            <a:pPr>
              <a:buFont typeface="Times New Roman" panose="02020603050405020304" pitchFamily="18" charset="0"/>
              <a:buNone/>
            </a:pPr>
            <a:r>
              <a:rPr lang="zh-CN" altLang="en-US" sz="1300" b="0" i="0" dirty="0">
                <a:effectLst/>
              </a:rPr>
              <a:t>信用卡付款提供付款服务</a:t>
            </a:r>
          </a:p>
          <a:p>
            <a:pPr>
              <a:buFont typeface="Times New Roman" panose="02020603050405020304" pitchFamily="18" charset="0"/>
              <a:buNone/>
            </a:pPr>
            <a:r>
              <a:rPr kumimoji="0" lang="zh-CN" altLang="en-US" sz="1300" b="0" i="0" dirty="0">
                <a:effectLst/>
              </a:rPr>
              <a:t>票数据库提供购买和状态查询服务</a:t>
            </a:r>
          </a:p>
          <a:p>
            <a:pPr>
              <a:buFont typeface="Times New Roman" panose="02020603050405020304" pitchFamily="18" charset="0"/>
              <a:buNone/>
            </a:pPr>
            <a:r>
              <a:rPr lang="zh-CN" altLang="en-US" sz="1300" b="0" i="0" dirty="0">
                <a:effectLst/>
              </a:rPr>
              <a:t>售票处提供预订购买、个人购买和团体购买服务</a:t>
            </a:r>
          </a:p>
        </p:txBody>
      </p:sp>
      <p:sp>
        <p:nvSpPr>
          <p:cNvPr id="487431" name="Rectangle 7"/>
          <p:cNvSpPr>
            <a:spLocks noChangeArrowheads="1"/>
          </p:cNvSpPr>
          <p:nvPr/>
        </p:nvSpPr>
        <p:spPr bwMode="auto">
          <a:xfrm>
            <a:off x="304800" y="4495800"/>
            <a:ext cx="419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200" b="0" i="0">
                <a:effectLst>
                  <a:outerShdw blurRad="38100" dist="38100" dir="2700000" algn="tl">
                    <a:srgbClr val="C0C0C0"/>
                  </a:outerShdw>
                </a:effectLst>
              </a:rPr>
              <a:t>情景一：</a:t>
            </a:r>
          </a:p>
          <a:p>
            <a:pPr>
              <a:buFont typeface="Times New Roman" panose="02020603050405020304" pitchFamily="18" charset="0"/>
              <a:buNone/>
            </a:pPr>
            <a:r>
              <a:rPr lang="zh-CN" altLang="en-US" sz="1200" b="0" i="0">
                <a:effectLst/>
              </a:rPr>
              <a:t>购买个人票可以通过公用信息亭订购也可直接向售票员购买，但购买团体票只能通过售票员。</a:t>
            </a:r>
          </a:p>
          <a:p>
            <a:pPr>
              <a:buFont typeface="Times New Roman" panose="02020603050405020304" pitchFamily="18" charset="0"/>
              <a:buNone/>
            </a:pPr>
            <a:r>
              <a:rPr lang="zh-CN" altLang="en-US" sz="1200" b="0" i="0">
                <a:effectLst>
                  <a:outerShdw blurRad="38100" dist="38100" dir="2700000" algn="tl">
                    <a:srgbClr val="C0C0C0"/>
                  </a:outerShdw>
                </a:effectLst>
              </a:rPr>
              <a:t>情景二：</a:t>
            </a:r>
          </a:p>
          <a:p>
            <a:pPr>
              <a:buFont typeface="Times New Roman" panose="02020603050405020304" pitchFamily="18" charset="0"/>
              <a:buNone/>
            </a:pPr>
            <a:r>
              <a:rPr lang="zh-CN" altLang="en-US" sz="1200" b="0" i="0">
                <a:effectLst/>
              </a:rPr>
              <a:t>买票的人可以根据任意选择预订销售或个人销售或团体销售中的一种方式，售票处为了方便销售，需要信用卡付款服务的支持，同时也必然需要票数据库处在有票可卖的状况中。</a:t>
            </a:r>
          </a:p>
        </p:txBody>
      </p:sp>
      <p:sp>
        <p:nvSpPr>
          <p:cNvPr id="487432" name="Rectangle 8"/>
          <p:cNvSpPr>
            <a:spLocks noChangeArrowheads="1"/>
          </p:cNvSpPr>
          <p:nvPr/>
        </p:nvSpPr>
        <p:spPr bwMode="auto">
          <a:xfrm>
            <a:off x="247650" y="4259263"/>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i="0">
                <a:solidFill>
                  <a:srgbClr val="000066"/>
                </a:solidFill>
                <a:effectLst/>
              </a:rPr>
              <a:t>情景描述</a:t>
            </a:r>
            <a:endParaRPr kumimoji="0" lang="ja-JP" altLang="en-US" sz="1400" i="0">
              <a:solidFill>
                <a:srgbClr val="000066"/>
              </a:solidFill>
              <a:effectLs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zh-CN" altLang="en-US"/>
              <a:t>8. 构件图</a:t>
            </a:r>
          </a:p>
        </p:txBody>
      </p:sp>
      <p:sp>
        <p:nvSpPr>
          <p:cNvPr id="489475" name="Rectangle 3"/>
          <p:cNvSpPr>
            <a:spLocks noGrp="1" noChangeArrowheads="1"/>
          </p:cNvSpPr>
          <p:nvPr>
            <p:ph type="body" idx="1"/>
          </p:nvPr>
        </p:nvSpPr>
        <p:spPr>
          <a:xfrm>
            <a:off x="-36513" y="692150"/>
            <a:ext cx="8389938" cy="4921250"/>
          </a:xfrm>
        </p:spPr>
        <p:txBody>
          <a:bodyPr/>
          <a:lstStyle/>
          <a:p>
            <a:endParaRPr lang="zh-CN" altLang="en-US"/>
          </a:p>
          <a:p>
            <a:pPr lvl="1">
              <a:buFont typeface="Times New Roman" panose="02020603050405020304" pitchFamily="18" charset="0"/>
              <a:buNone/>
            </a:pPr>
            <a:r>
              <a:rPr lang="zh-CN" altLang="en-US" sz="1400"/>
              <a:t>	</a:t>
            </a:r>
            <a:r>
              <a:rPr lang="en-US" altLang="zh-CN" sz="1400" b="0"/>
              <a:t>1. </a:t>
            </a:r>
            <a:r>
              <a:rPr lang="zh-CN" altLang="en-US" sz="1400" b="0"/>
              <a:t>构件图用于那种建模阶段？</a:t>
            </a:r>
          </a:p>
          <a:p>
            <a:pPr lvl="1">
              <a:buFont typeface="Times New Roman" panose="02020603050405020304" pitchFamily="18" charset="0"/>
              <a:buNone/>
            </a:pPr>
            <a:r>
              <a:rPr lang="zh-CN" altLang="en-US" sz="1400" b="0"/>
              <a:t>	    </a:t>
            </a:r>
            <a:r>
              <a:rPr lang="en-US" altLang="zh-CN" sz="1400" b="0"/>
              <a:t>A.</a:t>
            </a:r>
            <a:r>
              <a:rPr lang="zh-CN" altLang="en-US" sz="1400" b="0"/>
              <a:t>动态建模</a:t>
            </a:r>
            <a:r>
              <a:rPr lang="zh-CN" altLang="ja-JP" sz="1400" b="0"/>
              <a:t>	</a:t>
            </a:r>
            <a:r>
              <a:rPr lang="zh-CN" altLang="en-US" sz="1400" b="0"/>
              <a:t>	</a:t>
            </a:r>
            <a:r>
              <a:rPr lang="en-US" altLang="zh-CN" sz="1400" b="0"/>
              <a:t>B.</a:t>
            </a:r>
            <a:r>
              <a:rPr lang="zh-CN" altLang="en-US" sz="1400" b="0"/>
              <a:t>静态建模</a:t>
            </a:r>
          </a:p>
          <a:p>
            <a:pPr lvl="1">
              <a:buFont typeface="Times New Roman" panose="02020603050405020304" pitchFamily="18" charset="0"/>
              <a:buNone/>
            </a:pPr>
            <a:endParaRPr lang="zh-CN" altLang="en-US" sz="1400" b="0"/>
          </a:p>
          <a:p>
            <a:pPr lvl="1">
              <a:buFont typeface="Times New Roman" panose="02020603050405020304" pitchFamily="18" charset="0"/>
              <a:buNone/>
            </a:pPr>
            <a:r>
              <a:rPr lang="zh-CN" altLang="en-US" sz="1400" b="0"/>
              <a:t>	</a:t>
            </a:r>
            <a:r>
              <a:rPr lang="en-US" altLang="zh-CN" sz="1400" b="0"/>
              <a:t>2. </a:t>
            </a:r>
            <a:r>
              <a:rPr lang="zh-CN" altLang="en-US" sz="1400" b="0"/>
              <a:t>一个构件只能对特定的另一个构件提供特定的一种服务。这种说法正确吗？</a:t>
            </a:r>
          </a:p>
          <a:p>
            <a:pPr lvl="2">
              <a:buFont typeface="Times New Roman" panose="02020603050405020304" pitchFamily="18" charset="0"/>
              <a:buNone/>
            </a:pPr>
            <a:r>
              <a:rPr lang="en-US" altLang="zh-CN" sz="1400" b="0"/>
              <a:t>A.</a:t>
            </a:r>
            <a:r>
              <a:rPr lang="zh-CN" altLang="en-US" sz="1400" b="0"/>
              <a:t>正确</a:t>
            </a:r>
            <a:r>
              <a:rPr lang="zh-CN" altLang="ja-JP" sz="1400" b="0"/>
              <a:t>	</a:t>
            </a:r>
            <a:r>
              <a:rPr lang="zh-CN" altLang="en-US" sz="1400" b="0"/>
              <a:t>	</a:t>
            </a:r>
            <a:r>
              <a:rPr lang="en-US" altLang="zh-CN" sz="1400" b="0"/>
              <a:t>B.</a:t>
            </a:r>
            <a:r>
              <a:rPr lang="zh-CN" altLang="en-US" sz="1400" b="0"/>
              <a:t>错误</a:t>
            </a:r>
          </a:p>
          <a:p>
            <a:pPr lvl="1">
              <a:buFont typeface="Times New Roman" panose="02020603050405020304" pitchFamily="18" charset="0"/>
              <a:buNone/>
            </a:pPr>
            <a:endParaRPr lang="zh-CN" altLang="en-US" sz="1400" b="0"/>
          </a:p>
          <a:p>
            <a:pPr lvl="1">
              <a:buFont typeface="Times New Roman" panose="02020603050405020304" pitchFamily="18" charset="0"/>
              <a:buNone/>
            </a:pPr>
            <a:r>
              <a:rPr lang="zh-CN" altLang="en-US" sz="1400" b="0"/>
              <a:t>	</a:t>
            </a:r>
            <a:r>
              <a:rPr lang="en-US" altLang="zh-CN" sz="1400" b="0"/>
              <a:t>3. </a:t>
            </a:r>
            <a:r>
              <a:rPr lang="zh-CN" altLang="en-US" sz="1400" b="0"/>
              <a:t>构件图用于描述系统中各物理部件之间的服务的依赖提供关系。这种说法正确吗？	</a:t>
            </a:r>
          </a:p>
          <a:p>
            <a:pPr lvl="1">
              <a:buFont typeface="Times New Roman" panose="02020603050405020304" pitchFamily="18" charset="0"/>
              <a:buNone/>
            </a:pPr>
            <a:r>
              <a:rPr lang="zh-CN" altLang="en-US" sz="1400" b="0"/>
              <a:t>	    </a:t>
            </a:r>
            <a:r>
              <a:rPr lang="en-US" altLang="zh-CN" sz="1400" b="0"/>
              <a:t>A.</a:t>
            </a:r>
            <a:r>
              <a:rPr lang="zh-CN" altLang="en-US" sz="1400" b="0"/>
              <a:t>正确</a:t>
            </a:r>
            <a:r>
              <a:rPr lang="zh-CN" altLang="ja-JP" sz="1400" b="0"/>
              <a:t>	</a:t>
            </a:r>
            <a:r>
              <a:rPr lang="zh-CN" altLang="en-US" sz="1400" b="0"/>
              <a:t>	</a:t>
            </a:r>
            <a:r>
              <a:rPr lang="en-US" altLang="zh-CN" sz="1400" b="0"/>
              <a:t>B.</a:t>
            </a:r>
            <a:r>
              <a:rPr lang="zh-CN" altLang="en-US" sz="1400" b="0"/>
              <a:t>错误</a:t>
            </a:r>
          </a:p>
          <a:p>
            <a:pPr lvl="1">
              <a:buFont typeface="Times New Roman" panose="02020603050405020304" pitchFamily="18" charset="0"/>
              <a:buNone/>
            </a:pPr>
            <a:endParaRPr lang="zh-CN" altLang="en-US" sz="1400" b="0"/>
          </a:p>
          <a:p>
            <a:pPr lvl="1">
              <a:buFont typeface="Times New Roman" panose="02020603050405020304" pitchFamily="18" charset="0"/>
              <a:buNone/>
            </a:pPr>
            <a:r>
              <a:rPr kumimoji="0" lang="zh-CN" altLang="en-US" sz="1400" b="0"/>
              <a:t>	</a:t>
            </a:r>
            <a:r>
              <a:rPr kumimoji="0" lang="en-US" altLang="zh-CN" sz="1400" b="0"/>
              <a:t>4. </a:t>
            </a:r>
            <a:r>
              <a:rPr kumimoji="0" lang="zh-CN" altLang="en-US" sz="1400" b="0"/>
              <a:t>构件图中实线箭头表示服务的依赖，虚线箭头表示服务的提供。这种说法正确吗？</a:t>
            </a:r>
          </a:p>
          <a:p>
            <a:pPr lvl="1">
              <a:buFont typeface="Times New Roman" panose="02020603050405020304" pitchFamily="18" charset="0"/>
              <a:buNone/>
            </a:pPr>
            <a:r>
              <a:rPr lang="zh-CN" altLang="en-US" sz="1400" b="0"/>
              <a:t>	    </a:t>
            </a:r>
            <a:r>
              <a:rPr lang="en-US" altLang="zh-CN" sz="1400" b="0"/>
              <a:t>A.</a:t>
            </a:r>
            <a:r>
              <a:rPr lang="zh-CN" altLang="en-US" sz="1400" b="0"/>
              <a:t>正确	</a:t>
            </a:r>
            <a:r>
              <a:rPr lang="zh-CN" altLang="ja-JP" sz="1400" b="0"/>
              <a:t>	</a:t>
            </a:r>
            <a:r>
              <a:rPr lang="en-US" altLang="zh-CN" sz="1400" b="0"/>
              <a:t>B.</a:t>
            </a:r>
            <a:r>
              <a:rPr lang="zh-CN" altLang="en-US" sz="1400" b="0"/>
              <a:t>错误</a:t>
            </a:r>
          </a:p>
          <a:p>
            <a:pPr lvl="1">
              <a:buFont typeface="Times New Roman" panose="02020603050405020304" pitchFamily="18" charset="0"/>
              <a:buNone/>
            </a:pPr>
            <a:r>
              <a:rPr kumimoji="0" lang="zh-CN" altLang="en-US" sz="1400" b="0"/>
              <a:t>  </a:t>
            </a:r>
          </a:p>
          <a:p>
            <a:pPr lvl="1">
              <a:buFont typeface="Times New Roman" panose="02020603050405020304" pitchFamily="18" charset="0"/>
              <a:buNone/>
            </a:pPr>
            <a:r>
              <a:rPr kumimoji="0" lang="zh-CN" altLang="en-US" sz="1400" b="0"/>
              <a:t>  习题答案：</a:t>
            </a:r>
            <a:r>
              <a:rPr kumimoji="0" lang="en-US" altLang="zh-CN" sz="1400" b="0"/>
              <a:t>1.B 2.B 3.A 4.B</a:t>
            </a:r>
            <a:r>
              <a:rPr kumimoji="0" lang="en-US" altLang="zh-CN" sz="1400"/>
              <a:t> </a:t>
            </a:r>
            <a:endParaRPr kumimoji="0" lang="zh-CN" altLang="en-US" sz="1400"/>
          </a:p>
        </p:txBody>
      </p:sp>
      <p:sp>
        <p:nvSpPr>
          <p:cNvPr id="489476" name="Rectangle 4"/>
          <p:cNvSpPr>
            <a:spLocks noChangeArrowheads="1"/>
          </p:cNvSpPr>
          <p:nvPr/>
        </p:nvSpPr>
        <p:spPr bwMode="auto">
          <a:xfrm>
            <a:off x="179388" y="620713"/>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0">
                <a:solidFill>
                  <a:srgbClr val="000066"/>
                </a:solidFill>
                <a:effectLst/>
              </a:rPr>
              <a:t>8.5  </a:t>
            </a:r>
            <a:r>
              <a:rPr lang="zh-CN" altLang="en-US" sz="2000" i="0">
                <a:solidFill>
                  <a:srgbClr val="000066"/>
                </a:solidFill>
                <a:effectLst/>
              </a:rPr>
              <a:t>习题</a:t>
            </a:r>
            <a:endParaRPr lang="ja-JP" altLang="en-US" sz="2000" i="0">
              <a:solidFill>
                <a:srgbClr val="000066"/>
              </a:solidFill>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zh-CN" altLang="en-US"/>
              <a:t>9. 部署图</a:t>
            </a:r>
          </a:p>
        </p:txBody>
      </p:sp>
      <p:sp>
        <p:nvSpPr>
          <p:cNvPr id="491524" name="Rectangle 4"/>
          <p:cNvSpPr>
            <a:spLocks noChangeArrowheads="1"/>
          </p:cNvSpPr>
          <p:nvPr/>
        </p:nvSpPr>
        <p:spPr bwMode="auto">
          <a:xfrm>
            <a:off x="152400" y="19812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lang="en-US" altLang="zh-CN" sz="2000" i="0">
                <a:solidFill>
                  <a:srgbClr val="000066"/>
                </a:solidFill>
                <a:effectLst/>
                <a:ea typeface="宋体" panose="02010600030101010101" pitchFamily="2" charset="-122"/>
              </a:rPr>
              <a:t>9.2  </a:t>
            </a:r>
            <a:r>
              <a:rPr lang="zh-CN" altLang="en-US" sz="2000" i="0">
                <a:solidFill>
                  <a:srgbClr val="000066"/>
                </a:solidFill>
                <a:effectLst/>
                <a:ea typeface="宋体" panose="02010600030101010101" pitchFamily="2" charset="-122"/>
              </a:rPr>
              <a:t>部署图中的事物及解释</a:t>
            </a:r>
          </a:p>
        </p:txBody>
      </p:sp>
      <p:sp>
        <p:nvSpPr>
          <p:cNvPr id="491525" name="Line 5"/>
          <p:cNvSpPr>
            <a:spLocks noChangeShapeType="1"/>
          </p:cNvSpPr>
          <p:nvPr/>
        </p:nvSpPr>
        <p:spPr bwMode="auto">
          <a:xfrm>
            <a:off x="5053013" y="4071938"/>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526" name="Line 6"/>
          <p:cNvSpPr>
            <a:spLocks noChangeShapeType="1"/>
          </p:cNvSpPr>
          <p:nvPr/>
        </p:nvSpPr>
        <p:spPr bwMode="auto">
          <a:xfrm>
            <a:off x="5053013" y="4529138"/>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1527" name="Group 7"/>
          <p:cNvGraphicFramePr>
            <a:graphicFrameLocks noGrp="1"/>
          </p:cNvGraphicFramePr>
          <p:nvPr/>
        </p:nvGraphicFramePr>
        <p:xfrm>
          <a:off x="533400" y="2362200"/>
          <a:ext cx="8229600" cy="3586671"/>
        </p:xfrm>
        <a:graphic>
          <a:graphicData uri="http://schemas.openxmlformats.org/drawingml/2006/table">
            <a:tbl>
              <a:tblPr/>
              <a:tblGrid>
                <a:gridCol w="1752600">
                  <a:extLst>
                    <a:ext uri="{9D8B030D-6E8A-4147-A177-3AD203B41FA5}">
                      <a16:colId xmlns:a16="http://schemas.microsoft.com/office/drawing/2014/main" val="3209437118"/>
                    </a:ext>
                  </a:extLst>
                </a:gridCol>
                <a:gridCol w="3643313">
                  <a:extLst>
                    <a:ext uri="{9D8B030D-6E8A-4147-A177-3AD203B41FA5}">
                      <a16:colId xmlns:a16="http://schemas.microsoft.com/office/drawing/2014/main" val="3377847805"/>
                    </a:ext>
                  </a:extLst>
                </a:gridCol>
                <a:gridCol w="2833687">
                  <a:extLst>
                    <a:ext uri="{9D8B030D-6E8A-4147-A177-3AD203B41FA5}">
                      <a16:colId xmlns:a16="http://schemas.microsoft.com/office/drawing/2014/main" val="3277220559"/>
                    </a:ext>
                  </a:extLst>
                </a:gridCol>
              </a:tblGrid>
              <a:tr h="3937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1075446"/>
                  </a:ext>
                </a:extLst>
              </a:tr>
              <a:tr h="15414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节点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节点用一长方体表示，长方体中左上角的文字是节点的名字 (如图中的</a:t>
                      </a:r>
                      <a:r>
                        <a:rPr kumimoji="1" lang="en-US" altLang="zh-CN" sz="1200" b="0" i="0" u="none" strike="noStrike" cap="none" normalizeH="0" baseline="0" dirty="0" err="1">
                          <a:ln>
                            <a:noFill/>
                          </a:ln>
                          <a:solidFill>
                            <a:srgbClr val="000066"/>
                          </a:solidFill>
                          <a:effectLst/>
                          <a:latin typeface="Times New Roman" panose="02020603050405020304" pitchFamily="18" charset="0"/>
                          <a:ea typeface="宋体" panose="02010600030101010101" pitchFamily="2" charset="-122"/>
                        </a:rPr>
                        <a:t>Joe’sMachine:PC</a:t>
                      </a:r>
                      <a:r>
                        <a:rPr kumimoji="1" lang="zh-CN" altLang="en-US" sz="12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节点代表一个至少有存储空间和执行能力的计算资源。</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节点包括计算设备和(至少商业模型中的)人力资源或者机械处理资源，可以用描述符或实例代表。</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节点定义了运行时对象和构件实例(如图中的</a:t>
                      </a:r>
                      <a:r>
                        <a:rPr kumimoji="1" lang="en-US" altLang="zh-CN" sz="12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Planner</a:t>
                      </a:r>
                      <a:r>
                        <a:rPr kumimoji="1" lang="zh-CN" altLang="en-US" sz="12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构件实例)驻留的位置。</a:t>
                      </a:r>
                      <a:endParaRPr kumimoji="1" lang="ja-JP" altLang="en-US" sz="12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2153749"/>
                  </a:ext>
                </a:extLst>
              </a:tr>
              <a:tr h="53816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系统中可替换的物理部分。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9888525"/>
                  </a:ext>
                </a:extLst>
              </a:tr>
              <a:tr h="431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外部可访问的服务。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3231662"/>
                  </a:ext>
                </a:extLst>
              </a:tr>
              <a:tr h="558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构件实例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构件的一个实例。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0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3707064"/>
                  </a:ext>
                </a:extLst>
              </a:tr>
            </a:tbl>
          </a:graphicData>
        </a:graphic>
      </p:graphicFrame>
      <p:grpSp>
        <p:nvGrpSpPr>
          <p:cNvPr id="491554" name="Group 34"/>
          <p:cNvGrpSpPr>
            <a:grpSpLocks noChangeAspect="1"/>
          </p:cNvGrpSpPr>
          <p:nvPr/>
        </p:nvGrpSpPr>
        <p:grpSpPr bwMode="auto">
          <a:xfrm>
            <a:off x="6497638" y="4508500"/>
            <a:ext cx="1427162" cy="368300"/>
            <a:chOff x="2281" y="2635"/>
            <a:chExt cx="2150" cy="804"/>
          </a:xfrm>
        </p:grpSpPr>
        <p:sp>
          <p:nvSpPr>
            <p:cNvPr id="491555" name="AutoShape 35"/>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56" name="Picture 36" descr="13-60"/>
            <p:cNvPicPr>
              <a:picLocks noChangeAspect="1" noChangeArrowheads="1"/>
            </p:cNvPicPr>
            <p:nvPr/>
          </p:nvPicPr>
          <p:blipFill>
            <a:blip r:embed="rId3">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pic>
        <p:nvPicPr>
          <p:cNvPr id="491557"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3078163"/>
            <a:ext cx="2138362" cy="858837"/>
          </a:xfrm>
          <a:prstGeom prst="rect">
            <a:avLst/>
          </a:prstGeom>
          <a:noFill/>
          <a:extLst>
            <a:ext uri="{909E8E84-426E-40DD-AFC4-6F175D3DCCD1}">
              <a14:hiddenFill xmlns:a14="http://schemas.microsoft.com/office/drawing/2010/main">
                <a:solidFill>
                  <a:srgbClr val="FFFFFF"/>
                </a:solidFill>
              </a14:hiddenFill>
            </a:ext>
          </a:extLst>
        </p:spPr>
      </p:pic>
      <p:grpSp>
        <p:nvGrpSpPr>
          <p:cNvPr id="491558" name="Group 38"/>
          <p:cNvGrpSpPr>
            <a:grpSpLocks noChangeAspect="1"/>
          </p:cNvGrpSpPr>
          <p:nvPr/>
        </p:nvGrpSpPr>
        <p:grpSpPr bwMode="auto">
          <a:xfrm>
            <a:off x="6607175" y="5021263"/>
            <a:ext cx="1393825" cy="312737"/>
            <a:chOff x="2281" y="2635"/>
            <a:chExt cx="1498" cy="326"/>
          </a:xfrm>
        </p:grpSpPr>
        <p:sp>
          <p:nvSpPr>
            <p:cNvPr id="491559" name="AutoShape 39"/>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60" name="Picture 40" descr="13-60"/>
            <p:cNvPicPr>
              <a:picLocks noChangeAspect="1" noChangeArrowheads="1"/>
            </p:cNvPicPr>
            <p:nvPr/>
          </p:nvPicPr>
          <p:blipFill>
            <a:blip r:embed="rId3">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1561" name="Group 41"/>
          <p:cNvGrpSpPr>
            <a:grpSpLocks noChangeAspect="1"/>
          </p:cNvGrpSpPr>
          <p:nvPr/>
        </p:nvGrpSpPr>
        <p:grpSpPr bwMode="auto">
          <a:xfrm>
            <a:off x="6600825" y="5445125"/>
            <a:ext cx="1323975" cy="473075"/>
            <a:chOff x="2281" y="2635"/>
            <a:chExt cx="1571" cy="544"/>
          </a:xfrm>
        </p:grpSpPr>
        <p:sp>
          <p:nvSpPr>
            <p:cNvPr id="491562" name="AutoShape 42"/>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91563" name="Picture 43" descr="13-61"/>
            <p:cNvPicPr>
              <a:picLocks noChangeAspect="1" noChangeArrowheads="1"/>
            </p:cNvPicPr>
            <p:nvPr/>
          </p:nvPicPr>
          <p:blipFill>
            <a:blip r:embed="rId5">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sp>
        <p:nvSpPr>
          <p:cNvPr id="491564" name="Text Box 44"/>
          <p:cNvSpPr txBox="1">
            <a:spLocks noChangeArrowheads="1"/>
          </p:cNvSpPr>
          <p:nvPr/>
        </p:nvSpPr>
        <p:spPr bwMode="auto">
          <a:xfrm>
            <a:off x="468313" y="950913"/>
            <a:ext cx="813593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zh-CN" altLang="en-US" sz="1400" b="0" i="0" dirty="0">
                <a:solidFill>
                  <a:srgbClr val="000066"/>
                </a:solidFill>
                <a:effectLst/>
              </a:rPr>
              <a:t>部署图用于</a:t>
            </a:r>
            <a:r>
              <a:rPr lang="zh-CN" altLang="en-US" sz="1400" b="0" i="0" dirty="0">
                <a:solidFill>
                  <a:srgbClr val="7A0900"/>
                </a:solidFill>
                <a:effectLst/>
              </a:rPr>
              <a:t>静态</a:t>
            </a:r>
            <a:r>
              <a:rPr lang="zh-CN" altLang="en-US" sz="1400" b="0" i="0" dirty="0">
                <a:solidFill>
                  <a:srgbClr val="000066"/>
                </a:solidFill>
                <a:effectLst/>
              </a:rPr>
              <a:t>建模，是表示运行时过程节点结构、构件实例及其对象结构的图。</a:t>
            </a:r>
          </a:p>
          <a:p>
            <a:pPr lvl="1"/>
            <a:r>
              <a:rPr lang="zh-CN" altLang="en-US" sz="1400" b="0" i="0" dirty="0">
                <a:solidFill>
                  <a:srgbClr val="000066"/>
                </a:solidFill>
                <a:effectLst/>
              </a:rPr>
              <a:t>如果含有依赖关系的构件实例放置在不同节点上，部署视图可以展示出执行过程中的瓶颈。</a:t>
            </a:r>
          </a:p>
          <a:p>
            <a:pPr lvl="1"/>
            <a:r>
              <a:rPr lang="zh-CN" altLang="en-US" sz="1400" b="0" i="0" dirty="0">
                <a:solidFill>
                  <a:srgbClr val="000066"/>
                </a:solidFill>
                <a:effectLst/>
              </a:rPr>
              <a:t>部署图的两种表现形式：实例层部署图和描述层部署图</a:t>
            </a:r>
            <a:r>
              <a:rPr lang="en-US" altLang="zh-CN" sz="1400" b="0" i="0" dirty="0">
                <a:solidFill>
                  <a:srgbClr val="000066"/>
                </a:solidFill>
                <a:effectLst/>
              </a:rPr>
              <a:t>(</a:t>
            </a:r>
            <a:r>
              <a:rPr lang="zh-CN" altLang="en-US" sz="1400" b="0" i="0" dirty="0">
                <a:solidFill>
                  <a:srgbClr val="000066"/>
                </a:solidFill>
                <a:effectLst/>
              </a:rPr>
              <a:t>会在后面的实例中给出</a:t>
            </a:r>
            <a:r>
              <a:rPr lang="en-US" altLang="zh-CN" sz="1400" b="0" i="0" dirty="0">
                <a:solidFill>
                  <a:srgbClr val="000066"/>
                </a:solidFill>
                <a:effectLst/>
              </a:rPr>
              <a:t>)。</a:t>
            </a:r>
          </a:p>
          <a:p>
            <a:endParaRPr lang="zh-CN" altLang="en-US" sz="1400" b="0" i="0" dirty="0">
              <a:solidFill>
                <a:schemeClr val="tx1"/>
              </a:solidFill>
              <a:effectLst/>
              <a:ea typeface="ＭＳ Ｐゴシック" pitchFamily="34" charset="-128"/>
            </a:endParaRPr>
          </a:p>
        </p:txBody>
      </p:sp>
      <p:sp>
        <p:nvSpPr>
          <p:cNvPr id="491566" name="Rectangle 46"/>
          <p:cNvSpPr>
            <a:spLocks noChangeArrowheads="1"/>
          </p:cNvSpPr>
          <p:nvPr/>
        </p:nvSpPr>
        <p:spPr bwMode="auto">
          <a:xfrm>
            <a:off x="65088" y="620713"/>
            <a:ext cx="1843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9.1 </a:t>
            </a:r>
            <a:r>
              <a:rPr lang="zh-CN" altLang="en-US" sz="2000" i="0">
                <a:solidFill>
                  <a:srgbClr val="000066"/>
                </a:solidFill>
                <a:effectLst/>
              </a:rPr>
              <a:t>部署图概要</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pPr>
              <a:tabLst>
                <a:tab pos="82550" algn="l"/>
              </a:tabLst>
            </a:pPr>
            <a:r>
              <a:rPr lang="zh-CN" altLang="en-US"/>
              <a:t>9. 部署图</a:t>
            </a:r>
          </a:p>
        </p:txBody>
      </p:sp>
      <p:sp>
        <p:nvSpPr>
          <p:cNvPr id="493572" name="Line 4"/>
          <p:cNvSpPr>
            <a:spLocks noChangeShapeType="1"/>
          </p:cNvSpPr>
          <p:nvPr/>
        </p:nvSpPr>
        <p:spPr bwMode="auto">
          <a:xfrm>
            <a:off x="5026025" y="24511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3573" name="Line 5"/>
          <p:cNvSpPr>
            <a:spLocks noChangeShapeType="1"/>
          </p:cNvSpPr>
          <p:nvPr/>
        </p:nvSpPr>
        <p:spPr bwMode="auto">
          <a:xfrm>
            <a:off x="5026025" y="29083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3574" name="Group 6"/>
          <p:cNvGraphicFramePr>
            <a:graphicFrameLocks noGrp="1"/>
          </p:cNvGraphicFramePr>
          <p:nvPr/>
        </p:nvGraphicFramePr>
        <p:xfrm>
          <a:off x="506413" y="990600"/>
          <a:ext cx="8256587" cy="2133600"/>
        </p:xfrm>
        <a:graphic>
          <a:graphicData uri="http://schemas.openxmlformats.org/drawingml/2006/table">
            <a:tbl>
              <a:tblPr/>
              <a:tblGrid>
                <a:gridCol w="1296987">
                  <a:extLst>
                    <a:ext uri="{9D8B030D-6E8A-4147-A177-3AD203B41FA5}">
                      <a16:colId xmlns:a16="http://schemas.microsoft.com/office/drawing/2014/main" val="2558701383"/>
                    </a:ext>
                  </a:extLst>
                </a:gridCol>
                <a:gridCol w="4287838">
                  <a:extLst>
                    <a:ext uri="{9D8B030D-6E8A-4147-A177-3AD203B41FA5}">
                      <a16:colId xmlns:a16="http://schemas.microsoft.com/office/drawing/2014/main" val="2289997586"/>
                    </a:ext>
                  </a:extLst>
                </a:gridCol>
                <a:gridCol w="2671762">
                  <a:extLst>
                    <a:ext uri="{9D8B030D-6E8A-4147-A177-3AD203B41FA5}">
                      <a16:colId xmlns:a16="http://schemas.microsoft.com/office/drawing/2014/main" val="4104299769"/>
                    </a:ext>
                  </a:extLst>
                </a:gridCol>
              </a:tblGrid>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关系名称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079744"/>
                  </a:ext>
                </a:extLst>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dirty="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实现关系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构件向外提供服务。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8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节点内</a:t>
                      </a:r>
                      <a:r>
                        <a:rPr kumimoji="1" lang="en-US" altLang="zh-CN"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3773806"/>
                  </a:ext>
                </a:extLst>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依赖关系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构件依赖外部提供的服务</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由构件到接口</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7068112"/>
                  </a:ext>
                </a:extLst>
              </a:tr>
              <a:tr h="42545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关联关系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通信关联。</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en-US" altLang="zh-CN"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节点间</a:t>
                      </a:r>
                      <a:r>
                        <a:rPr kumimoji="1" lang="en-US" altLang="zh-CN"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5094610"/>
                  </a:ext>
                </a:extLst>
              </a:tr>
              <a:tr h="431800">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1" lang="zh-CN" altLang="en-US" sz="1200" b="0" i="0" u="none" strike="noStrike" cap="none" normalizeH="0" baseline="0">
                          <a:ln>
                            <a:noFill/>
                          </a:ln>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rPr>
                        <a:t>其他关系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对象的移动</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r>
                        <a:rPr kumimoji="1" lang="zh-CN" altLang="en-US"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一个位置到另一个位置</a:t>
                      </a:r>
                      <a:r>
                        <a:rPr kumimoji="1" lang="en-US" altLang="zh-CN" sz="12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1" lang="zh-CN" altLang="en-US" sz="14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7395228"/>
                  </a:ext>
                </a:extLst>
              </a:tr>
            </a:tbl>
          </a:graphicData>
        </a:graphic>
      </p:graphicFrame>
      <p:grpSp>
        <p:nvGrpSpPr>
          <p:cNvPr id="493600" name="Group 32"/>
          <p:cNvGrpSpPr>
            <a:grpSpLocks noChangeAspect="1"/>
          </p:cNvGrpSpPr>
          <p:nvPr/>
        </p:nvGrpSpPr>
        <p:grpSpPr bwMode="auto">
          <a:xfrm>
            <a:off x="6705600" y="1905000"/>
            <a:ext cx="2087563" cy="409575"/>
            <a:chOff x="1" y="-1"/>
            <a:chExt cx="6545" cy="1234"/>
          </a:xfrm>
        </p:grpSpPr>
        <p:sp>
          <p:nvSpPr>
            <p:cNvPr id="493601" name="AutoShape 33"/>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02" name="Line 34"/>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93603" name="Group 35"/>
          <p:cNvGrpSpPr>
            <a:grpSpLocks/>
          </p:cNvGrpSpPr>
          <p:nvPr/>
        </p:nvGrpSpPr>
        <p:grpSpPr bwMode="auto">
          <a:xfrm>
            <a:off x="6705600" y="2667000"/>
            <a:ext cx="2087563" cy="439738"/>
            <a:chOff x="4105" y="3657"/>
            <a:chExt cx="1315" cy="277"/>
          </a:xfrm>
        </p:grpSpPr>
        <p:grpSp>
          <p:nvGrpSpPr>
            <p:cNvPr id="493604" name="Group 36"/>
            <p:cNvGrpSpPr>
              <a:grpSpLocks noChangeAspect="1"/>
            </p:cNvGrpSpPr>
            <p:nvPr/>
          </p:nvGrpSpPr>
          <p:grpSpPr bwMode="auto">
            <a:xfrm>
              <a:off x="4105" y="3657"/>
              <a:ext cx="1315" cy="258"/>
              <a:chOff x="1" y="-1"/>
              <a:chExt cx="6545" cy="1234"/>
            </a:xfrm>
          </p:grpSpPr>
          <p:sp>
            <p:nvSpPr>
              <p:cNvPr id="493605" name="AutoShape 37"/>
              <p:cNvSpPr>
                <a:spLocks noChangeAspect="1" noChangeArrowheads="1" noTextEdit="1"/>
              </p:cNvSpPr>
              <p:nvPr/>
            </p:nvSpPr>
            <p:spPr bwMode="auto">
              <a:xfrm>
                <a:off x="1" y="-1"/>
                <a:ext cx="6545" cy="123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06" name="Line 38"/>
              <p:cNvSpPr>
                <a:spLocks noChangeShapeType="1"/>
              </p:cNvSpPr>
              <p:nvPr/>
            </p:nvSpPr>
            <p:spPr bwMode="auto">
              <a:xfrm flipH="1">
                <a:off x="1" y="616"/>
                <a:ext cx="5891" cy="1"/>
              </a:xfrm>
              <a:prstGeom prst="line">
                <a:avLst/>
              </a:prstGeom>
              <a:noFill/>
              <a:ln w="28575">
                <a:solidFill>
                  <a:srgbClr val="000000"/>
                </a:solidFill>
                <a:prstDash val="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pic>
          <p:nvPicPr>
            <p:cNvPr id="493607"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 y="3838"/>
              <a:ext cx="432" cy="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3608" name="Group 40"/>
          <p:cNvGrpSpPr>
            <a:grpSpLocks noChangeAspect="1"/>
          </p:cNvGrpSpPr>
          <p:nvPr/>
        </p:nvGrpSpPr>
        <p:grpSpPr bwMode="auto">
          <a:xfrm>
            <a:off x="6553200" y="2228850"/>
            <a:ext cx="2520950" cy="438150"/>
            <a:chOff x="8150" y="9673"/>
            <a:chExt cx="1980" cy="360"/>
          </a:xfrm>
        </p:grpSpPr>
        <p:sp>
          <p:nvSpPr>
            <p:cNvPr id="493609" name="AutoShape 41"/>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10" name="Line 42"/>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grpSp>
        <p:nvGrpSpPr>
          <p:cNvPr id="493611" name="Group 43"/>
          <p:cNvGrpSpPr>
            <a:grpSpLocks noChangeAspect="1"/>
          </p:cNvGrpSpPr>
          <p:nvPr/>
        </p:nvGrpSpPr>
        <p:grpSpPr bwMode="auto">
          <a:xfrm>
            <a:off x="6553200" y="1447800"/>
            <a:ext cx="2520950" cy="438150"/>
            <a:chOff x="8150" y="9673"/>
            <a:chExt cx="1980" cy="360"/>
          </a:xfrm>
        </p:grpSpPr>
        <p:sp>
          <p:nvSpPr>
            <p:cNvPr id="493612" name="AutoShape 44"/>
            <p:cNvSpPr>
              <a:spLocks noChangeAspect="1" noChangeArrowheads="1" noTextEdit="1"/>
            </p:cNvSpPr>
            <p:nvPr/>
          </p:nvSpPr>
          <p:spPr bwMode="auto">
            <a:xfrm>
              <a:off x="8150" y="9673"/>
              <a:ext cx="1980" cy="36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3613" name="Line 45"/>
            <p:cNvSpPr>
              <a:spLocks noChangeShapeType="1"/>
            </p:cNvSpPr>
            <p:nvPr/>
          </p:nvSpPr>
          <p:spPr bwMode="auto">
            <a:xfrm>
              <a:off x="8330" y="9852"/>
              <a:ext cx="144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79A9AF"/>
                    </a:outerShdw>
                  </a:effectLst>
                </a14:hiddenEffects>
              </a:ext>
            </a:extLst>
          </p:spPr>
          <p:txBody>
            <a:bodyPr/>
            <a:lstStyle/>
            <a:p>
              <a:endParaRPr lang="zh-CN" altLang="en-US"/>
            </a:p>
          </p:txBody>
        </p:sp>
      </p:grpSp>
      <p:sp>
        <p:nvSpPr>
          <p:cNvPr id="493614" name="Rectangle 46"/>
          <p:cNvSpPr>
            <a:spLocks noChangeArrowheads="1"/>
          </p:cNvSpPr>
          <p:nvPr/>
        </p:nvSpPr>
        <p:spPr bwMode="auto">
          <a:xfrm>
            <a:off x="76200" y="3505200"/>
            <a:ext cx="853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5750" indent="-285750">
              <a:defRPr kumimoji="1" sz="2400">
                <a:solidFill>
                  <a:schemeClr val="tx1"/>
                </a:solidFill>
                <a:latin typeface="Times New Roman" panose="02020603050405020304" pitchFamily="18" charset="0"/>
                <a:ea typeface="ＭＳ Ｐゴシック" pitchFamily="34" charset="-128"/>
              </a:defRPr>
            </a:lvl1pPr>
            <a:lvl2pPr marL="762000" indent="-285750">
              <a:defRPr kumimoji="1" sz="2400">
                <a:solidFill>
                  <a:schemeClr val="tx1"/>
                </a:solidFill>
                <a:latin typeface="Times New Roman" panose="02020603050405020304" pitchFamily="18" charset="0"/>
                <a:ea typeface="ＭＳ Ｐゴシック" pitchFamily="34" charset="-128"/>
              </a:defRPr>
            </a:lvl2pPr>
            <a:lvl3pPr marL="1181100" indent="-228600">
              <a:defRPr kumimoji="1" sz="2400">
                <a:solidFill>
                  <a:schemeClr val="tx1"/>
                </a:solidFill>
                <a:latin typeface="Times New Roman" panose="02020603050405020304" pitchFamily="18" charset="0"/>
                <a:ea typeface="ＭＳ Ｐゴシック" pitchFamily="34" charset="-128"/>
              </a:defRPr>
            </a:lvl3pPr>
            <a:lvl4pPr marL="1600200" indent="-228600">
              <a:defRPr kumimoji="1" sz="2400">
                <a:solidFill>
                  <a:schemeClr val="tx1"/>
                </a:solidFill>
                <a:latin typeface="Times New Roman" panose="02020603050405020304" pitchFamily="18" charset="0"/>
                <a:ea typeface="ＭＳ Ｐゴシック" pitchFamily="34" charset="-128"/>
              </a:defRPr>
            </a:lvl4pPr>
            <a:lvl5pPr marL="2057400" indent="-228600">
              <a:defRPr kumimoji="1" sz="2400">
                <a:solidFill>
                  <a:schemeClr val="tx1"/>
                </a:solidFill>
                <a:latin typeface="Times New Roman" panose="02020603050405020304" pitchFamily="18" charset="0"/>
                <a:ea typeface="ＭＳ Ｐゴシック" pitchFamily="34"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itchFamily="34" charset="-128"/>
              </a:defRPr>
            </a:lvl9pPr>
          </a:lstStyle>
          <a:p>
            <a:pPr>
              <a:spcBef>
                <a:spcPct val="20000"/>
              </a:spcBef>
              <a:buFont typeface="Wingdings" panose="05000000000000000000" pitchFamily="2" charset="2"/>
              <a:buNone/>
            </a:pPr>
            <a:r>
              <a:rPr kumimoji="0" lang="en-US" altLang="zh-CN" sz="2000" i="0">
                <a:solidFill>
                  <a:srgbClr val="000066"/>
                </a:solidFill>
                <a:effectLst/>
                <a:ea typeface="宋体" panose="02010600030101010101" pitchFamily="2" charset="-122"/>
              </a:rPr>
              <a:t>9.4 </a:t>
            </a:r>
            <a:r>
              <a:rPr kumimoji="0" lang="zh-CN" altLang="en-US" sz="2000" i="0">
                <a:solidFill>
                  <a:srgbClr val="000066"/>
                </a:solidFill>
                <a:effectLst/>
                <a:ea typeface="宋体" panose="02010600030101010101" pitchFamily="2" charset="-122"/>
              </a:rPr>
              <a:t>部署图的例子</a:t>
            </a:r>
          </a:p>
          <a:p>
            <a:pPr lvl="1">
              <a:spcBef>
                <a:spcPct val="20000"/>
              </a:spcBef>
              <a:buFont typeface="Wingdings" panose="05000000000000000000" pitchFamily="2" charset="2"/>
              <a:buNone/>
            </a:pPr>
            <a:r>
              <a:rPr kumimoji="0" lang="zh-CN" altLang="en-US" sz="1600" i="0">
                <a:solidFill>
                  <a:srgbClr val="000066"/>
                </a:solidFill>
                <a:effectLst/>
                <a:ea typeface="宋体" panose="02010600030101010101" pitchFamily="2" charset="-122"/>
              </a:rPr>
              <a:t>实例1  实例层部署图</a:t>
            </a:r>
          </a:p>
        </p:txBody>
      </p:sp>
      <p:sp>
        <p:nvSpPr>
          <p:cNvPr id="493615" name="Rectangle 47"/>
          <p:cNvSpPr>
            <a:spLocks noChangeArrowheads="1"/>
          </p:cNvSpPr>
          <p:nvPr/>
        </p:nvSpPr>
        <p:spPr bwMode="auto">
          <a:xfrm>
            <a:off x="468313" y="4365625"/>
            <a:ext cx="367188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kumimoji="0" lang="zh-CN" altLang="en-US" sz="1400" b="0" i="0">
                <a:effectLst/>
              </a:rPr>
              <a:t>实例层部署图描述各节点和它们之间的连接。</a:t>
            </a:r>
          </a:p>
          <a:p>
            <a:pPr>
              <a:buFont typeface="Times New Roman" panose="02020603050405020304" pitchFamily="18" charset="0"/>
              <a:buNone/>
            </a:pPr>
            <a:endParaRPr kumimoji="0" lang="ja-JP" altLang="zh-CN" sz="1400" b="0" i="0">
              <a:effectLst/>
            </a:endParaRPr>
          </a:p>
          <a:p>
            <a:pPr>
              <a:buFont typeface="Times New Roman" panose="02020603050405020304" pitchFamily="18" charset="0"/>
              <a:buNone/>
            </a:pPr>
            <a:r>
              <a:rPr kumimoji="0" lang="zh-CN" altLang="en-US" sz="1400" b="0" i="0">
                <a:effectLst/>
              </a:rPr>
              <a:t>本图中的信息与上张描述层部署图中的内容是相互对应的。</a:t>
            </a:r>
          </a:p>
          <a:p>
            <a:pPr>
              <a:buFont typeface="Times New Roman" panose="02020603050405020304" pitchFamily="18" charset="0"/>
              <a:buNone/>
            </a:pPr>
            <a:endParaRPr kumimoji="0" lang="zh-CN" altLang="en-US" sz="1400" b="0" i="0">
              <a:effectLst/>
            </a:endParaRPr>
          </a:p>
          <a:p>
            <a:pPr>
              <a:buFont typeface="Times New Roman" panose="02020603050405020304" pitchFamily="18" charset="0"/>
              <a:buNone/>
            </a:pPr>
            <a:r>
              <a:rPr kumimoji="0" lang="zh-CN" altLang="en-US" sz="1400" b="0" i="0">
                <a:effectLst/>
              </a:rPr>
              <a:t>图中的关系是各个节点之间存在的通信关系。</a:t>
            </a:r>
          </a:p>
        </p:txBody>
      </p:sp>
      <p:pic>
        <p:nvPicPr>
          <p:cNvPr id="493616" name="Picture 48" descr="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948" y="3733800"/>
            <a:ext cx="45085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618" name="Rectangle 50"/>
          <p:cNvSpPr>
            <a:spLocks noChangeArrowheads="1"/>
          </p:cNvSpPr>
          <p:nvPr/>
        </p:nvSpPr>
        <p:spPr bwMode="auto">
          <a:xfrm>
            <a:off x="11113" y="620713"/>
            <a:ext cx="3121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Font typeface="Wingdings" panose="05000000000000000000" pitchFamily="2" charset="2"/>
              <a:buNone/>
            </a:pPr>
            <a:r>
              <a:rPr lang="en-US" altLang="zh-CN" sz="2000" i="0">
                <a:solidFill>
                  <a:srgbClr val="000066"/>
                </a:solidFill>
                <a:effectLst/>
              </a:rPr>
              <a:t>9.3 </a:t>
            </a:r>
            <a:r>
              <a:rPr lang="zh-CN" altLang="en-US" sz="2000" i="0">
                <a:solidFill>
                  <a:srgbClr val="000066"/>
                </a:solidFill>
                <a:effectLst/>
              </a:rPr>
              <a:t>部署图中的关系及解释</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en-US"/>
              <a:t>9. 部署图</a:t>
            </a:r>
          </a:p>
        </p:txBody>
      </p:sp>
      <p:sp>
        <p:nvSpPr>
          <p:cNvPr id="495619" name="Rectangle 3"/>
          <p:cNvSpPr>
            <a:spLocks noGrp="1" noChangeArrowheads="1"/>
          </p:cNvSpPr>
          <p:nvPr>
            <p:ph type="body" idx="1"/>
          </p:nvPr>
        </p:nvSpPr>
        <p:spPr>
          <a:xfrm>
            <a:off x="539750" y="620713"/>
            <a:ext cx="3810000" cy="304800"/>
          </a:xfrm>
        </p:spPr>
        <p:txBody>
          <a:bodyPr/>
          <a:lstStyle/>
          <a:p>
            <a:r>
              <a:rPr kumimoji="0" lang="zh-CN" altLang="en-US" sz="1600"/>
              <a:t>实例2  描述层部署图</a:t>
            </a:r>
          </a:p>
        </p:txBody>
      </p:sp>
      <p:sp>
        <p:nvSpPr>
          <p:cNvPr id="495620" name="Rectangle 4"/>
          <p:cNvSpPr>
            <a:spLocks noChangeArrowheads="1"/>
          </p:cNvSpPr>
          <p:nvPr/>
        </p:nvSpPr>
        <p:spPr bwMode="auto">
          <a:xfrm>
            <a:off x="547688" y="4302125"/>
            <a:ext cx="2881312"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400" b="0" i="0">
                <a:effectLst/>
              </a:rPr>
              <a:t>图中</a:t>
            </a:r>
            <a:r>
              <a:rPr lang="zh-CN" altLang="en-US" sz="1400" b="0" i="0">
                <a:solidFill>
                  <a:srgbClr val="800000"/>
                </a:solidFill>
                <a:effectLst>
                  <a:outerShdw blurRad="38100" dist="38100" dir="2700000" algn="tl">
                    <a:srgbClr val="C0C0C0"/>
                  </a:outerShdw>
                </a:effectLst>
              </a:rPr>
              <a:t>顾客购票</a:t>
            </a:r>
            <a:r>
              <a:rPr lang="zh-CN" altLang="en-US" sz="1400" b="0" i="0">
                <a:effectLst/>
              </a:rPr>
              <a:t>的情景如下：</a:t>
            </a:r>
          </a:p>
          <a:p>
            <a:pPr>
              <a:buFont typeface="Times New Roman" panose="02020603050405020304" pitchFamily="18" charset="0"/>
              <a:buNone/>
            </a:pPr>
            <a:r>
              <a:rPr lang="zh-CN" altLang="en-US" sz="1400" b="0" i="0">
                <a:effectLst/>
              </a:rPr>
              <a:t>顾客通过位于</a:t>
            </a:r>
            <a:r>
              <a:rPr lang="en-US" altLang="zh-CN" sz="1400" b="0" i="0">
                <a:effectLst/>
              </a:rPr>
              <a:t>Kiosk</a:t>
            </a:r>
            <a:r>
              <a:rPr lang="zh-CN" altLang="en-US" sz="1400" b="0" i="0">
                <a:effectLst/>
              </a:rPr>
              <a:t>节点的顾客接口控件进行购票的操作，该顾客接口构件的购票操作依赖于处于</a:t>
            </a:r>
            <a:r>
              <a:rPr lang="en-US" altLang="zh-CN" sz="1400" b="0" i="0">
                <a:effectLst/>
              </a:rPr>
              <a:t>TicketServer</a:t>
            </a:r>
            <a:r>
              <a:rPr lang="zh-CN" altLang="en-US" sz="1400" b="0" i="0">
                <a:effectLst/>
              </a:rPr>
              <a:t>节点上的售票构件提供的服务，售票构件要完成售票操作，又要依赖统一节点上信用卡付款构件提供的付款服务和票数据库构件</a:t>
            </a:r>
            <a:endParaRPr lang="en-US" altLang="zh-CN" sz="1400" b="0" i="0">
              <a:effectLst/>
            </a:endParaRPr>
          </a:p>
        </p:txBody>
      </p:sp>
      <p:pic>
        <p:nvPicPr>
          <p:cNvPr id="495621" name="Picture 5" descr="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09600"/>
            <a:ext cx="51069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622" name="Rectangle 6"/>
          <p:cNvSpPr>
            <a:spLocks noChangeArrowheads="1"/>
          </p:cNvSpPr>
          <p:nvPr/>
        </p:nvSpPr>
        <p:spPr bwMode="auto">
          <a:xfrm>
            <a:off x="533400" y="1524000"/>
            <a:ext cx="3276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kumimoji="0" lang="zh-CN" altLang="en-US" sz="1400" b="0" i="0">
                <a:effectLst/>
              </a:rPr>
              <a:t>图中包括的各种关系如下：</a:t>
            </a:r>
          </a:p>
          <a:p>
            <a:pPr>
              <a:buFont typeface="Times New Roman" panose="02020603050405020304" pitchFamily="18" charset="0"/>
              <a:buNone/>
            </a:pPr>
            <a:r>
              <a:rPr lang="zh-CN" altLang="en-US" sz="1400" b="0" i="0">
                <a:effectLst/>
              </a:rPr>
              <a:t>通信链关系</a:t>
            </a:r>
            <a:r>
              <a:rPr lang="en-US" altLang="zh-CN" sz="1400" b="0" i="0">
                <a:effectLst/>
              </a:rPr>
              <a:t>(</a:t>
            </a:r>
            <a:r>
              <a:rPr lang="zh-CN" altLang="en-US" sz="1400" b="0" i="0">
                <a:effectLst/>
              </a:rPr>
              <a:t>不带箭头的直线</a:t>
            </a:r>
            <a:r>
              <a:rPr lang="en-US" altLang="zh-CN" sz="1400" b="0" i="0">
                <a:effectLst/>
              </a:rPr>
              <a:t>)</a:t>
            </a:r>
          </a:p>
          <a:p>
            <a:pPr>
              <a:buFont typeface="Times New Roman" panose="02020603050405020304" pitchFamily="18" charset="0"/>
              <a:buNone/>
            </a:pPr>
            <a:r>
              <a:rPr lang="en-US" altLang="zh-CN" sz="1400" b="0" i="0">
                <a:effectLst/>
              </a:rPr>
              <a:t>	TicketServe</a:t>
            </a:r>
            <a:r>
              <a:rPr lang="zh-CN" altLang="en-US" sz="1400" b="0" i="0">
                <a:effectLst/>
              </a:rPr>
              <a:t>票服务器与</a:t>
            </a:r>
            <a:r>
              <a:rPr lang="en-US" altLang="zh-CN" sz="1400" b="0" i="0">
                <a:effectLst/>
              </a:rPr>
              <a:t>Kiosk</a:t>
            </a:r>
            <a:r>
              <a:rPr lang="zh-CN" altLang="en-US" sz="1400" b="0" i="0">
                <a:effectLst/>
              </a:rPr>
              <a:t>信息厅之间存在一对多的通信关联；与</a:t>
            </a:r>
            <a:r>
              <a:rPr lang="en-US" altLang="zh-CN" sz="1400" b="0" i="0">
                <a:effectLst/>
              </a:rPr>
              <a:t>SalesTerminal</a:t>
            </a:r>
            <a:r>
              <a:rPr lang="zh-CN" altLang="en-US" sz="1400" b="0" i="0">
                <a:effectLst/>
              </a:rPr>
              <a:t>售票终端也存在一对多的通信关联；	</a:t>
            </a:r>
          </a:p>
          <a:p>
            <a:pPr>
              <a:buFont typeface="Times New Roman" panose="02020603050405020304" pitchFamily="18" charset="0"/>
              <a:buNone/>
            </a:pPr>
            <a:r>
              <a:rPr lang="zh-CN" altLang="en-US" sz="1400" b="0" i="0">
                <a:effectLst/>
              </a:rPr>
              <a:t>依赖关系</a:t>
            </a:r>
            <a:r>
              <a:rPr lang="en-US" altLang="zh-CN" sz="1400" b="0" i="0">
                <a:effectLst/>
              </a:rPr>
              <a:t>(</a:t>
            </a:r>
            <a:r>
              <a:rPr lang="zh-CN" altLang="en-US" sz="1400" b="0" i="0">
                <a:effectLst/>
              </a:rPr>
              <a:t>带箭头的虚线</a:t>
            </a:r>
            <a:r>
              <a:rPr lang="en-US" altLang="zh-CN" sz="1400" b="0" i="0">
                <a:effectLst/>
              </a:rPr>
              <a:t>)</a:t>
            </a:r>
          </a:p>
          <a:p>
            <a:pPr>
              <a:buFont typeface="Times New Roman" panose="02020603050405020304" pitchFamily="18" charset="0"/>
              <a:buNone/>
            </a:pPr>
            <a:r>
              <a:rPr lang="en-US" altLang="zh-CN" sz="1400" b="0" i="0">
                <a:effectLst/>
              </a:rPr>
              <a:t>	TicketSeller</a:t>
            </a:r>
            <a:r>
              <a:rPr lang="zh-CN" altLang="en-US" sz="1400" b="0" i="0">
                <a:effectLst/>
              </a:rPr>
              <a:t>售票构件依赖</a:t>
            </a:r>
            <a:r>
              <a:rPr lang="en-US" altLang="zh-CN" sz="1400" b="0" i="0">
                <a:effectLst/>
              </a:rPr>
              <a:t>CreditCardCharges</a:t>
            </a:r>
            <a:r>
              <a:rPr lang="zh-CN" altLang="en-US" sz="1400" b="0" i="0">
                <a:effectLst/>
              </a:rPr>
              <a:t>信用卡付款构件和</a:t>
            </a:r>
            <a:r>
              <a:rPr lang="en-US" altLang="zh-CN" sz="1400" b="0" i="0">
                <a:effectLst/>
              </a:rPr>
              <a:t>TicketDB</a:t>
            </a:r>
            <a:r>
              <a:rPr lang="zh-CN" altLang="en-US" sz="1400" b="0" i="0">
                <a:effectLst/>
              </a:rPr>
              <a:t>票数据库构件提供的服务。</a:t>
            </a:r>
          </a:p>
        </p:txBody>
      </p:sp>
      <p:sp>
        <p:nvSpPr>
          <p:cNvPr id="495623" name="Rectangle 7"/>
          <p:cNvSpPr>
            <a:spLocks noChangeArrowheads="1"/>
          </p:cNvSpPr>
          <p:nvPr/>
        </p:nvSpPr>
        <p:spPr bwMode="auto">
          <a:xfrm>
            <a:off x="4267200" y="4876800"/>
            <a:ext cx="4648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marL="476250">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marL="952500">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200">
                <a:solidFill>
                  <a:schemeClr val="tx1"/>
                </a:solidFill>
                <a:latin typeface="Arial" panose="020B0604020202020204" pitchFamily="34" charset="0"/>
                <a:ea typeface="ＭＳ Ｐゴシック" pitchFamily="34" charset="-128"/>
              </a:defRPr>
            </a:lvl4pPr>
            <a:lvl5pPr marL="2057400" indent="-228600">
              <a:spcBef>
                <a:spcPct val="20000"/>
              </a:spcBef>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5pPr>
            <a:lvl6pPr marL="25146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6pPr>
            <a:lvl7pPr marL="29718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7pPr>
            <a:lvl8pPr marL="34290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8pPr>
            <a:lvl9pPr marL="3886200" indent="-228600" fontAlgn="base">
              <a:spcBef>
                <a:spcPct val="20000"/>
              </a:spcBef>
              <a:spcAft>
                <a:spcPct val="0"/>
              </a:spcAft>
              <a:buFont typeface="Wingdings" panose="05000000000000000000" pitchFamily="2" charset="2"/>
              <a:buChar char="è"/>
              <a:defRPr kumimoji="1" sz="1000">
                <a:solidFill>
                  <a:schemeClr val="tx1"/>
                </a:solidFill>
                <a:latin typeface="Arial" panose="020B0604020202020204" pitchFamily="34" charset="0"/>
                <a:ea typeface="ＭＳ Ｐゴシック" pitchFamily="34" charset="-128"/>
              </a:defRPr>
            </a:lvl9pPr>
          </a:lstStyle>
          <a:p>
            <a:pPr>
              <a:buFont typeface="Times New Roman" panose="02020603050405020304" pitchFamily="18" charset="0"/>
              <a:buNone/>
            </a:pPr>
            <a:r>
              <a:rPr lang="zh-CN" altLang="en-US" sz="1200" b="0" i="0">
                <a:solidFill>
                  <a:srgbClr val="800000"/>
                </a:solidFill>
                <a:effectLst>
                  <a:outerShdw blurRad="38100" dist="38100" dir="2700000" algn="tl">
                    <a:srgbClr val="C0C0C0"/>
                  </a:outerShdw>
                </a:effectLst>
              </a:rPr>
              <a:t>节点</a:t>
            </a:r>
            <a:r>
              <a:rPr kumimoji="0" lang="en-US" altLang="zh-CN" sz="1200" b="0" i="0">
                <a:effectLst/>
              </a:rPr>
              <a:t>TicketServer(</a:t>
            </a:r>
            <a:r>
              <a:rPr kumimoji="0" lang="zh-CN" altLang="en-US" sz="1200" b="0" i="0">
                <a:effectLst/>
              </a:rPr>
              <a:t>售票服务</a:t>
            </a:r>
            <a:r>
              <a:rPr kumimoji="0" lang="en-US" altLang="zh-CN" sz="1200" b="0" i="0">
                <a:effectLst/>
              </a:rPr>
              <a:t>)</a:t>
            </a:r>
            <a:r>
              <a:rPr kumimoji="0" lang="zh-CN" altLang="en-US" sz="1200" b="0" i="0">
                <a:effectLst/>
              </a:rPr>
              <a:t>上的构件:</a:t>
            </a:r>
          </a:p>
          <a:p>
            <a:pPr>
              <a:buFont typeface="Times New Roman" panose="02020603050405020304" pitchFamily="18" charset="0"/>
              <a:buNone/>
            </a:pPr>
            <a:r>
              <a:rPr kumimoji="0" lang="zh-CN" altLang="en-US" sz="1200" b="0" i="0">
                <a:effectLst/>
              </a:rPr>
              <a:t>      </a:t>
            </a:r>
            <a:r>
              <a:rPr kumimoji="0" lang="en-US" altLang="zh-CN" sz="1200" b="0" i="0">
                <a:effectLst/>
              </a:rPr>
              <a:t>CreditCardCharges/ManagerInterface/ TicketSeller/TicketDB</a:t>
            </a:r>
          </a:p>
          <a:p>
            <a:pPr>
              <a:buFont typeface="Times New Roman" panose="02020603050405020304" pitchFamily="18" charset="0"/>
              <a:buNone/>
            </a:pPr>
            <a:r>
              <a:rPr kumimoji="0" lang="zh-CN" altLang="en-US" sz="1200" b="0" i="0">
                <a:effectLst/>
              </a:rPr>
              <a:t>节点</a:t>
            </a:r>
            <a:r>
              <a:rPr kumimoji="0" lang="en-US" altLang="zh-CN" sz="1200" b="0" i="0">
                <a:effectLst/>
              </a:rPr>
              <a:t>Kiosk(</a:t>
            </a:r>
            <a:r>
              <a:rPr kumimoji="0" lang="zh-CN" altLang="en-US" sz="1200" b="0" i="0">
                <a:effectLst/>
              </a:rPr>
              <a:t>信息亭</a:t>
            </a:r>
            <a:r>
              <a:rPr kumimoji="0" lang="en-US" altLang="zh-CN" sz="1200" b="0" i="0">
                <a:effectLst/>
              </a:rPr>
              <a:t>)</a:t>
            </a:r>
            <a:r>
              <a:rPr kumimoji="0" lang="zh-CN" altLang="en-US" sz="1200" b="0" i="0">
                <a:effectLst/>
              </a:rPr>
              <a:t>上的构件:</a:t>
            </a:r>
          </a:p>
          <a:p>
            <a:pPr>
              <a:buFont typeface="Times New Roman" panose="02020603050405020304" pitchFamily="18" charset="0"/>
              <a:buNone/>
            </a:pPr>
            <a:r>
              <a:rPr kumimoji="0" lang="en-US" altLang="zh-CN" sz="1200" b="0" i="0">
                <a:effectLst/>
              </a:rPr>
              <a:t>      CustomerInterface</a:t>
            </a:r>
          </a:p>
          <a:p>
            <a:pPr>
              <a:buFont typeface="Times New Roman" panose="02020603050405020304" pitchFamily="18" charset="0"/>
              <a:buNone/>
            </a:pPr>
            <a:r>
              <a:rPr kumimoji="0" lang="en-US" altLang="zh-CN" sz="1200" b="0" i="0">
                <a:effectLst/>
              </a:rPr>
              <a:t>SalesTerminal(</a:t>
            </a:r>
            <a:r>
              <a:rPr kumimoji="0" lang="zh-CN" altLang="en-US" sz="1200" b="0" i="0">
                <a:effectLst/>
              </a:rPr>
              <a:t>销售终端</a:t>
            </a:r>
            <a:r>
              <a:rPr kumimoji="0" lang="en-US" altLang="zh-CN" sz="1200" b="0" i="0">
                <a:effectLst/>
              </a:rPr>
              <a:t>)</a:t>
            </a:r>
            <a:r>
              <a:rPr kumimoji="0" lang="zh-CN" altLang="en-US" sz="1200" b="0" i="0">
                <a:effectLst/>
              </a:rPr>
              <a:t>上的构件:</a:t>
            </a:r>
          </a:p>
          <a:p>
            <a:pPr>
              <a:buFont typeface="Times New Roman" panose="02020603050405020304" pitchFamily="18" charset="0"/>
              <a:buNone/>
            </a:pPr>
            <a:r>
              <a:rPr kumimoji="0" lang="en-US" altLang="zh-CN" sz="1200" b="0" i="0">
                <a:effectLst/>
              </a:rPr>
              <a:t>     ClerkInterface</a:t>
            </a:r>
          </a:p>
          <a:p>
            <a:pPr>
              <a:buFont typeface="Times New Roman" panose="02020603050405020304" pitchFamily="18" charset="0"/>
              <a:buNone/>
            </a:pPr>
            <a:endParaRPr kumimoji="0" lang="en-US" altLang="zh-CN" sz="1200" b="0" i="0">
              <a:effectLst/>
            </a:endParaRPr>
          </a:p>
        </p:txBody>
      </p:sp>
      <p:sp>
        <p:nvSpPr>
          <p:cNvPr id="495624" name="Rectangle 8"/>
          <p:cNvSpPr>
            <a:spLocks noChangeArrowheads="1"/>
          </p:cNvSpPr>
          <p:nvPr/>
        </p:nvSpPr>
        <p:spPr bwMode="auto">
          <a:xfrm>
            <a:off x="457200" y="914400"/>
            <a:ext cx="3048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Wingdings" panose="05000000000000000000" pitchFamily="2" charset="2"/>
              <a:buNone/>
            </a:pPr>
            <a:r>
              <a:rPr kumimoji="0" lang="zh-CN" altLang="en-US" sz="1400" b="0" i="0">
                <a:solidFill>
                  <a:srgbClr val="000066"/>
                </a:solidFill>
                <a:effectLst/>
              </a:rPr>
              <a:t>描述层部署图表示了系统中的各节点和每个节点包含的构件。</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a:t>9. 部署图</a:t>
            </a:r>
          </a:p>
        </p:txBody>
      </p:sp>
      <p:sp>
        <p:nvSpPr>
          <p:cNvPr id="497668" name="Rectangle 4"/>
          <p:cNvSpPr>
            <a:spLocks noChangeArrowheads="1"/>
          </p:cNvSpPr>
          <p:nvPr/>
        </p:nvSpPr>
        <p:spPr bwMode="auto">
          <a:xfrm>
            <a:off x="34925" y="692150"/>
            <a:ext cx="2928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9.5  </a:t>
            </a:r>
            <a:r>
              <a:rPr lang="zh-CN" altLang="en-US" sz="2000" i="0">
                <a:solidFill>
                  <a:srgbClr val="000066"/>
                </a:solidFill>
                <a:effectLst/>
              </a:rPr>
              <a:t>关于部署图与构件图</a:t>
            </a:r>
          </a:p>
        </p:txBody>
      </p:sp>
      <p:sp>
        <p:nvSpPr>
          <p:cNvPr id="497669" name="Rectangle 5"/>
          <p:cNvSpPr>
            <a:spLocks noChangeArrowheads="1"/>
          </p:cNvSpPr>
          <p:nvPr/>
        </p:nvSpPr>
        <p:spPr bwMode="auto">
          <a:xfrm>
            <a:off x="468313" y="1125538"/>
            <a:ext cx="7848600" cy="265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1600" b="0" i="0" dirty="0">
                <a:solidFill>
                  <a:srgbClr val="000066"/>
                </a:solidFill>
                <a:effectLst/>
              </a:rPr>
              <a:t>部署图与构件图相同的构成元素：</a:t>
            </a:r>
          </a:p>
          <a:p>
            <a:r>
              <a:rPr kumimoji="0" lang="ja-JP" altLang="en-US" sz="1600" b="0" i="0" dirty="0">
                <a:solidFill>
                  <a:srgbClr val="000066"/>
                </a:solidFill>
                <a:effectLst/>
                <a:ea typeface="ＭＳ Ｐゴシック" pitchFamily="34" charset="-128"/>
              </a:rPr>
              <a:t>　　　</a:t>
            </a:r>
            <a:r>
              <a:rPr lang="zh-CN" altLang="en-US" sz="1600" b="0" i="0" dirty="0">
                <a:solidFill>
                  <a:srgbClr val="000066"/>
                </a:solidFill>
                <a:effectLst/>
              </a:rPr>
              <a:t>构件、接口、构件实例、构件向外提供服务、构件要求外部提供的服务。</a:t>
            </a:r>
          </a:p>
          <a:p>
            <a:endParaRPr lang="zh-CN" altLang="en-US" sz="1600" b="0" i="0" dirty="0">
              <a:solidFill>
                <a:srgbClr val="000066"/>
              </a:solidFill>
              <a:effectLst/>
            </a:endParaRPr>
          </a:p>
          <a:p>
            <a:r>
              <a:rPr lang="zh-CN" altLang="en-US" sz="1600" b="0" i="0" dirty="0">
                <a:solidFill>
                  <a:srgbClr val="000066"/>
                </a:solidFill>
                <a:effectLst/>
              </a:rPr>
              <a:t>部署图与</a:t>
            </a:r>
            <a:r>
              <a:rPr lang="zh-CN" altLang="en-US" sz="1600" b="0" i="0" dirty="0">
                <a:solidFill>
                  <a:srgbClr val="800000"/>
                </a:solidFill>
                <a:effectLst>
                  <a:outerShdw blurRad="38100" dist="38100" dir="2700000" algn="tl">
                    <a:srgbClr val="C0C0C0"/>
                  </a:outerShdw>
                </a:effectLst>
              </a:rPr>
              <a:t>构件图</a:t>
            </a:r>
            <a:r>
              <a:rPr lang="zh-CN" altLang="en-US" sz="1600" b="0" i="0" dirty="0">
                <a:solidFill>
                  <a:srgbClr val="000066"/>
                </a:solidFill>
                <a:effectLst/>
              </a:rPr>
              <a:t>的关系：</a:t>
            </a:r>
          </a:p>
          <a:p>
            <a:r>
              <a:rPr lang="zh-CN" altLang="en-US" sz="1600" b="0" i="0" dirty="0">
                <a:solidFill>
                  <a:srgbClr val="000066"/>
                </a:solidFill>
                <a:effectLst/>
              </a:rPr>
              <a:t>	部署图表现构件实例；</a:t>
            </a:r>
          </a:p>
          <a:p>
            <a:r>
              <a:rPr lang="zh-CN" altLang="en-US" sz="1600" b="0" i="0" dirty="0">
                <a:solidFill>
                  <a:srgbClr val="000066"/>
                </a:solidFill>
                <a:effectLst/>
              </a:rPr>
              <a:t>	构件图表现构件类型的定义。</a:t>
            </a:r>
          </a:p>
          <a:p>
            <a:endParaRPr lang="zh-CN" altLang="en-US" sz="1600" b="0" i="0" dirty="0">
              <a:solidFill>
                <a:srgbClr val="000066"/>
              </a:solidFill>
              <a:effectLst/>
            </a:endParaRPr>
          </a:p>
          <a:p>
            <a:r>
              <a:rPr lang="zh-CN" altLang="en-US" sz="1600" b="0" i="0" dirty="0">
                <a:solidFill>
                  <a:srgbClr val="000066"/>
                </a:solidFill>
                <a:effectLst/>
              </a:rPr>
              <a:t>	部署图偏向于描述构件在节点中运行时的状态，描述了构件运行的环境；</a:t>
            </a:r>
          </a:p>
          <a:p>
            <a:r>
              <a:rPr lang="zh-CN" altLang="en-US" sz="1600" b="0" i="0" dirty="0">
                <a:solidFill>
                  <a:srgbClr val="000066"/>
                </a:solidFill>
                <a:effectLst/>
              </a:rPr>
              <a:t>	构件图偏向于描述构件之间相互依赖支持的基本关系。</a:t>
            </a:r>
          </a:p>
          <a:p>
            <a:pPr>
              <a:spcBef>
                <a:spcPct val="50000"/>
              </a:spcBef>
              <a:buFont typeface="Wingdings" panose="05000000000000000000" pitchFamily="2" charset="2"/>
              <a:buNone/>
            </a:pPr>
            <a:endParaRPr lang="zh-CN" altLang="en-US" sz="1600" b="0" i="0" dirty="0">
              <a:solidFill>
                <a:srgbClr val="000066"/>
              </a:solidFill>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en-US"/>
              <a:t>9. 部署图</a:t>
            </a:r>
          </a:p>
        </p:txBody>
      </p:sp>
      <p:sp>
        <p:nvSpPr>
          <p:cNvPr id="499715" name="Rectangle 3"/>
          <p:cNvSpPr>
            <a:spLocks noGrp="1" noChangeArrowheads="1"/>
          </p:cNvSpPr>
          <p:nvPr>
            <p:ph type="body" idx="1"/>
          </p:nvPr>
        </p:nvSpPr>
        <p:spPr>
          <a:xfrm>
            <a:off x="179388" y="692150"/>
            <a:ext cx="8534400" cy="5543550"/>
          </a:xfrm>
        </p:spPr>
        <p:txBody>
          <a:bodyPr/>
          <a:lstStyle/>
          <a:p>
            <a:endParaRPr lang="zh-CN" altLang="en-US"/>
          </a:p>
          <a:p>
            <a:r>
              <a:rPr lang="zh-CN" altLang="en-US" sz="1800"/>
              <a:t>	</a:t>
            </a:r>
            <a:r>
              <a:rPr lang="en-US" altLang="zh-CN" sz="1400" b="0"/>
              <a:t>1.</a:t>
            </a:r>
            <a:r>
              <a:rPr lang="zh-CN" altLang="en-US" sz="1400" b="0"/>
              <a:t>部署图用于那种建模阶段？</a:t>
            </a:r>
          </a:p>
          <a:p>
            <a:r>
              <a:rPr lang="zh-CN" altLang="en-US" sz="1400" b="0"/>
              <a:t>	    </a:t>
            </a:r>
            <a:r>
              <a:rPr lang="en-US" altLang="zh-CN" sz="1400" b="0"/>
              <a:t>A.</a:t>
            </a:r>
            <a:r>
              <a:rPr lang="zh-CN" altLang="en-US" sz="1400" b="0"/>
              <a:t>动态建模</a:t>
            </a:r>
            <a:r>
              <a:rPr lang="zh-CN" altLang="ja-JP" sz="1400" b="0"/>
              <a:t>	</a:t>
            </a:r>
            <a:r>
              <a:rPr lang="zh-CN" altLang="en-US" sz="1400" b="0"/>
              <a:t>	</a:t>
            </a:r>
            <a:r>
              <a:rPr lang="en-US" altLang="zh-CN" sz="1400" b="0"/>
              <a:t>B.</a:t>
            </a:r>
            <a:r>
              <a:rPr lang="zh-CN" altLang="en-US" sz="1400" b="0"/>
              <a:t>静态建模</a:t>
            </a:r>
          </a:p>
          <a:p>
            <a:endParaRPr lang="zh-CN" altLang="en-US" sz="700" b="0"/>
          </a:p>
          <a:p>
            <a:r>
              <a:rPr lang="zh-CN" altLang="en-US" sz="1400" b="0"/>
              <a:t>	</a:t>
            </a:r>
            <a:r>
              <a:rPr lang="en-US" altLang="zh-CN" sz="1400" b="0"/>
              <a:t>2.</a:t>
            </a:r>
            <a:r>
              <a:rPr lang="zh-CN" altLang="en-US" sz="1400" b="0"/>
              <a:t>部署图表现构件实例，构件图表现构件类型定义。这种说法正确吗？</a:t>
            </a:r>
          </a:p>
          <a:p>
            <a:r>
              <a:rPr kumimoji="0" lang="zh-CN" altLang="en-US" sz="1400" b="0"/>
              <a:t>	    </a:t>
            </a:r>
            <a:r>
              <a:rPr kumimoji="0" lang="en-US" altLang="zh-CN" sz="1400" b="0"/>
              <a:t>A.</a:t>
            </a:r>
            <a:r>
              <a:rPr kumimoji="0" lang="zh-CN" altLang="en-US" sz="1400" b="0"/>
              <a:t>正确		</a:t>
            </a:r>
            <a:r>
              <a:rPr kumimoji="0" lang="en-US" altLang="zh-CN" sz="1400" b="0"/>
              <a:t>B.</a:t>
            </a:r>
            <a:r>
              <a:rPr kumimoji="0" lang="zh-CN" altLang="en-US" sz="1400" b="0"/>
              <a:t>错误</a:t>
            </a:r>
          </a:p>
          <a:p>
            <a:endParaRPr lang="zh-CN" altLang="en-US" sz="700" b="0"/>
          </a:p>
          <a:p>
            <a:r>
              <a:rPr lang="zh-CN" altLang="en-US" sz="1400" b="0"/>
              <a:t>	</a:t>
            </a:r>
            <a:r>
              <a:rPr lang="en-US" altLang="zh-CN" sz="1400" b="0"/>
              <a:t>3.</a:t>
            </a:r>
            <a:r>
              <a:rPr lang="zh-CN" altLang="en-US" sz="1400" b="0"/>
              <a:t>部署图中一个节点实例的名称为</a:t>
            </a:r>
            <a:r>
              <a:rPr lang="en-US" altLang="zh-CN" sz="1400" b="0"/>
              <a:t>S</a:t>
            </a:r>
            <a:r>
              <a:rPr kumimoji="0" lang="en-US" altLang="zh-CN" sz="1400" b="0"/>
              <a:t>erver:HostMachine</a:t>
            </a:r>
            <a:r>
              <a:rPr kumimoji="0" lang="zh-CN" altLang="en-US" sz="1400" b="0"/>
              <a:t>，其中</a:t>
            </a:r>
            <a:r>
              <a:rPr kumimoji="0" lang="en-US" altLang="zh-CN" sz="1400" b="0"/>
              <a:t>Server</a:t>
            </a:r>
            <a:r>
              <a:rPr kumimoji="0" lang="zh-CN" altLang="en-US" sz="1400" b="0"/>
              <a:t>是</a:t>
            </a:r>
            <a:r>
              <a:rPr kumimoji="0" lang="en-US" altLang="zh-CN" sz="1400" b="0" u="sng"/>
              <a:t>_____</a:t>
            </a:r>
            <a:r>
              <a:rPr kumimoji="0" lang="zh-CN" altLang="en-US" sz="1400" b="0"/>
              <a:t>，</a:t>
            </a:r>
            <a:r>
              <a:rPr kumimoji="0" lang="en-US" altLang="zh-CN" sz="1400" b="0"/>
              <a:t>HostMachine</a:t>
            </a:r>
            <a:r>
              <a:rPr kumimoji="0" lang="zh-CN" altLang="en-US" sz="1400" b="0"/>
              <a:t>是</a:t>
            </a:r>
            <a:r>
              <a:rPr kumimoji="0" lang="en-US" altLang="zh-CN" sz="1400" b="0" u="sng"/>
              <a:t>_____</a:t>
            </a:r>
            <a:r>
              <a:rPr kumimoji="0" lang="zh-CN" altLang="en-US" sz="1400" b="0"/>
              <a:t>。</a:t>
            </a:r>
          </a:p>
          <a:p>
            <a:r>
              <a:rPr lang="zh-CN" altLang="en-US" sz="1400" b="0"/>
              <a:t>	    </a:t>
            </a:r>
            <a:r>
              <a:rPr lang="en-US" altLang="zh-CN" sz="1400" b="0"/>
              <a:t>A.</a:t>
            </a:r>
            <a:r>
              <a:rPr lang="zh-CN" altLang="en-US" sz="1400" b="0"/>
              <a:t>节点名		</a:t>
            </a:r>
            <a:r>
              <a:rPr lang="en-US" altLang="zh-CN" sz="1400" b="0"/>
              <a:t>B.</a:t>
            </a:r>
            <a:r>
              <a:rPr lang="zh-CN" altLang="en-US" sz="1400" b="0"/>
              <a:t>节点类型</a:t>
            </a:r>
          </a:p>
          <a:p>
            <a:endParaRPr lang="zh-CN" altLang="en-US" sz="700" b="0"/>
          </a:p>
          <a:p>
            <a:r>
              <a:rPr kumimoji="0" lang="zh-CN" altLang="en-US" sz="1400" b="0"/>
              <a:t>	</a:t>
            </a:r>
            <a:r>
              <a:rPr kumimoji="0" lang="en-US" altLang="zh-CN" sz="1400" b="0"/>
              <a:t>4.</a:t>
            </a:r>
            <a:r>
              <a:rPr kumimoji="0" lang="zh-CN" altLang="en-US" sz="1400" b="0"/>
              <a:t>各节点之间存在着虚线剪头表示的依赖关系，也存在着实线箭头表示的服务提供关系。这种说法正确吗？</a:t>
            </a:r>
          </a:p>
          <a:p>
            <a:r>
              <a:rPr kumimoji="0" lang="zh-CN" altLang="en-US" sz="1400" b="0"/>
              <a:t>	    </a:t>
            </a:r>
            <a:r>
              <a:rPr kumimoji="0" lang="en-US" altLang="zh-CN" sz="1400" b="0"/>
              <a:t>A.</a:t>
            </a:r>
            <a:r>
              <a:rPr kumimoji="0" lang="zh-CN" altLang="en-US" sz="1400" b="0"/>
              <a:t>正确		</a:t>
            </a:r>
            <a:r>
              <a:rPr kumimoji="0" lang="en-US" altLang="zh-CN" sz="1400" b="0"/>
              <a:t>B.</a:t>
            </a:r>
            <a:r>
              <a:rPr kumimoji="0" lang="zh-CN" altLang="en-US" sz="1400" b="0"/>
              <a:t>错误</a:t>
            </a:r>
          </a:p>
          <a:p>
            <a:endParaRPr kumimoji="0" lang="zh-CN" altLang="en-US" sz="700" b="0"/>
          </a:p>
          <a:p>
            <a:r>
              <a:rPr kumimoji="0" lang="zh-CN" altLang="en-US" sz="1400" b="0"/>
              <a:t>	</a:t>
            </a:r>
            <a:r>
              <a:rPr kumimoji="0" lang="en-US" altLang="zh-CN" sz="1400" b="0"/>
              <a:t>5.“</a:t>
            </a:r>
            <a:r>
              <a:rPr kumimoji="0" lang="zh-CN" altLang="en-US" sz="1400" b="0"/>
              <a:t>接口”表示</a:t>
            </a:r>
            <a:r>
              <a:rPr kumimoji="0" lang="en-US" altLang="zh-CN" sz="1400" b="0" u="sng"/>
              <a:t>_____</a:t>
            </a:r>
            <a:r>
              <a:rPr kumimoji="0" lang="zh-CN" altLang="en-US" sz="1400" b="0"/>
              <a:t>对外提供的服务。</a:t>
            </a:r>
          </a:p>
          <a:p>
            <a:r>
              <a:rPr kumimoji="0" lang="zh-CN" altLang="en-US" sz="1400" b="0"/>
              <a:t>	   </a:t>
            </a:r>
            <a:r>
              <a:rPr kumimoji="0" lang="en-US" altLang="zh-CN" sz="1400" b="0"/>
              <a:t>A.</a:t>
            </a:r>
            <a:r>
              <a:rPr kumimoji="0" lang="zh-CN" altLang="en-US" sz="1400" b="0"/>
              <a:t>构件		</a:t>
            </a:r>
            <a:r>
              <a:rPr kumimoji="0" lang="en-US" altLang="zh-CN" sz="1400" b="0"/>
              <a:t>B.</a:t>
            </a:r>
            <a:r>
              <a:rPr kumimoji="0" lang="zh-CN" altLang="en-US" sz="1400" b="0"/>
              <a:t>节点    </a:t>
            </a:r>
          </a:p>
          <a:p>
            <a:r>
              <a:rPr kumimoji="0" lang="zh-CN" altLang="en-US" sz="1400" b="0"/>
              <a:t>    </a:t>
            </a:r>
          </a:p>
          <a:p>
            <a:r>
              <a:rPr kumimoji="0" lang="zh-CN" altLang="en-US" sz="1400" b="0"/>
              <a:t>  习题答案：</a:t>
            </a:r>
            <a:r>
              <a:rPr kumimoji="0" lang="en-US" altLang="zh-CN" sz="1400" b="0"/>
              <a:t>1.B 2.A 3.B，A 4.B 5.A</a:t>
            </a:r>
            <a:r>
              <a:rPr kumimoji="0" lang="en-US" altLang="zh-CN" sz="1800"/>
              <a:t> </a:t>
            </a:r>
          </a:p>
        </p:txBody>
      </p:sp>
      <p:sp>
        <p:nvSpPr>
          <p:cNvPr id="499716" name="Rectangle 4"/>
          <p:cNvSpPr>
            <a:spLocks noChangeArrowheads="1"/>
          </p:cNvSpPr>
          <p:nvPr/>
        </p:nvSpPr>
        <p:spPr bwMode="auto">
          <a:xfrm>
            <a:off x="179388" y="692150"/>
            <a:ext cx="1076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 typeface="Wingdings" panose="05000000000000000000" pitchFamily="2" charset="2"/>
              <a:buNone/>
            </a:pPr>
            <a:r>
              <a:rPr lang="en-US" altLang="zh-CN" sz="2000" i="0">
                <a:solidFill>
                  <a:srgbClr val="000066"/>
                </a:solidFill>
                <a:effectLst/>
              </a:rPr>
              <a:t>9.6 </a:t>
            </a:r>
            <a:r>
              <a:rPr lang="zh-CN" altLang="en-US" sz="2000" i="0">
                <a:solidFill>
                  <a:srgbClr val="000066"/>
                </a:solidFill>
                <a:effectLst/>
              </a:rPr>
              <a:t>习题</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a:t>附录 </a:t>
            </a:r>
            <a:r>
              <a:rPr lang="en-US" altLang="zh-CN"/>
              <a:t>WAVE</a:t>
            </a:r>
            <a:r>
              <a:rPr lang="zh-CN" altLang="en-US"/>
              <a:t>测试</a:t>
            </a:r>
          </a:p>
        </p:txBody>
      </p:sp>
      <p:graphicFrame>
        <p:nvGraphicFramePr>
          <p:cNvPr id="182275" name="Group 3"/>
          <p:cNvGraphicFramePr>
            <a:graphicFrameLocks noGrp="1"/>
          </p:cNvGraphicFramePr>
          <p:nvPr>
            <p:ph idx="1"/>
          </p:nvPr>
        </p:nvGraphicFramePr>
        <p:xfrm>
          <a:off x="152400" y="1219200"/>
          <a:ext cx="8534400" cy="3505201"/>
        </p:xfrm>
        <a:graphic>
          <a:graphicData uri="http://schemas.openxmlformats.org/drawingml/2006/table">
            <a:tbl>
              <a:tblPr/>
              <a:tblGrid>
                <a:gridCol w="8534400">
                  <a:extLst>
                    <a:ext uri="{9D8B030D-6E8A-4147-A177-3AD203B41FA5}">
                      <a16:colId xmlns:a16="http://schemas.microsoft.com/office/drawing/2014/main" val="2546695829"/>
                    </a:ext>
                  </a:extLst>
                </a:gridCol>
              </a:tblGrid>
              <a:tr h="1306513">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rgbClr val="000066"/>
                          </a:solidFill>
                          <a:effectLst/>
                          <a:latin typeface="Times New Roman" panose="02020603050405020304" pitchFamily="18" charset="0"/>
                          <a:ea typeface="ＭＳ Ｐゴシック" pitchFamily="34" charset="-128"/>
                        </a:rPr>
                        <a:t>1 </a:t>
                      </a:r>
                      <a:r>
                        <a:rPr kumimoji="1" lang="en-US" altLang="zh-CN" sz="1600" b="0" i="0" u="none" strike="noStrike" cap="none" normalizeH="0" baseline="0" dirty="0">
                          <a:ln>
                            <a:noFill/>
                          </a:ln>
                          <a:solidFill>
                            <a:srgbClr val="FF0000"/>
                          </a:solidFill>
                          <a:effectLst/>
                          <a:latin typeface="Times New Roman" panose="02020603050405020304" pitchFamily="18" charset="0"/>
                          <a:ea typeface="ＭＳ Ｐゴシック" pitchFamily="34" charset="-128"/>
                        </a:rPr>
                        <a:t>W</a:t>
                      </a:r>
                      <a:r>
                        <a:rPr kumimoji="1" lang="en-US" altLang="zh-CN" sz="1600" b="0" i="0" u="none" strike="noStrike" cap="none" normalizeH="0" baseline="0" dirty="0">
                          <a:ln>
                            <a:noFill/>
                          </a:ln>
                          <a:solidFill>
                            <a:srgbClr val="000066"/>
                          </a:solidFill>
                          <a:effectLst/>
                          <a:latin typeface="Times New Roman" panose="02020603050405020304" pitchFamily="18" charset="0"/>
                          <a:ea typeface="ＭＳ Ｐゴシック" pitchFamily="34" charset="-128"/>
                        </a:rPr>
                        <a:t>hat to do? </a:t>
                      </a:r>
                      <a:r>
                        <a:rPr kumimoji="1" lang="zh-CN" altLang="en-US" sz="1600" b="0" i="0" u="none" strike="noStrike" cap="none" normalizeH="0" baseline="0" dirty="0">
                          <a:ln>
                            <a:noFill/>
                          </a:ln>
                          <a:solidFill>
                            <a:srgbClr val="000066"/>
                          </a:solidFill>
                          <a:effectLst/>
                          <a:latin typeface="Times New Roman" panose="02020603050405020304" pitchFamily="18" charset="0"/>
                          <a:ea typeface="ＭＳ Ｐゴシック" pitchFamily="34" charset="-128"/>
                        </a:rPr>
                        <a:t>(</a:t>
                      </a:r>
                      <a:r>
                        <a:rPr kumimoji="1" lang="en-US" altLang="zh-CN" sz="1600" b="0" i="0" u="none" strike="noStrike" cap="none" normalizeH="0" baseline="0" dirty="0">
                          <a:ln>
                            <a:noFill/>
                          </a:ln>
                          <a:solidFill>
                            <a:srgbClr val="000066"/>
                          </a:solidFill>
                          <a:effectLst/>
                          <a:latin typeface="Times New Roman" panose="02020603050405020304" pitchFamily="18" charset="0"/>
                          <a:ea typeface="ＭＳ Ｐゴシック" pitchFamily="34" charset="-128"/>
                        </a:rPr>
                        <a:t>Not how to do.</a:t>
                      </a:r>
                      <a:r>
                        <a:rPr kumimoji="1" lang="zh-CN" altLang="en-US" sz="1600" b="0" i="0" u="none" strike="noStrike" cap="none" normalizeH="0" baseline="0" dirty="0">
                          <a:ln>
                            <a:noFill/>
                          </a:ln>
                          <a:solidFill>
                            <a:srgbClr val="000066"/>
                          </a:solidFill>
                          <a:effectLst/>
                          <a:latin typeface="Times New Roman" panose="02020603050405020304" pitchFamily="18" charset="0"/>
                          <a:ea typeface="ＭＳ Ｐゴシック"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rgbClr val="000066"/>
                          </a:solidFill>
                          <a:effectLst/>
                          <a:latin typeface="Times New Roman" panose="02020603050405020304" pitchFamily="18" charset="0"/>
                          <a:ea typeface="ＭＳ Ｐゴシック" pitchFamily="34" charset="-128"/>
                        </a:rPr>
                        <a:t>2 </a:t>
                      </a:r>
                      <a:r>
                        <a:rPr kumimoji="1" lang="en-US" altLang="zh-CN" sz="1600" b="0" i="0" u="none" strike="noStrike" cap="none" normalizeH="0" baseline="0" dirty="0">
                          <a:ln>
                            <a:noFill/>
                          </a:ln>
                          <a:solidFill>
                            <a:srgbClr val="FF0000"/>
                          </a:solidFill>
                          <a:effectLst/>
                          <a:latin typeface="Times New Roman" panose="02020603050405020304" pitchFamily="18" charset="0"/>
                          <a:ea typeface="ＭＳ Ｐゴシック" pitchFamily="34" charset="-128"/>
                        </a:rPr>
                        <a:t>A</a:t>
                      </a:r>
                      <a:r>
                        <a:rPr kumimoji="1" lang="en-US" altLang="zh-CN" sz="1600" b="0" i="0" u="none" strike="noStrike" cap="none" normalizeH="0" baseline="0" dirty="0">
                          <a:ln>
                            <a:noFill/>
                          </a:ln>
                          <a:solidFill>
                            <a:srgbClr val="000066"/>
                          </a:solidFill>
                          <a:effectLst/>
                          <a:latin typeface="Times New Roman" panose="02020603050405020304" pitchFamily="18" charset="0"/>
                          <a:ea typeface="ＭＳ Ｐゴシック" pitchFamily="34" charset="-128"/>
                        </a:rPr>
                        <a:t>ctor’s point of view?</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rgbClr val="000066"/>
                          </a:solidFill>
                          <a:effectLst/>
                          <a:latin typeface="Times New Roman" panose="02020603050405020304" pitchFamily="18" charset="0"/>
                          <a:ea typeface="ＭＳ Ｐゴシック" pitchFamily="34" charset="-128"/>
                        </a:rPr>
                        <a:t>3 </a:t>
                      </a:r>
                      <a:r>
                        <a:rPr kumimoji="1" lang="en-US" altLang="zh-CN" sz="1600" b="0" i="0" u="none" strike="noStrike" cap="none" normalizeH="0" baseline="0" dirty="0">
                          <a:ln>
                            <a:noFill/>
                          </a:ln>
                          <a:solidFill>
                            <a:srgbClr val="FF0000"/>
                          </a:solidFill>
                          <a:effectLst/>
                          <a:latin typeface="Times New Roman" panose="02020603050405020304" pitchFamily="18" charset="0"/>
                          <a:ea typeface="ＭＳ Ｐゴシック" pitchFamily="34" charset="-128"/>
                        </a:rPr>
                        <a:t>V</a:t>
                      </a:r>
                      <a:r>
                        <a:rPr kumimoji="1" lang="en-US" altLang="zh-CN" sz="1600" b="0" i="0" u="none" strike="noStrike" cap="none" normalizeH="0" baseline="0" dirty="0">
                          <a:ln>
                            <a:noFill/>
                          </a:ln>
                          <a:solidFill>
                            <a:srgbClr val="000066"/>
                          </a:solidFill>
                          <a:effectLst/>
                          <a:latin typeface="Times New Roman" panose="02020603050405020304" pitchFamily="18" charset="0"/>
                          <a:ea typeface="ＭＳ Ｐゴシック" pitchFamily="34" charset="-128"/>
                        </a:rPr>
                        <a:t>alue for the actor?</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rgbClr val="000066"/>
                          </a:solidFill>
                          <a:effectLst/>
                          <a:latin typeface="Times New Roman" panose="02020603050405020304" pitchFamily="18" charset="0"/>
                          <a:ea typeface="ＭＳ Ｐゴシック" pitchFamily="34" charset="-128"/>
                        </a:rPr>
                        <a:t>4 </a:t>
                      </a:r>
                      <a:r>
                        <a:rPr kumimoji="1" lang="en-US" altLang="zh-CN" sz="1600" b="0" i="0" u="none" strike="noStrike" cap="none" normalizeH="0" baseline="0" dirty="0">
                          <a:ln>
                            <a:noFill/>
                          </a:ln>
                          <a:solidFill>
                            <a:srgbClr val="FF0000"/>
                          </a:solidFill>
                          <a:effectLst/>
                          <a:latin typeface="Times New Roman" panose="02020603050405020304" pitchFamily="18" charset="0"/>
                          <a:ea typeface="ＭＳ Ｐゴシック" pitchFamily="34" charset="-128"/>
                        </a:rPr>
                        <a:t>E</a:t>
                      </a:r>
                      <a:r>
                        <a:rPr kumimoji="1" lang="en-US" altLang="zh-CN" sz="1600" b="0" i="0" u="none" strike="noStrike" cap="none" normalizeH="0" baseline="0" dirty="0">
                          <a:ln>
                            <a:noFill/>
                          </a:ln>
                          <a:solidFill>
                            <a:srgbClr val="000066"/>
                          </a:solidFill>
                          <a:effectLst/>
                          <a:latin typeface="Times New Roman" panose="02020603050405020304" pitchFamily="18" charset="0"/>
                          <a:ea typeface="ＭＳ Ｐゴシック" pitchFamily="34" charset="-128"/>
                        </a:rPr>
                        <a:t>ntire flow of events?</a:t>
                      </a:r>
                      <a:endParaRPr kumimoji="1" lang="en-US" altLang="ja-JP" sz="1600" b="0" i="0" u="none" strike="noStrike" cap="none" normalizeH="0" baseline="0" dirty="0">
                        <a:ln>
                          <a:noFill/>
                        </a:ln>
                        <a:solidFill>
                          <a:srgbClr val="000066"/>
                        </a:solidFill>
                        <a:effectLst/>
                        <a:latin typeface="Times New Roman" panose="02020603050405020304" pitchFamily="18"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8245691"/>
                  </a:ext>
                </a:extLst>
              </a:tr>
              <a:tr h="2198688">
                <a:tc>
                  <a:txBody>
                    <a:bodyPr/>
                    <a:lstStyle>
                      <a:lvl1pPr>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1pPr>
                      <a:lvl2pPr>
                        <a:spcBef>
                          <a:spcPct val="20000"/>
                        </a:spcBef>
                        <a:buFont typeface="Wingdings" panose="05000000000000000000" pitchFamily="2" charset="2"/>
                        <a:defRPr kumimoji="1" b="1">
                          <a:solidFill>
                            <a:srgbClr val="000066"/>
                          </a:solidFill>
                          <a:latin typeface="Times New Roman" panose="02020603050405020304" pitchFamily="18" charset="0"/>
                          <a:ea typeface="宋体" panose="02010600030101010101" pitchFamily="2" charset="-122"/>
                        </a:defRPr>
                      </a:lvl2pPr>
                      <a:lvl3pPr>
                        <a:spcBef>
                          <a:spcPct val="20000"/>
                        </a:spcBef>
                        <a:buFont typeface="Wingdings" panose="05000000000000000000" pitchFamily="2" charset="2"/>
                        <a:defRPr kumimoji="1" sz="1600" b="1">
                          <a:solidFill>
                            <a:srgbClr val="000066"/>
                          </a:solidFill>
                          <a:latin typeface="Times New Roman" panose="02020603050405020304" pitchFamily="18" charset="0"/>
                          <a:ea typeface="宋体" panose="02010600030101010101" pitchFamily="2" charset="-122"/>
                        </a:defRPr>
                      </a:lvl3pPr>
                      <a:lvl4pPr>
                        <a:spcBef>
                          <a:spcPct val="20000"/>
                        </a:spcBef>
                        <a:buFont typeface="Wingdings" panose="05000000000000000000" pitchFamily="2" charset="2"/>
                        <a:defRPr kumimoji="1" sz="1200">
                          <a:solidFill>
                            <a:schemeClr val="tx1"/>
                          </a:solidFill>
                          <a:latin typeface="Arial" panose="020B0604020202020204" pitchFamily="34" charset="0"/>
                          <a:ea typeface="ＭＳ Ｐゴシック" pitchFamily="34" charset="-128"/>
                        </a:defRPr>
                      </a:lvl4pPr>
                      <a:lvl5pPr>
                        <a:spcBef>
                          <a:spcPct val="20000"/>
                        </a:spcBef>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5pPr>
                      <a:lvl6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6pPr>
                      <a:lvl7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7pPr>
                      <a:lvl8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8pPr>
                      <a:lvl9pPr fontAlgn="base">
                        <a:spcBef>
                          <a:spcPct val="20000"/>
                        </a:spcBef>
                        <a:spcAft>
                          <a:spcPct val="0"/>
                        </a:spcAft>
                        <a:buFont typeface="Wingdings" panose="05000000000000000000" pitchFamily="2" charset="2"/>
                        <a:defRPr kumimoji="1" sz="1000">
                          <a:solidFill>
                            <a:schemeClr val="tx1"/>
                          </a:solidFill>
                          <a:latin typeface="Arial" panose="020B0604020202020204"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1 </a:t>
                      </a:r>
                      <a:r>
                        <a:rPr kumimoji="1" lang="zh-CN" altLang="en-US"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用例描述了系统应该做什么，而不是如何去做。</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2 </a:t>
                      </a:r>
                      <a:r>
                        <a:rPr kumimoji="1" lang="zh-CN" altLang="en-US"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用例必须依据参与者的视点。(即应该从参与者如何使用系统的角度出发定义用例</a:t>
                      </a:r>
                      <a:r>
                        <a:rPr kumimoji="1" lang="en-US" altLang="zh-CN"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a:t>
                      </a:r>
                      <a:r>
                        <a:rPr kumimoji="1" lang="zh-CN" altLang="en-US"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而不是从系统自身的角度)。</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3 </a:t>
                      </a:r>
                      <a:r>
                        <a:rPr kumimoji="1" lang="zh-CN" altLang="en-US"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用例必须为参与者提供可辨识的价值。</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4 </a:t>
                      </a:r>
                      <a:r>
                        <a:rPr kumimoji="1" lang="zh-CN" altLang="en-US"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用例及其参与者必须捕获系统使用过程中的一个完整的事件流。</a:t>
                      </a:r>
                      <a:endParaRPr kumimoji="1" lang="ja-JP" altLang="en-US"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0814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51203" name="Rectangle 3"/>
          <p:cNvSpPr>
            <a:spLocks noGrp="1" noChangeArrowheads="1"/>
          </p:cNvSpPr>
          <p:nvPr>
            <p:ph type="body" idx="1"/>
          </p:nvPr>
        </p:nvSpPr>
        <p:spPr>
          <a:xfrm>
            <a:off x="120650" y="762000"/>
            <a:ext cx="8718550" cy="5038725"/>
          </a:xfrm>
        </p:spPr>
        <p:txBody>
          <a:bodyPr/>
          <a:lstStyle/>
          <a:p>
            <a:r>
              <a:rPr lang="en-US" altLang="zh-CN" b="1">
                <a:solidFill>
                  <a:srgbClr val="000066"/>
                </a:solidFill>
              </a:rPr>
              <a:t>1.3</a:t>
            </a:r>
            <a:r>
              <a:rPr lang="ja-JP" altLang="en-US" b="1">
                <a:solidFill>
                  <a:srgbClr val="000066"/>
                </a:solidFill>
                <a:ea typeface="ＭＳ Ｐゴシック" pitchFamily="34" charset="-128"/>
              </a:rPr>
              <a:t>　</a:t>
            </a:r>
            <a:r>
              <a:rPr lang="en-US" altLang="zh-CN" sz="1800" b="1">
                <a:solidFill>
                  <a:srgbClr val="000066"/>
                </a:solidFill>
              </a:rPr>
              <a:t>UML</a:t>
            </a:r>
            <a:r>
              <a:rPr lang="zh-CN" altLang="en-US" sz="1800" b="1">
                <a:solidFill>
                  <a:srgbClr val="000066"/>
                </a:solidFill>
              </a:rPr>
              <a:t>事物</a:t>
            </a:r>
          </a:p>
          <a:p>
            <a:pPr lvl="1"/>
            <a:r>
              <a:rPr lang="en-US" altLang="zh-CN" sz="1400">
                <a:solidFill>
                  <a:srgbClr val="000066"/>
                </a:solidFill>
              </a:rPr>
              <a:t> UML</a:t>
            </a:r>
            <a:r>
              <a:rPr lang="zh-CN" altLang="en-US" sz="1400">
                <a:solidFill>
                  <a:srgbClr val="000066"/>
                </a:solidFill>
              </a:rPr>
              <a:t>包含4种事物</a:t>
            </a:r>
            <a:r>
              <a:rPr lang="zh-CN" altLang="en-US" sz="1600">
                <a:solidFill>
                  <a:srgbClr val="000066"/>
                </a:solidFill>
              </a:rPr>
              <a:t>：</a:t>
            </a:r>
            <a:r>
              <a:rPr lang="zh-CN" altLang="en-US" sz="1400">
                <a:solidFill>
                  <a:srgbClr val="000066"/>
                </a:solidFill>
              </a:rPr>
              <a:t>构件事物 行为事物   分组事物  注释事物</a:t>
            </a:r>
            <a:endParaRPr lang="en-US" altLang="zh-CN" sz="1400">
              <a:solidFill>
                <a:srgbClr val="000066"/>
              </a:solidFill>
            </a:endParaRPr>
          </a:p>
          <a:p>
            <a:pPr lvl="1"/>
            <a:r>
              <a:rPr lang="en-US" altLang="zh-CN" sz="1600" b="1">
                <a:solidFill>
                  <a:srgbClr val="000066"/>
                </a:solidFill>
              </a:rPr>
              <a:t>1.3.1</a:t>
            </a:r>
            <a:r>
              <a:rPr lang="ja-JP" altLang="en-US" sz="1600" b="1">
                <a:solidFill>
                  <a:srgbClr val="000066"/>
                </a:solidFill>
              </a:rPr>
              <a:t>　</a:t>
            </a:r>
            <a:r>
              <a:rPr lang="zh-CN" altLang="en-US" sz="1600" b="1">
                <a:solidFill>
                  <a:srgbClr val="000066"/>
                </a:solidFill>
              </a:rPr>
              <a:t>构件事物</a:t>
            </a:r>
            <a:r>
              <a:rPr lang="zh-CN" altLang="en-US" sz="1600">
                <a:solidFill>
                  <a:srgbClr val="000066"/>
                </a:solidFill>
              </a:rPr>
              <a:t>： </a:t>
            </a:r>
            <a:r>
              <a:rPr lang="en-US" altLang="zh-CN" sz="1600">
                <a:solidFill>
                  <a:srgbClr val="000066"/>
                </a:solidFill>
              </a:rPr>
              <a:t>UML</a:t>
            </a:r>
            <a:r>
              <a:rPr lang="zh-CN" altLang="en-US" sz="1600">
                <a:solidFill>
                  <a:srgbClr val="000066"/>
                </a:solidFill>
              </a:rPr>
              <a:t>模型的静态部分，描述概念或物理元素</a:t>
            </a:r>
          </a:p>
          <a:p>
            <a:pPr lvl="1"/>
            <a:r>
              <a:rPr lang="zh-CN" altLang="en-US" sz="1600">
                <a:solidFill>
                  <a:srgbClr val="000066"/>
                </a:solidFill>
              </a:rPr>
              <a:t>   它包括以下几种：</a:t>
            </a:r>
          </a:p>
          <a:p>
            <a:pPr lvl="2">
              <a:buFont typeface="Times New Roman" panose="02020603050405020304" pitchFamily="18" charset="0"/>
              <a:buNone/>
            </a:pPr>
            <a:r>
              <a:rPr lang="zh-CN" altLang="en-US" sz="1400" b="1">
                <a:solidFill>
                  <a:srgbClr val="3333FF"/>
                </a:solidFill>
              </a:rPr>
              <a:t>类</a:t>
            </a:r>
            <a:r>
              <a:rPr lang="zh-CN" altLang="en-US" sz="1400">
                <a:solidFill>
                  <a:srgbClr val="000066"/>
                </a:solidFill>
              </a:rPr>
              <a:t>：具有相同属性相同操作 相同关系相同语义的对象的描述</a:t>
            </a:r>
          </a:p>
          <a:p>
            <a:pPr lvl="2">
              <a:buFont typeface="Times New Roman" panose="02020603050405020304" pitchFamily="18" charset="0"/>
              <a:buNone/>
            </a:pPr>
            <a:r>
              <a:rPr lang="zh-CN" altLang="en-US" sz="1400" b="1">
                <a:solidFill>
                  <a:srgbClr val="3333FF"/>
                </a:solidFill>
              </a:rPr>
              <a:t>接口</a:t>
            </a:r>
            <a:r>
              <a:rPr lang="zh-CN" altLang="en-US" sz="1400">
                <a:solidFill>
                  <a:srgbClr val="000066"/>
                </a:solidFill>
              </a:rPr>
              <a:t>：描述元素的外部可见行为，即服务集合的定义说明</a:t>
            </a:r>
          </a:p>
          <a:p>
            <a:pPr lvl="2">
              <a:buFont typeface="Times New Roman" panose="02020603050405020304" pitchFamily="18" charset="0"/>
              <a:buNone/>
            </a:pPr>
            <a:r>
              <a:rPr lang="zh-CN" altLang="en-US" sz="1400" b="1">
                <a:solidFill>
                  <a:srgbClr val="3333FF"/>
                </a:solidFill>
              </a:rPr>
              <a:t>协作</a:t>
            </a:r>
            <a:r>
              <a:rPr lang="zh-CN" altLang="en-US" sz="1400">
                <a:solidFill>
                  <a:srgbClr val="000066"/>
                </a:solidFill>
              </a:rPr>
              <a:t>：</a:t>
            </a:r>
            <a:r>
              <a:rPr lang="zh-CN" altLang="en-US" sz="1400"/>
              <a:t>描述了一组事物间的相互作用</a:t>
            </a:r>
            <a:r>
              <a:rPr lang="zh-CN" altLang="en-US" sz="1400">
                <a:solidFill>
                  <a:srgbClr val="000066"/>
                </a:solidFill>
              </a:rPr>
              <a:t>的集合</a:t>
            </a:r>
          </a:p>
          <a:p>
            <a:pPr lvl="2">
              <a:buFont typeface="Times New Roman" panose="02020603050405020304" pitchFamily="18" charset="0"/>
              <a:buNone/>
            </a:pPr>
            <a:r>
              <a:rPr lang="zh-CN" altLang="en-US" sz="1400" b="1">
                <a:solidFill>
                  <a:srgbClr val="3333FF"/>
                </a:solidFill>
              </a:rPr>
              <a:t>用例</a:t>
            </a:r>
            <a:r>
              <a:rPr lang="zh-CN" altLang="en-US" sz="1400">
                <a:solidFill>
                  <a:srgbClr val="000066"/>
                </a:solidFill>
              </a:rPr>
              <a:t>：代表一个系统或系统的一部分行为，是一组动作序列的集合</a:t>
            </a:r>
          </a:p>
          <a:p>
            <a:pPr lvl="2">
              <a:buFont typeface="Times New Roman" panose="02020603050405020304" pitchFamily="18" charset="0"/>
              <a:buNone/>
            </a:pPr>
            <a:r>
              <a:rPr lang="zh-CN" altLang="en-US" sz="1400" b="1">
                <a:solidFill>
                  <a:srgbClr val="3333FF"/>
                </a:solidFill>
              </a:rPr>
              <a:t>构件</a:t>
            </a:r>
            <a:r>
              <a:rPr lang="zh-CN" altLang="en-US" sz="1400">
                <a:solidFill>
                  <a:srgbClr val="000066"/>
                </a:solidFill>
              </a:rPr>
              <a:t>：系统中物理存在，可替换的部件</a:t>
            </a:r>
          </a:p>
          <a:p>
            <a:pPr lvl="2">
              <a:buFont typeface="Times New Roman" panose="02020603050405020304" pitchFamily="18" charset="0"/>
              <a:buNone/>
            </a:pPr>
            <a:r>
              <a:rPr lang="zh-CN" altLang="en-US" sz="1400" b="1">
                <a:solidFill>
                  <a:srgbClr val="3333FF"/>
                </a:solidFill>
              </a:rPr>
              <a:t>节点</a:t>
            </a:r>
            <a:r>
              <a:rPr lang="zh-CN" altLang="en-US" sz="1400">
                <a:solidFill>
                  <a:srgbClr val="000066"/>
                </a:solidFill>
              </a:rPr>
              <a:t>：运行时存在的物理元素</a:t>
            </a:r>
          </a:p>
          <a:p>
            <a:pPr lvl="1"/>
            <a:r>
              <a:rPr lang="zh-CN" altLang="en-US" sz="1400">
                <a:solidFill>
                  <a:srgbClr val="000066"/>
                </a:solidFill>
              </a:rPr>
              <a:t>          另外，参与者、信号应用、文档库、页表等都是上述基本事物的变体</a:t>
            </a:r>
          </a:p>
          <a:p>
            <a:pPr lvl="1"/>
            <a:r>
              <a:rPr lang="en-US" altLang="zh-CN" sz="1600" b="1">
                <a:solidFill>
                  <a:srgbClr val="000066"/>
                </a:solidFill>
              </a:rPr>
              <a:t>1.3.2</a:t>
            </a:r>
            <a:r>
              <a:rPr lang="ja-JP" altLang="en-US" sz="1600" b="1">
                <a:solidFill>
                  <a:srgbClr val="000066"/>
                </a:solidFill>
              </a:rPr>
              <a:t>　</a:t>
            </a:r>
            <a:r>
              <a:rPr lang="zh-CN" altLang="en-US" sz="1600" b="1">
                <a:solidFill>
                  <a:srgbClr val="000066"/>
                </a:solidFill>
              </a:rPr>
              <a:t>行为事物</a:t>
            </a:r>
            <a:r>
              <a:rPr lang="zh-CN" altLang="en-US" sz="1600">
                <a:solidFill>
                  <a:srgbClr val="000066"/>
                </a:solidFill>
              </a:rPr>
              <a:t>：</a:t>
            </a:r>
            <a:r>
              <a:rPr lang="en-US" altLang="zh-CN" sz="1600">
                <a:solidFill>
                  <a:srgbClr val="000066"/>
                </a:solidFill>
              </a:rPr>
              <a:t>UML</a:t>
            </a:r>
            <a:r>
              <a:rPr lang="zh-CN" altLang="en-US" sz="1600">
                <a:solidFill>
                  <a:srgbClr val="000066"/>
                </a:solidFill>
              </a:rPr>
              <a:t>模型图的动态部分，描述跨越空间和时间的行为</a:t>
            </a:r>
          </a:p>
          <a:p>
            <a:pPr lvl="2">
              <a:buFont typeface="Times New Roman" panose="02020603050405020304" pitchFamily="18" charset="0"/>
              <a:buNone/>
            </a:pPr>
            <a:r>
              <a:rPr lang="zh-CN" altLang="en-US" sz="1400" b="1">
                <a:solidFill>
                  <a:srgbClr val="3333FF"/>
                </a:solidFill>
              </a:rPr>
              <a:t>交互</a:t>
            </a:r>
            <a:r>
              <a:rPr lang="zh-CN" altLang="en-US" sz="1400">
                <a:solidFill>
                  <a:srgbClr val="000066"/>
                </a:solidFill>
              </a:rPr>
              <a:t>：实现某功能的一组构件事物之间的消息的集合，涉及消息、动作序列、链接</a:t>
            </a:r>
          </a:p>
          <a:p>
            <a:pPr lvl="2">
              <a:buFont typeface="Times New Roman" panose="02020603050405020304" pitchFamily="18" charset="0"/>
              <a:buNone/>
            </a:pPr>
            <a:r>
              <a:rPr lang="zh-CN" altLang="en-US" sz="1400" b="1">
                <a:solidFill>
                  <a:srgbClr val="3333FF"/>
                </a:solidFill>
              </a:rPr>
              <a:t>状态机</a:t>
            </a:r>
            <a:r>
              <a:rPr lang="zh-CN" altLang="en-US" sz="1400">
                <a:solidFill>
                  <a:srgbClr val="000066"/>
                </a:solidFill>
              </a:rPr>
              <a:t>：描述事物或交互在生命周期内响应事件所经历的状态序列</a:t>
            </a:r>
          </a:p>
          <a:p>
            <a:pPr lvl="1"/>
            <a:r>
              <a:rPr lang="en-US" altLang="zh-CN" sz="1600" b="1">
                <a:solidFill>
                  <a:srgbClr val="000066"/>
                </a:solidFill>
              </a:rPr>
              <a:t>1.3.3</a:t>
            </a:r>
            <a:r>
              <a:rPr lang="ja-JP" altLang="en-US" sz="1600" b="1">
                <a:solidFill>
                  <a:srgbClr val="000066"/>
                </a:solidFill>
              </a:rPr>
              <a:t>　</a:t>
            </a:r>
            <a:r>
              <a:rPr lang="zh-CN" altLang="en-US" sz="1600" b="1">
                <a:solidFill>
                  <a:srgbClr val="000066"/>
                </a:solidFill>
              </a:rPr>
              <a:t>分组事物</a:t>
            </a:r>
            <a:r>
              <a:rPr lang="zh-CN" altLang="en-US" sz="1600">
                <a:solidFill>
                  <a:srgbClr val="000066"/>
                </a:solidFill>
              </a:rPr>
              <a:t>： </a:t>
            </a:r>
            <a:r>
              <a:rPr lang="en-US" altLang="zh-CN" sz="1600">
                <a:solidFill>
                  <a:srgbClr val="000066"/>
                </a:solidFill>
              </a:rPr>
              <a:t>UML</a:t>
            </a:r>
            <a:r>
              <a:rPr lang="zh-CN" altLang="en-US" sz="1600">
                <a:solidFill>
                  <a:srgbClr val="000066"/>
                </a:solidFill>
              </a:rPr>
              <a:t>模型图的组织部分，描述事物的组织结构</a:t>
            </a:r>
          </a:p>
          <a:p>
            <a:pPr lvl="2">
              <a:buFont typeface="Times New Roman" panose="02020603050405020304" pitchFamily="18" charset="0"/>
              <a:buNone/>
            </a:pPr>
            <a:r>
              <a:rPr lang="zh-CN" altLang="en-US" sz="1400" b="1">
                <a:solidFill>
                  <a:srgbClr val="3333FF"/>
                </a:solidFill>
              </a:rPr>
              <a:t>包</a:t>
            </a:r>
            <a:r>
              <a:rPr lang="zh-CN" altLang="en-US" sz="1400">
                <a:solidFill>
                  <a:srgbClr val="000066"/>
                </a:solidFill>
              </a:rPr>
              <a:t>： 把元素组织成组的机制</a:t>
            </a:r>
          </a:p>
          <a:p>
            <a:pPr lvl="1"/>
            <a:r>
              <a:rPr lang="en-US" altLang="zh-CN" sz="1600" b="1">
                <a:solidFill>
                  <a:srgbClr val="000066"/>
                </a:solidFill>
              </a:rPr>
              <a:t>1.3.4</a:t>
            </a:r>
            <a:r>
              <a:rPr lang="ja-JP" altLang="en-US" sz="1600" b="1">
                <a:solidFill>
                  <a:srgbClr val="000066"/>
                </a:solidFill>
              </a:rPr>
              <a:t>　</a:t>
            </a:r>
            <a:r>
              <a:rPr lang="zh-CN" altLang="en-US" sz="1600" b="1">
                <a:solidFill>
                  <a:srgbClr val="000066"/>
                </a:solidFill>
              </a:rPr>
              <a:t>注释事物</a:t>
            </a:r>
            <a:r>
              <a:rPr lang="zh-CN" altLang="en-US" sz="1600">
                <a:solidFill>
                  <a:srgbClr val="000066"/>
                </a:solidFill>
              </a:rPr>
              <a:t>： </a:t>
            </a:r>
            <a:r>
              <a:rPr lang="en-US" altLang="zh-CN" sz="1600">
                <a:solidFill>
                  <a:srgbClr val="000066"/>
                </a:solidFill>
              </a:rPr>
              <a:t>UML</a:t>
            </a:r>
            <a:r>
              <a:rPr lang="zh-CN" altLang="en-US" sz="1600">
                <a:solidFill>
                  <a:srgbClr val="000066"/>
                </a:solidFill>
              </a:rPr>
              <a:t>模型的解释部分，用来对模型中的元素进行说明，解释</a:t>
            </a:r>
          </a:p>
          <a:p>
            <a:pPr lvl="2">
              <a:buFont typeface="Times New Roman" panose="02020603050405020304" pitchFamily="18" charset="0"/>
              <a:buNone/>
            </a:pPr>
            <a:r>
              <a:rPr lang="zh-CN" altLang="en-US" sz="1400" b="1">
                <a:solidFill>
                  <a:srgbClr val="3333FF"/>
                </a:solidFill>
              </a:rPr>
              <a:t>注解 </a:t>
            </a:r>
            <a:r>
              <a:rPr lang="zh-CN" altLang="en-US" sz="1400">
                <a:solidFill>
                  <a:srgbClr val="000066"/>
                </a:solidFill>
              </a:rPr>
              <a:t>：对元素进行约束或解释的简单符号</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zh-CN" altLang="en-US"/>
              <a:t>附录 </a:t>
            </a:r>
            <a:r>
              <a:rPr lang="en-US" altLang="zh-CN"/>
              <a:t>UML</a:t>
            </a:r>
            <a:r>
              <a:rPr lang="zh-CN" altLang="en-US"/>
              <a:t>学习参考书籍</a:t>
            </a:r>
          </a:p>
        </p:txBody>
      </p:sp>
      <p:pic>
        <p:nvPicPr>
          <p:cNvPr id="183300" name="Picture 4" descr="uml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765175"/>
            <a:ext cx="7561263" cy="5321300"/>
          </a:xfrm>
          <a:prstGeom prst="rect">
            <a:avLst/>
          </a:prstGeom>
          <a:noFill/>
          <a:extLst>
            <a:ext uri="{909E8E84-426E-40DD-AFC4-6F175D3DCCD1}">
              <a14:hiddenFill xmlns:a14="http://schemas.microsoft.com/office/drawing/2010/main">
                <a:solidFill>
                  <a:srgbClr val="FFFFFF"/>
                </a:solidFill>
              </a14:hiddenFill>
            </a:ext>
          </a:extLst>
        </p:spPr>
      </p:pic>
      <p:sp>
        <p:nvSpPr>
          <p:cNvPr id="183302" name="Text Box 6"/>
          <p:cNvSpPr txBox="1">
            <a:spLocks noChangeArrowheads="1"/>
          </p:cNvSpPr>
          <p:nvPr/>
        </p:nvSpPr>
        <p:spPr bwMode="auto">
          <a:xfrm>
            <a:off x="539750" y="3213100"/>
            <a:ext cx="756126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i="0">
              <a:solidFill>
                <a:schemeClr val="tx1"/>
              </a:solidFill>
              <a:effectLst/>
              <a:ea typeface="ＭＳ Ｐゴシック"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a:t>附录 </a:t>
            </a:r>
            <a:r>
              <a:rPr lang="en-US" altLang="zh-CN"/>
              <a:t>UML</a:t>
            </a:r>
            <a:r>
              <a:rPr lang="zh-CN" altLang="en-US"/>
              <a:t>学习参考书籍</a:t>
            </a:r>
          </a:p>
        </p:txBody>
      </p:sp>
      <p:sp>
        <p:nvSpPr>
          <p:cNvPr id="184324" name="Rectangle 4"/>
          <p:cNvSpPr>
            <a:spLocks noGrp="1" noChangeArrowheads="1"/>
          </p:cNvSpPr>
          <p:nvPr>
            <p:ph type="body" idx="1"/>
          </p:nvPr>
        </p:nvSpPr>
        <p:spPr>
          <a:noFill/>
          <a:ln/>
        </p:spPr>
        <p:txBody>
          <a:bodyPr/>
          <a:lstStyle/>
          <a:p>
            <a:r>
              <a:rPr lang="en-US" altLang="zh-CN" sz="1400" b="0" dirty="0"/>
              <a:t>1.《</a:t>
            </a:r>
            <a:r>
              <a:rPr lang="zh-CN" altLang="en-US" sz="1400" b="0" dirty="0"/>
              <a:t>用例驱动</a:t>
            </a:r>
            <a:r>
              <a:rPr lang="en-US" altLang="zh-CN" sz="1400" b="0" dirty="0"/>
              <a:t>UML</a:t>
            </a:r>
            <a:r>
              <a:rPr lang="zh-CN" altLang="en-US" sz="1400" b="0" dirty="0"/>
              <a:t>对象建模应用</a:t>
            </a:r>
            <a:r>
              <a:rPr lang="en-US" altLang="zh-CN" sz="1400" b="0" dirty="0"/>
              <a:t>——</a:t>
            </a:r>
            <a:r>
              <a:rPr lang="zh-CN" altLang="en-US" sz="1400" b="0" dirty="0"/>
              <a:t>范例分析</a:t>
            </a:r>
            <a:r>
              <a:rPr lang="en-US" altLang="zh-CN" sz="1400" b="0" dirty="0"/>
              <a:t>》</a:t>
            </a:r>
            <a:endParaRPr lang="en-US" altLang="zh-CN" sz="1400" dirty="0"/>
          </a:p>
          <a:p>
            <a:r>
              <a:rPr lang="en-US" altLang="zh-CN" sz="1400" dirty="0"/>
              <a:t>Doug Rosenberg</a:t>
            </a:r>
            <a:r>
              <a:rPr lang="zh-CN" altLang="en-US" sz="1400" dirty="0"/>
              <a:t>、</a:t>
            </a:r>
            <a:r>
              <a:rPr lang="en-US" altLang="zh-CN" sz="1400" dirty="0"/>
              <a:t>Kendall Scott </a:t>
            </a:r>
            <a:r>
              <a:rPr lang="zh-CN" altLang="en-US" sz="1400" dirty="0"/>
              <a:t>著，人民邮电出版社，</a:t>
            </a:r>
            <a:r>
              <a:rPr lang="en-US" altLang="zh-CN" sz="1400" dirty="0"/>
              <a:t>2005</a:t>
            </a:r>
            <a:r>
              <a:rPr lang="zh-CN" altLang="en-US" sz="1400" dirty="0"/>
              <a:t>。</a:t>
            </a:r>
            <a:endParaRPr lang="zh-CN" altLang="en-US" sz="1400" b="0" dirty="0"/>
          </a:p>
          <a:p>
            <a:r>
              <a:rPr lang="en-US" altLang="zh-CN" sz="1400" b="0" dirty="0"/>
              <a:t>2.《UML</a:t>
            </a:r>
            <a:r>
              <a:rPr lang="zh-CN" altLang="en-US" sz="1400" b="0" dirty="0"/>
              <a:t>精粹</a:t>
            </a:r>
            <a:r>
              <a:rPr lang="en-US" altLang="zh-CN" sz="1400" b="0" dirty="0"/>
              <a:t>——</a:t>
            </a:r>
            <a:r>
              <a:rPr lang="zh-CN" altLang="en-US" sz="1400" b="0" dirty="0"/>
              <a:t>标准对象建模语言简明指南</a:t>
            </a:r>
            <a:r>
              <a:rPr lang="en-US" altLang="zh-CN" sz="1400" b="0" dirty="0"/>
              <a:t>》</a:t>
            </a:r>
            <a:r>
              <a:rPr lang="zh-CN" altLang="en-US" sz="1400" b="0" dirty="0"/>
              <a:t>(第</a:t>
            </a:r>
            <a:r>
              <a:rPr lang="en-US" altLang="zh-CN" sz="1400" b="0" dirty="0"/>
              <a:t>3</a:t>
            </a:r>
            <a:r>
              <a:rPr lang="zh-CN" altLang="en-US" sz="1400" b="0" dirty="0"/>
              <a:t>版)</a:t>
            </a:r>
            <a:endParaRPr lang="zh-CN" altLang="en-US" sz="1400" dirty="0"/>
          </a:p>
          <a:p>
            <a:r>
              <a:rPr lang="en-US" altLang="zh-CN" sz="1400" dirty="0"/>
              <a:t>Martin Fowler </a:t>
            </a:r>
            <a:r>
              <a:rPr lang="zh-CN" altLang="en-US" sz="1400" dirty="0"/>
              <a:t>著，徐家福 译，清华大学出版社，</a:t>
            </a:r>
            <a:r>
              <a:rPr lang="en-US" altLang="zh-CN" sz="1400" dirty="0"/>
              <a:t>2005</a:t>
            </a:r>
            <a:r>
              <a:rPr lang="zh-CN" altLang="en-US" sz="1400" dirty="0"/>
              <a:t>。</a:t>
            </a:r>
            <a:endParaRPr lang="zh-CN" altLang="en-US" sz="1400" b="0" dirty="0"/>
          </a:p>
          <a:p>
            <a:r>
              <a:rPr lang="en-US" altLang="zh-CN" sz="1400" b="0" dirty="0"/>
              <a:t>3.《UML</a:t>
            </a:r>
            <a:r>
              <a:rPr lang="zh-CN" altLang="en-US" sz="1400" b="0" dirty="0"/>
              <a:t>对象、组件和框架</a:t>
            </a:r>
            <a:r>
              <a:rPr lang="en-US" altLang="zh-CN" sz="1400" b="0" dirty="0"/>
              <a:t>——Catalysis</a:t>
            </a:r>
            <a:r>
              <a:rPr lang="zh-CN" altLang="en-US" sz="1400" b="0" dirty="0"/>
              <a:t>方法</a:t>
            </a:r>
            <a:r>
              <a:rPr lang="en-US" altLang="zh-CN" sz="1400" b="0" dirty="0"/>
              <a:t>》</a:t>
            </a:r>
            <a:endParaRPr lang="en-US" altLang="zh-CN" sz="1400" dirty="0"/>
          </a:p>
          <a:p>
            <a:r>
              <a:rPr lang="en-US" altLang="zh-CN" sz="1400" dirty="0"/>
              <a:t>Desmond Francis D’Souza</a:t>
            </a:r>
            <a:r>
              <a:rPr lang="zh-CN" altLang="en-US" sz="1400" dirty="0"/>
              <a:t>、</a:t>
            </a:r>
            <a:r>
              <a:rPr lang="en-US" altLang="zh-CN" sz="1400" dirty="0"/>
              <a:t>Alan Cameron Wills </a:t>
            </a:r>
            <a:r>
              <a:rPr lang="zh-CN" altLang="en-US" sz="1400" dirty="0"/>
              <a:t>著，清华大学出版社，</a:t>
            </a:r>
            <a:r>
              <a:rPr lang="en-US" altLang="zh-CN" sz="1400" dirty="0"/>
              <a:t>2004</a:t>
            </a:r>
            <a:r>
              <a:rPr lang="zh-CN" altLang="en-US" sz="1400" dirty="0"/>
              <a:t>。</a:t>
            </a:r>
            <a:endParaRPr lang="zh-CN" altLang="en-US" sz="1400" b="0" dirty="0"/>
          </a:p>
          <a:p>
            <a:r>
              <a:rPr lang="en-US" altLang="zh-CN" sz="1400" b="0" dirty="0"/>
              <a:t>4.《UML</a:t>
            </a:r>
            <a:r>
              <a:rPr lang="zh-CN" altLang="en-US" sz="1400" b="0" dirty="0"/>
              <a:t>和模式应用</a:t>
            </a:r>
            <a:r>
              <a:rPr lang="en-US" altLang="zh-CN" sz="1400" b="0" dirty="0"/>
              <a:t>》</a:t>
            </a:r>
            <a:r>
              <a:rPr lang="zh-CN" altLang="en-US" sz="1400" b="0" dirty="0"/>
              <a:t>(第</a:t>
            </a:r>
            <a:r>
              <a:rPr lang="en-US" altLang="zh-CN" sz="1400" b="0" dirty="0"/>
              <a:t>2</a:t>
            </a:r>
            <a:r>
              <a:rPr lang="zh-CN" altLang="en-US" sz="1400" b="0" dirty="0"/>
              <a:t>版)</a:t>
            </a:r>
            <a:endParaRPr lang="zh-CN" altLang="en-US" sz="1400" dirty="0"/>
          </a:p>
          <a:p>
            <a:r>
              <a:rPr lang="en-US" altLang="zh-CN" sz="1400" dirty="0"/>
              <a:t>Craig </a:t>
            </a:r>
            <a:r>
              <a:rPr lang="en-US" altLang="zh-CN" sz="1400" dirty="0" err="1"/>
              <a:t>Larman</a:t>
            </a:r>
            <a:r>
              <a:rPr lang="en-US" altLang="zh-CN" sz="1400" dirty="0"/>
              <a:t> </a:t>
            </a:r>
            <a:r>
              <a:rPr lang="zh-CN" altLang="en-US" sz="1400" dirty="0"/>
              <a:t>著，机械工业出版社，</a:t>
            </a:r>
            <a:r>
              <a:rPr lang="en-US" altLang="zh-CN" sz="1400" dirty="0"/>
              <a:t>2004</a:t>
            </a:r>
            <a:r>
              <a:rPr lang="zh-CN" altLang="en-US" sz="1400" dirty="0"/>
              <a:t>。</a:t>
            </a:r>
          </a:p>
          <a:p>
            <a:r>
              <a:rPr lang="en-US" altLang="zh-CN" sz="1400" b="0" dirty="0"/>
              <a:t>5.《</a:t>
            </a:r>
            <a:r>
              <a:rPr lang="zh-CN" altLang="en-US" sz="1400" b="0" dirty="0"/>
              <a:t>有效用例模式</a:t>
            </a:r>
            <a:r>
              <a:rPr lang="en-US" altLang="zh-CN" sz="1400" b="0" dirty="0"/>
              <a:t>》</a:t>
            </a:r>
          </a:p>
          <a:p>
            <a:r>
              <a:rPr lang="en-US" altLang="zh-CN" sz="1400" dirty="0"/>
              <a:t>Steve Adolph， Paul Bramble </a:t>
            </a:r>
            <a:r>
              <a:rPr lang="zh-CN" altLang="en-US" sz="1400" dirty="0"/>
              <a:t>著，车立红 译，清华大学出版社，</a:t>
            </a:r>
            <a:r>
              <a:rPr lang="en-US" altLang="zh-CN" sz="1400" dirty="0"/>
              <a:t>2003</a:t>
            </a:r>
            <a:r>
              <a:rPr lang="zh-CN" altLang="en-US" sz="1400" dirty="0"/>
              <a:t>。</a:t>
            </a:r>
            <a:endParaRPr lang="zh-CN" altLang="en-US" sz="1400" b="0" dirty="0"/>
          </a:p>
          <a:p>
            <a:r>
              <a:rPr lang="en-US" altLang="zh-CN" sz="1400" b="0" dirty="0"/>
              <a:t>6.《</a:t>
            </a:r>
            <a:r>
              <a:rPr lang="zh-CN" altLang="en-US" sz="1400" b="0" dirty="0"/>
              <a:t>用例建模</a:t>
            </a:r>
            <a:r>
              <a:rPr lang="en-US" altLang="zh-CN" sz="1400" b="0" dirty="0"/>
              <a:t>》</a:t>
            </a:r>
            <a:r>
              <a:rPr lang="zh-CN" altLang="en-US" sz="1400" dirty="0"/>
              <a:t>，</a:t>
            </a:r>
            <a:r>
              <a:rPr lang="en-US" altLang="zh-CN" sz="1400" dirty="0"/>
              <a:t>Kurt Bittner </a:t>
            </a:r>
            <a:r>
              <a:rPr lang="zh-CN" altLang="en-US" sz="1400" dirty="0"/>
              <a:t>著，姜昊 译，清华大学出版社，</a:t>
            </a:r>
            <a:r>
              <a:rPr lang="en-US" altLang="zh-CN" sz="1400" dirty="0"/>
              <a:t>2003</a:t>
            </a:r>
            <a:endParaRPr lang="en-US" altLang="zh-CN" sz="1400" b="0" dirty="0"/>
          </a:p>
          <a:p>
            <a:r>
              <a:rPr lang="en-US" altLang="zh-CN" sz="1400" b="0" dirty="0"/>
              <a:t>7.《UML</a:t>
            </a:r>
            <a:r>
              <a:rPr lang="zh-CN" altLang="en-US" sz="1400" b="0" dirty="0"/>
              <a:t>和统一过程实用面向对象的分析和设计</a:t>
            </a:r>
            <a:r>
              <a:rPr lang="en-US" altLang="zh-CN" sz="1400" b="0" dirty="0"/>
              <a:t>》</a:t>
            </a:r>
            <a:endParaRPr lang="en-US" altLang="zh-CN" sz="1400" dirty="0"/>
          </a:p>
          <a:p>
            <a:r>
              <a:rPr lang="en-US" altLang="zh-CN" sz="1400" dirty="0"/>
              <a:t>Jim </a:t>
            </a:r>
            <a:r>
              <a:rPr lang="en-US" altLang="zh-CN" sz="1400" dirty="0" err="1"/>
              <a:t>Arlow，Ila</a:t>
            </a:r>
            <a:r>
              <a:rPr lang="en-US" altLang="zh-CN" sz="1400" dirty="0"/>
              <a:t> Neustadt</a:t>
            </a:r>
            <a:r>
              <a:rPr lang="zh-CN" altLang="en-US" sz="1400" dirty="0"/>
              <a:t>，机械工业出版社，</a:t>
            </a:r>
            <a:r>
              <a:rPr lang="en-US" altLang="zh-CN" sz="1400" dirty="0"/>
              <a:t>2003</a:t>
            </a:r>
            <a:r>
              <a:rPr lang="zh-CN" altLang="en-US" sz="1400" dirty="0"/>
              <a:t>。</a:t>
            </a:r>
          </a:p>
          <a:p>
            <a:r>
              <a:rPr lang="en-US" altLang="zh-CN" sz="1400" b="0" dirty="0"/>
              <a:t>8. 《UML</a:t>
            </a:r>
            <a:r>
              <a:rPr lang="zh-CN" altLang="en-US" sz="1400" b="0" dirty="0"/>
              <a:t>风格</a:t>
            </a:r>
            <a:r>
              <a:rPr lang="en-US" altLang="zh-CN" sz="1400" b="0" dirty="0"/>
              <a:t>》</a:t>
            </a:r>
            <a:r>
              <a:rPr lang="en-US" altLang="zh-CN" sz="1400" dirty="0"/>
              <a:t>Scott W. Ambler </a:t>
            </a:r>
            <a:r>
              <a:rPr lang="zh-CN" altLang="en-US" sz="1400" dirty="0"/>
              <a:t>著，王少峰 译，清华大学出版社，</a:t>
            </a:r>
            <a:r>
              <a:rPr lang="en-US" altLang="zh-CN" sz="1400" dirty="0"/>
              <a:t>2004</a:t>
            </a:r>
            <a:r>
              <a:rPr lang="zh-CN" altLang="en-US" sz="1400" dirty="0"/>
              <a:t>。 </a:t>
            </a:r>
          </a:p>
          <a:p>
            <a:r>
              <a:rPr lang="en-US" altLang="zh-CN" sz="1400" b="0" dirty="0"/>
              <a:t>9. 《UML</a:t>
            </a:r>
            <a:r>
              <a:rPr lang="zh-CN" altLang="en-US" sz="1400" b="0" dirty="0"/>
              <a:t>用户指南</a:t>
            </a:r>
            <a:r>
              <a:rPr lang="en-US" altLang="zh-CN" sz="1400" b="0" dirty="0"/>
              <a:t>》</a:t>
            </a:r>
          </a:p>
          <a:p>
            <a:r>
              <a:rPr lang="en-US" altLang="zh-CN" sz="1400" dirty="0"/>
              <a:t>Grady </a:t>
            </a:r>
            <a:r>
              <a:rPr lang="en-US" altLang="zh-CN" sz="1400" dirty="0" err="1"/>
              <a:t>Booch</a:t>
            </a:r>
            <a:r>
              <a:rPr lang="zh-CN" altLang="en-US" sz="1400" dirty="0"/>
              <a:t>，</a:t>
            </a:r>
            <a:r>
              <a:rPr lang="en-US" altLang="zh-CN" sz="1400" dirty="0"/>
              <a:t>Ivar Jacobson</a:t>
            </a:r>
            <a:r>
              <a:rPr lang="zh-CN" altLang="en-US" sz="1400" dirty="0"/>
              <a:t>著，邵维忠等译，机械工业出版社，</a:t>
            </a:r>
            <a:r>
              <a:rPr lang="en-US" altLang="zh-CN" sz="1400" dirty="0"/>
              <a:t>2001</a:t>
            </a:r>
            <a:r>
              <a:rPr lang="zh-CN" altLang="en-US" sz="1400" dirty="0"/>
              <a:t>年</a:t>
            </a:r>
            <a:r>
              <a:rPr lang="en-US" altLang="zh-CN" sz="1400" dirty="0"/>
              <a:t>6</a:t>
            </a:r>
            <a:r>
              <a:rPr lang="zh-CN" altLang="en-US" sz="1400" dirty="0"/>
              <a:t>月。</a:t>
            </a:r>
          </a:p>
          <a:p>
            <a:r>
              <a:rPr lang="en-US" altLang="zh-CN" sz="1400" b="0" dirty="0"/>
              <a:t>10. 《UML</a:t>
            </a:r>
            <a:r>
              <a:rPr lang="zh-CN" altLang="en-US" sz="1400" b="0" dirty="0"/>
              <a:t>参考手册</a:t>
            </a:r>
            <a:r>
              <a:rPr lang="en-US" altLang="zh-CN" sz="1400" b="0" dirty="0"/>
              <a:t>》</a:t>
            </a:r>
          </a:p>
          <a:p>
            <a:r>
              <a:rPr lang="en-US" altLang="zh-CN" sz="1400" dirty="0"/>
              <a:t>Ivar Jacobson</a:t>
            </a:r>
            <a:r>
              <a:rPr lang="zh-CN" altLang="en-US" sz="1400" dirty="0"/>
              <a:t>，</a:t>
            </a:r>
            <a:r>
              <a:rPr lang="en-US" altLang="zh-CN" sz="1400" dirty="0"/>
              <a:t>James Rumbaugh</a:t>
            </a:r>
            <a:r>
              <a:rPr lang="zh-CN" altLang="en-US" sz="1400" dirty="0"/>
              <a:t>。姚淑兰，唐发根译。机械工业出版社，</a:t>
            </a:r>
            <a:r>
              <a:rPr lang="en-US" altLang="zh-CN" sz="1400" dirty="0"/>
              <a:t>2001</a:t>
            </a:r>
            <a:r>
              <a:rPr lang="zh-CN" altLang="en-US" sz="1400" dirty="0"/>
              <a:t>。</a:t>
            </a:r>
          </a:p>
          <a:p>
            <a:endParaRPr lang="zh-CN" altLang="en-US" sz="1400" dirty="0"/>
          </a:p>
          <a:p>
            <a:endParaRPr lang="zh-CN" altLang="en-US" sz="1400" dirty="0"/>
          </a:p>
          <a:p>
            <a:endParaRPr lang="zh-CN" altLang="en-US" sz="1400" dirty="0"/>
          </a:p>
          <a:p>
            <a:pPr>
              <a:lnSpc>
                <a:spcPct val="80000"/>
              </a:lnSpc>
            </a:pPr>
            <a:endParaRPr lang="zh-CN" altLang="en-US" sz="1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a:t>附录 </a:t>
            </a:r>
            <a:r>
              <a:rPr lang="en-US" altLang="zh-CN"/>
              <a:t>UML</a:t>
            </a:r>
            <a:r>
              <a:rPr lang="zh-CN" altLang="en-US"/>
              <a:t>建模工具</a:t>
            </a:r>
          </a:p>
        </p:txBody>
      </p:sp>
      <p:sp>
        <p:nvSpPr>
          <p:cNvPr id="185348" name="Rectangle 4"/>
          <p:cNvSpPr>
            <a:spLocks noGrp="1" noChangeArrowheads="1"/>
          </p:cNvSpPr>
          <p:nvPr>
            <p:ph type="body" idx="1"/>
          </p:nvPr>
        </p:nvSpPr>
        <p:spPr>
          <a:noFill/>
          <a:ln/>
        </p:spPr>
        <p:txBody>
          <a:bodyPr/>
          <a:lstStyle/>
          <a:p>
            <a:r>
              <a:rPr lang="en-US" altLang="zh-CN"/>
              <a:t>1. </a:t>
            </a:r>
            <a:r>
              <a:rPr lang="en-US" altLang="zh-CN">
                <a:solidFill>
                  <a:schemeClr val="accent2"/>
                </a:solidFill>
                <a:hlinkClick r:id="rId3"/>
              </a:rPr>
              <a:t>www.umlchina.com</a:t>
            </a:r>
            <a:endParaRPr lang="en-US" altLang="zh-CN">
              <a:solidFill>
                <a:schemeClr val="accent2"/>
              </a:solidFill>
            </a:endParaRPr>
          </a:p>
          <a:p>
            <a:r>
              <a:rPr lang="en-US" altLang="zh-CN"/>
              <a:t>2. www.uml.org.com  </a:t>
            </a:r>
          </a:p>
          <a:p>
            <a:r>
              <a:rPr lang="en-US" altLang="zh-CN"/>
              <a:t>3. </a:t>
            </a:r>
            <a:r>
              <a:rPr lang="en-US" altLang="zh-CN">
                <a:solidFill>
                  <a:schemeClr val="accent2"/>
                </a:solidFill>
                <a:hlinkClick r:id="rId4"/>
              </a:rPr>
              <a:t>www.rational.com</a:t>
            </a:r>
            <a:endParaRPr lang="en-US" altLang="zh-CN">
              <a:solidFill>
                <a:schemeClr val="accent2"/>
              </a:solidFill>
            </a:endParaRPr>
          </a:p>
          <a:p>
            <a:r>
              <a:rPr lang="en-US" altLang="zh-CN"/>
              <a:t>4. www.uml.net.cn</a:t>
            </a:r>
          </a:p>
        </p:txBody>
      </p:sp>
      <p:pic>
        <p:nvPicPr>
          <p:cNvPr id="185349" name="Picture 5" descr="uml工具"/>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997200"/>
            <a:ext cx="6913562" cy="3240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372" name="Group 4"/>
          <p:cNvGrpSpPr>
            <a:grpSpLocks/>
          </p:cNvGrpSpPr>
          <p:nvPr/>
        </p:nvGrpSpPr>
        <p:grpSpPr bwMode="auto">
          <a:xfrm>
            <a:off x="1187450" y="914400"/>
            <a:ext cx="4321175" cy="4530725"/>
            <a:chOff x="6" y="6"/>
            <a:chExt cx="1254" cy="3666"/>
          </a:xfrm>
        </p:grpSpPr>
        <p:sp>
          <p:nvSpPr>
            <p:cNvPr id="186373" name="Rectangle 5"/>
            <p:cNvSpPr>
              <a:spLocks noChangeArrowheads="1"/>
            </p:cNvSpPr>
            <p:nvPr/>
          </p:nvSpPr>
          <p:spPr bwMode="auto">
            <a:xfrm>
              <a:off x="6" y="6"/>
              <a:ext cx="627"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i="0">
                  <a:solidFill>
                    <a:srgbClr val="000066"/>
                  </a:solidFill>
                  <a:effectLst/>
                </a:rPr>
                <a:t>　</a:t>
              </a:r>
              <a:endParaRPr kumimoji="0" lang="ja-JP" altLang="en-US"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74" name="Rectangle 6"/>
            <p:cNvSpPr>
              <a:spLocks noChangeArrowheads="1"/>
            </p:cNvSpPr>
            <p:nvPr/>
          </p:nvSpPr>
          <p:spPr bwMode="auto">
            <a:xfrm>
              <a:off x="633" y="6"/>
              <a:ext cx="205"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400" i="0">
                  <a:solidFill>
                    <a:srgbClr val="000066"/>
                  </a:solidFill>
                  <a:effectLst/>
                </a:rPr>
                <a:t>需求分析 </a:t>
              </a:r>
              <a:endParaRPr kumimoji="0" lang="zh-CN" altLang="en-US"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5" name="Rectangle 7"/>
            <p:cNvSpPr>
              <a:spLocks noChangeArrowheads="1"/>
            </p:cNvSpPr>
            <p:nvPr/>
          </p:nvSpPr>
          <p:spPr bwMode="auto">
            <a:xfrm>
              <a:off x="838" y="6"/>
              <a:ext cx="142"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BD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6" name="Rectangle 8"/>
            <p:cNvSpPr>
              <a:spLocks noChangeArrowheads="1"/>
            </p:cNvSpPr>
            <p:nvPr/>
          </p:nvSpPr>
          <p:spPr bwMode="auto">
            <a:xfrm>
              <a:off x="980" y="6"/>
              <a:ext cx="140"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FD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7" name="Rectangle 9"/>
            <p:cNvSpPr>
              <a:spLocks noChangeArrowheads="1"/>
            </p:cNvSpPr>
            <p:nvPr/>
          </p:nvSpPr>
          <p:spPr bwMode="auto">
            <a:xfrm>
              <a:off x="1120" y="6"/>
              <a:ext cx="140" cy="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400" i="0">
                  <a:solidFill>
                    <a:srgbClr val="000066"/>
                  </a:solidFill>
                  <a:effectLst/>
                </a:rPr>
                <a:t>DD</a:t>
              </a:r>
              <a:endParaRPr kumimoji="0" lang="en-US" altLang="ja-JP" sz="1400" b="0" i="0">
                <a:solidFill>
                  <a:srgbClr val="000066"/>
                </a:solidFill>
                <a:effectLst/>
              </a:endParaRPr>
            </a:p>
            <a:p>
              <a:pPr algn="ctr" eaLnBrk="0" hangingPunct="0"/>
              <a:endParaRPr kumimoji="0" lang="en-US" altLang="ja-JP" sz="1400" b="0" i="0">
                <a:solidFill>
                  <a:srgbClr val="000066"/>
                </a:solidFill>
                <a:effectLst/>
              </a:endParaRPr>
            </a:p>
          </p:txBody>
        </p:sp>
        <p:sp>
          <p:nvSpPr>
            <p:cNvPr id="186378" name="Rectangle 10"/>
            <p:cNvSpPr>
              <a:spLocks noChangeArrowheads="1"/>
            </p:cNvSpPr>
            <p:nvPr/>
          </p:nvSpPr>
          <p:spPr bwMode="auto">
            <a:xfrm>
              <a:off x="6" y="582"/>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用例图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79" name="Rectangle 11"/>
            <p:cNvSpPr>
              <a:spLocks noChangeArrowheads="1"/>
            </p:cNvSpPr>
            <p:nvPr/>
          </p:nvSpPr>
          <p:spPr bwMode="auto">
            <a:xfrm>
              <a:off x="633" y="582"/>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0" name="Rectangle 12"/>
            <p:cNvSpPr>
              <a:spLocks noChangeArrowheads="1"/>
            </p:cNvSpPr>
            <p:nvPr/>
          </p:nvSpPr>
          <p:spPr bwMode="auto">
            <a:xfrm>
              <a:off x="838" y="582"/>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1" name="Rectangle 13"/>
            <p:cNvSpPr>
              <a:spLocks noChangeArrowheads="1"/>
            </p:cNvSpPr>
            <p:nvPr/>
          </p:nvSpPr>
          <p:spPr bwMode="auto">
            <a:xfrm>
              <a:off x="980" y="58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2" name="Rectangle 14"/>
            <p:cNvSpPr>
              <a:spLocks noChangeArrowheads="1"/>
            </p:cNvSpPr>
            <p:nvPr/>
          </p:nvSpPr>
          <p:spPr bwMode="auto">
            <a:xfrm>
              <a:off x="1120" y="58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3" name="Rectangle 15"/>
            <p:cNvSpPr>
              <a:spLocks noChangeArrowheads="1"/>
            </p:cNvSpPr>
            <p:nvPr/>
          </p:nvSpPr>
          <p:spPr bwMode="auto">
            <a:xfrm>
              <a:off x="6" y="928"/>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类图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84" name="Rectangle 16"/>
            <p:cNvSpPr>
              <a:spLocks noChangeArrowheads="1"/>
            </p:cNvSpPr>
            <p:nvPr/>
          </p:nvSpPr>
          <p:spPr bwMode="auto">
            <a:xfrm>
              <a:off x="633" y="928"/>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5" name="Rectangle 17"/>
            <p:cNvSpPr>
              <a:spLocks noChangeArrowheads="1"/>
            </p:cNvSpPr>
            <p:nvPr/>
          </p:nvSpPr>
          <p:spPr bwMode="auto">
            <a:xfrm>
              <a:off x="838" y="928"/>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6" name="Rectangle 18"/>
            <p:cNvSpPr>
              <a:spLocks noChangeArrowheads="1"/>
            </p:cNvSpPr>
            <p:nvPr/>
          </p:nvSpPr>
          <p:spPr bwMode="auto">
            <a:xfrm>
              <a:off x="980" y="92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7" name="Rectangle 19"/>
            <p:cNvSpPr>
              <a:spLocks noChangeArrowheads="1"/>
            </p:cNvSpPr>
            <p:nvPr/>
          </p:nvSpPr>
          <p:spPr bwMode="auto">
            <a:xfrm>
              <a:off x="1120" y="92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88" name="Rectangle 20"/>
            <p:cNvSpPr>
              <a:spLocks noChangeArrowheads="1"/>
            </p:cNvSpPr>
            <p:nvPr/>
          </p:nvSpPr>
          <p:spPr bwMode="auto">
            <a:xfrm>
              <a:off x="6" y="1274"/>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顺序图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89" name="Rectangle 21"/>
            <p:cNvSpPr>
              <a:spLocks noChangeArrowheads="1"/>
            </p:cNvSpPr>
            <p:nvPr/>
          </p:nvSpPr>
          <p:spPr bwMode="auto">
            <a:xfrm>
              <a:off x="633" y="1274"/>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0" name="Rectangle 22"/>
            <p:cNvSpPr>
              <a:spLocks noChangeArrowheads="1"/>
            </p:cNvSpPr>
            <p:nvPr/>
          </p:nvSpPr>
          <p:spPr bwMode="auto">
            <a:xfrm>
              <a:off x="838" y="1274"/>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1" name="Rectangle 23"/>
            <p:cNvSpPr>
              <a:spLocks noChangeArrowheads="1"/>
            </p:cNvSpPr>
            <p:nvPr/>
          </p:nvSpPr>
          <p:spPr bwMode="auto">
            <a:xfrm>
              <a:off x="980" y="127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2" name="Rectangle 24"/>
            <p:cNvSpPr>
              <a:spLocks noChangeArrowheads="1"/>
            </p:cNvSpPr>
            <p:nvPr/>
          </p:nvSpPr>
          <p:spPr bwMode="auto">
            <a:xfrm>
              <a:off x="1120" y="127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3" name="Rectangle 25"/>
            <p:cNvSpPr>
              <a:spLocks noChangeArrowheads="1"/>
            </p:cNvSpPr>
            <p:nvPr/>
          </p:nvSpPr>
          <p:spPr bwMode="auto">
            <a:xfrm>
              <a:off x="6" y="1620"/>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活动图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94" name="Rectangle 26"/>
            <p:cNvSpPr>
              <a:spLocks noChangeArrowheads="1"/>
            </p:cNvSpPr>
            <p:nvPr/>
          </p:nvSpPr>
          <p:spPr bwMode="auto">
            <a:xfrm>
              <a:off x="633" y="1620"/>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5" name="Rectangle 27"/>
            <p:cNvSpPr>
              <a:spLocks noChangeArrowheads="1"/>
            </p:cNvSpPr>
            <p:nvPr/>
          </p:nvSpPr>
          <p:spPr bwMode="auto">
            <a:xfrm>
              <a:off x="838" y="1620"/>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6" name="Rectangle 28"/>
            <p:cNvSpPr>
              <a:spLocks noChangeArrowheads="1"/>
            </p:cNvSpPr>
            <p:nvPr/>
          </p:nvSpPr>
          <p:spPr bwMode="auto">
            <a:xfrm>
              <a:off x="980" y="162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397" name="Rectangle 29"/>
            <p:cNvSpPr>
              <a:spLocks noChangeArrowheads="1"/>
            </p:cNvSpPr>
            <p:nvPr/>
          </p:nvSpPr>
          <p:spPr bwMode="auto">
            <a:xfrm>
              <a:off x="1120" y="162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398" name="Rectangle 30"/>
            <p:cNvSpPr>
              <a:spLocks noChangeArrowheads="1"/>
            </p:cNvSpPr>
            <p:nvPr/>
          </p:nvSpPr>
          <p:spPr bwMode="auto">
            <a:xfrm>
              <a:off x="6" y="1966"/>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对象图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399" name="Rectangle 31"/>
            <p:cNvSpPr>
              <a:spLocks noChangeArrowheads="1"/>
            </p:cNvSpPr>
            <p:nvPr/>
          </p:nvSpPr>
          <p:spPr bwMode="auto">
            <a:xfrm>
              <a:off x="633" y="1966"/>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0" name="Rectangle 32"/>
            <p:cNvSpPr>
              <a:spLocks noChangeArrowheads="1"/>
            </p:cNvSpPr>
            <p:nvPr/>
          </p:nvSpPr>
          <p:spPr bwMode="auto">
            <a:xfrm>
              <a:off x="838" y="1966"/>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1" name="Rectangle 33"/>
            <p:cNvSpPr>
              <a:spLocks noChangeArrowheads="1"/>
            </p:cNvSpPr>
            <p:nvPr/>
          </p:nvSpPr>
          <p:spPr bwMode="auto">
            <a:xfrm>
              <a:off x="980" y="1966"/>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2" name="Rectangle 34"/>
            <p:cNvSpPr>
              <a:spLocks noChangeArrowheads="1"/>
            </p:cNvSpPr>
            <p:nvPr/>
          </p:nvSpPr>
          <p:spPr bwMode="auto">
            <a:xfrm>
              <a:off x="1120" y="1966"/>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3" name="Rectangle 35"/>
            <p:cNvSpPr>
              <a:spLocks noChangeArrowheads="1"/>
            </p:cNvSpPr>
            <p:nvPr/>
          </p:nvSpPr>
          <p:spPr bwMode="auto">
            <a:xfrm>
              <a:off x="6" y="2312"/>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协作图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04" name="Rectangle 36"/>
            <p:cNvSpPr>
              <a:spLocks noChangeArrowheads="1"/>
            </p:cNvSpPr>
            <p:nvPr/>
          </p:nvSpPr>
          <p:spPr bwMode="auto">
            <a:xfrm>
              <a:off x="633" y="2312"/>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5" name="Rectangle 37"/>
            <p:cNvSpPr>
              <a:spLocks noChangeArrowheads="1"/>
            </p:cNvSpPr>
            <p:nvPr/>
          </p:nvSpPr>
          <p:spPr bwMode="auto">
            <a:xfrm>
              <a:off x="838" y="2312"/>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6" name="Rectangle 38"/>
            <p:cNvSpPr>
              <a:spLocks noChangeArrowheads="1"/>
            </p:cNvSpPr>
            <p:nvPr/>
          </p:nvSpPr>
          <p:spPr bwMode="auto">
            <a:xfrm>
              <a:off x="980" y="231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7" name="Rectangle 39"/>
            <p:cNvSpPr>
              <a:spLocks noChangeArrowheads="1"/>
            </p:cNvSpPr>
            <p:nvPr/>
          </p:nvSpPr>
          <p:spPr bwMode="auto">
            <a:xfrm>
              <a:off x="1120" y="2312"/>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08" name="Rectangle 40"/>
            <p:cNvSpPr>
              <a:spLocks noChangeArrowheads="1"/>
            </p:cNvSpPr>
            <p:nvPr/>
          </p:nvSpPr>
          <p:spPr bwMode="auto">
            <a:xfrm>
              <a:off x="6" y="2658"/>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状态图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09" name="Rectangle 41"/>
            <p:cNvSpPr>
              <a:spLocks noChangeArrowheads="1"/>
            </p:cNvSpPr>
            <p:nvPr/>
          </p:nvSpPr>
          <p:spPr bwMode="auto">
            <a:xfrm>
              <a:off x="633" y="2658"/>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0" name="Rectangle 42"/>
            <p:cNvSpPr>
              <a:spLocks noChangeArrowheads="1"/>
            </p:cNvSpPr>
            <p:nvPr/>
          </p:nvSpPr>
          <p:spPr bwMode="auto">
            <a:xfrm>
              <a:off x="838" y="2658"/>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1" name="Rectangle 43"/>
            <p:cNvSpPr>
              <a:spLocks noChangeArrowheads="1"/>
            </p:cNvSpPr>
            <p:nvPr/>
          </p:nvSpPr>
          <p:spPr bwMode="auto">
            <a:xfrm>
              <a:off x="980" y="265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2" name="Rectangle 44"/>
            <p:cNvSpPr>
              <a:spLocks noChangeArrowheads="1"/>
            </p:cNvSpPr>
            <p:nvPr/>
          </p:nvSpPr>
          <p:spPr bwMode="auto">
            <a:xfrm>
              <a:off x="1120" y="2658"/>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zh-CN" altLang="en-US" sz="1000" b="0" i="0">
                  <a:solidFill>
                    <a:srgbClr val="000066"/>
                  </a:solidFill>
                  <a:effectLst/>
                </a:rPr>
                <a:t>○</a:t>
              </a:r>
              <a:endParaRPr kumimoji="0" lang="en-US" altLang="ja-JP" sz="1000" b="0" i="0">
                <a:solidFill>
                  <a:srgbClr val="000066"/>
                </a:solidFill>
                <a:effectLst/>
              </a:endParaRPr>
            </a:p>
            <a:p>
              <a:pPr algn="ctr" eaLnBrk="0" hangingPunct="0"/>
              <a:endParaRPr kumimoji="0" lang="en-US" altLang="ja-JP" sz="1000" b="0" i="0">
                <a:solidFill>
                  <a:srgbClr val="000066"/>
                </a:solidFill>
                <a:effectLst/>
              </a:endParaRPr>
            </a:p>
          </p:txBody>
        </p:sp>
        <p:sp>
          <p:nvSpPr>
            <p:cNvPr id="186413" name="Rectangle 45"/>
            <p:cNvSpPr>
              <a:spLocks noChangeArrowheads="1"/>
            </p:cNvSpPr>
            <p:nvPr/>
          </p:nvSpPr>
          <p:spPr bwMode="auto">
            <a:xfrm>
              <a:off x="6" y="3004"/>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构件图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14" name="Rectangle 46"/>
            <p:cNvSpPr>
              <a:spLocks noChangeArrowheads="1"/>
            </p:cNvSpPr>
            <p:nvPr/>
          </p:nvSpPr>
          <p:spPr bwMode="auto">
            <a:xfrm>
              <a:off x="633" y="3004"/>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5" name="Rectangle 47"/>
            <p:cNvSpPr>
              <a:spLocks noChangeArrowheads="1"/>
            </p:cNvSpPr>
            <p:nvPr/>
          </p:nvSpPr>
          <p:spPr bwMode="auto">
            <a:xfrm>
              <a:off x="838" y="3004"/>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ja-JP" altLang="en-US"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6" name="Rectangle 48"/>
            <p:cNvSpPr>
              <a:spLocks noChangeArrowheads="1"/>
            </p:cNvSpPr>
            <p:nvPr/>
          </p:nvSpPr>
          <p:spPr bwMode="auto">
            <a:xfrm>
              <a:off x="980" y="300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7" name="Rectangle 49"/>
            <p:cNvSpPr>
              <a:spLocks noChangeArrowheads="1"/>
            </p:cNvSpPr>
            <p:nvPr/>
          </p:nvSpPr>
          <p:spPr bwMode="auto">
            <a:xfrm>
              <a:off x="1120" y="3004"/>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18" name="Rectangle 50"/>
            <p:cNvSpPr>
              <a:spLocks noChangeArrowheads="1"/>
            </p:cNvSpPr>
            <p:nvPr/>
          </p:nvSpPr>
          <p:spPr bwMode="auto">
            <a:xfrm>
              <a:off x="6" y="3350"/>
              <a:ext cx="627"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0" lang="zh-CN" altLang="en-US" sz="1400" i="0">
                  <a:solidFill>
                    <a:srgbClr val="000066"/>
                  </a:solidFill>
                  <a:effectLst/>
                </a:rPr>
                <a:t>  部署图</a:t>
              </a:r>
              <a:endParaRPr kumimoji="0" lang="ja-JP" altLang="en-US" sz="1400" b="0" i="0">
                <a:solidFill>
                  <a:srgbClr val="000066"/>
                </a:solidFill>
                <a:effectLst/>
              </a:endParaRPr>
            </a:p>
            <a:p>
              <a:pPr algn="just" eaLnBrk="0" hangingPunct="0"/>
              <a:endParaRPr kumimoji="0" lang="en-US" altLang="ja-JP" sz="1400" b="0" i="0">
                <a:solidFill>
                  <a:srgbClr val="000066"/>
                </a:solidFill>
                <a:effectLst/>
              </a:endParaRPr>
            </a:p>
          </p:txBody>
        </p:sp>
        <p:sp>
          <p:nvSpPr>
            <p:cNvPr id="186419" name="Rectangle 51"/>
            <p:cNvSpPr>
              <a:spLocks noChangeArrowheads="1"/>
            </p:cNvSpPr>
            <p:nvPr/>
          </p:nvSpPr>
          <p:spPr bwMode="auto">
            <a:xfrm>
              <a:off x="633" y="3350"/>
              <a:ext cx="205"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20" name="Rectangle 52"/>
            <p:cNvSpPr>
              <a:spLocks noChangeArrowheads="1"/>
            </p:cNvSpPr>
            <p:nvPr/>
          </p:nvSpPr>
          <p:spPr bwMode="auto">
            <a:xfrm>
              <a:off x="838" y="3350"/>
              <a:ext cx="142"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21" name="Rectangle 53"/>
            <p:cNvSpPr>
              <a:spLocks noChangeArrowheads="1"/>
            </p:cNvSpPr>
            <p:nvPr/>
          </p:nvSpPr>
          <p:spPr bwMode="auto">
            <a:xfrm>
              <a:off x="980" y="335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sp>
          <p:nvSpPr>
            <p:cNvPr id="186422" name="Rectangle 54"/>
            <p:cNvSpPr>
              <a:spLocks noChangeArrowheads="1"/>
            </p:cNvSpPr>
            <p:nvPr/>
          </p:nvSpPr>
          <p:spPr bwMode="auto">
            <a:xfrm>
              <a:off x="1120" y="3350"/>
              <a:ext cx="140" cy="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0" lang="en-US" altLang="ja-JP" sz="1000" b="0" i="0">
                  <a:solidFill>
                    <a:srgbClr val="000066"/>
                  </a:solidFill>
                  <a:effectLst/>
                </a:rPr>
                <a:t>△</a:t>
              </a:r>
            </a:p>
            <a:p>
              <a:pPr algn="ctr" eaLnBrk="0" hangingPunct="0"/>
              <a:endParaRPr kumimoji="0" lang="en-US" altLang="ja-JP" sz="1000" b="0" i="0">
                <a:solidFill>
                  <a:srgbClr val="000066"/>
                </a:solidFill>
                <a:effectLst/>
              </a:endParaRPr>
            </a:p>
          </p:txBody>
        </p:sp>
      </p:grpSp>
      <p:sp>
        <p:nvSpPr>
          <p:cNvPr id="186423" name="Rectangle 55"/>
          <p:cNvSpPr>
            <a:spLocks noChangeArrowheads="1"/>
          </p:cNvSpPr>
          <p:nvPr/>
        </p:nvSpPr>
        <p:spPr bwMode="auto">
          <a:xfrm>
            <a:off x="6084888" y="4508500"/>
            <a:ext cx="1974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ja-JP" altLang="en-US" sz="1800" i="0">
                <a:solidFill>
                  <a:srgbClr val="000066"/>
                </a:solidFill>
                <a:effectLst/>
              </a:rPr>
              <a:t>　◎：最适用</a:t>
            </a:r>
            <a:br>
              <a:rPr kumimoji="0" lang="ja-JP" altLang="en-US" sz="1800" i="0">
                <a:solidFill>
                  <a:srgbClr val="000066"/>
                </a:solidFill>
                <a:effectLst/>
              </a:rPr>
            </a:br>
            <a:r>
              <a:rPr kumimoji="0" lang="ja-JP" altLang="en-US" sz="1800" i="0">
                <a:solidFill>
                  <a:srgbClr val="000066"/>
                </a:solidFill>
                <a:effectLst/>
              </a:rPr>
              <a:t>　○：适用</a:t>
            </a:r>
            <a:br>
              <a:rPr kumimoji="0" lang="ja-JP" altLang="en-US" sz="1800" i="0">
                <a:solidFill>
                  <a:srgbClr val="000066"/>
                </a:solidFill>
                <a:effectLst/>
              </a:rPr>
            </a:br>
            <a:r>
              <a:rPr kumimoji="0" lang="ja-JP" altLang="en-US" sz="1800" i="0">
                <a:solidFill>
                  <a:srgbClr val="000066"/>
                </a:solidFill>
                <a:effectLst/>
              </a:rPr>
              <a:t>　△：可能适用</a:t>
            </a:r>
            <a:br>
              <a:rPr kumimoji="0" lang="ja-JP" altLang="en-US" sz="1800" i="0">
                <a:solidFill>
                  <a:srgbClr val="000066"/>
                </a:solidFill>
                <a:effectLst/>
              </a:rPr>
            </a:br>
            <a:r>
              <a:rPr kumimoji="0" lang="ja-JP" altLang="en-US" sz="1800" i="0">
                <a:solidFill>
                  <a:srgbClr val="000066"/>
                </a:solidFill>
                <a:effectLst/>
              </a:rPr>
              <a:t>　－：不适用</a:t>
            </a:r>
            <a:r>
              <a:rPr kumimoji="0" lang="zh-CN" altLang="en-US" sz="1000" b="0" i="0">
                <a:solidFill>
                  <a:srgbClr val="000066"/>
                </a:solidFill>
                <a:effectLst/>
              </a:rPr>
              <a:t> </a:t>
            </a:r>
          </a:p>
        </p:txBody>
      </p:sp>
      <p:sp>
        <p:nvSpPr>
          <p:cNvPr id="186424" name="Rectangle 56"/>
          <p:cNvSpPr>
            <a:spLocks noGrp="1" noChangeArrowheads="1"/>
          </p:cNvSpPr>
          <p:nvPr>
            <p:ph type="title"/>
          </p:nvPr>
        </p:nvSpPr>
        <p:spPr>
          <a:ln/>
        </p:spPr>
        <p:txBody>
          <a:bodyPr/>
          <a:lstStyle/>
          <a:p>
            <a:r>
              <a:rPr lang="zh-CN" altLang="en-US">
                <a:solidFill>
                  <a:srgbClr val="3333FF"/>
                </a:solidFill>
              </a:rPr>
              <a:t>附录 各个阶段用到</a:t>
            </a:r>
            <a:r>
              <a:rPr lang="en-US" altLang="zh-CN">
                <a:solidFill>
                  <a:srgbClr val="3333FF"/>
                </a:solidFill>
              </a:rPr>
              <a:t>UML</a:t>
            </a:r>
            <a:r>
              <a:rPr lang="zh-CN" altLang="en-US">
                <a:solidFill>
                  <a:srgbClr val="3333FF"/>
                </a:solidFill>
              </a:rPr>
              <a:t>模型图</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kumimoji="0" lang="zh-CN" altLang="en-US">
                <a:solidFill>
                  <a:srgbClr val="3333FF"/>
                </a:solidFill>
              </a:rPr>
              <a:t>附录 </a:t>
            </a:r>
            <a:r>
              <a:rPr kumimoji="0" lang="en-US" altLang="zh-CN">
                <a:solidFill>
                  <a:srgbClr val="3333FF"/>
                </a:solidFill>
              </a:rPr>
              <a:t>UML</a:t>
            </a:r>
            <a:r>
              <a:rPr kumimoji="0" lang="zh-CN" altLang="en-US">
                <a:solidFill>
                  <a:srgbClr val="3333FF"/>
                </a:solidFill>
              </a:rPr>
              <a:t>全部图的关系</a:t>
            </a:r>
            <a:endParaRPr kumimoji="0" lang="zh-CN" altLang="en-US" sz="2800" i="0">
              <a:solidFill>
                <a:schemeClr val="tx2"/>
              </a:solidFill>
              <a:effectLst>
                <a:outerShdw blurRad="38100" dist="38100" dir="2700000" algn="tl">
                  <a:srgbClr val="FFFFFF"/>
                </a:outerShdw>
              </a:effectLst>
            </a:endParaRPr>
          </a:p>
        </p:txBody>
      </p:sp>
      <p:grpSp>
        <p:nvGrpSpPr>
          <p:cNvPr id="187396" name="Group 4"/>
          <p:cNvGrpSpPr>
            <a:grpSpLocks/>
          </p:cNvGrpSpPr>
          <p:nvPr/>
        </p:nvGrpSpPr>
        <p:grpSpPr bwMode="auto">
          <a:xfrm>
            <a:off x="250825" y="836613"/>
            <a:ext cx="8329613" cy="5267325"/>
            <a:chOff x="152" y="0"/>
            <a:chExt cx="5313" cy="4383"/>
          </a:xfrm>
        </p:grpSpPr>
        <p:sp>
          <p:nvSpPr>
            <p:cNvPr id="187397" name="AutoShape 5"/>
            <p:cNvSpPr>
              <a:spLocks noChangeArrowheads="1"/>
            </p:cNvSpPr>
            <p:nvPr/>
          </p:nvSpPr>
          <p:spPr bwMode="auto">
            <a:xfrm>
              <a:off x="1020" y="362"/>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187398" name="AutoShape 6"/>
            <p:cNvSpPr>
              <a:spLocks noChangeArrowheads="1"/>
            </p:cNvSpPr>
            <p:nvPr/>
          </p:nvSpPr>
          <p:spPr bwMode="auto">
            <a:xfrm>
              <a:off x="2290" y="13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 </a:t>
              </a:r>
            </a:p>
          </p:txBody>
        </p:sp>
        <p:sp>
          <p:nvSpPr>
            <p:cNvPr id="187399" name="AutoShape 7"/>
            <p:cNvSpPr>
              <a:spLocks noChangeArrowheads="1"/>
            </p:cNvSpPr>
            <p:nvPr/>
          </p:nvSpPr>
          <p:spPr bwMode="auto">
            <a:xfrm>
              <a:off x="1020" y="1313"/>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用例图</a:t>
              </a:r>
            </a:p>
          </p:txBody>
        </p:sp>
        <p:sp>
          <p:nvSpPr>
            <p:cNvPr id="187400" name="AutoShape 8"/>
            <p:cNvSpPr>
              <a:spLocks noChangeArrowheads="1"/>
            </p:cNvSpPr>
            <p:nvPr/>
          </p:nvSpPr>
          <p:spPr bwMode="auto">
            <a:xfrm>
              <a:off x="2290" y="108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用例文档</a:t>
              </a:r>
            </a:p>
          </p:txBody>
        </p:sp>
        <p:sp>
          <p:nvSpPr>
            <p:cNvPr id="187401" name="AutoShape 9"/>
            <p:cNvSpPr>
              <a:spLocks noChangeArrowheads="1"/>
            </p:cNvSpPr>
            <p:nvPr/>
          </p:nvSpPr>
          <p:spPr bwMode="auto">
            <a:xfrm>
              <a:off x="1020"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对象图</a:t>
              </a:r>
            </a:p>
          </p:txBody>
        </p:sp>
        <p:sp>
          <p:nvSpPr>
            <p:cNvPr id="187402" name="AutoShape 10"/>
            <p:cNvSpPr>
              <a:spLocks noChangeArrowheads="1"/>
            </p:cNvSpPr>
            <p:nvPr/>
          </p:nvSpPr>
          <p:spPr bwMode="auto">
            <a:xfrm>
              <a:off x="2290" y="353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状态图</a:t>
              </a:r>
            </a:p>
          </p:txBody>
        </p:sp>
        <p:sp>
          <p:nvSpPr>
            <p:cNvPr id="187403" name="AutoShape 11"/>
            <p:cNvSpPr>
              <a:spLocks noChangeArrowheads="1"/>
            </p:cNvSpPr>
            <p:nvPr/>
          </p:nvSpPr>
          <p:spPr bwMode="auto">
            <a:xfrm>
              <a:off x="1837" y="399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构件图</a:t>
              </a:r>
            </a:p>
          </p:txBody>
        </p:sp>
        <p:sp>
          <p:nvSpPr>
            <p:cNvPr id="187404" name="AutoShape 12"/>
            <p:cNvSpPr>
              <a:spLocks noChangeArrowheads="1"/>
            </p:cNvSpPr>
            <p:nvPr/>
          </p:nvSpPr>
          <p:spPr bwMode="auto">
            <a:xfrm>
              <a:off x="2290"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187405" name="AutoShape 13"/>
            <p:cNvSpPr>
              <a:spLocks noChangeArrowheads="1"/>
            </p:cNvSpPr>
            <p:nvPr/>
          </p:nvSpPr>
          <p:spPr bwMode="auto">
            <a:xfrm>
              <a:off x="2290" y="58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p>
          </p:txBody>
        </p:sp>
        <p:sp>
          <p:nvSpPr>
            <p:cNvPr id="187406" name="AutoShape 14"/>
            <p:cNvSpPr>
              <a:spLocks noChangeArrowheads="1"/>
            </p:cNvSpPr>
            <p:nvPr/>
          </p:nvSpPr>
          <p:spPr bwMode="auto">
            <a:xfrm>
              <a:off x="3742" y="31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p>
          </p:txBody>
        </p:sp>
        <p:sp>
          <p:nvSpPr>
            <p:cNvPr id="187407" name="AutoShape 15"/>
            <p:cNvSpPr>
              <a:spLocks noChangeArrowheads="1"/>
            </p:cNvSpPr>
            <p:nvPr/>
          </p:nvSpPr>
          <p:spPr bwMode="auto">
            <a:xfrm>
              <a:off x="2290" y="154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p>
          </p:txBody>
        </p:sp>
        <p:sp>
          <p:nvSpPr>
            <p:cNvPr id="187408" name="AutoShape 16"/>
            <p:cNvSpPr>
              <a:spLocks noChangeArrowheads="1"/>
            </p:cNvSpPr>
            <p:nvPr/>
          </p:nvSpPr>
          <p:spPr bwMode="auto">
            <a:xfrm>
              <a:off x="3742" y="126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p>
          </p:txBody>
        </p:sp>
        <p:sp>
          <p:nvSpPr>
            <p:cNvPr id="187409" name="AutoShape 17"/>
            <p:cNvSpPr>
              <a:spLocks noChangeArrowheads="1"/>
            </p:cNvSpPr>
            <p:nvPr/>
          </p:nvSpPr>
          <p:spPr bwMode="auto">
            <a:xfrm>
              <a:off x="1020" y="2222"/>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对象图</a:t>
              </a:r>
            </a:p>
          </p:txBody>
        </p:sp>
        <p:sp>
          <p:nvSpPr>
            <p:cNvPr id="187410" name="AutoShape 18"/>
            <p:cNvSpPr>
              <a:spLocks noChangeArrowheads="1"/>
            </p:cNvSpPr>
            <p:nvPr/>
          </p:nvSpPr>
          <p:spPr bwMode="auto">
            <a:xfrm>
              <a:off x="2290" y="2085"/>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类图</a:t>
              </a:r>
            </a:p>
          </p:txBody>
        </p:sp>
        <p:sp>
          <p:nvSpPr>
            <p:cNvPr id="187411" name="AutoShape 19"/>
            <p:cNvSpPr>
              <a:spLocks noChangeArrowheads="1"/>
            </p:cNvSpPr>
            <p:nvPr/>
          </p:nvSpPr>
          <p:spPr bwMode="auto">
            <a:xfrm>
              <a:off x="2290" y="253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状态图</a:t>
              </a:r>
            </a:p>
          </p:txBody>
        </p:sp>
        <p:sp>
          <p:nvSpPr>
            <p:cNvPr id="187412" name="AutoShape 20"/>
            <p:cNvSpPr>
              <a:spLocks noChangeArrowheads="1"/>
            </p:cNvSpPr>
            <p:nvPr/>
          </p:nvSpPr>
          <p:spPr bwMode="auto">
            <a:xfrm>
              <a:off x="3787" y="208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协作图</a:t>
              </a:r>
            </a:p>
          </p:txBody>
        </p:sp>
        <p:sp>
          <p:nvSpPr>
            <p:cNvPr id="187413" name="AutoShape 21"/>
            <p:cNvSpPr>
              <a:spLocks noChangeArrowheads="1"/>
            </p:cNvSpPr>
            <p:nvPr/>
          </p:nvSpPr>
          <p:spPr bwMode="auto">
            <a:xfrm>
              <a:off x="3787" y="253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187414" name="AutoShape 22"/>
            <p:cNvSpPr>
              <a:spLocks noChangeArrowheads="1"/>
            </p:cNvSpPr>
            <p:nvPr/>
          </p:nvSpPr>
          <p:spPr bwMode="auto">
            <a:xfrm>
              <a:off x="3787" y="3129"/>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协作图</a:t>
              </a:r>
            </a:p>
          </p:txBody>
        </p:sp>
        <p:sp>
          <p:nvSpPr>
            <p:cNvPr id="187415" name="AutoShape 23"/>
            <p:cNvSpPr>
              <a:spLocks noChangeArrowheads="1"/>
            </p:cNvSpPr>
            <p:nvPr/>
          </p:nvSpPr>
          <p:spPr bwMode="auto">
            <a:xfrm>
              <a:off x="3787" y="3536"/>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顺序图</a:t>
              </a:r>
            </a:p>
          </p:txBody>
        </p:sp>
        <p:sp>
          <p:nvSpPr>
            <p:cNvPr id="187416" name="AutoShape 24"/>
            <p:cNvSpPr>
              <a:spLocks noChangeArrowheads="1"/>
            </p:cNvSpPr>
            <p:nvPr/>
          </p:nvSpPr>
          <p:spPr bwMode="auto">
            <a:xfrm>
              <a:off x="1020" y="3537"/>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活动图 </a:t>
              </a:r>
            </a:p>
          </p:txBody>
        </p:sp>
        <p:sp>
          <p:nvSpPr>
            <p:cNvPr id="187417" name="AutoShape 25"/>
            <p:cNvSpPr>
              <a:spLocks noChangeArrowheads="1"/>
            </p:cNvSpPr>
            <p:nvPr/>
          </p:nvSpPr>
          <p:spPr bwMode="auto">
            <a:xfrm>
              <a:off x="3107" y="3991"/>
              <a:ext cx="771"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0" i="0">
                  <a:solidFill>
                    <a:schemeClr val="tx1"/>
                  </a:solidFill>
                  <a:effectLst/>
                  <a:latin typeface="Garamond" panose="02020404030301010803" pitchFamily="18" charset="0"/>
                </a:rPr>
                <a:t>部署图</a:t>
              </a:r>
            </a:p>
          </p:txBody>
        </p:sp>
        <p:sp>
          <p:nvSpPr>
            <p:cNvPr id="187418" name="AutoShape 26"/>
            <p:cNvSpPr>
              <a:spLocks noChangeArrowheads="1"/>
            </p:cNvSpPr>
            <p:nvPr/>
          </p:nvSpPr>
          <p:spPr bwMode="auto">
            <a:xfrm>
              <a:off x="884" y="45"/>
              <a:ext cx="2450" cy="890"/>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9" name="AutoShape 27"/>
            <p:cNvSpPr>
              <a:spLocks noChangeArrowheads="1"/>
            </p:cNvSpPr>
            <p:nvPr/>
          </p:nvSpPr>
          <p:spPr bwMode="auto">
            <a:xfrm>
              <a:off x="1791" y="3220"/>
              <a:ext cx="499" cy="91"/>
            </a:xfrm>
            <a:prstGeom prst="leftRightArrow">
              <a:avLst>
                <a:gd name="adj1" fmla="val 50000"/>
                <a:gd name="adj2" fmla="val 10967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0" name="AutoShape 28"/>
            <p:cNvSpPr>
              <a:spLocks noChangeArrowheads="1"/>
            </p:cNvSpPr>
            <p:nvPr/>
          </p:nvSpPr>
          <p:spPr bwMode="auto">
            <a:xfrm rot="2149263">
              <a:off x="1747" y="3478"/>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1" name="AutoShape 29"/>
            <p:cNvSpPr>
              <a:spLocks noChangeArrowheads="1"/>
            </p:cNvSpPr>
            <p:nvPr/>
          </p:nvSpPr>
          <p:spPr bwMode="auto">
            <a:xfrm>
              <a:off x="3061" y="3220"/>
              <a:ext cx="726" cy="91"/>
            </a:xfrm>
            <a:prstGeom prst="leftRightArrow">
              <a:avLst>
                <a:gd name="adj1" fmla="val 50000"/>
                <a:gd name="adj2" fmla="val 15956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2" name="AutoShape 30"/>
            <p:cNvSpPr>
              <a:spLocks noChangeArrowheads="1"/>
            </p:cNvSpPr>
            <p:nvPr/>
          </p:nvSpPr>
          <p:spPr bwMode="auto">
            <a:xfrm rot="1588419">
              <a:off x="3024" y="3447"/>
              <a:ext cx="771" cy="91"/>
            </a:xfrm>
            <a:prstGeom prst="leftRightArrow">
              <a:avLst>
                <a:gd name="adj1" fmla="val 50000"/>
                <a:gd name="adj2" fmla="val 169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3" name="AutoShape 31"/>
            <p:cNvSpPr>
              <a:spLocks noChangeArrowheads="1"/>
            </p:cNvSpPr>
            <p:nvPr/>
          </p:nvSpPr>
          <p:spPr bwMode="auto">
            <a:xfrm>
              <a:off x="3061" y="3674"/>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4" name="AutoShape 32"/>
            <p:cNvSpPr>
              <a:spLocks noChangeArrowheads="1"/>
            </p:cNvSpPr>
            <p:nvPr/>
          </p:nvSpPr>
          <p:spPr bwMode="auto">
            <a:xfrm rot="2149263">
              <a:off x="1746" y="635"/>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5" name="AutoShape 33"/>
            <p:cNvSpPr>
              <a:spLocks noChangeArrowheads="1"/>
            </p:cNvSpPr>
            <p:nvPr/>
          </p:nvSpPr>
          <p:spPr bwMode="auto">
            <a:xfrm rot="8774756">
              <a:off x="1746" y="303"/>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6" name="AutoShape 34"/>
            <p:cNvSpPr>
              <a:spLocks noChangeArrowheads="1"/>
            </p:cNvSpPr>
            <p:nvPr/>
          </p:nvSpPr>
          <p:spPr bwMode="auto">
            <a:xfrm rot="2149263">
              <a:off x="1746" y="1602"/>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7" name="AutoShape 35"/>
            <p:cNvSpPr>
              <a:spLocks noChangeArrowheads="1"/>
            </p:cNvSpPr>
            <p:nvPr/>
          </p:nvSpPr>
          <p:spPr bwMode="auto">
            <a:xfrm rot="8774756">
              <a:off x="1746" y="1270"/>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8" name="AutoShape 36"/>
            <p:cNvSpPr>
              <a:spLocks noChangeArrowheads="1"/>
            </p:cNvSpPr>
            <p:nvPr/>
          </p:nvSpPr>
          <p:spPr bwMode="auto">
            <a:xfrm rot="2149263">
              <a:off x="1746" y="2554"/>
              <a:ext cx="589" cy="105"/>
            </a:xfrm>
            <a:prstGeom prst="leftRightArrow">
              <a:avLst>
                <a:gd name="adj1" fmla="val 50000"/>
                <a:gd name="adj2" fmla="val 11219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9" name="AutoShape 37"/>
            <p:cNvSpPr>
              <a:spLocks noChangeArrowheads="1"/>
            </p:cNvSpPr>
            <p:nvPr/>
          </p:nvSpPr>
          <p:spPr bwMode="auto">
            <a:xfrm rot="8774756">
              <a:off x="1746" y="2222"/>
              <a:ext cx="590" cy="105"/>
            </a:xfrm>
            <a:prstGeom prst="leftRightArrow">
              <a:avLst>
                <a:gd name="adj1" fmla="val 50000"/>
                <a:gd name="adj2" fmla="val 11238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0" name="AutoShape 38"/>
            <p:cNvSpPr>
              <a:spLocks noChangeArrowheads="1"/>
            </p:cNvSpPr>
            <p:nvPr/>
          </p:nvSpPr>
          <p:spPr bwMode="auto">
            <a:xfrm>
              <a:off x="3061" y="2222"/>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1" name="AutoShape 39"/>
            <p:cNvSpPr>
              <a:spLocks noChangeArrowheads="1"/>
            </p:cNvSpPr>
            <p:nvPr/>
          </p:nvSpPr>
          <p:spPr bwMode="auto">
            <a:xfrm rot="1588419">
              <a:off x="3016" y="2449"/>
              <a:ext cx="771" cy="91"/>
            </a:xfrm>
            <a:prstGeom prst="leftRightArrow">
              <a:avLst>
                <a:gd name="adj1" fmla="val 50000"/>
                <a:gd name="adj2" fmla="val 169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2" name="AutoShape 40"/>
            <p:cNvSpPr>
              <a:spLocks noChangeArrowheads="1"/>
            </p:cNvSpPr>
            <p:nvPr/>
          </p:nvSpPr>
          <p:spPr bwMode="auto">
            <a:xfrm>
              <a:off x="3061" y="2676"/>
              <a:ext cx="726" cy="91"/>
            </a:xfrm>
            <a:prstGeom prst="leftRightArrow">
              <a:avLst>
                <a:gd name="adj1" fmla="val 50000"/>
                <a:gd name="adj2" fmla="val 159560"/>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3" name="AutoShape 41"/>
            <p:cNvSpPr>
              <a:spLocks noChangeArrowheads="1"/>
            </p:cNvSpPr>
            <p:nvPr/>
          </p:nvSpPr>
          <p:spPr bwMode="auto">
            <a:xfrm>
              <a:off x="793" y="0"/>
              <a:ext cx="3901" cy="981"/>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4" name="AutoShape 42"/>
            <p:cNvSpPr>
              <a:spLocks noChangeArrowheads="1"/>
            </p:cNvSpPr>
            <p:nvPr/>
          </p:nvSpPr>
          <p:spPr bwMode="auto">
            <a:xfrm>
              <a:off x="930" y="1060"/>
              <a:ext cx="2450" cy="890"/>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5" name="AutoShape 43"/>
            <p:cNvSpPr>
              <a:spLocks noChangeArrowheads="1"/>
            </p:cNvSpPr>
            <p:nvPr/>
          </p:nvSpPr>
          <p:spPr bwMode="auto">
            <a:xfrm>
              <a:off x="839" y="2041"/>
              <a:ext cx="3901" cy="891"/>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6" name="AutoShape 44"/>
            <p:cNvSpPr>
              <a:spLocks noChangeArrowheads="1"/>
            </p:cNvSpPr>
            <p:nvPr/>
          </p:nvSpPr>
          <p:spPr bwMode="auto">
            <a:xfrm>
              <a:off x="703" y="1014"/>
              <a:ext cx="4127" cy="1979"/>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7" name="AutoShape 45"/>
            <p:cNvSpPr>
              <a:spLocks noChangeArrowheads="1"/>
            </p:cNvSpPr>
            <p:nvPr/>
          </p:nvSpPr>
          <p:spPr bwMode="auto">
            <a:xfrm>
              <a:off x="839" y="3085"/>
              <a:ext cx="3901" cy="816"/>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8" name="AutoShape 46"/>
            <p:cNvSpPr>
              <a:spLocks noChangeArrowheads="1"/>
            </p:cNvSpPr>
            <p:nvPr/>
          </p:nvSpPr>
          <p:spPr bwMode="auto">
            <a:xfrm>
              <a:off x="1565" y="3963"/>
              <a:ext cx="2494" cy="374"/>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39" name="AutoShape 47"/>
            <p:cNvSpPr>
              <a:spLocks noChangeArrowheads="1"/>
            </p:cNvSpPr>
            <p:nvPr/>
          </p:nvSpPr>
          <p:spPr bwMode="auto">
            <a:xfrm>
              <a:off x="703" y="3039"/>
              <a:ext cx="4173" cy="1344"/>
            </a:xfrm>
            <a:prstGeom prst="roundRect">
              <a:avLst>
                <a:gd name="adj" fmla="val 16667"/>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0" name="AutoShape 48"/>
            <p:cNvSpPr>
              <a:spLocks noChangeArrowheads="1"/>
            </p:cNvSpPr>
            <p:nvPr/>
          </p:nvSpPr>
          <p:spPr bwMode="auto">
            <a:xfrm>
              <a:off x="4059" y="635"/>
              <a:ext cx="91" cy="635"/>
            </a:xfrm>
            <a:prstGeom prst="downArrow">
              <a:avLst>
                <a:gd name="adj1" fmla="val 50000"/>
                <a:gd name="adj2" fmla="val 174451"/>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1" name="AutoShape 49"/>
            <p:cNvSpPr>
              <a:spLocks noChangeArrowheads="1"/>
            </p:cNvSpPr>
            <p:nvPr/>
          </p:nvSpPr>
          <p:spPr bwMode="auto">
            <a:xfrm>
              <a:off x="1973" y="929"/>
              <a:ext cx="91" cy="136"/>
            </a:xfrm>
            <a:prstGeom prst="downArrow">
              <a:avLst>
                <a:gd name="adj1" fmla="val 50000"/>
                <a:gd name="adj2" fmla="val 3736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2" name="AutoShape 50"/>
            <p:cNvSpPr>
              <a:spLocks noChangeArrowheads="1"/>
            </p:cNvSpPr>
            <p:nvPr/>
          </p:nvSpPr>
          <p:spPr bwMode="auto">
            <a:xfrm>
              <a:off x="1973" y="1942"/>
              <a:ext cx="91" cy="91"/>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3" name="AutoShape 51"/>
            <p:cNvSpPr>
              <a:spLocks noChangeArrowheads="1"/>
            </p:cNvSpPr>
            <p:nvPr/>
          </p:nvSpPr>
          <p:spPr bwMode="auto">
            <a:xfrm>
              <a:off x="1973" y="2933"/>
              <a:ext cx="91" cy="156"/>
            </a:xfrm>
            <a:prstGeom prst="downArrow">
              <a:avLst>
                <a:gd name="adj1" fmla="val 50000"/>
                <a:gd name="adj2" fmla="val 42857"/>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4" name="AutoShape 52"/>
            <p:cNvSpPr>
              <a:spLocks noChangeArrowheads="1"/>
            </p:cNvSpPr>
            <p:nvPr/>
          </p:nvSpPr>
          <p:spPr bwMode="auto">
            <a:xfrm>
              <a:off x="1973" y="3855"/>
              <a:ext cx="91" cy="136"/>
            </a:xfrm>
            <a:prstGeom prst="downArrow">
              <a:avLst>
                <a:gd name="adj1" fmla="val 50000"/>
                <a:gd name="adj2" fmla="val 37363"/>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5" name="AutoShape 53"/>
            <p:cNvSpPr>
              <a:spLocks noChangeArrowheads="1"/>
            </p:cNvSpPr>
            <p:nvPr/>
          </p:nvSpPr>
          <p:spPr bwMode="auto">
            <a:xfrm>
              <a:off x="4059" y="1587"/>
              <a:ext cx="91" cy="499"/>
            </a:xfrm>
            <a:prstGeom prst="upArrow">
              <a:avLst>
                <a:gd name="adj1" fmla="val 50000"/>
                <a:gd name="adj2" fmla="val 137088"/>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46" name="AutoShape 54"/>
            <p:cNvSpPr>
              <a:spLocks noChangeArrowheads="1"/>
            </p:cNvSpPr>
            <p:nvPr/>
          </p:nvSpPr>
          <p:spPr bwMode="auto">
            <a:xfrm>
              <a:off x="4059" y="4037"/>
              <a:ext cx="1406" cy="90"/>
            </a:xfrm>
            <a:prstGeom prst="leftArrow">
              <a:avLst>
                <a:gd name="adj1" fmla="val 50000"/>
                <a:gd name="adj2" fmla="val 390556"/>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7" name="Rectangle 55"/>
            <p:cNvSpPr>
              <a:spLocks noChangeArrowheads="1"/>
            </p:cNvSpPr>
            <p:nvPr/>
          </p:nvSpPr>
          <p:spPr bwMode="auto">
            <a:xfrm>
              <a:off x="5420" y="1451"/>
              <a:ext cx="45" cy="2631"/>
            </a:xfrm>
            <a:prstGeom prst="rect">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8" name="Rectangle 56"/>
            <p:cNvSpPr>
              <a:spLocks noChangeArrowheads="1"/>
            </p:cNvSpPr>
            <p:nvPr/>
          </p:nvSpPr>
          <p:spPr bwMode="auto">
            <a:xfrm>
              <a:off x="4513" y="1406"/>
              <a:ext cx="952" cy="45"/>
            </a:xfrm>
            <a:prstGeom prst="rect">
              <a:avLst/>
            </a:prstGeom>
            <a:solidFill>
              <a:schemeClr val="tx1"/>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49" name="Text Box 57"/>
            <p:cNvSpPr txBox="1">
              <a:spLocks noChangeArrowheads="1"/>
            </p:cNvSpPr>
            <p:nvPr/>
          </p:nvSpPr>
          <p:spPr bwMode="auto">
            <a:xfrm>
              <a:off x="3360" y="17"/>
              <a:ext cx="74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800" i="0">
                  <a:solidFill>
                    <a:srgbClr val="000066"/>
                  </a:solidFill>
                  <a:effectLst/>
                  <a:latin typeface="Garamond" panose="02020404030301010803" pitchFamily="18" charset="0"/>
                </a:rPr>
                <a:t>需求分析</a:t>
              </a:r>
              <a:r>
                <a:rPr kumimoji="0" lang="zh-CN" altLang="en-US" sz="1800" i="0">
                  <a:solidFill>
                    <a:schemeClr val="tx1"/>
                  </a:solidFill>
                  <a:effectLst/>
                  <a:latin typeface="Garamond" panose="02020404030301010803" pitchFamily="18" charset="0"/>
                </a:rPr>
                <a:t> </a:t>
              </a:r>
            </a:p>
          </p:txBody>
        </p:sp>
        <p:sp>
          <p:nvSpPr>
            <p:cNvPr id="187450" name="Text Box 58"/>
            <p:cNvSpPr txBox="1">
              <a:spLocks noChangeArrowheads="1"/>
            </p:cNvSpPr>
            <p:nvPr/>
          </p:nvSpPr>
          <p:spPr bwMode="auto">
            <a:xfrm>
              <a:off x="3455" y="1073"/>
              <a:ext cx="33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rgbClr val="000066"/>
                  </a:solidFill>
                  <a:effectLst/>
                  <a:latin typeface="Garamond" panose="02020404030301010803" pitchFamily="18" charset="0"/>
                </a:rPr>
                <a:t>BD</a:t>
              </a:r>
            </a:p>
          </p:txBody>
        </p:sp>
        <p:sp>
          <p:nvSpPr>
            <p:cNvPr id="187451" name="Text Box 59"/>
            <p:cNvSpPr txBox="1">
              <a:spLocks noChangeArrowheads="1"/>
            </p:cNvSpPr>
            <p:nvPr/>
          </p:nvSpPr>
          <p:spPr bwMode="auto">
            <a:xfrm>
              <a:off x="3216" y="3042"/>
              <a:ext cx="63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i="0">
                  <a:solidFill>
                    <a:srgbClr val="000066"/>
                  </a:solidFill>
                  <a:effectLst/>
                  <a:latin typeface="Garamond" panose="02020404030301010803" pitchFamily="18" charset="0"/>
                </a:rPr>
                <a:t>FD/DD</a:t>
              </a:r>
            </a:p>
          </p:txBody>
        </p:sp>
        <p:sp>
          <p:nvSpPr>
            <p:cNvPr id="187452" name="Text Box 60"/>
            <p:cNvSpPr txBox="1">
              <a:spLocks noChangeArrowheads="1"/>
            </p:cNvSpPr>
            <p:nvPr/>
          </p:nvSpPr>
          <p:spPr bwMode="auto">
            <a:xfrm>
              <a:off x="152" y="1094"/>
              <a:ext cx="312"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0" lang="zh-CN" altLang="en-US" sz="2000" i="0">
                  <a:solidFill>
                    <a:srgbClr val="000066"/>
                  </a:solidFill>
                  <a:effectLst/>
                  <a:latin typeface="Garamond" panose="02020404030301010803" pitchFamily="18" charset="0"/>
                </a:rPr>
                <a:t>全部图之间的关系</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219200" y="1143000"/>
            <a:ext cx="6753225" cy="1546225"/>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fontAlgn="base">
              <a:spcBef>
                <a:spcPct val="0"/>
              </a:spcBef>
              <a:spcAft>
                <a:spcPct val="0"/>
              </a:spcAft>
              <a:defRPr kumimoji="1" sz="3200" b="1" i="1">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r>
              <a:rPr lang="zh-CN" altLang="en-US" sz="4000" i="0" dirty="0">
                <a:solidFill>
                  <a:srgbClr val="0000CC"/>
                </a:solidFill>
                <a:effectLst/>
              </a:rPr>
              <a:t>谢谢观看</a:t>
            </a:r>
            <a:endParaRPr lang="ja-JP" altLang="en-US" sz="4000" i="0" dirty="0">
              <a:solidFill>
                <a:srgbClr val="0000CC"/>
              </a:solidFill>
              <a:effectLst/>
            </a:endParaRPr>
          </a:p>
        </p:txBody>
      </p:sp>
    </p:spTree>
    <p:extLst>
      <p:ext uri="{BB962C8B-B14F-4D97-AF65-F5344CB8AC3E}">
        <p14:creationId xmlns:p14="http://schemas.microsoft.com/office/powerpoint/2010/main" val="327588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52227" name="Rectangle 3"/>
          <p:cNvSpPr>
            <a:spLocks noGrp="1" noChangeArrowheads="1"/>
          </p:cNvSpPr>
          <p:nvPr>
            <p:ph type="body" idx="1"/>
          </p:nvPr>
        </p:nvSpPr>
        <p:spPr/>
        <p:txBody>
          <a:bodyPr/>
          <a:lstStyle/>
          <a:p>
            <a:r>
              <a:rPr lang="en-US" altLang="zh-CN" sz="1800" b="1">
                <a:solidFill>
                  <a:srgbClr val="000066"/>
                </a:solidFill>
              </a:rPr>
              <a:t>1.4 UML</a:t>
            </a:r>
            <a:r>
              <a:rPr lang="zh-CN" altLang="en-US" sz="1800" b="1">
                <a:solidFill>
                  <a:srgbClr val="000066"/>
                </a:solidFill>
              </a:rPr>
              <a:t>关系</a:t>
            </a:r>
          </a:p>
          <a:p>
            <a:pPr lvl="1"/>
            <a:r>
              <a:rPr lang="en-US" altLang="zh-CN" sz="1600" b="1">
                <a:solidFill>
                  <a:srgbClr val="000066"/>
                </a:solidFill>
              </a:rPr>
              <a:t>1.4.1</a:t>
            </a:r>
            <a:r>
              <a:rPr lang="zh-CN" altLang="en-US" sz="1600" b="1">
                <a:solidFill>
                  <a:srgbClr val="000066"/>
                </a:solidFill>
              </a:rPr>
              <a:t>依赖</a:t>
            </a:r>
          </a:p>
          <a:p>
            <a:pPr lvl="1"/>
            <a:r>
              <a:rPr lang="zh-CN" altLang="en-US" sz="1600">
                <a:solidFill>
                  <a:srgbClr val="000066"/>
                </a:solidFill>
              </a:rPr>
              <a:t>   </a:t>
            </a:r>
            <a:r>
              <a:rPr lang="zh-CN" altLang="en-US" sz="1400">
                <a:solidFill>
                  <a:srgbClr val="000066"/>
                </a:solidFill>
              </a:rPr>
              <a:t>依赖</a:t>
            </a:r>
            <a:r>
              <a:rPr lang="en-US" altLang="zh-CN" sz="1400">
                <a:solidFill>
                  <a:srgbClr val="000066"/>
                </a:solidFill>
              </a:rPr>
              <a:t>(dependency)</a:t>
            </a:r>
            <a:r>
              <a:rPr lang="zh-CN" altLang="en-US" sz="1400">
                <a:solidFill>
                  <a:srgbClr val="000066"/>
                </a:solidFill>
              </a:rPr>
              <a:t>是两个事物之间的语义关系，其中一个事物(独立事物)发生变化，</a:t>
            </a:r>
          </a:p>
          <a:p>
            <a:pPr lvl="1"/>
            <a:r>
              <a:rPr lang="zh-CN" altLang="en-US" sz="1400">
                <a:solidFill>
                  <a:srgbClr val="000066"/>
                </a:solidFill>
              </a:rPr>
              <a:t>   会影响到另一个事物(依赖事物)的语义</a:t>
            </a:r>
          </a:p>
          <a:p>
            <a:pPr lvl="1"/>
            <a:r>
              <a:rPr lang="en-US" altLang="zh-CN" sz="1600" b="1">
                <a:solidFill>
                  <a:srgbClr val="000066"/>
                </a:solidFill>
              </a:rPr>
              <a:t>1.4.2</a:t>
            </a:r>
            <a:r>
              <a:rPr lang="zh-CN" altLang="en-US" sz="1600" b="1">
                <a:solidFill>
                  <a:srgbClr val="000066"/>
                </a:solidFill>
              </a:rPr>
              <a:t>关联</a:t>
            </a:r>
          </a:p>
          <a:p>
            <a:pPr lvl="1"/>
            <a:r>
              <a:rPr lang="zh-CN" altLang="en-US" sz="1600">
                <a:solidFill>
                  <a:srgbClr val="000066"/>
                </a:solidFill>
              </a:rPr>
              <a:t>   </a:t>
            </a:r>
            <a:r>
              <a:rPr lang="zh-CN" altLang="en-US" sz="1400">
                <a:solidFill>
                  <a:srgbClr val="000066"/>
                </a:solidFill>
              </a:rPr>
              <a:t>关联</a:t>
            </a:r>
            <a:r>
              <a:rPr lang="en-US" altLang="zh-CN" sz="1400">
                <a:solidFill>
                  <a:srgbClr val="000066"/>
                </a:solidFill>
              </a:rPr>
              <a:t>(association)</a:t>
            </a:r>
            <a:r>
              <a:rPr lang="zh-CN" altLang="en-US" sz="1400">
                <a:solidFill>
                  <a:srgbClr val="000066"/>
                </a:solidFill>
              </a:rPr>
              <a:t>是一种结构关系</a:t>
            </a:r>
            <a:r>
              <a:rPr lang="en-US" altLang="zh-CN" sz="1400">
                <a:solidFill>
                  <a:srgbClr val="000066"/>
                </a:solidFill>
              </a:rPr>
              <a:t>，</a:t>
            </a:r>
            <a:r>
              <a:rPr lang="zh-CN" altLang="en-US" sz="1400">
                <a:solidFill>
                  <a:srgbClr val="000066"/>
                </a:solidFill>
              </a:rPr>
              <a:t>它指明一个事物的对象与另一个事物的对象间</a:t>
            </a:r>
          </a:p>
          <a:p>
            <a:pPr lvl="1"/>
            <a:r>
              <a:rPr lang="zh-CN" altLang="en-US" sz="1400">
                <a:solidFill>
                  <a:srgbClr val="000066"/>
                </a:solidFill>
              </a:rPr>
              <a:t>   的联系</a:t>
            </a:r>
          </a:p>
          <a:p>
            <a:pPr lvl="1"/>
            <a:r>
              <a:rPr lang="en-US" altLang="zh-CN" sz="1600" b="1">
                <a:solidFill>
                  <a:srgbClr val="000066"/>
                </a:solidFill>
              </a:rPr>
              <a:t>1.4.3</a:t>
            </a:r>
            <a:r>
              <a:rPr lang="zh-CN" altLang="en-US" sz="1600" b="1">
                <a:solidFill>
                  <a:srgbClr val="000066"/>
                </a:solidFill>
              </a:rPr>
              <a:t>泛化</a:t>
            </a:r>
          </a:p>
          <a:p>
            <a:pPr lvl="1"/>
            <a:r>
              <a:rPr lang="zh-CN" altLang="en-US" sz="1600">
                <a:solidFill>
                  <a:srgbClr val="000066"/>
                </a:solidFill>
              </a:rPr>
              <a:t>    </a:t>
            </a:r>
            <a:r>
              <a:rPr lang="zh-CN" altLang="en-US" sz="1400">
                <a:solidFill>
                  <a:srgbClr val="000066"/>
                </a:solidFill>
              </a:rPr>
              <a:t>泛化</a:t>
            </a:r>
            <a:r>
              <a:rPr lang="en-US" altLang="zh-CN" sz="1400">
                <a:solidFill>
                  <a:srgbClr val="000066"/>
                </a:solidFill>
              </a:rPr>
              <a:t>(generalization)</a:t>
            </a:r>
            <a:r>
              <a:rPr lang="zh-CN" altLang="en-US" sz="1400">
                <a:solidFill>
                  <a:srgbClr val="000066"/>
                </a:solidFill>
              </a:rPr>
              <a:t>是一种特殊</a:t>
            </a:r>
            <a:r>
              <a:rPr lang="en-US" altLang="zh-CN" sz="1400">
                <a:solidFill>
                  <a:srgbClr val="000066"/>
                </a:solidFill>
              </a:rPr>
              <a:t>/</a:t>
            </a:r>
            <a:r>
              <a:rPr lang="zh-CN" altLang="en-US" sz="1400">
                <a:solidFill>
                  <a:srgbClr val="000066"/>
                </a:solidFill>
              </a:rPr>
              <a:t>一般的关系。也可以看作是常说的继承关系</a:t>
            </a:r>
          </a:p>
          <a:p>
            <a:pPr lvl="1"/>
            <a:r>
              <a:rPr lang="en-US" altLang="zh-CN" sz="1600" b="1">
                <a:solidFill>
                  <a:srgbClr val="000066"/>
                </a:solidFill>
              </a:rPr>
              <a:t>1.4.4</a:t>
            </a:r>
            <a:r>
              <a:rPr lang="zh-CN" altLang="en-US" sz="1600" b="1">
                <a:solidFill>
                  <a:srgbClr val="000066"/>
                </a:solidFill>
              </a:rPr>
              <a:t>实现</a:t>
            </a:r>
          </a:p>
          <a:p>
            <a:pPr lvl="1"/>
            <a:r>
              <a:rPr lang="zh-CN" altLang="en-US" sz="1600">
                <a:solidFill>
                  <a:srgbClr val="000066"/>
                </a:solidFill>
              </a:rPr>
              <a:t>    </a:t>
            </a:r>
            <a:r>
              <a:rPr lang="zh-CN" altLang="en-US" sz="1400">
                <a:solidFill>
                  <a:srgbClr val="000066"/>
                </a:solidFill>
              </a:rPr>
              <a:t>实现</a:t>
            </a:r>
            <a:r>
              <a:rPr lang="en-US" altLang="zh-CN" sz="1400">
                <a:solidFill>
                  <a:srgbClr val="000066"/>
                </a:solidFill>
              </a:rPr>
              <a:t>(realization)</a:t>
            </a:r>
            <a:r>
              <a:rPr lang="zh-CN" altLang="en-US" sz="1400">
                <a:solidFill>
                  <a:srgbClr val="000066"/>
                </a:solidFill>
              </a:rPr>
              <a:t>是类元之间的语义关系，其中的一个类元指定了由另一个类元保    </a:t>
            </a:r>
          </a:p>
          <a:p>
            <a:pPr lvl="1"/>
            <a:r>
              <a:rPr lang="zh-CN" altLang="en-US" sz="1400">
                <a:solidFill>
                  <a:srgbClr val="000066"/>
                </a:solidFill>
              </a:rPr>
              <a:t>    证执行的契约</a:t>
            </a:r>
            <a:endParaRPr lang="en-US" altLang="zh-CN" sz="1400">
              <a:solidFill>
                <a:srgbClr val="0000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53258" name="Rectangle 10"/>
          <p:cNvSpPr>
            <a:spLocks noGrp="1" noChangeArrowheads="1"/>
          </p:cNvSpPr>
          <p:nvPr>
            <p:ph type="body" sz="half" idx="1"/>
          </p:nvPr>
        </p:nvSpPr>
        <p:spPr>
          <a:xfrm>
            <a:off x="120650" y="692150"/>
            <a:ext cx="4381500" cy="755650"/>
          </a:xfrm>
          <a:noFill/>
          <a:ln/>
        </p:spPr>
        <p:txBody>
          <a:bodyPr/>
          <a:lstStyle/>
          <a:p>
            <a:pPr marL="0" indent="0"/>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1.5.1</a:t>
            </a:r>
            <a:r>
              <a:rPr lang="ja-JP" altLang="en-US" sz="1600" b="1">
                <a:solidFill>
                  <a:srgbClr val="000066"/>
                </a:solidFill>
              </a:rPr>
              <a:t>　</a:t>
            </a:r>
            <a:r>
              <a:rPr lang="ja-JP" altLang="en-US" sz="1600" b="1">
                <a:solidFill>
                  <a:srgbClr val="000066"/>
                </a:solidFill>
                <a:ea typeface="STSong" panose="02010600040101010101" pitchFamily="2" charset="-122"/>
              </a:rPr>
              <a:t>用例图</a:t>
            </a:r>
            <a:r>
              <a:rPr lang="en-US" altLang="ja-JP" sz="1600" b="1">
                <a:solidFill>
                  <a:srgbClr val="000066"/>
                </a:solidFill>
                <a:ea typeface="STSong" panose="02010600040101010101" pitchFamily="2" charset="-122"/>
              </a:rPr>
              <a:t>(</a:t>
            </a:r>
            <a:r>
              <a:rPr lang="ja-JP" altLang="zh-CN" sz="1600" b="1">
                <a:solidFill>
                  <a:srgbClr val="000066"/>
                </a:solidFill>
                <a:ea typeface="STSong" panose="02010600040101010101" pitchFamily="2" charset="-122"/>
              </a:rPr>
              <a:t> </a:t>
            </a:r>
            <a:r>
              <a:rPr lang="en-US" altLang="ja-JP" sz="1600" b="1">
                <a:solidFill>
                  <a:srgbClr val="000066"/>
                </a:solidFill>
                <a:ea typeface="STSong" panose="02010600040101010101" pitchFamily="2" charset="-122"/>
              </a:rPr>
              <a:t>Use Case Diagram )</a:t>
            </a:r>
            <a:endParaRPr lang="zh-CN" altLang="en-US" sz="1400">
              <a:solidFill>
                <a:srgbClr val="000066"/>
              </a:solidFill>
            </a:endParaRPr>
          </a:p>
        </p:txBody>
      </p:sp>
      <p:sp>
        <p:nvSpPr>
          <p:cNvPr id="53259" name="Rectangle 11"/>
          <p:cNvSpPr>
            <a:spLocks noChangeArrowheads="1"/>
          </p:cNvSpPr>
          <p:nvPr/>
        </p:nvSpPr>
        <p:spPr bwMode="auto">
          <a:xfrm>
            <a:off x="685800" y="1524000"/>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用例图是</a:t>
            </a:r>
            <a:r>
              <a:rPr lang="ja-JP" altLang="en-US" sz="1400" b="0" i="0">
                <a:solidFill>
                  <a:srgbClr val="000066"/>
                </a:solidFill>
                <a:effectLst/>
              </a:rPr>
              <a:t>从用户角度描述系统功能， </a:t>
            </a:r>
            <a:r>
              <a:rPr lang="zh-CN" altLang="en-US" sz="1400" b="0" i="0">
                <a:solidFill>
                  <a:srgbClr val="000066"/>
                </a:solidFill>
                <a:effectLst/>
              </a:rPr>
              <a:t>是用户所能观察到的系统功能的模型图，用例是系统中的一个功能单元</a:t>
            </a:r>
            <a:endParaRPr lang="ja-JP" altLang="en-US" sz="1400" b="0" i="0">
              <a:solidFill>
                <a:srgbClr val="000066"/>
              </a:solidFill>
              <a:effectLst/>
            </a:endParaRPr>
          </a:p>
        </p:txBody>
      </p:sp>
      <p:pic>
        <p:nvPicPr>
          <p:cNvPr id="53260" name="Picture 12" descr="manage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446713" y="887413"/>
            <a:ext cx="1944687" cy="2160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61" name="Rectangle 13"/>
          <p:cNvSpPr>
            <a:spLocks noChangeArrowheads="1"/>
          </p:cNvSpPr>
          <p:nvPr/>
        </p:nvSpPr>
        <p:spPr bwMode="auto">
          <a:xfrm>
            <a:off x="539750" y="3754438"/>
            <a:ext cx="3956050" cy="241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ja-JP" altLang="en-US" sz="1400" b="0" i="0">
                <a:solidFill>
                  <a:srgbClr val="000066"/>
                </a:solidFill>
                <a:effectLst/>
              </a:rPr>
              <a:t>类图描述系统中类的静态结构。不仅定义系统中的类，表示类之间的联系如关联、依赖、聚合等，也包括类的内部结构</a:t>
            </a:r>
            <a:r>
              <a:rPr lang="en-US" altLang="ja-JP" sz="1400" b="0" i="0">
                <a:solidFill>
                  <a:srgbClr val="000066"/>
                </a:solidFill>
                <a:effectLst/>
              </a:rPr>
              <a:t>(</a:t>
            </a:r>
            <a:r>
              <a:rPr lang="ja-JP" altLang="en-US" sz="1400" b="0" i="0">
                <a:solidFill>
                  <a:srgbClr val="000066"/>
                </a:solidFill>
                <a:effectLst/>
              </a:rPr>
              <a:t>类的属性和操作</a:t>
            </a:r>
            <a:r>
              <a:rPr lang="en-US" altLang="ja-JP" sz="1400" b="0" i="0">
                <a:solidFill>
                  <a:srgbClr val="000066"/>
                </a:solidFill>
                <a:effectLst/>
              </a:rPr>
              <a:t>)</a:t>
            </a:r>
            <a:endParaRPr lang="ja-JP" altLang="zh-CN" sz="1400" b="0" i="0">
              <a:solidFill>
                <a:srgbClr val="000066"/>
              </a:solidFill>
              <a:effectLst/>
            </a:endParaRPr>
          </a:p>
          <a:p>
            <a:endParaRPr lang="ja-JP" altLang="zh-CN" sz="1400" b="0" i="0">
              <a:solidFill>
                <a:srgbClr val="000066"/>
              </a:solidFill>
              <a:effectLst/>
            </a:endParaRPr>
          </a:p>
          <a:p>
            <a:pPr>
              <a:buFont typeface="Times New Roman" panose="02020603050405020304" pitchFamily="18" charset="0"/>
              <a:buChar char="※"/>
            </a:pPr>
            <a:r>
              <a:rPr lang="zh-CN" altLang="en-US" sz="1400" b="0" i="0">
                <a:solidFill>
                  <a:srgbClr val="000066"/>
                </a:solidFill>
                <a:effectLst/>
              </a:rPr>
              <a:t>类图是以类为中心来组织的，类图中的其他元素或属于某个类或与类相关联</a:t>
            </a:r>
            <a:r>
              <a:rPr lang="ja-JP" altLang="en-US" sz="1400" b="0" i="0">
                <a:solidFill>
                  <a:srgbClr val="000066"/>
                </a:solidFill>
                <a:effectLst/>
              </a:rPr>
              <a:t>  </a:t>
            </a:r>
          </a:p>
        </p:txBody>
      </p:sp>
      <p:sp>
        <p:nvSpPr>
          <p:cNvPr id="53262" name="Rectangle 14"/>
          <p:cNvSpPr>
            <a:spLocks noChangeArrowheads="1"/>
          </p:cNvSpPr>
          <p:nvPr/>
        </p:nvSpPr>
        <p:spPr bwMode="auto">
          <a:xfrm>
            <a:off x="0" y="3419475"/>
            <a:ext cx="330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spcBef>
                <a:spcPct val="20000"/>
              </a:spcBef>
              <a:buClr>
                <a:srgbClr val="000066"/>
              </a:buClr>
              <a:buFont typeface="Wingdings" panose="05000000000000000000" pitchFamily="2" charset="2"/>
              <a:buNone/>
            </a:pPr>
            <a:r>
              <a:rPr lang="en-US" altLang="zh-CN" sz="1800" i="0">
                <a:solidFill>
                  <a:srgbClr val="000066"/>
                </a:solidFill>
                <a:effectLst/>
                <a:ea typeface="STSong" panose="02010600040101010101" pitchFamily="2" charset="-122"/>
              </a:rPr>
              <a:t>1.5.2</a:t>
            </a:r>
            <a:r>
              <a:rPr lang="ja-JP" altLang="en-US" sz="1800" i="0">
                <a:solidFill>
                  <a:srgbClr val="000066"/>
                </a:solidFill>
                <a:effectLst/>
                <a:ea typeface="ＭＳ Ｐゴシック" pitchFamily="34" charset="-128"/>
              </a:rPr>
              <a:t>　</a:t>
            </a:r>
            <a:r>
              <a:rPr lang="zh-CN" altLang="en-US" sz="1800" i="0">
                <a:solidFill>
                  <a:srgbClr val="000066"/>
                </a:solidFill>
                <a:effectLst/>
                <a:ea typeface="STSong" panose="02010600040101010101" pitchFamily="2" charset="-122"/>
              </a:rPr>
              <a:t>类图</a:t>
            </a:r>
            <a:r>
              <a:rPr lang="en-US" altLang="ja-JP" sz="1800" i="0">
                <a:solidFill>
                  <a:srgbClr val="000066"/>
                </a:solidFill>
                <a:effectLst/>
                <a:ea typeface="STSong" panose="02010600040101010101" pitchFamily="2" charset="-122"/>
              </a:rPr>
              <a:t>(Class Diagram)</a:t>
            </a:r>
            <a:endParaRPr lang="zh-CN" altLang="en-US" sz="1800" i="0">
              <a:solidFill>
                <a:srgbClr val="000066"/>
              </a:solidFill>
              <a:effectLst/>
              <a:ea typeface="STSong" panose="02010600040101010101" pitchFamily="2" charset="-122"/>
            </a:endParaRPr>
          </a:p>
        </p:txBody>
      </p:sp>
      <p:grpSp>
        <p:nvGrpSpPr>
          <p:cNvPr id="53263" name="Group 15"/>
          <p:cNvGrpSpPr>
            <a:grpSpLocks/>
          </p:cNvGrpSpPr>
          <p:nvPr/>
        </p:nvGrpSpPr>
        <p:grpSpPr bwMode="auto">
          <a:xfrm>
            <a:off x="4951413" y="3590925"/>
            <a:ext cx="3887787" cy="2352675"/>
            <a:chOff x="22" y="2251"/>
            <a:chExt cx="3130" cy="1910"/>
          </a:xfrm>
        </p:grpSpPr>
        <p:pic>
          <p:nvPicPr>
            <p:cNvPr id="53264"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 y="2251"/>
              <a:ext cx="3130" cy="18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65" name="Text Box 17"/>
            <p:cNvSpPr txBox="1">
              <a:spLocks noChangeArrowheads="1"/>
            </p:cNvSpPr>
            <p:nvPr/>
          </p:nvSpPr>
          <p:spPr bwMode="auto">
            <a:xfrm>
              <a:off x="1021" y="3022"/>
              <a:ext cx="45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53266" name="Text Box 18"/>
            <p:cNvSpPr txBox="1">
              <a:spLocks noChangeArrowheads="1"/>
            </p:cNvSpPr>
            <p:nvPr/>
          </p:nvSpPr>
          <p:spPr bwMode="auto">
            <a:xfrm>
              <a:off x="2563" y="3703"/>
              <a:ext cx="45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53267" name="Text Box 19"/>
            <p:cNvSpPr txBox="1">
              <a:spLocks noChangeArrowheads="1"/>
            </p:cNvSpPr>
            <p:nvPr/>
          </p:nvSpPr>
          <p:spPr bwMode="auto">
            <a:xfrm>
              <a:off x="566" y="3839"/>
              <a:ext cx="817"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kumimoji="0" lang="zh-CN" altLang="en-US" sz="2000" b="0" i="0">
                <a:solidFill>
                  <a:srgbClr val="000000"/>
                </a:solidFill>
                <a:effectLs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a:latin typeface="Times New Roman" panose="02020603050405020304" pitchFamily="18" charset="0"/>
              </a:rPr>
              <a:t>1.</a:t>
            </a:r>
            <a:r>
              <a:rPr lang="zh-CN" altLang="en-US"/>
              <a:t> 前言</a:t>
            </a:r>
          </a:p>
        </p:txBody>
      </p:sp>
      <p:sp>
        <p:nvSpPr>
          <p:cNvPr id="188425" name="Rectangle 9"/>
          <p:cNvSpPr>
            <a:spLocks noGrp="1" noChangeArrowheads="1"/>
          </p:cNvSpPr>
          <p:nvPr>
            <p:ph type="body" sz="half" idx="1"/>
          </p:nvPr>
        </p:nvSpPr>
        <p:spPr>
          <a:xfrm>
            <a:off x="120650" y="692150"/>
            <a:ext cx="4381500" cy="679450"/>
          </a:xfrm>
          <a:noFill/>
          <a:ln/>
        </p:spPr>
        <p:txBody>
          <a:bodyPr/>
          <a:lstStyle/>
          <a:p>
            <a:pPr marL="0" indent="0"/>
            <a:r>
              <a:rPr lang="en-US" altLang="zh-CN" sz="1800" b="1">
                <a:solidFill>
                  <a:srgbClr val="000066"/>
                </a:solidFill>
              </a:rPr>
              <a:t>1.5</a:t>
            </a:r>
            <a:r>
              <a:rPr lang="zh-CN" altLang="en-US" sz="1800" b="1">
                <a:solidFill>
                  <a:srgbClr val="000066"/>
                </a:solidFill>
              </a:rPr>
              <a:t> 各</a:t>
            </a:r>
            <a:r>
              <a:rPr lang="en-US" altLang="zh-CN" sz="1800" b="1">
                <a:solidFill>
                  <a:srgbClr val="000066"/>
                </a:solidFill>
              </a:rPr>
              <a:t>UML</a:t>
            </a:r>
            <a:r>
              <a:rPr lang="zh-CN" altLang="en-US" sz="1800" b="1">
                <a:solidFill>
                  <a:srgbClr val="000066"/>
                </a:solidFill>
              </a:rPr>
              <a:t>图及特征</a:t>
            </a:r>
          </a:p>
          <a:p>
            <a:pPr lvl="1"/>
            <a:r>
              <a:rPr lang="en-US" altLang="zh-CN" sz="1600" b="1">
                <a:solidFill>
                  <a:srgbClr val="000066"/>
                </a:solidFill>
                <a:ea typeface="STSong" panose="02010600040101010101" pitchFamily="2" charset="-122"/>
              </a:rPr>
              <a:t>1.5.3  </a:t>
            </a:r>
            <a:r>
              <a:rPr lang="zh-CN" altLang="en-US" sz="1600" b="1">
                <a:solidFill>
                  <a:srgbClr val="000066"/>
                </a:solidFill>
                <a:ea typeface="STSong" panose="02010600040101010101" pitchFamily="2" charset="-122"/>
              </a:rPr>
              <a:t>对象图</a:t>
            </a:r>
            <a:r>
              <a:rPr lang="en-US" altLang="ja-JP" sz="1400" b="1">
                <a:solidFill>
                  <a:srgbClr val="000066"/>
                </a:solidFill>
                <a:ea typeface="STSong" panose="02010600040101010101" pitchFamily="2" charset="-122"/>
              </a:rPr>
              <a:t>(</a:t>
            </a:r>
            <a:r>
              <a:rPr lang="zh-CN" altLang="en-US" sz="1600" b="1">
                <a:solidFill>
                  <a:srgbClr val="000066"/>
                </a:solidFill>
                <a:ea typeface="STSong" panose="02010600040101010101" pitchFamily="2" charset="-122"/>
              </a:rPr>
              <a:t> </a:t>
            </a:r>
            <a:r>
              <a:rPr lang="en-US" altLang="zh-CN" sz="1600" b="1">
                <a:solidFill>
                  <a:srgbClr val="000066"/>
                </a:solidFill>
                <a:ea typeface="STSong" panose="02010600040101010101" pitchFamily="2" charset="-122"/>
              </a:rPr>
              <a:t>Object </a:t>
            </a:r>
            <a:r>
              <a:rPr lang="en-US" altLang="ja-JP" sz="1600" b="1">
                <a:solidFill>
                  <a:srgbClr val="000066"/>
                </a:solidFill>
                <a:ea typeface="STSong" panose="02010600040101010101" pitchFamily="2" charset="-122"/>
              </a:rPr>
              <a:t>Diagram</a:t>
            </a:r>
            <a:r>
              <a:rPr lang="en-US" altLang="zh-CN" sz="1600" b="1">
                <a:solidFill>
                  <a:srgbClr val="000066"/>
                </a:solidFill>
                <a:ea typeface="STSong" panose="02010600040101010101" pitchFamily="2" charset="-122"/>
              </a:rPr>
              <a:t> </a:t>
            </a:r>
            <a:r>
              <a:rPr lang="en-US" altLang="ja-JP" sz="1400" b="1">
                <a:solidFill>
                  <a:srgbClr val="000066"/>
                </a:solidFill>
                <a:ea typeface="STSong" panose="02010600040101010101" pitchFamily="2" charset="-122"/>
              </a:rPr>
              <a:t>)</a:t>
            </a:r>
            <a:endParaRPr lang="zh-CN" altLang="en-US" sz="1400" b="1">
              <a:solidFill>
                <a:srgbClr val="000066"/>
              </a:solidFill>
              <a:ea typeface="STSong" panose="02010600040101010101" pitchFamily="2" charset="-122"/>
            </a:endParaRPr>
          </a:p>
        </p:txBody>
      </p:sp>
      <p:sp>
        <p:nvSpPr>
          <p:cNvPr id="188426" name="Rectangle 10"/>
          <p:cNvSpPr>
            <a:spLocks noChangeArrowheads="1"/>
          </p:cNvSpPr>
          <p:nvPr/>
        </p:nvSpPr>
        <p:spPr bwMode="auto">
          <a:xfrm>
            <a:off x="687388" y="1447800"/>
            <a:ext cx="396081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a:solidFill>
                  <a:srgbClr val="000066"/>
                </a:solidFill>
                <a:effectLst/>
              </a:rPr>
              <a:t>对象图是类图的实例</a:t>
            </a:r>
            <a:r>
              <a:rPr lang="en-US" altLang="zh-CN" sz="1400" b="0" i="0">
                <a:solidFill>
                  <a:srgbClr val="000066"/>
                </a:solidFill>
                <a:effectLst/>
              </a:rPr>
              <a:t>，</a:t>
            </a:r>
            <a:r>
              <a:rPr lang="zh-CN" altLang="en-US" sz="1400" b="0" i="0">
                <a:solidFill>
                  <a:srgbClr val="000066"/>
                </a:solidFill>
                <a:effectLst/>
              </a:rPr>
              <a:t>几乎使用与类图完全相同的标识。他们的不同点在于对象图显示类的多个对象实例</a:t>
            </a:r>
            <a:r>
              <a:rPr lang="en-US" altLang="zh-CN" sz="1400" b="0" i="0">
                <a:solidFill>
                  <a:srgbClr val="000066"/>
                </a:solidFill>
                <a:effectLst/>
              </a:rPr>
              <a:t>，</a:t>
            </a:r>
            <a:r>
              <a:rPr lang="zh-CN" altLang="en-US" sz="1400" b="0" i="0">
                <a:solidFill>
                  <a:srgbClr val="000066"/>
                </a:solidFill>
                <a:effectLst/>
              </a:rPr>
              <a:t>而不是实际的类</a:t>
            </a:r>
            <a:endParaRPr lang="ja-JP" altLang="en-US" sz="1600" b="0" i="0">
              <a:solidFill>
                <a:srgbClr val="000066"/>
              </a:solidFill>
              <a:effectLst/>
            </a:endParaRPr>
          </a:p>
        </p:txBody>
      </p:sp>
      <p:pic>
        <p:nvPicPr>
          <p:cNvPr id="188427" name="Picture 11" descr="4-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88" y="990600"/>
            <a:ext cx="3529012"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8" name="Rectangle 12"/>
          <p:cNvSpPr>
            <a:spLocks noChangeArrowheads="1"/>
          </p:cNvSpPr>
          <p:nvPr/>
        </p:nvSpPr>
        <p:spPr bwMode="auto">
          <a:xfrm>
            <a:off x="538163" y="3438525"/>
            <a:ext cx="403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en-US" altLang="zh-CN" sz="1800" i="0">
                <a:solidFill>
                  <a:srgbClr val="000066"/>
                </a:solidFill>
                <a:effectLst/>
                <a:ea typeface="STSong" panose="02010600040101010101" pitchFamily="2" charset="-122"/>
              </a:rPr>
              <a:t>1.5.4  </a:t>
            </a:r>
            <a:r>
              <a:rPr lang="ja-JP" altLang="en-US" sz="1800" i="0">
                <a:solidFill>
                  <a:srgbClr val="000066"/>
                </a:solidFill>
                <a:effectLst/>
                <a:ea typeface="STSong" panose="02010600040101010101" pitchFamily="2" charset="-122"/>
              </a:rPr>
              <a:t>顺序图</a:t>
            </a:r>
            <a:r>
              <a:rPr lang="en-US" altLang="ja-JP" sz="1800" i="0">
                <a:solidFill>
                  <a:srgbClr val="000066"/>
                </a:solidFill>
                <a:effectLst/>
                <a:ea typeface="STSong" panose="02010600040101010101" pitchFamily="2" charset="-122"/>
              </a:rPr>
              <a:t>(Sequence Diagram)</a:t>
            </a:r>
            <a:endParaRPr lang="zh-CN" altLang="en-US" sz="1800" i="0">
              <a:solidFill>
                <a:srgbClr val="000066"/>
              </a:solidFill>
              <a:effectLst/>
              <a:ea typeface="STSong" panose="02010600040101010101" pitchFamily="2" charset="-122"/>
            </a:endParaRPr>
          </a:p>
        </p:txBody>
      </p:sp>
      <p:sp>
        <p:nvSpPr>
          <p:cNvPr id="188429" name="Rectangle 13"/>
          <p:cNvSpPr>
            <a:spLocks noChangeArrowheads="1"/>
          </p:cNvSpPr>
          <p:nvPr/>
        </p:nvSpPr>
        <p:spPr bwMode="auto">
          <a:xfrm>
            <a:off x="762000" y="3881438"/>
            <a:ext cx="3814763" cy="198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342900" indent="-342900">
              <a:spcBef>
                <a:spcPct val="20000"/>
              </a:spcBef>
              <a:buClr>
                <a:srgbClr val="000066"/>
              </a:buClr>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2pPr>
            <a:lvl3pPr marL="1177925" indent="-2286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ja-JP" altLang="en-US" sz="1400" b="0" i="0">
                <a:solidFill>
                  <a:srgbClr val="000066"/>
                </a:solidFill>
                <a:effectLst/>
                <a:latin typeface="STSong" panose="02010600040101010101" pitchFamily="2" charset="-122"/>
                <a:ea typeface="STSong" panose="02010600040101010101" pitchFamily="2" charset="-122"/>
              </a:rPr>
              <a:t>顺序图显示对象之间的动态合作关系，它强调对象之间消息发送的顺序，同时显示对象之间的交互 </a:t>
            </a:r>
            <a:r>
              <a:rPr lang="zh-CN" altLang="en-US" sz="1400" b="0" i="0">
                <a:solidFill>
                  <a:srgbClr val="000066"/>
                </a:solidFill>
                <a:effectLst/>
              </a:rPr>
              <a:t>   </a:t>
            </a:r>
          </a:p>
          <a:p>
            <a:pPr>
              <a:buFont typeface="Times New Roman" panose="02020603050405020304" pitchFamily="18" charset="0"/>
              <a:buChar char="※"/>
            </a:pPr>
            <a:r>
              <a:rPr lang="zh-CN" altLang="en-US" sz="1400" b="0" i="0">
                <a:solidFill>
                  <a:srgbClr val="000066"/>
                </a:solidFill>
                <a:effectLst/>
              </a:rPr>
              <a:t>顺序图的一个用途是用来表示用例中的行为顺序。当执行一个用例行为时，顺序图中的每条消息对应了一个类操作或引起状态转换的触发事件</a:t>
            </a:r>
            <a:r>
              <a:rPr lang="ja-JP" altLang="en-US" sz="1400" b="0" i="0">
                <a:solidFill>
                  <a:srgbClr val="000066"/>
                </a:solidFill>
                <a:effectLst/>
              </a:rPr>
              <a:t> </a:t>
            </a:r>
          </a:p>
        </p:txBody>
      </p:sp>
      <p:graphicFrame>
        <p:nvGraphicFramePr>
          <p:cNvPr id="188430" name="Object 14"/>
          <p:cNvGraphicFramePr>
            <a:graphicFrameLocks noChangeAspect="1"/>
          </p:cNvGraphicFramePr>
          <p:nvPr/>
        </p:nvGraphicFramePr>
        <p:xfrm>
          <a:off x="4953000" y="3276600"/>
          <a:ext cx="3733800" cy="2687638"/>
        </p:xfrm>
        <a:graphic>
          <a:graphicData uri="http://schemas.openxmlformats.org/presentationml/2006/ole">
            <mc:AlternateContent xmlns:mc="http://schemas.openxmlformats.org/markup-compatibility/2006">
              <mc:Choice xmlns:v="urn:schemas-microsoft-com:vml" Requires="v">
                <p:oleObj spid="_x0000_s188434" name="位图图像" r:id="rId5" imgW="4525007" imgH="3258005" progId="Paint.Picture">
                  <p:embed/>
                </p:oleObj>
              </mc:Choice>
              <mc:Fallback>
                <p:oleObj name="位图图像" r:id="rId5" imgW="4525007" imgH="3258005" progId="Paint.Picture">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276600"/>
                        <a:ext cx="3733800" cy="268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ML">
  <a:themeElements>
    <a:clrScheme name="1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1_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1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ML">
  <a:themeElements>
    <a:clrScheme name="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UML">
  <a:themeElements>
    <a:clrScheme name="4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4_UML">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4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UML">
  <a:themeElements>
    <a:clrScheme name="5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5_UML">
      <a:majorFont>
        <a:latin typeface="Arial"/>
        <a:ea typeface="宋体"/>
        <a:cs typeface=""/>
      </a:majorFont>
      <a:minorFont>
        <a:latin typeface="Trebuchet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5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5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5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5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UML">
  <a:themeElements>
    <a:clrScheme name="3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3_UML">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3200" b="1" i="1" u="none" strike="noStrike" cap="none" normalizeH="0" baseline="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3_UM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U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3_UM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UM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UM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UM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3_UM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UML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3848</TotalTime>
  <Words>8441</Words>
  <Application>Microsoft Office PowerPoint</Application>
  <PresentationFormat>全屏显示(4:3)</PresentationFormat>
  <Paragraphs>1400</Paragraphs>
  <Slides>65</Slides>
  <Notes>64</Notes>
  <HiddenSlides>0</HiddenSlides>
  <MMClips>0</MMClips>
  <ScaleCrop>false</ScaleCrop>
  <HeadingPairs>
    <vt:vector size="8" baseType="variant">
      <vt:variant>
        <vt:lpstr>已用的字体</vt:lpstr>
      </vt:variant>
      <vt:variant>
        <vt:i4>12</vt:i4>
      </vt:variant>
      <vt:variant>
        <vt:lpstr>主题</vt:lpstr>
      </vt:variant>
      <vt:variant>
        <vt:i4>7</vt:i4>
      </vt:variant>
      <vt:variant>
        <vt:lpstr>嵌入 OLE 服务器</vt:lpstr>
      </vt:variant>
      <vt:variant>
        <vt:i4>5</vt:i4>
      </vt:variant>
      <vt:variant>
        <vt:lpstr>幻灯片标题</vt:lpstr>
      </vt:variant>
      <vt:variant>
        <vt:i4>65</vt:i4>
      </vt:variant>
    </vt:vector>
  </HeadingPairs>
  <TitlesOfParts>
    <vt:vector size="89" baseType="lpstr">
      <vt:lpstr>ＭＳ Ｐゴシック</vt:lpstr>
      <vt:lpstr>MS 明朝</vt:lpstr>
      <vt:lpstr>STSong</vt:lpstr>
      <vt:lpstr>宋?</vt:lpstr>
      <vt:lpstr>宋体</vt:lpstr>
      <vt:lpstr>新宋体</vt:lpstr>
      <vt:lpstr>Arial</vt:lpstr>
      <vt:lpstr>Garamond</vt:lpstr>
      <vt:lpstr>Palatino Linotype</vt:lpstr>
      <vt:lpstr>Times New Roman</vt:lpstr>
      <vt:lpstr>Trebuchet MS</vt:lpstr>
      <vt:lpstr>Wingdings</vt:lpstr>
      <vt:lpstr>標準デザイン</vt:lpstr>
      <vt:lpstr>1_UML</vt:lpstr>
      <vt:lpstr>1_標準デザイン</vt:lpstr>
      <vt:lpstr>UML</vt:lpstr>
      <vt:lpstr>4_UML</vt:lpstr>
      <vt:lpstr>5_UML</vt:lpstr>
      <vt:lpstr>3_UML</vt:lpstr>
      <vt:lpstr>図</vt:lpstr>
      <vt:lpstr>位图图像</vt:lpstr>
      <vt:lpstr>Picture2</vt:lpstr>
      <vt:lpstr>ビットマップ イメージ</vt:lpstr>
      <vt:lpstr>图片</vt:lpstr>
      <vt:lpstr>PowerPoint 演示文稿</vt:lpstr>
      <vt:lpstr>PowerPoint 演示文稿</vt:lpstr>
      <vt:lpstr>目录</vt:lpstr>
      <vt:lpstr>目录</vt:lpstr>
      <vt:lpstr>1. 前言</vt:lpstr>
      <vt:lpstr>1. 前言</vt:lpstr>
      <vt:lpstr>1. 前言</vt:lpstr>
      <vt:lpstr>1. 前言</vt:lpstr>
      <vt:lpstr>1. 前言</vt:lpstr>
      <vt:lpstr>1. 前言</vt:lpstr>
      <vt:lpstr>1. 前言</vt:lpstr>
      <vt:lpstr>1. 前言</vt:lpstr>
      <vt:lpstr>1. 前言</vt:lpstr>
      <vt:lpstr>1. 前言</vt:lpstr>
      <vt:lpstr>2. 用例图</vt:lpstr>
      <vt:lpstr>2.  用例图</vt:lpstr>
      <vt:lpstr>2. 用例图</vt:lpstr>
      <vt:lpstr>2. 用例图</vt:lpstr>
      <vt:lpstr>2. 用例图</vt:lpstr>
      <vt:lpstr>3. 类图</vt:lpstr>
      <vt:lpstr>3. 类图</vt:lpstr>
      <vt:lpstr>3. 类图</vt:lpstr>
      <vt:lpstr>3. 类图</vt:lpstr>
      <vt:lpstr>3. 类图</vt:lpstr>
      <vt:lpstr>3. 类图</vt:lpstr>
      <vt:lpstr>3. 类图</vt:lpstr>
      <vt:lpstr>3. 类图</vt:lpstr>
      <vt:lpstr>3. 类图</vt:lpstr>
      <vt:lpstr>3. 类图</vt:lpstr>
      <vt:lpstr>3. 类图</vt:lpstr>
      <vt:lpstr>4. 顺序图</vt:lpstr>
      <vt:lpstr>4. 顺序图</vt:lpstr>
      <vt:lpstr>4. 顺序图</vt:lpstr>
      <vt:lpstr>4. 顺序图</vt:lpstr>
      <vt:lpstr>4. 顺序图</vt:lpstr>
      <vt:lpstr>5. 协作图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活动图</vt:lpstr>
      <vt:lpstr>7. 活动图</vt:lpstr>
      <vt:lpstr>7. 活动图</vt:lpstr>
      <vt:lpstr>7. 活动图</vt:lpstr>
      <vt:lpstr>8. 构件图</vt:lpstr>
      <vt:lpstr>8. 构件图</vt:lpstr>
      <vt:lpstr>8. 构件图</vt:lpstr>
      <vt:lpstr>8. 构件图</vt:lpstr>
      <vt:lpstr>9. 部署图</vt:lpstr>
      <vt:lpstr>9. 部署图</vt:lpstr>
      <vt:lpstr>9. 部署图</vt:lpstr>
      <vt:lpstr>9. 部署图</vt:lpstr>
      <vt:lpstr>9. 部署图</vt:lpstr>
      <vt:lpstr>附录 WAVE测试</vt:lpstr>
      <vt:lpstr>附录 UML学习参考书籍</vt:lpstr>
      <vt:lpstr>附录 UML学习参考书籍</vt:lpstr>
      <vt:lpstr>附录 UML建模工具</vt:lpstr>
      <vt:lpstr>附录 各个阶段用到UML模型图</vt:lpstr>
      <vt:lpstr>附录 UML全部图的关系</vt:lpstr>
      <vt:lpstr>PowerPoint 演示文稿</vt:lpstr>
    </vt:vector>
  </TitlesOfParts>
  <Company>NEC-CAS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UML模型图说明</dc:title>
  <dc:creator>杨鹏</dc:creator>
  <cp:lastModifiedBy>taony zhang</cp:lastModifiedBy>
  <cp:revision>687</cp:revision>
  <dcterms:created xsi:type="dcterms:W3CDTF">2005-10-12T07:05:53Z</dcterms:created>
  <dcterms:modified xsi:type="dcterms:W3CDTF">2017-10-11T03:26:37Z</dcterms:modified>
</cp:coreProperties>
</file>