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5" r:id="rId21"/>
    <p:sldId id="276" r:id="rId22"/>
    <p:sldId id="277" r:id="rId23"/>
    <p:sldId id="278" r:id="rId24"/>
    <p:sldId id="282" r:id="rId25"/>
    <p:sldId id="283" r:id="rId26"/>
    <p:sldId id="280" r:id="rId27"/>
    <p:sldId id="286" r:id="rId28"/>
    <p:sldId id="289" r:id="rId29"/>
    <p:sldId id="288" r:id="rId30"/>
    <p:sldId id="287" r:id="rId31"/>
    <p:sldId id="291" r:id="rId32"/>
    <p:sldId id="285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299" r:id="rId41"/>
    <p:sldId id="301" r:id="rId4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AF686-4681-4D4A-A6CF-672F087D7BE1}" type="datetimeFigureOut">
              <a:rPr lang="vi-VN" smtClean="0"/>
              <a:t>28/10/2015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2C085-462E-470B-8441-16D6E5CDE7A5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35080-A4BE-438B-9402-1CFB41E542D4}" type="datetimeFigureOut">
              <a:rPr lang="vi-VN" smtClean="0"/>
              <a:pPr/>
              <a:t>28/10/2015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18263-756A-4962-B85C-749EF6F9878C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8263-756A-4962-B85C-749EF6F9878C}" type="slidenum">
              <a:rPr lang="vi-VN" smtClean="0"/>
              <a:pPr/>
              <a:t>1</a:t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18263-756A-4962-B85C-749EF6F9878C}" type="slidenum">
              <a:rPr lang="vi-VN" smtClean="0"/>
              <a:pPr/>
              <a:t>19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82B51C9-2F42-47A0-8215-647EF3FB1E94}" type="datetime1">
              <a:rPr lang="vi-VN" smtClean="0"/>
              <a:t>28/10/2015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E150-6FD1-46F1-A2B8-5F90BD1FD07E}" type="datetime1">
              <a:rPr lang="vi-VN" smtClean="0"/>
              <a:t>28/10/2015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D5C1-28E9-4CAA-9710-FB2F8BECF8DB}" type="datetime1">
              <a:rPr lang="vi-VN" smtClean="0"/>
              <a:t>28/10/2015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265B928-943C-42D4-834B-081766849454}" type="datetime1">
              <a:rPr lang="vi-VN" smtClean="0"/>
              <a:t>28/10/2015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A377F3D-1238-4E56-8D79-9CF059EF71FC}" type="datetime1">
              <a:rPr lang="vi-VN" smtClean="0"/>
              <a:t>28/10/2015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ED5AF2C-B6D9-474F-BD49-956920CA0BDB}" type="datetime1">
              <a:rPr lang="vi-VN" smtClean="0"/>
              <a:t>28/10/2015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63FE9BA-F453-405D-A370-D4A4B6FE3BFA}" type="datetime1">
              <a:rPr lang="vi-VN" smtClean="0"/>
              <a:t>28/10/2015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D91-FADB-4D9B-B3BA-03497C3508D2}" type="datetime1">
              <a:rPr lang="vi-VN" smtClean="0"/>
              <a:t>28/10/2015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0C14C64-613C-45C6-A5E5-2FFDFAE1A09A}" type="datetime1">
              <a:rPr lang="vi-VN" smtClean="0"/>
              <a:t>28/10/2015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B831244-80FD-48AF-9027-C05CEB077A7A}" type="datetime1">
              <a:rPr lang="vi-VN" smtClean="0"/>
              <a:t>28/10/2015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35A498-FED4-42EB-962A-723B81E86615}" type="datetime1">
              <a:rPr lang="vi-VN" smtClean="0"/>
              <a:t>28/10/2015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CA86C41-4D72-4AFB-9177-A88C145BC754}" type="datetime1">
              <a:rPr lang="vi-VN" smtClean="0"/>
              <a:t>28/10/2015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7E3D43D-5793-47AE-9B8E-9FB20534F30B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0042"/>
            <a:ext cx="8715404" cy="92869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Nhập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môn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công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nghệ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phần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mềm</a:t>
            </a:r>
            <a:endParaRPr lang="vi-VN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857364"/>
            <a:ext cx="7000924" cy="3286148"/>
          </a:xfrm>
        </p:spPr>
        <p:txBody>
          <a:bodyPr/>
          <a:lstStyle/>
          <a:p>
            <a:pPr algn="ctr"/>
            <a:r>
              <a:rPr lang="en-US" dirty="0" smtClean="0"/>
              <a:t>Chapter 8:</a:t>
            </a:r>
          </a:p>
          <a:p>
            <a:pPr algn="ctr"/>
            <a:endParaRPr lang="en-US" dirty="0" smtClean="0"/>
          </a:p>
          <a:p>
            <a:pPr algn="ctr"/>
            <a:r>
              <a:rPr lang="en-US" sz="4000" b="1" dirty="0" smtClean="0"/>
              <a:t>System Models</a:t>
            </a:r>
          </a:p>
          <a:p>
            <a:pPr algn="ctr"/>
            <a:r>
              <a:rPr lang="en-US" sz="4000" b="1" dirty="0" smtClean="0"/>
              <a:t>(</a:t>
            </a:r>
            <a:r>
              <a:rPr lang="en-US" sz="4000" b="1" dirty="0" err="1" smtClean="0"/>
              <a:t>Mô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Hình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Hệ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Thống</a:t>
            </a:r>
            <a:r>
              <a:rPr lang="en-US" sz="4000" b="1" dirty="0" smtClean="0"/>
              <a:t>)</a:t>
            </a:r>
            <a:endParaRPr lang="vi-VN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</a:t>
            </a:fld>
            <a:endParaRPr lang="vi-VN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bối</a:t>
            </a:r>
            <a:r>
              <a:rPr lang="en-US" sz="3200" dirty="0" smtClean="0"/>
              <a:t> </a:t>
            </a:r>
            <a:r>
              <a:rPr lang="en-US" sz="3200" dirty="0" err="1" smtClean="0"/>
              <a:t>cảnh</a:t>
            </a:r>
            <a:r>
              <a:rPr lang="en-US" sz="3200" dirty="0" smtClean="0"/>
              <a:t> (Context models)</a:t>
            </a:r>
            <a:endParaRPr lang="vi-VN" sz="3200" dirty="0"/>
          </a:p>
        </p:txBody>
      </p:sp>
      <p:pic>
        <p:nvPicPr>
          <p:cNvPr id="4" name="Content Placeholder 3" descr="8.1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39963"/>
            <a:ext cx="8229600" cy="510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10</a:t>
            </a:fld>
            <a:endParaRPr lang="vi-V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(Process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(Process models)</a:t>
            </a:r>
            <a:endParaRPr lang="vi-VN" sz="3200" dirty="0"/>
          </a:p>
        </p:txBody>
      </p:sp>
      <p:pic>
        <p:nvPicPr>
          <p:cNvPr id="4" name="Content Placeholder 3" descr="8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62" y="928688"/>
            <a:ext cx="8153876" cy="5526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12</a:t>
            </a:fld>
            <a:endParaRPr lang="vi-V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vi (Behavioral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vi:</a:t>
            </a:r>
          </a:p>
          <a:p>
            <a:pPr marL="809625" indent="-444500">
              <a:buFont typeface="Wingdings" pitchFamily="2" charset="2"/>
              <a:buChar char="v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809625" indent="-444500">
              <a:buFont typeface="Wingdings" pitchFamily="2" charset="2"/>
              <a:buChar char="v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marL="444500" indent="-444500">
              <a:buFont typeface="Arial" pitchFamily="34" charset="0"/>
              <a:buChar char="•"/>
            </a:pP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(Data - processing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 marL="578358" indent="-514350">
              <a:buFont typeface="Arial" pitchFamily="34" charset="0"/>
              <a:buChar char="•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(DFDs)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578358" indent="-514350">
              <a:buNone/>
            </a:pPr>
            <a:endParaRPr lang="vi-VN" dirty="0"/>
          </a:p>
        </p:txBody>
      </p:sp>
      <p:pic>
        <p:nvPicPr>
          <p:cNvPr id="4" name="Picture 3" descr="8.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5" y="2428868"/>
            <a:ext cx="8358214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(Data - processing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DFDs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hể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pPr marL="809625" indent="-444500"/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trạng</a:t>
            </a:r>
            <a:r>
              <a:rPr lang="en-US" sz="3200" dirty="0" smtClean="0"/>
              <a:t> </a:t>
            </a:r>
            <a:r>
              <a:rPr lang="en-US" sz="3200" dirty="0" err="1" smtClean="0"/>
              <a:t>thái</a:t>
            </a:r>
            <a:r>
              <a:rPr lang="en-US" sz="3200" dirty="0" smtClean="0"/>
              <a:t> (State machine 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lò</a:t>
            </a:r>
            <a:r>
              <a:rPr lang="en-US" dirty="0" smtClean="0"/>
              <a:t> vi </a:t>
            </a:r>
            <a:r>
              <a:rPr lang="en-US" dirty="0" err="1" smtClean="0"/>
              <a:t>sóng</a:t>
            </a:r>
            <a:endParaRPr lang="vi-VN" dirty="0"/>
          </a:p>
        </p:txBody>
      </p:sp>
      <p:pic>
        <p:nvPicPr>
          <p:cNvPr id="4" name="Content Placeholder 3" descr="8.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41" y="2357430"/>
            <a:ext cx="6549572" cy="421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4429124" y="3500438"/>
            <a:ext cx="1143008" cy="1071570"/>
          </a:xfrm>
          <a:prstGeom prst="ellipse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 descr="8.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14290"/>
            <a:ext cx="3937362" cy="3143272"/>
          </a:xfrm>
          <a:prstGeom prst="rect">
            <a:avLst/>
          </a:prstGeom>
          <a:ln w="19050" cap="sq" cmpd="dbl">
            <a:solidFill>
              <a:schemeClr val="tx1"/>
            </a:solidFill>
            <a:prstDash val="sysDash"/>
            <a:bevel/>
          </a:ln>
        </p:spPr>
      </p:pic>
      <p:sp>
        <p:nvSpPr>
          <p:cNvPr id="11" name="Rounded Rectangle 10"/>
          <p:cNvSpPr/>
          <p:nvPr/>
        </p:nvSpPr>
        <p:spPr>
          <a:xfrm>
            <a:off x="4929190" y="0"/>
            <a:ext cx="3857652" cy="3429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Curved Connector 12"/>
          <p:cNvCxnSpPr>
            <a:stCxn id="7" idx="6"/>
          </p:cNvCxnSpPr>
          <p:nvPr/>
        </p:nvCxnSpPr>
        <p:spPr>
          <a:xfrm flipV="1">
            <a:off x="5572132" y="3429000"/>
            <a:ext cx="571504" cy="60722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r>
              <a:rPr lang="vi-VN" sz="3200" dirty="0" smtClean="0"/>
              <a:t>Mô hình dữ liệu ngữ nghĩa (Semantic data models</a:t>
            </a:r>
            <a:r>
              <a:rPr lang="en-US" sz="3200" dirty="0" smtClean="0"/>
              <a:t>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vi-VN" dirty="0" smtClean="0"/>
              <a:t>Được sử dụng để mô tả cấu trúc logic của quả trình xử lý dữ  liệu bởi hệ thống.</a:t>
            </a:r>
          </a:p>
          <a:p>
            <a:pPr>
              <a:buFont typeface="Arial" pitchFamily="34" charset="0"/>
              <a:buChar char="•"/>
            </a:pPr>
            <a:r>
              <a:rPr lang="vi-VN" dirty="0" smtClean="0"/>
              <a:t>Được sử dụng nhiều trong thiết kế cơ sở dữ liệu. Có thể dễ dàng được thực hiện bằng cách sử dụng các cơ sở dữ liệu liên quan.</a:t>
            </a:r>
          </a:p>
          <a:p>
            <a:pPr>
              <a:buFont typeface="Arial" pitchFamily="34" charset="0"/>
              <a:buChar char="•"/>
            </a:pPr>
            <a:r>
              <a:rPr lang="vi-VN" dirty="0" smtClean="0"/>
              <a:t>Không có ký hiệu cụ thể được cung cấp trong UML nhưng các đối tượng và các đối tượng liên kết có thể sử dụng.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r>
              <a:rPr lang="vi-VN" sz="3200" dirty="0" smtClean="0"/>
              <a:t>Mô hình dữ liệu ngữ nghĩa (Semantic data models</a:t>
            </a:r>
            <a:r>
              <a:rPr lang="en-US" sz="3200" dirty="0" smtClean="0"/>
              <a:t>)</a:t>
            </a:r>
            <a:endParaRPr lang="vi-VN" sz="3200" dirty="0"/>
          </a:p>
        </p:txBody>
      </p:sp>
      <p:pic>
        <p:nvPicPr>
          <p:cNvPr id="6" name="Content Placeholder 5" descr="8.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232" y="1214422"/>
            <a:ext cx="5286412" cy="5543893"/>
          </a:xfrm>
        </p:spPr>
      </p:pic>
      <p:pic>
        <p:nvPicPr>
          <p:cNvPr id="7" name="Picture 6" descr="8.8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32" y="1214422"/>
            <a:ext cx="5286412" cy="554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19</a:t>
            </a:fld>
            <a:endParaRPr lang="vi-V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0042"/>
            <a:ext cx="8715404" cy="92869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Nhập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môn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công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nghệ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phần</a:t>
            </a:r>
            <a:r>
              <a:rPr lang="en-US" b="1" dirty="0" smtClean="0">
                <a:solidFill>
                  <a:srgbClr val="00B0F0"/>
                </a:solidFill>
                <a:latin typeface="Forte" pitchFamily="66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Forte" pitchFamily="66" charset="0"/>
              </a:rPr>
              <a:t>mềm</a:t>
            </a:r>
            <a:endParaRPr lang="vi-VN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857364"/>
            <a:ext cx="7000924" cy="328614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lvl="0" indent="530225" algn="l">
              <a:buBlip>
                <a:blip r:embed="rId2"/>
              </a:buBlip>
            </a:pPr>
            <a:r>
              <a:rPr lang="en-US" b="1" dirty="0" err="1" smtClean="0"/>
              <a:t>Trần</a:t>
            </a:r>
            <a:r>
              <a:rPr lang="en-US" b="1" dirty="0" smtClean="0"/>
              <a:t> </a:t>
            </a:r>
            <a:r>
              <a:rPr lang="en-US" b="1" dirty="0" err="1" smtClean="0"/>
              <a:t>Quốc</a:t>
            </a:r>
            <a:r>
              <a:rPr lang="en-US" b="1" dirty="0" smtClean="0"/>
              <a:t> </a:t>
            </a:r>
            <a:r>
              <a:rPr lang="en-US" b="1" dirty="0" err="1" smtClean="0"/>
              <a:t>Tiến</a:t>
            </a:r>
            <a:r>
              <a:rPr lang="en-US" b="1" dirty="0" smtClean="0"/>
              <a:t> - CNTT.K36</a:t>
            </a:r>
            <a:endParaRPr lang="vi-VN" dirty="0" smtClean="0"/>
          </a:p>
          <a:p>
            <a:pPr lvl="0" indent="530225" algn="l">
              <a:buBlip>
                <a:blip r:embed="rId2"/>
              </a:buBlip>
            </a:pP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 </a:t>
            </a:r>
            <a:r>
              <a:rPr lang="en-US" b="1" dirty="0" err="1" smtClean="0"/>
              <a:t>Vinh</a:t>
            </a:r>
            <a:r>
              <a:rPr lang="en-US" b="1" dirty="0" smtClean="0"/>
              <a:t> - CNTT.K36</a:t>
            </a:r>
            <a:endParaRPr lang="vi-VN" dirty="0" smtClean="0"/>
          </a:p>
          <a:p>
            <a:pPr lvl="0" indent="530225" algn="l">
              <a:buBlip>
                <a:blip r:embed="rId2"/>
              </a:buBlip>
            </a:pP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Đình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- CNTT.K36</a:t>
            </a:r>
            <a:endParaRPr lang="vi-VN" dirty="0" smtClean="0"/>
          </a:p>
          <a:p>
            <a:pPr lvl="0" indent="530225" algn="l">
              <a:buBlip>
                <a:blip r:embed="rId2"/>
              </a:buBlip>
            </a:pPr>
            <a:r>
              <a:rPr lang="en-US" b="1" dirty="0" err="1" smtClean="0"/>
              <a:t>Trần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Long - CNTT.K35</a:t>
            </a:r>
            <a:endParaRPr lang="vi-VN" dirty="0" smtClean="0"/>
          </a:p>
          <a:p>
            <a:pPr lvl="0" indent="530225" algn="l">
              <a:buBlip>
                <a:blip r:embed="rId2"/>
              </a:buBlip>
            </a:pPr>
            <a:r>
              <a:rPr lang="en-US" b="1" dirty="0" err="1" smtClean="0"/>
              <a:t>Toàn</a:t>
            </a:r>
            <a:r>
              <a:rPr lang="en-US" b="1" dirty="0" smtClean="0"/>
              <a:t> - CNTT.K35</a:t>
            </a:r>
          </a:p>
          <a:p>
            <a:pPr indent="354013" algn="l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Từ điển dữ liệu (Data dictionaries)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vi-VN" dirty="0" smtClean="0"/>
              <a:t>Từ điển dữ liệu là một danh sách tất cả các tên thường được sử dụng trong mô hình hệ thống</a:t>
            </a:r>
          </a:p>
          <a:p>
            <a:pPr>
              <a:buFont typeface="Arial" pitchFamily="34" charset="0"/>
              <a:buChar char="•"/>
            </a:pPr>
            <a:r>
              <a:rPr lang="vi-VN" dirty="0" smtClean="0"/>
              <a:t>Ưu điểm:</a:t>
            </a:r>
          </a:p>
          <a:p>
            <a:pPr marL="1071563" indent="-522288">
              <a:buFont typeface="Wingdings" pitchFamily="2" charset="2"/>
              <a:buChar char="Ø"/>
            </a:pPr>
            <a:r>
              <a:rPr lang="vi-VN" dirty="0" smtClean="0"/>
              <a:t>Hỗ trợ quản lí tên và tránh trùng lặp.</a:t>
            </a:r>
          </a:p>
          <a:p>
            <a:pPr marL="1071563" indent="-522288">
              <a:buFont typeface="Wingdings" pitchFamily="2" charset="2"/>
              <a:buChar char="Ø"/>
            </a:pPr>
            <a:r>
              <a:rPr lang="vi-VN" dirty="0" smtClean="0"/>
              <a:t>Lưu trữ một cách có tổ chức.</a:t>
            </a:r>
          </a:p>
          <a:p>
            <a:pPr marL="444500" indent="-444500">
              <a:buFont typeface="Arial" pitchFamily="34" charset="0"/>
              <a:buChar char="•"/>
            </a:pPr>
            <a:r>
              <a:rPr lang="vi-VN" dirty="0" smtClean="0"/>
              <a:t>Nhiều CASE workbenches hỗ trợ từ điển dữ liệu.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pPr marL="176213"/>
            <a:r>
              <a:rPr lang="en-US" sz="3200" b="1" dirty="0" err="1" smtClean="0"/>
              <a:t>Ví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dụ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mục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từ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điển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dữ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liệu</a:t>
            </a:r>
            <a:endParaRPr lang="vi-V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28688"/>
          <a:ext cx="8258204" cy="575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454"/>
                <a:gridCol w="3799374"/>
                <a:gridCol w="1290354"/>
                <a:gridCol w="1405022"/>
              </a:tblGrid>
              <a:tr h="8306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endParaRPr lang="vi-V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vi-V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endParaRPr lang="vi-V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Ngày</a:t>
                      </a:r>
                      <a:endParaRPr lang="vi-V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95283"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Tựa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bài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chi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bài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đặt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bởi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LIBSYS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30.12.2002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30667"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giả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giả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bài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hưởng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nhuận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30.12.2002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30667"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mua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tổ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mua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sao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bài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30.12.2002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63868"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nhuận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mối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1:1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giả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quyền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đều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hưởng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nhuận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quyền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Mối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29.12.2002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63868">
                <a:tc>
                  <a:txBody>
                    <a:bodyPr/>
                    <a:lstStyle/>
                    <a:p>
                      <a:r>
                        <a:rPr kumimoji="0" lang="vi-V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Địa chỉ nhận báo (người mua báo)</a:t>
                      </a:r>
                      <a:endParaRPr lang="vi-VN" sz="16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vi-V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Địa chỉ người mua để ghi trên hóa đơn.</a:t>
                      </a:r>
                      <a:endParaRPr lang="vi-VN" sz="16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31.12.2002</a:t>
                      </a:r>
                      <a:endParaRPr lang="vi-VN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(Object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vói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dộng</a:t>
            </a:r>
            <a:r>
              <a:rPr lang="en-US" dirty="0" smtClean="0"/>
              <a:t> (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(Object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: </a:t>
            </a:r>
          </a:p>
          <a:p>
            <a:pPr marL="627063" indent="-365125" defTabSz="549275">
              <a:buFont typeface="Wingdings" pitchFamily="2" charset="2"/>
              <a:buChar char="Ø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(Inheritance models);</a:t>
            </a:r>
          </a:p>
          <a:p>
            <a:pPr marL="627063" indent="-365125" defTabSz="549275">
              <a:buFont typeface="Wingdings" pitchFamily="2" charset="2"/>
              <a:buChar char="Ø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(Aggregation models);</a:t>
            </a:r>
          </a:p>
          <a:p>
            <a:pPr marL="627063" indent="-365125" defTabSz="549275">
              <a:buFont typeface="Wingdings" pitchFamily="2" charset="2"/>
              <a:buChar char="Ø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(Interaction models);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thừa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(Inheritance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ở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-super.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UML (Object models and the UML)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minh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UML (Object models and the UML)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UML</a:t>
            </a:r>
          </a:p>
          <a:p>
            <a:pPr marL="809625" indent="-365125"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ở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</a:t>
            </a:r>
          </a:p>
          <a:p>
            <a:pPr marL="809625" indent="-365125">
              <a:buFont typeface="Wingdings" pitchFamily="2" charset="2"/>
              <a:buChar char="Ø"/>
            </a:pP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diển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</a:t>
            </a:r>
          </a:p>
          <a:p>
            <a:pPr marL="809625" indent="-365125">
              <a:buFont typeface="Wingdings" pitchFamily="2" charset="2"/>
              <a:buChar char="Ø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biêu</a:t>
            </a:r>
            <a:r>
              <a:rPr lang="en-US" dirty="0" smtClean="0"/>
              <a:t> </a:t>
            </a:r>
            <a:r>
              <a:rPr lang="en-US" dirty="0" err="1" smtClean="0"/>
              <a:t>diển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‘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’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‘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’.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UML (UML class diagrams)</a:t>
            </a:r>
            <a:endParaRPr lang="vi-VN" sz="3200" dirty="0"/>
          </a:p>
        </p:txBody>
      </p:sp>
      <p:pic>
        <p:nvPicPr>
          <p:cNvPr id="4" name="Content Placeholder 3" descr="8.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593" y="928688"/>
            <a:ext cx="6096814" cy="5526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27</a:t>
            </a:fld>
            <a:endParaRPr lang="vi-VN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UML (UML class diagrams)</a:t>
            </a:r>
            <a:endParaRPr lang="vi-VN" sz="3200" dirty="0"/>
          </a:p>
        </p:txBody>
      </p:sp>
      <p:pic>
        <p:nvPicPr>
          <p:cNvPr id="4" name="Content Placeholder 3" descr="8.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96" y="928688"/>
            <a:ext cx="6924807" cy="5526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28</a:t>
            </a:fld>
            <a:endParaRPr lang="vi-VN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Đa</a:t>
            </a:r>
            <a:r>
              <a:rPr lang="en-US" sz="3200" dirty="0" smtClean="0"/>
              <a:t> </a:t>
            </a:r>
            <a:r>
              <a:rPr lang="en-US" sz="3200" dirty="0" err="1" smtClean="0"/>
              <a:t>thừa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(Multiple inheritance)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-super.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-super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29</a:t>
            </a:fld>
            <a:endParaRPr lang="vi-VN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Mục Tiêu 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 (Requirements  Engineering).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Unified Modeling Language (UML).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Đa</a:t>
            </a:r>
            <a:r>
              <a:rPr lang="en-US" sz="3200" dirty="0" smtClean="0"/>
              <a:t> </a:t>
            </a:r>
            <a:r>
              <a:rPr lang="en-US" sz="3200" dirty="0" err="1" smtClean="0"/>
              <a:t>thừa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(Multiple inheritance)</a:t>
            </a:r>
            <a:endParaRPr lang="vi-VN" sz="3200" dirty="0"/>
          </a:p>
        </p:txBody>
      </p:sp>
      <p:pic>
        <p:nvPicPr>
          <p:cNvPr id="4" name="Content Placeholder 3" descr="8.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785926"/>
            <a:ext cx="5255362" cy="44562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30</a:t>
            </a:fld>
            <a:endParaRPr lang="vi-VN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vi-VN" sz="3200" dirty="0" smtClean="0"/>
              <a:t>Đối tượng tập hợp (Object aggregation)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vi-VN" sz="3200" dirty="0" smtClean="0"/>
              <a:t>Đối tượng tập hợp (Object aggregation)</a:t>
            </a:r>
            <a:endParaRPr lang="vi-VN" sz="3200" dirty="0"/>
          </a:p>
        </p:txBody>
      </p:sp>
      <p:pic>
        <p:nvPicPr>
          <p:cNvPr id="4" name="Content Placeholder 3" descr="8.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34" y="928688"/>
            <a:ext cx="8222332" cy="5526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32</a:t>
            </a:fld>
            <a:endParaRPr lang="vi-VN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vi-VN" sz="3200" dirty="0" smtClean="0"/>
              <a:t>Mô hình hành vi đối tượng (Object behavior modeling)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UML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vi-VN" sz="3200" dirty="0" smtClean="0"/>
              <a:t>Mô hình hành vi đối tượng (Object behavior modeling)</a:t>
            </a:r>
            <a:endParaRPr lang="vi-VN" sz="3200" dirty="0"/>
          </a:p>
        </p:txBody>
      </p:sp>
      <p:pic>
        <p:nvPicPr>
          <p:cNvPr id="4" name="Content Placeholder 3" descr="8.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142984"/>
            <a:ext cx="6907608" cy="5526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34</a:t>
            </a:fld>
            <a:endParaRPr lang="vi-VN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vi-VN" sz="3200" dirty="0" smtClean="0"/>
              <a:t>Phương pháp có cấu trúc (Structured methods)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(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)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CASE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35</a:t>
            </a:fld>
            <a:endParaRPr lang="vi-VN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vi-VN" sz="3200" dirty="0" smtClean="0"/>
              <a:t>Phương pháp có cấu trúc (Structured methods)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:</a:t>
            </a:r>
          </a:p>
          <a:p>
            <a:pPr marL="704850" indent="-339725">
              <a:buFont typeface="Wingdings" pitchFamily="2" charset="2"/>
              <a:buChar char="Ø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marL="704850" indent="-339725">
              <a:buFont typeface="Wingdings" pitchFamily="2" charset="2"/>
              <a:buChar char="Ø"/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.</a:t>
            </a:r>
          </a:p>
          <a:p>
            <a:pPr marL="704850" indent="-339725">
              <a:buFont typeface="Wingdings" pitchFamily="2" charset="2"/>
              <a:buChar char="Ø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.</a:t>
            </a:r>
          </a:p>
          <a:p>
            <a:pPr marL="704850" indent="-339725"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vi-VN" sz="3200" dirty="0" smtClean="0"/>
              <a:t>CASE workbenches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chặc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workbench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(RE)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Những</a:t>
            </a:r>
            <a:r>
              <a:rPr lang="en-US" dirty="0" smtClean="0"/>
              <a:t> workbench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vi-VN" sz="3200" dirty="0" smtClean="0"/>
              <a:t>CASE workbenches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Workbench :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(Diagram editors).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(Design analysis and checking tools).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(Repository query languages).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 dictionary).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vi-VN" sz="3200" dirty="0" smtClean="0"/>
              <a:t>CASE workbenches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Workbench :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Form (Forms definition tools).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(import)/ </a:t>
            </a:r>
            <a:r>
              <a:rPr lang="en-US" dirty="0" err="1" smtClean="0"/>
              <a:t>xuất</a:t>
            </a:r>
            <a:r>
              <a:rPr lang="en-US" dirty="0" smtClean="0"/>
              <a:t> (export).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(Report definition and generation tools).</a:t>
            </a:r>
          </a:p>
          <a:p>
            <a:pPr marL="992188" indent="-547688">
              <a:buFont typeface="Wingdings" pitchFamily="2" charset="2"/>
              <a:buChar char="Ø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Code (Code generators).</a:t>
            </a:r>
          </a:p>
          <a:p>
            <a:pPr marL="992188" indent="-547688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39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vi-VN" sz="3200" dirty="0" smtClean="0"/>
              <a:t>CASE workbenches</a:t>
            </a:r>
            <a:endParaRPr lang="vi-VN" sz="3200" dirty="0"/>
          </a:p>
        </p:txBody>
      </p:sp>
      <p:pic>
        <p:nvPicPr>
          <p:cNvPr id="4" name="Content Placeholder 3" descr="8.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285860"/>
            <a:ext cx="8059439" cy="5202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40</a:t>
            </a:fld>
            <a:endParaRPr lang="vi-VN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vi-VN" sz="3200" dirty="0" smtClean="0"/>
              <a:t>Key points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41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:</a:t>
            </a:r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loại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phản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kích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thích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bối</a:t>
            </a:r>
            <a:r>
              <a:rPr lang="en-US" sz="3200" dirty="0" smtClean="0"/>
              <a:t> </a:t>
            </a:r>
            <a:r>
              <a:rPr lang="en-US" sz="3200" dirty="0" err="1" smtClean="0"/>
              <a:t>cảnh</a:t>
            </a:r>
            <a:r>
              <a:rPr lang="en-US" sz="3200" dirty="0" smtClean="0"/>
              <a:t> (Context models)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bối</a:t>
            </a:r>
            <a:r>
              <a:rPr lang="en-US" sz="2800" dirty="0" smtClean="0"/>
              <a:t> </a:t>
            </a:r>
            <a:r>
              <a:rPr lang="en-US" sz="2800" dirty="0" err="1" smtClean="0"/>
              <a:t>cảnh</a:t>
            </a:r>
            <a:r>
              <a:rPr lang="en-US" sz="2800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ranh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z="1400" smtClean="0"/>
              <a:pPr/>
              <a:t>8</a:t>
            </a:fld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97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bối</a:t>
            </a:r>
            <a:r>
              <a:rPr lang="en-US" sz="3200" dirty="0" smtClean="0"/>
              <a:t> </a:t>
            </a:r>
            <a:r>
              <a:rPr lang="en-US" sz="3200" dirty="0" err="1" smtClean="0"/>
              <a:t>cảnh</a:t>
            </a:r>
            <a:r>
              <a:rPr lang="en-US" sz="3200" dirty="0" smtClean="0"/>
              <a:t> (Context models)</a:t>
            </a:r>
            <a:endParaRPr lang="vi-VN" sz="3200" dirty="0"/>
          </a:p>
        </p:txBody>
      </p:sp>
      <p:pic>
        <p:nvPicPr>
          <p:cNvPr id="4" name="Content Placeholder 3" descr="8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39963"/>
            <a:ext cx="8229600" cy="510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D43D-5793-47AE-9B8E-9FB20534F30B}" type="slidenum">
              <a:rPr lang="vi-VN" smtClean="0"/>
              <a:pPr/>
              <a:t>9</a:t>
            </a:fld>
            <a:endParaRPr lang="vi-V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505</TotalTime>
  <Words>2124</Words>
  <Application>Microsoft Office PowerPoint</Application>
  <PresentationFormat>On-screen Show (4:3)</PresentationFormat>
  <Paragraphs>205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Verve</vt:lpstr>
      <vt:lpstr>Nhập môn công nghệ phần mềm</vt:lpstr>
      <vt:lpstr>Nhập môn công nghệ phần mềm</vt:lpstr>
      <vt:lpstr>Mục Tiêu :</vt:lpstr>
      <vt:lpstr>Mô hình hệ thống</vt:lpstr>
      <vt:lpstr>Mô hình hệ thống</vt:lpstr>
      <vt:lpstr>Mô hình hệ thống</vt:lpstr>
      <vt:lpstr>Mô hình hệ thống</vt:lpstr>
      <vt:lpstr>Mô hình bối cảnh (Context models)</vt:lpstr>
      <vt:lpstr>Mô hình bối cảnh (Context models)</vt:lpstr>
      <vt:lpstr>Mô hình bối cảnh (Context models)</vt:lpstr>
      <vt:lpstr>Mô hình quá trình (Process models)</vt:lpstr>
      <vt:lpstr>Mô hình quá trình (Process models)</vt:lpstr>
      <vt:lpstr>Mô hình hành vi (Behavioral models)</vt:lpstr>
      <vt:lpstr>Mô hình xử lý dữ liệu(Data - processing models)</vt:lpstr>
      <vt:lpstr>Mô hình xử lý dữ liệu(Data - processing models)</vt:lpstr>
      <vt:lpstr>Mô hình bộ máy trạng thái (State machine models)</vt:lpstr>
      <vt:lpstr>Mô hình trạng thái của lò vi sóng</vt:lpstr>
      <vt:lpstr>Mô hình dữ liệu ngữ nghĩa (Semantic data models)</vt:lpstr>
      <vt:lpstr>Mô hình dữ liệu ngữ nghĩa (Semantic data models)</vt:lpstr>
      <vt:lpstr>Từ điển dữ liệu (Data dictionaries)</vt:lpstr>
      <vt:lpstr>Ví dụ về các mục trong từ điển dữ liệu</vt:lpstr>
      <vt:lpstr>Mô hình đối tượng (Object models)</vt:lpstr>
      <vt:lpstr>Mô hình đối tượng (Object models)</vt:lpstr>
      <vt:lpstr>Mô hình thừa kế (Inheritance models)</vt:lpstr>
      <vt:lpstr>Mô hình đối tượng và UML (Object models and the UML)</vt:lpstr>
      <vt:lpstr>Mô hình đối tượng và UML (Object models and the UML)</vt:lpstr>
      <vt:lpstr>Sơ đồ lớp UML (UML class diagrams)</vt:lpstr>
      <vt:lpstr>Sơ đồ lớp UML (UML class diagrams)</vt:lpstr>
      <vt:lpstr>Đa thừa kế (Multiple inheritance)</vt:lpstr>
      <vt:lpstr>Đa thừa kế (Multiple inheritance)</vt:lpstr>
      <vt:lpstr>Đối tượng tập hợp (Object aggregation)</vt:lpstr>
      <vt:lpstr>Đối tượng tập hợp (Object aggregation)</vt:lpstr>
      <vt:lpstr>Mô hình hành vi đối tượng (Object behavior modeling)</vt:lpstr>
      <vt:lpstr>Mô hình hành vi đối tượng (Object behavior modeling)</vt:lpstr>
      <vt:lpstr>Phương pháp có cấu trúc (Structured methods)</vt:lpstr>
      <vt:lpstr>Phương pháp có cấu trúc (Structured methods)</vt:lpstr>
      <vt:lpstr>CASE workbenches</vt:lpstr>
      <vt:lpstr>CASE workbenches</vt:lpstr>
      <vt:lpstr>CASE workbenches</vt:lpstr>
      <vt:lpstr>CASE workbenches</vt:lpstr>
      <vt:lpstr>Key points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công nghệ phần mềm</dc:title>
  <dc:creator>Admin</dc:creator>
  <cp:lastModifiedBy>Admin</cp:lastModifiedBy>
  <cp:revision>110</cp:revision>
  <dcterms:created xsi:type="dcterms:W3CDTF">2015-09-30T01:14:14Z</dcterms:created>
  <dcterms:modified xsi:type="dcterms:W3CDTF">2015-10-28T11:58:54Z</dcterms:modified>
</cp:coreProperties>
</file>