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89" r:id="rId4"/>
    <p:sldId id="274" r:id="rId5"/>
    <p:sldId id="333" r:id="rId6"/>
    <p:sldId id="334" r:id="rId7"/>
    <p:sldId id="350" r:id="rId8"/>
    <p:sldId id="351" r:id="rId9"/>
    <p:sldId id="335" r:id="rId10"/>
    <p:sldId id="338" r:id="rId11"/>
    <p:sldId id="340" r:id="rId12"/>
    <p:sldId id="341" r:id="rId13"/>
    <p:sldId id="352" r:id="rId14"/>
    <p:sldId id="342" r:id="rId15"/>
    <p:sldId id="343" r:id="rId16"/>
    <p:sldId id="344" r:id="rId17"/>
    <p:sldId id="353" r:id="rId18"/>
    <p:sldId id="346" r:id="rId19"/>
    <p:sldId id="354" r:id="rId20"/>
    <p:sldId id="348" r:id="rId21"/>
    <p:sldId id="349" r:id="rId22"/>
    <p:sldId id="337" r:id="rId23"/>
    <p:sldId id="339" r:id="rId24"/>
    <p:sldId id="306" r:id="rId2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一航" initials="胡一航" lastIdx="1" clrIdx="0">
    <p:extLst>
      <p:ext uri="{19B8F6BF-5375-455C-9EA6-DF929625EA0E}">
        <p15:presenceInfo xmlns:p15="http://schemas.microsoft.com/office/powerpoint/2012/main" userId="0acfe1a4d4b611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452"/>
    <a:srgbClr val="3CA0FE"/>
    <a:srgbClr val="2B2E30"/>
    <a:srgbClr val="21A3D0"/>
    <a:srgbClr val="E8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88037" autoAdjust="0"/>
  </p:normalViewPr>
  <p:slideViewPr>
    <p:cSldViewPr showGuides="1">
      <p:cViewPr varScale="1">
        <p:scale>
          <a:sx n="63" d="100"/>
          <a:sy n="63" d="100"/>
        </p:scale>
        <p:origin x="624" y="72"/>
      </p:cViewPr>
      <p:guideLst>
        <p:guide orient="horz" pos="2169"/>
        <p:guide pos="38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0T23:17:53.2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D4021-094B-4A66-ABF6-CA18480DCFD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038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65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02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6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123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是我们特意设计的一个标志，用来标志是否是紧急进程</a:t>
            </a:r>
          </a:p>
        </p:txBody>
      </p:sp>
    </p:spTree>
    <p:extLst>
      <p:ext uri="{BB962C8B-B14F-4D97-AF65-F5344CB8AC3E}">
        <p14:creationId xmlns:p14="http://schemas.microsoft.com/office/powerpoint/2010/main" val="305208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89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86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84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20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这是我们小组本次</a:t>
            </a:r>
            <a:r>
              <a:rPr lang="en-US" altLang="zh-CN" dirty="0"/>
              <a:t>ppt</a:t>
            </a:r>
            <a:r>
              <a:rPr lang="zh-CN" altLang="en-US" dirty="0"/>
              <a:t>的主要内容</a:t>
            </a:r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45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759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25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06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进程调度即操作系统合理分配</a:t>
            </a:r>
            <a:r>
              <a:rPr lang="en-US" altLang="zh-CN" dirty="0"/>
              <a:t>CPU</a:t>
            </a:r>
            <a:r>
              <a:rPr lang="zh-CN" altLang="en-US" dirty="0"/>
              <a:t>时间以执行就绪进程。其关注如何使系统能够保持较短的响应时间和较高的吞吐量。一个好的进程调度算法应该满足以下四个方面。我们在后续设计调度方案时，也将以此为目标。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689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2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 err="1"/>
              <a:t>Timerun</a:t>
            </a:r>
            <a:r>
              <a:rPr lang="zh-CN" altLang="en-US" dirty="0"/>
              <a:t>这一部分，我们设计成这样的目的时，让等待时间较短但优先级很高的进程，如果运行一个时间片之后，没有完成，那么让他与其他进程进程相比，相对延后。后一部分，我们是为了让多级队列当中当前等待时间最长的进程，再重新调度时能够相对提前。这个时候，可能还会有人问优先级加减之后，其值有可能超出预定范围，因此我们使用对优先级的值采取了</a:t>
            </a:r>
            <a:r>
              <a:rPr lang="en-US" altLang="zh-CN" dirty="0"/>
              <a:t>MAX-MIN</a:t>
            </a:r>
            <a:r>
              <a:rPr lang="zh-CN" altLang="en-US" dirty="0"/>
              <a:t>标准化，具体实现我们放到算法设计部分来讲。</a:t>
            </a:r>
          </a:p>
        </p:txBody>
      </p:sp>
    </p:spTree>
    <p:extLst>
      <p:ext uri="{BB962C8B-B14F-4D97-AF65-F5344CB8AC3E}">
        <p14:creationId xmlns:p14="http://schemas.microsoft.com/office/powerpoint/2010/main" val="198759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不同优先级的进程，我们放入到对应的队列中。相同优先级的队列，我们随机插入队列。</a:t>
            </a:r>
          </a:p>
        </p:txBody>
      </p:sp>
    </p:spTree>
    <p:extLst>
      <p:ext uri="{BB962C8B-B14F-4D97-AF65-F5344CB8AC3E}">
        <p14:creationId xmlns:p14="http://schemas.microsoft.com/office/powerpoint/2010/main" val="390808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调度策略必须规定有合适的时间片。时间片过长会导致系统对交互进程的相应欠佳，时间片太短会增大进程切换带来的处理器损耗。因此，我们考虑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针对不同的就绪队列分别设置不同的时间片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其实完全可以考虑根据当前一定数量的进程运行之后，动态调整时间片，但其算法设计太麻烦。因此我们考虑了静态多级时间片分配。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81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AF477E-61B0-4140-8C2B-D689DB47D7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722326-5F34-4AC3-9A02-B563492386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2018/6/21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479376" y="2348880"/>
            <a:ext cx="6837680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zh-CN" sz="4800" b="1" dirty="0"/>
              <a:t>基于动态优先级的进程调度方案</a:t>
            </a:r>
            <a:r>
              <a:rPr lang="zh-CN" altLang="en-US" sz="4800" b="1" dirty="0"/>
              <a:t>设计</a:t>
            </a:r>
            <a:endParaRPr lang="zh-CN" altLang="en-US" sz="48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5" name="Group 3      (向天歌演示原创作品：www.TopPPT.cn)">
            <a:extLst>
              <a:ext uri="{FF2B5EF4-FFF2-40B4-BE49-F238E27FC236}">
                <a16:creationId xmlns:a16="http://schemas.microsoft.com/office/drawing/2014/main" id="{E0987885-60CB-4C4F-B729-BBB73953823A}"/>
              </a:ext>
            </a:extLst>
          </p:cNvPr>
          <p:cNvGrpSpPr/>
          <p:nvPr/>
        </p:nvGrpSpPr>
        <p:grpSpPr>
          <a:xfrm>
            <a:off x="819770" y="4869160"/>
            <a:ext cx="1747838" cy="120650"/>
            <a:chOff x="1622500" y="4356850"/>
            <a:chExt cx="1748306" cy="121200"/>
          </a:xfrm>
        </p:grpSpPr>
        <p:cxnSp>
          <p:nvCxnSpPr>
            <p:cNvPr id="6" name="Straight Connector 23      (向天歌演示原创作品：www.TopPPT.cn)">
              <a:extLst>
                <a:ext uri="{FF2B5EF4-FFF2-40B4-BE49-F238E27FC236}">
                  <a16:creationId xmlns:a16="http://schemas.microsoft.com/office/drawing/2014/main" id="{0071ABE3-160F-4022-B702-4EEC68B6EE76}"/>
                </a:ext>
              </a:extLst>
            </p:cNvPr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7      (向天歌演示原创作品：www.TopPPT.cn)">
              <a:extLst>
                <a:ext uri="{FF2B5EF4-FFF2-40B4-BE49-F238E27FC236}">
                  <a16:creationId xmlns:a16="http://schemas.microsoft.com/office/drawing/2014/main" id="{FA29B94C-AA6A-4131-A8C0-3FF291AB857F}"/>
                </a:ext>
              </a:extLst>
            </p:cNvPr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" name="Group 4      (向天歌演示原创作品：www.TopPPT.cn)">
            <a:extLst>
              <a:ext uri="{FF2B5EF4-FFF2-40B4-BE49-F238E27FC236}">
                <a16:creationId xmlns:a16="http://schemas.microsoft.com/office/drawing/2014/main" id="{FDEC7B34-175B-49AF-B68D-2A407F4A8A05}"/>
              </a:ext>
            </a:extLst>
          </p:cNvPr>
          <p:cNvGrpSpPr/>
          <p:nvPr/>
        </p:nvGrpSpPr>
        <p:grpSpPr>
          <a:xfrm>
            <a:off x="5231904" y="4869160"/>
            <a:ext cx="1868488" cy="120650"/>
            <a:chOff x="4050658" y="4356850"/>
            <a:chExt cx="1869506" cy="121200"/>
          </a:xfrm>
        </p:grpSpPr>
        <p:cxnSp>
          <p:nvCxnSpPr>
            <p:cNvPr id="9" name="Straight Connector 24      (向天歌演示原创作品：www.TopPPT.cn)">
              <a:extLst>
                <a:ext uri="{FF2B5EF4-FFF2-40B4-BE49-F238E27FC236}">
                  <a16:creationId xmlns:a16="http://schemas.microsoft.com/office/drawing/2014/main" id="{F2E64D2A-5920-489D-B84E-2F016D6D0B9B}"/>
                </a:ext>
              </a:extLst>
            </p:cNvPr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29      (向天歌演示原创作品：www.TopPPT.cn)">
              <a:extLst>
                <a:ext uri="{FF2B5EF4-FFF2-40B4-BE49-F238E27FC236}">
                  <a16:creationId xmlns:a16="http://schemas.microsoft.com/office/drawing/2014/main" id="{247B96F5-E4F4-459A-BD2E-0F5254326F02}"/>
                </a:ext>
              </a:extLst>
            </p:cNvPr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D23A7EB-2C4A-4715-9534-D8290C184EA5}"/>
              </a:ext>
            </a:extLst>
          </p:cNvPr>
          <p:cNvSpPr txBox="1"/>
          <p:nvPr/>
        </p:nvSpPr>
        <p:spPr>
          <a:xfrm>
            <a:off x="3071664" y="4632403"/>
            <a:ext cx="501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第五组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623392" y="2431851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03</a:t>
            </a:r>
            <a:endParaRPr lang="zh-CN" altLang="en-US" sz="54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487488" y="292576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782486" y="2916495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B14B4-83C7-4BE2-A606-E1CDE703EF97}"/>
              </a:ext>
            </a:extLst>
          </p:cNvPr>
          <p:cNvSpPr txBox="1"/>
          <p:nvPr/>
        </p:nvSpPr>
        <p:spPr>
          <a:xfrm>
            <a:off x="1847528" y="3421464"/>
            <a:ext cx="501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          </a:t>
            </a:r>
            <a:r>
              <a:rPr lang="zh-CN" altLang="en-US" sz="4000" b="1" dirty="0"/>
              <a:t>算法详解</a:t>
            </a:r>
          </a:p>
        </p:txBody>
      </p:sp>
    </p:spTree>
    <p:extLst>
      <p:ext uri="{BB962C8B-B14F-4D97-AF65-F5344CB8AC3E}">
        <p14:creationId xmlns:p14="http://schemas.microsoft.com/office/powerpoint/2010/main" val="8534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03</a:t>
            </a:r>
          </a:p>
        </p:txBody>
      </p:sp>
      <p:sp>
        <p:nvSpPr>
          <p:cNvPr id="30" name="TextBox 37"/>
          <p:cNvSpPr/>
          <p:nvPr/>
        </p:nvSpPr>
        <p:spPr>
          <a:xfrm>
            <a:off x="1017587" y="1013738"/>
            <a:ext cx="9445438" cy="13388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Step1 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系统根据待运行的多个进程同时产生相应的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PCB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控制块。根据系统对每个进程设置的静态优先级，将这些进程分配到各个就绪队列中。每个队列中进程无序排放，所有进程紧急程度权值初始化为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（即普通进程）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1800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算法详解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7B5EF8-FADF-4DAA-96FC-AF8B84D630D4}"/>
              </a:ext>
            </a:extLst>
          </p:cNvPr>
          <p:cNvSpPr/>
          <p:nvPr/>
        </p:nvSpPr>
        <p:spPr>
          <a:xfrm>
            <a:off x="1017587" y="2227642"/>
            <a:ext cx="6445995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Step2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如何统计进程的等待时间以及进程在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上的运行时间</a:t>
            </a: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79DEB7-3909-4810-BAAA-71359B862500}"/>
              </a:ext>
            </a:extLst>
          </p:cNvPr>
          <p:cNvSpPr/>
          <p:nvPr/>
        </p:nvSpPr>
        <p:spPr>
          <a:xfrm>
            <a:off x="1017587" y="2712489"/>
            <a:ext cx="96869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Step3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经过一个时间片之后，首先判断当前运行进程的是否已经运行完毕，若运行完毕，则直接抛去。若未结束，则运行时间增加一个时间片单位，而就绪队列中的所有进程的等待时间增加一个时间片单位。</a:t>
            </a:r>
          </a:p>
          <a:p>
            <a:pPr marL="285750" lvl="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61B02-52EA-48CB-AB65-0DCDC4199F26}"/>
              </a:ext>
            </a:extLst>
          </p:cNvPr>
          <p:cNvSpPr/>
          <p:nvPr/>
        </p:nvSpPr>
        <p:spPr>
          <a:xfrm>
            <a:off x="1017587" y="4034141"/>
            <a:ext cx="100832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Step4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重新计算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多级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就绪队列队首进程的动态优先级，并通过调度系统重新分配到不同的队列中。</a:t>
            </a: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C052B0-B3BC-4E00-8EC3-9737ACA03541}"/>
              </a:ext>
            </a:extLst>
          </p:cNvPr>
          <p:cNvSpPr/>
          <p:nvPr/>
        </p:nvSpPr>
        <p:spPr>
          <a:xfrm>
            <a:off x="1017586" y="4762611"/>
            <a:ext cx="9686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Step5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调度系统首先判断该进程是否为紧急进程，若为紧急进程则将该进程添加到新就绪队列的队首，若为普通进程则将该进程添加到新就绪队列的队尾。返回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lvl="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26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03</a:t>
            </a:r>
          </a:p>
        </p:txBody>
      </p:sp>
      <p:sp>
        <p:nvSpPr>
          <p:cNvPr id="4" name="TextBox 37"/>
          <p:cNvSpPr/>
          <p:nvPr/>
        </p:nvSpPr>
        <p:spPr>
          <a:xfrm>
            <a:off x="2708709" y="350625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算法详解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E6CB575F-5368-44B7-BF5A-8E85E4ABBE22}"/>
              </a:ext>
            </a:extLst>
          </p:cNvPr>
          <p:cNvSpPr/>
          <p:nvPr/>
        </p:nvSpPr>
        <p:spPr>
          <a:xfrm>
            <a:off x="2708709" y="350625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BD81D4-0F1B-4946-83D5-25EF47324A86}"/>
              </a:ext>
            </a:extLst>
          </p:cNvPr>
          <p:cNvSpPr/>
          <p:nvPr/>
        </p:nvSpPr>
        <p:spPr>
          <a:xfrm>
            <a:off x="4426892" y="226483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22509F-22D7-4157-A164-895C5A889757}"/>
              </a:ext>
            </a:extLst>
          </p:cNvPr>
          <p:cNvSpPr/>
          <p:nvPr/>
        </p:nvSpPr>
        <p:spPr>
          <a:xfrm>
            <a:off x="2135560" y="221869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8A312E-29C5-4357-AFED-B2BC6AB83EC3}"/>
              </a:ext>
            </a:extLst>
          </p:cNvPr>
          <p:cNvSpPr/>
          <p:nvPr/>
        </p:nvSpPr>
        <p:spPr>
          <a:xfrm>
            <a:off x="6720384" y="2249713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9CBF9-B603-4483-B5E2-0AA4533BA53C}"/>
              </a:ext>
            </a:extLst>
          </p:cNvPr>
          <p:cNvSpPr/>
          <p:nvPr/>
        </p:nvSpPr>
        <p:spPr>
          <a:xfrm>
            <a:off x="2135560" y="272274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F31529-A618-4212-823C-5B94AC2D87E5}"/>
              </a:ext>
            </a:extLst>
          </p:cNvPr>
          <p:cNvSpPr/>
          <p:nvPr/>
        </p:nvSpPr>
        <p:spPr>
          <a:xfrm>
            <a:off x="2135560" y="322680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9BDBFC-A980-48E6-A0BF-D3699329FD38}"/>
              </a:ext>
            </a:extLst>
          </p:cNvPr>
          <p:cNvSpPr/>
          <p:nvPr/>
        </p:nvSpPr>
        <p:spPr>
          <a:xfrm>
            <a:off x="2135560" y="373085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668D3B-8F0B-4FD9-A4F7-7A71FE745060}"/>
              </a:ext>
            </a:extLst>
          </p:cNvPr>
          <p:cNvSpPr/>
          <p:nvPr/>
        </p:nvSpPr>
        <p:spPr>
          <a:xfrm>
            <a:off x="2135560" y="424098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C25C4D-A577-4671-B61E-8F227D2B6EAE}"/>
              </a:ext>
            </a:extLst>
          </p:cNvPr>
          <p:cNvSpPr/>
          <p:nvPr/>
        </p:nvSpPr>
        <p:spPr>
          <a:xfrm>
            <a:off x="2137520" y="4751114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D2FA939D-AC46-44B8-8703-C20DE2C79FE8}"/>
              </a:ext>
            </a:extLst>
          </p:cNvPr>
          <p:cNvSpPr/>
          <p:nvPr/>
        </p:nvSpPr>
        <p:spPr>
          <a:xfrm>
            <a:off x="3420038" y="2458995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94BDAF2F-2E3D-419F-93AD-F755EFA90202}"/>
              </a:ext>
            </a:extLst>
          </p:cNvPr>
          <p:cNvSpPr/>
          <p:nvPr/>
        </p:nvSpPr>
        <p:spPr>
          <a:xfrm>
            <a:off x="5710942" y="2458995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BC85DC1-694A-4C75-A5BD-A6CB58393410}"/>
              </a:ext>
            </a:extLst>
          </p:cNvPr>
          <p:cNvSpPr/>
          <p:nvPr/>
        </p:nvSpPr>
        <p:spPr>
          <a:xfrm>
            <a:off x="3420038" y="2936193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EF271562-87E3-4153-BCA6-8548A6E8FB5F}"/>
              </a:ext>
            </a:extLst>
          </p:cNvPr>
          <p:cNvSpPr/>
          <p:nvPr/>
        </p:nvSpPr>
        <p:spPr>
          <a:xfrm>
            <a:off x="3420038" y="3412849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3EDD7CD-05B7-425B-B5A6-D66406E51A0E}"/>
              </a:ext>
            </a:extLst>
          </p:cNvPr>
          <p:cNvSpPr/>
          <p:nvPr/>
        </p:nvSpPr>
        <p:spPr>
          <a:xfrm>
            <a:off x="3420038" y="3943242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6129FB-81D0-4362-B39F-0BCD3ED4018F}"/>
              </a:ext>
            </a:extLst>
          </p:cNvPr>
          <p:cNvSpPr/>
          <p:nvPr/>
        </p:nvSpPr>
        <p:spPr>
          <a:xfrm>
            <a:off x="4409772" y="382123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A7FD103-5D84-47E1-98AB-B82B5C0F160F}"/>
              </a:ext>
            </a:extLst>
          </p:cNvPr>
          <p:cNvSpPr/>
          <p:nvPr/>
        </p:nvSpPr>
        <p:spPr>
          <a:xfrm>
            <a:off x="3420038" y="4975639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2A9BB3-EB63-4D56-9A2F-7447F3BDE9C5}"/>
              </a:ext>
            </a:extLst>
          </p:cNvPr>
          <p:cNvSpPr/>
          <p:nvPr/>
        </p:nvSpPr>
        <p:spPr>
          <a:xfrm>
            <a:off x="4426892" y="277833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EDF3B135-540E-4B5D-BC8B-9DE22AA6556C}"/>
              </a:ext>
            </a:extLst>
          </p:cNvPr>
          <p:cNvSpPr/>
          <p:nvPr/>
        </p:nvSpPr>
        <p:spPr>
          <a:xfrm>
            <a:off x="5687426" y="2919098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F9E43D-F605-48ED-B931-C5ECD72ACE06}"/>
              </a:ext>
            </a:extLst>
          </p:cNvPr>
          <p:cNvSpPr/>
          <p:nvPr/>
        </p:nvSpPr>
        <p:spPr>
          <a:xfrm>
            <a:off x="6720384" y="278133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880D0A-AFC8-45F0-97F9-FD49A04A43FD}"/>
              </a:ext>
            </a:extLst>
          </p:cNvPr>
          <p:cNvSpPr/>
          <p:nvPr/>
        </p:nvSpPr>
        <p:spPr>
          <a:xfrm>
            <a:off x="4416904" y="3290551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DA00F-C8C8-4880-A26B-9BC4B91A0E8F}"/>
              </a:ext>
            </a:extLst>
          </p:cNvPr>
          <p:cNvSpPr/>
          <p:nvPr/>
        </p:nvSpPr>
        <p:spPr>
          <a:xfrm>
            <a:off x="4409772" y="4823888"/>
            <a:ext cx="1251686" cy="504056"/>
          </a:xfrm>
          <a:prstGeom prst="rect">
            <a:avLst/>
          </a:prstGeom>
          <a:solidFill>
            <a:srgbClr val="3CA0FE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A3AA5EFB-F99D-4FC4-95C9-07BABE051BD9}"/>
              </a:ext>
            </a:extLst>
          </p:cNvPr>
          <p:cNvSpPr/>
          <p:nvPr/>
        </p:nvSpPr>
        <p:spPr>
          <a:xfrm>
            <a:off x="3391031" y="4475883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3206B8-81CA-4807-88EC-894B39F88535}"/>
              </a:ext>
            </a:extLst>
          </p:cNvPr>
          <p:cNvSpPr/>
          <p:nvPr/>
        </p:nvSpPr>
        <p:spPr>
          <a:xfrm>
            <a:off x="4409772" y="430800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2418C749-304E-4F25-B4F6-0A3C4EA0A624}"/>
              </a:ext>
            </a:extLst>
          </p:cNvPr>
          <p:cNvSpPr/>
          <p:nvPr/>
        </p:nvSpPr>
        <p:spPr>
          <a:xfrm>
            <a:off x="5687426" y="4504357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133EE8D-B77D-4784-85F4-1B665B9D3473}"/>
              </a:ext>
            </a:extLst>
          </p:cNvPr>
          <p:cNvSpPr/>
          <p:nvPr/>
        </p:nvSpPr>
        <p:spPr>
          <a:xfrm>
            <a:off x="6689624" y="436368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B38360E-AEFF-4DBF-A718-E548D23055EC}"/>
              </a:ext>
            </a:extLst>
          </p:cNvPr>
          <p:cNvSpPr/>
          <p:nvPr/>
        </p:nvSpPr>
        <p:spPr>
          <a:xfrm>
            <a:off x="8953847" y="434632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A684B0D2-2DC9-46FF-817D-69AD6DB61A44}"/>
              </a:ext>
            </a:extLst>
          </p:cNvPr>
          <p:cNvSpPr/>
          <p:nvPr/>
        </p:nvSpPr>
        <p:spPr>
          <a:xfrm>
            <a:off x="7961153" y="4528764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73C30947-F307-4711-8186-31BDAB91F22F}"/>
              </a:ext>
            </a:extLst>
          </p:cNvPr>
          <p:cNvSpPr/>
          <p:nvPr/>
        </p:nvSpPr>
        <p:spPr>
          <a:xfrm>
            <a:off x="6670336" y="1494872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C493C3DF-52BE-4F66-AF01-9B7BC0EF896A}"/>
              </a:ext>
            </a:extLst>
          </p:cNvPr>
          <p:cNvSpPr/>
          <p:nvPr/>
        </p:nvSpPr>
        <p:spPr>
          <a:xfrm>
            <a:off x="6670336" y="1494872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7C3754-5721-416B-B327-C1A32D8F08A3}"/>
              </a:ext>
            </a:extLst>
          </p:cNvPr>
          <p:cNvSpPr/>
          <p:nvPr/>
        </p:nvSpPr>
        <p:spPr>
          <a:xfrm>
            <a:off x="7753309" y="378703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2C76FE-910C-44B4-A65F-46E6ABCD3D1F}"/>
              </a:ext>
            </a:extLst>
          </p:cNvPr>
          <p:cNvSpPr/>
          <p:nvPr/>
        </p:nvSpPr>
        <p:spPr>
          <a:xfrm>
            <a:off x="3179440" y="221261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8964AF-2353-4B9A-9767-F4A646CB9F33}"/>
              </a:ext>
            </a:extLst>
          </p:cNvPr>
          <p:cNvSpPr/>
          <p:nvPr/>
        </p:nvSpPr>
        <p:spPr>
          <a:xfrm>
            <a:off x="5437470" y="2260699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E3BC69-D258-4BC2-BE28-3445E658E9E3}"/>
              </a:ext>
            </a:extLst>
          </p:cNvPr>
          <p:cNvSpPr/>
          <p:nvPr/>
        </p:nvSpPr>
        <p:spPr>
          <a:xfrm>
            <a:off x="3163258" y="272274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4B9C9D-CF17-42F5-84B2-66076B9DD03D}"/>
              </a:ext>
            </a:extLst>
          </p:cNvPr>
          <p:cNvSpPr/>
          <p:nvPr/>
        </p:nvSpPr>
        <p:spPr>
          <a:xfrm>
            <a:off x="3163258" y="322680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37AAC1-2B90-4421-B67B-7D1091311AE3}"/>
              </a:ext>
            </a:extLst>
          </p:cNvPr>
          <p:cNvSpPr/>
          <p:nvPr/>
        </p:nvSpPr>
        <p:spPr>
          <a:xfrm>
            <a:off x="3163258" y="373085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2AAAC4D-EA38-45B9-B07D-70BC115D2134}"/>
              </a:ext>
            </a:extLst>
          </p:cNvPr>
          <p:cNvSpPr/>
          <p:nvPr/>
        </p:nvSpPr>
        <p:spPr>
          <a:xfrm>
            <a:off x="3163258" y="424098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42CBE69-5337-4E15-A512-35B9951899D6}"/>
              </a:ext>
            </a:extLst>
          </p:cNvPr>
          <p:cNvSpPr/>
          <p:nvPr/>
        </p:nvSpPr>
        <p:spPr>
          <a:xfrm>
            <a:off x="3165218" y="4751114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7EE2D14-72E6-4D7D-853D-91DE0286001A}"/>
              </a:ext>
            </a:extLst>
          </p:cNvPr>
          <p:cNvSpPr/>
          <p:nvPr/>
        </p:nvSpPr>
        <p:spPr>
          <a:xfrm>
            <a:off x="4447736" y="2458995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8D396F1-21AF-4EE1-BB4C-40367BF171C0}"/>
              </a:ext>
            </a:extLst>
          </p:cNvPr>
          <p:cNvSpPr/>
          <p:nvPr/>
        </p:nvSpPr>
        <p:spPr>
          <a:xfrm>
            <a:off x="6738640" y="2458995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42ABA51-CAC3-40A1-A7A1-AE0E4520146F}"/>
              </a:ext>
            </a:extLst>
          </p:cNvPr>
          <p:cNvSpPr/>
          <p:nvPr/>
        </p:nvSpPr>
        <p:spPr>
          <a:xfrm>
            <a:off x="4447736" y="2936193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7FD33E9B-232A-4316-B7D4-6238CFB80B2F}"/>
              </a:ext>
            </a:extLst>
          </p:cNvPr>
          <p:cNvSpPr/>
          <p:nvPr/>
        </p:nvSpPr>
        <p:spPr>
          <a:xfrm>
            <a:off x="4447736" y="3412849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5F9BF4E-C7C9-4EAB-BA39-7F284FB5F1D3}"/>
              </a:ext>
            </a:extLst>
          </p:cNvPr>
          <p:cNvSpPr/>
          <p:nvPr/>
        </p:nvSpPr>
        <p:spPr>
          <a:xfrm>
            <a:off x="4447736" y="3943242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FC0D8F-9D29-49B8-9091-084D17F19C0B}"/>
              </a:ext>
            </a:extLst>
          </p:cNvPr>
          <p:cNvSpPr/>
          <p:nvPr/>
        </p:nvSpPr>
        <p:spPr>
          <a:xfrm>
            <a:off x="7753914" y="3288383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44281A-7F93-4A11-A5F4-8487A1BD87B9}"/>
              </a:ext>
            </a:extLst>
          </p:cNvPr>
          <p:cNvSpPr/>
          <p:nvPr/>
        </p:nvSpPr>
        <p:spPr>
          <a:xfrm>
            <a:off x="5438952" y="279445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58E52049-AEE7-4143-96D0-D94598664305}"/>
              </a:ext>
            </a:extLst>
          </p:cNvPr>
          <p:cNvSpPr/>
          <p:nvPr/>
        </p:nvSpPr>
        <p:spPr>
          <a:xfrm>
            <a:off x="6715124" y="2919098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3F27A1-3776-4924-B866-9E870A0CE1FC}"/>
              </a:ext>
            </a:extLst>
          </p:cNvPr>
          <p:cNvSpPr/>
          <p:nvPr/>
        </p:nvSpPr>
        <p:spPr>
          <a:xfrm>
            <a:off x="7745066" y="278649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35BF89-73DC-4003-B7DA-37B44A7CBFE0}"/>
              </a:ext>
            </a:extLst>
          </p:cNvPr>
          <p:cNvSpPr/>
          <p:nvPr/>
        </p:nvSpPr>
        <p:spPr>
          <a:xfrm>
            <a:off x="7745066" y="228382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FD8428F-D487-48BE-86ED-72E1D8E74C7C}"/>
              </a:ext>
            </a:extLst>
          </p:cNvPr>
          <p:cNvSpPr/>
          <p:nvPr/>
        </p:nvSpPr>
        <p:spPr>
          <a:xfrm>
            <a:off x="5450514" y="3299901"/>
            <a:ext cx="1251686" cy="504056"/>
          </a:xfrm>
          <a:prstGeom prst="rect">
            <a:avLst/>
          </a:prstGeom>
          <a:solidFill>
            <a:srgbClr val="3CA0FE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01EC525C-92E5-4DB9-AA3E-F0FC6CD1F509}"/>
              </a:ext>
            </a:extLst>
          </p:cNvPr>
          <p:cNvSpPr/>
          <p:nvPr/>
        </p:nvSpPr>
        <p:spPr>
          <a:xfrm>
            <a:off x="6736362" y="3485862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DEC26C-A741-40BC-9218-8934BC866C57}"/>
              </a:ext>
            </a:extLst>
          </p:cNvPr>
          <p:cNvSpPr/>
          <p:nvPr/>
        </p:nvSpPr>
        <p:spPr>
          <a:xfrm>
            <a:off x="5467851" y="380503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EA804346-E891-4832-818B-00AF9F90D4D7}"/>
              </a:ext>
            </a:extLst>
          </p:cNvPr>
          <p:cNvSpPr/>
          <p:nvPr/>
        </p:nvSpPr>
        <p:spPr>
          <a:xfrm>
            <a:off x="4426696" y="4445246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9B3E060-1B34-4556-9397-E75902FB9284}"/>
              </a:ext>
            </a:extLst>
          </p:cNvPr>
          <p:cNvSpPr/>
          <p:nvPr/>
        </p:nvSpPr>
        <p:spPr>
          <a:xfrm>
            <a:off x="5462189" y="430414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8750600-6201-407A-B8C7-8E3CEF303549}"/>
              </a:ext>
            </a:extLst>
          </p:cNvPr>
          <p:cNvSpPr/>
          <p:nvPr/>
        </p:nvSpPr>
        <p:spPr>
          <a:xfrm>
            <a:off x="7753309" y="432970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0BB196E4-2B43-4FE6-8974-37025EA51098}"/>
              </a:ext>
            </a:extLst>
          </p:cNvPr>
          <p:cNvSpPr/>
          <p:nvPr/>
        </p:nvSpPr>
        <p:spPr>
          <a:xfrm>
            <a:off x="6733194" y="4588547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6FF541F8-5416-4709-BB21-9E42F79B7F4C}"/>
              </a:ext>
            </a:extLst>
          </p:cNvPr>
          <p:cNvSpPr/>
          <p:nvPr/>
        </p:nvSpPr>
        <p:spPr>
          <a:xfrm>
            <a:off x="6733194" y="4014167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0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算法详解</a:t>
            </a: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73C30947-F307-4711-8186-31BDAB91F22F}"/>
              </a:ext>
            </a:extLst>
          </p:cNvPr>
          <p:cNvSpPr/>
          <p:nvPr/>
        </p:nvSpPr>
        <p:spPr>
          <a:xfrm>
            <a:off x="6670336" y="1494872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C493C3DF-52BE-4F66-AF01-9B7BC0EF896A}"/>
              </a:ext>
            </a:extLst>
          </p:cNvPr>
          <p:cNvSpPr/>
          <p:nvPr/>
        </p:nvSpPr>
        <p:spPr>
          <a:xfrm>
            <a:off x="6670336" y="1494872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7C3754-5721-416B-B327-C1A32D8F08A3}"/>
              </a:ext>
            </a:extLst>
          </p:cNvPr>
          <p:cNvSpPr/>
          <p:nvPr/>
        </p:nvSpPr>
        <p:spPr>
          <a:xfrm>
            <a:off x="4872963" y="386883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2C76FE-910C-44B4-A65F-46E6ABCD3D1F}"/>
              </a:ext>
            </a:extLst>
          </p:cNvPr>
          <p:cNvSpPr/>
          <p:nvPr/>
        </p:nvSpPr>
        <p:spPr>
          <a:xfrm>
            <a:off x="2588870" y="2301664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8964AF-2353-4B9A-9767-F4A646CB9F33}"/>
              </a:ext>
            </a:extLst>
          </p:cNvPr>
          <p:cNvSpPr/>
          <p:nvPr/>
        </p:nvSpPr>
        <p:spPr>
          <a:xfrm>
            <a:off x="7159016" y="3820864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E3BC69-D258-4BC2-BE28-3445E658E9E3}"/>
              </a:ext>
            </a:extLst>
          </p:cNvPr>
          <p:cNvSpPr/>
          <p:nvPr/>
        </p:nvSpPr>
        <p:spPr>
          <a:xfrm>
            <a:off x="2588870" y="280572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4B9C9D-CF17-42F5-84B2-66076B9DD03D}"/>
              </a:ext>
            </a:extLst>
          </p:cNvPr>
          <p:cNvSpPr/>
          <p:nvPr/>
        </p:nvSpPr>
        <p:spPr>
          <a:xfrm>
            <a:off x="2588870" y="330977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37AAC1-2B90-4421-B67B-7D1091311AE3}"/>
              </a:ext>
            </a:extLst>
          </p:cNvPr>
          <p:cNvSpPr/>
          <p:nvPr/>
        </p:nvSpPr>
        <p:spPr>
          <a:xfrm>
            <a:off x="2588870" y="381383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2AAAC4D-EA38-45B9-B07D-70BC115D2134}"/>
              </a:ext>
            </a:extLst>
          </p:cNvPr>
          <p:cNvSpPr/>
          <p:nvPr/>
        </p:nvSpPr>
        <p:spPr>
          <a:xfrm>
            <a:off x="2588870" y="432396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42CBE69-5337-4E15-A512-35B9951899D6}"/>
              </a:ext>
            </a:extLst>
          </p:cNvPr>
          <p:cNvSpPr/>
          <p:nvPr/>
        </p:nvSpPr>
        <p:spPr>
          <a:xfrm>
            <a:off x="2590830" y="4834088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7EE2D14-72E6-4D7D-853D-91DE0286001A}"/>
              </a:ext>
            </a:extLst>
          </p:cNvPr>
          <p:cNvSpPr/>
          <p:nvPr/>
        </p:nvSpPr>
        <p:spPr>
          <a:xfrm>
            <a:off x="3873348" y="2541969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8D396F1-21AF-4EE1-BB4C-40367BF171C0}"/>
              </a:ext>
            </a:extLst>
          </p:cNvPr>
          <p:cNvSpPr/>
          <p:nvPr/>
        </p:nvSpPr>
        <p:spPr>
          <a:xfrm>
            <a:off x="6164252" y="2541969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42ABA51-CAC3-40A1-A7A1-AE0E4520146F}"/>
              </a:ext>
            </a:extLst>
          </p:cNvPr>
          <p:cNvSpPr/>
          <p:nvPr/>
        </p:nvSpPr>
        <p:spPr>
          <a:xfrm>
            <a:off x="8441787" y="2576150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7FD33E9B-232A-4316-B7D4-6238CFB80B2F}"/>
              </a:ext>
            </a:extLst>
          </p:cNvPr>
          <p:cNvSpPr/>
          <p:nvPr/>
        </p:nvSpPr>
        <p:spPr>
          <a:xfrm>
            <a:off x="3873348" y="3495823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5F9BF4E-C7C9-4EAB-BA39-7F284FB5F1D3}"/>
              </a:ext>
            </a:extLst>
          </p:cNvPr>
          <p:cNvSpPr/>
          <p:nvPr/>
        </p:nvSpPr>
        <p:spPr>
          <a:xfrm>
            <a:off x="3873348" y="4026216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FC0D8F-9D29-49B8-9091-084D17F19C0B}"/>
              </a:ext>
            </a:extLst>
          </p:cNvPr>
          <p:cNvSpPr/>
          <p:nvPr/>
        </p:nvSpPr>
        <p:spPr>
          <a:xfrm>
            <a:off x="7170198" y="329947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44281A-7F93-4A11-A5F4-8487A1BD87B9}"/>
              </a:ext>
            </a:extLst>
          </p:cNvPr>
          <p:cNvSpPr/>
          <p:nvPr/>
        </p:nvSpPr>
        <p:spPr>
          <a:xfrm>
            <a:off x="9464270" y="237979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3F27A1-3776-4924-B866-9E870A0CE1FC}"/>
              </a:ext>
            </a:extLst>
          </p:cNvPr>
          <p:cNvSpPr/>
          <p:nvPr/>
        </p:nvSpPr>
        <p:spPr>
          <a:xfrm>
            <a:off x="4883422" y="2825024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35BF89-73DC-4003-B7DA-37B44A7CBFE0}"/>
              </a:ext>
            </a:extLst>
          </p:cNvPr>
          <p:cNvSpPr/>
          <p:nvPr/>
        </p:nvSpPr>
        <p:spPr>
          <a:xfrm>
            <a:off x="7170678" y="233324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FD8428F-D487-48BE-86ED-72E1D8E74C7C}"/>
              </a:ext>
            </a:extLst>
          </p:cNvPr>
          <p:cNvSpPr/>
          <p:nvPr/>
        </p:nvSpPr>
        <p:spPr>
          <a:xfrm>
            <a:off x="4876126" y="2311449"/>
            <a:ext cx="1251686" cy="504056"/>
          </a:xfrm>
          <a:prstGeom prst="rect">
            <a:avLst/>
          </a:prstGeom>
          <a:solidFill>
            <a:srgbClr val="3CA0FE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01EC525C-92E5-4DB9-AA3E-F0FC6CD1F509}"/>
              </a:ext>
            </a:extLst>
          </p:cNvPr>
          <p:cNvSpPr/>
          <p:nvPr/>
        </p:nvSpPr>
        <p:spPr>
          <a:xfrm>
            <a:off x="6161974" y="3568836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DEC26C-A741-40BC-9218-8934BC866C57}"/>
              </a:ext>
            </a:extLst>
          </p:cNvPr>
          <p:cNvSpPr/>
          <p:nvPr/>
        </p:nvSpPr>
        <p:spPr>
          <a:xfrm>
            <a:off x="4876126" y="3338599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EA804346-E891-4832-818B-00AF9F90D4D7}"/>
              </a:ext>
            </a:extLst>
          </p:cNvPr>
          <p:cNvSpPr/>
          <p:nvPr/>
        </p:nvSpPr>
        <p:spPr>
          <a:xfrm>
            <a:off x="3852308" y="4528220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9B3E060-1B34-4556-9397-E75902FB9284}"/>
              </a:ext>
            </a:extLst>
          </p:cNvPr>
          <p:cNvSpPr/>
          <p:nvPr/>
        </p:nvSpPr>
        <p:spPr>
          <a:xfrm>
            <a:off x="9464270" y="324379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8750600-6201-407A-B8C7-8E3CEF303549}"/>
              </a:ext>
            </a:extLst>
          </p:cNvPr>
          <p:cNvSpPr/>
          <p:nvPr/>
        </p:nvSpPr>
        <p:spPr>
          <a:xfrm>
            <a:off x="4872963" y="4365749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6FF541F8-5416-4709-BB21-9E42F79B7F4C}"/>
              </a:ext>
            </a:extLst>
          </p:cNvPr>
          <p:cNvSpPr/>
          <p:nvPr/>
        </p:nvSpPr>
        <p:spPr>
          <a:xfrm>
            <a:off x="6158806" y="4097141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4855BC4B-7FED-4199-AEE5-97026D912C4C}"/>
              </a:ext>
            </a:extLst>
          </p:cNvPr>
          <p:cNvSpPr/>
          <p:nvPr/>
        </p:nvSpPr>
        <p:spPr>
          <a:xfrm>
            <a:off x="3847852" y="2998052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927162B1-899E-4AA5-9430-B8698202F27F}"/>
              </a:ext>
            </a:extLst>
          </p:cNvPr>
          <p:cNvSpPr/>
          <p:nvPr/>
        </p:nvSpPr>
        <p:spPr>
          <a:xfrm>
            <a:off x="8461915" y="3513160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128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623392" y="2431851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04</a:t>
            </a:r>
            <a:endParaRPr lang="zh-CN" altLang="en-US" sz="54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487488" y="292576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782486" y="2916495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B14B4-83C7-4BE2-A606-E1CDE703EF97}"/>
              </a:ext>
            </a:extLst>
          </p:cNvPr>
          <p:cNvSpPr txBox="1"/>
          <p:nvPr/>
        </p:nvSpPr>
        <p:spPr>
          <a:xfrm>
            <a:off x="2333318" y="3485882"/>
            <a:ext cx="501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数据结构与伪码</a:t>
            </a:r>
          </a:p>
        </p:txBody>
      </p:sp>
    </p:spTree>
    <p:extLst>
      <p:ext uri="{BB962C8B-B14F-4D97-AF65-F5344CB8AC3E}">
        <p14:creationId xmlns:p14="http://schemas.microsoft.com/office/powerpoint/2010/main" val="376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04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数据结构与伪码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8F6D0-F75D-4960-BCB2-9FD67D67C1DE}"/>
              </a:ext>
            </a:extLst>
          </p:cNvPr>
          <p:cNvSpPr txBox="1"/>
          <p:nvPr/>
        </p:nvSpPr>
        <p:spPr>
          <a:xfrm>
            <a:off x="767408" y="141277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PBC</a:t>
            </a:r>
            <a:r>
              <a:rPr lang="zh-CN" altLang="en-US" sz="2800" b="1" dirty="0">
                <a:latin typeface="+mn-ea"/>
                <a:ea typeface="+mn-ea"/>
              </a:rPr>
              <a:t>设置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4F23F4-125C-43DC-81E3-1DC52329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67" y="2026524"/>
            <a:ext cx="9598071" cy="39190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F147B6-4681-4467-A8E9-ADEDE4F866AE}"/>
              </a:ext>
            </a:extLst>
          </p:cNvPr>
          <p:cNvSpPr/>
          <p:nvPr/>
        </p:nvSpPr>
        <p:spPr>
          <a:xfrm>
            <a:off x="3162019" y="4882876"/>
            <a:ext cx="5814301" cy="20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7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04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数据结构与伪码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853454-B069-46C6-9AC3-50C59D4BC686}"/>
              </a:ext>
            </a:extLst>
          </p:cNvPr>
          <p:cNvSpPr txBox="1"/>
          <p:nvPr/>
        </p:nvSpPr>
        <p:spPr>
          <a:xfrm>
            <a:off x="547107" y="144995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就绪队列结构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90E2ED-48DF-4461-A3B0-7176625C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060" y="1960491"/>
            <a:ext cx="7323358" cy="41501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DF9157-7DE8-49C1-9FF0-59F1E6218F0F}"/>
              </a:ext>
            </a:extLst>
          </p:cNvPr>
          <p:cNvSpPr/>
          <p:nvPr/>
        </p:nvSpPr>
        <p:spPr>
          <a:xfrm>
            <a:off x="3719736" y="5445224"/>
            <a:ext cx="30243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80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04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数据结构与伪码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853454-B069-46C6-9AC3-50C59D4BC686}"/>
              </a:ext>
            </a:extLst>
          </p:cNvPr>
          <p:cNvSpPr txBox="1"/>
          <p:nvPr/>
        </p:nvSpPr>
        <p:spPr>
          <a:xfrm>
            <a:off x="291308" y="1397890"/>
            <a:ext cx="382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进程优先级范围标准化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25ED66-8B32-44C4-9D3C-2798BD3A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87" y="2552771"/>
            <a:ext cx="7784430" cy="28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113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04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数据结构与伪码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B81230-D3F3-43CB-8ABA-114358A06E82}"/>
              </a:ext>
            </a:extLst>
          </p:cNvPr>
          <p:cNvSpPr txBox="1"/>
          <p:nvPr/>
        </p:nvSpPr>
        <p:spPr>
          <a:xfrm>
            <a:off x="839416" y="15567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进程函数操作：</a:t>
            </a:r>
            <a:endParaRPr lang="zh-CN" altLang="en-US" sz="28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3E723E-2664-4FCD-BE09-899BDC53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36" y="-25152"/>
            <a:ext cx="72485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63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623392" y="2431851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05</a:t>
            </a:r>
            <a:endParaRPr lang="zh-CN" altLang="en-US" sz="54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487488" y="292576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782486" y="2916495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B14B4-83C7-4BE2-A606-E1CDE703EF97}"/>
              </a:ext>
            </a:extLst>
          </p:cNvPr>
          <p:cNvSpPr txBox="1"/>
          <p:nvPr/>
        </p:nvSpPr>
        <p:spPr>
          <a:xfrm>
            <a:off x="3092754" y="3485882"/>
            <a:ext cx="501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总结评价</a:t>
            </a:r>
          </a:p>
        </p:txBody>
      </p:sp>
    </p:spTree>
    <p:extLst>
      <p:ext uri="{BB962C8B-B14F-4D97-AF65-F5344CB8AC3E}">
        <p14:creationId xmlns:p14="http://schemas.microsoft.com/office/powerpoint/2010/main" val="12358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正圆 60"/>
          <p:cNvSpPr/>
          <p:nvPr/>
        </p:nvSpPr>
        <p:spPr>
          <a:xfrm>
            <a:off x="1227772" y="3417132"/>
            <a:ext cx="672297" cy="535226"/>
          </a:xfrm>
          <a:prstGeom prst="ellipse">
            <a:avLst/>
          </a:prstGeom>
          <a:solidFill>
            <a:srgbClr val="800080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1" name="正圆 60"/>
          <p:cNvSpPr/>
          <p:nvPr/>
        </p:nvSpPr>
        <p:spPr>
          <a:xfrm>
            <a:off x="1250618" y="1114534"/>
            <a:ext cx="672297" cy="535226"/>
          </a:xfrm>
          <a:prstGeom prst="ellipse">
            <a:avLst/>
          </a:prstGeom>
          <a:solidFill>
            <a:srgbClr val="008080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2" name="正圆 60"/>
          <p:cNvSpPr/>
          <p:nvPr/>
        </p:nvSpPr>
        <p:spPr>
          <a:xfrm>
            <a:off x="1250618" y="2232381"/>
            <a:ext cx="672297" cy="535226"/>
          </a:xfrm>
          <a:prstGeom prst="ellipse">
            <a:avLst/>
          </a:prstGeom>
          <a:solidFill>
            <a:srgbClr val="0000FF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3" name="棒 80"/>
          <p:cNvSpPr/>
          <p:nvPr/>
        </p:nvSpPr>
        <p:spPr>
          <a:xfrm>
            <a:off x="2317418" y="980728"/>
            <a:ext cx="5714523" cy="669032"/>
          </a:xfrm>
          <a:prstGeom prst="roundRect">
            <a:avLst>
              <a:gd name="adj" fmla="val 50000"/>
            </a:avLst>
          </a:prstGeom>
          <a:solidFill>
            <a:srgbClr val="008080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迷你简启体" panose="03000509000000000000" charset="-122"/>
              </a:rPr>
              <a:t>进程调度的基本原则</a:t>
            </a:r>
          </a:p>
        </p:txBody>
      </p:sp>
      <p:sp>
        <p:nvSpPr>
          <p:cNvPr id="26" name="棒 80"/>
          <p:cNvSpPr/>
          <p:nvPr/>
        </p:nvSpPr>
        <p:spPr>
          <a:xfrm>
            <a:off x="2317417" y="2165478"/>
            <a:ext cx="5714523" cy="669032"/>
          </a:xfrm>
          <a:prstGeom prst="roundRect">
            <a:avLst>
              <a:gd name="adj" fmla="val 50000"/>
            </a:avLst>
          </a:prstGeom>
          <a:solidFill>
            <a:srgbClr val="0000FF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迷你简启体" panose="03000509000000000000" charset="-122"/>
              </a:rPr>
              <a:t>方案设计基本思想</a:t>
            </a:r>
          </a:p>
        </p:txBody>
      </p:sp>
      <p:sp>
        <p:nvSpPr>
          <p:cNvPr id="27" name="棒 80"/>
          <p:cNvSpPr/>
          <p:nvPr/>
        </p:nvSpPr>
        <p:spPr>
          <a:xfrm>
            <a:off x="2317417" y="3350229"/>
            <a:ext cx="5714523" cy="669032"/>
          </a:xfrm>
          <a:prstGeom prst="roundRect">
            <a:avLst>
              <a:gd name="adj" fmla="val 50000"/>
            </a:avLst>
          </a:prstGeom>
          <a:solidFill>
            <a:srgbClr val="800080">
              <a:alpha val="100000"/>
            </a:srgbClr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迷你简启体" panose="03000509000000000000" charset="-122"/>
              </a:rPr>
              <a:t>算法详解</a:t>
            </a:r>
          </a:p>
        </p:txBody>
      </p:sp>
      <p:sp>
        <p:nvSpPr>
          <p:cNvPr id="2" name="正圆 60"/>
          <p:cNvSpPr/>
          <p:nvPr/>
        </p:nvSpPr>
        <p:spPr>
          <a:xfrm>
            <a:off x="1227772" y="4667447"/>
            <a:ext cx="672297" cy="535226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" name="棒 80"/>
          <p:cNvSpPr/>
          <p:nvPr/>
        </p:nvSpPr>
        <p:spPr>
          <a:xfrm>
            <a:off x="2318052" y="4600544"/>
            <a:ext cx="5714523" cy="66903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迷你简启体" panose="03000509000000000000" charset="-122"/>
              </a:rPr>
              <a:t>数据结构与伪码</a:t>
            </a:r>
          </a:p>
        </p:txBody>
      </p:sp>
      <p:sp>
        <p:nvSpPr>
          <p:cNvPr id="14" name="正圆 60">
            <a:extLst>
              <a:ext uri="{FF2B5EF4-FFF2-40B4-BE49-F238E27FC236}">
                <a16:creationId xmlns:a16="http://schemas.microsoft.com/office/drawing/2014/main" id="{093B8029-3E6B-4CB4-8BC2-2040B287D0BA}"/>
              </a:ext>
            </a:extLst>
          </p:cNvPr>
          <p:cNvSpPr/>
          <p:nvPr/>
        </p:nvSpPr>
        <p:spPr>
          <a:xfrm>
            <a:off x="1235413" y="5779199"/>
            <a:ext cx="672297" cy="535226"/>
          </a:xfrm>
          <a:prstGeom prst="ellipse">
            <a:avLst/>
          </a:prstGeom>
          <a:solidFill>
            <a:srgbClr val="C35452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" name="棒 80">
            <a:extLst>
              <a:ext uri="{FF2B5EF4-FFF2-40B4-BE49-F238E27FC236}">
                <a16:creationId xmlns:a16="http://schemas.microsoft.com/office/drawing/2014/main" id="{FD56A050-9B43-4ADA-8522-53EE0A4A1B00}"/>
              </a:ext>
            </a:extLst>
          </p:cNvPr>
          <p:cNvSpPr/>
          <p:nvPr/>
        </p:nvSpPr>
        <p:spPr>
          <a:xfrm>
            <a:off x="2325693" y="5712296"/>
            <a:ext cx="5714523" cy="669032"/>
          </a:xfrm>
          <a:prstGeom prst="roundRect">
            <a:avLst>
              <a:gd name="adj" fmla="val 50000"/>
            </a:avLst>
          </a:prstGeom>
          <a:solidFill>
            <a:srgbClr val="C35452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0170" tIns="46990" rIns="90170" bIns="4699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latinLnBrk="0" hangingPunct="1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迷你简启体" panose="03000509000000000000" charset="-122"/>
              </a:rPr>
              <a:t>总结评价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" grpId="0" animBg="1"/>
      <p:bldP spid="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D50B3E-AFBF-4F9A-8ED3-BB08052F642E}"/>
              </a:ext>
            </a:extLst>
          </p:cNvPr>
          <p:cNvSpPr txBox="1"/>
          <p:nvPr/>
        </p:nvSpPr>
        <p:spPr>
          <a:xfrm>
            <a:off x="983432" y="848906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优点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3DF2F7-1DA6-484B-8E7C-A3D57153C555}"/>
              </a:ext>
            </a:extLst>
          </p:cNvPr>
          <p:cNvSpPr txBox="1"/>
          <p:nvPr/>
        </p:nvSpPr>
        <p:spPr>
          <a:xfrm>
            <a:off x="2675620" y="1916832"/>
            <a:ext cx="78488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zh-CN" sz="2400" dirty="0">
                <a:latin typeface="+mn-ea"/>
                <a:ea typeface="+mn-ea"/>
              </a:rPr>
              <a:t>本方案针对不同的进程进行不同程度的优先级的提高或减少，对于等待等待时间过长的，其优先级提升相对较快。而对于等待时间较短即被运行的进程，在运行过后，将其相对延后。</a:t>
            </a:r>
          </a:p>
          <a:p>
            <a:pPr lvl="0"/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zh-CN" sz="2400" dirty="0">
                <a:latin typeface="+mn-ea"/>
                <a:ea typeface="+mn-ea"/>
              </a:rPr>
              <a:t>本方案每次仅对</a:t>
            </a:r>
            <a:r>
              <a:rPr lang="zh-CN" altLang="en-US" sz="2400" dirty="0">
                <a:latin typeface="+mn-ea"/>
                <a:ea typeface="+mn-ea"/>
              </a:rPr>
              <a:t>多级就绪队列的</a:t>
            </a:r>
            <a:r>
              <a:rPr lang="zh-CN" altLang="zh-CN" sz="2400" dirty="0">
                <a:latin typeface="+mn-ea"/>
                <a:ea typeface="+mn-ea"/>
              </a:rPr>
              <a:t>首</a:t>
            </a:r>
            <a:r>
              <a:rPr lang="zh-CN" altLang="en-US" sz="2400" dirty="0">
                <a:latin typeface="+mn-ea"/>
                <a:ea typeface="+mn-ea"/>
              </a:rPr>
              <a:t>元素</a:t>
            </a:r>
            <a:r>
              <a:rPr lang="zh-CN" altLang="zh-CN" sz="2400" dirty="0">
                <a:latin typeface="+mn-ea"/>
                <a:ea typeface="+mn-ea"/>
              </a:rPr>
              <a:t>进行动态优先级的计算，既充分考虑减少“饥饿程度”，与所有进程全部重新计算优先级相比，又大大减少了计算量。</a:t>
            </a:r>
          </a:p>
          <a:p>
            <a:pPr lvl="0"/>
            <a:r>
              <a:rPr lang="en-US" altLang="zh-CN" sz="2400" dirty="0">
                <a:latin typeface="+mn-ea"/>
                <a:ea typeface="+mn-ea"/>
              </a:rPr>
              <a:t>3.</a:t>
            </a:r>
            <a:r>
              <a:rPr lang="zh-CN" altLang="zh-CN" sz="2400" dirty="0">
                <a:latin typeface="+mn-ea"/>
                <a:ea typeface="+mn-ea"/>
              </a:rPr>
              <a:t>本方案针对不同的优先级就绪队列设置不同的时间片，从而避免时间片统一情况下，造成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CPU</a:t>
            </a:r>
            <a:r>
              <a:rPr lang="zh-CN" altLang="zh-CN" sz="2400" dirty="0">
                <a:latin typeface="+mn-ea"/>
                <a:ea typeface="+mn-ea"/>
              </a:rPr>
              <a:t>利用率较低或切换进程的时间开销。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05553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D50B3E-AFBF-4F9A-8ED3-BB08052F642E}"/>
              </a:ext>
            </a:extLst>
          </p:cNvPr>
          <p:cNvSpPr txBox="1"/>
          <p:nvPr/>
        </p:nvSpPr>
        <p:spPr>
          <a:xfrm>
            <a:off x="1343472" y="1301328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3DF2F7-1DA6-484B-8E7C-A3D57153C555}"/>
              </a:ext>
            </a:extLst>
          </p:cNvPr>
          <p:cNvSpPr txBox="1"/>
          <p:nvPr/>
        </p:nvSpPr>
        <p:spPr>
          <a:xfrm>
            <a:off x="2783632" y="2251387"/>
            <a:ext cx="78488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latin typeface="+mn-ea"/>
                <a:ea typeface="+mn-ea"/>
              </a:rPr>
              <a:t>1.</a:t>
            </a:r>
            <a:r>
              <a:rPr lang="zh-CN" altLang="zh-CN" sz="3200" dirty="0">
                <a:latin typeface="+mn-ea"/>
                <a:ea typeface="+mn-ea"/>
              </a:rPr>
              <a:t>为了尽量降低计算开销，以至于空间开销较大。</a:t>
            </a:r>
            <a:endParaRPr lang="en-US" altLang="zh-CN" sz="3200" dirty="0">
              <a:latin typeface="+mn-ea"/>
              <a:ea typeface="+mn-ea"/>
            </a:endParaRPr>
          </a:p>
          <a:p>
            <a:pPr lvl="0"/>
            <a:endParaRPr lang="zh-CN" altLang="zh-CN" sz="3200" dirty="0">
              <a:latin typeface="+mn-ea"/>
              <a:ea typeface="+mn-ea"/>
            </a:endParaRPr>
          </a:p>
          <a:p>
            <a:pPr lvl="0"/>
            <a:r>
              <a:rPr lang="en-US" altLang="zh-CN" sz="3200" dirty="0">
                <a:latin typeface="+mn-ea"/>
                <a:ea typeface="+mn-ea"/>
              </a:rPr>
              <a:t>2.</a:t>
            </a:r>
            <a:r>
              <a:rPr lang="zh-CN" altLang="zh-CN" sz="3200" dirty="0">
                <a:latin typeface="+mn-ea"/>
                <a:ea typeface="+mn-ea"/>
              </a:rPr>
              <a:t>算法实现较为复杂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3237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" name="TextBox 37"/>
          <p:cNvSpPr/>
          <p:nvPr/>
        </p:nvSpPr>
        <p:spPr>
          <a:xfrm>
            <a:off x="1187066" y="1322033"/>
            <a:ext cx="7704607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br>
              <a:rPr lang="en-US" altLang="zh-CN" b="1" dirty="0">
                <a:solidFill>
                  <a:srgbClr val="3F3F3F"/>
                </a:solidFill>
                <a:latin typeface="方正华隶简体" pitchFamily="65" charset="-122"/>
                <a:ea typeface="方正华隶简体" pitchFamily="65" charset="-122"/>
                <a:sym typeface="微软雅黑" panose="020B0503020204020204" pitchFamily="34" charset="-122"/>
              </a:rPr>
            </a:b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4836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Linux</a:t>
            </a:r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时间系统</a:t>
            </a:r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endParaRPr lang="zh-CN" altLang="en-US" sz="4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F176C-875A-414F-97C8-DE16F7CADE15}"/>
              </a:ext>
            </a:extLst>
          </p:cNvPr>
          <p:cNvSpPr txBox="1"/>
          <p:nvPr/>
        </p:nvSpPr>
        <p:spPr>
          <a:xfrm>
            <a:off x="1604046" y="1610845"/>
            <a:ext cx="90284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硬件时钟（</a:t>
            </a:r>
            <a:r>
              <a:rPr lang="en-US" altLang="zh-CN" sz="2400" dirty="0">
                <a:latin typeface="+mn-ea"/>
                <a:ea typeface="+mn-ea"/>
              </a:rPr>
              <a:t>RTC</a:t>
            </a:r>
            <a:r>
              <a:rPr lang="zh-CN" altLang="en-US" sz="2400" dirty="0">
                <a:latin typeface="+mn-ea"/>
                <a:ea typeface="+mn-ea"/>
              </a:rPr>
              <a:t>，实时时钟）电池供电，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独立于操作系统</a:t>
            </a:r>
            <a:r>
              <a:rPr lang="en-US" altLang="zh-CN" sz="2400" dirty="0">
                <a:latin typeface="+mn-ea"/>
                <a:ea typeface="+mn-ea"/>
              </a:rPr>
              <a:t>;</a:t>
            </a:r>
          </a:p>
          <a:p>
            <a:r>
              <a:rPr lang="zh-CN" altLang="en-US" sz="2400" dirty="0">
                <a:latin typeface="+mn-ea"/>
                <a:ea typeface="+mn-ea"/>
              </a:rPr>
              <a:t>系统时钟（</a:t>
            </a:r>
            <a:r>
              <a:rPr lang="en-US" altLang="zh-CN" sz="2400" dirty="0">
                <a:latin typeface="+mn-ea"/>
                <a:ea typeface="+mn-ea"/>
              </a:rPr>
              <a:t>OS</a:t>
            </a:r>
            <a:r>
              <a:rPr lang="zh-CN" altLang="en-US" sz="2400" dirty="0">
                <a:latin typeface="+mn-ea"/>
                <a:ea typeface="+mn-ea"/>
              </a:rPr>
              <a:t>，软时钟）</a:t>
            </a:r>
            <a:r>
              <a:rPr lang="en-US" altLang="zh-CN" sz="2400" dirty="0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OS</a:t>
            </a:r>
            <a:r>
              <a:rPr lang="zh-CN" altLang="en-US" sz="2400" dirty="0">
                <a:latin typeface="+mn-ea"/>
                <a:ea typeface="+mn-ea"/>
              </a:rPr>
              <a:t>时钟的物理产生原因是可编程定时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计数器产生的输出脉冲，这个脉冲送入</a:t>
            </a:r>
            <a:r>
              <a:rPr lang="en-US" altLang="zh-CN" sz="2400" dirty="0">
                <a:latin typeface="+mn-ea"/>
                <a:ea typeface="+mn-ea"/>
              </a:rPr>
              <a:t>CPU</a:t>
            </a:r>
            <a:r>
              <a:rPr lang="zh-CN" altLang="en-US" sz="2400" dirty="0">
                <a:latin typeface="+mn-ea"/>
                <a:ea typeface="+mn-ea"/>
              </a:rPr>
              <a:t>，就可以引发一个中断请求信号，我们就把它叫做时钟中断。</a:t>
            </a:r>
            <a:r>
              <a:rPr lang="en-US" altLang="zh-CN" sz="2400" dirty="0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中用全局变量</a:t>
            </a:r>
            <a:r>
              <a:rPr lang="en-US" altLang="zh-CN" sz="2400" dirty="0">
                <a:latin typeface="+mn-ea"/>
                <a:ea typeface="+mn-ea"/>
              </a:rPr>
              <a:t>jiffies</a:t>
            </a:r>
            <a:r>
              <a:rPr lang="zh-CN" altLang="en-US" sz="2400" dirty="0">
                <a:latin typeface="+mn-ea"/>
                <a:ea typeface="+mn-ea"/>
              </a:rPr>
              <a:t>表示系统自启动以来的时钟滴答数目。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每个时钟滴答，时钟中断得到执行</a:t>
            </a:r>
            <a:r>
              <a:rPr lang="zh-CN" altLang="en-US" sz="2400" dirty="0">
                <a:latin typeface="+mn-ea"/>
                <a:ea typeface="+mn-ea"/>
              </a:rPr>
              <a:t>。时钟中断执行的频率很高：</a:t>
            </a:r>
            <a:r>
              <a:rPr lang="en-US" altLang="zh-CN" sz="2400" dirty="0">
                <a:latin typeface="+mn-ea"/>
                <a:ea typeface="+mn-ea"/>
              </a:rPr>
              <a:t>100 </a:t>
            </a:r>
            <a:r>
              <a:rPr lang="zh-CN" altLang="en-US" sz="2400" dirty="0">
                <a:latin typeface="+mn-ea"/>
                <a:ea typeface="+mn-ea"/>
              </a:rPr>
              <a:t>次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秒（</a:t>
            </a:r>
            <a:r>
              <a:rPr lang="en-US" altLang="zh-CN" sz="2400" dirty="0">
                <a:latin typeface="+mn-ea"/>
                <a:ea typeface="+mn-ea"/>
              </a:rPr>
              <a:t>Linux </a:t>
            </a:r>
            <a:r>
              <a:rPr lang="zh-CN" altLang="en-US" sz="2400" dirty="0">
                <a:latin typeface="+mn-ea"/>
                <a:ea typeface="+mn-ea"/>
              </a:rPr>
              <a:t>设计者将一个“时钟滴答”定义为</a:t>
            </a:r>
            <a:r>
              <a:rPr lang="en-US" altLang="zh-CN" sz="2400" dirty="0">
                <a:latin typeface="+mn-ea"/>
                <a:ea typeface="+mn-ea"/>
              </a:rPr>
              <a:t>10ms</a:t>
            </a:r>
            <a:r>
              <a:rPr lang="zh-CN" altLang="en-US" sz="2400" dirty="0">
                <a:latin typeface="+mn-ea"/>
                <a:ea typeface="+mn-ea"/>
              </a:rPr>
              <a:t>），时钟中断的主要工作是处理和时间有关的所有信息、决定是否执行调度程序。和时间有关的所有信息包括系统时间、进程的时间片、延时、使用</a:t>
            </a:r>
            <a:r>
              <a:rPr lang="en-US" altLang="zh-CN" sz="2400" dirty="0">
                <a:latin typeface="+mn-ea"/>
                <a:ea typeface="+mn-ea"/>
              </a:rPr>
              <a:t>CPU </a:t>
            </a:r>
            <a:r>
              <a:rPr lang="zh-CN" altLang="en-US" sz="2400" dirty="0">
                <a:latin typeface="+mn-ea"/>
                <a:ea typeface="+mn-ea"/>
              </a:rPr>
              <a:t>的时间、各种定时器，进程更新后的时间片为进程调度提供依据，然后在时钟中断返回时决定是否要执行调度程序。</a:t>
            </a:r>
          </a:p>
        </p:txBody>
      </p:sp>
    </p:spTree>
    <p:extLst>
      <p:ext uri="{BB962C8B-B14F-4D97-AF65-F5344CB8AC3E}">
        <p14:creationId xmlns:p14="http://schemas.microsoft.com/office/powerpoint/2010/main" val="13680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" name="TextBox 37"/>
          <p:cNvSpPr/>
          <p:nvPr/>
        </p:nvSpPr>
        <p:spPr>
          <a:xfrm>
            <a:off x="1187066" y="1322033"/>
            <a:ext cx="7704607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F3F3F"/>
                </a:solidFill>
                <a:latin typeface="+mn-ea"/>
                <a:sym typeface="微软雅黑" panose="020B0503020204020204" pitchFamily="34" charset="-122"/>
              </a:rPr>
              <a:t>时钟中断在进程调度中的作用</a:t>
            </a:r>
            <a:br>
              <a:rPr lang="en-US" altLang="zh-CN" b="1" dirty="0">
                <a:solidFill>
                  <a:srgbClr val="3F3F3F"/>
                </a:solidFill>
                <a:latin typeface="方正华隶简体" pitchFamily="65" charset="-122"/>
                <a:ea typeface="方正华隶简体" pitchFamily="65" charset="-122"/>
                <a:sym typeface="微软雅黑" panose="020B0503020204020204" pitchFamily="34" charset="-122"/>
              </a:rPr>
            </a:b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34836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Linux</a:t>
            </a:r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时间系统</a:t>
            </a:r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endParaRPr lang="zh-CN" altLang="en-US" sz="4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FA7CF-364A-4B04-AE6F-FD1F3FC1C40C}"/>
              </a:ext>
            </a:extLst>
          </p:cNvPr>
          <p:cNvSpPr txBox="1"/>
          <p:nvPr/>
        </p:nvSpPr>
        <p:spPr>
          <a:xfrm>
            <a:off x="1415480" y="2060697"/>
            <a:ext cx="8236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“时钟中断”是特别重要的一个中断，因为整个操作系统的活动都受到它的激励。系统利用时钟中断维持系统时间、促使环境的切换，以保证所有进程共享</a:t>
            </a:r>
            <a:r>
              <a:rPr lang="en-US" altLang="zh-CN" sz="2800" dirty="0"/>
              <a:t>CPU</a:t>
            </a:r>
            <a:r>
              <a:rPr lang="zh-CN" altLang="zh-CN" sz="2800" dirty="0"/>
              <a:t>；利用时钟中断进行记帐、监督系统工作以及确定未来的调度优先级等工作。可以说，</a:t>
            </a:r>
            <a:r>
              <a:rPr lang="en-US" altLang="zh-CN" sz="2800" dirty="0"/>
              <a:t>“</a:t>
            </a:r>
            <a:r>
              <a:rPr lang="zh-CN" altLang="zh-CN" sz="2800" dirty="0"/>
              <a:t>时钟中断</a:t>
            </a:r>
            <a:r>
              <a:rPr lang="en-US" altLang="zh-CN" sz="2800" dirty="0"/>
              <a:t>”</a:t>
            </a:r>
            <a:r>
              <a:rPr lang="zh-CN" altLang="zh-CN" sz="2800" dirty="0"/>
              <a:t>是整个操作系统的脉搏。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76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530046" y="3367268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Thanks!</a:t>
            </a: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479376" y="382893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5499238" y="3828933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623392" y="2431851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01</a:t>
            </a:r>
            <a:endParaRPr lang="zh-CN" altLang="en-US" sz="54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487488" y="292576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782486" y="2916495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B14B4-83C7-4BE2-A606-E1CDE703EF97}"/>
              </a:ext>
            </a:extLst>
          </p:cNvPr>
          <p:cNvSpPr txBox="1"/>
          <p:nvPr/>
        </p:nvSpPr>
        <p:spPr>
          <a:xfrm>
            <a:off x="1847528" y="3421464"/>
            <a:ext cx="501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进程调度的基本原则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01</a:t>
            </a:r>
          </a:p>
        </p:txBody>
      </p:sp>
      <p:sp>
        <p:nvSpPr>
          <p:cNvPr id="30" name="TextBox 37"/>
          <p:cNvSpPr/>
          <p:nvPr/>
        </p:nvSpPr>
        <p:spPr>
          <a:xfrm>
            <a:off x="3193114" y="1420648"/>
            <a:ext cx="7704607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保证每个进程都得到合理的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</a:t>
            </a:r>
            <a:br>
              <a:rPr lang="en-US" altLang="zh-CN" b="1" dirty="0">
                <a:solidFill>
                  <a:srgbClr val="3F3F3F"/>
                </a:solidFill>
                <a:latin typeface="方正华隶简体" pitchFamily="65" charset="-122"/>
                <a:ea typeface="方正华隶简体" pitchFamily="65" charset="-122"/>
                <a:sym typeface="微软雅黑" panose="020B0503020204020204" pitchFamily="34" charset="-122"/>
              </a:rPr>
            </a:b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CCEA1A-38B7-4168-AE1E-218B07F482DD}"/>
              </a:ext>
            </a:extLst>
          </p:cNvPr>
          <p:cNvGrpSpPr/>
          <p:nvPr/>
        </p:nvGrpSpPr>
        <p:grpSpPr>
          <a:xfrm>
            <a:off x="930977" y="1557299"/>
            <a:ext cx="2101039" cy="640959"/>
            <a:chOff x="887509" y="1486150"/>
            <a:chExt cx="2127873" cy="640959"/>
          </a:xfrm>
        </p:grpSpPr>
        <p:sp>
          <p:nvSpPr>
            <p:cNvPr id="32" name="矩形 7"/>
            <p:cNvSpPr/>
            <p:nvPr/>
          </p:nvSpPr>
          <p:spPr>
            <a:xfrm>
              <a:off x="920778" y="1486150"/>
              <a:ext cx="2094604" cy="640959"/>
            </a:xfrm>
            <a:prstGeom prst="rect">
              <a:avLst/>
            </a:prstGeom>
            <a:solidFill>
              <a:srgbClr val="05AFC8"/>
            </a:solidFill>
            <a:ln w="101600">
              <a:noFill/>
              <a:miter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87509" y="1530160"/>
              <a:ext cx="2094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ea typeface="+mn-ea"/>
                  <a:cs typeface="HAKUYOLiuTi3500" panose="02000600000000000000" charset="-122"/>
                </a:rPr>
                <a:t>公平性</a:t>
              </a:r>
            </a:p>
          </p:txBody>
        </p:sp>
      </p:grpSp>
      <p:sp>
        <p:nvSpPr>
          <p:cNvPr id="41" name="矩形 7"/>
          <p:cNvSpPr/>
          <p:nvPr/>
        </p:nvSpPr>
        <p:spPr>
          <a:xfrm>
            <a:off x="963826" y="2496887"/>
            <a:ext cx="2068190" cy="640080"/>
          </a:xfrm>
          <a:prstGeom prst="rect">
            <a:avLst/>
          </a:prstGeom>
          <a:solidFill>
            <a:srgbClr val="05AFC8"/>
          </a:solidFill>
          <a:ln w="101600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高效性</a:t>
            </a:r>
            <a:endParaRPr lang="zh-CN" altLang="zh-CN" sz="24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TextBox 37"/>
          <p:cNvSpPr/>
          <p:nvPr/>
        </p:nvSpPr>
        <p:spPr>
          <a:xfrm>
            <a:off x="3203096" y="2395552"/>
            <a:ext cx="9301616" cy="7605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保持忙碌状态，总是有进程在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上运行</a:t>
            </a: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23083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使交互用户的响应时间尽可能短</a:t>
            </a:r>
            <a:endParaRPr lang="en-US" altLang="zh-CN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D0231A66-884A-454C-9517-AC70BDEB26E0}"/>
              </a:ext>
            </a:extLst>
          </p:cNvPr>
          <p:cNvSpPr/>
          <p:nvPr/>
        </p:nvSpPr>
        <p:spPr>
          <a:xfrm>
            <a:off x="937514" y="3450376"/>
            <a:ext cx="2068190" cy="640080"/>
          </a:xfrm>
          <a:prstGeom prst="rect">
            <a:avLst/>
          </a:prstGeom>
          <a:solidFill>
            <a:srgbClr val="05AFC8"/>
          </a:solidFill>
          <a:ln w="101600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响应时间</a:t>
            </a:r>
            <a:endParaRPr lang="zh-CN" altLang="zh-CN" sz="24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进程调度的基本原则</a:t>
            </a: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EDED5B30-19F3-470A-AE69-AB6A76342007}"/>
              </a:ext>
            </a:extLst>
          </p:cNvPr>
          <p:cNvSpPr/>
          <p:nvPr/>
        </p:nvSpPr>
        <p:spPr>
          <a:xfrm>
            <a:off x="940660" y="4372329"/>
            <a:ext cx="2068190" cy="640080"/>
          </a:xfrm>
          <a:prstGeom prst="rect">
            <a:avLst/>
          </a:prstGeom>
          <a:solidFill>
            <a:srgbClr val="05AFC8"/>
          </a:solidFill>
          <a:ln w="101600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吞吐量</a:t>
            </a:r>
            <a:endParaRPr lang="zh-CN" altLang="zh-CN" sz="24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21452E9D-F916-44A6-8BC8-A6053EFE6534}"/>
              </a:ext>
            </a:extLst>
          </p:cNvPr>
          <p:cNvSpPr/>
          <p:nvPr/>
        </p:nvSpPr>
        <p:spPr>
          <a:xfrm>
            <a:off x="3162019" y="4181412"/>
            <a:ext cx="9301616" cy="7605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使单位时间内处理的进程数尽可能多</a:t>
            </a:r>
            <a:endParaRPr lang="zh-CN" altLang="en-US" b="1" dirty="0">
              <a:solidFill>
                <a:srgbClr val="3F3F3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43" grpId="0"/>
      <p:bldP spid="4" grpId="0"/>
      <p:bldP spid="20" grpId="0" animBg="1"/>
      <p:bldP spid="25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623392" y="2431851"/>
            <a:ext cx="683768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>
                <a:solidFill>
                  <a:srgbClr val="2B2E30"/>
                </a:solidFill>
                <a:latin typeface="HAKUYOLiuTi3500" panose="02000600000000000000" charset="-122"/>
                <a:ea typeface="HAKUYOLiuTi3500" panose="02000600000000000000" charset="-122"/>
              </a:rPr>
              <a:t>02</a:t>
            </a:r>
            <a:endParaRPr lang="zh-CN" altLang="en-US" sz="5400" b="1" dirty="0">
              <a:solidFill>
                <a:srgbClr val="2B2E30"/>
              </a:solidFill>
              <a:latin typeface="HAKUYOLiuTi3500" panose="02000600000000000000" charset="-122"/>
              <a:ea typeface="HAKUYOLiuTi3500" panose="02000600000000000000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487488" y="2925763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782486" y="2916495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B14B4-83C7-4BE2-A606-E1CDE703EF97}"/>
              </a:ext>
            </a:extLst>
          </p:cNvPr>
          <p:cNvSpPr txBox="1"/>
          <p:nvPr/>
        </p:nvSpPr>
        <p:spPr>
          <a:xfrm>
            <a:off x="1847528" y="3421464"/>
            <a:ext cx="501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>
                <a:cs typeface="Times New Roman" panose="02020603050405020304" pitchFamily="18" charset="0"/>
              </a:rPr>
              <a:t>方案设计基本思想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0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02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42883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方案设计基本思想</a:t>
            </a:r>
          </a:p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endParaRPr lang="zh-CN" altLang="en-US" sz="4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4AE04-A7D6-4250-B8B3-B7EB3BFF2DEA}"/>
              </a:ext>
            </a:extLst>
          </p:cNvPr>
          <p:cNvSpPr/>
          <p:nvPr/>
        </p:nvSpPr>
        <p:spPr>
          <a:xfrm>
            <a:off x="1572346" y="1514109"/>
            <a:ext cx="45956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动态优先级的计算方案设计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182503-7070-4B93-9EEC-F821D4D55806}"/>
              </a:ext>
            </a:extLst>
          </p:cNvPr>
          <p:cNvSpPr txBox="1"/>
          <p:nvPr/>
        </p:nvSpPr>
        <p:spPr>
          <a:xfrm>
            <a:off x="1578850" y="2537061"/>
            <a:ext cx="9172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进程的动态优先级是由进程的静态优先级和进程在系统中等待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的时间所决定的。进程在系统中等待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的时间越长，动态优先级会逐渐上升。进程在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运行的时间越长，动态优先级逐渐下降。传统的计算方法一般仅采用一次线性函数，例如：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97C31E-7DA3-442F-93C7-7BA07CC4C543}"/>
                  </a:ext>
                </a:extLst>
              </p:cNvPr>
              <p:cNvSpPr txBox="1"/>
              <p:nvPr/>
            </p:nvSpPr>
            <p:spPr>
              <a:xfrm>
                <a:off x="2802226" y="4383720"/>
                <a:ext cx="6180346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动态优先级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静态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𝑠𝑙𝑖𝑐𝑒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𝑤𝑎𝑖𝑡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𝑠𝑙𝑖𝑐𝑒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97C31E-7DA3-442F-93C7-7BA07CC4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26" y="4383720"/>
                <a:ext cx="6180346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7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02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604046" y="179456"/>
            <a:ext cx="42883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方案设计基本思想</a:t>
            </a:r>
          </a:p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endParaRPr lang="zh-CN" altLang="en-US" sz="4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4AE04-A7D6-4250-B8B3-B7EB3BFF2DEA}"/>
              </a:ext>
            </a:extLst>
          </p:cNvPr>
          <p:cNvSpPr/>
          <p:nvPr/>
        </p:nvSpPr>
        <p:spPr>
          <a:xfrm>
            <a:off x="1166146" y="1514109"/>
            <a:ext cx="8941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但考虑到系统进程的优先级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可能由用户进行自定义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，为了使系统能够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更加及时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地做出响应，体现出实时系统的特点，我们增加了“进程紧急程度”这以概念。并将其分为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个等级（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3: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普通进程；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：很紧急）。同时，为了公平性，尽量使等待时间较长的进程尽快获得响应，同时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将等待时间较短且立即被运行的进程相对“延后”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，我们设计动态优先级计算方案如下：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93EBC2-885F-43B5-B033-F38AF056E67C}"/>
                  </a:ext>
                </a:extLst>
              </p:cNvPr>
              <p:cNvSpPr txBox="1"/>
              <p:nvPr/>
            </p:nvSpPr>
            <p:spPr>
              <a:xfrm>
                <a:off x="1236897" y="4394202"/>
                <a:ext cx="9622955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动态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优先级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静态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𝑇𝑖𝑚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𝑇𝑖𝑚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𝑇𝑖𝑚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∗[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𝑤𝑎𝑖𝑡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𝑇𝑖𝑚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𝑤𝑎𝑖𝑡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93EBC2-885F-43B5-B033-F38AF056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897" y="4394202"/>
                <a:ext cx="9622955" cy="82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02</a:t>
            </a:r>
          </a:p>
        </p:txBody>
      </p:sp>
      <p:sp>
        <p:nvSpPr>
          <p:cNvPr id="30" name="TextBox 37"/>
          <p:cNvSpPr/>
          <p:nvPr/>
        </p:nvSpPr>
        <p:spPr>
          <a:xfrm>
            <a:off x="1187066" y="1322033"/>
            <a:ext cx="7704607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br>
              <a:rPr lang="en-US" altLang="zh-CN" b="1" dirty="0">
                <a:solidFill>
                  <a:srgbClr val="3F3F3F"/>
                </a:solidFill>
                <a:latin typeface="方正华隶简体" pitchFamily="65" charset="-122"/>
                <a:ea typeface="方正华隶简体" pitchFamily="65" charset="-122"/>
                <a:sym typeface="微软雅黑" panose="020B0503020204020204" pitchFamily="34" charset="-122"/>
              </a:rPr>
            </a:b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556508" y="268378"/>
            <a:ext cx="42883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方案设计基本思想</a:t>
            </a:r>
          </a:p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r>
              <a:rPr lang="zh-CN" altLang="zh-CN" sz="2800" b="1" dirty="0">
                <a:cs typeface="Times New Roman" panose="02020603050405020304" pitchFamily="18" charset="0"/>
              </a:rPr>
              <a:t>就绪队列的设计</a:t>
            </a:r>
            <a:endParaRPr lang="zh-CN" altLang="en-US" sz="28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9530DF-00A2-4914-A821-F7DC8492662C}"/>
              </a:ext>
            </a:extLst>
          </p:cNvPr>
          <p:cNvSpPr txBox="1"/>
          <p:nvPr/>
        </p:nvSpPr>
        <p:spPr>
          <a:xfrm>
            <a:off x="1556508" y="1978925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我们在设计等待进程的存储结构时，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是根据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优先级范围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设计成一个多级队列。在初始化就绪队列时，首先按照进程的静态优先级分别分配到每个队列当中。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083FA0-273A-4870-A988-803DD2371AAA}"/>
              </a:ext>
            </a:extLst>
          </p:cNvPr>
          <p:cNvSpPr/>
          <p:nvPr/>
        </p:nvSpPr>
        <p:spPr>
          <a:xfrm>
            <a:off x="5129926" y="268580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5794A5-B22D-4064-A123-1CA947A1965E}"/>
              </a:ext>
            </a:extLst>
          </p:cNvPr>
          <p:cNvSpPr/>
          <p:nvPr/>
        </p:nvSpPr>
        <p:spPr>
          <a:xfrm>
            <a:off x="2838594" y="263966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F9DF18-70E4-4989-A7F4-9D7990F30D48}"/>
              </a:ext>
            </a:extLst>
          </p:cNvPr>
          <p:cNvSpPr/>
          <p:nvPr/>
        </p:nvSpPr>
        <p:spPr>
          <a:xfrm>
            <a:off x="7420402" y="2679735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7CB30A-9CA8-4358-A1BB-747EC136EC82}"/>
              </a:ext>
            </a:extLst>
          </p:cNvPr>
          <p:cNvSpPr/>
          <p:nvPr/>
        </p:nvSpPr>
        <p:spPr>
          <a:xfrm>
            <a:off x="2838594" y="3143721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EEB896-2AA5-4A80-9350-A189EEA83A22}"/>
              </a:ext>
            </a:extLst>
          </p:cNvPr>
          <p:cNvSpPr/>
          <p:nvPr/>
        </p:nvSpPr>
        <p:spPr>
          <a:xfrm>
            <a:off x="2838594" y="3647777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75890-9D23-4143-8951-8FD6890588DB}"/>
              </a:ext>
            </a:extLst>
          </p:cNvPr>
          <p:cNvSpPr/>
          <p:nvPr/>
        </p:nvSpPr>
        <p:spPr>
          <a:xfrm>
            <a:off x="2838594" y="4151833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98B6D2-8B58-42DA-BA4C-D277D59DC80E}"/>
              </a:ext>
            </a:extLst>
          </p:cNvPr>
          <p:cNvSpPr/>
          <p:nvPr/>
        </p:nvSpPr>
        <p:spPr>
          <a:xfrm>
            <a:off x="2838594" y="4661961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4C4C4D-6EB6-4798-8FA1-66F3B8F68640}"/>
              </a:ext>
            </a:extLst>
          </p:cNvPr>
          <p:cNvSpPr/>
          <p:nvPr/>
        </p:nvSpPr>
        <p:spPr>
          <a:xfrm>
            <a:off x="2840554" y="5172089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队列</a:t>
            </a:r>
            <a:r>
              <a:rPr lang="en-US" altLang="zh-CN" dirty="0">
                <a:solidFill>
                  <a:schemeClr val="tx1"/>
                </a:solidFill>
              </a:rPr>
              <a:t>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152EEF0-0BC7-40A7-A06A-768205AE69CF}"/>
              </a:ext>
            </a:extLst>
          </p:cNvPr>
          <p:cNvSpPr/>
          <p:nvPr/>
        </p:nvSpPr>
        <p:spPr>
          <a:xfrm>
            <a:off x="4123072" y="2879970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BC78684-BE73-4656-A45F-AA8220F007D7}"/>
              </a:ext>
            </a:extLst>
          </p:cNvPr>
          <p:cNvSpPr/>
          <p:nvPr/>
        </p:nvSpPr>
        <p:spPr>
          <a:xfrm>
            <a:off x="6413976" y="2879970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B7711A2-A882-425D-92B3-DA801533BAE0}"/>
              </a:ext>
            </a:extLst>
          </p:cNvPr>
          <p:cNvSpPr/>
          <p:nvPr/>
        </p:nvSpPr>
        <p:spPr>
          <a:xfrm>
            <a:off x="4123072" y="3357168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8E54E60-916A-4B78-9BA4-705883157BF6}"/>
              </a:ext>
            </a:extLst>
          </p:cNvPr>
          <p:cNvSpPr/>
          <p:nvPr/>
        </p:nvSpPr>
        <p:spPr>
          <a:xfrm>
            <a:off x="4123072" y="3833824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A96F937-87F5-4AD2-A357-AE7BEB811714}"/>
              </a:ext>
            </a:extLst>
          </p:cNvPr>
          <p:cNvSpPr/>
          <p:nvPr/>
        </p:nvSpPr>
        <p:spPr>
          <a:xfrm>
            <a:off x="4123072" y="4364217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C595ED-F15E-45D2-8D46-427BC64BD2A9}"/>
              </a:ext>
            </a:extLst>
          </p:cNvPr>
          <p:cNvSpPr/>
          <p:nvPr/>
        </p:nvSpPr>
        <p:spPr>
          <a:xfrm>
            <a:off x="5112806" y="424221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3B5777A-EED8-4640-9A01-1E8D590DD90A}"/>
              </a:ext>
            </a:extLst>
          </p:cNvPr>
          <p:cNvSpPr/>
          <p:nvPr/>
        </p:nvSpPr>
        <p:spPr>
          <a:xfrm>
            <a:off x="4123072" y="5396614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89CD0E-45D2-4B2A-AE36-3F1583D596B0}"/>
              </a:ext>
            </a:extLst>
          </p:cNvPr>
          <p:cNvSpPr/>
          <p:nvPr/>
        </p:nvSpPr>
        <p:spPr>
          <a:xfrm>
            <a:off x="5129926" y="3199312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E9D804A-3007-4CCF-9472-BF560DAD73C9}"/>
              </a:ext>
            </a:extLst>
          </p:cNvPr>
          <p:cNvSpPr/>
          <p:nvPr/>
        </p:nvSpPr>
        <p:spPr>
          <a:xfrm>
            <a:off x="6390460" y="3340073"/>
            <a:ext cx="974062" cy="111351"/>
          </a:xfrm>
          <a:prstGeom prst="rightArrow">
            <a:avLst/>
          </a:prstGeom>
          <a:solidFill>
            <a:srgbClr val="2B2E30"/>
          </a:solidFill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11D01C-D179-4CA6-8EB6-E4404FBF5567}"/>
              </a:ext>
            </a:extLst>
          </p:cNvPr>
          <p:cNvSpPr/>
          <p:nvPr/>
        </p:nvSpPr>
        <p:spPr>
          <a:xfrm>
            <a:off x="7411270" y="3207470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4EDAD0-1326-40F9-A222-2B2AF424C5E7}"/>
              </a:ext>
            </a:extLst>
          </p:cNvPr>
          <p:cNvSpPr/>
          <p:nvPr/>
        </p:nvSpPr>
        <p:spPr>
          <a:xfrm>
            <a:off x="5119938" y="3711526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153CBF-E08A-41F7-97EE-639F60024629}"/>
              </a:ext>
            </a:extLst>
          </p:cNvPr>
          <p:cNvSpPr/>
          <p:nvPr/>
        </p:nvSpPr>
        <p:spPr>
          <a:xfrm>
            <a:off x="5112806" y="5200261"/>
            <a:ext cx="1251686" cy="504056"/>
          </a:xfrm>
          <a:prstGeom prst="rect">
            <a:avLst/>
          </a:prstGeom>
          <a:noFill/>
          <a:ln>
            <a:solidFill>
              <a:srgbClr val="2B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"/>
          <p:cNvGrpSpPr/>
          <p:nvPr/>
        </p:nvGrpSpPr>
        <p:grpSpPr>
          <a:xfrm>
            <a:off x="143933" y="279400"/>
            <a:ext cx="5088467" cy="533947"/>
            <a:chOff x="0" y="0"/>
            <a:chExt cx="3816672" cy="399820"/>
          </a:xfrm>
        </p:grpSpPr>
        <p:sp>
          <p:nvSpPr>
            <p:cNvPr id="17426" name="直接连接符 2"/>
            <p:cNvSpPr/>
            <p:nvPr/>
          </p:nvSpPr>
          <p:spPr>
            <a:xfrm flipV="1">
              <a:off x="782416" y="40650"/>
              <a:ext cx="1" cy="288032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27" name="TextBox 3"/>
            <p:cNvSpPr/>
            <p:nvPr/>
          </p:nvSpPr>
          <p:spPr>
            <a:xfrm>
              <a:off x="0" y="5640"/>
              <a:ext cx="782416" cy="3941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endParaRPr lang="zh-CN" altLang="en-US" sz="266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8" name="TextBox 4"/>
            <p:cNvSpPr/>
            <p:nvPr/>
          </p:nvSpPr>
          <p:spPr>
            <a:xfrm>
              <a:off x="792336" y="0"/>
              <a:ext cx="3024336" cy="3456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412" name="TextBox 5"/>
          <p:cNvSpPr/>
          <p:nvPr/>
        </p:nvSpPr>
        <p:spPr>
          <a:xfrm>
            <a:off x="10033000" y="-120649"/>
            <a:ext cx="2015067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z="7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72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2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流程图: 合并 38"/>
          <p:cNvSpPr/>
          <p:nvPr/>
        </p:nvSpPr>
        <p:spPr>
          <a:xfrm rot="-5400000">
            <a:off x="194733" y="372533"/>
            <a:ext cx="480484" cy="32173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0" name="直接连接符 1"/>
          <p:cNvSpPr/>
          <p:nvPr/>
        </p:nvSpPr>
        <p:spPr>
          <a:xfrm>
            <a:off x="239184" y="952500"/>
            <a:ext cx="1161838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1815" y="260985"/>
            <a:ext cx="93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02</a:t>
            </a:r>
          </a:p>
        </p:txBody>
      </p:sp>
      <p:sp>
        <p:nvSpPr>
          <p:cNvPr id="4" name="TextBox 37"/>
          <p:cNvSpPr/>
          <p:nvPr/>
        </p:nvSpPr>
        <p:spPr>
          <a:xfrm>
            <a:off x="3162019" y="3313216"/>
            <a:ext cx="6246349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F3F3F"/>
              </a:solidFill>
              <a:latin typeface="方正华隶简体" pitchFamily="65" charset="-122"/>
              <a:ea typeface="方正华隶简体" pitchFamily="65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14B80-1834-47C2-9303-BFD4CCB96DF7}"/>
              </a:ext>
            </a:extLst>
          </p:cNvPr>
          <p:cNvSpPr/>
          <p:nvPr/>
        </p:nvSpPr>
        <p:spPr>
          <a:xfrm>
            <a:off x="1577643" y="260985"/>
            <a:ext cx="4288353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方案设计基本思想</a:t>
            </a:r>
          </a:p>
          <a:p>
            <a:r>
              <a:rPr lang="en-US" altLang="zh-CN" sz="4000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</a:p>
          <a:p>
            <a:pPr>
              <a:spcAft>
                <a:spcPts val="0"/>
              </a:spcAft>
            </a:pPr>
            <a:r>
              <a:rPr lang="zh-CN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时间片的设计</a:t>
            </a:r>
          </a:p>
          <a:p>
            <a:endParaRPr lang="zh-CN" altLang="en-US" sz="4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17291-D0E2-4068-BCB7-21DF6FE9D167}"/>
              </a:ext>
            </a:extLst>
          </p:cNvPr>
          <p:cNvSpPr txBox="1"/>
          <p:nvPr/>
        </p:nvSpPr>
        <p:spPr>
          <a:xfrm>
            <a:off x="2282674" y="2089863"/>
            <a:ext cx="75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调度策略必须规定有合适的时间片。时间片过长会导致系统对交互进程的相应欠佳，时间片太短会增大进程切换带来的处理器损耗。因此，我们考虑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针对不同的就绪队列分别设置不同的时间片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。针对紧急程度较高的，设置较长的时间片，而对优先级较低的队列分配较短的时间片。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的时间片范围在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5ms~200ms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，因此我们在设置时间片时，将最低有限队列的时间片设置为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5ms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，而最高的优先级队列设置为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200ms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。中间每级以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5ms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进行递增。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7BAA4E-542C-4839-81A1-C7D3F61ABF7D}"/>
                  </a:ext>
                </a:extLst>
              </p:cNvPr>
              <p:cNvSpPr txBox="1"/>
              <p:nvPr/>
            </p:nvSpPr>
            <p:spPr>
              <a:xfrm>
                <a:off x="1941854" y="5512463"/>
                <a:ext cx="8213040" cy="48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zh-CN" sz="2000" b="1">
                              <a:latin typeface="Cambria Math" panose="02040503050406030204" pitchFamily="18" charset="0"/>
                            </a:rPr>
                            <m:t>时间片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zh-CN" sz="2000" b="1">
                          <a:latin typeface="Cambria Math" panose="02040503050406030204" pitchFamily="18" charset="0"/>
                        </a:rPr>
                        <m:t>（所在队列等级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zh-CN" sz="2000" b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7BAA4E-542C-4839-81A1-C7D3F61A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54" y="5512463"/>
                <a:ext cx="8213040" cy="480581"/>
              </a:xfrm>
              <a:prstGeom prst="rect">
                <a:avLst/>
              </a:prstGeom>
              <a:blipFill>
                <a:blip r:embed="rId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2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1684</Words>
  <Application>Microsoft Office PowerPoint</Application>
  <PresentationFormat>宽屏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HAKUYOLiuTi3500</vt:lpstr>
      <vt:lpstr>方正华隶简体</vt:lpstr>
      <vt:lpstr>华文彩云</vt:lpstr>
      <vt:lpstr>迷你简启体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新浪微博：@注龙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feng guanxi</cp:lastModifiedBy>
  <cp:revision>251</cp:revision>
  <dcterms:created xsi:type="dcterms:W3CDTF">2013-10-08T09:05:00Z</dcterms:created>
  <dcterms:modified xsi:type="dcterms:W3CDTF">2018-06-21T05:39:16Z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KSOProductBuildVer">
    <vt:lpwstr>2052-10.1.0.6207</vt:lpwstr>
  </property>
</Properties>
</file>