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F5F5F"/>
    <a:srgbClr val="808080"/>
    <a:srgbClr val="000000"/>
    <a:srgbClr val="CC0000"/>
    <a:srgbClr val="78A4BC"/>
    <a:srgbClr val="9DBDB2"/>
    <a:srgbClr val="77A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3AD5639-E38B-4DE0-8A0E-F5DDCBB72647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B9404-2991-45D5-9387-5FE2EE680D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9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5F537C7-1549-4CCA-B6CE-CA70AFAE7B5C}" type="datetimeFigureOut">
              <a:rPr lang="zh-CN" altLang="en-US"/>
              <a:pPr>
                <a:defRPr/>
              </a:pPr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7F4A62-DF6A-4A0F-9E7A-898A284ED8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6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3" imgW="2438198" imgH="1657835" progId="Photoshop.Image.7">
                  <p:embed/>
                </p:oleObj>
              </mc:Choice>
              <mc:Fallback>
                <p:oleObj r:id="rId3" imgW="2438198" imgH="16578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818063" y="3806825"/>
            <a:ext cx="2001837" cy="123825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857500" y="2570163"/>
            <a:ext cx="2047875" cy="1260475"/>
          </a:xfrm>
          <a:prstGeom prst="diamond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875088" y="2120900"/>
            <a:ext cx="1908175" cy="126365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" name="未知" descr="F"/>
          <p:cNvSpPr>
            <a:spLocks/>
          </p:cNvSpPr>
          <p:nvPr/>
        </p:nvSpPr>
        <p:spPr bwMode="auto">
          <a:xfrm>
            <a:off x="4819650" y="4422775"/>
            <a:ext cx="1028700" cy="1692275"/>
          </a:xfrm>
          <a:custGeom>
            <a:avLst/>
            <a:gdLst>
              <a:gd name="T0" fmla="*/ 2147483647 w 648"/>
              <a:gd name="T1" fmla="*/ 2147483647 h 1066"/>
              <a:gd name="T2" fmla="*/ 2147483647 w 648"/>
              <a:gd name="T3" fmla="*/ 2147483647 h 1066"/>
              <a:gd name="T4" fmla="*/ 0 w 648"/>
              <a:gd name="T5" fmla="*/ 0 h 1066"/>
              <a:gd name="T6" fmla="*/ 2147483647 w 648"/>
              <a:gd name="T7" fmla="*/ 2147483647 h 1066"/>
              <a:gd name="T8" fmla="*/ 2147483647 w 648"/>
              <a:gd name="T9" fmla="*/ 2147483647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未知" descr="d"/>
          <p:cNvSpPr>
            <a:spLocks/>
          </p:cNvSpPr>
          <p:nvPr/>
        </p:nvSpPr>
        <p:spPr bwMode="auto">
          <a:xfrm>
            <a:off x="2859088" y="3187700"/>
            <a:ext cx="1027112" cy="1733550"/>
          </a:xfrm>
          <a:custGeom>
            <a:avLst/>
            <a:gdLst>
              <a:gd name="T0" fmla="*/ 2147483647 w 626"/>
              <a:gd name="T1" fmla="*/ 2147483647 h 991"/>
              <a:gd name="T2" fmla="*/ 2147483647 w 626"/>
              <a:gd name="T3" fmla="*/ 2147483647 h 991"/>
              <a:gd name="T4" fmla="*/ 0 w 626"/>
              <a:gd name="T5" fmla="*/ 0 h 991"/>
              <a:gd name="T6" fmla="*/ 2147483647 w 626"/>
              <a:gd name="T7" fmla="*/ 2147483647 h 991"/>
              <a:gd name="T8" fmla="*/ 2147483647 w 626"/>
              <a:gd name="T9" fmla="*/ 2147483647 h 9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未知"/>
          <p:cNvSpPr>
            <a:spLocks/>
          </p:cNvSpPr>
          <p:nvPr/>
        </p:nvSpPr>
        <p:spPr bwMode="auto">
          <a:xfrm>
            <a:off x="3883025" y="4905375"/>
            <a:ext cx="939800" cy="1635125"/>
          </a:xfrm>
          <a:custGeom>
            <a:avLst/>
            <a:gdLst>
              <a:gd name="T0" fmla="*/ 2147483647 w 592"/>
              <a:gd name="T1" fmla="*/ 2147483647 h 1030"/>
              <a:gd name="T2" fmla="*/ 2147483647 w 592"/>
              <a:gd name="T3" fmla="*/ 2147483647 h 1030"/>
              <a:gd name="T4" fmla="*/ 2147483647 w 592"/>
              <a:gd name="T5" fmla="*/ 0 h 1030"/>
              <a:gd name="T6" fmla="*/ 0 w 592"/>
              <a:gd name="T7" fmla="*/ 2147483647 h 1030"/>
              <a:gd name="T8" fmla="*/ 2147483647 w 592"/>
              <a:gd name="T9" fmla="*/ 2147483647 h 1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未知" descr="b"/>
          <p:cNvSpPr>
            <a:spLocks/>
          </p:cNvSpPr>
          <p:nvPr/>
        </p:nvSpPr>
        <p:spPr bwMode="auto">
          <a:xfrm>
            <a:off x="3875088" y="2751138"/>
            <a:ext cx="962025" cy="1671637"/>
          </a:xfrm>
          <a:custGeom>
            <a:avLst/>
            <a:gdLst>
              <a:gd name="T0" fmla="*/ 2147483647 w 598"/>
              <a:gd name="T1" fmla="*/ 2147483647 h 1053"/>
              <a:gd name="T2" fmla="*/ 2147483647 w 598"/>
              <a:gd name="T3" fmla="*/ 2147483647 h 1053"/>
              <a:gd name="T4" fmla="*/ 0 w 598"/>
              <a:gd name="T5" fmla="*/ 0 h 1053"/>
              <a:gd name="T6" fmla="*/ 2147483647 w 598"/>
              <a:gd name="T7" fmla="*/ 2147483647 h 1053"/>
              <a:gd name="T8" fmla="*/ 2147483647 w 598"/>
              <a:gd name="T9" fmla="*/ 2147483647 h 10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4343400"/>
            <a:ext cx="518160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562600"/>
            <a:ext cx="5181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553200"/>
            <a:ext cx="24384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30480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B4A782B8-FFA0-499F-B2C1-B80F63085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5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4EBC6-C9B6-4820-9CD3-B5CCE43E01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06509-EE5F-4BCF-A050-40419982DE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4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086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371600"/>
            <a:ext cx="7620000" cy="48577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2547F-B7D9-4CD0-8CC9-70410A4878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5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D648-F13C-48A2-8F8D-DCCF9D7E6D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4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010ED-BAB2-4666-A9DB-18F42ED004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B161-53A4-47BD-BBBB-78314CA678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7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39212-3603-4771-99EA-D9D89E7A9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0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4C690-10EE-416D-9218-9AB58EA2A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6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AB56B-370F-4DD7-BA16-8C0DEB3C5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847F0-51F0-47F5-901D-C99450B0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FDF5D-F017-4BA7-9BC6-99F44E745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15" imgW="2438198" imgH="1657835" progId="Photoshop.Image.7">
                  <p:embed/>
                </p:oleObj>
              </mc:Choice>
              <mc:Fallback>
                <p:oleObj r:id="rId15" imgW="2438198" imgH="1657835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620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400800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FF79CC3D-B63E-4912-9C9B-FA3CF996E2C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086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0" y="0"/>
            <a:chExt cx="2496" cy="2784"/>
          </a:xfrm>
        </p:grpSpPr>
        <p:sp>
          <p:nvSpPr>
            <p:cNvPr id="1032" name="AutoShape 8"/>
            <p:cNvSpPr>
              <a:spLocks noChangeArrowheads="1"/>
            </p:cNvSpPr>
            <p:nvPr userDrawn="1"/>
          </p:nvSpPr>
          <p:spPr bwMode="auto">
            <a:xfrm>
              <a:off x="1236" y="1069"/>
              <a:ext cx="1260" cy="779"/>
            </a:xfrm>
            <a:prstGeom prst="diamond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3" name="AutoShape 9"/>
            <p:cNvSpPr>
              <a:spLocks noChangeArrowheads="1"/>
            </p:cNvSpPr>
            <p:nvPr userDrawn="1"/>
          </p:nvSpPr>
          <p:spPr bwMode="auto">
            <a:xfrm>
              <a:off x="0" y="290"/>
              <a:ext cx="1292" cy="79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 userDrawn="1"/>
          </p:nvSpPr>
          <p:spPr bwMode="auto">
            <a:xfrm>
              <a:off x="636" y="0"/>
              <a:ext cx="1200" cy="798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1035" name="未知"/>
            <p:cNvSpPr>
              <a:spLocks/>
            </p:cNvSpPr>
            <p:nvPr userDrawn="1"/>
          </p:nvSpPr>
          <p:spPr bwMode="auto">
            <a:xfrm>
              <a:off x="1236" y="1457"/>
              <a:ext cx="648" cy="1066"/>
            </a:xfrm>
            <a:custGeom>
              <a:avLst/>
              <a:gdLst>
                <a:gd name="T0" fmla="*/ 648 w 648"/>
                <a:gd name="T1" fmla="*/ 1066 h 1066"/>
                <a:gd name="T2" fmla="*/ 641 w 648"/>
                <a:gd name="T3" fmla="*/ 389 h 1066"/>
                <a:gd name="T4" fmla="*/ 0 w 648"/>
                <a:gd name="T5" fmla="*/ 0 h 1066"/>
                <a:gd name="T6" fmla="*/ 2 w 648"/>
                <a:gd name="T7" fmla="*/ 681 h 1066"/>
                <a:gd name="T8" fmla="*/ 648 w 648"/>
                <a:gd name="T9" fmla="*/ 1066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 userDrawn="1"/>
          </p:nvSpPr>
          <p:spPr bwMode="auto">
            <a:xfrm>
              <a:off x="0" y="678"/>
              <a:ext cx="648" cy="1095"/>
            </a:xfrm>
            <a:custGeom>
              <a:avLst/>
              <a:gdLst>
                <a:gd name="T0" fmla="*/ 1013 w 626"/>
                <a:gd name="T1" fmla="*/ 4001 h 991"/>
                <a:gd name="T2" fmla="*/ 1013 w 626"/>
                <a:gd name="T3" fmla="*/ 1457 h 991"/>
                <a:gd name="T4" fmla="*/ 0 w 626"/>
                <a:gd name="T5" fmla="*/ 0 h 991"/>
                <a:gd name="T6" fmla="*/ 2 w 626"/>
                <a:gd name="T7" fmla="*/ 2485 h 991"/>
                <a:gd name="T8" fmla="*/ 1013 w 626"/>
                <a:gd name="T9" fmla="*/ 4001 h 9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 userDrawn="1"/>
          </p:nvSpPr>
          <p:spPr bwMode="auto">
            <a:xfrm>
              <a:off x="644" y="1744"/>
              <a:ext cx="596" cy="1040"/>
            </a:xfrm>
            <a:custGeom>
              <a:avLst/>
              <a:gdLst>
                <a:gd name="T0" fmla="*/ 808 w 582"/>
                <a:gd name="T1" fmla="*/ 3664 h 944"/>
                <a:gd name="T2" fmla="*/ 808 w 582"/>
                <a:gd name="T3" fmla="*/ 1342 h 944"/>
                <a:gd name="T4" fmla="*/ 0 w 582"/>
                <a:gd name="T5" fmla="*/ 0 h 944"/>
                <a:gd name="T6" fmla="*/ 1 w 582"/>
                <a:gd name="T7" fmla="*/ 2365 h 944"/>
                <a:gd name="T8" fmla="*/ 808 w 582"/>
                <a:gd name="T9" fmla="*/ 3664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未知"/>
            <p:cNvSpPr>
              <a:spLocks/>
            </p:cNvSpPr>
            <p:nvPr userDrawn="1"/>
          </p:nvSpPr>
          <p:spPr bwMode="auto">
            <a:xfrm>
              <a:off x="644" y="395"/>
              <a:ext cx="596" cy="1077"/>
            </a:xfrm>
            <a:custGeom>
              <a:avLst/>
              <a:gdLst>
                <a:gd name="T0" fmla="*/ 928 w 576"/>
                <a:gd name="T1" fmla="*/ 3868 h 976"/>
                <a:gd name="T2" fmla="*/ 925 w 576"/>
                <a:gd name="T3" fmla="*/ 1389 h 976"/>
                <a:gd name="T4" fmla="*/ 0 w 576"/>
                <a:gd name="T5" fmla="*/ 0 h 976"/>
                <a:gd name="T6" fmla="*/ 0 w 576"/>
                <a:gd name="T7" fmla="*/ 2480 h 976"/>
                <a:gd name="T8" fmla="*/ 928 w 576"/>
                <a:gd name="T9" fmla="*/ 386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P253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若当前指令分别为下列寻址方式时，试求出操作数填入下表。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82874"/>
              </p:ext>
            </p:extLst>
          </p:nvPr>
        </p:nvGraphicFramePr>
        <p:xfrm>
          <a:off x="2667050" y="2819416"/>
          <a:ext cx="327651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257"/>
                <a:gridCol w="1638257"/>
              </a:tblGrid>
              <a:tr h="238125">
                <a:tc>
                  <a:txBody>
                    <a:bodyPr/>
                    <a:lstStyle/>
                    <a:p>
                      <a:pPr indent="131445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寻址方式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操作数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20345">
                <a:tc>
                  <a:txBody>
                    <a:bodyPr/>
                    <a:lstStyle/>
                    <a:p>
                      <a:pPr indent="277495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直接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en-US" sz="2000" kern="100" spc="50" dirty="0">
                          <a:effectLst/>
                        </a:rPr>
                        <a:t> </a:t>
                      </a:r>
                      <a:r>
                        <a:rPr lang="en-US" sz="2000" kern="100" spc="50" dirty="0" smtClean="0">
                          <a:effectLst/>
                        </a:rPr>
                        <a:t>000AH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间接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en-US" sz="2000" kern="100" spc="50" dirty="0">
                          <a:effectLst/>
                        </a:rPr>
                        <a:t> </a:t>
                      </a:r>
                      <a:r>
                        <a:rPr lang="en-US" sz="2000" kern="100" spc="50" dirty="0" smtClean="0">
                          <a:effectLst/>
                        </a:rPr>
                        <a:t>0009H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立即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en-US" sz="2000" kern="100" spc="50" dirty="0">
                          <a:effectLst/>
                        </a:rPr>
                        <a:t> </a:t>
                      </a:r>
                      <a:r>
                        <a:rPr lang="en-US" sz="2000" kern="100" spc="50" dirty="0" smtClean="0">
                          <a:effectLst/>
                        </a:rPr>
                        <a:t>0007H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38125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zh-CN" sz="2000" kern="100" spc="50">
                          <a:effectLst/>
                        </a:rPr>
                        <a:t>变址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800600" algn="l"/>
                          <a:tab pos="5257800" algn="l"/>
                        </a:tabLst>
                      </a:pPr>
                      <a:r>
                        <a:rPr lang="en-US" sz="2000" kern="100" spc="50">
                          <a:effectLst/>
                        </a:rPr>
                        <a:t> </a:t>
                      </a:r>
                      <a:r>
                        <a:rPr lang="en-US" sz="2000" kern="100" spc="50" smtClean="0">
                          <a:effectLst/>
                        </a:rPr>
                        <a:t>0008H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/>
              <a:t>6.1 </a:t>
            </a:r>
            <a:r>
              <a:rPr lang="zh-CN" altLang="zh-CN" sz="2400" dirty="0" smtClean="0"/>
              <a:t>指令</a:t>
            </a:r>
            <a:r>
              <a:rPr lang="zh-CN" altLang="zh-CN" sz="2400" dirty="0"/>
              <a:t>包括哪几部分？各表示什么含意？</a:t>
            </a:r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指令包括操作码和地址码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操作码</a:t>
            </a:r>
            <a:r>
              <a:rPr lang="zh-CN" altLang="en-US" b="0" dirty="0"/>
              <a:t>：用来指明该指令所要完成的操作，即定义指令的功能</a:t>
            </a:r>
          </a:p>
          <a:p>
            <a:pPr lvl="1"/>
            <a:r>
              <a:rPr lang="zh-CN" altLang="en-US" b="0" dirty="0" smtClean="0"/>
              <a:t>地址码</a:t>
            </a:r>
            <a:r>
              <a:rPr lang="zh-CN" altLang="en-US" b="0" dirty="0"/>
              <a:t>：用来寻找执行指令所需要的操作数，即操作数的地址信息。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6.2 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一地址指令、二地址指令中，如何指定二个操作数地址？如何存放操作结果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4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pPr lvl="1"/>
            <a:r>
              <a:rPr lang="zh-CN" altLang="en-US" b="0" dirty="0" smtClean="0"/>
              <a:t>一地址指令</a:t>
            </a:r>
            <a:r>
              <a:rPr lang="zh-CN" altLang="en-US" b="0" dirty="0"/>
              <a:t>：由指令中的地址码提供源操作数，另一操作数隐含指定（一般指累加器</a:t>
            </a:r>
            <a:r>
              <a:rPr lang="en-US" altLang="zh-CN" b="0" dirty="0"/>
              <a:t>ACC</a:t>
            </a:r>
            <a:r>
              <a:rPr lang="zh-CN" altLang="en-US" b="0" dirty="0"/>
              <a:t>）；操作结果也存放在隐含规定的寄存器（一般指累加器</a:t>
            </a:r>
            <a:r>
              <a:rPr lang="en-US" altLang="zh-CN" b="0" dirty="0"/>
              <a:t>ACC</a:t>
            </a:r>
            <a:r>
              <a:rPr lang="zh-CN" altLang="en-US" b="0" dirty="0"/>
              <a:t>）中，即目的操作数隐含指定，源操作数由指令中的地址码指定。</a:t>
            </a:r>
          </a:p>
          <a:p>
            <a:pPr lvl="1"/>
            <a:r>
              <a:rPr lang="zh-CN" altLang="en-US" b="0" dirty="0"/>
              <a:t> 二地址指令：由指令的两个地址码分别指定两个操作数；操作结果也存入其中一个地址码指定的操作数（目的操作数）。</a:t>
            </a:r>
          </a:p>
          <a:p>
            <a:pPr marL="742950" lvl="2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9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6.4 </a:t>
            </a:r>
            <a:r>
              <a:rPr lang="zh-CN" altLang="zh-CN" sz="2400" dirty="0" smtClean="0"/>
              <a:t>某</a:t>
            </a:r>
            <a:r>
              <a:rPr lang="zh-CN" altLang="zh-CN" sz="2400" dirty="0"/>
              <a:t>机器字长</a:t>
            </a:r>
            <a:r>
              <a:rPr lang="en-US" altLang="zh-CN" sz="2400" dirty="0"/>
              <a:t>16</a:t>
            </a:r>
            <a:r>
              <a:rPr lang="zh-CN" altLang="zh-CN" sz="2400" dirty="0"/>
              <a:t>位，采用单字长指令，每个地址码</a:t>
            </a:r>
            <a:r>
              <a:rPr lang="en-US" altLang="zh-CN" sz="2400" dirty="0"/>
              <a:t>6</a:t>
            </a:r>
            <a:r>
              <a:rPr lang="zh-CN" altLang="zh-CN" sz="2400" dirty="0"/>
              <a:t>位。试采用操作码扩展技术，设计</a:t>
            </a:r>
            <a:r>
              <a:rPr lang="en-US" altLang="zh-CN" sz="2400" dirty="0"/>
              <a:t>14</a:t>
            </a:r>
            <a:r>
              <a:rPr lang="zh-CN" altLang="zh-CN" sz="2400" dirty="0"/>
              <a:t>条二地址指令，</a:t>
            </a:r>
            <a:r>
              <a:rPr lang="en-US" altLang="zh-CN" sz="2400" dirty="0"/>
              <a:t>80</a:t>
            </a:r>
            <a:r>
              <a:rPr lang="zh-CN" altLang="zh-CN" sz="2400" dirty="0"/>
              <a:t>条一地址指令，</a:t>
            </a:r>
            <a:r>
              <a:rPr lang="en-US" altLang="zh-CN" sz="2400" dirty="0"/>
              <a:t>60</a:t>
            </a:r>
            <a:r>
              <a:rPr lang="zh-CN" altLang="zh-CN" sz="2400" dirty="0"/>
              <a:t>条零地址指令。请给出指令编码示意图。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063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32221"/>
              </p:ext>
            </p:extLst>
          </p:nvPr>
        </p:nvGraphicFramePr>
        <p:xfrm>
          <a:off x="2209862" y="381080"/>
          <a:ext cx="4876800" cy="1554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二地址指令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</a:p>
                    <a:p>
                      <a:pPr algn="ctr"/>
                      <a:r>
                        <a:rPr lang="en-US" altLang="zh-CN" dirty="0" smtClean="0"/>
                        <a:t>…</a:t>
                      </a:r>
                    </a:p>
                    <a:p>
                      <a:pPr algn="ctr"/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22536"/>
              </p:ext>
            </p:extLst>
          </p:nvPr>
        </p:nvGraphicFramePr>
        <p:xfrm>
          <a:off x="2209862" y="2133634"/>
          <a:ext cx="4876800" cy="2377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00"/>
                <a:gridCol w="2438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一地址指令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1110 00_0000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…</a:t>
                      </a:r>
                    </a:p>
                    <a:p>
                      <a:pPr algn="ctr"/>
                      <a:r>
                        <a:rPr lang="en-US" altLang="zh-CN" dirty="0" smtClean="0"/>
                        <a:t>1110 11_1111</a:t>
                      </a:r>
                    </a:p>
                    <a:p>
                      <a:pPr algn="ctr"/>
                      <a:r>
                        <a:rPr lang="en-US" altLang="zh-CN" dirty="0" smtClean="0"/>
                        <a:t>1111</a:t>
                      </a:r>
                      <a:r>
                        <a:rPr lang="en-US" altLang="zh-CN" baseline="0" dirty="0" smtClean="0"/>
                        <a:t> 00_0000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…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1111 00_1111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71847"/>
              </p:ext>
            </p:extLst>
          </p:nvPr>
        </p:nvGraphicFramePr>
        <p:xfrm>
          <a:off x="2209862" y="4724366"/>
          <a:ext cx="4876800" cy="1554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92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零地址指令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1111 </a:t>
                      </a:r>
                      <a:r>
                        <a:rPr lang="en-US" altLang="zh-CN" dirty="0" smtClean="0"/>
                        <a:t>01_0000 000000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…</a:t>
                      </a:r>
                    </a:p>
                    <a:p>
                      <a:pPr algn="ctr"/>
                      <a:r>
                        <a:rPr lang="en-US" altLang="zh-CN" dirty="0" smtClean="0"/>
                        <a:t>1111 </a:t>
                      </a:r>
                      <a:r>
                        <a:rPr lang="en-US" altLang="zh-CN" smtClean="0"/>
                        <a:t>01_0000 111011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4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7848486" cy="485775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2000" dirty="0" smtClean="0"/>
              <a:t>6.10 </a:t>
            </a:r>
            <a:r>
              <a:rPr lang="zh-CN" altLang="zh-CN" sz="2000" dirty="0" smtClean="0"/>
              <a:t>某</a:t>
            </a:r>
            <a:r>
              <a:rPr lang="zh-CN" altLang="zh-CN" sz="2000" dirty="0"/>
              <a:t>机</a:t>
            </a:r>
            <a:r>
              <a:rPr lang="en-US" altLang="zh-CN" sz="2000" dirty="0"/>
              <a:t>16</a:t>
            </a:r>
            <a:r>
              <a:rPr lang="zh-CN" altLang="zh-CN" sz="2000" dirty="0"/>
              <a:t>位字长指令格式如下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 lvl="1"/>
            <a:r>
              <a:rPr lang="zh-CN" altLang="zh-CN" sz="2000" dirty="0"/>
              <a:t>其中：</a:t>
            </a:r>
            <a:r>
              <a:rPr lang="en-US" altLang="zh-CN" sz="2000" dirty="0"/>
              <a:t>D</a:t>
            </a:r>
            <a:r>
              <a:rPr lang="zh-CN" altLang="zh-CN" sz="2000" dirty="0"/>
              <a:t>是形式地址，采用补码表示（包括一位符号位）；</a:t>
            </a:r>
          </a:p>
          <a:p>
            <a:pPr lvl="1"/>
            <a:r>
              <a:rPr lang="en-US" altLang="zh-CN" sz="2000" dirty="0"/>
              <a:t>M</a:t>
            </a:r>
            <a:r>
              <a:rPr lang="zh-CN" altLang="zh-CN" sz="2000" dirty="0"/>
              <a:t>是寻址方式 </a:t>
            </a:r>
          </a:p>
          <a:p>
            <a:pPr lvl="2"/>
            <a:r>
              <a:rPr lang="en-US" altLang="zh-CN" sz="1800" dirty="0" smtClean="0"/>
              <a:t>M=0 </a:t>
            </a:r>
            <a:r>
              <a:rPr lang="zh-CN" altLang="zh-CN" sz="1800" dirty="0"/>
              <a:t>立即寻址</a:t>
            </a:r>
            <a:r>
              <a:rPr lang="zh-CN" altLang="zh-CN" sz="1800" dirty="0" smtClean="0"/>
              <a:t>；</a:t>
            </a:r>
            <a:r>
              <a:rPr lang="en-US" altLang="zh-CN" sz="1800" dirty="0" smtClean="0"/>
              <a:t>M=1 </a:t>
            </a:r>
            <a:r>
              <a:rPr lang="zh-CN" altLang="zh-CN" sz="1800" dirty="0"/>
              <a:t>直接寻址（这时</a:t>
            </a:r>
            <a:r>
              <a:rPr lang="en-US" altLang="zh-CN" sz="1800" dirty="0"/>
              <a:t>D</a:t>
            </a:r>
            <a:r>
              <a:rPr lang="zh-CN" altLang="zh-CN" sz="1800" dirty="0"/>
              <a:t>为地址，是无符号数）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M=2 </a:t>
            </a:r>
            <a:r>
              <a:rPr lang="zh-CN" altLang="zh-CN" sz="1800" dirty="0"/>
              <a:t>间接寻址</a:t>
            </a:r>
            <a:r>
              <a:rPr lang="zh-CN" altLang="zh-CN" sz="1800" dirty="0" smtClean="0"/>
              <a:t>；</a:t>
            </a:r>
            <a:r>
              <a:rPr lang="en-US" altLang="zh-CN" sz="1800" dirty="0" smtClean="0"/>
              <a:t>M=3 </a:t>
            </a:r>
            <a:r>
              <a:rPr lang="zh-CN" altLang="zh-CN" sz="1800" dirty="0"/>
              <a:t>变址寻址（变址寄存器</a:t>
            </a:r>
            <a:r>
              <a:rPr lang="en-US" altLang="zh-CN" sz="1800" dirty="0"/>
              <a:t>RI</a:t>
            </a:r>
            <a:r>
              <a:rPr lang="zh-CN" altLang="zh-CN" sz="1800" dirty="0"/>
              <a:t>，</a:t>
            </a:r>
            <a:r>
              <a:rPr lang="en-US" altLang="zh-CN" sz="1800" dirty="0"/>
              <a:t>16</a:t>
            </a:r>
            <a:r>
              <a:rPr lang="zh-CN" altLang="zh-CN" sz="1800" dirty="0"/>
              <a:t>位）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M=4 </a:t>
            </a:r>
            <a:r>
              <a:rPr lang="zh-CN" altLang="zh-CN" sz="1800" dirty="0"/>
              <a:t>基址寻址（基址寄存器</a:t>
            </a:r>
            <a:r>
              <a:rPr lang="en-US" altLang="zh-CN" sz="1800" dirty="0" err="1"/>
              <a:t>Rb</a:t>
            </a:r>
            <a:r>
              <a:rPr lang="zh-CN" altLang="zh-CN" sz="1800" dirty="0"/>
              <a:t>，</a:t>
            </a:r>
            <a:r>
              <a:rPr lang="en-US" altLang="zh-CN" sz="1800" dirty="0"/>
              <a:t>16</a:t>
            </a:r>
            <a:r>
              <a:rPr lang="zh-CN" altLang="zh-CN" sz="1800" dirty="0"/>
              <a:t>位）</a:t>
            </a:r>
            <a:r>
              <a:rPr lang="zh-CN" altLang="zh-CN" sz="1800" dirty="0" smtClean="0"/>
              <a:t>；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M=5</a:t>
            </a:r>
            <a:r>
              <a:rPr lang="zh-CN" altLang="zh-CN" sz="1800" dirty="0"/>
              <a:t>相对寻址。</a:t>
            </a:r>
          </a:p>
          <a:p>
            <a:pPr lvl="2"/>
            <a:endParaRPr lang="en-US" altLang="zh-CN" sz="1800" dirty="0" smtClean="0"/>
          </a:p>
          <a:p>
            <a:pPr lvl="2"/>
            <a:r>
              <a:rPr lang="zh-CN" altLang="zh-CN" sz="1800" dirty="0" smtClean="0"/>
              <a:t>该</a:t>
            </a:r>
            <a:r>
              <a:rPr lang="zh-CN" altLang="zh-CN" sz="1800" dirty="0"/>
              <a:t>指令格式最多可以定义多少种不同的操作？立即寻址操作数范围是多少？</a:t>
            </a:r>
          </a:p>
          <a:p>
            <a:pPr lvl="2"/>
            <a:r>
              <a:rPr lang="zh-CN" altLang="zh-CN" sz="1800" dirty="0"/>
              <a:t>写出各种寻址方式的有效地址的计算表达式。</a:t>
            </a:r>
          </a:p>
          <a:p>
            <a:pPr lvl="2"/>
            <a:r>
              <a:rPr lang="zh-CN" altLang="zh-CN" sz="1800" dirty="0"/>
              <a:t>各种寻址方式时能访问的最大主存空间范围是多少？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zh-CN" sz="2000" dirty="0"/>
          </a:p>
          <a:p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0852"/>
              </p:ext>
            </p:extLst>
          </p:nvPr>
        </p:nvGraphicFramePr>
        <p:xfrm>
          <a:off x="3276634" y="1981238"/>
          <a:ext cx="2171700" cy="487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18490"/>
                <a:gridCol w="647700"/>
                <a:gridCol w="905510"/>
              </a:tblGrid>
              <a:tr h="231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7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684" cy="4857750"/>
          </a:xfrm>
        </p:spPr>
        <p:txBody>
          <a:bodyPr/>
          <a:lstStyle/>
          <a:p>
            <a:r>
              <a:rPr lang="zh-CN" altLang="en-US" sz="2000" dirty="0" smtClean="0"/>
              <a:t>解：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32,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-128 </a:t>
            </a:r>
            <a:r>
              <a:rPr lang="en-US" altLang="zh-CN" sz="2000" dirty="0" smtClean="0"/>
              <a:t>-+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27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2)</a:t>
            </a:r>
          </a:p>
          <a:p>
            <a:pPr lvl="2"/>
            <a:r>
              <a:rPr lang="zh-CN" altLang="en-US" sz="1800" dirty="0" smtClean="0"/>
              <a:t>立即寻址：无有效地址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直接寻址：</a:t>
            </a:r>
            <a:r>
              <a:rPr lang="en-US" altLang="zh-CN" sz="1800" dirty="0" smtClean="0"/>
              <a:t>EA=D</a:t>
            </a:r>
          </a:p>
          <a:p>
            <a:pPr lvl="2"/>
            <a:r>
              <a:rPr lang="zh-CN" altLang="en-US" sz="1800" dirty="0" smtClean="0"/>
              <a:t>间接寻址：</a:t>
            </a:r>
            <a:r>
              <a:rPr lang="en-US" altLang="zh-CN" sz="1800" dirty="0" smtClean="0"/>
              <a:t>EA=(D)</a:t>
            </a:r>
          </a:p>
          <a:p>
            <a:pPr lvl="2"/>
            <a:r>
              <a:rPr lang="zh-CN" altLang="en-US" sz="1800" dirty="0"/>
              <a:t>变址</a:t>
            </a:r>
            <a:r>
              <a:rPr lang="zh-CN" altLang="en-US" sz="1800" dirty="0" smtClean="0"/>
              <a:t>寻址：</a:t>
            </a:r>
            <a:r>
              <a:rPr lang="en-US" altLang="zh-CN" sz="1800" dirty="0" smtClean="0"/>
              <a:t>EA=(RI)+D</a:t>
            </a:r>
          </a:p>
          <a:p>
            <a:pPr lvl="2"/>
            <a:r>
              <a:rPr lang="zh-CN" altLang="en-US" sz="1800" dirty="0" smtClean="0"/>
              <a:t>基址寻址：</a:t>
            </a:r>
            <a:r>
              <a:rPr lang="en-US" altLang="zh-CN" sz="1800" dirty="0" smtClean="0"/>
              <a:t>EA=(</a:t>
            </a:r>
            <a:r>
              <a:rPr lang="en-US" altLang="zh-CN" sz="1800" dirty="0" err="1" smtClean="0"/>
              <a:t>Rb</a:t>
            </a:r>
            <a:r>
              <a:rPr lang="en-US" altLang="zh-CN" sz="1800" dirty="0" smtClean="0"/>
              <a:t>)+D</a:t>
            </a:r>
          </a:p>
          <a:p>
            <a:pPr lvl="2"/>
            <a:r>
              <a:rPr lang="zh-CN" altLang="en-US" sz="1800" dirty="0" smtClean="0"/>
              <a:t>相对寻址：</a:t>
            </a:r>
            <a:r>
              <a:rPr lang="en-US" altLang="zh-CN" sz="1800" dirty="0" smtClean="0"/>
              <a:t>EA=(PC)+D</a:t>
            </a:r>
          </a:p>
          <a:p>
            <a:pPr lvl="1"/>
            <a:r>
              <a:rPr lang="en-US" altLang="zh-CN" sz="2000" dirty="0" smtClean="0"/>
              <a:t>3)</a:t>
            </a:r>
          </a:p>
          <a:p>
            <a:pPr lvl="2"/>
            <a:r>
              <a:rPr lang="zh-CN" altLang="en-US" sz="1800" dirty="0"/>
              <a:t>立即寻址：</a:t>
            </a:r>
            <a:r>
              <a:rPr lang="zh-CN" altLang="en-US" sz="1800" dirty="0" smtClean="0"/>
              <a:t>无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直接寻址：</a:t>
            </a:r>
            <a:r>
              <a:rPr lang="en-US" altLang="zh-CN" sz="1800" dirty="0" smtClean="0"/>
              <a:t>0-255</a:t>
            </a:r>
            <a:endParaRPr lang="en-US" altLang="zh-CN" sz="1800" dirty="0"/>
          </a:p>
          <a:p>
            <a:pPr lvl="2"/>
            <a:r>
              <a:rPr lang="zh-CN" altLang="en-US" sz="1800" dirty="0"/>
              <a:t>间接寻址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，即</a:t>
            </a:r>
            <a:r>
              <a:rPr lang="en-US" altLang="zh-CN" sz="1800" dirty="0" smtClean="0"/>
              <a:t>0-65535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变址</a:t>
            </a:r>
            <a:r>
              <a:rPr lang="zh-CN" altLang="en-US" sz="1800" dirty="0"/>
              <a:t>寻址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-1+127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+126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基址</a:t>
            </a:r>
            <a:r>
              <a:rPr lang="zh-CN" altLang="en-US" sz="1800" dirty="0"/>
              <a:t>寻址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-1+127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， 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+126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相对寻址：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-1+127</a:t>
            </a:r>
            <a:r>
              <a:rPr lang="zh-CN" altLang="en-US" sz="1800" dirty="0"/>
              <a:t>， </a:t>
            </a:r>
            <a:r>
              <a:rPr lang="en-US" altLang="zh-CN" sz="1800" dirty="0" smtClean="0"/>
              <a:t>0-2</a:t>
            </a:r>
            <a:r>
              <a:rPr lang="en-US" altLang="zh-CN" sz="1800" baseline="30000" dirty="0" smtClean="0"/>
              <a:t>16</a:t>
            </a:r>
            <a:r>
              <a:rPr lang="en-US" altLang="zh-CN" sz="1800" dirty="0" smtClean="0"/>
              <a:t>+126</a:t>
            </a:r>
            <a:endParaRPr lang="en-US" altLang="zh-CN" sz="1800" dirty="0"/>
          </a:p>
          <a:p>
            <a:pPr lvl="2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45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684" cy="485775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6.12 </a:t>
            </a:r>
            <a:r>
              <a:rPr lang="zh-CN" altLang="zh-CN" sz="2400" dirty="0" smtClean="0"/>
              <a:t>假设</a:t>
            </a:r>
            <a:r>
              <a:rPr lang="zh-CN" altLang="zh-CN" sz="2400" dirty="0"/>
              <a:t>相对寻址的转移指令占两个字节，第一个字节是操作码和寻址方式，第二个字节是相对偏移量，用</a:t>
            </a:r>
            <a:r>
              <a:rPr lang="zh-CN" altLang="zh-CN" sz="2400" b="1" dirty="0"/>
              <a:t>补码</a:t>
            </a:r>
            <a:r>
              <a:rPr lang="zh-CN" altLang="zh-CN" sz="2400" dirty="0"/>
              <a:t>表示。若当前转移指令的第一字节所在地址为</a:t>
            </a:r>
            <a:r>
              <a:rPr lang="en-US" altLang="zh-CN" sz="2400" dirty="0"/>
              <a:t>0019H</a:t>
            </a:r>
            <a:r>
              <a:rPr lang="zh-CN" altLang="zh-CN" sz="2400" dirty="0"/>
              <a:t>，且</a:t>
            </a:r>
            <a:r>
              <a:rPr lang="en-US" altLang="zh-CN" sz="2400" dirty="0"/>
              <a:t>CPU</a:t>
            </a:r>
            <a:r>
              <a:rPr lang="zh-CN" altLang="zh-CN" sz="2400" dirty="0"/>
              <a:t>每取出一个字节指令便会自动执行（</a:t>
            </a:r>
            <a:r>
              <a:rPr lang="en-US" altLang="zh-CN" sz="2400" dirty="0"/>
              <a:t>PC</a:t>
            </a:r>
            <a:r>
              <a:rPr lang="zh-CN" altLang="zh-CN" sz="2400" dirty="0"/>
              <a:t>）</a:t>
            </a:r>
            <a:r>
              <a:rPr lang="en-US" altLang="zh-CN" sz="2400" dirty="0"/>
              <a:t>+1</a:t>
            </a:r>
            <a:r>
              <a:rPr lang="zh-CN" altLang="zh-CN" sz="2400" dirty="0"/>
              <a:t>→</a:t>
            </a:r>
            <a:r>
              <a:rPr lang="en-US" altLang="zh-CN" sz="2400" dirty="0"/>
              <a:t>PC</a:t>
            </a:r>
            <a:r>
              <a:rPr lang="zh-CN" altLang="zh-CN" sz="2400" dirty="0"/>
              <a:t>操作。请问当转移地址分别为</a:t>
            </a:r>
            <a:r>
              <a:rPr lang="en-US" altLang="zh-CN" sz="2400" dirty="0"/>
              <a:t> 0006H</a:t>
            </a:r>
            <a:r>
              <a:rPr lang="zh-CN" altLang="zh-CN" sz="2400" dirty="0"/>
              <a:t>和</a:t>
            </a:r>
            <a:r>
              <a:rPr lang="en-US" altLang="zh-CN" sz="2400" dirty="0"/>
              <a:t>0025H</a:t>
            </a:r>
            <a:r>
              <a:rPr lang="zh-CN" altLang="zh-CN" sz="2400" dirty="0"/>
              <a:t>时，相对转移指令第二字节的内容是什么？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完第二个字节指令后，</a:t>
            </a:r>
            <a:r>
              <a:rPr lang="en-US" altLang="zh-CN" dirty="0" smtClean="0"/>
              <a:t>PC=001BH</a:t>
            </a:r>
          </a:p>
          <a:p>
            <a:pPr lvl="1"/>
            <a:r>
              <a:rPr lang="zh-CN" altLang="en-US" dirty="0"/>
              <a:t>转移</a:t>
            </a:r>
            <a:r>
              <a:rPr lang="zh-CN" altLang="en-US" dirty="0" smtClean="0"/>
              <a:t>地址计算为：</a:t>
            </a:r>
            <a:r>
              <a:rPr lang="en-US" altLang="zh-CN" dirty="0" smtClean="0"/>
              <a:t>PC= 001BH+offset</a:t>
            </a:r>
          </a:p>
          <a:p>
            <a:pPr lvl="1"/>
            <a:r>
              <a:rPr lang="en-US" altLang="zh-CN" dirty="0" smtClean="0"/>
              <a:t>PC=0006H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offset=0006H-001BH=FFEBH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位偏移量</a:t>
            </a:r>
            <a:r>
              <a:rPr lang="en-US" altLang="zh-CN" dirty="0" smtClean="0"/>
              <a:t>EBH</a:t>
            </a:r>
          </a:p>
          <a:p>
            <a:pPr lvl="1"/>
            <a:r>
              <a:rPr lang="en-US" altLang="zh-CN" dirty="0" smtClean="0"/>
              <a:t>PC=0025H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offset=0025H-001BH=000AH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位偏移量</a:t>
            </a:r>
            <a:r>
              <a:rPr lang="en-US" altLang="zh-CN" dirty="0" smtClean="0"/>
              <a:t>0AH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1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sz="2400" dirty="0"/>
              <a:t>设某机寄存器字长</a:t>
            </a:r>
            <a:r>
              <a:rPr lang="en-US" altLang="zh-CN" sz="2400" dirty="0"/>
              <a:t>16</a:t>
            </a:r>
            <a:r>
              <a:rPr lang="zh-CN" altLang="zh-CN" sz="2400" dirty="0"/>
              <a:t>位，用</a:t>
            </a:r>
            <a:r>
              <a:rPr lang="en-US" altLang="zh-CN" sz="2400" dirty="0"/>
              <a:t>16</a:t>
            </a:r>
            <a:r>
              <a:rPr lang="zh-CN" altLang="zh-CN" sz="2400" dirty="0"/>
              <a:t>进制表示，已知：变址寄存器内容为</a:t>
            </a:r>
            <a:r>
              <a:rPr lang="en-US" altLang="zh-CN" sz="2400" dirty="0"/>
              <a:t>0004H</a:t>
            </a:r>
            <a:r>
              <a:rPr lang="zh-CN" altLang="zh-CN" sz="2400" dirty="0"/>
              <a:t>，</a:t>
            </a:r>
            <a:r>
              <a:rPr lang="en-US" altLang="zh-CN" sz="2400" dirty="0"/>
              <a:t>PC</a:t>
            </a:r>
            <a:r>
              <a:rPr lang="zh-CN" altLang="zh-CN" sz="2400" dirty="0"/>
              <a:t>的内容为</a:t>
            </a:r>
            <a:r>
              <a:rPr lang="en-US" altLang="zh-CN" sz="2400" dirty="0"/>
              <a:t>0003H</a:t>
            </a:r>
            <a:r>
              <a:rPr lang="zh-CN" altLang="zh-CN" sz="2400" dirty="0"/>
              <a:t>，内存中部分单元内容如下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4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4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sz="2400" dirty="0"/>
              <a:t>指令为双字长指令，格式如下：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514624"/>
            <a:ext cx="5943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zh-CN" dirty="0" smtClean="0"/>
              <a:t>地址：</a:t>
            </a:r>
            <a:r>
              <a:rPr lang="en-US" altLang="zh-CN" dirty="0" smtClean="0"/>
              <a:t>  </a:t>
            </a:r>
            <a:r>
              <a:rPr lang="zh-CN" altLang="zh-CN" dirty="0" smtClean="0"/>
              <a:t>内容</a:t>
            </a:r>
            <a:r>
              <a:rPr lang="en-US" altLang="zh-CN" dirty="0" smtClean="0"/>
              <a:t>           	   </a:t>
            </a:r>
            <a:r>
              <a:rPr lang="zh-CN" altLang="zh-CN" dirty="0" smtClean="0"/>
              <a:t>地址</a:t>
            </a:r>
            <a:r>
              <a:rPr lang="zh-CN" altLang="zh-CN" dirty="0"/>
              <a:t>：内容 </a:t>
            </a:r>
          </a:p>
          <a:p>
            <a:r>
              <a:rPr lang="en-US" altLang="zh-CN" dirty="0"/>
              <a:t>          0002H</a:t>
            </a:r>
            <a:r>
              <a:rPr lang="zh-CN" altLang="zh-CN" dirty="0"/>
              <a:t>：</a:t>
            </a:r>
            <a:r>
              <a:rPr lang="en-US" altLang="zh-CN" dirty="0"/>
              <a:t>000AH         0007H</a:t>
            </a:r>
            <a:r>
              <a:rPr lang="zh-CN" altLang="zh-CN" dirty="0"/>
              <a:t>：</a:t>
            </a:r>
            <a:r>
              <a:rPr lang="en-US" altLang="zh-CN" dirty="0"/>
              <a:t>000AH</a:t>
            </a:r>
            <a:endParaRPr lang="zh-CN" altLang="zh-CN" dirty="0"/>
          </a:p>
          <a:p>
            <a:r>
              <a:rPr lang="en-US" altLang="zh-CN" dirty="0"/>
              <a:t>          0003H</a:t>
            </a:r>
            <a:r>
              <a:rPr lang="zh-CN" altLang="zh-CN" dirty="0"/>
              <a:t>：</a:t>
            </a:r>
            <a:r>
              <a:rPr lang="en-US" altLang="zh-CN" dirty="0"/>
              <a:t>0002H         0008H</a:t>
            </a:r>
            <a:r>
              <a:rPr lang="zh-CN" altLang="zh-CN" dirty="0"/>
              <a:t>：</a:t>
            </a:r>
            <a:r>
              <a:rPr lang="en-US" altLang="zh-CN" dirty="0"/>
              <a:t>0002H</a:t>
            </a:r>
            <a:endParaRPr lang="zh-CN" altLang="zh-CN" dirty="0"/>
          </a:p>
          <a:p>
            <a:r>
              <a:rPr lang="en-US" altLang="zh-CN" dirty="0"/>
              <a:t>          0004H</a:t>
            </a:r>
            <a:r>
              <a:rPr lang="zh-CN" altLang="zh-CN" dirty="0"/>
              <a:t>：</a:t>
            </a:r>
            <a:r>
              <a:rPr lang="en-US" altLang="zh-CN" dirty="0"/>
              <a:t>0007H         0009H</a:t>
            </a:r>
            <a:r>
              <a:rPr lang="zh-CN" altLang="zh-CN" dirty="0"/>
              <a:t>：</a:t>
            </a:r>
            <a:r>
              <a:rPr lang="en-US" altLang="zh-CN" dirty="0"/>
              <a:t>0003H</a:t>
            </a:r>
            <a:endParaRPr lang="zh-CN" altLang="zh-CN" dirty="0"/>
          </a:p>
          <a:p>
            <a:r>
              <a:rPr lang="en-US" altLang="zh-CN" dirty="0"/>
              <a:t>          0005H</a:t>
            </a:r>
            <a:r>
              <a:rPr lang="zh-CN" altLang="zh-CN" dirty="0"/>
              <a:t>：</a:t>
            </a:r>
            <a:r>
              <a:rPr lang="en-US" altLang="zh-CN" dirty="0"/>
              <a:t>0004H         000AH</a:t>
            </a:r>
            <a:r>
              <a:rPr lang="zh-CN" altLang="zh-CN" dirty="0"/>
              <a:t>：</a:t>
            </a:r>
            <a:r>
              <a:rPr lang="en-US" altLang="zh-CN" dirty="0"/>
              <a:t>0009H</a:t>
            </a:r>
            <a:endParaRPr lang="zh-CN" altLang="zh-CN" dirty="0"/>
          </a:p>
          <a:p>
            <a:r>
              <a:rPr lang="en-US" altLang="zh-CN" dirty="0"/>
              <a:t>          0006H</a:t>
            </a:r>
            <a:r>
              <a:rPr lang="zh-CN" altLang="zh-CN" dirty="0"/>
              <a:t>：</a:t>
            </a:r>
            <a:r>
              <a:rPr lang="en-US" altLang="zh-CN" dirty="0"/>
              <a:t>0005H         000BH</a:t>
            </a:r>
            <a:r>
              <a:rPr lang="zh-CN" altLang="zh-CN" dirty="0"/>
              <a:t>：</a:t>
            </a:r>
            <a:r>
              <a:rPr lang="en-US" altLang="zh-CN" dirty="0"/>
              <a:t>0008H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57878"/>
              </p:ext>
            </p:extLst>
          </p:nvPr>
        </p:nvGraphicFramePr>
        <p:xfrm>
          <a:off x="2971842" y="4800564"/>
          <a:ext cx="4495682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682"/>
              </a:tblGrid>
              <a:tr h="181610">
                <a:tc>
                  <a:txBody>
                    <a:bodyPr/>
                    <a:lstStyle/>
                    <a:p>
                      <a:pPr marR="228600" indent="279400" algn="ctr">
                        <a:spcAft>
                          <a:spcPts val="0"/>
                        </a:spcAft>
                      </a:pPr>
                      <a:r>
                        <a:rPr lang="zh-CN" sz="1600" kern="100" spc="5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操作码，寻址方式码，寄存器号</a:t>
                      </a:r>
                      <a:r>
                        <a:rPr lang="en-US" sz="1600" kern="100" spc="5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(16</a:t>
                      </a:r>
                      <a:r>
                        <a:rPr lang="zh-CN" sz="1600" kern="100" spc="5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</a:t>
                      </a:r>
                      <a:r>
                        <a:rPr lang="en-US" sz="1600" kern="100" spc="5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sz="16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75895">
                <a:tc>
                  <a:txBody>
                    <a:bodyPr/>
                    <a:lstStyle/>
                    <a:p>
                      <a:pPr marR="228600" algn="ctr">
                        <a:spcAft>
                          <a:spcPts val="0"/>
                        </a:spcAft>
                      </a:pP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直接地址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间接地址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立即数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相对位移量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形式地址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(16</a:t>
                      </a:r>
                      <a:r>
                        <a:rPr lang="zh-CN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</a:t>
                      </a:r>
                      <a:r>
                        <a:rPr lang="en-US" sz="1600" kern="100" spc="5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3083"/>
      </p:ext>
    </p:extLst>
  </p:cSld>
  <p:clrMapOvr>
    <a:masterClrMapping/>
  </p:clrMapOvr>
</p:sld>
</file>

<file path=ppt/theme/theme1.xml><?xml version="1.0" encoding="utf-8"?>
<a:theme xmlns:a="http://schemas.openxmlformats.org/drawingml/2006/main" name="02">
  <a:themeElements>
    <a:clrScheme name="0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0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Pages>0</Pages>
  <Words>677</Words>
  <Characters>0</Characters>
  <Application>Microsoft Office PowerPoint</Application>
  <DocSecurity>0</DocSecurity>
  <PresentationFormat>全屏显示(4:3)</PresentationFormat>
  <Lines>0</Lines>
  <Paragraphs>120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02</vt:lpstr>
      <vt:lpstr>Photoshop.Image.7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michael</cp:lastModifiedBy>
  <cp:revision>271</cp:revision>
  <cp:lastPrinted>1899-12-30T00:00:00Z</cp:lastPrinted>
  <dcterms:created xsi:type="dcterms:W3CDTF">2005-01-04T05:30:44Z</dcterms:created>
  <dcterms:modified xsi:type="dcterms:W3CDTF">2018-05-29T09:28:12Z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