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5F5F5F"/>
    <a:srgbClr val="808080"/>
    <a:srgbClr val="000000"/>
    <a:srgbClr val="CC0000"/>
    <a:srgbClr val="78A4BC"/>
    <a:srgbClr val="9DBDB2"/>
    <a:srgbClr val="77A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80"/>
        <p:guide pos="2160"/>
      </p:guideLst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3AD5639-E38B-4DE0-8A0E-F5DDCBB72647}" type="datetimeFigureOut">
              <a:rPr lang="zh-CN" altLang="en-US"/>
              <a:pPr>
                <a:defRPr/>
              </a:pPr>
              <a:t>2018/5/28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FFB9404-2991-45D5-9387-5FE2EE680D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394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5F537C7-1549-4CCA-B6CE-CA70AFAE7B5C}" type="datetimeFigureOut">
              <a:rPr lang="zh-CN" altLang="en-US"/>
              <a:pPr>
                <a:defRPr/>
              </a:pPr>
              <a:t>2018/5/28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57F4A62-DF6A-4A0F-9E7A-898A284ED8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867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9144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r:id="rId3" imgW="2438198" imgH="1657835" progId="Photoshop.Image.7">
                  <p:embed/>
                </p:oleObj>
              </mc:Choice>
              <mc:Fallback>
                <p:oleObj r:id="rId3" imgW="2438198" imgH="165783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818063" y="3806825"/>
            <a:ext cx="2001837" cy="1238250"/>
          </a:xfrm>
          <a:prstGeom prst="diamo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857500" y="2570163"/>
            <a:ext cx="2047875" cy="1260475"/>
          </a:xfrm>
          <a:prstGeom prst="diamond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3875088" y="2120900"/>
            <a:ext cx="1908175" cy="1263650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8" name="未知" descr="F"/>
          <p:cNvSpPr>
            <a:spLocks/>
          </p:cNvSpPr>
          <p:nvPr/>
        </p:nvSpPr>
        <p:spPr bwMode="auto">
          <a:xfrm>
            <a:off x="4819650" y="4422775"/>
            <a:ext cx="1028700" cy="1692275"/>
          </a:xfrm>
          <a:custGeom>
            <a:avLst/>
            <a:gdLst>
              <a:gd name="T0" fmla="*/ 2147483647 w 648"/>
              <a:gd name="T1" fmla="*/ 2147483647 h 1066"/>
              <a:gd name="T2" fmla="*/ 2147483647 w 648"/>
              <a:gd name="T3" fmla="*/ 2147483647 h 1066"/>
              <a:gd name="T4" fmla="*/ 0 w 648"/>
              <a:gd name="T5" fmla="*/ 0 h 1066"/>
              <a:gd name="T6" fmla="*/ 2147483647 w 648"/>
              <a:gd name="T7" fmla="*/ 2147483647 h 1066"/>
              <a:gd name="T8" fmla="*/ 2147483647 w 648"/>
              <a:gd name="T9" fmla="*/ 2147483647 h 10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8" h="1066">
                <a:moveTo>
                  <a:pt x="648" y="1066"/>
                </a:moveTo>
                <a:lnTo>
                  <a:pt x="641" y="389"/>
                </a:lnTo>
                <a:lnTo>
                  <a:pt x="0" y="0"/>
                </a:lnTo>
                <a:lnTo>
                  <a:pt x="2" y="681"/>
                </a:lnTo>
                <a:lnTo>
                  <a:pt x="648" y="1066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未知" descr="d"/>
          <p:cNvSpPr>
            <a:spLocks/>
          </p:cNvSpPr>
          <p:nvPr/>
        </p:nvSpPr>
        <p:spPr bwMode="auto">
          <a:xfrm>
            <a:off x="2859088" y="3187700"/>
            <a:ext cx="1027112" cy="1733550"/>
          </a:xfrm>
          <a:custGeom>
            <a:avLst/>
            <a:gdLst>
              <a:gd name="T0" fmla="*/ 2147483647 w 626"/>
              <a:gd name="T1" fmla="*/ 2147483647 h 991"/>
              <a:gd name="T2" fmla="*/ 2147483647 w 626"/>
              <a:gd name="T3" fmla="*/ 2147483647 h 991"/>
              <a:gd name="T4" fmla="*/ 0 w 626"/>
              <a:gd name="T5" fmla="*/ 0 h 991"/>
              <a:gd name="T6" fmla="*/ 2147483647 w 626"/>
              <a:gd name="T7" fmla="*/ 2147483647 h 991"/>
              <a:gd name="T8" fmla="*/ 2147483647 w 626"/>
              <a:gd name="T9" fmla="*/ 2147483647 h 9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6" h="991">
                <a:moveTo>
                  <a:pt x="626" y="991"/>
                </a:moveTo>
                <a:lnTo>
                  <a:pt x="626" y="362"/>
                </a:lnTo>
                <a:lnTo>
                  <a:pt x="0" y="0"/>
                </a:lnTo>
                <a:lnTo>
                  <a:pt x="2" y="617"/>
                </a:lnTo>
                <a:lnTo>
                  <a:pt x="626" y="991"/>
                </a:lnTo>
                <a:close/>
              </a:path>
            </a:pathLst>
          </a:cu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未知"/>
          <p:cNvSpPr>
            <a:spLocks/>
          </p:cNvSpPr>
          <p:nvPr/>
        </p:nvSpPr>
        <p:spPr bwMode="auto">
          <a:xfrm>
            <a:off x="3883025" y="4905375"/>
            <a:ext cx="939800" cy="1635125"/>
          </a:xfrm>
          <a:custGeom>
            <a:avLst/>
            <a:gdLst>
              <a:gd name="T0" fmla="*/ 2147483647 w 592"/>
              <a:gd name="T1" fmla="*/ 2147483647 h 1030"/>
              <a:gd name="T2" fmla="*/ 2147483647 w 592"/>
              <a:gd name="T3" fmla="*/ 2147483647 h 1030"/>
              <a:gd name="T4" fmla="*/ 2147483647 w 592"/>
              <a:gd name="T5" fmla="*/ 0 h 1030"/>
              <a:gd name="T6" fmla="*/ 0 w 592"/>
              <a:gd name="T7" fmla="*/ 2147483647 h 1030"/>
              <a:gd name="T8" fmla="*/ 2147483647 w 592"/>
              <a:gd name="T9" fmla="*/ 2147483647 h 10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2" h="1030">
                <a:moveTo>
                  <a:pt x="592" y="1030"/>
                </a:moveTo>
                <a:lnTo>
                  <a:pt x="592" y="371"/>
                </a:lnTo>
                <a:lnTo>
                  <a:pt x="1" y="0"/>
                </a:lnTo>
                <a:lnTo>
                  <a:pt x="0" y="662"/>
                </a:lnTo>
                <a:lnTo>
                  <a:pt x="592" y="103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未知" descr="b"/>
          <p:cNvSpPr>
            <a:spLocks/>
          </p:cNvSpPr>
          <p:nvPr/>
        </p:nvSpPr>
        <p:spPr bwMode="auto">
          <a:xfrm>
            <a:off x="3875088" y="2751138"/>
            <a:ext cx="962025" cy="1671637"/>
          </a:xfrm>
          <a:custGeom>
            <a:avLst/>
            <a:gdLst>
              <a:gd name="T0" fmla="*/ 2147483647 w 598"/>
              <a:gd name="T1" fmla="*/ 2147483647 h 1053"/>
              <a:gd name="T2" fmla="*/ 2147483647 w 598"/>
              <a:gd name="T3" fmla="*/ 2147483647 h 1053"/>
              <a:gd name="T4" fmla="*/ 0 w 598"/>
              <a:gd name="T5" fmla="*/ 0 h 1053"/>
              <a:gd name="T6" fmla="*/ 2147483647 w 598"/>
              <a:gd name="T7" fmla="*/ 2147483647 h 1053"/>
              <a:gd name="T8" fmla="*/ 2147483647 w 598"/>
              <a:gd name="T9" fmla="*/ 2147483647 h 10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8" h="1053">
                <a:moveTo>
                  <a:pt x="589" y="1053"/>
                </a:moveTo>
                <a:lnTo>
                  <a:pt x="598" y="394"/>
                </a:lnTo>
                <a:lnTo>
                  <a:pt x="0" y="0"/>
                </a:lnTo>
                <a:lnTo>
                  <a:pt x="1" y="675"/>
                </a:lnTo>
                <a:lnTo>
                  <a:pt x="589" y="1053"/>
                </a:lnTo>
                <a:close/>
              </a:path>
            </a:pathLst>
          </a:cu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0" y="4343400"/>
            <a:ext cx="5181600" cy="1219200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562600"/>
            <a:ext cx="51816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52400" y="6553200"/>
            <a:ext cx="2438400" cy="2286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553200"/>
            <a:ext cx="3048000" cy="2286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0" y="6553200"/>
            <a:ext cx="2438400" cy="228600"/>
          </a:xfrm>
        </p:spPr>
        <p:txBody>
          <a:bodyPr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B4A782B8-FFA0-499F-B2C1-B80F630858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55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4EBC6-C9B6-4820-9CD3-B5CCE43E01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0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457200"/>
            <a:ext cx="1905000" cy="5772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5562600" cy="5772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06509-EE5F-4BCF-A050-40419982DE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6648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086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66800" y="1371600"/>
            <a:ext cx="7620000" cy="48577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2547F-B7D9-4CD0-8CC9-70410A4878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56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8D648-F13C-48A2-8F8D-DCCF9D7E6D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46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010ED-BAB2-4666-A9DB-18F42ED004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8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37338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371600"/>
            <a:ext cx="37338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CB161-53A4-47BD-BBBB-78314CA678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74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39212-3603-4771-99EA-D9D89E7A9B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06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4C690-10EE-416D-9218-9AB58EA2A0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62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AB56B-370F-4DD7-BA16-8C0DEB3C57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21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9847F0-51F0-47F5-901D-C99450B01B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61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FDF5D-F017-4BA7-9BC6-99F44E745D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937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91440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15" imgW="2438198" imgH="1657835" progId="Photoshop.Image.7">
                  <p:embed/>
                </p:oleObj>
              </mc:Choice>
              <mc:Fallback>
                <p:oleObj r:id="rId15" imgW="2438198" imgH="1657835" progId="Photoshop.Image.7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715000" y="6305550"/>
            <a:ext cx="30099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71600"/>
            <a:ext cx="76200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400800"/>
            <a:ext cx="21336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FF79CC3D-B63E-4912-9C9B-FA3CF996E2C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457200"/>
            <a:ext cx="7086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28600" y="228600"/>
            <a:ext cx="990600" cy="1219200"/>
            <a:chOff x="0" y="0"/>
            <a:chExt cx="2496" cy="2784"/>
          </a:xfrm>
        </p:grpSpPr>
        <p:sp>
          <p:nvSpPr>
            <p:cNvPr id="1032" name="AutoShape 8"/>
            <p:cNvSpPr>
              <a:spLocks noChangeArrowheads="1"/>
            </p:cNvSpPr>
            <p:nvPr userDrawn="1"/>
          </p:nvSpPr>
          <p:spPr bwMode="auto">
            <a:xfrm>
              <a:off x="1236" y="1069"/>
              <a:ext cx="1260" cy="779"/>
            </a:xfrm>
            <a:prstGeom prst="diamond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33" name="AutoShape 9"/>
            <p:cNvSpPr>
              <a:spLocks noChangeArrowheads="1"/>
            </p:cNvSpPr>
            <p:nvPr userDrawn="1"/>
          </p:nvSpPr>
          <p:spPr bwMode="auto">
            <a:xfrm>
              <a:off x="0" y="290"/>
              <a:ext cx="1292" cy="794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34" name="AutoShape 10"/>
            <p:cNvSpPr>
              <a:spLocks noChangeArrowheads="1"/>
            </p:cNvSpPr>
            <p:nvPr userDrawn="1"/>
          </p:nvSpPr>
          <p:spPr bwMode="auto">
            <a:xfrm>
              <a:off x="636" y="0"/>
              <a:ext cx="1200" cy="798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35" name="未知"/>
            <p:cNvSpPr>
              <a:spLocks/>
            </p:cNvSpPr>
            <p:nvPr userDrawn="1"/>
          </p:nvSpPr>
          <p:spPr bwMode="auto">
            <a:xfrm>
              <a:off x="1236" y="1457"/>
              <a:ext cx="648" cy="1066"/>
            </a:xfrm>
            <a:custGeom>
              <a:avLst/>
              <a:gdLst>
                <a:gd name="T0" fmla="*/ 648 w 648"/>
                <a:gd name="T1" fmla="*/ 1066 h 1066"/>
                <a:gd name="T2" fmla="*/ 641 w 648"/>
                <a:gd name="T3" fmla="*/ 389 h 1066"/>
                <a:gd name="T4" fmla="*/ 0 w 648"/>
                <a:gd name="T5" fmla="*/ 0 h 1066"/>
                <a:gd name="T6" fmla="*/ 2 w 648"/>
                <a:gd name="T7" fmla="*/ 681 h 1066"/>
                <a:gd name="T8" fmla="*/ 648 w 648"/>
                <a:gd name="T9" fmla="*/ 1066 h 10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1066">
                  <a:moveTo>
                    <a:pt x="648" y="1066"/>
                  </a:moveTo>
                  <a:lnTo>
                    <a:pt x="641" y="389"/>
                  </a:lnTo>
                  <a:lnTo>
                    <a:pt x="0" y="0"/>
                  </a:lnTo>
                  <a:lnTo>
                    <a:pt x="2" y="681"/>
                  </a:lnTo>
                  <a:lnTo>
                    <a:pt x="648" y="1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未知"/>
            <p:cNvSpPr>
              <a:spLocks/>
            </p:cNvSpPr>
            <p:nvPr userDrawn="1"/>
          </p:nvSpPr>
          <p:spPr bwMode="auto">
            <a:xfrm>
              <a:off x="0" y="678"/>
              <a:ext cx="648" cy="1095"/>
            </a:xfrm>
            <a:custGeom>
              <a:avLst/>
              <a:gdLst>
                <a:gd name="T0" fmla="*/ 1013 w 626"/>
                <a:gd name="T1" fmla="*/ 4001 h 991"/>
                <a:gd name="T2" fmla="*/ 1013 w 626"/>
                <a:gd name="T3" fmla="*/ 1457 h 991"/>
                <a:gd name="T4" fmla="*/ 0 w 626"/>
                <a:gd name="T5" fmla="*/ 0 h 991"/>
                <a:gd name="T6" fmla="*/ 2 w 626"/>
                <a:gd name="T7" fmla="*/ 2485 h 991"/>
                <a:gd name="T8" fmla="*/ 1013 w 626"/>
                <a:gd name="T9" fmla="*/ 4001 h 9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6" h="991">
                  <a:moveTo>
                    <a:pt x="626" y="991"/>
                  </a:moveTo>
                  <a:lnTo>
                    <a:pt x="626" y="362"/>
                  </a:lnTo>
                  <a:lnTo>
                    <a:pt x="0" y="0"/>
                  </a:lnTo>
                  <a:lnTo>
                    <a:pt x="2" y="617"/>
                  </a:lnTo>
                  <a:lnTo>
                    <a:pt x="626" y="991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未知"/>
            <p:cNvSpPr>
              <a:spLocks/>
            </p:cNvSpPr>
            <p:nvPr userDrawn="1"/>
          </p:nvSpPr>
          <p:spPr bwMode="auto">
            <a:xfrm>
              <a:off x="644" y="1744"/>
              <a:ext cx="596" cy="1040"/>
            </a:xfrm>
            <a:custGeom>
              <a:avLst/>
              <a:gdLst>
                <a:gd name="T0" fmla="*/ 808 w 582"/>
                <a:gd name="T1" fmla="*/ 3664 h 944"/>
                <a:gd name="T2" fmla="*/ 808 w 582"/>
                <a:gd name="T3" fmla="*/ 1342 h 944"/>
                <a:gd name="T4" fmla="*/ 0 w 582"/>
                <a:gd name="T5" fmla="*/ 0 h 944"/>
                <a:gd name="T6" fmla="*/ 1 w 582"/>
                <a:gd name="T7" fmla="*/ 2365 h 944"/>
                <a:gd name="T8" fmla="*/ 808 w 582"/>
                <a:gd name="T9" fmla="*/ 3664 h 9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2" h="944">
                  <a:moveTo>
                    <a:pt x="582" y="944"/>
                  </a:moveTo>
                  <a:lnTo>
                    <a:pt x="582" y="346"/>
                  </a:lnTo>
                  <a:lnTo>
                    <a:pt x="0" y="0"/>
                  </a:lnTo>
                  <a:lnTo>
                    <a:pt x="1" y="610"/>
                  </a:lnTo>
                  <a:lnTo>
                    <a:pt x="582" y="9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未知"/>
            <p:cNvSpPr>
              <a:spLocks/>
            </p:cNvSpPr>
            <p:nvPr userDrawn="1"/>
          </p:nvSpPr>
          <p:spPr bwMode="auto">
            <a:xfrm>
              <a:off x="644" y="395"/>
              <a:ext cx="596" cy="1077"/>
            </a:xfrm>
            <a:custGeom>
              <a:avLst/>
              <a:gdLst>
                <a:gd name="T0" fmla="*/ 928 w 576"/>
                <a:gd name="T1" fmla="*/ 3868 h 976"/>
                <a:gd name="T2" fmla="*/ 925 w 576"/>
                <a:gd name="T3" fmla="*/ 1389 h 976"/>
                <a:gd name="T4" fmla="*/ 0 w 576"/>
                <a:gd name="T5" fmla="*/ 0 h 976"/>
                <a:gd name="T6" fmla="*/ 0 w 576"/>
                <a:gd name="T7" fmla="*/ 2480 h 976"/>
                <a:gd name="T8" fmla="*/ 928 w 576"/>
                <a:gd name="T9" fmla="*/ 3868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976">
                  <a:moveTo>
                    <a:pt x="576" y="976"/>
                  </a:moveTo>
                  <a:lnTo>
                    <a:pt x="574" y="350"/>
                  </a:lnTo>
                  <a:lnTo>
                    <a:pt x="0" y="0"/>
                  </a:lnTo>
                  <a:lnTo>
                    <a:pt x="0" y="625"/>
                  </a:lnTo>
                  <a:lnTo>
                    <a:pt x="576" y="9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P347:  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20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解：</a:t>
            </a:r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20" y="2057436"/>
            <a:ext cx="8457979" cy="411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01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解：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14" y="1981238"/>
            <a:ext cx="8839088" cy="447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01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解：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 </a:t>
            </a:r>
            <a:r>
              <a:rPr lang="en-US" altLang="zh-CN" dirty="0" err="1" smtClean="0"/>
              <a:t>jal</a:t>
            </a:r>
            <a:r>
              <a:rPr lang="en-US" altLang="zh-CN" dirty="0" smtClean="0"/>
              <a:t> label</a:t>
            </a:r>
          </a:p>
          <a:p>
            <a:pPr lvl="1"/>
            <a:r>
              <a:rPr lang="zh-CN" altLang="en-US" b="0" dirty="0" smtClean="0"/>
              <a:t>在</a:t>
            </a:r>
            <a:r>
              <a:rPr lang="zh-CN" altLang="en-US" b="0" dirty="0"/>
              <a:t>时钟周期上跳沿，将</a:t>
            </a:r>
            <a:r>
              <a:rPr lang="en-US" altLang="zh-CN" dirty="0"/>
              <a:t>PC</a:t>
            </a:r>
            <a:r>
              <a:rPr lang="zh-CN" altLang="en-US" b="0" dirty="0"/>
              <a:t>内容作为指令存储器地址，执行读操作，读出</a:t>
            </a:r>
            <a:r>
              <a:rPr lang="en-US" altLang="zh-CN" dirty="0"/>
              <a:t>32</a:t>
            </a:r>
            <a:r>
              <a:rPr lang="zh-CN" altLang="en-US" b="0" dirty="0"/>
              <a:t>位指令机器码，</a:t>
            </a:r>
            <a:r>
              <a:rPr lang="en-US" altLang="zh-CN" dirty="0" smtClean="0"/>
              <a:t>OP</a:t>
            </a:r>
            <a:r>
              <a:rPr lang="zh-CN" altLang="en-US" b="0" dirty="0" smtClean="0"/>
              <a:t>字段</a:t>
            </a:r>
            <a:r>
              <a:rPr lang="zh-CN" altLang="en-US" b="0" dirty="0"/>
              <a:t>送“译码及控制单元”；同时</a:t>
            </a:r>
            <a:r>
              <a:rPr lang="en-US" altLang="zh-CN" dirty="0"/>
              <a:t>PC</a:t>
            </a:r>
            <a:r>
              <a:rPr lang="zh-CN" altLang="en-US" b="0" dirty="0"/>
              <a:t>送自增加法器，执行</a:t>
            </a:r>
            <a:r>
              <a:rPr lang="en-US" altLang="zh-CN" dirty="0"/>
              <a:t>+4</a:t>
            </a:r>
            <a:r>
              <a:rPr lang="zh-CN" altLang="en-US" b="0" dirty="0"/>
              <a:t>操作；</a:t>
            </a:r>
          </a:p>
          <a:p>
            <a:pPr lvl="1"/>
            <a:r>
              <a:rPr lang="zh-CN" altLang="en-US" b="0" dirty="0" smtClean="0"/>
              <a:t>“译码及控制单元”依据</a:t>
            </a:r>
            <a:r>
              <a:rPr lang="en-US" altLang="zh-CN" dirty="0" err="1" smtClean="0"/>
              <a:t>jal</a:t>
            </a:r>
            <a:r>
              <a:rPr lang="zh-CN" altLang="en-US" b="0" dirty="0" smtClean="0"/>
              <a:t>的</a:t>
            </a:r>
            <a:r>
              <a:rPr lang="en-US" altLang="zh-CN" dirty="0"/>
              <a:t>OP</a:t>
            </a:r>
            <a:r>
              <a:rPr lang="zh-CN" altLang="en-US" b="0" dirty="0"/>
              <a:t>字段，发送</a:t>
            </a:r>
            <a:r>
              <a:rPr lang="zh-CN" altLang="en-US" b="0" dirty="0" smtClean="0"/>
              <a:t>出</a:t>
            </a:r>
            <a:r>
              <a:rPr lang="en-US" altLang="zh-CN" dirty="0" smtClean="0"/>
              <a:t>PC_s=11,wr_data_s=10, </a:t>
            </a:r>
            <a:r>
              <a:rPr lang="en-US" altLang="zh-CN" dirty="0" err="1" smtClean="0"/>
              <a:t>write_reg</a:t>
            </a:r>
            <a:r>
              <a:rPr lang="en-US" altLang="zh-CN" dirty="0" smtClean="0"/>
              <a:t>=1, </a:t>
            </a:r>
            <a:r>
              <a:rPr lang="en-US" altLang="zh-CN" dirty="0" err="1" smtClean="0"/>
              <a:t>w_r_s</a:t>
            </a:r>
            <a:r>
              <a:rPr lang="en-US" altLang="zh-CN" dirty="0" smtClean="0"/>
              <a:t>=10</a:t>
            </a:r>
            <a:r>
              <a:rPr lang="zh-CN" altLang="en-US" b="0" dirty="0" smtClean="0"/>
              <a:t>；</a:t>
            </a:r>
            <a:r>
              <a:rPr lang="zh-CN" altLang="en-US" dirty="0" smtClean="0"/>
              <a:t>指令的低</a:t>
            </a:r>
            <a:r>
              <a:rPr lang="en-US" altLang="zh-CN" dirty="0" smtClean="0"/>
              <a:t>26</a:t>
            </a:r>
            <a:r>
              <a:rPr lang="zh-CN" altLang="en-US" dirty="0" smtClean="0"/>
              <a:t>位左移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位后，与</a:t>
            </a:r>
            <a:r>
              <a:rPr lang="en-US" altLang="zh-CN" dirty="0" err="1" smtClean="0"/>
              <a:t>PC_new</a:t>
            </a:r>
            <a:r>
              <a:rPr lang="zh-CN" altLang="en-US" dirty="0" smtClean="0"/>
              <a:t>的高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位拼接为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位新地址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 </a:t>
            </a:r>
            <a:r>
              <a:rPr lang="zh-CN" altLang="en-US" b="0" dirty="0"/>
              <a:t>在</a:t>
            </a:r>
            <a:r>
              <a:rPr lang="en-US" altLang="zh-CN" dirty="0" err="1"/>
              <a:t>clk</a:t>
            </a:r>
            <a:r>
              <a:rPr lang="zh-CN" altLang="en-US" b="0" dirty="0"/>
              <a:t>的下跳沿</a:t>
            </a:r>
            <a:r>
              <a:rPr lang="zh-CN" altLang="en-US" b="0" dirty="0" smtClean="0"/>
              <a:t>，根据</a:t>
            </a:r>
            <a:r>
              <a:rPr lang="en-US" altLang="zh-CN" b="0" dirty="0" smtClean="0"/>
              <a:t>PC_s=11</a:t>
            </a:r>
            <a:r>
              <a:rPr lang="zh-CN" altLang="en-US" b="0" dirty="0" smtClean="0"/>
              <a:t>，将拼接的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位新地址置入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；根据</a:t>
            </a:r>
            <a:r>
              <a:rPr lang="en-US" altLang="zh-CN" dirty="0" err="1" smtClean="0"/>
              <a:t>w_r_s</a:t>
            </a:r>
            <a:r>
              <a:rPr lang="en-US" altLang="zh-CN" dirty="0" smtClean="0"/>
              <a:t>=10,wr_data_s=10, </a:t>
            </a:r>
            <a:r>
              <a:rPr lang="en-US" altLang="zh-CN" dirty="0" err="1" smtClean="0"/>
              <a:t>write_reg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，将</a:t>
            </a:r>
            <a:r>
              <a:rPr lang="en-US" altLang="zh-CN" dirty="0" err="1" smtClean="0"/>
              <a:t>PC_new</a:t>
            </a:r>
            <a:r>
              <a:rPr lang="zh-CN" altLang="en-US" dirty="0" smtClean="0"/>
              <a:t>存入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ra</a:t>
            </a:r>
            <a:r>
              <a:rPr lang="zh-CN" altLang="en-US" dirty="0" smtClean="0"/>
              <a:t>寄存器</a:t>
            </a:r>
            <a:endParaRPr lang="zh-CN" altLang="en-US" b="0" dirty="0"/>
          </a:p>
          <a:p>
            <a:pPr marL="40005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92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45268"/>
              </p:ext>
            </p:extLst>
          </p:nvPr>
        </p:nvGraphicFramePr>
        <p:xfrm>
          <a:off x="76319" y="1676446"/>
          <a:ext cx="8991362" cy="3037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686"/>
                <a:gridCol w="709845"/>
                <a:gridCol w="765992"/>
                <a:gridCol w="990574"/>
                <a:gridCol w="1066772"/>
                <a:gridCol w="838178"/>
                <a:gridCol w="990574"/>
                <a:gridCol w="1295366"/>
                <a:gridCol w="914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指令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w_r_s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imm_s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rt_imm_s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wr_data_s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ALU_OP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Write_Reg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Mem_Write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PC_s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xor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rd</a:t>
                      </a:r>
                      <a:r>
                        <a:rPr lang="en-US" altLang="zh-CN" sz="1200" dirty="0" smtClean="0"/>
                        <a:t>,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rs,rt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sltu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rd</a:t>
                      </a:r>
                      <a:r>
                        <a:rPr lang="en-US" altLang="zh-CN" sz="1200" dirty="0" smtClean="0"/>
                        <a:t>, </a:t>
                      </a:r>
                      <a:r>
                        <a:rPr lang="en-US" altLang="zh-CN" sz="1200" dirty="0" err="1" smtClean="0"/>
                        <a:t>rs</a:t>
                      </a:r>
                      <a:r>
                        <a:rPr lang="en-US" altLang="zh-CN" sz="1200" dirty="0" smtClean="0"/>
                        <a:t>, </a:t>
                      </a:r>
                      <a:r>
                        <a:rPr lang="en-US" altLang="zh-CN" sz="1200" dirty="0" err="1" smtClean="0"/>
                        <a:t>rt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sllv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rd</a:t>
                      </a:r>
                      <a:r>
                        <a:rPr lang="en-US" altLang="zh-CN" sz="1200" dirty="0" smtClean="0"/>
                        <a:t>, </a:t>
                      </a:r>
                      <a:r>
                        <a:rPr lang="en-US" altLang="zh-CN" sz="1200" dirty="0" err="1" smtClean="0"/>
                        <a:t>rt</a:t>
                      </a:r>
                      <a:r>
                        <a:rPr lang="en-US" altLang="zh-CN" sz="1200" dirty="0" smtClean="0"/>
                        <a:t>, </a:t>
                      </a:r>
                      <a:r>
                        <a:rPr lang="en-US" altLang="zh-CN" sz="1200" dirty="0" err="1" smtClean="0"/>
                        <a:t>rs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011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xori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rt</a:t>
                      </a:r>
                      <a:r>
                        <a:rPr lang="en-US" altLang="zh-CN" sz="1200" baseline="0" dirty="0" smtClean="0"/>
                        <a:t>, </a:t>
                      </a:r>
                      <a:r>
                        <a:rPr lang="en-US" altLang="zh-CN" sz="1200" baseline="0" dirty="0" err="1" smtClean="0"/>
                        <a:t>rs</a:t>
                      </a:r>
                      <a:r>
                        <a:rPr lang="en-US" altLang="zh-CN" sz="1200" baseline="0" dirty="0" smtClean="0"/>
                        <a:t>, </a:t>
                      </a:r>
                      <a:r>
                        <a:rPr lang="en-US" altLang="zh-CN" sz="1200" baseline="0" dirty="0" err="1" smtClean="0"/>
                        <a:t>imm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555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sw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rt</a:t>
                      </a:r>
                      <a:r>
                        <a:rPr lang="en-US" altLang="zh-CN" sz="1200" dirty="0" smtClean="0"/>
                        <a:t>, offset(</a:t>
                      </a:r>
                      <a:r>
                        <a:rPr lang="en-US" altLang="zh-CN" sz="1200" dirty="0" err="1" smtClean="0"/>
                        <a:t>rs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bne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rs</a:t>
                      </a:r>
                      <a:r>
                        <a:rPr lang="en-US" altLang="zh-CN" sz="1200" dirty="0" smtClean="0"/>
                        <a:t>,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rt</a:t>
                      </a:r>
                      <a:r>
                        <a:rPr lang="en-US" altLang="zh-CN" sz="1200" baseline="0" dirty="0" smtClean="0"/>
                        <a:t>, label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10(ZF=0)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00(ZF=1)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jal</a:t>
                      </a:r>
                      <a:r>
                        <a:rPr lang="en-US" altLang="zh-CN" sz="1200" dirty="0" smtClean="0"/>
                        <a:t> label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997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7.20 </a:t>
            </a:r>
            <a:r>
              <a:rPr lang="zh-CN" altLang="en-US" b="0" dirty="0" smtClean="0"/>
              <a:t>假设</a:t>
            </a:r>
            <a:r>
              <a:rPr lang="zh-CN" altLang="en-US" b="0" dirty="0"/>
              <a:t>某机共有</a:t>
            </a:r>
            <a:r>
              <a:rPr lang="en-US" altLang="zh-CN" dirty="0"/>
              <a:t>76</a:t>
            </a:r>
            <a:r>
              <a:rPr lang="zh-CN" altLang="en-US" b="0" dirty="0"/>
              <a:t>条指令，平均每一条指令由</a:t>
            </a:r>
            <a:r>
              <a:rPr lang="en-US" altLang="zh-CN" dirty="0"/>
              <a:t>11</a:t>
            </a:r>
            <a:r>
              <a:rPr lang="zh-CN" altLang="en-US" b="0" dirty="0"/>
              <a:t>条微指令组成，其中有一条取指令的微指令是所有指令公共的，该机共有微命令</a:t>
            </a:r>
            <a:r>
              <a:rPr lang="en-US" altLang="zh-CN" dirty="0"/>
              <a:t>31</a:t>
            </a:r>
            <a:r>
              <a:rPr lang="zh-CN" altLang="en-US" b="0" dirty="0"/>
              <a:t>个，微指令的微操作码采用直接控制法。试问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（</a:t>
            </a:r>
            <a:r>
              <a:rPr lang="en-US" altLang="zh-CN" b="0" dirty="0"/>
              <a:t>1</a:t>
            </a:r>
            <a:r>
              <a:rPr lang="zh-CN" altLang="en-US" b="0" dirty="0"/>
              <a:t>） 该机微指令长度为多少？</a:t>
            </a:r>
          </a:p>
          <a:p>
            <a:pPr lvl="1"/>
            <a:r>
              <a:rPr lang="zh-CN" altLang="en-US" b="0" dirty="0" smtClean="0"/>
              <a:t>（</a:t>
            </a:r>
            <a:r>
              <a:rPr lang="en-US" altLang="zh-CN" b="0" dirty="0"/>
              <a:t>2</a:t>
            </a:r>
            <a:r>
              <a:rPr lang="zh-CN" altLang="en-US" b="0" dirty="0"/>
              <a:t>） 控制存储器的容量应为多少？</a:t>
            </a:r>
          </a:p>
          <a:p>
            <a:endParaRPr lang="en-US" altLang="zh-CN" b="0" dirty="0"/>
          </a:p>
          <a:p>
            <a:r>
              <a:rPr lang="zh-CN" altLang="en-US" b="0" dirty="0" smtClean="0"/>
              <a:t>解：</a:t>
            </a:r>
            <a:endParaRPr lang="en-US" altLang="zh-CN" b="0" dirty="0" smtClean="0"/>
          </a:p>
          <a:p>
            <a:pPr lvl="1"/>
            <a:r>
              <a:rPr lang="zh-CN" altLang="en-US" dirty="0" smtClean="0"/>
              <a:t>微指令的条数：</a:t>
            </a:r>
            <a:r>
              <a:rPr lang="en-US" altLang="zh-CN" dirty="0" smtClean="0"/>
              <a:t>76*10+1=761</a:t>
            </a:r>
            <a:r>
              <a:rPr lang="zh-CN" altLang="en-US" dirty="0" smtClean="0"/>
              <a:t>条，存储微指令的地址需要至少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位（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10</a:t>
            </a:r>
            <a:r>
              <a:rPr lang="en-US" altLang="zh-CN" dirty="0" smtClean="0"/>
              <a:t>&gt;761</a:t>
            </a:r>
            <a:r>
              <a:rPr lang="zh-CN" altLang="en-US" dirty="0" smtClean="0"/>
              <a:t>）； 所以，微指令的长度为： 控制字段</a:t>
            </a:r>
            <a:r>
              <a:rPr lang="en-US" altLang="zh-CN" dirty="0" smtClean="0"/>
              <a:t>31</a:t>
            </a:r>
            <a:r>
              <a:rPr lang="zh-CN" altLang="en-US" dirty="0" smtClean="0"/>
              <a:t>位，下址字段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控制存储器的容量为：</a:t>
            </a:r>
            <a:r>
              <a:rPr lang="en-US" altLang="zh-CN" dirty="0"/>
              <a:t>2</a:t>
            </a:r>
            <a:r>
              <a:rPr lang="en-US" altLang="zh-CN" baseline="30000" dirty="0"/>
              <a:t>10</a:t>
            </a:r>
            <a:r>
              <a:rPr lang="zh-CN" altLang="en-US" b="0" dirty="0" smtClean="0">
                <a:sym typeface="Wingdings 2"/>
              </a:rPr>
              <a:t></a:t>
            </a:r>
            <a:r>
              <a:rPr lang="en-US" altLang="zh-CN" b="0" dirty="0" smtClean="0">
                <a:sym typeface="Wingdings 2"/>
              </a:rPr>
              <a:t>41</a:t>
            </a:r>
            <a:r>
              <a:rPr lang="zh-CN" altLang="en-US" b="0" dirty="0" smtClean="0">
                <a:sym typeface="Wingdings 2"/>
              </a:rPr>
              <a:t>位</a:t>
            </a:r>
            <a:endParaRPr lang="en-US" altLang="zh-CN" b="0" dirty="0" smtClean="0"/>
          </a:p>
          <a:p>
            <a:pPr lvl="1"/>
            <a:endParaRPr lang="en-US" altLang="zh-CN" b="0" dirty="0" smtClean="0"/>
          </a:p>
          <a:p>
            <a:endParaRPr lang="en-US" altLang="zh-CN" b="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23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7.21</a:t>
            </a:r>
            <a:r>
              <a:rPr lang="zh-CN" altLang="en-US" b="0" dirty="0"/>
              <a:t>某机采用微程序控制方式，其控制存储器容量为</a:t>
            </a:r>
            <a:r>
              <a:rPr lang="en-US" altLang="zh-CN" dirty="0"/>
              <a:t>512</a:t>
            </a:r>
            <a:r>
              <a:rPr lang="en-US" altLang="zh-CN" b="0" dirty="0"/>
              <a:t>×</a:t>
            </a:r>
            <a:r>
              <a:rPr lang="en-US" altLang="zh-CN" dirty="0"/>
              <a:t>48</a:t>
            </a:r>
            <a:r>
              <a:rPr lang="zh-CN" altLang="en-US" b="0" dirty="0"/>
              <a:t>（位），微程序在整个控制存储器中实现转移，可控制微程序的条件共</a:t>
            </a:r>
            <a:r>
              <a:rPr lang="en-US" altLang="zh-CN" dirty="0"/>
              <a:t>4</a:t>
            </a:r>
            <a:r>
              <a:rPr lang="zh-CN" altLang="en-US" b="0" dirty="0"/>
              <a:t>个，判别测试字段采用编译法。微指令采用水平型格式，后继微指令地址采用判定方式，</a:t>
            </a:r>
            <a:r>
              <a:rPr lang="zh-CN" altLang="en-US" b="0" dirty="0" smtClean="0"/>
              <a:t>如</a:t>
            </a:r>
            <a:r>
              <a:rPr lang="zh-CN" altLang="en-US" b="0" dirty="0"/>
              <a:t>下</a:t>
            </a:r>
            <a:r>
              <a:rPr lang="zh-CN" altLang="en-US" b="0" dirty="0" smtClean="0"/>
              <a:t>所</a:t>
            </a:r>
            <a:r>
              <a:rPr lang="zh-CN" altLang="en-US" b="0" dirty="0"/>
              <a:t>示： </a:t>
            </a:r>
            <a:endParaRPr lang="en-US" altLang="zh-CN" b="0" dirty="0" smtClean="0"/>
          </a:p>
          <a:p>
            <a:endParaRPr lang="en-US" altLang="zh-CN" b="0" dirty="0"/>
          </a:p>
          <a:p>
            <a:endParaRPr lang="en-US" altLang="zh-CN" b="0" dirty="0" smtClean="0"/>
          </a:p>
          <a:p>
            <a:endParaRPr lang="en-US" altLang="zh-CN" b="0" dirty="0" smtClean="0"/>
          </a:p>
          <a:p>
            <a:pPr lvl="1"/>
            <a:r>
              <a:rPr lang="zh-CN" altLang="en-US" b="0" dirty="0" smtClean="0"/>
              <a:t>微指令</a:t>
            </a:r>
            <a:r>
              <a:rPr lang="zh-CN" altLang="en-US" b="0" dirty="0"/>
              <a:t>中的三个字段分别应多少位</a:t>
            </a:r>
            <a:r>
              <a:rPr lang="zh-CN" altLang="en-US" b="0" dirty="0" smtClean="0"/>
              <a:t>？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画</a:t>
            </a:r>
            <a:r>
              <a:rPr lang="zh-CN" altLang="en-US" b="0" dirty="0"/>
              <a:t>出对应这种微指令格式的微程序控制器逻辑框图。</a:t>
            </a:r>
          </a:p>
          <a:p>
            <a:pPr lvl="1"/>
            <a:endParaRPr lang="zh-CN" altLang="en-US" b="0" dirty="0"/>
          </a:p>
          <a:p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74" y="3352802"/>
            <a:ext cx="6591234" cy="9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855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解：</a:t>
            </a:r>
            <a:endParaRPr lang="en-US" altLang="zh-CN" dirty="0" smtClean="0"/>
          </a:p>
          <a:p>
            <a:pPr lvl="1"/>
            <a:r>
              <a:rPr lang="zh-CN" altLang="en-US" dirty="0"/>
              <a:t>控</a:t>
            </a:r>
            <a:r>
              <a:rPr lang="zh-CN" altLang="en-US" dirty="0" smtClean="0"/>
              <a:t>存容量</a:t>
            </a:r>
            <a:r>
              <a:rPr lang="en-US" altLang="zh-CN" dirty="0" smtClean="0"/>
              <a:t>512=2</a:t>
            </a:r>
            <a:r>
              <a:rPr lang="en-US" altLang="zh-CN" baseline="30000" dirty="0" smtClean="0"/>
              <a:t>9</a:t>
            </a:r>
            <a:r>
              <a:rPr lang="zh-CN" altLang="en-US" dirty="0" smtClean="0"/>
              <a:t>，而且微程序在整个控制存储器中实现转移，所以下址字段为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zh-CN" altLang="en-US" dirty="0"/>
              <a:t>可控制位</a:t>
            </a:r>
            <a:r>
              <a:rPr lang="zh-CN" altLang="en-US" dirty="0" smtClean="0"/>
              <a:t>程序的条件共</a:t>
            </a:r>
            <a:r>
              <a:rPr lang="en-US" altLang="zh-CN" dirty="0" smtClean="0"/>
              <a:t>4=2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，判别测试字段采用编译法，所以判别测试字段为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微命令字段为</a:t>
            </a:r>
            <a:r>
              <a:rPr lang="en-US" altLang="zh-CN" dirty="0" smtClean="0"/>
              <a:t>48-9-2=37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03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68" y="1247147"/>
            <a:ext cx="5286319" cy="540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21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371600"/>
            <a:ext cx="7848486" cy="4857750"/>
          </a:xfrm>
        </p:spPr>
        <p:txBody>
          <a:bodyPr/>
          <a:lstStyle/>
          <a:p>
            <a:r>
              <a:rPr lang="en-US" altLang="zh-CN" dirty="0" smtClean="0"/>
              <a:t>7.3 </a:t>
            </a:r>
            <a:r>
              <a:rPr lang="zh-CN" altLang="en-US" b="0" dirty="0" smtClean="0"/>
              <a:t>控制器</a:t>
            </a:r>
            <a:r>
              <a:rPr lang="zh-CN" altLang="en-US" b="0" dirty="0"/>
              <a:t>的基本功能是什么？它由哪些基本部件组成</a:t>
            </a:r>
            <a:r>
              <a:rPr lang="zh-CN" altLang="en-US" b="0" dirty="0" smtClean="0"/>
              <a:t>？</a:t>
            </a:r>
            <a:endParaRPr lang="en-US" altLang="zh-CN" b="0" dirty="0" smtClean="0"/>
          </a:p>
          <a:p>
            <a:endParaRPr lang="en-US" altLang="zh-CN" b="0" dirty="0"/>
          </a:p>
          <a:p>
            <a:r>
              <a:rPr lang="zh-CN" altLang="en-US" b="0" dirty="0" smtClean="0"/>
              <a:t>解：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控制器</a:t>
            </a:r>
            <a:r>
              <a:rPr lang="zh-CN" altLang="en-US" b="0" dirty="0"/>
              <a:t>的基本功能：从存储器中取指令、对指令译码、产生控制信号并控制</a:t>
            </a:r>
            <a:r>
              <a:rPr lang="zh-CN" altLang="en-US" b="0" dirty="0" smtClean="0"/>
              <a:t>计算机系统</a:t>
            </a:r>
            <a:r>
              <a:rPr lang="zh-CN" altLang="en-US" b="0" dirty="0"/>
              <a:t>各部件有序地执行，从而实现这条指令的功能。（取指令、分析指令、执行指令）</a:t>
            </a:r>
          </a:p>
          <a:p>
            <a:pPr lvl="1"/>
            <a:r>
              <a:rPr lang="zh-CN" altLang="en-US" b="0" dirty="0" smtClean="0"/>
              <a:t>控制器</a:t>
            </a:r>
            <a:r>
              <a:rPr lang="zh-CN" altLang="en-US" b="0" dirty="0"/>
              <a:t>的组成：专用寄存器（</a:t>
            </a:r>
            <a:r>
              <a:rPr lang="en-US" altLang="zh-CN" b="0" dirty="0"/>
              <a:t>PC</a:t>
            </a:r>
            <a:r>
              <a:rPr lang="zh-CN" altLang="en-US" b="0" dirty="0"/>
              <a:t>、</a:t>
            </a:r>
            <a:r>
              <a:rPr lang="en-US" altLang="zh-CN" b="0" dirty="0"/>
              <a:t>IR</a:t>
            </a:r>
            <a:r>
              <a:rPr lang="zh-CN" altLang="en-US" b="0" dirty="0"/>
              <a:t>、</a:t>
            </a:r>
            <a:r>
              <a:rPr lang="en-US" altLang="zh-CN" b="0" dirty="0"/>
              <a:t>AR</a:t>
            </a:r>
            <a:r>
              <a:rPr lang="zh-CN" altLang="en-US" b="0" dirty="0"/>
              <a:t>、</a:t>
            </a:r>
            <a:r>
              <a:rPr lang="en-US" altLang="zh-CN" b="0" dirty="0"/>
              <a:t>DR</a:t>
            </a:r>
            <a:r>
              <a:rPr lang="zh-CN" altLang="en-US" b="0" dirty="0"/>
              <a:t>）、指令译码器、操作控制信号形成部件、时序</a:t>
            </a:r>
            <a:r>
              <a:rPr lang="zh-CN" altLang="en-US" b="0" dirty="0" smtClean="0"/>
              <a:t>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34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7.5</a:t>
            </a:r>
            <a:r>
              <a:rPr lang="zh-CN" altLang="en-US" b="0" dirty="0"/>
              <a:t>指令周期、机器周期和时钟周期三者之间的关系怎样？ </a:t>
            </a:r>
            <a:endParaRPr lang="en-US" altLang="zh-CN" b="0" dirty="0" smtClean="0"/>
          </a:p>
          <a:p>
            <a:endParaRPr lang="en-US" altLang="zh-CN" b="0" dirty="0"/>
          </a:p>
          <a:p>
            <a:r>
              <a:rPr lang="zh-CN" altLang="en-US" b="0" dirty="0" smtClean="0"/>
              <a:t>解：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指令周期</a:t>
            </a:r>
            <a:r>
              <a:rPr lang="zh-CN" altLang="en-US" b="0" dirty="0"/>
              <a:t>：是指计算机从主存取出一条指令并完成该指令的执行所需要的时间。</a:t>
            </a:r>
          </a:p>
          <a:p>
            <a:pPr lvl="1"/>
            <a:r>
              <a:rPr lang="zh-CN" altLang="en-US" b="0" dirty="0" smtClean="0"/>
              <a:t>关系</a:t>
            </a:r>
            <a:r>
              <a:rPr lang="zh-CN" altLang="en-US" b="0" dirty="0"/>
              <a:t>：一条指令的指令周期是由若干个机器周期组成的，而一个机器周期是由若干个时钟周期组成的。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01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7.8 </a:t>
            </a:r>
            <a:r>
              <a:rPr lang="zh-CN" altLang="en-US" b="0" dirty="0" smtClean="0"/>
              <a:t>如</a:t>
            </a:r>
            <a:r>
              <a:rPr lang="zh-CN" altLang="en-US" b="0" dirty="0"/>
              <a:t>图</a:t>
            </a:r>
            <a:r>
              <a:rPr lang="en-US" altLang="zh-CN" b="0" dirty="0"/>
              <a:t>7.27</a:t>
            </a:r>
            <a:r>
              <a:rPr lang="zh-CN" altLang="en-US" b="0" dirty="0"/>
              <a:t>所示的单周期</a:t>
            </a:r>
            <a:r>
              <a:rPr lang="en-US" altLang="zh-CN" b="0" dirty="0"/>
              <a:t>CPU</a:t>
            </a:r>
            <a:r>
              <a:rPr lang="zh-CN" altLang="en-US" b="0" dirty="0"/>
              <a:t>数据通路，在其上执行下列</a:t>
            </a:r>
            <a:r>
              <a:rPr lang="en-US" altLang="zh-CN" b="0" dirty="0"/>
              <a:t>MIPS</a:t>
            </a:r>
            <a:r>
              <a:rPr lang="zh-CN" altLang="en-US" b="0" dirty="0"/>
              <a:t>指令，描述执行过程</a:t>
            </a:r>
            <a:r>
              <a:rPr lang="zh-CN" altLang="en-US" b="0" dirty="0" smtClean="0"/>
              <a:t>，写出</a:t>
            </a:r>
            <a:r>
              <a:rPr lang="zh-CN" altLang="en-US" b="0" dirty="0"/>
              <a:t>译码与控制单元所需设置的控制信号，填入下表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假设</a:t>
            </a:r>
            <a:r>
              <a:rPr lang="en-US" altLang="zh-CN" b="0" dirty="0"/>
              <a:t>ALU</a:t>
            </a:r>
            <a:r>
              <a:rPr lang="zh-CN" altLang="en-US" b="0" dirty="0"/>
              <a:t>的功能及</a:t>
            </a:r>
            <a:r>
              <a:rPr lang="en-US" altLang="zh-CN" b="0" dirty="0"/>
              <a:t>ALU_OP</a:t>
            </a:r>
            <a:r>
              <a:rPr lang="zh-CN" altLang="en-US" b="0" dirty="0"/>
              <a:t>编码如下： 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38" y="3124208"/>
            <a:ext cx="3587946" cy="285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26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29" y="1533571"/>
            <a:ext cx="9296156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28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解：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" y="2057436"/>
            <a:ext cx="9144000" cy="392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95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解：</a:t>
            </a:r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33594"/>
            <a:ext cx="9106818" cy="256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95" y="4694265"/>
            <a:ext cx="9010705" cy="140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35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解：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8" y="1905040"/>
            <a:ext cx="8534296" cy="359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01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解：</a:t>
            </a:r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04" y="2057388"/>
            <a:ext cx="8341019" cy="418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01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02">
  <a:themeElements>
    <a:clrScheme name="02 3">
      <a:dk1>
        <a:srgbClr val="0B1749"/>
      </a:dk1>
      <a:lt1>
        <a:srgbClr val="FFFFFF"/>
      </a:lt1>
      <a:dk2>
        <a:srgbClr val="2453B2"/>
      </a:dk2>
      <a:lt2>
        <a:srgbClr val="DDDDDD"/>
      </a:lt2>
      <a:accent1>
        <a:srgbClr val="4D93D9"/>
      </a:accent1>
      <a:accent2>
        <a:srgbClr val="77AE26"/>
      </a:accent2>
      <a:accent3>
        <a:srgbClr val="FFFFFF"/>
      </a:accent3>
      <a:accent4>
        <a:srgbClr val="08123D"/>
      </a:accent4>
      <a:accent5>
        <a:srgbClr val="B2C8E9"/>
      </a:accent5>
      <a:accent6>
        <a:srgbClr val="6B9D21"/>
      </a:accent6>
      <a:hlink>
        <a:srgbClr val="4D798F"/>
      </a:hlink>
      <a:folHlink>
        <a:srgbClr val="6A93BC"/>
      </a:folHlink>
    </a:clrScheme>
    <a:fontScheme name="0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0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B5A0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2">
        <a:dk1>
          <a:srgbClr val="000066"/>
        </a:dk1>
        <a:lt1>
          <a:srgbClr val="FFFFFF"/>
        </a:lt1>
        <a:dk2>
          <a:srgbClr val="447DE4"/>
        </a:dk2>
        <a:lt2>
          <a:srgbClr val="DDDDDD"/>
        </a:lt2>
        <a:accent1>
          <a:srgbClr val="7F81CF"/>
        </a:accent1>
        <a:accent2>
          <a:srgbClr val="D87A24"/>
        </a:accent2>
        <a:accent3>
          <a:srgbClr val="FFFFFF"/>
        </a:accent3>
        <a:accent4>
          <a:srgbClr val="000056"/>
        </a:accent4>
        <a:accent5>
          <a:srgbClr val="C0C1E4"/>
        </a:accent5>
        <a:accent6>
          <a:srgbClr val="C46E20"/>
        </a:accent6>
        <a:hlink>
          <a:srgbClr val="99A75F"/>
        </a:hlink>
        <a:folHlink>
          <a:srgbClr val="7AAF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3">
        <a:dk1>
          <a:srgbClr val="0B1749"/>
        </a:dk1>
        <a:lt1>
          <a:srgbClr val="FFFFFF"/>
        </a:lt1>
        <a:dk2>
          <a:srgbClr val="2453B2"/>
        </a:dk2>
        <a:lt2>
          <a:srgbClr val="DDDDDD"/>
        </a:lt2>
        <a:accent1>
          <a:srgbClr val="4D93D9"/>
        </a:accent1>
        <a:accent2>
          <a:srgbClr val="77AE26"/>
        </a:accent2>
        <a:accent3>
          <a:srgbClr val="FFFFFF"/>
        </a:accent3>
        <a:accent4>
          <a:srgbClr val="08123D"/>
        </a:accent4>
        <a:accent5>
          <a:srgbClr val="B2C8E9"/>
        </a:accent5>
        <a:accent6>
          <a:srgbClr val="6B9D21"/>
        </a:accent6>
        <a:hlink>
          <a:srgbClr val="4D798F"/>
        </a:hlink>
        <a:folHlink>
          <a:srgbClr val="6A93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4170</TotalTime>
  <Pages>0</Pages>
  <Words>704</Words>
  <Characters>0</Characters>
  <Application>Microsoft Office PowerPoint</Application>
  <DocSecurity>0</DocSecurity>
  <PresentationFormat>全屏显示(4:3)</PresentationFormat>
  <Lines>0</Lines>
  <Paragraphs>117</Paragraphs>
  <Slides>17</Slides>
  <Notes>0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02</vt:lpstr>
      <vt:lpstr>Photoshop.Image.7</vt:lpstr>
      <vt:lpstr>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 Inc.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michael</cp:lastModifiedBy>
  <cp:revision>274</cp:revision>
  <cp:lastPrinted>1899-12-30T00:00:00Z</cp:lastPrinted>
  <dcterms:created xsi:type="dcterms:W3CDTF">2005-01-04T05:30:44Z</dcterms:created>
  <dcterms:modified xsi:type="dcterms:W3CDTF">2018-05-28T13:45:49Z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